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65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C51F8-6949-4214-B263-0DCCA3890135}" type="datetimeFigureOut">
              <a:rPr lang="en-US" smtClean="0"/>
              <a:t>2/4/2017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3EE2C-7DAC-4481-9889-954A58D3B0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6402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C51F8-6949-4214-B263-0DCCA3890135}" type="datetimeFigureOut">
              <a:rPr lang="en-US" smtClean="0"/>
              <a:t>2/4/2017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3EE2C-7DAC-4481-9889-954A58D3B0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14469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C51F8-6949-4214-B263-0DCCA3890135}" type="datetimeFigureOut">
              <a:rPr lang="en-US" smtClean="0"/>
              <a:t>2/4/2017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3EE2C-7DAC-4481-9889-954A58D3B0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0968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C51F8-6949-4214-B263-0DCCA3890135}" type="datetimeFigureOut">
              <a:rPr lang="en-US" smtClean="0"/>
              <a:t>2/4/2017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3EE2C-7DAC-4481-9889-954A58D3B0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851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C51F8-6949-4214-B263-0DCCA3890135}" type="datetimeFigureOut">
              <a:rPr lang="en-US" smtClean="0"/>
              <a:t>2/4/2017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3EE2C-7DAC-4481-9889-954A58D3B0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1936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C51F8-6949-4214-B263-0DCCA3890135}" type="datetimeFigureOut">
              <a:rPr lang="en-US" smtClean="0"/>
              <a:t>2/4/2017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3EE2C-7DAC-4481-9889-954A58D3B0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9298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C51F8-6949-4214-B263-0DCCA3890135}" type="datetimeFigureOut">
              <a:rPr lang="en-US" smtClean="0"/>
              <a:t>2/4/2017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3EE2C-7DAC-4481-9889-954A58D3B0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696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C51F8-6949-4214-B263-0DCCA3890135}" type="datetimeFigureOut">
              <a:rPr lang="en-US" smtClean="0"/>
              <a:t>2/4/2017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3EE2C-7DAC-4481-9889-954A58D3B0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6222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C51F8-6949-4214-B263-0DCCA3890135}" type="datetimeFigureOut">
              <a:rPr lang="en-US" smtClean="0"/>
              <a:t>2/4/2017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3EE2C-7DAC-4481-9889-954A58D3B0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6226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C51F8-6949-4214-B263-0DCCA3890135}" type="datetimeFigureOut">
              <a:rPr lang="en-US" smtClean="0"/>
              <a:t>2/4/2017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3EE2C-7DAC-4481-9889-954A58D3B0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0092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C51F8-6949-4214-B263-0DCCA3890135}" type="datetimeFigureOut">
              <a:rPr lang="en-US" smtClean="0"/>
              <a:t>2/4/2017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3EE2C-7DAC-4481-9889-954A58D3B0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39129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2C51F8-6949-4214-B263-0DCCA3890135}" type="datetimeFigureOut">
              <a:rPr lang="en-US" smtClean="0"/>
              <a:t>2/4/2017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3EE2C-7DAC-4481-9889-954A58D3B0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4073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Linear Models and Matrix Algebra II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Pawin </a:t>
            </a:r>
            <a:r>
              <a:rPr lang="en-US" dirty="0" err="1"/>
              <a:t>Siriprapanukul</a:t>
            </a:r>
            <a:endParaRPr lang="en-US" dirty="0"/>
          </a:p>
          <a:p>
            <a:r>
              <a:rPr lang="en-US" dirty="0"/>
              <a:t>CW Ch.4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8511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Commutative, Associative, and Distributive Laws</a:t>
            </a:r>
          </a:p>
          <a:p>
            <a:r>
              <a:rPr lang="en-US" dirty="0"/>
              <a:t>Identity Matrices and Null Matrices</a:t>
            </a:r>
          </a:p>
          <a:p>
            <a:r>
              <a:rPr lang="en-US" dirty="0"/>
              <a:t>Transposes and Inverses</a:t>
            </a:r>
          </a:p>
          <a:p>
            <a:r>
              <a:rPr lang="en-US" dirty="0"/>
              <a:t>Finite Markov Chains</a:t>
            </a:r>
          </a:p>
        </p:txBody>
      </p:sp>
    </p:spTree>
    <p:extLst>
      <p:ext uri="{BB962C8B-B14F-4D97-AF65-F5344CB8AC3E}">
        <p14:creationId xmlns:p14="http://schemas.microsoft.com/office/powerpoint/2010/main" val="36861217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Matrix Addition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>
                  <a:lnSpc>
                    <a:spcPct val="100000"/>
                  </a:lnSpc>
                </a:pPr>
                <a:r>
                  <a:rPr lang="en-US" b="1" dirty="0"/>
                  <a:t>Commutative law</a:t>
                </a:r>
                <a:r>
                  <a:rPr lang="en-US" dirty="0"/>
                  <a:t>: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endParaRPr lang="en-US" b="0" dirty="0"/>
              </a:p>
              <a:p>
                <a:pPr marL="225425" indent="0">
                  <a:lnSpc>
                    <a:spcPct val="100000"/>
                  </a:lnSpc>
                  <a:buNone/>
                </a:pPr>
                <a:r>
                  <a:rPr lang="en-US" i="1" dirty="0"/>
                  <a:t>Proof</a:t>
                </a:r>
                <a:r>
                  <a:rPr lang="en-US" dirty="0"/>
                  <a:t>: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𝑖𝑗</m:t>
                            </m:r>
                          </m:sub>
                        </m:sSub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𝑖𝑗</m:t>
                            </m:r>
                          </m:sub>
                        </m:sSub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𝑖𝑗</m:t>
                            </m:r>
                          </m:sub>
                        </m:s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𝑖𝑗</m:t>
                            </m:r>
                          </m:sub>
                        </m:sSub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𝑖𝑗</m:t>
                            </m:r>
                          </m:sub>
                        </m:s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𝑖𝑗</m:t>
                            </m:r>
                          </m:sub>
                        </m:sSub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endParaRPr lang="en-US" dirty="0"/>
              </a:p>
              <a:p>
                <a:pPr marL="225425" indent="0">
                  <a:lnSpc>
                    <a:spcPct val="100000"/>
                  </a:lnSpc>
                  <a:buNone/>
                </a:pPr>
                <a:endParaRPr lang="en-US" dirty="0"/>
              </a:p>
              <a:p>
                <a:pPr>
                  <a:lnSpc>
                    <a:spcPct val="100000"/>
                  </a:lnSpc>
                </a:pPr>
                <a:r>
                  <a:rPr lang="en-US" b="1" dirty="0"/>
                  <a:t>Associative law</a:t>
                </a:r>
                <a:r>
                  <a:rPr lang="en-US" dirty="0"/>
                  <a:t>:		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𝐶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+(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𝐶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dirty="0"/>
              </a:p>
              <a:p>
                <a:pPr marL="225425" indent="0">
                  <a:lnSpc>
                    <a:spcPct val="100000"/>
                  </a:lnSpc>
                  <a:buNone/>
                </a:pPr>
                <a:r>
                  <a:rPr lang="en-US" i="1" dirty="0"/>
                  <a:t>Proof</a:t>
                </a:r>
                <a:r>
                  <a:rPr lang="en-US" dirty="0"/>
                  <a:t>: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𝐶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𝑖𝑗</m:t>
                            </m:r>
                          </m:sub>
                        </m:s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𝑖𝑗</m:t>
                            </m:r>
                          </m:sub>
                        </m:sSub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𝑖𝑗</m:t>
                            </m:r>
                          </m:sub>
                        </m:sSub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𝑖𝑗</m:t>
                            </m:r>
                          </m:sub>
                        </m:s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𝑖𝑗</m:t>
                            </m:r>
                          </m:sub>
                        </m:s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𝑖𝑗</m:t>
                            </m:r>
                          </m:sub>
                        </m:sSub>
                      </m:e>
                    </m:d>
                  </m:oMath>
                </a14:m>
                <a:endParaRPr lang="en-US" dirty="0"/>
              </a:p>
              <a:p>
                <a:pPr marL="225425" indent="0">
                  <a:lnSpc>
                    <a:spcPct val="100000"/>
                  </a:lnSpc>
                  <a:buNone/>
                </a:pPr>
                <a:r>
                  <a:rPr lang="en-US" dirty="0"/>
                  <a:t>				</a:t>
                </a:r>
                <a:r>
                  <a:rPr lang="en-US" b="0" dirty="0"/>
                  <a:t>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𝑖𝑗</m:t>
                            </m:r>
                          </m:sub>
                        </m:sSub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sSub>
                              <m:sSub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𝑏</m:t>
                                </m:r>
                              </m:e>
                              <m:sub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𝑖𝑗</m:t>
                                </m:r>
                              </m:sub>
                            </m:s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𝑖𝑗</m:t>
                            </m:r>
                          </m:sub>
                        </m:sSub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+(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𝐶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12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102909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Matrix Multiplication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dirty="0"/>
                  <a:t>Matrix multiplication is </a:t>
                </a:r>
                <a:r>
                  <a:rPr lang="en-US" b="1" dirty="0"/>
                  <a:t>not</a:t>
                </a:r>
                <a:r>
                  <a:rPr lang="en-US" dirty="0"/>
                  <a:t> commutative: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𝐴𝐵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𝐵𝐴</m:t>
                    </m:r>
                  </m:oMath>
                </a14:m>
                <a:endParaRPr lang="en-US" dirty="0"/>
              </a:p>
              <a:p>
                <a:pPr marL="225425" indent="0">
                  <a:lnSpc>
                    <a:spcPct val="120000"/>
                  </a:lnSpc>
                  <a:buNone/>
                </a:pPr>
                <a:r>
                  <a:rPr lang="en-US" dirty="0"/>
                  <a:t>	- When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𝐴𝐵</m:t>
                    </m:r>
                  </m:oMath>
                </a14:m>
                <a:r>
                  <a:rPr lang="en-US" dirty="0"/>
                  <a:t> is defined,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𝐵𝐴</m:t>
                    </m:r>
                  </m:oMath>
                </a14:m>
                <a:r>
                  <a:rPr lang="en-US" dirty="0"/>
                  <a:t> may not be.</a:t>
                </a:r>
              </a:p>
              <a:p>
                <a:pPr marL="225425" indent="0">
                  <a:lnSpc>
                    <a:spcPct val="120000"/>
                  </a:lnSpc>
                  <a:buNone/>
                </a:pPr>
                <a:r>
                  <a:rPr lang="en-US" dirty="0"/>
                  <a:t>	- Even when both are defined, in general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𝐴𝐵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𝐵𝐴</m:t>
                    </m:r>
                  </m:oMath>
                </a14:m>
                <a:r>
                  <a:rPr lang="en-US" dirty="0"/>
                  <a:t>. </a:t>
                </a:r>
              </a:p>
              <a:p>
                <a:pPr marL="1139825" indent="-225425">
                  <a:lnSpc>
                    <a:spcPct val="120000"/>
                  </a:lnSpc>
                  <a:buNone/>
                </a:pPr>
                <a:r>
                  <a:rPr lang="en-US" dirty="0"/>
                  <a:t>- We have the terms </a:t>
                </a:r>
                <a:r>
                  <a:rPr lang="en-US" b="1" i="1" dirty="0" err="1"/>
                  <a:t>premultiply</a:t>
                </a:r>
                <a:r>
                  <a:rPr lang="en-US" dirty="0"/>
                  <a:t> and </a:t>
                </a:r>
                <a:r>
                  <a:rPr lang="en-US" b="1" i="1" dirty="0" err="1"/>
                  <a:t>postmultiply</a:t>
                </a:r>
                <a:r>
                  <a:rPr lang="en-US" dirty="0"/>
                  <a:t>. For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𝐴𝐵</m:t>
                    </m:r>
                  </m:oMath>
                </a14:m>
                <a:r>
                  <a:rPr lang="en-US" dirty="0"/>
                  <a:t>,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en-US" dirty="0"/>
                  <a:t> is said to be </a:t>
                </a:r>
                <a:r>
                  <a:rPr lang="en-US" b="1" i="1" dirty="0" err="1"/>
                  <a:t>pre</a:t>
                </a:r>
                <a:r>
                  <a:rPr lang="en-US" dirty="0" err="1"/>
                  <a:t>multiplied</a:t>
                </a:r>
                <a:r>
                  <a:rPr lang="en-US" dirty="0"/>
                  <a:t> by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 or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 is </a:t>
                </a:r>
                <a:r>
                  <a:rPr lang="en-US" b="1" i="1" dirty="0" err="1"/>
                  <a:t>post</a:t>
                </a:r>
                <a:r>
                  <a:rPr lang="en-US" dirty="0" err="1"/>
                  <a:t>multiplied</a:t>
                </a:r>
                <a:r>
                  <a:rPr lang="en-US" dirty="0"/>
                  <a:t> by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en-US" dirty="0"/>
                  <a:t>.</a:t>
                </a:r>
              </a:p>
              <a:p>
                <a:pPr marL="225425" indent="0">
                  <a:lnSpc>
                    <a:spcPct val="120000"/>
                  </a:lnSpc>
                  <a:buNone/>
                </a:pPr>
                <a:r>
                  <a:rPr lang="en-US" dirty="0"/>
                  <a:t>Example: For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6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7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, calculate</a:t>
                </a:r>
              </a:p>
              <a:p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𝐴𝐵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US" b="0" dirty="0"/>
              </a:p>
              <a:p>
                <a:pPr marL="0" indent="0">
                  <a:buNone/>
                </a:pPr>
                <a:endParaRPr lang="en-US" b="0" dirty="0"/>
              </a:p>
              <a:p>
                <a:pPr marL="0" indent="0">
                  <a:buNone/>
                </a:pPr>
                <a:r>
                  <a:rPr lang="en-US" dirty="0"/>
                  <a:t>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𝐵𝐴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696" t="-84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458462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Matrix Multiplication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77500" lnSpcReduction="20000"/>
              </a:bodyPr>
              <a:lstStyle/>
              <a:p>
                <a:pPr>
                  <a:lnSpc>
                    <a:spcPct val="100000"/>
                  </a:lnSpc>
                </a:pPr>
                <a:r>
                  <a:rPr lang="en-US" b="1" dirty="0"/>
                  <a:t>Associative law</a:t>
                </a:r>
                <a:r>
                  <a:rPr lang="en-US" dirty="0"/>
                  <a:t>:		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𝐴𝐵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𝐶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𝐵𝐶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dirty="0"/>
              </a:p>
              <a:p>
                <a:pPr marL="225425" indent="0">
                  <a:lnSpc>
                    <a:spcPct val="100000"/>
                  </a:lnSpc>
                  <a:buNone/>
                </a:pPr>
                <a:r>
                  <a:rPr lang="en-US" dirty="0"/>
                  <a:t>Note: in forming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𝐴𝐵𝐶</m:t>
                    </m:r>
                  </m:oMath>
                </a14:m>
                <a:r>
                  <a:rPr lang="en-US" dirty="0"/>
                  <a:t>, the conformability condition must be satisfied. If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 is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en-US" dirty="0"/>
                  <a:t> is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𝑞</m:t>
                    </m:r>
                  </m:oMath>
                </a14:m>
                <a:r>
                  <a:rPr lang="en-US" dirty="0"/>
                  <a:t>, then it is required that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en-US" dirty="0"/>
                  <a:t> is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𝑝</m:t>
                    </m:r>
                  </m:oMath>
                </a14:m>
                <a:r>
                  <a:rPr lang="en-US" dirty="0"/>
                  <a:t>.</a:t>
                </a:r>
              </a:p>
              <a:p>
                <a:pPr marL="225425" indent="0">
                  <a:lnSpc>
                    <a:spcPct val="100000"/>
                  </a:lnSpc>
                  <a:buNone/>
                </a:pPr>
                <a:r>
                  <a:rPr lang="en-US" dirty="0"/>
                  <a:t>Example:  For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e>
                          </m:mr>
                          <m:mr>
                            <m:e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11</m:t>
                                  </m:r>
                                </m:sub>
                              </m:sSub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22</m:t>
                                  </m:r>
                                </m:sub>
                              </m:sSub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, calculate</a:t>
                </a:r>
              </a:p>
              <a:p>
                <a:pPr marL="225425" indent="0">
                  <a:lnSpc>
                    <a:spcPct val="100000"/>
                  </a:lnSpc>
                  <a:buNone/>
                </a:pPr>
                <a:endParaRPr lang="en-US" dirty="0"/>
              </a:p>
              <a:p>
                <a:pPr marL="225425" indent="0">
                  <a:lnSpc>
                    <a:spcPct val="100000"/>
                  </a:lnSpc>
                  <a:buNone/>
                </a:pPr>
                <a:r>
                  <a:rPr lang="en-US" dirty="0"/>
                  <a:t>	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′</m:t>
                            </m:r>
                          </m:sup>
                        </m:s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US" dirty="0"/>
              </a:p>
              <a:p>
                <a:pPr marL="225425" indent="0">
                  <a:lnSpc>
                    <a:spcPct val="100000"/>
                  </a:lnSpc>
                  <a:buNone/>
                </a:pPr>
                <a:endParaRPr lang="en-US" dirty="0"/>
              </a:p>
              <a:p>
                <a:pPr marL="225425" indent="0">
                  <a:lnSpc>
                    <a:spcPct val="100000"/>
                  </a:lnSpc>
                  <a:buNone/>
                </a:pPr>
                <a:r>
                  <a:rPr lang="en-US" dirty="0"/>
                  <a:t>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′(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𝐴𝑥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)=</m:t>
                    </m:r>
                  </m:oMath>
                </a14:m>
                <a:endParaRPr lang="en-US" dirty="0"/>
              </a:p>
              <a:p>
                <a:pPr marL="225425" indent="0">
                  <a:lnSpc>
                    <a:spcPct val="100000"/>
                  </a:lnSpc>
                  <a:buNone/>
                </a:pPr>
                <a:endParaRPr lang="en-US" dirty="0"/>
              </a:p>
              <a:p>
                <a:pPr marL="225425" indent="0">
                  <a:lnSpc>
                    <a:spcPct val="100000"/>
                  </a:lnSpc>
                  <a:buNone/>
                </a:pPr>
                <a:r>
                  <a:rPr lang="en-US" dirty="0"/>
                  <a:t>Note: in the above example,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 is a </a:t>
                </a:r>
                <a:r>
                  <a:rPr lang="en-US" b="1" i="1" dirty="0"/>
                  <a:t>diagonal matrix</a:t>
                </a:r>
                <a:r>
                  <a:rPr lang="en-US" dirty="0"/>
                  <a:t>. The product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𝐴𝑥</m:t>
                    </m:r>
                  </m:oMath>
                </a14:m>
                <a:r>
                  <a:rPr lang="en-US" dirty="0"/>
                  <a:t> gives a weighted sum of squares, where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dirty="0"/>
                  <a:t> yields a simple sum of squares. 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696" t="-2241" b="-15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57421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Matrix Multiplication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20000"/>
              </a:bodyPr>
              <a:lstStyle/>
              <a:p>
                <a:pPr>
                  <a:lnSpc>
                    <a:spcPct val="110000"/>
                  </a:lnSpc>
                </a:pPr>
                <a:r>
                  <a:rPr lang="en-US" b="1" dirty="0"/>
                  <a:t>Distributive law</a:t>
                </a:r>
                <a:r>
                  <a:rPr lang="en-US" dirty="0"/>
                  <a:t>:	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𝐴𝐵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𝐴𝐶</m:t>
                    </m:r>
                  </m:oMath>
                </a14:m>
                <a:endParaRPr lang="en-US" b="0" i="1" dirty="0">
                  <a:latin typeface="Cambria Math" panose="02040503050406030204" pitchFamily="18" charset="0"/>
                </a:endParaRPr>
              </a:p>
              <a:p>
                <a:pPr marL="0" indent="0">
                  <a:lnSpc>
                    <a:spcPct val="110000"/>
                  </a:lnSpc>
                  <a:buNone/>
                </a:pPr>
                <a:r>
                  <a:rPr lang="en-US" b="0" dirty="0"/>
                  <a:t>				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𝐵𝐴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𝐶𝐴</m:t>
                    </m:r>
                  </m:oMath>
                </a14:m>
                <a:endParaRPr lang="en-US" dirty="0"/>
              </a:p>
              <a:p>
                <a:pPr marL="225425" indent="0">
                  <a:lnSpc>
                    <a:spcPct val="110000"/>
                  </a:lnSpc>
                  <a:buNone/>
                </a:pPr>
                <a:r>
                  <a:rPr lang="en-US" dirty="0"/>
                  <a:t>Note: in each case, the conformability conditions must be satisfied.</a:t>
                </a:r>
              </a:p>
              <a:p>
                <a:pPr marL="225425" indent="0">
                  <a:lnSpc>
                    <a:spcPct val="110000"/>
                  </a:lnSpc>
                  <a:buNone/>
                </a:pPr>
                <a:r>
                  <a:rPr lang="en-US" dirty="0"/>
                  <a:t>Example: For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6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,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7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8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,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𝐶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9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, find</a:t>
                </a:r>
              </a:p>
              <a:p>
                <a:pPr marL="225425" indent="0">
                  <a:lnSpc>
                    <a:spcPct val="110000"/>
                  </a:lnSpc>
                  <a:buNone/>
                </a:pPr>
                <a:endParaRPr lang="en-US" dirty="0"/>
              </a:p>
              <a:p>
                <a:pPr marL="225425" indent="0">
                  <a:lnSpc>
                    <a:spcPct val="110000"/>
                  </a:lnSpc>
                  <a:buNone/>
                </a:pPr>
                <a:r>
                  <a:rPr lang="en-US" b="0" dirty="0"/>
                  <a:t>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US" b="0" dirty="0"/>
              </a:p>
              <a:p>
                <a:pPr marL="225425" indent="0">
                  <a:lnSpc>
                    <a:spcPct val="110000"/>
                  </a:lnSpc>
                  <a:buNone/>
                </a:pPr>
                <a:endParaRPr lang="en-US" dirty="0"/>
              </a:p>
              <a:p>
                <a:pPr marL="225425" indent="0">
                  <a:lnSpc>
                    <a:spcPct val="110000"/>
                  </a:lnSpc>
                  <a:buNone/>
                </a:pPr>
                <a:r>
                  <a:rPr lang="en-US" b="0" dirty="0"/>
                  <a:t>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𝐴𝐵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𝐴𝐶</m:t>
                    </m:r>
                    <m:r>
                      <a:rPr lang="en-US" b="0" i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 t="-19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809633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Identity Matrices and Null Matrices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>
                  <a:lnSpc>
                    <a:spcPct val="100000"/>
                  </a:lnSpc>
                </a:pPr>
                <a:r>
                  <a:rPr lang="en-US" dirty="0"/>
                  <a:t>An</a:t>
                </a:r>
                <a:r>
                  <a:rPr lang="en-US" b="1" dirty="0"/>
                  <a:t> </a:t>
                </a:r>
                <a:r>
                  <a:rPr lang="en-US" b="1" i="1" dirty="0"/>
                  <a:t>identity matrix</a:t>
                </a:r>
                <a:r>
                  <a:rPr lang="en-US" b="1" dirty="0"/>
                  <a:t> </a:t>
                </a:r>
                <a:r>
                  <a:rPr lang="en-US" dirty="0"/>
                  <a:t>is a square matrix with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dirty="0"/>
                  <a:t>s in its principal diagonal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n-US" dirty="0"/>
                  <a:t>s everywhere else. It is denoted by the symbol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𝐼</m:t>
                    </m:r>
                  </m:oMath>
                </a14:m>
                <a:r>
                  <a:rPr lang="en-US" dirty="0"/>
                  <a:t> (or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en-US" dirty="0"/>
                  <a:t>).</a:t>
                </a:r>
              </a:p>
              <a:p>
                <a:pPr marL="225425" indent="0">
                  <a:lnSpc>
                    <a:spcPct val="100000"/>
                  </a:lnSpc>
                  <a:buNone/>
                </a:pPr>
                <a:r>
                  <a:rPr lang="en-US" dirty="0"/>
                  <a:t>For example,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 or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dirty="0"/>
              </a:p>
              <a:p>
                <a:pPr>
                  <a:lnSpc>
                    <a:spcPct val="100000"/>
                  </a:lnSpc>
                </a:pPr>
                <a:r>
                  <a:rPr lang="en-US" dirty="0"/>
                  <a:t>The matrix has a special property that is</a:t>
                </a:r>
              </a:p>
              <a:p>
                <a:pPr marL="0" indent="0">
                  <a:lnSpc>
                    <a:spcPct val="10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𝐼𝐴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𝐴𝐼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𝐴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12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192542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Identity Matrix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Example: let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6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, calculate</a:t>
                </a:r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US" b="0" dirty="0"/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557693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Identity Matrix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>
                  <a:lnSpc>
                    <a:spcPct val="100000"/>
                  </a:lnSpc>
                </a:pPr>
                <a:r>
                  <a:rPr lang="en-US" b="1" dirty="0"/>
                  <a:t>Other special properties</a:t>
                </a:r>
                <a:r>
                  <a:rPr lang="en-US" dirty="0"/>
                  <a:t>:</a:t>
                </a:r>
              </a:p>
              <a:p>
                <a:pPr marL="0" indent="0">
                  <a:lnSpc>
                    <a:spcPct val="10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𝐴𝐼𝐵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𝐴𝐼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𝐵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𝐴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𝐼𝐵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𝐴𝐵</m:t>
                      </m:r>
                    </m:oMath>
                  </m:oMathPara>
                </a14:m>
                <a:endParaRPr lang="en-US" dirty="0"/>
              </a:p>
              <a:p>
                <a:pPr marL="225425" indent="0">
                  <a:lnSpc>
                    <a:spcPct val="100000"/>
                  </a:lnSpc>
                  <a:buNone/>
                </a:pPr>
                <a:r>
                  <a:rPr lang="en-US" dirty="0"/>
                  <a:t>Note: conformability conditions must be satisfied.</a:t>
                </a:r>
              </a:p>
              <a:p>
                <a:pPr marL="225425" indent="0">
                  <a:lnSpc>
                    <a:spcPct val="10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𝐼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  <a:p>
                <a:pPr marL="225425" indent="0">
                  <a:lnSpc>
                    <a:spcPct val="100000"/>
                  </a:lnSpc>
                  <a:buNone/>
                </a:pPr>
                <a:r>
                  <a:rPr lang="en-US" dirty="0"/>
                  <a:t>Or, generally</a:t>
                </a:r>
              </a:p>
              <a:p>
                <a:pPr marL="225425" indent="0">
                  <a:lnSpc>
                    <a:spcPct val="10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𝐼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=1,2,…</m:t>
                      </m:r>
                    </m:oMath>
                  </m:oMathPara>
                </a14:m>
                <a:endParaRPr lang="en-US" dirty="0"/>
              </a:p>
              <a:p>
                <a:pPr marL="225425" indent="0">
                  <a:lnSpc>
                    <a:spcPct val="100000"/>
                  </a:lnSpc>
                  <a:buNone/>
                </a:pPr>
                <a:r>
                  <a:rPr lang="en-US" dirty="0"/>
                  <a:t>An identity matrix is an </a:t>
                </a:r>
                <a:r>
                  <a:rPr lang="en-US" b="1" i="1" dirty="0"/>
                  <a:t>idempotent matrix</a:t>
                </a:r>
                <a:r>
                  <a:rPr lang="en-US" dirty="0"/>
                  <a:t>. 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12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41856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Null Matrices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>
                  <a:lnSpc>
                    <a:spcPct val="100000"/>
                  </a:lnSpc>
                </a:pPr>
                <a:r>
                  <a:rPr lang="en-US" dirty="0"/>
                  <a:t>A </a:t>
                </a:r>
                <a:r>
                  <a:rPr lang="en-US" b="1" i="1" dirty="0"/>
                  <a:t>null matrix</a:t>
                </a:r>
                <a:r>
                  <a:rPr lang="en-US" dirty="0"/>
                  <a:t> (or </a:t>
                </a:r>
                <a:r>
                  <a:rPr lang="en-US" b="1" i="1" dirty="0"/>
                  <a:t>zero matrix</a:t>
                </a:r>
                <a:r>
                  <a:rPr lang="en-US" dirty="0"/>
                  <a:t>) is a matrix with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n-US" dirty="0"/>
                  <a:t>s everywhere. Usually, it is denoted by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n-US" dirty="0"/>
                  <a:t>.</a:t>
                </a:r>
              </a:p>
              <a:p>
                <a:pPr marL="225425" indent="0">
                  <a:lnSpc>
                    <a:spcPct val="100000"/>
                  </a:lnSpc>
                  <a:buNone/>
                </a:pPr>
                <a:r>
                  <a:rPr lang="en-US" dirty="0"/>
                  <a:t>For example, </a:t>
                </a:r>
              </a:p>
              <a:p>
                <a:pPr marL="225425" indent="0" algn="ctr">
                  <a:lnSpc>
                    <a:spcPct val="10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0=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  or 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0=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dirty="0"/>
              </a:p>
              <a:p>
                <a:pPr>
                  <a:lnSpc>
                    <a:spcPct val="100000"/>
                  </a:lnSpc>
                </a:pPr>
                <a:r>
                  <a:rPr lang="en-US" dirty="0"/>
                  <a:t>A square null matrix is idempotent, but a </a:t>
                </a:r>
                <a:r>
                  <a:rPr lang="en-US" dirty="0" err="1"/>
                  <a:t>nonsquare</a:t>
                </a:r>
                <a:r>
                  <a:rPr lang="en-US" dirty="0"/>
                  <a:t> one is not.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1261" r="-12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384350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Null Matrices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>
                  <a:lnSpc>
                    <a:spcPct val="100000"/>
                  </a:lnSpc>
                </a:pPr>
                <a:r>
                  <a:rPr lang="en-US" dirty="0"/>
                  <a:t>Null matrices obey the following rules:</a:t>
                </a:r>
              </a:p>
              <a:p>
                <a:pPr marL="0" indent="0">
                  <a:lnSpc>
                    <a:spcPct val="10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+0=0+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𝐴</m:t>
                      </m:r>
                    </m:oMath>
                  </m:oMathPara>
                </a14:m>
                <a:endParaRPr lang="en-US" b="0" dirty="0"/>
              </a:p>
              <a:p>
                <a:pPr marL="0" indent="0" algn="ctr">
                  <a:lnSpc>
                    <a:spcPct val="10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0=0</m:t>
                    </m:r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0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endParaRPr lang="en-US" dirty="0"/>
              </a:p>
              <a:p>
                <a:pPr marL="225425" indent="0">
                  <a:lnSpc>
                    <a:spcPct val="100000"/>
                  </a:lnSpc>
                  <a:buNone/>
                </a:pPr>
                <a:r>
                  <a:rPr lang="en-US" dirty="0"/>
                  <a:t>Note: conformability conditions apply. </a:t>
                </a:r>
              </a:p>
              <a:p>
                <a:pPr marL="225425" indent="0">
                  <a:lnSpc>
                    <a:spcPct val="100000"/>
                  </a:lnSpc>
                  <a:buNone/>
                </a:pPr>
                <a:r>
                  <a:rPr lang="en-US" dirty="0"/>
                  <a:t>Example: let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6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0=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, find </a:t>
                </a:r>
              </a:p>
              <a:p>
                <a:pPr marL="225425" indent="0">
                  <a:lnSpc>
                    <a:spcPct val="100000"/>
                  </a:lnSpc>
                  <a:buNone/>
                </a:pPr>
                <a:r>
                  <a:rPr lang="en-US" b="0" dirty="0"/>
                  <a:t>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0=</m:t>
                    </m:r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12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284395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Idiosyncrasies of Matrix Algebra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77500" lnSpcReduction="20000"/>
              </a:bodyPr>
              <a:lstStyle/>
              <a:p>
                <a:pPr marL="0" indent="0">
                  <a:lnSpc>
                    <a:spcPct val="110000"/>
                  </a:lnSpc>
                  <a:buNone/>
                </a:pPr>
                <a:r>
                  <a:rPr lang="en-US" dirty="0"/>
                  <a:t>Something to remember!</a:t>
                </a:r>
              </a:p>
              <a:p>
                <a:pPr>
                  <a:lnSpc>
                    <a:spcPct val="110000"/>
                  </a:lnSpc>
                </a:pPr>
                <a:r>
                  <a:rPr lang="en-US" dirty="0"/>
                  <a:t>First,</a:t>
                </a:r>
              </a:p>
              <a:p>
                <a:pPr marL="0" indent="0">
                  <a:lnSpc>
                    <a:spcPct val="11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𝐴𝐵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4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mr>
                          </m:m>
                        </m:e>
                      </m:d>
                      <m:d>
                        <m:dPr>
                          <m:begChr m:val="["/>
                          <m:endChr m:val="]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4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−2</m:t>
                                </m:r>
                              </m:e>
                            </m:mr>
                          </m:m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mr>
                          </m:m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n-US" dirty="0"/>
              </a:p>
              <a:p>
                <a:pPr marL="225425" indent="0">
                  <a:lnSpc>
                    <a:spcPct val="110000"/>
                  </a:lnSpc>
                  <a:buNone/>
                </a:pPr>
                <a:r>
                  <a:rPr lang="en-US" dirty="0"/>
                  <a:t>But neither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 nor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en-US" dirty="0"/>
                  <a:t> is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n-US" dirty="0"/>
                  <a:t>.</a:t>
                </a:r>
              </a:p>
              <a:p>
                <a:pPr marL="0" indent="0">
                  <a:lnSpc>
                    <a:spcPct val="110000"/>
                  </a:lnSpc>
                  <a:buNone/>
                </a:pPr>
                <a:endParaRPr lang="en-US" dirty="0"/>
              </a:p>
              <a:p>
                <a:pPr>
                  <a:lnSpc>
                    <a:spcPct val="110000"/>
                  </a:lnSpc>
                </a:pPr>
                <a:r>
                  <a:rPr lang="en-US" dirty="0"/>
                  <a:t>Second,</a:t>
                </a:r>
              </a:p>
              <a:p>
                <a:pPr marL="0" indent="0">
                  <a:lnSpc>
                    <a:spcPct val="11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𝐶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6</m:t>
                                </m:r>
                              </m:e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9</m:t>
                                </m:r>
                              </m:e>
                            </m:mr>
                          </m:m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𝐷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mr>
                          </m:m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b="0" dirty="0"/>
              </a:p>
              <a:p>
                <a:pPr marL="225425" indent="0">
                  <a:lnSpc>
                    <a:spcPct val="110000"/>
                  </a:lnSpc>
                  <a:buNone/>
                </a:pPr>
                <a:r>
                  <a:rPr lang="en-US" dirty="0"/>
                  <a:t>We find that 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𝐶𝐷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𝐶𝐸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8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15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24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, but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𝐷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𝐸</m:t>
                    </m:r>
                  </m:oMath>
                </a14:m>
                <a:r>
                  <a:rPr lang="en-US" dirty="0"/>
                  <a:t>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754" t="-16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145687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Transposes and Inverses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pPr>
                  <a:lnSpc>
                    <a:spcPct val="100000"/>
                  </a:lnSpc>
                </a:pPr>
                <a:r>
                  <a:rPr lang="en-US" dirty="0"/>
                  <a:t>When the rows and columns of a matrix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 are interchanged, we obtain the </a:t>
                </a:r>
                <a:r>
                  <a:rPr lang="en-US" b="1" i="1" dirty="0"/>
                  <a:t>transpose</a:t>
                </a:r>
                <a:r>
                  <a:rPr lang="en-US" dirty="0"/>
                  <a:t> of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, which is denoted by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′</m:t>
                    </m:r>
                  </m:oMath>
                </a14:m>
                <a:r>
                  <a:rPr lang="en-US" dirty="0"/>
                  <a:t> 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sup>
                    </m:sSup>
                  </m:oMath>
                </a14:m>
                <a:r>
                  <a:rPr lang="en-US" dirty="0"/>
                  <a:t>. </a:t>
                </a:r>
              </a:p>
              <a:p>
                <a:pPr marL="225425" indent="0">
                  <a:lnSpc>
                    <a:spcPct val="100000"/>
                  </a:lnSpc>
                  <a:buNone/>
                </a:pPr>
                <a:r>
                  <a:rPr lang="en-US" dirty="0"/>
                  <a:t>Example: given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6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6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. </a:t>
                </a:r>
              </a:p>
              <a:p>
                <a:pPr marL="225425" indent="0">
                  <a:lnSpc>
                    <a:spcPct val="100000"/>
                  </a:lnSpc>
                  <a:buNone/>
                </a:pPr>
                <a:r>
                  <a:rPr lang="en-US" dirty="0"/>
                  <a:t>By definition, if a matrix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 is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, its transpose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′</m:t>
                    </m:r>
                  </m:oMath>
                </a14:m>
                <a:r>
                  <a:rPr lang="en-US" dirty="0"/>
                  <a:t> must be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en-US" dirty="0"/>
                  <a:t>.</a:t>
                </a:r>
              </a:p>
              <a:p>
                <a:pPr marL="225425" indent="0">
                  <a:lnSpc>
                    <a:spcPct val="100000"/>
                  </a:lnSpc>
                  <a:buNone/>
                </a:pPr>
                <a:r>
                  <a:rPr lang="en-US" dirty="0"/>
                  <a:t>Example: given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,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′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e>
                          </m:m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e>
                          </m:m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. </a:t>
                </a:r>
              </a:p>
              <a:p>
                <a:pPr marL="225425" indent="0">
                  <a:lnSpc>
                    <a:spcPct val="100000"/>
                  </a:lnSpc>
                  <a:buNone/>
                </a:pPr>
                <a:r>
                  <a:rPr lang="en-US" dirty="0"/>
                  <a:t>Observe that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</m:oMath>
                </a14:m>
                <a:r>
                  <a:rPr lang="en-US" dirty="0"/>
                  <a:t>. We call this a </a:t>
                </a:r>
                <a:r>
                  <a:rPr lang="en-US" b="1" i="1" dirty="0"/>
                  <a:t>symmetric matrix</a:t>
                </a:r>
                <a:r>
                  <a:rPr lang="en-US" dirty="0"/>
                  <a:t>. 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469123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Properties of Transposes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dirty="0"/>
                  <a:t>The following properties characterize transposes: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  <m:sup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𝐴</m:t>
                      </m:r>
                    </m:oMath>
                  </m:oMathPara>
                </a14:m>
                <a:endParaRPr lang="en-US" b="0" dirty="0"/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𝐵</m:t>
                              </m:r>
                            </m:e>
                          </m:d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𝐵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′</m:t>
                      </m:r>
                    </m:oMath>
                  </m:oMathPara>
                </a14:m>
                <a:endParaRPr lang="en-US" dirty="0"/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𝐴𝐵</m:t>
                              </m:r>
                            </m:e>
                          </m:d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′</m:t>
                      </m:r>
                    </m:oMath>
                  </m:oMathPara>
                </a14:m>
                <a:endParaRPr lang="en-US" dirty="0"/>
              </a:p>
              <a:p>
                <a:pPr marL="225425" indent="0">
                  <a:lnSpc>
                    <a:spcPct val="120000"/>
                  </a:lnSpc>
                  <a:buNone/>
                </a:pPr>
                <a:r>
                  <a:rPr lang="en-US" dirty="0"/>
                  <a:t>Example: given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6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7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 , find</a:t>
                </a:r>
              </a:p>
              <a:p>
                <a:pPr marL="225425" indent="0">
                  <a:lnSpc>
                    <a:spcPct val="120000"/>
                  </a:lnSpc>
                  <a:buNone/>
                </a:pPr>
                <a:endParaRPr lang="en-US" dirty="0"/>
              </a:p>
              <a:p>
                <a:pPr marL="225425" indent="0">
                  <a:lnSpc>
                    <a:spcPct val="120000"/>
                  </a:lnSpc>
                  <a:buNone/>
                </a:pPr>
                <a:r>
                  <a:rPr lang="en-US" dirty="0"/>
                  <a:t>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𝐴𝐵</m:t>
                            </m:r>
                          </m:e>
                        </m:d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US" b="0" dirty="0"/>
              </a:p>
              <a:p>
                <a:pPr marL="225425" indent="0">
                  <a:lnSpc>
                    <a:spcPct val="120000"/>
                  </a:lnSpc>
                  <a:buNone/>
                </a:pPr>
                <a:endParaRPr lang="en-US" dirty="0"/>
              </a:p>
              <a:p>
                <a:pPr marL="225425" indent="0">
                  <a:lnSpc>
                    <a:spcPct val="120000"/>
                  </a:lnSpc>
                  <a:buNone/>
                </a:pPr>
                <a:r>
                  <a:rPr lang="en-US" dirty="0"/>
                  <a:t>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dirty="0"/>
                  <a:t>				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US" dirty="0"/>
              </a:p>
              <a:p>
                <a:pPr marL="225425" indent="0">
                  <a:lnSpc>
                    <a:spcPct val="120000"/>
                  </a:lnSpc>
                  <a:buNone/>
                </a:pPr>
                <a:endParaRPr lang="en-US" dirty="0"/>
              </a:p>
              <a:p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696" t="-84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12949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Inverses and Their Properties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pPr>
                  <a:lnSpc>
                    <a:spcPct val="100000"/>
                  </a:lnSpc>
                </a:pPr>
                <a:r>
                  <a:rPr lang="en-US" dirty="0"/>
                  <a:t>For a given matrix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, the inverse of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, denoted by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en-US" dirty="0"/>
                  <a:t>, is defined only if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 is a square matrix. </a:t>
                </a:r>
              </a:p>
              <a:p>
                <a:pPr>
                  <a:lnSpc>
                    <a:spcPct val="100000"/>
                  </a:lnSpc>
                </a:pPr>
                <a:r>
                  <a:rPr lang="en-US" dirty="0"/>
                  <a:t>The inverse is the matrix that satisfies the condition</a:t>
                </a:r>
              </a:p>
              <a:p>
                <a:pPr marL="0" indent="0">
                  <a:lnSpc>
                    <a:spcPct val="10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𝐴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𝐼</m:t>
                      </m:r>
                    </m:oMath>
                  </m:oMathPara>
                </a14:m>
                <a:endParaRPr lang="en-US" dirty="0"/>
              </a:p>
              <a:p>
                <a:pPr>
                  <a:lnSpc>
                    <a:spcPct val="100000"/>
                  </a:lnSpc>
                </a:pPr>
                <a:r>
                  <a:rPr lang="en-US" dirty="0"/>
                  <a:t>The following points are worth noting:</a:t>
                </a:r>
              </a:p>
              <a:p>
                <a:pPr lvl="1">
                  <a:lnSpc>
                    <a:spcPct val="100000"/>
                  </a:lnSpc>
                </a:pPr>
                <a:r>
                  <a:rPr lang="en-US" dirty="0"/>
                  <a:t>Not every square matrix has an inverse. If a square matrix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 has an inverse,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 is said to be </a:t>
                </a:r>
                <a:r>
                  <a:rPr lang="en-US" b="1" i="1" dirty="0"/>
                  <a:t>nonsingular</a:t>
                </a:r>
                <a:r>
                  <a:rPr lang="en-US" dirty="0"/>
                  <a:t>; if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 has no inverse, it is called a </a:t>
                </a:r>
                <a:r>
                  <a:rPr lang="en-US" b="1" i="1" dirty="0"/>
                  <a:t>singular</a:t>
                </a:r>
                <a:r>
                  <a:rPr lang="en-US" dirty="0"/>
                  <a:t> matrix. </a:t>
                </a:r>
              </a:p>
              <a:p>
                <a:pPr lvl="1">
                  <a:lnSpc>
                    <a:spcPct val="100000"/>
                  </a:lnSpc>
                </a:pPr>
                <a:r>
                  <a:rPr lang="en-US" b="0" dirty="0"/>
                  <a:t>If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en-US" b="0" dirty="0"/>
                  <a:t> does exist,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 can be regarded as the inverse of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en-US" dirty="0"/>
                  <a:t>. </a:t>
                </a:r>
              </a:p>
              <a:p>
                <a:pPr lvl="1">
                  <a:lnSpc>
                    <a:spcPct val="100000"/>
                  </a:lnSpc>
                </a:pPr>
                <a:r>
                  <a:rPr lang="en-US" dirty="0"/>
                  <a:t>If an inverse exists, then it is unique. </a:t>
                </a:r>
              </a:p>
              <a:p>
                <a:pPr lvl="1">
                  <a:lnSpc>
                    <a:spcPct val="100000"/>
                  </a:lnSpc>
                </a:pPr>
                <a:r>
                  <a:rPr lang="en-US" dirty="0"/>
                  <a:t>Actually,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𝐴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𝐼</m:t>
                    </m:r>
                  </m:oMath>
                </a14:m>
                <a:r>
                  <a:rPr lang="en-US" dirty="0"/>
                  <a:t> implies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en-US" i="1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𝐼</m:t>
                    </m:r>
                  </m:oMath>
                </a14:m>
                <a:r>
                  <a:rPr lang="en-US" dirty="0"/>
                  <a:t>.  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 r="-179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913263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Let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  <m:d>
                      <m:dPr>
                        <m:begChr m:val="["/>
                        <m:endChr m:val="]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m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 , calculate</a:t>
                </a:r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𝐴𝐵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US" b="0" dirty="0"/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	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  <a:p>
                <a:pPr marL="225425" indent="0">
                  <a:buNone/>
                </a:pPr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799487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Additional Properties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77500" lnSpcReduction="20000"/>
              </a:bodyPr>
              <a:lstStyle/>
              <a:p>
                <a:pPr>
                  <a:lnSpc>
                    <a:spcPct val="100000"/>
                  </a:lnSpc>
                </a:pPr>
                <a:r>
                  <a:rPr lang="en-US" dirty="0"/>
                  <a:t>The following 3 properties of inverse matrices are of interest:</a:t>
                </a:r>
              </a:p>
              <a:p>
                <a:pPr marL="0" indent="0" algn="ctr">
                  <a:lnSpc>
                    <a:spcPct val="100000"/>
                  </a:lnSpc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−1</m:t>
                            </m:r>
                          </m:sup>
                        </m:s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	</a:t>
                </a:r>
              </a:p>
              <a:p>
                <a:pPr marL="0" indent="0">
                  <a:lnSpc>
                    <a:spcPct val="10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𝐴𝐵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sSup>
                        <m:sSup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  <a:p>
                <a:pPr marL="0" indent="0">
                  <a:lnSpc>
                    <a:spcPct val="10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′)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(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)′</m:t>
                      </m:r>
                    </m:oMath>
                  </m:oMathPara>
                </a14:m>
                <a:endParaRPr lang="en-US" dirty="0"/>
              </a:p>
              <a:p>
                <a:pPr>
                  <a:lnSpc>
                    <a:spcPct val="100000"/>
                  </a:lnSpc>
                </a:pPr>
                <a:r>
                  <a:rPr lang="en-US" dirty="0"/>
                  <a:t>Proof for the statement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𝐴𝐵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en-US" dirty="0"/>
              </a:p>
              <a:p>
                <a:pPr marL="225425" indent="0">
                  <a:lnSpc>
                    <a:spcPct val="100000"/>
                  </a:lnSpc>
                  <a:buNone/>
                </a:pPr>
                <a:r>
                  <a:rPr lang="en-US" dirty="0"/>
                  <a:t>Let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=(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𝐴𝐵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en-US" dirty="0"/>
                  <a:t>, then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𝐶𝐴𝐵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𝐼</m:t>
                    </m:r>
                  </m:oMath>
                </a14:m>
                <a:r>
                  <a:rPr lang="en-US" dirty="0"/>
                  <a:t>. Therefore, </a:t>
                </a:r>
              </a:p>
              <a:p>
                <a:pPr marL="225425" indent="0" algn="ctr">
                  <a:lnSpc>
                    <a:spcPct val="10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𝐶𝐴𝐵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en-US" dirty="0"/>
                  <a:t>.</a:t>
                </a:r>
              </a:p>
              <a:p>
                <a:pPr marL="225425" indent="0">
                  <a:lnSpc>
                    <a:spcPct val="100000"/>
                  </a:lnSpc>
                  <a:buNone/>
                </a:pPr>
                <a:r>
                  <a:rPr lang="en-US" dirty="0"/>
                  <a:t>But </a:t>
                </a:r>
              </a:p>
              <a:p>
                <a:pPr marL="225425" indent="0" algn="ctr">
                  <a:lnSpc>
                    <a:spcPct val="10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𝐶𝐴𝐵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𝐶𝐴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𝐵</m:t>
                        </m:r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𝐵</m:t>
                            </m:r>
                          </m:e>
                          <m:sup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−1</m:t>
                            </m:r>
                          </m:sup>
                        </m:sSup>
                      </m:e>
                    </m:d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𝐶𝐴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en-US" dirty="0"/>
                  <a:t>. </a:t>
                </a:r>
              </a:p>
              <a:p>
                <a:pPr marL="225425" indent="0">
                  <a:lnSpc>
                    <a:spcPct val="100000"/>
                  </a:lnSpc>
                  <a:buNone/>
                </a:pPr>
                <a:r>
                  <a:rPr lang="en-US" dirty="0"/>
                  <a:t>Therefore, </a:t>
                </a:r>
              </a:p>
              <a:p>
                <a:pPr marL="225425" indent="0" algn="ctr">
                  <a:lnSpc>
                    <a:spcPct val="10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𝐶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en-US" dirty="0"/>
                  <a:t>.</a:t>
                </a: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696" t="-2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740702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Additional Properties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>
                  <a:lnSpc>
                    <a:spcPct val="100000"/>
                  </a:lnSpc>
                </a:pPr>
                <a:r>
                  <a:rPr lang="en-US" dirty="0"/>
                  <a:t>Proof for the statement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′)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en-US" i="1">
                        <a:latin typeface="Cambria Math" panose="02040503050406030204" pitchFamily="18" charset="0"/>
                      </a:rPr>
                      <m:t>)′</m:t>
                    </m:r>
                  </m:oMath>
                </a14:m>
                <a:endParaRPr lang="en-US" dirty="0"/>
              </a:p>
              <a:p>
                <a:pPr marL="225425" indent="0">
                  <a:lnSpc>
                    <a:spcPct val="100000"/>
                  </a:lnSpc>
                  <a:buNone/>
                </a:pPr>
                <a:r>
                  <a:rPr lang="en-US" dirty="0"/>
                  <a:t>Let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𝐷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=(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en-US" dirty="0"/>
                  <a:t>, then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𝐷𝐴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′=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𝐼</m:t>
                    </m:r>
                  </m:oMath>
                </a14:m>
                <a:r>
                  <a:rPr lang="en-US" dirty="0"/>
                  <a:t>. And because of  </a:t>
                </a:r>
              </a:p>
              <a:p>
                <a:pPr marL="225425" indent="0" algn="ctr">
                  <a:lnSpc>
                    <a:spcPct val="100000"/>
                  </a:lnSpc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  <m:sSup>
                              <m:sSup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𝐴</m:t>
                                </m:r>
                              </m:e>
                              <m:sup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−1</m:t>
                                </m:r>
                              </m:sup>
                            </m:sSup>
                          </m:e>
                        </m:d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𝐼</m:t>
                    </m:r>
                  </m:oMath>
                </a14:m>
                <a:r>
                  <a:rPr lang="en-US" dirty="0"/>
                  <a:t>,</a:t>
                </a:r>
              </a:p>
              <a:p>
                <a:pPr marL="225425" indent="0">
                  <a:lnSpc>
                    <a:spcPct val="100000"/>
                  </a:lnSpc>
                  <a:buNone/>
                </a:pPr>
                <a:r>
                  <a:rPr lang="en-US" dirty="0"/>
                  <a:t>we can write</a:t>
                </a:r>
              </a:p>
              <a:p>
                <a:pPr marL="225425" indent="0" algn="ctr">
                  <a:lnSpc>
                    <a:spcPct val="10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𝐷𝐴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′=(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)′=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𝐴</m:t>
                                </m:r>
                              </m:e>
                              <m:sup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−1</m:t>
                                </m:r>
                              </m:sup>
                            </m:sSup>
                          </m:e>
                        </m:d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′</m:t>
                    </m:r>
                  </m:oMath>
                </a14:m>
                <a:r>
                  <a:rPr lang="en-US" dirty="0"/>
                  <a:t>. </a:t>
                </a:r>
              </a:p>
              <a:p>
                <a:pPr marL="225425" indent="0">
                  <a:lnSpc>
                    <a:spcPct val="100000"/>
                  </a:lnSpc>
                  <a:buNone/>
                </a:pPr>
                <a:r>
                  <a:rPr lang="en-US" dirty="0" err="1"/>
                  <a:t>Postmultiplying</a:t>
                </a:r>
                <a:r>
                  <a:rPr lang="en-US" dirty="0"/>
                  <a:t> both sides by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</m:e>
                          <m:sup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′</m:t>
                            </m:r>
                          </m:sup>
                        </m:sSup>
                        <m:r>
                          <a:rPr lang="en-US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en-US" dirty="0"/>
                  <a:t>, we get </a:t>
                </a:r>
              </a:p>
              <a:p>
                <a:pPr marL="225425" indent="0" algn="ctr">
                  <a:lnSpc>
                    <a:spcPct val="10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𝐷𝐴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′</m:t>
                      </m:r>
                      <m:sSup>
                        <m:sSup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′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  <a:p>
                <a:pPr marL="0" indent="0">
                  <a:lnSpc>
                    <a:spcPct val="10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𝐷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12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22806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Inverse Matrix and Solution of Linear-Equation System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>
                  <a:lnSpc>
                    <a:spcPct val="100000"/>
                  </a:lnSpc>
                </a:pPr>
                <a:r>
                  <a:rPr lang="en-US" dirty="0"/>
                  <a:t>As we said earlier, the system of linear equations can be written as</a:t>
                </a:r>
              </a:p>
              <a:p>
                <a:pPr marL="0" indent="0">
                  <a:lnSpc>
                    <a:spcPct val="10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𝐴𝑥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𝑑</m:t>
                      </m:r>
                    </m:oMath>
                  </m:oMathPara>
                </a14:m>
                <a:endParaRPr lang="en-US" dirty="0"/>
              </a:p>
              <a:p>
                <a:pPr marL="225425" indent="0">
                  <a:lnSpc>
                    <a:spcPct val="100000"/>
                  </a:lnSpc>
                  <a:buNone/>
                </a:pPr>
                <a:r>
                  <a:rPr lang="en-US" dirty="0" err="1"/>
                  <a:t>Premultiplying</a:t>
                </a:r>
                <a:r>
                  <a:rPr lang="en-US" dirty="0"/>
                  <a:t> both sides by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en-US" dirty="0"/>
                  <a:t>, we get</a:t>
                </a:r>
              </a:p>
              <a:p>
                <a:pPr marL="225425" indent="0">
                  <a:lnSpc>
                    <a:spcPct val="10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𝐴𝑥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𝑑</m:t>
                      </m:r>
                    </m:oMath>
                  </m:oMathPara>
                </a14:m>
                <a:endParaRPr lang="en-US" dirty="0"/>
              </a:p>
              <a:p>
                <a:pPr marL="225425" indent="0">
                  <a:lnSpc>
                    <a:spcPct val="10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𝑑</m:t>
                      </m:r>
                    </m:oMath>
                  </m:oMathPara>
                </a14:m>
                <a:endParaRPr lang="en-US" dirty="0"/>
              </a:p>
              <a:p>
                <a:pPr marL="225425" indent="0">
                  <a:buNone/>
                </a:pPr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12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64879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Finite Markov Chains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Markov processes are used to model movements over time. </a:t>
                </a:r>
              </a:p>
              <a:p>
                <a:r>
                  <a:rPr lang="en-US" dirty="0"/>
                  <a:t>Consider the problem of internal employee movement within a company that has 2 branches,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en-US" dirty="0"/>
                  <a:t>. The employees are free to move between the 2 branches. </a:t>
                </a:r>
              </a:p>
              <a:p>
                <a:r>
                  <a:rPr lang="en-US" dirty="0"/>
                  <a:t>To determine the number of employees in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 tomorrow, we take</a:t>
                </a:r>
              </a:p>
              <a:p>
                <a:pPr lvl="1"/>
                <a:r>
                  <a:rPr lang="en-US" dirty="0"/>
                  <a:t>The probability that the employees will stay in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 multiplied with the total number of employees currently in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, added with</a:t>
                </a:r>
              </a:p>
              <a:p>
                <a:pPr lvl="1"/>
                <a:r>
                  <a:rPr lang="en-US" dirty="0"/>
                  <a:t>The probability that the employees in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en-US" dirty="0"/>
                  <a:t> transferring to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 multiplied with the total number of employees currently in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en-US" dirty="0"/>
                  <a:t>. </a:t>
                </a:r>
              </a:p>
              <a:p>
                <a:r>
                  <a:rPr lang="en-US" dirty="0"/>
                  <a:t>The number of employees in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en-US" dirty="0"/>
                  <a:t> would be similar.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 b="-9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309446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Finite Markov Chains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pPr>
                  <a:lnSpc>
                    <a:spcPct val="100000"/>
                  </a:lnSpc>
                </a:pPr>
                <a:r>
                  <a:rPr lang="en-US" dirty="0"/>
                  <a:t>Let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en-US" dirty="0"/>
                  <a:t> represent the distribution of employees among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en-US" dirty="0"/>
                  <a:t> at time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US" dirty="0"/>
                  <a:t>. That is</a:t>
                </a:r>
              </a:p>
              <a:p>
                <a:pPr marL="0" indent="0">
                  <a:lnSpc>
                    <a:spcPct val="10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b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𝐴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sub>
                                </m:sSub>
                              </m:e>
                              <m:e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𝐵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sub>
                                </m:sSub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b="0" i="1" dirty="0">
                  <a:latin typeface="Cambria Math" panose="02040503050406030204" pitchFamily="18" charset="0"/>
                </a:endParaRPr>
              </a:p>
              <a:p>
                <a:pPr marL="225425" indent="0">
                  <a:lnSpc>
                    <a:spcPct val="100000"/>
                  </a:lnSpc>
                  <a:buNone/>
                </a:pPr>
                <a:r>
                  <a:rPr lang="en-US" dirty="0"/>
                  <a:t>where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en-US" dirty="0"/>
                  <a:t> denote the number of employees at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en-US" dirty="0"/>
                  <a:t> at time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US" dirty="0"/>
                  <a:t>, respectively. </a:t>
                </a:r>
              </a:p>
              <a:p>
                <a:pPr>
                  <a:lnSpc>
                    <a:spcPct val="100000"/>
                  </a:lnSpc>
                </a:pPr>
                <a:r>
                  <a:rPr lang="en-US" dirty="0"/>
                  <a:t>Furthermore, let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𝑀</m:t>
                    </m:r>
                  </m:oMath>
                </a14:m>
                <a:r>
                  <a:rPr lang="en-US" dirty="0"/>
                  <a:t> be the matrix of transitional probabilities. That is</a:t>
                </a:r>
              </a:p>
              <a:p>
                <a:pPr marL="0" indent="0">
                  <a:lnSpc>
                    <a:spcPct val="10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𝑀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sSub>
                                  <m:sSubPr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𝑃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𝐴𝐴</m:t>
                                    </m:r>
                                  </m:sub>
                                </m:sSub>
                              </m:e>
                              <m:e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𝑃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𝐴</m:t>
                                    </m:r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𝐵</m:t>
                                    </m:r>
                                  </m:sub>
                                </m:sSub>
                              </m:e>
                            </m:mr>
                            <m:mr>
                              <m:e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𝑃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𝐵</m:t>
                                    </m:r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𝐴</m:t>
                                    </m:r>
                                  </m:sub>
                                </m:sSub>
                              </m:e>
                              <m:e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𝑃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𝐵𝐵</m:t>
                                    </m:r>
                                  </m:sub>
                                </m:sSub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i="1" dirty="0">
                  <a:latin typeface="Cambria Math" panose="02040503050406030204" pitchFamily="18" charset="0"/>
                </a:endParaRPr>
              </a:p>
              <a:p>
                <a:pPr marL="225425" indent="0">
                  <a:lnSpc>
                    <a:spcPct val="100000"/>
                  </a:lnSpc>
                  <a:buNone/>
                </a:pPr>
                <a:r>
                  <a:rPr lang="en-US" dirty="0"/>
                  <a:t>where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𝑖𝑗</m:t>
                        </m:r>
                      </m:sub>
                    </m:sSub>
                  </m:oMath>
                </a14:m>
                <a:r>
                  <a:rPr lang="en-US" dirty="0"/>
                  <a:t> is the probability that a current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𝑖</m:t>
                    </m:r>
                  </m:oMath>
                </a14:m>
                <a:r>
                  <a:rPr lang="en-US" dirty="0"/>
                  <a:t> moves to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𝑗</m:t>
                    </m:r>
                  </m:oMath>
                </a14:m>
                <a:r>
                  <a:rPr lang="en-US" dirty="0"/>
                  <a:t>. If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𝑗</m:t>
                    </m:r>
                  </m:oMath>
                </a14:m>
                <a:r>
                  <a:rPr lang="en-US" dirty="0"/>
                  <a:t>, it is the probability to stay at the same place.</a:t>
                </a:r>
              </a:p>
              <a:p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 t="-210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640904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Finite Markov Chains</a:t>
            </a: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pPr>
                  <a:lnSpc>
                    <a:spcPct val="100000"/>
                  </a:lnSpc>
                </a:pPr>
                <a:r>
                  <a:rPr lang="en-US" dirty="0"/>
                  <a:t>Therefore, we can write</a:t>
                </a:r>
              </a:p>
              <a:p>
                <a:pPr marL="0" indent="0">
                  <a:lnSpc>
                    <a:spcPct val="10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+1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b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b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𝑀</m:t>
                      </m:r>
                    </m:oMath>
                  </m:oMathPara>
                </a14:m>
                <a:endParaRPr lang="en-US" dirty="0"/>
              </a:p>
              <a:p>
                <a:pPr marL="225425" indent="0">
                  <a:lnSpc>
                    <a:spcPct val="100000"/>
                  </a:lnSpc>
                  <a:buNone/>
                </a:pPr>
                <a:r>
                  <a:rPr lang="en-US" dirty="0"/>
                  <a:t>That is</a:t>
                </a:r>
              </a:p>
              <a:p>
                <a:pPr marL="225425" indent="0" algn="ctr">
                  <a:lnSpc>
                    <a:spcPct val="100000"/>
                  </a:lnSpc>
                  <a:buNone/>
                </a:pP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sSub>
                                <m:sSubPr>
                                  <m:ctrlPr>
                                    <a:rPr lang="en-US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+1</m:t>
                                  </m:r>
                                </m:sub>
                              </m:sSub>
                            </m:e>
                            <m:e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𝐵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+1</m:t>
                                  </m:r>
                                </m:sub>
                              </m:sSub>
                            </m:e>
                          </m:mr>
                        </m:m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𝐴𝐴</m:t>
                                  </m:r>
                                </m:sub>
                              </m:sSub>
                              <m:r>
                                <m:rPr>
                                  <m:brk m:alnAt="7"/>
                                </m:r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𝐵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𝐵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sub>
                              </m:sSub>
                            </m:e>
                            <m:e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𝐵</m:t>
                                  </m:r>
                                </m:sub>
                              </m:sSub>
                              <m:r>
                                <m:rPr>
                                  <m:brk m:alnAt="7"/>
                                </m:rPr>
                                <a:rPr lang="en-US" i="1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𝐵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𝐵</m:t>
                                  </m:r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𝐵</m:t>
                                  </m:r>
                                </m:sub>
                              </m:sSub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.</a:t>
                </a:r>
              </a:p>
              <a:p>
                <a:pPr>
                  <a:lnSpc>
                    <a:spcPct val="100000"/>
                  </a:lnSpc>
                </a:pPr>
                <a:r>
                  <a:rPr lang="en-US" dirty="0"/>
                  <a:t>For period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+2</m:t>
                    </m:r>
                  </m:oMath>
                </a14:m>
                <a:r>
                  <a:rPr lang="en-US" dirty="0"/>
                  <a:t>,</a:t>
                </a:r>
              </a:p>
              <a:p>
                <a:pPr marL="0" indent="0" algn="ctr">
                  <a:lnSpc>
                    <a:spcPct val="100000"/>
                  </a:lnSpc>
                  <a:buNone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+2</m:t>
                        </m:r>
                      </m:sub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bSup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sSubSup>
                      <m:sSub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+1</m:t>
                        </m:r>
                      </m:sub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bSup>
                    <m:r>
                      <a:rPr lang="en-US" i="1">
                        <a:latin typeface="Cambria Math" panose="02040503050406030204" pitchFamily="18" charset="0"/>
                      </a:rPr>
                      <m:t>𝑀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sSubSup>
                      <m:sSub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bSup>
                    <m:r>
                      <a:rPr lang="en-US" i="1">
                        <a:latin typeface="Cambria Math" panose="02040503050406030204" pitchFamily="18" charset="0"/>
                      </a:rPr>
                      <m:t>𝑀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bSup>
                      <m:sSub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bSup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dirty="0"/>
                  <a:t>. </a:t>
                </a:r>
              </a:p>
              <a:p>
                <a:pPr>
                  <a:lnSpc>
                    <a:spcPct val="100000"/>
                  </a:lnSpc>
                </a:pPr>
                <a:r>
                  <a:rPr lang="en-US" dirty="0"/>
                  <a:t>Generally, for period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,</a:t>
                </a:r>
              </a:p>
              <a:p>
                <a:pPr marL="0" indent="0" algn="ctr">
                  <a:lnSpc>
                    <a:spcPct val="100000"/>
                  </a:lnSpc>
                  <a:buNone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bSup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sSubSup>
                      <m:sSub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bSup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</m:sSup>
                  </m:oMath>
                </a14:m>
                <a:r>
                  <a:rPr lang="en-US" dirty="0"/>
                  <a:t>.</a:t>
                </a:r>
                <a:endParaRPr lang="en-US" dirty="0"/>
              </a:p>
              <a:p>
                <a:r>
                  <a:rPr lang="en-US" dirty="0"/>
                  <a:t>The matrix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𝑀</m:t>
                    </m:r>
                  </m:oMath>
                </a14:m>
                <a:r>
                  <a:rPr lang="en-US" dirty="0"/>
                  <a:t> is known as the </a:t>
                </a:r>
                <a:r>
                  <a:rPr lang="en-US" b="1" i="1" dirty="0"/>
                  <a:t>Markov transition matrix</a:t>
                </a:r>
                <a:r>
                  <a:rPr lang="en-US" dirty="0"/>
                  <a:t>. 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 t="-2101" b="-2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1439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626</TotalTime>
  <Words>930</Words>
  <Application>Microsoft Office PowerPoint</Application>
  <PresentationFormat>Widescreen</PresentationFormat>
  <Paragraphs>166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Cambria Math</vt:lpstr>
      <vt:lpstr>Office Theme</vt:lpstr>
      <vt:lpstr>Linear Models and Matrix Algebra II</vt:lpstr>
      <vt:lpstr>Outline</vt:lpstr>
      <vt:lpstr>Matrix Addition</vt:lpstr>
      <vt:lpstr>Matrix Multiplication</vt:lpstr>
      <vt:lpstr>Matrix Multiplication</vt:lpstr>
      <vt:lpstr>Matrix Multiplication</vt:lpstr>
      <vt:lpstr>Identity Matrices and Null Matrices</vt:lpstr>
      <vt:lpstr>Identity Matrix</vt:lpstr>
      <vt:lpstr>Identity Matrix</vt:lpstr>
      <vt:lpstr>Null Matrices</vt:lpstr>
      <vt:lpstr>Null Matrices</vt:lpstr>
      <vt:lpstr>Idiosyncrasies of Matrix Algebra</vt:lpstr>
      <vt:lpstr>Transposes and Inverses</vt:lpstr>
      <vt:lpstr>Properties of Transposes</vt:lpstr>
      <vt:lpstr>Inverses and Their Properties</vt:lpstr>
      <vt:lpstr>Example</vt:lpstr>
      <vt:lpstr>Additional Properties</vt:lpstr>
      <vt:lpstr>Additional Properties</vt:lpstr>
      <vt:lpstr>Inverse Matrix and Solution of Linear-Equation System</vt:lpstr>
      <vt:lpstr>Finite Markov Chains</vt:lpstr>
      <vt:lpstr>Finite Markov Chains</vt:lpstr>
      <vt:lpstr>Finite Markov Chains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Linear Models and Matrix Algebra</dc:title>
  <dc:creator>Pawin S</dc:creator>
  <cp:lastModifiedBy>Pawin S</cp:lastModifiedBy>
  <cp:revision>19</cp:revision>
  <dcterms:created xsi:type="dcterms:W3CDTF">2017-02-03T23:18:54Z</dcterms:created>
  <dcterms:modified xsi:type="dcterms:W3CDTF">2017-02-04T10:48:55Z</dcterms:modified>
</cp:coreProperties>
</file>