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30" d="100"/>
          <a:sy n="130" d="100"/>
        </p:scale>
        <p:origin x="-166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FF9B01F-61DE-EE4B-84AE-5FD4D278EC65}" type="datetimeFigureOut">
              <a:rPr lang="en-US" smtClean="0"/>
              <a:t>3/16/17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161557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F9B01F-61DE-EE4B-84AE-5FD4D278EC65}" type="datetimeFigureOut">
              <a:rPr lang="en-US" smtClean="0"/>
              <a:t>3/16/17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223220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FF9B01F-61DE-EE4B-84AE-5FD4D278EC65}" type="datetimeFigureOut">
              <a:rPr lang="en-US" smtClean="0"/>
              <a:t>3/16/17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738320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FF9B01F-61DE-EE4B-84AE-5FD4D278EC65}" type="datetimeFigureOut">
              <a:rPr lang="en-US" smtClean="0"/>
              <a:t>3/16/17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3623335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FF9B01F-61DE-EE4B-84AE-5FD4D278EC65}" type="datetimeFigureOut">
              <a:rPr lang="en-US" smtClean="0"/>
              <a:t>3/16/17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3192836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FF9B01F-61DE-EE4B-84AE-5FD4D278EC65}" type="datetimeFigureOut">
              <a:rPr lang="en-US" smtClean="0"/>
              <a:t>3/16/17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949817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F9B01F-61DE-EE4B-84AE-5FD4D278EC65}" type="datetimeFigureOut">
              <a:rPr lang="en-US" smtClean="0"/>
              <a:t>3/16/17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4169545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F9B01F-61DE-EE4B-84AE-5FD4D278EC65}" type="datetimeFigureOut">
              <a:rPr lang="en-US" smtClean="0"/>
              <a:t>3/16/17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263490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F9B01F-61DE-EE4B-84AE-5FD4D278EC65}" type="datetimeFigureOut">
              <a:rPr lang="en-US" smtClean="0"/>
              <a:t>3/16/17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3442203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F9B01F-61DE-EE4B-84AE-5FD4D278EC65}" type="datetimeFigureOut">
              <a:rPr lang="en-US" smtClean="0"/>
              <a:t>3/16/17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642989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F9B01F-61DE-EE4B-84AE-5FD4D278EC65}" type="datetimeFigureOut">
              <a:rPr lang="en-US" smtClean="0"/>
              <a:t>3/16/17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97900-6A05-2C4E-B7C7-B924E9BD6DB8}" type="slidenum">
              <a:rPr lang="en-US" smtClean="0"/>
              <a:t>‹#›</a:t>
            </a:fld>
            <a:endParaRPr lang="en-US"/>
          </a:p>
        </p:txBody>
      </p:sp>
    </p:spTree>
    <p:extLst>
      <p:ext uri="{BB962C8B-B14F-4D97-AF65-F5344CB8AC3E}">
        <p14:creationId xmlns:p14="http://schemas.microsoft.com/office/powerpoint/2010/main" val="187512624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F9B01F-61DE-EE4B-84AE-5FD4D278EC65}" type="datetimeFigureOut">
              <a:rPr lang="en-US" smtClean="0"/>
              <a:t>3/16/17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D97900-6A05-2C4E-B7C7-B924E9BD6DB8}" type="slidenum">
              <a:rPr lang="en-US" smtClean="0"/>
              <a:t>‹#›</a:t>
            </a:fld>
            <a:endParaRPr lang="en-US"/>
          </a:p>
        </p:txBody>
      </p:sp>
    </p:spTree>
    <p:extLst>
      <p:ext uri="{BB962C8B-B14F-4D97-AF65-F5344CB8AC3E}">
        <p14:creationId xmlns:p14="http://schemas.microsoft.com/office/powerpoint/2010/main" val="11871206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Discussion questions</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Public Policy and Industrialization</a:t>
            </a:r>
          </a:p>
          <a:p>
            <a:r>
              <a:rPr lang="en-US" dirty="0" smtClean="0"/>
              <a:t>Week 9</a:t>
            </a:r>
          </a:p>
          <a:p>
            <a:r>
              <a:rPr lang="en-US" dirty="0" smtClean="0"/>
              <a:t>Linden et al.: ‘The case of Apple’s iPod’</a:t>
            </a:r>
          </a:p>
          <a:p>
            <a:r>
              <a:rPr lang="en-US" dirty="0" smtClean="0"/>
              <a:t>Xing and </a:t>
            </a:r>
            <a:r>
              <a:rPr lang="en-US" dirty="0" err="1" smtClean="0"/>
              <a:t>Delert</a:t>
            </a:r>
            <a:r>
              <a:rPr lang="en-US" dirty="0" smtClean="0"/>
              <a:t>: ‘How the i</a:t>
            </a:r>
            <a:r>
              <a:rPr lang="en-US" dirty="0"/>
              <a:t>P</a:t>
            </a:r>
            <a:r>
              <a:rPr lang="en-US" dirty="0" smtClean="0"/>
              <a:t>hone Widen the US trade deficit with the PRC’</a:t>
            </a:r>
            <a:endParaRPr lang="en-US" dirty="0"/>
          </a:p>
        </p:txBody>
      </p:sp>
    </p:spTree>
    <p:extLst>
      <p:ext uri="{BB962C8B-B14F-4D97-AF65-F5344CB8AC3E}">
        <p14:creationId xmlns:p14="http://schemas.microsoft.com/office/powerpoint/2010/main" val="1150013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1</a:t>
            </a:r>
            <a:endParaRPr lang="en-US" dirty="0"/>
          </a:p>
        </p:txBody>
      </p:sp>
      <p:sp>
        <p:nvSpPr>
          <p:cNvPr id="3" name="Content Placeholder 2"/>
          <p:cNvSpPr>
            <a:spLocks noGrp="1"/>
          </p:cNvSpPr>
          <p:nvPr>
            <p:ph idx="1"/>
          </p:nvPr>
        </p:nvSpPr>
        <p:spPr/>
        <p:txBody>
          <a:bodyPr>
            <a:normAutofit fontScale="77500" lnSpcReduction="20000"/>
          </a:bodyPr>
          <a:lstStyle/>
          <a:p>
            <a:r>
              <a:rPr lang="en-US" sz="4100" dirty="0" smtClean="0"/>
              <a:t>Where are the iPod and the iPhone assembled</a:t>
            </a:r>
            <a:r>
              <a:rPr lang="en-US" sz="4100" dirty="0"/>
              <a:t> </a:t>
            </a:r>
            <a:r>
              <a:rPr lang="en-US" sz="4100" dirty="0" smtClean="0"/>
              <a:t>Are they assembled by Apple (i.e. does Apple own the assembly factories)? What is the assembly cost ($ and % of phone value)</a:t>
            </a:r>
          </a:p>
          <a:p>
            <a:pPr marL="0" indent="0">
              <a:buNone/>
            </a:pPr>
            <a:r>
              <a:rPr lang="en-US" dirty="0"/>
              <a:t>	</a:t>
            </a:r>
            <a:r>
              <a:rPr lang="en-US" sz="3400" dirty="0" smtClean="0"/>
              <a:t>The gadgets are assembled at factories not owned by 	Apple.  It contracts with these factories in China. Assembly 	(manufacturing) costs $6.50 for iPhone out of a total value 	of $179, thus 3.6%</a:t>
            </a:r>
            <a:endParaRPr lang="en-US" dirty="0"/>
          </a:p>
          <a:p>
            <a:r>
              <a:rPr lang="en-US" sz="4100" dirty="0" smtClean="0"/>
              <a:t>What are the main parts and where are they produced? </a:t>
            </a:r>
            <a:r>
              <a:rPr lang="en-US" sz="3100" dirty="0" smtClean="0"/>
              <a:t>iPhone: memory, </a:t>
            </a:r>
            <a:r>
              <a:rPr lang="en-US" sz="3100" dirty="0"/>
              <a:t>d</a:t>
            </a:r>
            <a:r>
              <a:rPr lang="en-US" sz="3100" dirty="0" smtClean="0"/>
              <a:t>isplay and touchscreen are main parts and are all made in Japan by Toshiba, other parts made in Korea, Germany and US. </a:t>
            </a:r>
          </a:p>
          <a:p>
            <a:endParaRPr lang="en-US" dirty="0"/>
          </a:p>
          <a:p>
            <a:endParaRPr lang="en-US" dirty="0"/>
          </a:p>
        </p:txBody>
      </p:sp>
    </p:spTree>
    <p:extLst>
      <p:ext uri="{BB962C8B-B14F-4D97-AF65-F5344CB8AC3E}">
        <p14:creationId xmlns:p14="http://schemas.microsoft.com/office/powerpoint/2010/main" val="3253909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2</a:t>
            </a:r>
            <a:endParaRPr lang="en-US" dirty="0"/>
          </a:p>
        </p:txBody>
      </p:sp>
      <p:sp>
        <p:nvSpPr>
          <p:cNvPr id="3" name="Content Placeholder 2"/>
          <p:cNvSpPr>
            <a:spLocks noGrp="1"/>
          </p:cNvSpPr>
          <p:nvPr>
            <p:ph idx="1"/>
          </p:nvPr>
        </p:nvSpPr>
        <p:spPr/>
        <p:txBody>
          <a:bodyPr/>
          <a:lstStyle/>
          <a:p>
            <a:r>
              <a:rPr lang="en-US" dirty="0" smtClean="0"/>
              <a:t>How would we designate the governance chain of Apple and its suppliers/assemblers?</a:t>
            </a:r>
          </a:p>
          <a:p>
            <a:endParaRPr lang="en-US" dirty="0"/>
          </a:p>
          <a:p>
            <a:r>
              <a:rPr lang="en-US" dirty="0" smtClean="0"/>
              <a:t>Hierarchical</a:t>
            </a:r>
          </a:p>
          <a:p>
            <a:r>
              <a:rPr lang="en-US" dirty="0" smtClean="0"/>
              <a:t>Quasi-hierarchical</a:t>
            </a:r>
          </a:p>
          <a:p>
            <a:r>
              <a:rPr lang="en-US" dirty="0" smtClean="0"/>
              <a:t>Relational or Modular </a:t>
            </a:r>
            <a:r>
              <a:rPr lang="en-US" sz="2400" dirty="0" smtClean="0"/>
              <a:t>Answer: This one</a:t>
            </a:r>
          </a:p>
          <a:p>
            <a:r>
              <a:rPr lang="en-US" dirty="0" smtClean="0"/>
              <a:t>Market </a:t>
            </a:r>
            <a:endParaRPr lang="en-US" dirty="0"/>
          </a:p>
        </p:txBody>
      </p:sp>
    </p:spTree>
    <p:extLst>
      <p:ext uri="{BB962C8B-B14F-4D97-AF65-F5344CB8AC3E}">
        <p14:creationId xmlns:p14="http://schemas.microsoft.com/office/powerpoint/2010/main" val="514661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3</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Could the iPhone be produced in the US and still be profitable? </a:t>
            </a:r>
            <a:r>
              <a:rPr lang="en-US" sz="2800" dirty="0" smtClean="0"/>
              <a:t>Yes, profit margins are large.</a:t>
            </a:r>
          </a:p>
          <a:p>
            <a:endParaRPr lang="en-US" dirty="0"/>
          </a:p>
          <a:p>
            <a:r>
              <a:rPr lang="en-US" dirty="0" smtClean="0"/>
              <a:t>Why does Apple not produce it in the US? </a:t>
            </a:r>
            <a:r>
              <a:rPr lang="en-US" sz="2800" dirty="0" smtClean="0"/>
              <a:t>Maximize profit, cheaper to produce in China. </a:t>
            </a:r>
          </a:p>
          <a:p>
            <a:pPr marL="457200" lvl="1" indent="0">
              <a:buNone/>
            </a:pPr>
            <a:endParaRPr lang="en-US" dirty="0"/>
          </a:p>
          <a:p>
            <a:pPr marL="514350" indent="-457200"/>
            <a:r>
              <a:rPr lang="en-US" dirty="0" smtClean="0"/>
              <a:t>Why do both articles discuss the US trade deficit with China? </a:t>
            </a:r>
            <a:r>
              <a:rPr lang="en-US" sz="2800" dirty="0" smtClean="0"/>
              <a:t>The </a:t>
            </a:r>
            <a:r>
              <a:rPr lang="en-US" sz="2800" smtClean="0"/>
              <a:t>trade deficit </a:t>
            </a:r>
            <a:r>
              <a:rPr lang="en-US" sz="2800" dirty="0" smtClean="0"/>
              <a:t>is about export values (the full value of what is shipped) which is much higher than the value added in China. Indirectly US trade deficit is with other countries that supply components but because they are routed through China (which does final assembly) the trade deficit appears as just between US and China.</a:t>
            </a:r>
            <a:endParaRPr lang="en-US" sz="2800" dirty="0"/>
          </a:p>
        </p:txBody>
      </p:sp>
    </p:spTree>
    <p:extLst>
      <p:ext uri="{BB962C8B-B14F-4D97-AF65-F5344CB8AC3E}">
        <p14:creationId xmlns:p14="http://schemas.microsoft.com/office/powerpoint/2010/main" val="14810750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44</TotalTime>
  <Words>220</Words>
  <Application>Microsoft Macintosh PowerPoint</Application>
  <PresentationFormat>On-screen Show (4:3)</PresentationFormat>
  <Paragraphs>22</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Discussion questions</vt:lpstr>
      <vt:lpstr>Round 1</vt:lpstr>
      <vt:lpstr>Round 2</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Discussion questions</dc:title>
  <dc:creator>Akiko Vandenberg</dc:creator>
  <cp:lastModifiedBy>Akiko Vandenberg</cp:lastModifiedBy>
  <cp:revision>7</cp:revision>
  <cp:lastPrinted>2017-03-16T00:25:22Z</cp:lastPrinted>
  <dcterms:created xsi:type="dcterms:W3CDTF">2016-10-13T03:00:04Z</dcterms:created>
  <dcterms:modified xsi:type="dcterms:W3CDTF">2017-03-16T00:31:11Z</dcterms:modified>
</cp:coreProperties>
</file>