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91" r:id="rId1"/>
  </p:sldMasterIdLst>
  <p:notesMasterIdLst>
    <p:notesMasterId r:id="rId32"/>
  </p:notesMasterIdLst>
  <p:sldIdLst>
    <p:sldId id="421" r:id="rId2"/>
    <p:sldId id="258" r:id="rId3"/>
    <p:sldId id="408" r:id="rId4"/>
    <p:sldId id="400" r:id="rId5"/>
    <p:sldId id="385" r:id="rId6"/>
    <p:sldId id="409" r:id="rId7"/>
    <p:sldId id="410" r:id="rId8"/>
    <p:sldId id="388" r:id="rId9"/>
    <p:sldId id="386" r:id="rId10"/>
    <p:sldId id="387" r:id="rId11"/>
    <p:sldId id="389" r:id="rId12"/>
    <p:sldId id="411" r:id="rId13"/>
    <p:sldId id="412" r:id="rId14"/>
    <p:sldId id="413" r:id="rId15"/>
    <p:sldId id="414" r:id="rId16"/>
    <p:sldId id="415" r:id="rId17"/>
    <p:sldId id="417" r:id="rId18"/>
    <p:sldId id="390" r:id="rId19"/>
    <p:sldId id="391" r:id="rId20"/>
    <p:sldId id="392" r:id="rId21"/>
    <p:sldId id="393" r:id="rId22"/>
    <p:sldId id="394" r:id="rId23"/>
    <p:sldId id="395" r:id="rId24"/>
    <p:sldId id="396" r:id="rId25"/>
    <p:sldId id="418" r:id="rId26"/>
    <p:sldId id="419" r:id="rId27"/>
    <p:sldId id="397" r:id="rId28"/>
    <p:sldId id="401" r:id="rId29"/>
    <p:sldId id="398" r:id="rId30"/>
    <p:sldId id="402"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43" autoAdjust="0"/>
    <p:restoredTop sz="96097" autoAdjust="0"/>
  </p:normalViewPr>
  <p:slideViewPr>
    <p:cSldViewPr>
      <p:cViewPr varScale="1">
        <p:scale>
          <a:sx n="70" d="100"/>
          <a:sy n="70" d="100"/>
        </p:scale>
        <p:origin x="510"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theme" Target="theme/theme1.xml" /></Relationships>
</file>

<file path=ppt/_rels/viewProps.xml.rels><?xml version="1.0" encoding="UTF-8" standalone="yes"?>
<Relationships xmlns="http://schemas.openxmlformats.org/package/2006/relationships"><Relationship Id="rId8" Type="http://schemas.openxmlformats.org/officeDocument/2006/relationships/slide" Target="slides/slide18.xml" /><Relationship Id="rId13" Type="http://schemas.openxmlformats.org/officeDocument/2006/relationships/slide" Target="slides/slide23.xml" /><Relationship Id="rId18" Type="http://schemas.openxmlformats.org/officeDocument/2006/relationships/slide" Target="slides/slide30.xml" /><Relationship Id="rId3" Type="http://schemas.openxmlformats.org/officeDocument/2006/relationships/slide" Target="slides/slide5.xml" /><Relationship Id="rId7" Type="http://schemas.openxmlformats.org/officeDocument/2006/relationships/slide" Target="slides/slide11.xml" /><Relationship Id="rId12" Type="http://schemas.openxmlformats.org/officeDocument/2006/relationships/slide" Target="slides/slide22.xml" /><Relationship Id="rId17" Type="http://schemas.openxmlformats.org/officeDocument/2006/relationships/slide" Target="slides/slide29.xml" /><Relationship Id="rId2" Type="http://schemas.openxmlformats.org/officeDocument/2006/relationships/slide" Target="slides/slide4.xml" /><Relationship Id="rId16" Type="http://schemas.openxmlformats.org/officeDocument/2006/relationships/slide" Target="slides/slide28.xml" /><Relationship Id="rId1" Type="http://schemas.openxmlformats.org/officeDocument/2006/relationships/slide" Target="slides/slide2.xml" /><Relationship Id="rId6" Type="http://schemas.openxmlformats.org/officeDocument/2006/relationships/slide" Target="slides/slide10.xml" /><Relationship Id="rId11" Type="http://schemas.openxmlformats.org/officeDocument/2006/relationships/slide" Target="slides/slide21.xml" /><Relationship Id="rId5" Type="http://schemas.openxmlformats.org/officeDocument/2006/relationships/slide" Target="slides/slide9.xml" /><Relationship Id="rId15" Type="http://schemas.openxmlformats.org/officeDocument/2006/relationships/slide" Target="slides/slide27.xml" /><Relationship Id="rId10" Type="http://schemas.openxmlformats.org/officeDocument/2006/relationships/slide" Target="slides/slide20.xml" /><Relationship Id="rId4" Type="http://schemas.openxmlformats.org/officeDocument/2006/relationships/slide" Target="slides/slide8.xml" /><Relationship Id="rId9" Type="http://schemas.openxmlformats.org/officeDocument/2006/relationships/slide" Target="slides/slide19.xml" /><Relationship Id="rId14" Type="http://schemas.openxmlformats.org/officeDocument/2006/relationships/slide" Target="slides/slide2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945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1945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C75F9BCF-93FF-C348-AF85-17D64F21B92C}" type="slidenum">
              <a:rPr lang="en-US" altLang="en-US"/>
              <a:pPr/>
              <a:t>‹#›</a:t>
            </a:fld>
            <a:endParaRPr lang="th-TH" altLang="en-US"/>
          </a:p>
        </p:txBody>
      </p:sp>
    </p:spTree>
    <p:extLst>
      <p:ext uri="{BB962C8B-B14F-4D97-AF65-F5344CB8AC3E}">
        <p14:creationId xmlns:p14="http://schemas.microsoft.com/office/powerpoint/2010/main" val="222077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D9CAFB5-7D2C-5A4C-B1A6-465C05C49396}" type="slidenum">
              <a:rPr lang="en-US" altLang="en-US"/>
              <a:pPr/>
              <a:t>‹#›</a:t>
            </a:fld>
            <a:endParaRPr lang="th-TH" altLang="en-US">
              <a:cs typeface="LilyUPC" charset="0"/>
            </a:endParaRPr>
          </a:p>
        </p:txBody>
      </p:sp>
    </p:spTree>
    <p:extLst>
      <p:ext uri="{BB962C8B-B14F-4D97-AF65-F5344CB8AC3E}">
        <p14:creationId xmlns:p14="http://schemas.microsoft.com/office/powerpoint/2010/main" val="15165762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2DF55E0-FD5E-6446-87D9-BB8A5DCB1401}" type="slidenum">
              <a:rPr lang="en-US" altLang="en-US"/>
              <a:pPr/>
              <a:t>‹#›</a:t>
            </a:fld>
            <a:endParaRPr lang="th-TH" altLang="en-US">
              <a:cs typeface="LilyUPC" charset="0"/>
            </a:endParaRPr>
          </a:p>
        </p:txBody>
      </p:sp>
    </p:spTree>
    <p:extLst>
      <p:ext uri="{BB962C8B-B14F-4D97-AF65-F5344CB8AC3E}">
        <p14:creationId xmlns:p14="http://schemas.microsoft.com/office/powerpoint/2010/main" val="173165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148FEF57-B77D-4342-A9DE-66AF826F96A8}" type="slidenum">
              <a:rPr lang="en-US" altLang="en-US"/>
              <a:pPr/>
              <a:t>‹#›</a:t>
            </a:fld>
            <a:endParaRPr lang="th-TH" altLang="en-US">
              <a:cs typeface="LilyUPC" charset="0"/>
            </a:endParaRPr>
          </a:p>
        </p:txBody>
      </p:sp>
    </p:spTree>
    <p:extLst>
      <p:ext uri="{BB962C8B-B14F-4D97-AF65-F5344CB8AC3E}">
        <p14:creationId xmlns:p14="http://schemas.microsoft.com/office/powerpoint/2010/main" val="19940980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4D2EAF5B-7B8E-5544-BD87-CB23F4E1518A}" type="slidenum">
              <a:rPr lang="en-US" altLang="en-US"/>
              <a:pPr/>
              <a:t>‹#›</a:t>
            </a:fld>
            <a:endParaRPr lang="th-TH" altLang="en-US">
              <a:cs typeface="LilyUPC" charset="0"/>
            </a:endParaRPr>
          </a:p>
        </p:txBody>
      </p:sp>
    </p:spTree>
    <p:extLst>
      <p:ext uri="{BB962C8B-B14F-4D97-AF65-F5344CB8AC3E}">
        <p14:creationId xmlns:p14="http://schemas.microsoft.com/office/powerpoint/2010/main" val="1237268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495E6B5C-0D02-C64E-9E95-B50531F4C4A5}" type="slidenum">
              <a:rPr lang="en-US" altLang="en-US"/>
              <a:pPr/>
              <a:t>‹#›</a:t>
            </a:fld>
            <a:endParaRPr lang="th-TH" altLang="en-US">
              <a:cs typeface="LilyUPC" charset="0"/>
            </a:endParaRPr>
          </a:p>
        </p:txBody>
      </p:sp>
    </p:spTree>
    <p:extLst>
      <p:ext uri="{BB962C8B-B14F-4D97-AF65-F5344CB8AC3E}">
        <p14:creationId xmlns:p14="http://schemas.microsoft.com/office/powerpoint/2010/main" val="68330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D647A53A-FD1C-BB4F-8EEA-21AD073FA056}" type="slidenum">
              <a:rPr lang="en-US" altLang="en-US"/>
              <a:pPr/>
              <a:t>‹#›</a:t>
            </a:fld>
            <a:endParaRPr lang="th-TH" altLang="en-US">
              <a:cs typeface="LilyUPC" charset="0"/>
            </a:endParaRPr>
          </a:p>
        </p:txBody>
      </p:sp>
    </p:spTree>
    <p:extLst>
      <p:ext uri="{BB962C8B-B14F-4D97-AF65-F5344CB8AC3E}">
        <p14:creationId xmlns:p14="http://schemas.microsoft.com/office/powerpoint/2010/main" val="174639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610B5D79-0361-BC40-89B2-030B0C456B47}" type="slidenum">
              <a:rPr lang="en-US" altLang="en-US"/>
              <a:pPr/>
              <a:t>‹#›</a:t>
            </a:fld>
            <a:endParaRPr lang="th-TH" altLang="en-US">
              <a:cs typeface="LilyUPC" charset="0"/>
            </a:endParaRPr>
          </a:p>
        </p:txBody>
      </p:sp>
    </p:spTree>
    <p:extLst>
      <p:ext uri="{BB962C8B-B14F-4D97-AF65-F5344CB8AC3E}">
        <p14:creationId xmlns:p14="http://schemas.microsoft.com/office/powerpoint/2010/main" val="199142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5FF5AD6-8379-5B4D-865C-08365917C51F}" type="slidenum">
              <a:rPr lang="en-US" altLang="en-US"/>
              <a:pPr/>
              <a:t>‹#›</a:t>
            </a:fld>
            <a:endParaRPr lang="th-TH" altLang="en-US">
              <a:cs typeface="LilyUPC" charset="0"/>
            </a:endParaRPr>
          </a:p>
        </p:txBody>
      </p:sp>
    </p:spTree>
    <p:extLst>
      <p:ext uri="{BB962C8B-B14F-4D97-AF65-F5344CB8AC3E}">
        <p14:creationId xmlns:p14="http://schemas.microsoft.com/office/powerpoint/2010/main" val="1175845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64D6DA39-56A9-8940-AA8E-3D32F3EC5DEB}" type="slidenum">
              <a:rPr lang="en-US" altLang="en-US"/>
              <a:pPr/>
              <a:t>‹#›</a:t>
            </a:fld>
            <a:endParaRPr lang="th-TH" altLang="en-US">
              <a:cs typeface="LilyUPC" charset="0"/>
            </a:endParaRPr>
          </a:p>
        </p:txBody>
      </p:sp>
    </p:spTree>
    <p:extLst>
      <p:ext uri="{BB962C8B-B14F-4D97-AF65-F5344CB8AC3E}">
        <p14:creationId xmlns:p14="http://schemas.microsoft.com/office/powerpoint/2010/main" val="129162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B74F9B3-B230-3247-884B-5D6B1DF61E53}" type="slidenum">
              <a:rPr lang="en-US" altLang="en-US"/>
              <a:pPr/>
              <a:t>‹#›</a:t>
            </a:fld>
            <a:endParaRPr lang="th-TH" altLang="en-US">
              <a:cs typeface="LilyUPC" charset="0"/>
            </a:endParaRPr>
          </a:p>
        </p:txBody>
      </p:sp>
    </p:spTree>
    <p:extLst>
      <p:ext uri="{BB962C8B-B14F-4D97-AF65-F5344CB8AC3E}">
        <p14:creationId xmlns:p14="http://schemas.microsoft.com/office/powerpoint/2010/main" val="134979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8717A1E-A13A-604E-8716-6AF7033A5F95}" type="slidenum">
              <a:rPr lang="en-US" altLang="en-US"/>
              <a:pPr/>
              <a:t>‹#›</a:t>
            </a:fld>
            <a:endParaRPr lang="th-TH" altLang="en-US">
              <a:cs typeface="LilyUPC" charset="0"/>
            </a:endParaRPr>
          </a:p>
        </p:txBody>
      </p:sp>
    </p:spTree>
    <p:extLst>
      <p:ext uri="{BB962C8B-B14F-4D97-AF65-F5344CB8AC3E}">
        <p14:creationId xmlns:p14="http://schemas.microsoft.com/office/powerpoint/2010/main" val="2056262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AD29E1A-4E85-F348-8672-ECBC70D14D16}" type="slidenum">
              <a:rPr lang="en-US" altLang="en-US"/>
              <a:pPr/>
              <a:t>‹#›</a:t>
            </a:fld>
            <a:endParaRPr lang="th-TH" altLang="en-US">
              <a:cs typeface="LilyUPC" charset="0"/>
            </a:endParaRPr>
          </a:p>
        </p:txBody>
      </p:sp>
    </p:spTree>
    <p:extLst>
      <p:ext uri="{BB962C8B-B14F-4D97-AF65-F5344CB8AC3E}">
        <p14:creationId xmlns:p14="http://schemas.microsoft.com/office/powerpoint/2010/main" val="1532115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quarter" idx="2"/>
          </p:nvPr>
        </p:nvSpPr>
        <p:spPr>
          <a:xfrm>
            <a:off x="4648200" y="1719263"/>
            <a:ext cx="4038600" cy="2128837"/>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เนื้อหา 4"/>
          <p:cNvSpPr>
            <a:spLocks noGrp="1"/>
          </p:cNvSpPr>
          <p:nvPr>
            <p:ph sz="quarter" idx="3"/>
          </p:nvPr>
        </p:nvSpPr>
        <p:spPr>
          <a:xfrm>
            <a:off x="4648200" y="4000500"/>
            <a:ext cx="4038600" cy="213042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17A2370-5C66-EB42-BD2E-3D90AE5E86E3}" type="slidenum">
              <a:rPr lang="en-US" altLang="en-US"/>
              <a:pPr/>
              <a:t>‹#›</a:t>
            </a:fld>
            <a:endParaRPr lang="th-TH" altLang="en-US">
              <a:cs typeface="LilyUPC" charset="0"/>
            </a:endParaRPr>
          </a:p>
        </p:txBody>
      </p:sp>
    </p:spTree>
    <p:extLst>
      <p:ext uri="{BB962C8B-B14F-4D97-AF65-F5344CB8AC3E}">
        <p14:creationId xmlns:p14="http://schemas.microsoft.com/office/powerpoint/2010/main" val="1940768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ชื่อเรื่อง เนื้อหา 1 ส่วน และ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quarter" idx="2"/>
          </p:nvPr>
        </p:nvSpPr>
        <p:spPr>
          <a:xfrm>
            <a:off x="4648200" y="1719263"/>
            <a:ext cx="4038600" cy="2128837"/>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เนื้อหา 4"/>
          <p:cNvSpPr>
            <a:spLocks noGrp="1"/>
          </p:cNvSpPr>
          <p:nvPr>
            <p:ph sz="quarter" idx="3"/>
          </p:nvPr>
        </p:nvSpPr>
        <p:spPr>
          <a:xfrm>
            <a:off x="4648200" y="4000500"/>
            <a:ext cx="4038600" cy="213042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7218EB7D-261A-984A-85C6-6B1A8DE42EF5}" type="slidenum">
              <a:rPr lang="en-US" altLang="en-US"/>
              <a:pPr/>
              <a:t>‹#›</a:t>
            </a:fld>
            <a:endParaRPr lang="th-TH" altLang="en-US">
              <a:cs typeface="LilyUPC" charset="0"/>
            </a:endParaRPr>
          </a:p>
        </p:txBody>
      </p:sp>
    </p:spTree>
    <p:extLst>
      <p:ext uri="{BB962C8B-B14F-4D97-AF65-F5344CB8AC3E}">
        <p14:creationId xmlns:p14="http://schemas.microsoft.com/office/powerpoint/2010/main" val="366039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4EC606B6-1C28-4048-A460-668659217064}"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820" r:id="rId1"/>
    <p:sldLayoutId id="2147483813" r:id="rId2"/>
    <p:sldLayoutId id="2147483821" r:id="rId3"/>
    <p:sldLayoutId id="2147483814" r:id="rId4"/>
    <p:sldLayoutId id="2147483815" r:id="rId5"/>
    <p:sldLayoutId id="2147483816" r:id="rId6"/>
    <p:sldLayoutId id="2147483817" r:id="rId7"/>
    <p:sldLayoutId id="2147483822" r:id="rId8"/>
    <p:sldLayoutId id="2147483823" r:id="rId9"/>
    <p:sldLayoutId id="2147483818" r:id="rId10"/>
    <p:sldLayoutId id="2147483819" r:id="rId11"/>
    <p:sldLayoutId id="2147483824" r:id="rId12"/>
    <p:sldLayoutId id="2147483825" r:id="rId13"/>
    <p:sldLayoutId id="2147483826" r:id="rId14"/>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jpeg"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6.wmf" /><Relationship Id="rId1" Type="http://schemas.openxmlformats.org/officeDocument/2006/relationships/slideLayout" Target="../slideLayouts/slideLayout12.xml" /></Relationships>
</file>

<file path=ppt/slides/_rels/slide5.xml.rels><?xml version="1.0" encoding="UTF-8" standalone="yes"?>
<Relationships xmlns="http://schemas.openxmlformats.org/package/2006/relationships"><Relationship Id="rId2" Type="http://schemas.openxmlformats.org/officeDocument/2006/relationships/image" Target="../media/image7.wmf" /><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12.xml" /></Relationships>
</file>

<file path=ppt/slides/_rels/slide14.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3" Type="http://schemas.openxmlformats.org/officeDocument/2006/relationships/image" Target="../media/image19.wmf" /><Relationship Id="rId2" Type="http://schemas.openxmlformats.org/officeDocument/2006/relationships/image" Target="../media/image18.wmf" /><Relationship Id="rId1" Type="http://schemas.openxmlformats.org/officeDocument/2006/relationships/slideLayout" Target="../slideLayouts/slideLayout14.xml" /><Relationship Id="rId4" Type="http://schemas.openxmlformats.org/officeDocument/2006/relationships/image" Target="../media/image20.wmf"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2.xml.rels><?xml version="1.0" encoding="UTF-8" standalone="yes"?>
<Relationships xmlns="http://schemas.openxmlformats.org/package/2006/relationships"><Relationship Id="rId2" Type="http://schemas.openxmlformats.org/officeDocument/2006/relationships/image" Target="../media/image21.pn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2" Type="http://schemas.openxmlformats.org/officeDocument/2006/relationships/image" Target="../media/image22.wmf" /><Relationship Id="rId1" Type="http://schemas.openxmlformats.org/officeDocument/2006/relationships/slideLayout" Target="../slideLayouts/slideLayout1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2" Type="http://schemas.openxmlformats.org/officeDocument/2006/relationships/image" Target="../media/image23.jpeg" /><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4.wmf"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2" Type="http://schemas.openxmlformats.org/officeDocument/2006/relationships/image" Target="../media/image25.jpeg" /><Relationship Id="rId1" Type="http://schemas.openxmlformats.org/officeDocument/2006/relationships/slideLayout" Target="../slideLayouts/slideLayout12.xml" /></Relationships>
</file>

<file path=ppt/slides/_rels/slide28.xml.rels><?xml version="1.0" encoding="UTF-8" standalone="yes"?>
<Relationships xmlns="http://schemas.openxmlformats.org/package/2006/relationships"><Relationship Id="rId2" Type="http://schemas.openxmlformats.org/officeDocument/2006/relationships/image" Target="../media/image26.jpeg" /><Relationship Id="rId1" Type="http://schemas.openxmlformats.org/officeDocument/2006/relationships/slideLayout" Target="../slideLayouts/slideLayout12.xml" /></Relationships>
</file>

<file path=ppt/slides/_rels/slide29.xml.rels><?xml version="1.0" encoding="UTF-8" standalone="yes"?>
<Relationships xmlns="http://schemas.openxmlformats.org/package/2006/relationships"><Relationship Id="rId2" Type="http://schemas.openxmlformats.org/officeDocument/2006/relationships/image" Target="../media/image27.wmf" /><Relationship Id="rId1" Type="http://schemas.openxmlformats.org/officeDocument/2006/relationships/slideLayout" Target="../slideLayouts/slideLayout12.xml" /></Relationships>
</file>

<file path=ppt/slides/_rels/slide30.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sz="2800"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0" y="1428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346507" y="1592262"/>
            <a:ext cx="6797493" cy="1692275"/>
          </a:xfrm>
          <a:prstGeom prst="rect">
            <a:avLst/>
          </a:prstGeom>
        </p:spPr>
        <p:txBody>
          <a:bodyPr wrap="square">
            <a:spAutoFit/>
          </a:bodyPr>
          <a:lstStyle/>
          <a:p>
            <a:pPr>
              <a:defRPr/>
            </a:pPr>
            <a:r>
              <a:rPr lang="en-US" sz="4400" b="1">
                <a:solidFill>
                  <a:schemeClr val="bg1"/>
                </a:solidFill>
                <a:effectLst>
                  <a:outerShdw blurRad="38100" dist="38100" dir="2700000" algn="tl">
                    <a:srgbClr val="000000">
                      <a:alpha val="43137"/>
                    </a:srgbClr>
                  </a:outerShdw>
                </a:effectLst>
                <a:latin typeface="+mj-lt"/>
                <a:cs typeface="Arial" pitchFamily="34" charset="0"/>
              </a:rPr>
              <a:t>Chapter</a:t>
            </a:r>
            <a:r>
              <a:rPr lang="en-US" sz="4400" b="1">
                <a:solidFill>
                  <a:schemeClr val="bg1"/>
                </a:solidFill>
                <a:latin typeface="+mj-lt"/>
                <a:cs typeface="Arial" pitchFamily="34" charset="0"/>
              </a:rPr>
              <a:t> 6 Part 4</a:t>
            </a:r>
            <a:endParaRPr lang="en-US" sz="4400" b="1" dirty="0">
              <a:solidFill>
                <a:schemeClr val="bg1"/>
              </a:solidFill>
              <a:latin typeface="+mj-lt"/>
              <a:cs typeface="Arial" pitchFamily="34" charset="0"/>
            </a:endParaRPr>
          </a:p>
          <a:p>
            <a:pPr>
              <a:defRPr/>
            </a:pPr>
            <a:r>
              <a:rPr lang="en-US" sz="2000" b="1" dirty="0">
                <a:solidFill>
                  <a:schemeClr val="bg1"/>
                </a:solidFill>
                <a:latin typeface="+mj-lt"/>
                <a:cs typeface="Arial" pitchFamily="34" charset="0"/>
              </a:rPr>
              <a:t>Marketing Mix </a:t>
            </a:r>
            <a:r>
              <a:rPr lang="en-US" sz="2000" b="1">
                <a:solidFill>
                  <a:schemeClr val="bg1"/>
                </a:solidFill>
                <a:latin typeface="+mj-lt"/>
                <a:cs typeface="Arial" pitchFamily="34" charset="0"/>
              </a:rPr>
              <a:t>Decisions :</a:t>
            </a:r>
            <a:endParaRPr lang="en-US" sz="2000" b="1" dirty="0">
              <a:solidFill>
                <a:schemeClr val="bg1"/>
              </a:solidFill>
              <a:latin typeface="+mj-lt"/>
              <a:cs typeface="Arial" pitchFamily="34" charset="0"/>
            </a:endParaRPr>
          </a:p>
          <a:p>
            <a:pPr>
              <a:defRPr/>
            </a:pPr>
            <a:r>
              <a:rPr lang="en-US" sz="2000" b="1" dirty="0">
                <a:solidFill>
                  <a:schemeClr val="bg1"/>
                </a:solidFill>
                <a:latin typeface="+mj-lt"/>
                <a:cs typeface="Arial" pitchFamily="34" charset="0"/>
              </a:rPr>
              <a:t>Communications</a:t>
            </a:r>
          </a:p>
          <a:p>
            <a:pPr>
              <a:defRPr/>
            </a:pPr>
            <a:endParaRPr lang="th-TH" sz="2000" b="1" dirty="0">
              <a:solidFill>
                <a:schemeClr val="bg1"/>
              </a:solidFill>
              <a:latin typeface="+mj-lt"/>
              <a:cs typeface="Angsana New" pitchFamily="18" charset="-34"/>
            </a:endParaRPr>
          </a:p>
        </p:txBody>
      </p:sp>
      <p:pic>
        <p:nvPicPr>
          <p:cNvPr id="8" name="Picture 7"/>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Learning objectives</a:t>
            </a:r>
            <a:endParaRPr lang="en-US" altLang="en-US" sz="3500"/>
          </a:p>
        </p:txBody>
      </p:sp>
      <p:sp>
        <p:nvSpPr>
          <p:cNvPr id="6160" name="Rectangle 16"/>
          <p:cNvSpPr>
            <a:spLocks noChangeArrowheads="1"/>
          </p:cNvSpPr>
          <p:nvPr/>
        </p:nvSpPr>
        <p:spPr bwMode="auto">
          <a:xfrm>
            <a:off x="571500" y="1857375"/>
            <a:ext cx="8343900" cy="4648200"/>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a:t>
            </a:r>
            <a:r>
              <a:rPr lang="da-DK" sz="1600" dirty="0">
                <a:solidFill>
                  <a:srgbClr val="FF3300"/>
                </a:solidFill>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discuss the role of communication in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marketing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describe the main elements of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promotional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identify the local market characteristics that</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affect the advertising and promotion of</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products</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five steps in developing an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advertising campaign</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the role of personal selling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marketing</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considerations and steps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designing and managing an international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how to design compensation systems</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for an international 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principles of multi-channel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customer management.</a:t>
            </a: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normAutofit/>
          </a:bodyPr>
          <a:lstStyle/>
          <a:p>
            <a:pPr fontAlgn="auto">
              <a:spcAft>
                <a:spcPts val="0"/>
              </a:spcAft>
              <a:defRPr/>
            </a:pPr>
            <a:r>
              <a:rPr lang="en-US">
                <a:solidFill>
                  <a:schemeClr val="accent3">
                    <a:shade val="75000"/>
                  </a:schemeClr>
                </a:solidFill>
                <a:effectLst>
                  <a:outerShdw blurRad="38100" dist="38100" dir="2700000" algn="tl">
                    <a:srgbClr val="C0C0C0"/>
                  </a:outerShdw>
                </a:effectLst>
              </a:rPr>
              <a:t>Introduction</a:t>
            </a:r>
            <a:endParaRPr lang="th-TH">
              <a:solidFill>
                <a:schemeClr val="accent3">
                  <a:shade val="75000"/>
                </a:schemeClr>
              </a:solidFill>
              <a:effectLst>
                <a:outerShdw blurRad="38100" dist="38100" dir="2700000" algn="tl">
                  <a:srgbClr val="C0C0C0"/>
                </a:outerShdw>
              </a:effectLst>
            </a:endParaRPr>
          </a:p>
        </p:txBody>
      </p:sp>
      <p:sp>
        <p:nvSpPr>
          <p:cNvPr id="204803" name="Rectangle 3" descr="หนัง"/>
          <p:cNvSpPr>
            <a:spLocks noGrp="1" noChangeArrowheads="1"/>
          </p:cNvSpPr>
          <p:nvPr>
            <p:ph type="body" sz="half" idx="1"/>
          </p:nvPr>
        </p:nvSpPr>
        <p:spPr>
          <a:xfrm>
            <a:off x="457200" y="1719263"/>
            <a:ext cx="7570788" cy="4411662"/>
          </a:xfrm>
          <a:blipFill dpi="0" rotWithShape="1">
            <a:blip r:embed="rId2">
              <a:alphaModFix amt="61000"/>
            </a:blip>
            <a:srcRect/>
            <a:tile tx="0" ty="0" sx="100000" sy="100000" flip="none" algn="tl"/>
          </a:blipFill>
          <a:ln w="57150" cmpd="thinThick">
            <a:solidFill>
              <a:srgbClr val="FF9900"/>
            </a:solidFill>
            <a:miter lim="800000"/>
            <a:headEnd/>
            <a:tailEnd/>
          </a:ln>
        </p:spPr>
        <p:txBody>
          <a:bodyPr/>
          <a:lstStyle/>
          <a:p>
            <a:pPr>
              <a:lnSpc>
                <a:spcPct val="90000"/>
              </a:lnSpc>
            </a:pPr>
            <a:r>
              <a:rPr lang="en-US" altLang="en-US" b="1" i="1">
                <a:solidFill>
                  <a:srgbClr val="333399"/>
                </a:solidFill>
                <a:effectLst>
                  <a:outerShdw blurRad="38100" dist="38100" dir="2700000" algn="tl">
                    <a:srgbClr val="C0C0C0"/>
                  </a:outerShdw>
                </a:effectLst>
                <a:latin typeface="Arial" charset="0"/>
                <a:ea typeface="Arial" charset="0"/>
                <a:cs typeface="Arial" charset="0"/>
              </a:rPr>
              <a:t>Without an effective marketing communications program, a marketing strategy will</a:t>
            </a:r>
            <a:r>
              <a:rPr lang="en-US" altLang="en-US" b="1" i="1">
                <a:solidFill>
                  <a:srgbClr val="FF3300"/>
                </a:solidFill>
                <a:effectLst>
                  <a:outerShdw blurRad="38100" dist="38100" dir="2700000" algn="tl">
                    <a:srgbClr val="C0C0C0"/>
                  </a:outerShdw>
                </a:effectLst>
                <a:latin typeface="Arial" charset="0"/>
                <a:ea typeface="Arial" charset="0"/>
                <a:cs typeface="Arial" charset="0"/>
              </a:rPr>
              <a:t> </a:t>
            </a:r>
            <a:r>
              <a:rPr lang="en-US" altLang="en-US" sz="3200" b="1" i="1">
                <a:solidFill>
                  <a:srgbClr val="333399"/>
                </a:solidFill>
                <a:effectLst>
                  <a:outerShdw blurRad="38100" dist="38100" dir="2700000" algn="tl">
                    <a:srgbClr val="C0C0C0"/>
                  </a:outerShdw>
                </a:effectLst>
                <a:latin typeface="Arial" charset="0"/>
                <a:ea typeface="Arial" charset="0"/>
                <a:cs typeface="Arial" charset="0"/>
              </a:rPr>
              <a:t>fail.</a:t>
            </a:r>
            <a:r>
              <a:rPr lang="en-US" altLang="en-US" b="1" i="1">
                <a:solidFill>
                  <a:srgbClr val="FF3300"/>
                </a:solidFill>
                <a:effectLst>
                  <a:outerShdw blurRad="38100" dist="38100" dir="2700000" algn="tl">
                    <a:srgbClr val="C0C0C0"/>
                  </a:outerShdw>
                </a:effectLst>
                <a:latin typeface="Arial" charset="0"/>
                <a:ea typeface="Arial" charset="0"/>
                <a:cs typeface="Arial" charset="0"/>
              </a:rPr>
              <a:t>  Target customers must be made aware of the product and its benefits, be continually reminded of these benefits and stimulated to take action.</a:t>
            </a:r>
          </a:p>
          <a:p>
            <a:pPr>
              <a:lnSpc>
                <a:spcPct val="90000"/>
              </a:lnSpc>
            </a:pPr>
            <a:endParaRPr lang="en-US" altLang="en-US" b="1" i="1">
              <a:solidFill>
                <a:srgbClr val="FF3300"/>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b="1" i="1" u="sng">
                <a:solidFill>
                  <a:srgbClr val="333399"/>
                </a:solidFill>
                <a:effectLst>
                  <a:outerShdw blurRad="38100" dist="38100" dir="2700000" algn="tl">
                    <a:srgbClr val="C0C0C0"/>
                  </a:outerShdw>
                </a:effectLst>
                <a:latin typeface="Arial" charset="0"/>
                <a:ea typeface="Arial" charset="0"/>
                <a:cs typeface="Arial" charset="0"/>
              </a:rPr>
              <a:t>Building awareness, message comprehension and interest are essential phases in building a high level of customer response.</a:t>
            </a:r>
            <a:endParaRPr lang="th-TH" altLang="en-US" b="1" i="1" u="sng">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8436" name="Picture 4" descr="wj011"/>
          <p:cNvPicPr>
            <a:picLocks noGrp="1" noChangeAspect="1" noChangeArrowheads="1"/>
          </p:cNvPicPr>
          <p:nvPr>
            <p:ph sz="half" idx="2"/>
          </p:nvPr>
        </p:nvPicPr>
        <p:blipFill>
          <a:blip r:embed="rId3"/>
          <a:srcRect/>
          <a:stretch>
            <a:fillRect/>
          </a:stretch>
        </p:blipFill>
        <p:spPr>
          <a:xfrm>
            <a:off x="6929438" y="214313"/>
            <a:ext cx="1714500" cy="1285875"/>
          </a:xfrm>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14313" y="0"/>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 </a:t>
            </a:r>
            <a:br>
              <a:rPr lang="en-GB" sz="3000" dirty="0">
                <a:solidFill>
                  <a:schemeClr val="accent3">
                    <a:shade val="75000"/>
                  </a:schemeClr>
                </a:solidFill>
              </a:rPr>
            </a:br>
            <a:r>
              <a:rPr lang="en-GB" sz="3000" dirty="0">
                <a:solidFill>
                  <a:schemeClr val="accent3">
                    <a:shade val="75000"/>
                  </a:schemeClr>
                </a:solidFill>
              </a:rPr>
              <a:t>Advantages / disadvantages of different elements</a:t>
            </a:r>
          </a:p>
        </p:txBody>
      </p:sp>
      <p:pic>
        <p:nvPicPr>
          <p:cNvPr id="122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143000"/>
            <a:ext cx="6273800" cy="534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214313" y="214313"/>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 </a:t>
            </a:r>
            <a:br>
              <a:rPr lang="en-GB" sz="3000" dirty="0">
                <a:solidFill>
                  <a:schemeClr val="accent3">
                    <a:shade val="75000"/>
                  </a:schemeClr>
                </a:solidFill>
              </a:rPr>
            </a:br>
            <a:r>
              <a:rPr lang="en-GB" sz="3000" dirty="0">
                <a:solidFill>
                  <a:schemeClr val="accent3">
                    <a:shade val="75000"/>
                  </a:schemeClr>
                </a:solidFill>
              </a:rPr>
              <a:t>Advantages / disadvantages of different elements</a:t>
            </a:r>
          </a:p>
        </p:txBody>
      </p:sp>
      <p:pic>
        <p:nvPicPr>
          <p:cNvPr id="133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1574" y="1285875"/>
            <a:ext cx="5983574"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242888"/>
            <a:ext cx="7543800" cy="1295401"/>
          </a:xfrm>
        </p:spPr>
        <p:txBody>
          <a:bodyPr/>
          <a:lstStyle/>
          <a:p>
            <a:r>
              <a:rPr lang="en-US" altLang="en-US"/>
              <a:t>Advertising</a:t>
            </a:r>
            <a:endParaRPr lang="th-TH" altLang="en-US"/>
          </a:p>
        </p:txBody>
      </p:sp>
      <p:sp>
        <p:nvSpPr>
          <p:cNvPr id="205827" name="Rectangle 3"/>
          <p:cNvSpPr>
            <a:spLocks noGrp="1" noChangeArrowheads="1"/>
          </p:cNvSpPr>
          <p:nvPr>
            <p:ph type="body" sz="half" idx="1"/>
          </p:nvPr>
        </p:nvSpPr>
        <p:spPr>
          <a:xfrm>
            <a:off x="0" y="1643063"/>
            <a:ext cx="5040313" cy="4411662"/>
          </a:xfrm>
        </p:spPr>
        <p:txBody>
          <a:bodyPr>
            <a:normAutofit/>
          </a:bodyPr>
          <a:lstStyle/>
          <a:p>
            <a:pPr marL="274320" indent="-274320" fontAlgn="auto">
              <a:lnSpc>
                <a:spcPct val="80000"/>
              </a:lnSpc>
              <a:spcBef>
                <a:spcPts val="580"/>
              </a:spcBef>
              <a:spcAft>
                <a:spcPts val="0"/>
              </a:spcAft>
              <a:buFont typeface="Wingdings 2"/>
              <a:buChar char=""/>
              <a:defRPr/>
            </a:pPr>
            <a:r>
              <a:rPr lang="en-US" sz="2200" dirty="0">
                <a:latin typeface="Arial" charset="0"/>
                <a:ea typeface="Arial" charset="0"/>
                <a:cs typeface="Arial" charset="0"/>
              </a:rPr>
              <a:t>Of all the elements of the marketing mix, decisions involving advertising are those most often affected by </a:t>
            </a:r>
            <a:r>
              <a:rPr lang="en-US" sz="2200" b="1" dirty="0">
                <a:solidFill>
                  <a:srgbClr val="FF3300"/>
                </a:solidFill>
                <a:effectLst>
                  <a:outerShdw blurRad="38100" dist="38100" dir="2700000" algn="tl">
                    <a:srgbClr val="C0C0C0"/>
                  </a:outerShdw>
                </a:effectLst>
                <a:latin typeface="Arial" charset="0"/>
                <a:ea typeface="Arial" charset="0"/>
                <a:cs typeface="Arial" charset="0"/>
              </a:rPr>
              <a:t>cultural differences</a:t>
            </a:r>
            <a:r>
              <a:rPr lang="en-US" sz="2200" dirty="0">
                <a:latin typeface="Arial" charset="0"/>
                <a:ea typeface="Arial" charset="0"/>
                <a:cs typeface="Arial" charset="0"/>
              </a:rPr>
              <a:t> among country markets. Consumers respond in terms of their culture, its style, feelings, value systems, attitudes, beliefs and perceptions.</a:t>
            </a:r>
          </a:p>
          <a:p>
            <a:pPr marL="274320" indent="-274320" fontAlgn="auto">
              <a:lnSpc>
                <a:spcPct val="80000"/>
              </a:lnSpc>
              <a:spcBef>
                <a:spcPts val="580"/>
              </a:spcBef>
              <a:spcAft>
                <a:spcPts val="0"/>
              </a:spcAft>
              <a:buFont typeface="Wingdings 2"/>
              <a:buChar char=""/>
              <a:defRPr/>
            </a:pPr>
            <a:r>
              <a:rPr lang="en-US" sz="2200" b="1" dirty="0">
                <a:solidFill>
                  <a:srgbClr val="FF3300"/>
                </a:solidFill>
                <a:effectLst>
                  <a:outerShdw blurRad="38100" dist="38100" dir="2700000" algn="tl">
                    <a:srgbClr val="C0C0C0"/>
                  </a:outerShdw>
                </a:effectLst>
                <a:latin typeface="Arial" charset="0"/>
                <a:ea typeface="Arial" charset="0"/>
                <a:cs typeface="Arial" charset="0"/>
              </a:rPr>
              <a:t>Global advertising can be defined that is more or less uniform across many countries</a:t>
            </a:r>
            <a:r>
              <a:rPr lang="en-US" sz="2200" dirty="0">
                <a:latin typeface="Arial" charset="0"/>
                <a:ea typeface="Arial" charset="0"/>
                <a:cs typeface="Arial" charset="0"/>
              </a:rPr>
              <a:t>, often, but not necessarily, in media vehicles with global reach.  In many cases complete uniformity is unobtainable because of linguistic and regulatory differences between nations, or differences in media availability.</a:t>
            </a:r>
            <a:endParaRPr lang="th-TH" sz="2200" dirty="0">
              <a:latin typeface="Arial" charset="0"/>
              <a:ea typeface="Arial" charset="0"/>
              <a:cs typeface="Arial" charset="0"/>
            </a:endParaRPr>
          </a:p>
        </p:txBody>
      </p:sp>
      <p:pic>
        <p:nvPicPr>
          <p:cNvPr id="14340" name="Picture 4" descr="p'ja1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873625" y="1719263"/>
            <a:ext cx="3587750" cy="4411662"/>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288" y="0"/>
            <a:ext cx="7543800" cy="1295400"/>
          </a:xfrm>
        </p:spPr>
        <p:txBody>
          <a:bodyPr/>
          <a:lstStyle/>
          <a:p>
            <a:r>
              <a:rPr lang="en-US" altLang="en-US"/>
              <a:t>Advertising</a:t>
            </a:r>
            <a:endParaRPr lang="th-TH" altLang="en-US"/>
          </a:p>
        </p:txBody>
      </p:sp>
      <p:sp>
        <p:nvSpPr>
          <p:cNvPr id="206851" name="Rectangle 3" descr="ผืนผ้าใบ"/>
          <p:cNvSpPr>
            <a:spLocks noGrp="1" noChangeArrowheads="1"/>
          </p:cNvSpPr>
          <p:nvPr>
            <p:ph type="body" sz="half" idx="1"/>
          </p:nvPr>
        </p:nvSpPr>
        <p:spPr>
          <a:xfrm>
            <a:off x="0" y="0"/>
            <a:ext cx="9144000" cy="6858000"/>
          </a:xfrm>
          <a:blipFill dpi="0" rotWithShape="1">
            <a:blip r:embed="rId2">
              <a:alphaModFix amt="40000"/>
            </a:blip>
            <a:srcRect/>
            <a:tile tx="0" ty="0" sx="100000" sy="100000" flip="none" algn="tl"/>
          </a:blipFill>
        </p:spPr>
        <p:txBody>
          <a:bodyPr/>
          <a:lstStyle/>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solidFill>
                <a:srgbClr val="333399"/>
              </a:solidFill>
            </a:endParaRPr>
          </a:p>
          <a:p>
            <a:pPr>
              <a:lnSpc>
                <a:spcPct val="80000"/>
              </a:lnSpc>
            </a:pPr>
            <a:r>
              <a:rPr lang="en-US" altLang="en-US" sz="2400" b="1" i="1">
                <a:solidFill>
                  <a:srgbClr val="333399"/>
                </a:solidFill>
                <a:effectLst>
                  <a:outerShdw blurRad="38100" dist="38100" dir="2700000" algn="tl">
                    <a:srgbClr val="C0C0C0"/>
                  </a:outerShdw>
                </a:effectLst>
              </a:rPr>
              <a:t>In contrast, multidomestic advertising is international advertising deliberately adapted to particular markets and audiences in terms of message and/or creative execution.</a:t>
            </a:r>
          </a:p>
          <a:p>
            <a:pPr>
              <a:lnSpc>
                <a:spcPct val="80000"/>
              </a:lnSpc>
            </a:pPr>
            <a:endParaRPr lang="en-US" altLang="en-US" sz="2400" b="1" i="1">
              <a:solidFill>
                <a:srgbClr val="333399"/>
              </a:solidFill>
              <a:effectLst>
                <a:outerShdw blurRad="38100" dist="38100" dir="2700000" algn="tl">
                  <a:srgbClr val="C0C0C0"/>
                </a:outerShdw>
              </a:effectLst>
            </a:endParaRPr>
          </a:p>
          <a:p>
            <a:pPr>
              <a:lnSpc>
                <a:spcPct val="80000"/>
              </a:lnSpc>
            </a:pPr>
            <a:r>
              <a:rPr lang="en-US" altLang="en-US" sz="2400" b="1" i="1">
                <a:solidFill>
                  <a:srgbClr val="FF3300"/>
                </a:solidFill>
                <a:effectLst>
                  <a:outerShdw blurRad="38100" dist="38100" dir="2700000" algn="tl">
                    <a:srgbClr val="C0C0C0"/>
                  </a:outerShdw>
                </a:effectLst>
              </a:rPr>
              <a:t>Several problems traditionally face the decision-maker in global advertising. </a:t>
            </a:r>
          </a:p>
          <a:p>
            <a:pPr>
              <a:lnSpc>
                <a:spcPct val="80000"/>
              </a:lnSpc>
            </a:pPr>
            <a:r>
              <a:rPr lang="en-US" altLang="en-US" sz="2400" b="1" i="1">
                <a:solidFill>
                  <a:srgbClr val="FF3300"/>
                </a:solidFill>
                <a:effectLst>
                  <a:outerShdw blurRad="38100" dist="38100" dir="2700000" algn="tl">
                    <a:srgbClr val="C0C0C0"/>
                  </a:outerShdw>
                </a:effectLst>
              </a:rPr>
              <a:t>One is how to allocate a given advertising budget among several market countries. </a:t>
            </a:r>
          </a:p>
          <a:p>
            <a:pPr>
              <a:lnSpc>
                <a:spcPct val="80000"/>
              </a:lnSpc>
            </a:pPr>
            <a:r>
              <a:rPr lang="en-US" altLang="en-US" sz="2400" b="1" i="1">
                <a:solidFill>
                  <a:srgbClr val="FF3300"/>
                </a:solidFill>
                <a:effectLst>
                  <a:outerShdw blurRad="38100" dist="38100" dir="2700000" algn="tl">
                    <a:srgbClr val="C0C0C0"/>
                  </a:outerShdw>
                </a:effectLst>
              </a:rPr>
              <a:t>Another is the message to use in these various markets.  </a:t>
            </a:r>
          </a:p>
          <a:p>
            <a:pPr>
              <a:lnSpc>
                <a:spcPct val="80000"/>
              </a:lnSpc>
            </a:pPr>
            <a:r>
              <a:rPr lang="en-US" altLang="en-US" sz="2400" b="1" i="1">
                <a:solidFill>
                  <a:srgbClr val="FF3300"/>
                </a:solidFill>
                <a:effectLst>
                  <a:outerShdw blurRad="38100" dist="38100" dir="2700000" algn="tl">
                    <a:srgbClr val="C0C0C0"/>
                  </a:outerShdw>
                </a:effectLst>
              </a:rPr>
              <a:t>A third is what media to select. Even before tackling these management decisions, however, the advertiser needs to define the objectives of the advertising in the different countries.</a:t>
            </a:r>
            <a:endParaRPr lang="th-TH" altLang="en-US" sz="2400" b="1" i="1">
              <a:solidFill>
                <a:srgbClr val="FF3300"/>
              </a:solidFill>
              <a:effectLst>
                <a:outerShdw blurRad="38100" dist="38100" dir="2700000" algn="tl">
                  <a:srgbClr val="C0C0C0"/>
                </a:outerShdw>
              </a:effectLst>
            </a:endParaRPr>
          </a:p>
        </p:txBody>
      </p:sp>
      <p:pic>
        <p:nvPicPr>
          <p:cNvPr id="15364" name="Picture 4" descr="p'ja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557338"/>
            <a:ext cx="9144000" cy="5300662"/>
          </a:xfr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r>
              <a:rPr lang="en-GB" altLang="en-US" sz="3000"/>
              <a:t>Five steps in international advertising</a:t>
            </a:r>
          </a:p>
        </p:txBody>
      </p:sp>
      <p:pic>
        <p:nvPicPr>
          <p:cNvPr id="16387" name="Picture 4" descr="wj01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714875" y="1500188"/>
            <a:ext cx="3613150" cy="4643437"/>
          </a:xfrm>
          <a:noFill/>
        </p:spPr>
      </p:pic>
      <p:sp>
        <p:nvSpPr>
          <p:cNvPr id="174083" name="Rectangle 3"/>
          <p:cNvSpPr>
            <a:spLocks noChangeArrowheads="1"/>
          </p:cNvSpPr>
          <p:nvPr/>
        </p:nvSpPr>
        <p:spPr bwMode="auto">
          <a:xfrm>
            <a:off x="468313" y="996950"/>
            <a:ext cx="3865562" cy="5067300"/>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000000"/>
                </a:solidFill>
                <a:ea typeface="Arial" charset="0"/>
                <a:cs typeface="Arial" charset="0"/>
              </a:rPr>
              <a:t>Five steps are involved in creating international advertising campaigns:</a:t>
            </a:r>
          </a:p>
          <a:p>
            <a:pPr eaLnBrk="0" hangingPunct="0">
              <a:spcBef>
                <a:spcPct val="50000"/>
              </a:spcBef>
              <a:defRPr/>
            </a:pPr>
            <a:r>
              <a:rPr lang="en-GB" sz="2800" dirty="0">
                <a:solidFill>
                  <a:srgbClr val="FF3300"/>
                </a:solidFill>
                <a:ea typeface="Arial" charset="0"/>
                <a:cs typeface="Arial" charset="0"/>
              </a:rPr>
              <a:t>1 </a:t>
            </a:r>
            <a:r>
              <a:rPr lang="en-GB" sz="2800" dirty="0">
                <a:solidFill>
                  <a:srgbClr val="FF3300"/>
                </a:solidFill>
                <a:effectLst>
                  <a:outerShdw blurRad="38100" dist="38100" dir="2700000" algn="tl">
                    <a:srgbClr val="C0C0C0"/>
                  </a:outerShdw>
                </a:effectLst>
                <a:ea typeface="Arial" charset="0"/>
                <a:cs typeface="Arial" charset="0"/>
              </a:rPr>
              <a:t>strategic objectives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2 message creation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media selection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advertising budgeting</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executing the campaign.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0"/>
            <a:ext cx="8610600" cy="762000"/>
          </a:xfrm>
        </p:spPr>
        <p:txBody>
          <a:bodyPr/>
          <a:lstStyle/>
          <a:p>
            <a:r>
              <a:rPr lang="en-GB" altLang="en-US" sz="3000"/>
              <a:t>International communication process</a:t>
            </a:r>
          </a:p>
        </p:txBody>
      </p:sp>
      <p:sp>
        <p:nvSpPr>
          <p:cNvPr id="17412" name="Rectangle 3"/>
          <p:cNvSpPr>
            <a:spLocks noChangeArrowheads="1"/>
          </p:cNvSpPr>
          <p:nvPr/>
        </p:nvSpPr>
        <p:spPr bwMode="auto">
          <a:xfrm>
            <a:off x="479425" y="2053471"/>
            <a:ext cx="86645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333399"/>
                </a:solidFill>
                <a:ea typeface="Arial" charset="0"/>
                <a:cs typeface="Arial" charset="0"/>
              </a:rPr>
              <a:t>In the international communications process, each of the seven identifiable stages listed below can ultimately affect the accuracy of that process.</a:t>
            </a:r>
            <a:r>
              <a:rPr lang="en-GB" altLang="en-US" sz="2000">
                <a:solidFill>
                  <a:srgbClr val="000000"/>
                </a:solidFill>
                <a:ea typeface="Arial" charset="0"/>
                <a:cs typeface="Arial" charset="0"/>
              </a:rPr>
              <a:t> </a:t>
            </a:r>
          </a:p>
          <a:p>
            <a:pPr>
              <a:spcBef>
                <a:spcPct val="50000"/>
              </a:spcBef>
            </a:pPr>
            <a:r>
              <a:rPr lang="en-GB" altLang="en-US" sz="2000">
                <a:solidFill>
                  <a:srgbClr val="000000"/>
                </a:solidFill>
                <a:ea typeface="Arial" charset="0"/>
                <a:cs typeface="Arial" charset="0"/>
              </a:rPr>
              <a:t>1 </a:t>
            </a:r>
            <a:r>
              <a:rPr lang="en-GB" altLang="en-US" sz="2000">
                <a:solidFill>
                  <a:srgbClr val="FF3300"/>
                </a:solidFill>
                <a:ea typeface="Arial" charset="0"/>
                <a:cs typeface="Arial" charset="0"/>
              </a:rPr>
              <a:t>An information source:</a:t>
            </a:r>
            <a:r>
              <a:rPr lang="en-GB" altLang="en-US" sz="2000">
                <a:solidFill>
                  <a:srgbClr val="000000"/>
                </a:solidFill>
                <a:ea typeface="Arial" charset="0"/>
                <a:cs typeface="Arial" charset="0"/>
              </a:rPr>
              <a:t> an international marketing executive with a product message to communicate.</a:t>
            </a:r>
          </a:p>
          <a:p>
            <a:pPr>
              <a:spcBef>
                <a:spcPct val="50000"/>
              </a:spcBef>
            </a:pPr>
            <a:r>
              <a:rPr lang="en-GB" altLang="en-US" sz="2000">
                <a:solidFill>
                  <a:srgbClr val="000000"/>
                </a:solidFill>
                <a:ea typeface="Arial" charset="0"/>
                <a:cs typeface="Arial" charset="0"/>
              </a:rPr>
              <a:t>2 </a:t>
            </a:r>
            <a:r>
              <a:rPr lang="en-GB" altLang="en-US" sz="2000">
                <a:solidFill>
                  <a:srgbClr val="FF3300"/>
                </a:solidFill>
                <a:ea typeface="Arial" charset="0"/>
                <a:cs typeface="Arial" charset="0"/>
              </a:rPr>
              <a:t>Encoding:</a:t>
            </a:r>
            <a:r>
              <a:rPr lang="en-GB" altLang="en-US" sz="2000">
                <a:solidFill>
                  <a:srgbClr val="000000"/>
                </a:solidFill>
                <a:ea typeface="Arial" charset="0"/>
                <a:cs typeface="Arial" charset="0"/>
              </a:rPr>
              <a:t> the message from the source converted into effective symbolism for transmission to a receiver.</a:t>
            </a:r>
          </a:p>
          <a:p>
            <a:pPr>
              <a:spcBef>
                <a:spcPct val="50000"/>
              </a:spcBef>
            </a:pPr>
            <a:r>
              <a:rPr lang="en-GB" altLang="en-US" sz="2000">
                <a:solidFill>
                  <a:srgbClr val="000000"/>
                </a:solidFill>
                <a:ea typeface="Arial" charset="0"/>
                <a:cs typeface="Arial" charset="0"/>
              </a:rPr>
              <a:t>3 </a:t>
            </a:r>
            <a:r>
              <a:rPr lang="en-GB" altLang="en-US" sz="2000">
                <a:solidFill>
                  <a:srgbClr val="FF3300"/>
                </a:solidFill>
                <a:ea typeface="Arial" charset="0"/>
                <a:cs typeface="Arial" charset="0"/>
              </a:rPr>
              <a:t>A message channel:</a:t>
            </a:r>
            <a:r>
              <a:rPr lang="en-GB" altLang="en-US" sz="2000">
                <a:solidFill>
                  <a:srgbClr val="000000"/>
                </a:solidFill>
                <a:ea typeface="Arial" charset="0"/>
                <a:cs typeface="Arial" charset="0"/>
              </a:rPr>
              <a:t> the sales force and/or advertising media that convey the encoded message to the intended receiver.</a:t>
            </a:r>
          </a:p>
          <a:p>
            <a:pPr>
              <a:spcBef>
                <a:spcPct val="50000"/>
              </a:spcBef>
            </a:pPr>
            <a:r>
              <a:rPr lang="en-GB" altLang="en-US" sz="2000">
                <a:solidFill>
                  <a:srgbClr val="000000"/>
                </a:solidFill>
                <a:ea typeface="Arial" charset="0"/>
                <a:cs typeface="Arial" charset="0"/>
              </a:rPr>
              <a:t>(cont. on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304800" y="1568216"/>
            <a:ext cx="8736012"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000000"/>
                </a:solidFill>
                <a:ea typeface="Arial" charset="0"/>
                <a:cs typeface="Arial" charset="0"/>
              </a:rPr>
              <a:t>4 </a:t>
            </a:r>
            <a:r>
              <a:rPr lang="en-GB" altLang="en-US" sz="2000">
                <a:solidFill>
                  <a:srgbClr val="FF3300"/>
                </a:solidFill>
                <a:ea typeface="Arial" charset="0"/>
                <a:cs typeface="Arial" charset="0"/>
              </a:rPr>
              <a:t>Decoding:</a:t>
            </a:r>
            <a:r>
              <a:rPr lang="en-GB" altLang="en-US" sz="2000">
                <a:solidFill>
                  <a:srgbClr val="000000"/>
                </a:solidFill>
                <a:ea typeface="Arial" charset="0"/>
                <a:cs typeface="Arial" charset="0"/>
              </a:rPr>
              <a:t> the interpretation by the receiver of the symbolism transmitted from the information source.</a:t>
            </a:r>
          </a:p>
          <a:p>
            <a:pPr>
              <a:spcBef>
                <a:spcPct val="50000"/>
              </a:spcBef>
            </a:pPr>
            <a:r>
              <a:rPr lang="en-GB" altLang="en-US" sz="2000">
                <a:solidFill>
                  <a:srgbClr val="000000"/>
                </a:solidFill>
                <a:ea typeface="Arial" charset="0"/>
                <a:cs typeface="Arial" charset="0"/>
              </a:rPr>
              <a:t>5 </a:t>
            </a:r>
            <a:r>
              <a:rPr lang="en-GB" altLang="en-US" sz="2000">
                <a:solidFill>
                  <a:srgbClr val="FF3300"/>
                </a:solidFill>
                <a:ea typeface="Arial" charset="0"/>
                <a:cs typeface="Arial" charset="0"/>
              </a:rPr>
              <a:t>Receiver:</a:t>
            </a:r>
            <a:r>
              <a:rPr lang="en-GB" altLang="en-US" sz="2000">
                <a:solidFill>
                  <a:srgbClr val="000000"/>
                </a:solidFill>
                <a:ea typeface="Arial" charset="0"/>
                <a:cs typeface="Arial" charset="0"/>
              </a:rPr>
              <a:t> consumer action by those who receive the message and are the target for the thought transmitted.</a:t>
            </a:r>
          </a:p>
          <a:p>
            <a:pPr>
              <a:spcBef>
                <a:spcPct val="50000"/>
              </a:spcBef>
            </a:pPr>
            <a:r>
              <a:rPr lang="en-GB" altLang="en-US" sz="2000">
                <a:solidFill>
                  <a:srgbClr val="000000"/>
                </a:solidFill>
                <a:ea typeface="Arial" charset="0"/>
                <a:cs typeface="Arial" charset="0"/>
              </a:rPr>
              <a:t>6 </a:t>
            </a:r>
            <a:r>
              <a:rPr lang="en-GB" altLang="en-US" sz="2000">
                <a:solidFill>
                  <a:srgbClr val="FF3300"/>
                </a:solidFill>
                <a:ea typeface="Arial" charset="0"/>
                <a:cs typeface="Arial" charset="0"/>
              </a:rPr>
              <a:t>Feedback:</a:t>
            </a:r>
            <a:r>
              <a:rPr lang="en-GB" altLang="en-US" sz="2000">
                <a:solidFill>
                  <a:srgbClr val="000000"/>
                </a:solidFill>
                <a:ea typeface="Arial" charset="0"/>
                <a:cs typeface="Arial" charset="0"/>
              </a:rPr>
              <a:t> information about the effectiveness of the message that flows from the receiver (the intended target) back to the information source for evaluation of the effectiveness of the process.</a:t>
            </a:r>
          </a:p>
          <a:p>
            <a:pPr>
              <a:spcBef>
                <a:spcPct val="50000"/>
              </a:spcBef>
            </a:pPr>
            <a:r>
              <a:rPr lang="en-GB" altLang="en-US" sz="2000">
                <a:solidFill>
                  <a:srgbClr val="000000"/>
                </a:solidFill>
                <a:ea typeface="Arial" charset="0"/>
                <a:cs typeface="Arial" charset="0"/>
              </a:rPr>
              <a:t>7 </a:t>
            </a:r>
            <a:r>
              <a:rPr lang="en-GB" altLang="en-US" sz="2000">
                <a:solidFill>
                  <a:srgbClr val="FF3300"/>
                </a:solidFill>
                <a:ea typeface="Arial" charset="0"/>
                <a:cs typeface="Arial" charset="0"/>
              </a:rPr>
              <a:t>Noise:</a:t>
            </a:r>
            <a:r>
              <a:rPr lang="en-GB" altLang="en-US" sz="2000">
                <a:solidFill>
                  <a:srgbClr val="000000"/>
                </a:solidFill>
                <a:ea typeface="Arial" charset="0"/>
                <a:cs typeface="Arial" charset="0"/>
              </a:rPr>
              <a:t> uncontrollable and unpredictable influences, such as competitive activities and confusion, that detract from the process and affect any or all of the other six factors.</a:t>
            </a:r>
          </a:p>
        </p:txBody>
      </p:sp>
      <p:sp>
        <p:nvSpPr>
          <p:cNvPr id="18435" name="Rectangle 5"/>
          <p:cNvSpPr>
            <a:spLocks noGrp="1" noChangeArrowheads="1"/>
          </p:cNvSpPr>
          <p:nvPr>
            <p:ph type="title"/>
          </p:nvPr>
        </p:nvSpPr>
        <p:spPr>
          <a:xfrm>
            <a:off x="304800" y="0"/>
            <a:ext cx="8610600" cy="762000"/>
          </a:xfrm>
          <a:noFill/>
        </p:spPr>
        <p:txBody>
          <a:bodyPr anchor="ctr"/>
          <a:lstStyle/>
          <a:p>
            <a:r>
              <a:rPr lang="en-GB" altLang="en-US" sz="3000"/>
              <a:t>International communication process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71500" y="-214313"/>
            <a:ext cx="7543800" cy="1295401"/>
          </a:xfrm>
        </p:spPr>
        <p:txBody>
          <a:bodyPr/>
          <a:lstStyle/>
          <a:p>
            <a:r>
              <a:rPr lang="en-GB" altLang="en-US" sz="3000">
                <a:solidFill>
                  <a:srgbClr val="7B9899"/>
                </a:solidFill>
              </a:rPr>
              <a:t>Effective global advertising</a:t>
            </a:r>
          </a:p>
        </p:txBody>
      </p:sp>
      <p:pic>
        <p:nvPicPr>
          <p:cNvPr id="19459" name="Picture 4" descr="consu11"/>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7154863" y="0"/>
            <a:ext cx="1989137" cy="1357313"/>
          </a:xfrm>
          <a:noFill/>
        </p:spPr>
      </p:pic>
      <p:sp>
        <p:nvSpPr>
          <p:cNvPr id="175107" name="Rectangle 3" descr="ผืนผ้าใบ"/>
          <p:cNvSpPr>
            <a:spLocks noChangeArrowheads="1"/>
          </p:cNvSpPr>
          <p:nvPr/>
        </p:nvSpPr>
        <p:spPr bwMode="auto">
          <a:xfrm>
            <a:off x="142875" y="1214438"/>
            <a:ext cx="9144000" cy="5095875"/>
          </a:xfrm>
          <a:prstGeom prst="rect">
            <a:avLst/>
          </a:prstGeom>
          <a:blipFill dpi="0" rotWithShape="1">
            <a:blip r:embed="rId3">
              <a:alphaModFix amt="31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defRPr/>
            </a:pPr>
            <a:r>
              <a:rPr lang="en-GB" sz="2800" dirty="0">
                <a:solidFill>
                  <a:srgbClr val="333399"/>
                </a:solidFill>
                <a:effectLst>
                  <a:outerShdw blurRad="38100" dist="38100" dir="2700000" algn="tl">
                    <a:srgbClr val="000000"/>
                  </a:outerShdw>
                </a:effectLst>
                <a:ea typeface="Arial" charset="0"/>
                <a:cs typeface="Arial" charset="0"/>
              </a:rPr>
              <a:t>Global advertising is most powerful under the following conditions:</a:t>
            </a:r>
          </a:p>
          <a:p>
            <a:pPr eaLnBrk="0" hangingPunct="0">
              <a:spcBef>
                <a:spcPct val="50000"/>
              </a:spcBef>
              <a:defRPr/>
            </a:pPr>
            <a:r>
              <a:rPr lang="en-GB" sz="2800" dirty="0">
                <a:solidFill>
                  <a:srgbClr val="000000"/>
                </a:solidFill>
                <a:ea typeface="Arial" charset="0"/>
                <a:cs typeface="Arial" charset="0"/>
              </a:rPr>
              <a:t>■ </a:t>
            </a:r>
            <a:r>
              <a:rPr lang="en-GB" sz="2800" dirty="0">
                <a:solidFill>
                  <a:srgbClr val="000000"/>
                </a:solidFill>
                <a:effectLst>
                  <a:outerShdw blurRad="38100" dist="38100" dir="2700000" algn="tl">
                    <a:srgbClr val="FFFFFF"/>
                  </a:outerShdw>
                </a:effectLst>
                <a:ea typeface="Arial" charset="0"/>
                <a:cs typeface="Arial" charset="0"/>
              </a:rPr>
              <a:t>the </a:t>
            </a:r>
            <a:r>
              <a:rPr lang="en-GB" sz="3600" dirty="0">
                <a:solidFill>
                  <a:srgbClr val="FF3300"/>
                </a:solidFill>
                <a:effectLst>
                  <a:outerShdw blurRad="38100" dist="38100" dir="2700000" algn="tl">
                    <a:srgbClr val="000000"/>
                  </a:outerShdw>
                </a:effectLst>
                <a:ea typeface="Arial" charset="0"/>
                <a:cs typeface="Arial" charset="0"/>
              </a:rPr>
              <a:t>image</a:t>
            </a:r>
            <a:r>
              <a:rPr lang="en-GB" sz="2800" dirty="0">
                <a:solidFill>
                  <a:srgbClr val="000000"/>
                </a:solidFill>
                <a:effectLst>
                  <a:outerShdw blurRad="38100" dist="38100" dir="2700000" algn="tl">
                    <a:srgbClr val="FFFFFF"/>
                  </a:outerShdw>
                </a:effectLst>
                <a:ea typeface="Arial" charset="0"/>
                <a:cs typeface="Arial" charset="0"/>
              </a:rPr>
              <a:t> communicated can be identical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symbols</a:t>
            </a:r>
            <a:r>
              <a:rPr lang="en-GB" sz="2800" dirty="0">
                <a:solidFill>
                  <a:srgbClr val="000000"/>
                </a:solidFill>
                <a:effectLst>
                  <a:outerShdw blurRad="38100" dist="38100" dir="2700000" algn="tl">
                    <a:srgbClr val="FFFFFF"/>
                  </a:outerShdw>
                </a:effectLst>
                <a:ea typeface="Arial" charset="0"/>
                <a:cs typeface="Arial" charset="0"/>
              </a:rPr>
              <a:t> used carry the same meaning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product </a:t>
            </a:r>
            <a:r>
              <a:rPr lang="en-GB" sz="3600" dirty="0">
                <a:solidFill>
                  <a:srgbClr val="FF3300"/>
                </a:solidFill>
                <a:effectLst>
                  <a:outerShdw blurRad="38100" dist="38100" dir="2700000" algn="tl">
                    <a:srgbClr val="000000"/>
                  </a:outerShdw>
                </a:effectLst>
                <a:ea typeface="Arial" charset="0"/>
                <a:cs typeface="Arial" charset="0"/>
              </a:rPr>
              <a:t>features</a:t>
            </a:r>
            <a:r>
              <a:rPr lang="en-GB" sz="2800" dirty="0">
                <a:solidFill>
                  <a:srgbClr val="000000"/>
                </a:solidFill>
                <a:effectLst>
                  <a:outerShdw blurRad="38100" dist="38100" dir="2700000" algn="tl">
                    <a:srgbClr val="FFFFFF"/>
                  </a:outerShdw>
                </a:effectLst>
                <a:ea typeface="Arial" charset="0"/>
                <a:cs typeface="Arial" charset="0"/>
              </a:rPr>
              <a:t> desired are the same</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usage </a:t>
            </a:r>
            <a:r>
              <a:rPr lang="en-GB" sz="2800" dirty="0">
                <a:solidFill>
                  <a:srgbClr val="000000"/>
                </a:solidFill>
                <a:effectLst>
                  <a:outerShdw blurRad="38100" dist="38100" dir="2700000" algn="tl">
                    <a:srgbClr val="FFFFFF"/>
                  </a:outerShdw>
                </a:effectLst>
                <a:ea typeface="Arial" charset="0"/>
                <a:cs typeface="Arial" charset="0"/>
              </a:rPr>
              <a:t>conditions are similar across markets.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285750" y="357188"/>
            <a:ext cx="8534400" cy="758825"/>
          </a:xfrm>
        </p:spPr>
        <p:txBody>
          <a:bodyPr>
            <a:normAutofit fontScale="90000"/>
          </a:bodyPr>
          <a:lstStyle/>
          <a:p>
            <a:pPr fontAlgn="auto">
              <a:spcAft>
                <a:spcPts val="0"/>
              </a:spcAft>
              <a:defRPr/>
            </a:pPr>
            <a:r>
              <a:rPr lang="en-US" sz="3500" dirty="0"/>
              <a:t>Exhibit 10.1 Adaption of </a:t>
            </a:r>
            <a:r>
              <a:rPr lang="en-US" sz="3500" dirty="0" err="1"/>
              <a:t>Danone’s</a:t>
            </a:r>
            <a:r>
              <a:rPr lang="en-US" sz="3500" dirty="0"/>
              <a:t> international advertising</a:t>
            </a:r>
            <a:endParaRPr lang="th-TH" sz="3500" dirty="0"/>
          </a:p>
        </p:txBody>
      </p:sp>
      <p:pic>
        <p:nvPicPr>
          <p:cNvPr id="20483" name="Picture 7" descr="p'ja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50825" y="1719263"/>
            <a:ext cx="8497888" cy="4878387"/>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 Different types of </a:t>
            </a:r>
            <a:br>
              <a:rPr lang="en-US" altLang="en-US"/>
            </a:br>
            <a:r>
              <a:rPr lang="en-US" altLang="en-US"/>
              <a:t>Sales Promotion</a:t>
            </a:r>
            <a:endParaRPr lang="th-TH" altLang="en-US"/>
          </a:p>
        </p:txBody>
      </p:sp>
      <p:sp>
        <p:nvSpPr>
          <p:cNvPr id="208899" name="Rectangle 3"/>
          <p:cNvSpPr>
            <a:spLocks noGrp="1" noChangeArrowheads="1"/>
          </p:cNvSpPr>
          <p:nvPr>
            <p:ph type="body" sz="half" idx="1"/>
          </p:nvPr>
        </p:nvSpPr>
        <p:spPr/>
        <p:txBody>
          <a:bodyPr>
            <a:normAutofit/>
          </a:bodyPr>
          <a:lstStyle/>
          <a:p>
            <a:pPr marL="274320" indent="-274320" fontAlgn="auto">
              <a:spcBef>
                <a:spcPts val="580"/>
              </a:spcBef>
              <a:spcAft>
                <a:spcPts val="0"/>
              </a:spcAft>
              <a:buFont typeface="Wingdings 2"/>
              <a:buChar char=""/>
              <a:defRPr/>
            </a:pPr>
            <a:r>
              <a:rPr lang="en-US" u="sng">
                <a:solidFill>
                  <a:srgbClr val="FF3300"/>
                </a:solidFill>
                <a:effectLst>
                  <a:outerShdw blurRad="38100" dist="38100" dir="2700000" algn="tl">
                    <a:srgbClr val="C0C0C0"/>
                  </a:outerShdw>
                </a:effectLst>
                <a:latin typeface="Arial" charset="0"/>
                <a:ea typeface="Arial" charset="0"/>
                <a:cs typeface="Arial" charset="0"/>
              </a:rPr>
              <a:t>Price-based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Discount pricing and sales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Money-off coupons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Improved payment terms (interest-free credit)</a:t>
            </a:r>
          </a:p>
          <a:p>
            <a:pPr marL="548640" lvl="1" indent="-274320" fontAlgn="auto">
              <a:spcBef>
                <a:spcPts val="370"/>
              </a:spcBef>
              <a:spcAft>
                <a:spcPts val="0"/>
              </a:spcAft>
              <a:buFont typeface="Wingdings" pitchFamily="2" charset="2"/>
              <a:buNone/>
              <a:defRPr/>
            </a:pPr>
            <a:endParaRPr lang="en-US">
              <a:solidFill>
                <a:srgbClr val="333399"/>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pitchFamily="2" charset="2"/>
              <a:buNone/>
              <a:defRPr/>
            </a:pPr>
            <a:endParaRPr lang="th-TH">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508" name="Picture 4" descr="consu23"/>
          <p:cNvPicPr>
            <a:picLocks noGrp="1" noChangeAspect="1" noChangeArrowheads="1"/>
          </p:cNvPicPr>
          <p:nvPr>
            <p:ph sz="half" idx="2"/>
          </p:nvPr>
        </p:nvPicPr>
        <p:blipFill>
          <a:blip r:embed="rId2">
            <a:lum bright="18000"/>
            <a:extLst>
              <a:ext uri="{28A0092B-C50C-407E-A947-70E740481C1C}">
                <a14:useLocalDpi xmlns:a14="http://schemas.microsoft.com/office/drawing/2010/main" val="0"/>
              </a:ext>
            </a:extLst>
          </a:blip>
          <a:srcRect/>
          <a:stretch>
            <a:fillRect/>
          </a:stretch>
        </p:blipFill>
        <p:spPr>
          <a:xfrm>
            <a:off x="5429250" y="1571625"/>
            <a:ext cx="2643188" cy="444500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7455" y="472008"/>
            <a:ext cx="7543800" cy="1295400"/>
          </a:xfrm>
        </p:spPr>
        <p:txBody>
          <a:bodyPr/>
          <a:lstStyle/>
          <a:p>
            <a:r>
              <a:rPr lang="en-US" altLang="en-US"/>
              <a:t> Different types of </a:t>
            </a:r>
            <a:br>
              <a:rPr lang="en-US" altLang="en-US"/>
            </a:br>
            <a:r>
              <a:rPr lang="en-US" altLang="en-US"/>
              <a:t>Sales Promotion</a:t>
            </a:r>
            <a:endParaRPr lang="th-TH" altLang="en-US"/>
          </a:p>
        </p:txBody>
      </p:sp>
      <p:sp>
        <p:nvSpPr>
          <p:cNvPr id="209923" name="Rectangle 3"/>
          <p:cNvSpPr>
            <a:spLocks noGrp="1" noChangeArrowheads="1"/>
          </p:cNvSpPr>
          <p:nvPr>
            <p:ph type="body" sz="half" idx="1"/>
          </p:nvPr>
        </p:nvSpPr>
        <p:spPr>
          <a:xfrm>
            <a:off x="227455" y="2000250"/>
            <a:ext cx="3175000" cy="4411662"/>
          </a:xfrm>
        </p:spPr>
        <p:txBody>
          <a:bodyPr>
            <a:normAutofit/>
          </a:bodyPr>
          <a:lstStyle/>
          <a:p>
            <a:pPr marL="274320" indent="-274320" fontAlgn="auto">
              <a:spcBef>
                <a:spcPts val="580"/>
              </a:spcBef>
              <a:spcAft>
                <a:spcPts val="0"/>
              </a:spcAft>
              <a:buFont typeface="Wingdings 2"/>
              <a:buChar char=""/>
              <a:defRPr/>
            </a:pPr>
            <a:r>
              <a:rPr lang="en-US" dirty="0">
                <a:solidFill>
                  <a:srgbClr val="FF3300"/>
                </a:solidFill>
                <a:effectLst>
                  <a:outerShdw blurRad="38100" dist="38100" dir="2700000" algn="tl">
                    <a:srgbClr val="C0C0C0"/>
                  </a:outerShdw>
                </a:effectLst>
                <a:latin typeface="Arial" charset="0"/>
                <a:ea typeface="Arial" charset="0"/>
                <a:cs typeface="Arial" charset="0"/>
              </a:rPr>
              <a:t>Product-base promotions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Product samples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Multipacks and </a:t>
            </a:r>
            <a:r>
              <a:rPr lang="en-US" dirty="0" err="1">
                <a:latin typeface="Arial" charset="0"/>
                <a:ea typeface="Arial" charset="0"/>
                <a:cs typeface="Arial" charset="0"/>
              </a:rPr>
              <a:t>multibuys</a:t>
            </a:r>
            <a:endParaRPr lang="en-US" dirty="0">
              <a:latin typeface="Arial" charset="0"/>
              <a:ea typeface="Arial" charset="0"/>
              <a:cs typeface="Arial" charset="0"/>
            </a:endParaRP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Improved product quality or features</a:t>
            </a:r>
          </a:p>
        </p:txBody>
      </p:sp>
      <p:pic>
        <p:nvPicPr>
          <p:cNvPr id="22532" name="Picture 11" descr="adver0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876675" y="2000250"/>
            <a:ext cx="5267325" cy="3792538"/>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0"/>
            <a:ext cx="8686800" cy="1295400"/>
          </a:xfrm>
        </p:spPr>
        <p:txBody>
          <a:bodyPr/>
          <a:lstStyle/>
          <a:p>
            <a:r>
              <a:rPr lang="en-US" altLang="en-US"/>
              <a:t> Different types of </a:t>
            </a:r>
            <a:br>
              <a:rPr lang="en-US" altLang="en-US"/>
            </a:br>
            <a:r>
              <a:rPr lang="en-US" altLang="en-US"/>
              <a:t>Sales Promotion</a:t>
            </a:r>
            <a:endParaRPr lang="th-TH" altLang="en-US"/>
          </a:p>
        </p:txBody>
      </p:sp>
      <p:sp>
        <p:nvSpPr>
          <p:cNvPr id="210947" name="Rectangle 3"/>
          <p:cNvSpPr>
            <a:spLocks noGrp="1" noChangeArrowheads="1"/>
          </p:cNvSpPr>
          <p:nvPr>
            <p:ph type="body" sz="half" idx="1"/>
          </p:nvPr>
        </p:nvSpPr>
        <p:spPr>
          <a:xfrm>
            <a:off x="539750" y="1341438"/>
            <a:ext cx="7354888" cy="4411662"/>
          </a:xfrm>
        </p:spPr>
        <p:txBody>
          <a:bodyPr>
            <a:normAutofit/>
          </a:bodyPr>
          <a:lstStyle/>
          <a:p>
            <a:pPr marL="274320" indent="-274320" fontAlgn="auto">
              <a:spcBef>
                <a:spcPts val="580"/>
              </a:spcBef>
              <a:spcAft>
                <a:spcPts val="0"/>
              </a:spcAft>
              <a:buFont typeface="Wingdings 2"/>
              <a:buChar char=""/>
              <a:defRPr/>
            </a:pPr>
            <a:r>
              <a:rPr lang="en-US">
                <a:solidFill>
                  <a:srgbClr val="FF3300"/>
                </a:solidFill>
                <a:effectLst>
                  <a:outerShdw blurRad="38100" dist="38100" dir="2700000" algn="tl">
                    <a:srgbClr val="C0C0C0"/>
                  </a:outerShdw>
                </a:effectLst>
                <a:latin typeface="Arial" charset="0"/>
                <a:ea typeface="Arial" charset="0"/>
                <a:cs typeface="Arial" charset="0"/>
              </a:rPr>
              <a:t>Opportunity-based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Competitions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Promotional information</a:t>
            </a:r>
          </a:p>
        </p:txBody>
      </p:sp>
      <p:pic>
        <p:nvPicPr>
          <p:cNvPr id="30724" name="Picture 7" descr="adver06"/>
          <p:cNvPicPr>
            <a:picLocks noGrp="1" noChangeAspect="1" noChangeArrowheads="1"/>
          </p:cNvPicPr>
          <p:nvPr>
            <p:ph sz="quarter" idx="2"/>
          </p:nvPr>
        </p:nvPicPr>
        <p:blipFill>
          <a:blip r:embed="rId2"/>
          <a:srcRect/>
          <a:stretch>
            <a:fillRect/>
          </a:stretch>
        </p:blipFill>
        <p:spPr>
          <a:xfrm>
            <a:off x="1000125" y="2928938"/>
            <a:ext cx="6286500" cy="2938462"/>
          </a:xfrm>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Public Relations and Sponsorship</a:t>
            </a:r>
            <a:endParaRPr lang="th-TH" altLang="en-US"/>
          </a:p>
        </p:txBody>
      </p:sp>
      <p:sp>
        <p:nvSpPr>
          <p:cNvPr id="211971" name="Rectangle 3" descr="ผืนผ้าใบ"/>
          <p:cNvSpPr>
            <a:spLocks noGrp="1" noChangeArrowheads="1"/>
          </p:cNvSpPr>
          <p:nvPr>
            <p:ph type="body" sz="half" idx="1"/>
          </p:nvPr>
        </p:nvSpPr>
        <p:spPr>
          <a:xfrm>
            <a:off x="0" y="0"/>
            <a:ext cx="9010650" cy="6858000"/>
          </a:xfrm>
          <a:blipFill dpi="0" rotWithShape="1">
            <a:blip r:embed="rId2">
              <a:alphaModFix amt="41000"/>
            </a:blip>
            <a:srcRect/>
            <a:tile tx="0" ty="0" sx="100000" sy="100000" flip="none" algn="tl"/>
          </a:blipFill>
        </p:spPr>
        <p:txBody>
          <a:bodyPr/>
          <a:lstStyle/>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r>
              <a:rPr lang="en-US" altLang="en-US" sz="2800" b="1" i="1">
                <a:solidFill>
                  <a:srgbClr val="FF3300"/>
                </a:solidFill>
                <a:effectLst>
                  <a:outerShdw blurRad="38100" dist="38100" dir="2700000" algn="tl">
                    <a:srgbClr val="C0C0C0"/>
                  </a:outerShdw>
                </a:effectLst>
              </a:rPr>
              <a:t>Creating good relationships</a:t>
            </a:r>
            <a:r>
              <a:rPr lang="en-US" altLang="en-US" sz="2200"/>
              <a:t> with the popular press and other media to help companies communicate messages to their publics-customers, the general public and government regulators – is the role of public relations (PR).</a:t>
            </a:r>
          </a:p>
          <a:p>
            <a:pPr>
              <a:lnSpc>
                <a:spcPct val="90000"/>
              </a:lnSpc>
            </a:pPr>
            <a:endParaRPr lang="en-US" altLang="en-US" sz="2200"/>
          </a:p>
          <a:p>
            <a:pPr>
              <a:lnSpc>
                <a:spcPct val="90000"/>
              </a:lnSpc>
            </a:pPr>
            <a:r>
              <a:rPr lang="en-US" altLang="en-US" sz="2200" b="1" i="1">
                <a:solidFill>
                  <a:srgbClr val="333399"/>
                </a:solidFill>
                <a:effectLst>
                  <a:outerShdw blurRad="38100" dist="38100" dir="2700000" algn="tl">
                    <a:srgbClr val="C0C0C0"/>
                  </a:outerShdw>
                </a:effectLst>
              </a:rPr>
              <a:t>The job consists not only of encouraging the press to cover positive stories about companies, but also of managing unfavorable rumors, stories and events.  Effective damage control-actions taken to limit spillover into negative public opinion – requires both good PR and timing.</a:t>
            </a:r>
            <a:endParaRPr lang="th-TH" altLang="en-US" sz="2200" b="1" i="1">
              <a:solidFill>
                <a:srgbClr val="333399"/>
              </a:solidFill>
              <a:effectLst>
                <a:outerShdw blurRad="38100" dist="38100" dir="2700000" algn="tl">
                  <a:srgbClr val="C0C0C0"/>
                </a:outerShdw>
              </a:effectLst>
            </a:endParaRPr>
          </a:p>
        </p:txBody>
      </p:sp>
      <p:pic>
        <p:nvPicPr>
          <p:cNvPr id="211972" name="Picture 4" descr="pawana7"/>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412875"/>
            <a:ext cx="8964613" cy="5445125"/>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11972"/>
                                        </p:tgtEl>
                                        <p:attrNameLst>
                                          <p:attrName>style.visibility</p:attrName>
                                        </p:attrNameLst>
                                      </p:cBhvr>
                                      <p:to>
                                        <p:strVal val="visible"/>
                                      </p:to>
                                    </p:set>
                                    <p:animEffect transition="in" filter="strips(downLeft)">
                                      <p:cBhvr>
                                        <p:cTn id="7" dur="500"/>
                                        <p:tgtEl>
                                          <p:spTgt spid="2119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67781" y="271554"/>
            <a:ext cx="7543800" cy="1295400"/>
          </a:xfrm>
        </p:spPr>
        <p:txBody>
          <a:bodyPr/>
          <a:lstStyle/>
          <a:p>
            <a:r>
              <a:rPr lang="en-US" altLang="en-US"/>
              <a:t>Exhibit 10.2 Snickers sponsors key sporting events</a:t>
            </a:r>
            <a:endParaRPr lang="th-TH" altLang="en-US"/>
          </a:p>
        </p:txBody>
      </p:sp>
      <p:pic>
        <p:nvPicPr>
          <p:cNvPr id="25603" name="Picture 7" descr="Winter7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a:xfrm>
            <a:off x="395288" y="3141663"/>
            <a:ext cx="3857625" cy="3182937"/>
          </a:xfrm>
          <a:noFill/>
        </p:spPr>
      </p:pic>
      <p:pic>
        <p:nvPicPr>
          <p:cNvPr id="25604" name="Picture 11" descr="Leisur16"/>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427538" y="1052513"/>
            <a:ext cx="2936875" cy="1839912"/>
          </a:xfrm>
          <a:noFill/>
        </p:spPr>
      </p:pic>
      <p:pic>
        <p:nvPicPr>
          <p:cNvPr id="25605" name="Picture 15" descr="Leisur14"/>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rot="18273044">
            <a:off x="4370388" y="3559175"/>
            <a:ext cx="3054350" cy="2651125"/>
          </a:xfr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r>
              <a:rPr lang="en-GB" altLang="en-US" sz="3000"/>
              <a:t>Effective online advertising strategies</a:t>
            </a:r>
          </a:p>
        </p:txBody>
      </p:sp>
      <p:sp>
        <p:nvSpPr>
          <p:cNvPr id="176132" name="Rectangle 4"/>
          <p:cNvSpPr>
            <a:spLocks noChangeArrowheads="1"/>
          </p:cNvSpPr>
          <p:nvPr/>
        </p:nvSpPr>
        <p:spPr bwMode="auto">
          <a:xfrm>
            <a:off x="357188" y="1714500"/>
            <a:ext cx="8532812" cy="4114800"/>
          </a:xfrm>
          <a:prstGeom prst="rect">
            <a:avLst/>
          </a:prstGeom>
          <a:solidFill>
            <a:schemeClr val="bg1">
              <a:alpha val="77000"/>
            </a:schemeClr>
          </a:solidFill>
          <a:ln w="76200">
            <a:solidFill>
              <a:srgbClr val="FF3300"/>
            </a:solidFill>
            <a:miter lim="800000"/>
            <a:headEnd/>
            <a:tailEnd/>
          </a:ln>
          <a:effectLst/>
        </p:spPr>
        <p:txBody>
          <a:bodyPr/>
          <a:lstStyle/>
          <a:p>
            <a:pPr marL="342900" indent="-342900" eaLnBrk="0" hangingPunct="0">
              <a:spcBef>
                <a:spcPct val="20000"/>
              </a:spcBef>
              <a:defRPr/>
            </a:pPr>
            <a:r>
              <a:rPr lang="en-GB" sz="2800" b="1" dirty="0">
                <a:solidFill>
                  <a:srgbClr val="000000"/>
                </a:solidFill>
                <a:ea typeface="Arial" charset="0"/>
                <a:cs typeface="Arial" charset="0"/>
              </a:rPr>
              <a:t>Following questions are important to answer:</a:t>
            </a:r>
            <a:br>
              <a:rPr lang="en-GB" sz="2800" b="1" dirty="0">
                <a:solidFill>
                  <a:srgbClr val="000000"/>
                </a:solidFill>
                <a:ea typeface="Arial" charset="0"/>
                <a:cs typeface="Arial" charset="0"/>
              </a:rPr>
            </a:br>
            <a:endParaRPr lang="en-GB" sz="2800" b="1" dirty="0">
              <a:solidFill>
                <a:srgbClr val="000000"/>
              </a:solidFill>
              <a:ea typeface="Arial" charset="0"/>
              <a:cs typeface="Arial" charset="0"/>
            </a:endParaRP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Who to advertise to?</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How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What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When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Where to advertise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0"/>
            <a:ext cx="7848600" cy="762000"/>
          </a:xfrm>
        </p:spPr>
        <p:txBody>
          <a:bodyPr/>
          <a:lstStyle/>
          <a:p>
            <a:r>
              <a:rPr lang="en-GB" altLang="en-US" sz="3000"/>
              <a:t>Online advertising metrics</a:t>
            </a:r>
          </a:p>
        </p:txBody>
      </p:sp>
      <p:sp>
        <p:nvSpPr>
          <p:cNvPr id="177155" name="Rectangle 3" descr="ผืนผ้าใบ"/>
          <p:cNvSpPr>
            <a:spLocks noChangeArrowheads="1"/>
          </p:cNvSpPr>
          <p:nvPr/>
        </p:nvSpPr>
        <p:spPr bwMode="auto">
          <a:xfrm>
            <a:off x="0" y="-65088"/>
            <a:ext cx="9286875" cy="6923088"/>
          </a:xfrm>
          <a:prstGeom prst="rect">
            <a:avLst/>
          </a:prstGeom>
          <a:blipFill dpi="0" rotWithShape="1">
            <a:blip r:embed="rId2">
              <a:alphaModFix amt="46000"/>
            </a:blip>
            <a:srcRect/>
            <a:tile tx="0" ty="0" sx="100000" sy="100000" flip="none" algn="tl"/>
          </a:blipFill>
          <a:ln w="76200">
            <a:solidFill>
              <a:srgbClr val="FF33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r>
              <a:rPr lang="en-GB" altLang="en-US" sz="2400" b="1" i="1">
                <a:solidFill>
                  <a:srgbClr val="000000"/>
                </a:solidFill>
                <a:effectLst>
                  <a:outerShdw blurRad="38100" dist="38100" dir="2700000" algn="tl">
                    <a:srgbClr val="C0C0C0"/>
                  </a:outerShdw>
                </a:effectLst>
                <a:latin typeface="Minion-Regular" charset="0"/>
              </a:rPr>
              <a:t>Some of the most commonly used measures include:</a:t>
            </a:r>
          </a:p>
          <a:p>
            <a:pPr>
              <a:spcBef>
                <a:spcPct val="50000"/>
              </a:spcBef>
            </a:pPr>
            <a:r>
              <a:rPr lang="en-GB" altLang="en-US" sz="2400">
                <a:solidFill>
                  <a:srgbClr val="000000"/>
                </a:solidFill>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clickthroughs </a:t>
            </a:r>
            <a:r>
              <a:rPr lang="en-GB" altLang="en-US" sz="2400">
                <a:solidFill>
                  <a:srgbClr val="000000"/>
                </a:solidFill>
                <a:effectLst>
                  <a:outerShdw blurRad="38100" dist="38100" dir="2700000" algn="tl">
                    <a:srgbClr val="C0C0C0"/>
                  </a:outerShdw>
                </a:effectLst>
                <a:latin typeface="Minion-Regular" charset="0"/>
              </a:rPr>
              <a:t>– the number of times that users click on an advertisement</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click</a:t>
            </a:r>
            <a:r>
              <a:rPr lang="en-GB" altLang="en-US" sz="2400" b="1">
                <a:solidFill>
                  <a:srgbClr val="000000"/>
                </a:solidFill>
                <a:effectLst>
                  <a:outerShdw blurRad="38100" dist="38100" dir="2700000" algn="tl">
                    <a:srgbClr val="C0C0C0"/>
                  </a:outerShdw>
                </a:effectLst>
                <a:latin typeface="Minion-Bold" charset="0"/>
              </a:rPr>
              <a:t> – </a:t>
            </a:r>
            <a:r>
              <a:rPr lang="en-GB" altLang="en-US" sz="2400">
                <a:solidFill>
                  <a:srgbClr val="000000"/>
                </a:solidFill>
                <a:effectLst>
                  <a:outerShdw blurRad="38100" dist="38100" dir="2700000" algn="tl">
                    <a:srgbClr val="C0C0C0"/>
                  </a:outerShdw>
                </a:effectLst>
                <a:latin typeface="Minion-Regular" charset="0"/>
              </a:rPr>
              <a:t>the amount spent by the advertiser to generate one clickthrough</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action/lead (CPA/L)</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lead, one desired action, or simply information on one likely user; the advertiser pays an amount based upon the number of users who fulfil the desired action</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sale (CPS)</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sale; here, the advertiser pays an amount based upon how many users actually purchase something.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0"/>
            <a:ext cx="7848600" cy="762000"/>
          </a:xfrm>
        </p:spPr>
        <p:txBody>
          <a:bodyPr/>
          <a:lstStyle/>
          <a:p>
            <a:r>
              <a:rPr lang="en-GB" altLang="en-US" sz="3000"/>
              <a:t>Building online buyer loyalty</a:t>
            </a:r>
          </a:p>
        </p:txBody>
      </p:sp>
      <p:sp>
        <p:nvSpPr>
          <p:cNvPr id="178179" name="Rectangle 3" descr="ผืนผ้าใบ"/>
          <p:cNvSpPr>
            <a:spLocks noChangeArrowheads="1"/>
          </p:cNvSpPr>
          <p:nvPr/>
        </p:nvSpPr>
        <p:spPr bwMode="auto">
          <a:xfrm>
            <a:off x="0" y="-66973"/>
            <a:ext cx="9144000" cy="6924973"/>
          </a:xfrm>
          <a:prstGeom prst="rect">
            <a:avLst/>
          </a:prstGeom>
          <a:blipFill dpi="0" rotWithShape="1">
            <a:blip r:embed="rId2">
              <a:alphaModFix amt="5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r>
              <a:rPr lang="en-GB" altLang="en-US" sz="2400">
                <a:solidFill>
                  <a:srgbClr val="FF3300"/>
                </a:solidFill>
                <a:effectLst>
                  <a:outerShdw blurRad="38100" dist="38100" dir="2700000" algn="tl">
                    <a:srgbClr val="C0C0C0"/>
                  </a:outerShdw>
                </a:effectLst>
                <a:ea typeface="Arial" charset="0"/>
                <a:cs typeface="Arial" charset="0"/>
              </a:rPr>
              <a:t>Using the web as a vehicle for building loyalty on the part of international buyers involves five stages:</a:t>
            </a: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1. Attract</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Attract clients to visit the website. They do so on a voluntary basis and will not come simply because a site has been created. To create awareness of a site, it is necessary to use banner ads and links to other sites.</a:t>
            </a:r>
            <a:endParaRPr lang="en-GB" altLang="en-US" sz="2800">
              <a:solidFill>
                <a:srgbClr val="333399"/>
              </a:solidFill>
              <a:effectLst>
                <a:outerShdw blurRad="38100" dist="38100" dir="2700000" algn="tl">
                  <a:srgbClr val="C0C0C0"/>
                </a:outerShdw>
              </a:effectLst>
              <a:ea typeface="Arial" charset="0"/>
              <a:cs typeface="Arial" charset="0"/>
            </a:endParaRP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2. Engage</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Engage visitors’ attention. This is necessary in order to get the visitor to a site in order to participate and encourage interaction. Most sites fail as promotional mediums because they are boring and have poorly presented material. In this regard, the content of the site is most important.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noFill/>
        </p:spPr>
        <p:txBody>
          <a:bodyPr anchor="ctr"/>
          <a:lstStyle/>
          <a:p>
            <a:r>
              <a:rPr lang="en-GB" altLang="en-US" sz="3000"/>
              <a:t>Building online buyer loyalty</a:t>
            </a:r>
          </a:p>
        </p:txBody>
      </p:sp>
      <p:sp>
        <p:nvSpPr>
          <p:cNvPr id="179205" name="Rectangle 5"/>
          <p:cNvSpPr>
            <a:spLocks noChangeArrowheads="1"/>
          </p:cNvSpPr>
          <p:nvPr/>
        </p:nvSpPr>
        <p:spPr bwMode="auto">
          <a:xfrm>
            <a:off x="228600" y="1193723"/>
            <a:ext cx="9144000" cy="5509200"/>
          </a:xfrm>
          <a:prstGeom prst="rect">
            <a:avLst/>
          </a:prstGeom>
          <a:solidFill>
            <a:schemeClr val="bg1">
              <a:alpha val="57001"/>
            </a:schemeClr>
          </a:solidFill>
          <a:ln w="9525">
            <a:noFill/>
            <a:miter lim="800000"/>
            <a:headEnd/>
            <a:tailEnd/>
          </a:ln>
          <a:effectLst/>
        </p:spPr>
        <p:txBody>
          <a:bodyPr>
            <a:spAutoFit/>
          </a:bodyPr>
          <a:lstStyle/>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Retain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Retain the visitor’s interest in your site. This is important to ensure repeat visits to the site and the creation of a one-to-one relationship between the firm and its potential overseas customers. </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Learn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Learn about the client and their preferences. This is enabled by providing on the site an easy-to-use facility for feedback and comment. The use of cookies can assist in this.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Relate</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Adopt a deliberate policy of building relationships with site visitors. This is achieved by providing value-added content, by tailoring the product/service to the needs of each customer and promising customized delivery.</a:t>
            </a:r>
          </a:p>
          <a:p>
            <a:pPr eaLnBrk="0" hangingPunct="0">
              <a:spcBef>
                <a:spcPct val="50000"/>
              </a:spcBef>
              <a:defRPr/>
            </a:pPr>
            <a:endParaRPr lang="en-GB" sz="2000" dirty="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Online buying behaviour</a:t>
            </a:r>
          </a:p>
        </p:txBody>
      </p:sp>
      <p:pic>
        <p:nvPicPr>
          <p:cNvPr id="3072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42350"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33400" y="0"/>
            <a:ext cx="7848600" cy="762000"/>
          </a:xfrm>
        </p:spPr>
        <p:txBody>
          <a:bodyPr/>
          <a:lstStyle/>
          <a:p>
            <a:r>
              <a:rPr lang="en-GB" altLang="en-US" sz="3000"/>
              <a:t>Viral marketing</a:t>
            </a:r>
          </a:p>
        </p:txBody>
      </p:sp>
      <p:pic>
        <p:nvPicPr>
          <p:cNvPr id="31747" name="Picture 6" descr="Inet0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1143000" y="3833813"/>
            <a:ext cx="6389688" cy="3024187"/>
          </a:xfrm>
          <a:noFill/>
        </p:spPr>
      </p:pic>
      <p:sp>
        <p:nvSpPr>
          <p:cNvPr id="181251" name="Rectangle 3"/>
          <p:cNvSpPr>
            <a:spLocks noChangeArrowheads="1"/>
          </p:cNvSpPr>
          <p:nvPr/>
        </p:nvSpPr>
        <p:spPr bwMode="auto">
          <a:xfrm>
            <a:off x="642938" y="1500188"/>
            <a:ext cx="7358062" cy="2370137"/>
          </a:xfrm>
          <a:prstGeom prst="rect">
            <a:avLst/>
          </a:prstGeom>
          <a:noFill/>
          <a:ln w="9525">
            <a:noFill/>
            <a:miter lim="800000"/>
            <a:headEnd/>
            <a:tailEnd/>
          </a:ln>
          <a:effectLst/>
        </p:spPr>
        <p:txBody>
          <a:bodyPr>
            <a:spAutoFit/>
          </a:bodyPr>
          <a:lstStyle/>
          <a:p>
            <a:pPr eaLnBrk="0" hangingPunct="0">
              <a:spcBef>
                <a:spcPct val="50000"/>
              </a:spcBef>
              <a:defRPr/>
            </a:pPr>
            <a:r>
              <a:rPr lang="en-GB" sz="2800" b="1" dirty="0">
                <a:solidFill>
                  <a:srgbClr val="FF3300"/>
                </a:solidFill>
                <a:effectLst>
                  <a:outerShdw blurRad="38100" dist="38100" dir="2700000" algn="tl">
                    <a:srgbClr val="C0C0C0"/>
                  </a:outerShdw>
                </a:effectLst>
                <a:latin typeface="Minion-Italic" charset="0"/>
                <a:cs typeface="Angsana New" pitchFamily="18" charset="-34"/>
              </a:rPr>
              <a:t>Viral marketing</a:t>
            </a:r>
            <a:r>
              <a:rPr lang="en-GB" sz="2800" dirty="0">
                <a:solidFill>
                  <a:srgbClr val="000000"/>
                </a:solidFill>
                <a:latin typeface="Minion-Regular" charset="0"/>
                <a:cs typeface="Angsana New" pitchFamily="18" charset="-34"/>
              </a:rPr>
              <a:t> </a:t>
            </a:r>
            <a:r>
              <a:rPr lang="en-GB" sz="2400" b="1" i="1" dirty="0">
                <a:solidFill>
                  <a:srgbClr val="333399"/>
                </a:solidFill>
                <a:effectLst>
                  <a:outerShdw blurRad="38100" dist="38100" dir="2700000" algn="tl">
                    <a:srgbClr val="C0C0C0"/>
                  </a:outerShdw>
                </a:effectLst>
                <a:latin typeface="Minion-Regular" charset="0"/>
                <a:cs typeface="Angsana New" pitchFamily="18" charset="-34"/>
              </a:rPr>
              <a:t>is the multiplier effect achieved when visitors to a website provide contact information not only for themselves but also for others who may be interested in a product or service, or when they pass on the site’s information to others.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r>
              <a:rPr lang="en-GB" altLang="en-US" sz="3000"/>
              <a:t>M-marketing</a:t>
            </a:r>
          </a:p>
        </p:txBody>
      </p:sp>
      <p:sp>
        <p:nvSpPr>
          <p:cNvPr id="182275" name="Rectangle 3"/>
          <p:cNvSpPr>
            <a:spLocks noChangeArrowheads="1"/>
          </p:cNvSpPr>
          <p:nvPr/>
        </p:nvSpPr>
        <p:spPr bwMode="auto">
          <a:xfrm>
            <a:off x="285750" y="1285875"/>
            <a:ext cx="8858250" cy="5140325"/>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400" dirty="0">
                <a:solidFill>
                  <a:srgbClr val="FF3300"/>
                </a:solidFill>
                <a:effectLst>
                  <a:outerShdw blurRad="38100" dist="38100" dir="2700000" algn="tl">
                    <a:srgbClr val="C0C0C0"/>
                  </a:outerShdw>
                </a:effectLst>
                <a:ea typeface="Arial" charset="0"/>
                <a:cs typeface="Arial" charset="0"/>
              </a:rPr>
              <a:t> </a:t>
            </a:r>
            <a:r>
              <a:rPr lang="en-GB" sz="2800" dirty="0">
                <a:solidFill>
                  <a:srgbClr val="FF3300"/>
                </a:solidFill>
                <a:effectLst>
                  <a:outerShdw blurRad="38100" dist="38100" dir="2700000" algn="tl">
                    <a:srgbClr val="C0C0C0"/>
                  </a:outerShdw>
                </a:effectLst>
                <a:ea typeface="Arial" charset="0"/>
                <a:cs typeface="Arial" charset="0"/>
              </a:rPr>
              <a:t>M-business</a:t>
            </a:r>
            <a:r>
              <a:rPr lang="en-GB" sz="2800" dirty="0">
                <a:solidFill>
                  <a:srgbClr val="000000"/>
                </a:solidFill>
                <a:ea typeface="Arial" charset="0"/>
                <a:cs typeface="Arial" charset="0"/>
              </a:rPr>
              <a:t> represents </a:t>
            </a:r>
            <a:r>
              <a:rPr lang="en-GB" sz="2800" dirty="0">
                <a:solidFill>
                  <a:srgbClr val="FF3300"/>
                </a:solidFill>
                <a:effectLst>
                  <a:outerShdw blurRad="38100" dist="38100" dir="2700000" algn="tl">
                    <a:srgbClr val="C0C0C0"/>
                  </a:outerShdw>
                </a:effectLst>
                <a:ea typeface="Arial" charset="0"/>
                <a:cs typeface="Arial" charset="0"/>
              </a:rPr>
              <a:t>‘mobile’ business</a:t>
            </a:r>
            <a:r>
              <a:rPr lang="en-GB" sz="2800" dirty="0">
                <a:solidFill>
                  <a:srgbClr val="000000"/>
                </a:solidFill>
                <a:ea typeface="Arial" charset="0"/>
                <a:cs typeface="Arial" charset="0"/>
              </a:rPr>
              <a:t> and refers to the new communications and information delivery model created when telecommunications and the Internet converge.</a:t>
            </a:r>
          </a:p>
          <a:p>
            <a:pPr eaLnBrk="0" hangingPunct="0">
              <a:spcBef>
                <a:spcPct val="50000"/>
              </a:spcBef>
              <a:buFontTx/>
              <a:buChar char="•"/>
              <a:defRPr/>
            </a:pPr>
            <a:r>
              <a:rPr lang="en-GB" sz="2800" dirty="0">
                <a:solidFill>
                  <a:srgbClr val="000000"/>
                </a:solidFill>
                <a:ea typeface="Arial" charset="0"/>
                <a:cs typeface="Arial" charset="0"/>
              </a:rPr>
              <a:t> M-marketing is defined as the </a:t>
            </a:r>
            <a:r>
              <a:rPr lang="en-GB" sz="2400" dirty="0">
                <a:solidFill>
                  <a:srgbClr val="FF3300"/>
                </a:solidFill>
                <a:effectLst>
                  <a:outerShdw blurRad="38100" dist="38100" dir="2700000" algn="tl">
                    <a:srgbClr val="C0C0C0"/>
                  </a:outerShdw>
                </a:effectLst>
                <a:ea typeface="Arial" charset="0"/>
                <a:cs typeface="Arial" charset="0"/>
              </a:rPr>
              <a:t>application of marketing to the mobile environment of smart phones, mobile phones, personal digital assistants (PDAs) and </a:t>
            </a:r>
            <a:r>
              <a:rPr lang="en-GB" sz="2400" dirty="0" err="1">
                <a:solidFill>
                  <a:srgbClr val="FF3300"/>
                </a:solidFill>
                <a:effectLst>
                  <a:outerShdw blurRad="38100" dist="38100" dir="2700000" algn="tl">
                    <a:srgbClr val="C0C0C0"/>
                  </a:outerShdw>
                </a:effectLst>
                <a:ea typeface="Arial" charset="0"/>
                <a:cs typeface="Arial" charset="0"/>
              </a:rPr>
              <a:t>telematics</a:t>
            </a:r>
            <a:r>
              <a:rPr lang="en-GB" sz="2400" dirty="0">
                <a:solidFill>
                  <a:srgbClr val="FF3300"/>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800" dirty="0">
                <a:solidFill>
                  <a:srgbClr val="000000"/>
                </a:solidFill>
                <a:ea typeface="Arial" charset="0"/>
                <a:cs typeface="Arial" charset="0"/>
              </a:rPr>
              <a:t>M-marketing is characterized by both the </a:t>
            </a:r>
            <a:r>
              <a:rPr lang="en-GB" sz="2800" dirty="0">
                <a:solidFill>
                  <a:srgbClr val="FF3300"/>
                </a:solidFill>
                <a:ea typeface="Arial" charset="0"/>
                <a:cs typeface="Arial" charset="0"/>
              </a:rPr>
              <a:t>interaction with the World Wide Web and the location-specific context</a:t>
            </a:r>
            <a:r>
              <a:rPr lang="en-GB" sz="2800" dirty="0">
                <a:solidFill>
                  <a:srgbClr val="000000"/>
                </a:solidFill>
                <a:ea typeface="Arial" charset="0"/>
                <a:cs typeface="Arial" charset="0"/>
              </a:rPr>
              <a:t>, which enhances communication and delivery of information.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a:t>Direct marketing</a:t>
            </a:r>
            <a:endParaRPr lang="th-TH" altLang="en-US"/>
          </a:p>
        </p:txBody>
      </p:sp>
      <p:sp>
        <p:nvSpPr>
          <p:cNvPr id="215043" name="Rectangle 3"/>
          <p:cNvSpPr>
            <a:spLocks noGrp="1" noChangeArrowheads="1"/>
          </p:cNvSpPr>
          <p:nvPr>
            <p:ph type="body" sz="half" idx="1"/>
          </p:nvPr>
        </p:nvSpPr>
        <p:spPr>
          <a:xfrm>
            <a:off x="250825" y="2446338"/>
            <a:ext cx="4608513" cy="3862387"/>
          </a:xfrm>
          <a:ln w="76200" cmpd="tri">
            <a:solidFill>
              <a:srgbClr val="FF9900"/>
            </a:solidFill>
          </a:ln>
        </p:spPr>
        <p:txBody>
          <a:bodyPr>
            <a:normAutofit lnSpcReduction="10000"/>
          </a:bodyPr>
          <a:lstStyle/>
          <a:p>
            <a:pPr marL="274320" indent="-274320" fontAlgn="auto">
              <a:spcBef>
                <a:spcPts val="580"/>
              </a:spcBef>
              <a:spcAft>
                <a:spcPts val="0"/>
              </a:spcAft>
              <a:buFont typeface="Wingdings 2"/>
              <a:buChar char=""/>
              <a:defRPr/>
            </a:pPr>
            <a:r>
              <a:rPr lang="en-US" sz="2000">
                <a:solidFill>
                  <a:schemeClr val="hlink"/>
                </a:solidFill>
                <a:latin typeface="Arial" charset="0"/>
                <a:ea typeface="Arial" charset="0"/>
                <a:cs typeface="Arial" charset="0"/>
              </a:rPr>
              <a:t>Direct marketing is defined by the Direct Marketing Association (DMA) as</a:t>
            </a:r>
          </a:p>
          <a:p>
            <a:pPr marL="274320" indent="-274320" fontAlgn="auto">
              <a:spcBef>
                <a:spcPts val="580"/>
              </a:spcBef>
              <a:spcAft>
                <a:spcPts val="0"/>
              </a:spcAft>
              <a:buFont typeface="Wingdings" pitchFamily="2" charset="2"/>
              <a:buNone/>
              <a:defRPr/>
            </a:pPr>
            <a:r>
              <a:rPr lang="en-US">
                <a:latin typeface="Arial" charset="0"/>
                <a:ea typeface="Arial" charset="0"/>
                <a:cs typeface="Arial" charset="0"/>
              </a:rPr>
              <a:t>   </a:t>
            </a:r>
            <a:r>
              <a:rPr lang="en-US">
                <a:solidFill>
                  <a:srgbClr val="FF3300"/>
                </a:solidFill>
                <a:effectLst>
                  <a:outerShdw blurRad="38100" dist="38100" dir="2700000" algn="tl">
                    <a:srgbClr val="C0C0C0"/>
                  </a:outerShdw>
                </a:effectLst>
                <a:latin typeface="Arial" charset="0"/>
                <a:ea typeface="Arial" charset="0"/>
                <a:cs typeface="Arial" charset="0"/>
              </a:rPr>
              <a:t>‘an interactive marketing system that uses one or more advertising media to effect a measurable response and/or transaction at any location.’</a:t>
            </a:r>
            <a:endParaRPr lang="th-TH">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3796" name="Picture 4" descr="05091"/>
          <p:cNvPicPr>
            <a:picLocks noGrp="1" noChangeAspect="1" noChangeArrowheads="1"/>
          </p:cNvPicPr>
          <p:nvPr>
            <p:ph sz="half" idx="2"/>
          </p:nvPr>
        </p:nvPicPr>
        <p:blipFill>
          <a:blip r:embed="rId2">
            <a:lum bright="36000"/>
            <a:extLst>
              <a:ext uri="{28A0092B-C50C-407E-A947-70E740481C1C}">
                <a14:useLocalDpi xmlns:a14="http://schemas.microsoft.com/office/drawing/2010/main" val="0"/>
              </a:ext>
            </a:extLst>
          </a:blip>
          <a:srcRect/>
          <a:stretch>
            <a:fillRect/>
          </a:stretch>
        </p:blipFill>
        <p:spPr>
          <a:xfrm>
            <a:off x="5429250" y="1500188"/>
            <a:ext cx="2857500" cy="3287712"/>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458788"/>
            <a:ext cx="7543800" cy="1295401"/>
          </a:xfrm>
        </p:spPr>
        <p:txBody>
          <a:bodyPr/>
          <a:lstStyle/>
          <a:p>
            <a:r>
              <a:rPr lang="en-US" altLang="en-US"/>
              <a:t>E-mail marketing</a:t>
            </a:r>
            <a:endParaRPr lang="th-TH" altLang="en-US"/>
          </a:p>
        </p:txBody>
      </p:sp>
      <p:sp>
        <p:nvSpPr>
          <p:cNvPr id="217091" name="Rectangle 3"/>
          <p:cNvSpPr>
            <a:spLocks noGrp="1" noChangeArrowheads="1"/>
          </p:cNvSpPr>
          <p:nvPr>
            <p:ph type="body" sz="half" idx="1"/>
          </p:nvPr>
        </p:nvSpPr>
        <p:spPr>
          <a:xfrm>
            <a:off x="0" y="1839419"/>
            <a:ext cx="4465638" cy="4411663"/>
          </a:xfrm>
        </p:spPr>
        <p:txBody>
          <a:bodyPr>
            <a:normAutofit fontScale="92500" lnSpcReduction="20000"/>
          </a:bodyPr>
          <a:lstStyle/>
          <a:p>
            <a:pPr marL="274320" indent="-274320" fontAlgn="auto">
              <a:spcBef>
                <a:spcPts val="580"/>
              </a:spcBef>
              <a:spcAft>
                <a:spcPts val="0"/>
              </a:spcAft>
              <a:buFont typeface="Wingdings 2"/>
              <a:buChar char=""/>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The following is an example of a checklist for launching a successful email marketing campaign (</a:t>
            </a:r>
            <a:r>
              <a:rPr lang="en-US" sz="2200" dirty="0" err="1">
                <a:solidFill>
                  <a:schemeClr val="hlink"/>
                </a:solidFill>
                <a:effectLst>
                  <a:outerShdw blurRad="38100" dist="38100" dir="2700000" algn="tl">
                    <a:srgbClr val="C0C0C0"/>
                  </a:outerShdw>
                </a:effectLst>
                <a:latin typeface="Arial" charset="0"/>
                <a:ea typeface="Arial" charset="0"/>
                <a:cs typeface="Arial" charset="0"/>
              </a:rPr>
              <a:t>Linkon</a:t>
            </a:r>
            <a:r>
              <a:rPr lang="en-US" sz="2200" dirty="0">
                <a:solidFill>
                  <a:schemeClr val="hlink"/>
                </a:solidFill>
                <a:effectLst>
                  <a:outerShdw blurRad="38100" dist="38100" dir="2700000" algn="tl">
                    <a:srgbClr val="C0C0C0"/>
                  </a:outerShdw>
                </a:effectLst>
                <a:latin typeface="Arial" charset="0"/>
                <a:ea typeface="Arial" charset="0"/>
                <a:cs typeface="Arial" charset="0"/>
              </a:rPr>
              <a:t>, 2004)</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Solid planning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Excellent content</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and real ‘</a:t>
            </a:r>
            <a:r>
              <a:rPr lang="en-US" sz="2000" dirty="0" err="1">
                <a:solidFill>
                  <a:srgbClr val="FF3300"/>
                </a:solidFill>
                <a:effectLst>
                  <a:outerShdw blurRad="38100" dist="38100" dir="2700000" algn="tl">
                    <a:srgbClr val="C0C0C0"/>
                  </a:outerShdw>
                </a:effectLst>
                <a:latin typeface="Arial" charset="0"/>
                <a:ea typeface="Arial" charset="0"/>
                <a:cs typeface="Arial" charset="0"/>
              </a:rPr>
              <a:t>from’field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Strong ‘</a:t>
            </a:r>
            <a:r>
              <a:rPr lang="en-US" sz="2000" dirty="0" err="1">
                <a:solidFill>
                  <a:srgbClr val="FF3300"/>
                </a:solidFill>
                <a:effectLst>
                  <a:outerShdw blurRad="38100" dist="38100" dir="2700000" algn="tl">
                    <a:srgbClr val="C0C0C0"/>
                  </a:outerShdw>
                </a:effectLst>
                <a:latin typeface="Arial" charset="0"/>
                <a:ea typeface="Arial" charset="0"/>
                <a:cs typeface="Arial" charset="0"/>
              </a:rPr>
              <a:t>subject’field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Right frequency and timing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use of graphics</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Lead with your strength</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Shorter is better</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Personalize</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Link to your website</a:t>
            </a:r>
            <a:endParaRPr lang="th-TH" sz="20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4820" name="Picture 9" descr="www0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43438" y="1989138"/>
            <a:ext cx="4038600" cy="384175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539750" y="404813"/>
            <a:ext cx="8382000" cy="762000"/>
          </a:xfrm>
        </p:spPr>
        <p:txBody>
          <a:bodyPr>
            <a:normAutofit fontScale="90000"/>
          </a:bodyPr>
          <a:lstStyle/>
          <a:p>
            <a:pPr fontAlgn="auto">
              <a:spcAft>
                <a:spcPts val="0"/>
              </a:spcAft>
              <a:defRPr/>
            </a:pPr>
            <a:r>
              <a:rPr lang="en-GB" sz="3000">
                <a:solidFill>
                  <a:schemeClr val="accent3">
                    <a:shade val="75000"/>
                  </a:schemeClr>
                </a:solidFill>
              </a:rPr>
              <a:t>Personal Selling</a:t>
            </a:r>
            <a:br>
              <a:rPr lang="en-GB" sz="3000">
                <a:solidFill>
                  <a:schemeClr val="accent3">
                    <a:shade val="75000"/>
                  </a:schemeClr>
                </a:solidFill>
              </a:rPr>
            </a:br>
            <a:r>
              <a:rPr lang="en-GB" sz="3000">
                <a:solidFill>
                  <a:schemeClr val="accent3">
                    <a:shade val="75000"/>
                  </a:schemeClr>
                </a:solidFill>
              </a:rPr>
              <a:t>Structuring and managing a sales force</a:t>
            </a:r>
          </a:p>
        </p:txBody>
      </p:sp>
      <p:pic>
        <p:nvPicPr>
          <p:cNvPr id="35843" name="Picture 6" descr="uni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1312863"/>
            <a:ext cx="4284663" cy="5545137"/>
          </a:xfrm>
        </p:spPr>
      </p:pic>
      <p:sp>
        <p:nvSpPr>
          <p:cNvPr id="183299" name="Rectangle 3"/>
          <p:cNvSpPr>
            <a:spLocks noChangeArrowheads="1"/>
          </p:cNvSpPr>
          <p:nvPr/>
        </p:nvSpPr>
        <p:spPr bwMode="auto">
          <a:xfrm>
            <a:off x="4246563" y="1484313"/>
            <a:ext cx="4897437" cy="4816475"/>
          </a:xfrm>
          <a:prstGeom prst="rect">
            <a:avLst/>
          </a:prstGeom>
          <a:noFill/>
          <a:ln w="9525">
            <a:noFill/>
            <a:miter lim="800000"/>
            <a:headEnd/>
            <a:tailEnd/>
          </a:ln>
          <a:effectLst/>
        </p:spPr>
        <p:txBody>
          <a:bodyPr>
            <a:spAutoFit/>
          </a:bodyPr>
          <a:lstStyle/>
          <a:p>
            <a:pPr eaLnBrk="0" hangingPunct="0">
              <a:spcBef>
                <a:spcPct val="50000"/>
              </a:spcBef>
              <a:defRPr/>
            </a:pPr>
            <a:r>
              <a:rPr lang="en-GB" sz="2000">
                <a:solidFill>
                  <a:schemeClr val="hlink"/>
                </a:solidFill>
                <a:effectLst>
                  <a:outerShdw blurRad="38100" dist="38100" dir="2700000" algn="tl">
                    <a:srgbClr val="C0C0C0"/>
                  </a:outerShdw>
                </a:effectLst>
                <a:ea typeface="Arial" charset="0"/>
                <a:cs typeface="Arial" charset="0"/>
              </a:rPr>
              <a:t>Structuring and managing a sales force involves: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the sales force</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recruiting </a:t>
            </a:r>
            <a:r>
              <a:rPr lang="en-GB" sz="2000">
                <a:solidFill>
                  <a:srgbClr val="000000"/>
                </a:solidFill>
                <a:effectLst>
                  <a:outerShdw blurRad="38100" dist="38100" dir="2700000" algn="tl">
                    <a:srgbClr val="C0C0C0"/>
                  </a:outerShdw>
                </a:effectLst>
                <a:ea typeface="Arial" charset="0"/>
                <a:cs typeface="Arial" charset="0"/>
              </a:rPr>
              <a:t>marketing and 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selecting</a:t>
            </a:r>
            <a:r>
              <a:rPr lang="en-GB" sz="2000">
                <a:solidFill>
                  <a:srgbClr val="000000"/>
                </a:solidFill>
                <a:effectLst>
                  <a:outerShdw blurRad="38100" dist="38100" dir="2700000" algn="tl">
                    <a:srgbClr val="C0C0C0"/>
                  </a:outerShdw>
                </a:effectLst>
                <a:ea typeface="Arial" charset="0"/>
                <a:cs typeface="Arial" charset="0"/>
              </a:rPr>
              <a:t> sales and marketing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training</a:t>
            </a:r>
            <a:r>
              <a:rPr lang="en-GB" sz="2000">
                <a:solidFill>
                  <a:srgbClr val="000000"/>
                </a:solidFill>
                <a:effectLst>
                  <a:outerShdw blurRad="38100" dist="38100" dir="2700000" algn="tl">
                    <a:srgbClr val="C0C0C0"/>
                  </a:outerShdw>
                </a:effectLst>
                <a:ea typeface="Arial" charset="0"/>
                <a:cs typeface="Arial" charset="0"/>
              </a:rPr>
              <a:t> for international marketing</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motivating </a:t>
            </a:r>
            <a:r>
              <a:rPr lang="en-GB" sz="2000">
                <a:solidFill>
                  <a:srgbClr val="000000"/>
                </a:solidFill>
                <a:effectLst>
                  <a:outerShdw blurRad="38100" dist="38100" dir="2700000" algn="tl">
                    <a:srgbClr val="C0C0C0"/>
                  </a:outerShdw>
                </a:effectLst>
                <a:ea typeface="Arial" charset="0"/>
                <a:cs typeface="Arial" charset="0"/>
              </a:rPr>
              <a:t>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compensation systems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evaluating and controlling</a:t>
            </a:r>
            <a:r>
              <a:rPr lang="en-GB" sz="2000">
                <a:solidFill>
                  <a:srgbClr val="000000"/>
                </a:solidFill>
                <a:effectLst>
                  <a:outerShdw blurRad="38100" dist="38100" dir="2700000" algn="tl">
                    <a:srgbClr val="C0C0C0"/>
                  </a:outerShdw>
                </a:effectLst>
                <a:ea typeface="Arial" charset="0"/>
                <a:cs typeface="Arial" charset="0"/>
              </a:rPr>
              <a:t> sales representatives.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533400" y="0"/>
            <a:ext cx="7848600" cy="762000"/>
          </a:xfrm>
          <a:noFill/>
        </p:spPr>
        <p:txBody>
          <a:bodyPr anchor="ctr"/>
          <a:lstStyle/>
          <a:p>
            <a:r>
              <a:rPr lang="en-GB" altLang="en-US" sz="3000"/>
              <a:t>International sales force</a:t>
            </a:r>
          </a:p>
        </p:txBody>
      </p:sp>
      <p:pic>
        <p:nvPicPr>
          <p:cNvPr id="36867" name="Picture 8" descr="stimg38"/>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48300" y="2097088"/>
            <a:ext cx="2438400" cy="3657600"/>
          </a:xfrm>
          <a:noFill/>
        </p:spPr>
      </p:pic>
      <p:sp>
        <p:nvSpPr>
          <p:cNvPr id="187397" name="Rectangle 5"/>
          <p:cNvSpPr>
            <a:spLocks noChangeArrowheads="1"/>
          </p:cNvSpPr>
          <p:nvPr/>
        </p:nvSpPr>
        <p:spPr bwMode="auto">
          <a:xfrm>
            <a:off x="533400" y="1371600"/>
            <a:ext cx="4325938" cy="4114800"/>
          </a:xfrm>
          <a:prstGeom prst="rect">
            <a:avLst/>
          </a:prstGeom>
          <a:noFill/>
          <a:ln w="9525">
            <a:noFill/>
            <a:miter lim="800000"/>
            <a:headEnd/>
            <a:tailEnd/>
          </a:ln>
          <a:effectLst/>
        </p:spPr>
        <p:txBody>
          <a:bodyPr/>
          <a:lstStyle/>
          <a:p>
            <a:pPr marL="342900" indent="-342900" eaLnBrk="0" hangingPunct="0">
              <a:spcBef>
                <a:spcPct val="20000"/>
              </a:spcBef>
              <a:defRPr/>
            </a:pPr>
            <a:r>
              <a:rPr lang="en-GB" sz="3200">
                <a:solidFill>
                  <a:srgbClr val="FF3300"/>
                </a:solidFill>
                <a:effectLst>
                  <a:outerShdw blurRad="38100" dist="38100" dir="2700000" algn="tl">
                    <a:srgbClr val="C0C0C0"/>
                  </a:outerShdw>
                </a:effectLst>
                <a:ea typeface="Arial" charset="0"/>
                <a:cs typeface="Arial" charset="0"/>
              </a:rPr>
              <a:t>   Compensation programmes for sales force:</a:t>
            </a:r>
          </a:p>
          <a:p>
            <a:pPr marL="342900" indent="-342900" eaLnBrk="0" hangingPunct="0">
              <a:spcBef>
                <a:spcPct val="20000"/>
              </a:spcBef>
              <a:defRPr/>
            </a:pPr>
            <a:endParaRPr lang="en-GB" sz="3200">
              <a:solidFill>
                <a:srgbClr val="FF3300"/>
              </a:solidFill>
              <a:effectLst>
                <a:outerShdw blurRad="38100" dist="38100" dir="2700000" algn="tl">
                  <a:srgbClr val="C0C0C0"/>
                </a:outerShdw>
              </a:effectLst>
              <a:ea typeface="Arial" charset="0"/>
              <a:cs typeface="Arial" charset="0"/>
            </a:endParaRPr>
          </a:p>
          <a:p>
            <a:pPr marL="342900" indent="-342900" eaLnBrk="0" hangingPunct="0">
              <a:spcBef>
                <a:spcPct val="20000"/>
              </a:spcBef>
              <a:buFontTx/>
              <a:buChar char="•"/>
              <a:defRPr/>
            </a:pPr>
            <a:r>
              <a:rPr lang="en-GB" sz="3200">
                <a:solidFill>
                  <a:srgbClr val="333399"/>
                </a:solidFill>
                <a:ea typeface="Arial" charset="0"/>
                <a:cs typeface="Arial" charset="0"/>
              </a:rPr>
              <a:t>Straight salary</a:t>
            </a:r>
          </a:p>
          <a:p>
            <a:pPr marL="342900" indent="-342900" eaLnBrk="0" hangingPunct="0">
              <a:spcBef>
                <a:spcPct val="20000"/>
              </a:spcBef>
              <a:buFontTx/>
              <a:buChar char="•"/>
              <a:defRPr/>
            </a:pPr>
            <a:r>
              <a:rPr lang="en-GB" sz="3200">
                <a:solidFill>
                  <a:srgbClr val="333399"/>
                </a:solidFill>
                <a:ea typeface="Arial" charset="0"/>
                <a:cs typeface="Arial" charset="0"/>
              </a:rPr>
              <a:t>Straight commission</a:t>
            </a:r>
          </a:p>
          <a:p>
            <a:pPr marL="342900" indent="-342900" eaLnBrk="0" hangingPunct="0">
              <a:spcBef>
                <a:spcPct val="20000"/>
              </a:spcBef>
              <a:buFontTx/>
              <a:buChar char="•"/>
              <a:defRPr/>
            </a:pPr>
            <a:r>
              <a:rPr lang="en-GB" sz="3200">
                <a:solidFill>
                  <a:srgbClr val="333399"/>
                </a:solidFill>
                <a:ea typeface="Arial" charset="0"/>
                <a:cs typeface="Arial" charset="0"/>
              </a:rPr>
              <a:t>Combination plans</a:t>
            </a:r>
            <a:endParaRPr lang="en-GB" sz="2000">
              <a:solidFill>
                <a:srgbClr val="333399"/>
              </a:solidFill>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7848600" cy="762000"/>
          </a:xfrm>
        </p:spPr>
        <p:txBody>
          <a:bodyPr/>
          <a:lstStyle/>
          <a:p>
            <a:r>
              <a:rPr lang="da-DK" altLang="en-US" sz="3000"/>
              <a:t>International sales force</a:t>
            </a:r>
            <a:endParaRPr lang="en-US" altLang="en-US" sz="3000"/>
          </a:p>
        </p:txBody>
      </p:sp>
      <p:pic>
        <p:nvPicPr>
          <p:cNvPr id="378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836613"/>
            <a:ext cx="7532688" cy="546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33400" y="0"/>
            <a:ext cx="7848600" cy="762000"/>
          </a:xfrm>
        </p:spPr>
        <p:txBody>
          <a:bodyPr/>
          <a:lstStyle/>
          <a:p>
            <a:r>
              <a:rPr lang="en-GB" altLang="en-US" sz="3000"/>
              <a:t>Push- and pull strategies</a:t>
            </a:r>
          </a:p>
        </p:txBody>
      </p:sp>
      <p:pic>
        <p:nvPicPr>
          <p:cNvPr id="389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785938"/>
            <a:ext cx="8642350"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1063</TotalTime>
  <Words>1461</Words>
  <Application>Microsoft Office PowerPoint</Application>
  <PresentationFormat>On-screen Show (4:3)</PresentationFormat>
  <Paragraphs>162</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Equity</vt:lpstr>
      <vt:lpstr>PowerPoint Presentation</vt:lpstr>
      <vt:lpstr>Learning objectives</vt:lpstr>
      <vt:lpstr>Introduction</vt:lpstr>
      <vt:lpstr>Promotion mix:  Advantages / disadvantages of different elements</vt:lpstr>
      <vt:lpstr>Promotion mix:  Advantages / disadvantages of different elements</vt:lpstr>
      <vt:lpstr>Advertising</vt:lpstr>
      <vt:lpstr>Advertising</vt:lpstr>
      <vt:lpstr>Five steps in international advertising</vt:lpstr>
      <vt:lpstr>International communication process</vt:lpstr>
      <vt:lpstr>International communication process</vt:lpstr>
      <vt:lpstr>Effective global advertising</vt:lpstr>
      <vt:lpstr>Exhibit 10.1 Adaption of Danone’s international advertising</vt:lpstr>
      <vt:lpstr> Different types of  Sales Promotion</vt:lpstr>
      <vt:lpstr> Different types of  Sales Promotion</vt:lpstr>
      <vt:lpstr> Different types of  Sales Promotion</vt:lpstr>
      <vt:lpstr>Public Relations and Sponsorship</vt:lpstr>
      <vt:lpstr>Exhibit 10.2 Snickers sponsors key sporting events</vt:lpstr>
      <vt:lpstr>Effective online advertising strategies</vt:lpstr>
      <vt:lpstr>Online advertising metrics</vt:lpstr>
      <vt:lpstr>Building online buyer loyalty</vt:lpstr>
      <vt:lpstr>Building online buyer loyalty</vt:lpstr>
      <vt:lpstr>Online buying behaviour</vt:lpstr>
      <vt:lpstr>Viral marketing</vt:lpstr>
      <vt:lpstr>M-marketing</vt:lpstr>
      <vt:lpstr>Direct marketing</vt:lpstr>
      <vt:lpstr>E-mail marketing</vt:lpstr>
      <vt:lpstr>Personal Selling Structuring and managing a sales force</vt:lpstr>
      <vt:lpstr>International sales force</vt:lpstr>
      <vt:lpstr>International sales force</vt:lpstr>
      <vt:lpstr>Push- and pull strategies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suwalyaja@gmail.com</cp:lastModifiedBy>
  <cp:revision>120</cp:revision>
  <cp:lastPrinted>2002-02-04T10:35:13Z</cp:lastPrinted>
  <dcterms:created xsi:type="dcterms:W3CDTF">2003-06-03T08:20:16Z</dcterms:created>
  <dcterms:modified xsi:type="dcterms:W3CDTF">2019-11-11T00:58:17Z</dcterms:modified>
</cp:coreProperties>
</file>