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24/08/54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24/08/54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24/08/54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24/08/54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24/08/54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24/08/54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24/08/54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24/08/54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24/08/54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24/08/54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24/08/54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5A501E-223A-477C-812F-BA3943308055}" type="datetimeFigureOut">
              <a:rPr lang="th-TH" smtClean="0"/>
              <a:pPr/>
              <a:t>24/08/54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7.bin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9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1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Dominant Firm and the Competitive Fringes</a:t>
            </a:r>
            <a:br>
              <a:rPr lang="en-US" sz="3200" b="1" dirty="0" smtClean="0"/>
            </a:br>
            <a:r>
              <a:rPr lang="en-US" sz="2800" b="1" u="sng" dirty="0" smtClean="0"/>
              <a:t>To view: 1) press “F5” -&gt; “Enter”</a:t>
            </a:r>
            <a:endParaRPr lang="th-TH" sz="32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53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/>
              <a:t>(a)                                                                    (b)</a:t>
            </a:r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th-TH" sz="2400" dirty="0"/>
          </a:p>
        </p:txBody>
      </p:sp>
      <p:cxnSp>
        <p:nvCxnSpPr>
          <p:cNvPr id="5" name="Straight Arrow Connector 4"/>
          <p:cNvCxnSpPr/>
          <p:nvPr/>
        </p:nvCxnSpPr>
        <p:spPr>
          <a:xfrm rot="5400000" flipH="1" flipV="1">
            <a:off x="-1104900" y="3619500"/>
            <a:ext cx="37338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94648" y="1463946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Price</a:t>
            </a:r>
            <a:endParaRPr lang="th-TH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276600" y="55626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Quantity</a:t>
            </a:r>
            <a:endParaRPr lang="th-TH" sz="1800" b="1" dirty="0"/>
          </a:p>
        </p:txBody>
      </p:sp>
      <p:cxnSp>
        <p:nvCxnSpPr>
          <p:cNvPr id="11" name="Straight Connector 10"/>
          <p:cNvCxnSpPr/>
          <p:nvPr/>
        </p:nvCxnSpPr>
        <p:spPr>
          <a:xfrm rot="16200000" flipH="1">
            <a:off x="304800" y="2514600"/>
            <a:ext cx="3429000" cy="2514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Line Callout 1 12"/>
          <p:cNvSpPr/>
          <p:nvPr/>
        </p:nvSpPr>
        <p:spPr>
          <a:xfrm>
            <a:off x="2971800" y="4191000"/>
            <a:ext cx="914400" cy="304800"/>
          </a:xfrm>
          <a:prstGeom prst="borderCallout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D(p)</a:t>
            </a:r>
            <a:endParaRPr lang="th-TH" sz="2400" dirty="0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431800" y="3633171"/>
          <a:ext cx="254000" cy="350837"/>
        </p:xfrm>
        <a:graphic>
          <a:graphicData uri="http://schemas.openxmlformats.org/presentationml/2006/ole">
            <p:oleObj spid="_x0000_s1026" name="Equation" r:id="rId3" imgW="152280" imgH="241200" progId="">
              <p:embed/>
            </p:oleObj>
          </a:graphicData>
        </a:graphic>
      </p:graphicFrame>
      <p:cxnSp>
        <p:nvCxnSpPr>
          <p:cNvPr id="17" name="Straight Connector 16"/>
          <p:cNvCxnSpPr/>
          <p:nvPr/>
        </p:nvCxnSpPr>
        <p:spPr>
          <a:xfrm rot="5400000" flipH="1" flipV="1">
            <a:off x="571500" y="2324100"/>
            <a:ext cx="1676400" cy="1295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057400" y="1828800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S(p)</a:t>
            </a:r>
            <a:endParaRPr lang="th-TH" sz="2400" dirty="0"/>
          </a:p>
        </p:txBody>
      </p:sp>
      <p:cxnSp>
        <p:nvCxnSpPr>
          <p:cNvPr id="22" name="Straight Connector 21"/>
          <p:cNvCxnSpPr/>
          <p:nvPr/>
        </p:nvCxnSpPr>
        <p:spPr>
          <a:xfrm rot="5400000" flipH="1" flipV="1">
            <a:off x="228600" y="2514600"/>
            <a:ext cx="1828800" cy="76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5400000" flipH="1" flipV="1">
            <a:off x="0" y="2667000"/>
            <a:ext cx="1905000" cy="381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447800" y="1676400"/>
            <a:ext cx="5306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 smtClean="0"/>
              <a:t>AC</a:t>
            </a:r>
            <a:r>
              <a:rPr lang="en-US" sz="1600" dirty="0" err="1" smtClean="0"/>
              <a:t>f</a:t>
            </a:r>
            <a:endParaRPr lang="th-TH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990600" y="1524000"/>
            <a:ext cx="6030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/>
              <a:t>M</a:t>
            </a:r>
            <a:r>
              <a:rPr lang="en-US" sz="2000" dirty="0" err="1" smtClean="0"/>
              <a:t>C</a:t>
            </a:r>
            <a:r>
              <a:rPr lang="en-US" sz="1600" dirty="0" err="1" smtClean="0"/>
              <a:t>f</a:t>
            </a:r>
            <a:endParaRPr lang="th-TH" sz="2400" dirty="0"/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368300" y="2743200"/>
          <a:ext cx="381000" cy="295275"/>
        </p:xfrm>
        <a:graphic>
          <a:graphicData uri="http://schemas.openxmlformats.org/presentationml/2006/ole">
            <p:oleObj spid="_x0000_s1027" name="Equation" r:id="rId4" imgW="228600" imgH="203040" progId="">
              <p:embed/>
            </p:oleObj>
          </a:graphicData>
        </a:graphic>
      </p:graphicFrame>
      <p:cxnSp>
        <p:nvCxnSpPr>
          <p:cNvPr id="32" name="Straight Connector 31"/>
          <p:cNvCxnSpPr/>
          <p:nvPr/>
        </p:nvCxnSpPr>
        <p:spPr>
          <a:xfrm rot="10800000">
            <a:off x="775648" y="2944504"/>
            <a:ext cx="609600" cy="1588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2133600" y="2438400"/>
            <a:ext cx="4648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At price = p*, supply by fringes = market demand. There is no access unit left for the dominant firm to sell.</a:t>
            </a:r>
            <a:r>
              <a:rPr lang="en-US" sz="2400" dirty="0" smtClean="0"/>
              <a:t> </a:t>
            </a:r>
            <a:endParaRPr lang="th-TH" sz="2400" dirty="0"/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756312" y="5486400"/>
            <a:ext cx="31242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rot="5400000" flipH="1" flipV="1">
            <a:off x="3777588" y="3618706"/>
            <a:ext cx="37338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5638800" y="5485606"/>
            <a:ext cx="31242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293056" y="1447800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Price</a:t>
            </a:r>
            <a:endParaRPr lang="th-TH" sz="20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7924800" y="55626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Quantity</a:t>
            </a:r>
            <a:endParaRPr lang="th-TH" sz="1800" b="1" dirty="0"/>
          </a:p>
        </p:txBody>
      </p:sp>
      <p:cxnSp>
        <p:nvCxnSpPr>
          <p:cNvPr id="46" name="Straight Connector 45"/>
          <p:cNvCxnSpPr/>
          <p:nvPr/>
        </p:nvCxnSpPr>
        <p:spPr>
          <a:xfrm rot="16200000" flipH="1">
            <a:off x="5181600" y="2514600"/>
            <a:ext cx="3429000" cy="2514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Line Callout 1 46"/>
          <p:cNvSpPr/>
          <p:nvPr/>
        </p:nvSpPr>
        <p:spPr>
          <a:xfrm>
            <a:off x="6172200" y="1905000"/>
            <a:ext cx="914400" cy="304800"/>
          </a:xfrm>
          <a:prstGeom prst="borderCallout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D(p)</a:t>
            </a:r>
            <a:endParaRPr lang="th-TH" sz="2400" dirty="0"/>
          </a:p>
        </p:txBody>
      </p:sp>
      <p:cxnSp>
        <p:nvCxnSpPr>
          <p:cNvPr id="48" name="Straight Connector 47"/>
          <p:cNvCxnSpPr/>
          <p:nvPr/>
        </p:nvCxnSpPr>
        <p:spPr>
          <a:xfrm rot="10800000">
            <a:off x="1447800" y="2958152"/>
            <a:ext cx="3810000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5257800" y="2828925"/>
          <a:ext cx="381000" cy="295275"/>
        </p:xfrm>
        <a:graphic>
          <a:graphicData uri="http://schemas.openxmlformats.org/presentationml/2006/ole">
            <p:oleObj spid="_x0000_s1029" name="Equation" r:id="rId5" imgW="228600" imgH="203040" progId="">
              <p:embed/>
            </p:oleObj>
          </a:graphicData>
        </a:graphic>
      </p:graphicFrame>
      <p:sp>
        <p:nvSpPr>
          <p:cNvPr id="54" name="Oval 53"/>
          <p:cNvSpPr/>
          <p:nvPr/>
        </p:nvSpPr>
        <p:spPr>
          <a:xfrm>
            <a:off x="5611504" y="2930856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6" name="Left Brace 55"/>
          <p:cNvSpPr/>
          <p:nvPr/>
        </p:nvSpPr>
        <p:spPr>
          <a:xfrm rot="16200000">
            <a:off x="1347147" y="3148652"/>
            <a:ext cx="152400" cy="381000"/>
          </a:xfrm>
          <a:prstGeom prst="leftBrac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7" name="TextBox 56"/>
          <p:cNvSpPr txBox="1"/>
          <p:nvPr/>
        </p:nvSpPr>
        <p:spPr>
          <a:xfrm>
            <a:off x="1235120" y="3390328"/>
            <a:ext cx="38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A</a:t>
            </a:r>
            <a:endParaRPr lang="th-TH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8" name="Left Brace 57"/>
          <p:cNvSpPr/>
          <p:nvPr/>
        </p:nvSpPr>
        <p:spPr>
          <a:xfrm rot="16200000">
            <a:off x="5794044" y="3162300"/>
            <a:ext cx="152400" cy="381000"/>
          </a:xfrm>
          <a:prstGeom prst="leftBrac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9" name="TextBox 58"/>
          <p:cNvSpPr txBox="1"/>
          <p:nvPr/>
        </p:nvSpPr>
        <p:spPr>
          <a:xfrm>
            <a:off x="5682017" y="3403976"/>
            <a:ext cx="38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A</a:t>
            </a:r>
            <a:endParaRPr lang="th-TH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61" name="Straight Connector 60"/>
          <p:cNvCxnSpPr>
            <a:stCxn id="54" idx="2"/>
          </p:cNvCxnSpPr>
          <p:nvPr/>
        </p:nvCxnSpPr>
        <p:spPr>
          <a:xfrm rot="10800000" flipH="1" flipV="1">
            <a:off x="5611504" y="2968956"/>
            <a:ext cx="1322696" cy="841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rot="10800000" flipV="1">
            <a:off x="762002" y="3823648"/>
            <a:ext cx="6172199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Left Brace 64"/>
          <p:cNvSpPr/>
          <p:nvPr/>
        </p:nvSpPr>
        <p:spPr>
          <a:xfrm rot="16200000">
            <a:off x="1295401" y="3352800"/>
            <a:ext cx="228602" cy="1295401"/>
          </a:xfrm>
          <a:prstGeom prst="leftBrac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TextBox 65"/>
          <p:cNvSpPr txBox="1"/>
          <p:nvPr/>
        </p:nvSpPr>
        <p:spPr>
          <a:xfrm>
            <a:off x="1232848" y="4068168"/>
            <a:ext cx="38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B</a:t>
            </a:r>
            <a:endParaRPr lang="th-TH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7" name="Left Brace 66"/>
          <p:cNvSpPr/>
          <p:nvPr/>
        </p:nvSpPr>
        <p:spPr>
          <a:xfrm rot="16200000">
            <a:off x="6207454" y="3366449"/>
            <a:ext cx="228602" cy="1295401"/>
          </a:xfrm>
          <a:prstGeom prst="leftBrac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8" name="TextBox 67"/>
          <p:cNvSpPr txBox="1"/>
          <p:nvPr/>
        </p:nvSpPr>
        <p:spPr>
          <a:xfrm>
            <a:off x="6144901" y="4081817"/>
            <a:ext cx="38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B</a:t>
            </a:r>
            <a:endParaRPr lang="th-TH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69" name="Straight Connector 68"/>
          <p:cNvCxnSpPr/>
          <p:nvPr/>
        </p:nvCxnSpPr>
        <p:spPr>
          <a:xfrm rot="10800000" flipH="1" flipV="1">
            <a:off x="5625153" y="2971800"/>
            <a:ext cx="1322696" cy="841044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rot="16200000" flipH="1">
            <a:off x="6705600" y="4038600"/>
            <a:ext cx="1676400" cy="121920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Line Callout 1 71"/>
          <p:cNvSpPr/>
          <p:nvPr/>
        </p:nvSpPr>
        <p:spPr>
          <a:xfrm>
            <a:off x="7620000" y="3810000"/>
            <a:ext cx="914400" cy="304800"/>
          </a:xfrm>
          <a:prstGeom prst="borderCallout1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D</a:t>
            </a:r>
            <a:r>
              <a:rPr lang="en-US" sz="1600" dirty="0" err="1" smtClean="0"/>
              <a:t>d</a:t>
            </a:r>
            <a:r>
              <a:rPr lang="en-US" sz="2400" dirty="0" smtClean="0"/>
              <a:t>(p)</a:t>
            </a:r>
            <a:endParaRPr lang="th-TH" sz="2400" dirty="0"/>
          </a:p>
        </p:txBody>
      </p:sp>
      <p:sp>
        <p:nvSpPr>
          <p:cNvPr id="49" name="TextBox 48"/>
          <p:cNvSpPr txBox="1"/>
          <p:nvPr/>
        </p:nvSpPr>
        <p:spPr>
          <a:xfrm>
            <a:off x="2667000" y="1752600"/>
            <a:ext cx="1447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summing up the MC of all fringes, you get the aggregate supply of fringes firms.</a:t>
            </a:r>
            <a:endParaRPr lang="th-TH" sz="2400" dirty="0"/>
          </a:p>
        </p:txBody>
      </p:sp>
      <p:sp>
        <p:nvSpPr>
          <p:cNvPr id="50" name="TextBox 49"/>
          <p:cNvSpPr txBox="1"/>
          <p:nvPr/>
        </p:nvSpPr>
        <p:spPr>
          <a:xfrm>
            <a:off x="7162801" y="1371600"/>
            <a:ext cx="1904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now, to find the residual demand for the dominant firm</a:t>
            </a:r>
            <a:endParaRPr lang="th-TH" sz="1800" dirty="0"/>
          </a:p>
        </p:txBody>
      </p:sp>
      <p:sp>
        <p:nvSpPr>
          <p:cNvPr id="51" name="TextBox 50"/>
          <p:cNvSpPr txBox="1"/>
          <p:nvPr/>
        </p:nvSpPr>
        <p:spPr>
          <a:xfrm>
            <a:off x="7162801" y="1828800"/>
            <a:ext cx="1904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Shortage units, can be sold by the dominant firms. (residual demand)</a:t>
            </a:r>
            <a:endParaRPr lang="th-TH" sz="1800" dirty="0"/>
          </a:p>
        </p:txBody>
      </p:sp>
      <p:sp>
        <p:nvSpPr>
          <p:cNvPr id="52" name="TextBox 51"/>
          <p:cNvSpPr txBox="1"/>
          <p:nvPr/>
        </p:nvSpPr>
        <p:spPr>
          <a:xfrm>
            <a:off x="7010400" y="2438400"/>
            <a:ext cx="19049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The red line is the residual demand curve for the dominant firm at each given price.</a:t>
            </a:r>
            <a:endParaRPr lang="th-TH" sz="1800" dirty="0"/>
          </a:p>
        </p:txBody>
      </p:sp>
      <p:sp>
        <p:nvSpPr>
          <p:cNvPr id="53" name="Left Brace 52"/>
          <p:cNvSpPr/>
          <p:nvPr/>
        </p:nvSpPr>
        <p:spPr>
          <a:xfrm rot="16200000">
            <a:off x="1762296" y="4105107"/>
            <a:ext cx="209212" cy="2209801"/>
          </a:xfrm>
          <a:prstGeom prst="leftBrac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5" name="TextBox 54"/>
          <p:cNvSpPr txBox="1"/>
          <p:nvPr/>
        </p:nvSpPr>
        <p:spPr>
          <a:xfrm>
            <a:off x="1712259" y="5312356"/>
            <a:ext cx="649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C</a:t>
            </a:r>
            <a:endParaRPr lang="th-TH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0" name="Left Brace 59"/>
          <p:cNvSpPr/>
          <p:nvPr/>
        </p:nvSpPr>
        <p:spPr>
          <a:xfrm rot="16200000">
            <a:off x="6639095" y="4105106"/>
            <a:ext cx="209212" cy="2209801"/>
          </a:xfrm>
          <a:prstGeom prst="leftBrac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3" name="TextBox 62"/>
          <p:cNvSpPr txBox="1"/>
          <p:nvPr/>
        </p:nvSpPr>
        <p:spPr>
          <a:xfrm>
            <a:off x="6589058" y="5312355"/>
            <a:ext cx="649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C</a:t>
            </a:r>
            <a:endParaRPr lang="th-TH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3" dur="500"/>
                                        <p:tgtEl>
                                          <p:spTgt spid="7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0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  <p:bldP spid="20" grpId="0" build="p"/>
      <p:bldP spid="27" grpId="0"/>
      <p:bldP spid="28" grpId="0"/>
      <p:bldP spid="34" grpId="0" build="p"/>
      <p:bldP spid="34" grpId="1" build="allAtOnce"/>
      <p:bldP spid="47" grpId="0" build="p" animBg="1"/>
      <p:bldP spid="54" grpId="0" animBg="1"/>
      <p:bldP spid="56" grpId="0" animBg="1"/>
      <p:bldP spid="56" grpId="1" animBg="1"/>
      <p:bldP spid="57" grpId="0"/>
      <p:bldP spid="57" grpId="1"/>
      <p:bldP spid="58" grpId="0" animBg="1"/>
      <p:bldP spid="58" grpId="1" animBg="1"/>
      <p:bldP spid="59" grpId="0"/>
      <p:bldP spid="59" grpId="1"/>
      <p:bldP spid="65" grpId="0" animBg="1"/>
      <p:bldP spid="65" grpId="1" animBg="1"/>
      <p:bldP spid="66" grpId="0"/>
      <p:bldP spid="66" grpId="1"/>
      <p:bldP spid="67" grpId="0" animBg="1"/>
      <p:bldP spid="67" grpId="1" animBg="1"/>
      <p:bldP spid="68" grpId="0"/>
      <p:bldP spid="68" grpId="1"/>
      <p:bldP spid="72" grpId="0" build="p" animBg="1"/>
      <p:bldP spid="49" grpId="0" build="p"/>
      <p:bldP spid="49" grpId="1" build="allAtOnce"/>
      <p:bldP spid="50" grpId="0" build="p"/>
      <p:bldP spid="50" grpId="1" build="allAtOnce"/>
      <p:bldP spid="51" grpId="0" build="p"/>
      <p:bldP spid="51" grpId="1" build="allAtOnce"/>
      <p:bldP spid="52" grpId="0" build="p"/>
      <p:bldP spid="52" grpId="1" build="allAtOnce"/>
      <p:bldP spid="53" grpId="0" animBg="1"/>
      <p:bldP spid="53" grpId="1" animBg="1"/>
      <p:bldP spid="55" grpId="0"/>
      <p:bldP spid="55" grpId="1"/>
      <p:bldP spid="60" grpId="0" animBg="1"/>
      <p:bldP spid="60" grpId="1" animBg="1"/>
      <p:bldP spid="63" grpId="0"/>
      <p:bldP spid="6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>
            <a:normAutofit/>
          </a:bodyPr>
          <a:lstStyle/>
          <a:p>
            <a:r>
              <a:rPr lang="en-US" sz="2000" dirty="0" smtClean="0"/>
              <a:t>Case 1 (high cost -&gt; high price)                         Case 2 (low cost -&gt; low price)</a:t>
            </a:r>
          </a:p>
          <a:p>
            <a:pPr>
              <a:buNone/>
            </a:pPr>
            <a:endParaRPr lang="th-TH" sz="20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Dominant Firm and the Competitive Fringes</a:t>
            </a:r>
            <a:endParaRPr lang="th-TH" sz="32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143000"/>
            <a:ext cx="8229600" cy="495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                                      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rot="5400000" flipH="1" flipV="1">
            <a:off x="-1104900" y="3619500"/>
            <a:ext cx="37338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94648" y="1463946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Price</a:t>
            </a:r>
            <a:endParaRPr lang="th-TH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276600" y="55626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Quantity</a:t>
            </a:r>
            <a:endParaRPr lang="th-TH" sz="1800" b="1" dirty="0"/>
          </a:p>
        </p:txBody>
      </p:sp>
      <p:cxnSp>
        <p:nvCxnSpPr>
          <p:cNvPr id="9" name="Straight Connector 8"/>
          <p:cNvCxnSpPr/>
          <p:nvPr/>
        </p:nvCxnSpPr>
        <p:spPr>
          <a:xfrm rot="16200000" flipH="1">
            <a:off x="304800" y="2514600"/>
            <a:ext cx="3429000" cy="2514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Line Callout 1 9"/>
          <p:cNvSpPr/>
          <p:nvPr/>
        </p:nvSpPr>
        <p:spPr>
          <a:xfrm>
            <a:off x="1295400" y="1981200"/>
            <a:ext cx="914400" cy="304800"/>
          </a:xfrm>
          <a:prstGeom prst="borderCallout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D(p)</a:t>
            </a:r>
            <a:endParaRPr lang="th-TH" sz="2400" dirty="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756312" y="5486400"/>
            <a:ext cx="31242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rot="5400000" flipH="1" flipV="1">
            <a:off x="3777588" y="3618706"/>
            <a:ext cx="37338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638800" y="5485606"/>
            <a:ext cx="31242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293056" y="1447800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Price</a:t>
            </a:r>
            <a:endParaRPr lang="th-TH" sz="2000" b="1" dirty="0"/>
          </a:p>
        </p:txBody>
      </p:sp>
      <p:cxnSp>
        <p:nvCxnSpPr>
          <p:cNvPr id="25" name="Straight Connector 24"/>
          <p:cNvCxnSpPr/>
          <p:nvPr/>
        </p:nvCxnSpPr>
        <p:spPr>
          <a:xfrm rot="16200000" flipH="1">
            <a:off x="5181600" y="2514600"/>
            <a:ext cx="3429000" cy="2514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Line Callout 1 25"/>
          <p:cNvSpPr/>
          <p:nvPr/>
        </p:nvSpPr>
        <p:spPr>
          <a:xfrm>
            <a:off x="6172200" y="1905000"/>
            <a:ext cx="914400" cy="304800"/>
          </a:xfrm>
          <a:prstGeom prst="borderCallout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D(p)</a:t>
            </a:r>
            <a:endParaRPr lang="th-TH" sz="2400" dirty="0"/>
          </a:p>
        </p:txBody>
      </p:sp>
      <p:graphicFrame>
        <p:nvGraphicFramePr>
          <p:cNvPr id="28" name="Object 5"/>
          <p:cNvGraphicFramePr>
            <a:graphicFrameLocks noChangeAspect="1"/>
          </p:cNvGraphicFramePr>
          <p:nvPr/>
        </p:nvGraphicFramePr>
        <p:xfrm>
          <a:off x="5257800" y="2828925"/>
          <a:ext cx="381000" cy="295275"/>
        </p:xfrm>
        <a:graphic>
          <a:graphicData uri="http://schemas.openxmlformats.org/presentationml/2006/ole">
            <p:oleObj spid="_x0000_s15364" name="Equation" r:id="rId3" imgW="228600" imgH="203040" progId="">
              <p:embed/>
            </p:oleObj>
          </a:graphicData>
        </a:graphic>
      </p:graphicFrame>
      <p:cxnSp>
        <p:nvCxnSpPr>
          <p:cNvPr id="34" name="Straight Connector 33"/>
          <p:cNvCxnSpPr/>
          <p:nvPr/>
        </p:nvCxnSpPr>
        <p:spPr>
          <a:xfrm rot="10800000" flipH="1" flipV="1">
            <a:off x="5611504" y="2968956"/>
            <a:ext cx="1322696" cy="841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rot="10800000" flipH="1" flipV="1">
            <a:off x="5625153" y="2971800"/>
            <a:ext cx="1322696" cy="841044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16200000" flipH="1">
            <a:off x="6705600" y="4038600"/>
            <a:ext cx="1676400" cy="121920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Line Callout 1 41"/>
          <p:cNvSpPr/>
          <p:nvPr/>
        </p:nvSpPr>
        <p:spPr>
          <a:xfrm>
            <a:off x="8077200" y="4572000"/>
            <a:ext cx="914400" cy="304800"/>
          </a:xfrm>
          <a:prstGeom prst="borderCallout1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D</a:t>
            </a:r>
            <a:r>
              <a:rPr lang="en-US" sz="1600" dirty="0" err="1" smtClean="0"/>
              <a:t>d</a:t>
            </a:r>
            <a:r>
              <a:rPr lang="en-US" sz="2400" dirty="0" smtClean="0"/>
              <a:t>(p)</a:t>
            </a:r>
            <a:endParaRPr lang="th-TH" sz="2400" dirty="0"/>
          </a:p>
        </p:txBody>
      </p:sp>
      <p:graphicFrame>
        <p:nvGraphicFramePr>
          <p:cNvPr id="49" name="Object 3"/>
          <p:cNvGraphicFramePr>
            <a:graphicFrameLocks noChangeAspect="1"/>
          </p:cNvGraphicFramePr>
          <p:nvPr/>
        </p:nvGraphicFramePr>
        <p:xfrm>
          <a:off x="368300" y="2743200"/>
          <a:ext cx="381000" cy="295275"/>
        </p:xfrm>
        <a:graphic>
          <a:graphicData uri="http://schemas.openxmlformats.org/presentationml/2006/ole">
            <p:oleObj spid="_x0000_s15365" name="Equation" r:id="rId4" imgW="228600" imgH="203040" progId="">
              <p:embed/>
            </p:oleObj>
          </a:graphicData>
        </a:graphic>
      </p:graphicFrame>
      <p:cxnSp>
        <p:nvCxnSpPr>
          <p:cNvPr id="51" name="Straight Connector 50"/>
          <p:cNvCxnSpPr/>
          <p:nvPr/>
        </p:nvCxnSpPr>
        <p:spPr>
          <a:xfrm rot="10800000" flipH="1" flipV="1">
            <a:off x="713936" y="2929596"/>
            <a:ext cx="1322696" cy="841044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rot="16200000" flipH="1">
            <a:off x="1794383" y="3996396"/>
            <a:ext cx="1676400" cy="121920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Line Callout 1 52"/>
          <p:cNvSpPr/>
          <p:nvPr/>
        </p:nvSpPr>
        <p:spPr>
          <a:xfrm>
            <a:off x="3505200" y="4953000"/>
            <a:ext cx="914400" cy="304800"/>
          </a:xfrm>
          <a:prstGeom prst="borderCallout1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D</a:t>
            </a:r>
            <a:r>
              <a:rPr lang="en-US" sz="1600" dirty="0" err="1" smtClean="0"/>
              <a:t>d</a:t>
            </a:r>
            <a:r>
              <a:rPr lang="en-US" sz="2400" dirty="0" smtClean="0"/>
              <a:t>(p)</a:t>
            </a:r>
            <a:endParaRPr lang="th-TH" sz="2400" dirty="0"/>
          </a:p>
        </p:txBody>
      </p:sp>
      <p:graphicFrame>
        <p:nvGraphicFramePr>
          <p:cNvPr id="15366" name="Object 6"/>
          <p:cNvGraphicFramePr>
            <a:graphicFrameLocks noChangeAspect="1"/>
          </p:cNvGraphicFramePr>
          <p:nvPr/>
        </p:nvGraphicFramePr>
        <p:xfrm>
          <a:off x="431800" y="3633788"/>
          <a:ext cx="254000" cy="350837"/>
        </p:xfrm>
        <a:graphic>
          <a:graphicData uri="http://schemas.openxmlformats.org/presentationml/2006/ole">
            <p:oleObj spid="_x0000_s15366" name="Equation" r:id="rId5" imgW="152280" imgH="241200" progId="">
              <p:embed/>
            </p:oleObj>
          </a:graphicData>
        </a:graphic>
      </p:graphicFrame>
      <p:sp>
        <p:nvSpPr>
          <p:cNvPr id="56" name="TextBox 55"/>
          <p:cNvSpPr txBox="1"/>
          <p:nvPr/>
        </p:nvSpPr>
        <p:spPr>
          <a:xfrm>
            <a:off x="3048000" y="1524000"/>
            <a:ext cx="19812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Dominant firm acts like a monopoly on the residual demand. </a:t>
            </a:r>
            <a:r>
              <a:rPr lang="en-US" sz="1800" b="1" dirty="0" smtClean="0"/>
              <a:t>So, sets price and quantity where MC(q) = MR(q).</a:t>
            </a:r>
            <a:endParaRPr lang="th-TH" sz="1800" b="1" dirty="0"/>
          </a:p>
        </p:txBody>
      </p:sp>
      <p:graphicFrame>
        <p:nvGraphicFramePr>
          <p:cNvPr id="15368" name="Object 8"/>
          <p:cNvGraphicFramePr>
            <a:graphicFrameLocks noChangeAspect="1"/>
          </p:cNvGraphicFramePr>
          <p:nvPr/>
        </p:nvGraphicFramePr>
        <p:xfrm>
          <a:off x="5308600" y="3624942"/>
          <a:ext cx="254000" cy="350837"/>
        </p:xfrm>
        <a:graphic>
          <a:graphicData uri="http://schemas.openxmlformats.org/presentationml/2006/ole">
            <p:oleObj spid="_x0000_s15368" name="Equation" r:id="rId6" imgW="152280" imgH="241200" progId="">
              <p:embed/>
            </p:oleObj>
          </a:graphicData>
        </a:graphic>
      </p:graphicFrame>
      <p:cxnSp>
        <p:nvCxnSpPr>
          <p:cNvPr id="59" name="Straight Connector 58"/>
          <p:cNvCxnSpPr/>
          <p:nvPr/>
        </p:nvCxnSpPr>
        <p:spPr>
          <a:xfrm rot="16200000" flipH="1">
            <a:off x="571500" y="3162300"/>
            <a:ext cx="1676400" cy="129540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rot="16200000" flipH="1">
            <a:off x="1905000" y="5181600"/>
            <a:ext cx="457200" cy="15240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rot="5400000">
            <a:off x="1866900" y="4838700"/>
            <a:ext cx="381000" cy="1588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rot="16200000" flipH="1">
            <a:off x="5448300" y="3162300"/>
            <a:ext cx="1676400" cy="129540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rot="16200000" flipH="1">
            <a:off x="6781800" y="5181600"/>
            <a:ext cx="457200" cy="15240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rot="5400000">
            <a:off x="6743700" y="4838700"/>
            <a:ext cx="381000" cy="1588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Line Callout 1 71"/>
          <p:cNvSpPr/>
          <p:nvPr/>
        </p:nvSpPr>
        <p:spPr>
          <a:xfrm>
            <a:off x="2514600" y="4724400"/>
            <a:ext cx="914400" cy="304800"/>
          </a:xfrm>
          <a:prstGeom prst="borderCallout1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MR</a:t>
            </a:r>
            <a:r>
              <a:rPr lang="en-US" sz="1600" dirty="0" err="1" smtClean="0"/>
              <a:t>d</a:t>
            </a:r>
            <a:endParaRPr lang="th-TH" sz="2400" dirty="0"/>
          </a:p>
        </p:txBody>
      </p:sp>
      <p:cxnSp>
        <p:nvCxnSpPr>
          <p:cNvPr id="74" name="Straight Connector 73"/>
          <p:cNvCxnSpPr/>
          <p:nvPr/>
        </p:nvCxnSpPr>
        <p:spPr>
          <a:xfrm rot="5400000" flipH="1" flipV="1">
            <a:off x="952500" y="2705100"/>
            <a:ext cx="1219200" cy="1143000"/>
          </a:xfrm>
          <a:prstGeom prst="line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2057400" y="2438400"/>
            <a:ext cx="6687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MC</a:t>
            </a:r>
            <a:r>
              <a:rPr lang="en-US" sz="1800" b="1" dirty="0" err="1" smtClean="0"/>
              <a:t>d</a:t>
            </a:r>
            <a:endParaRPr lang="th-TH" dirty="0"/>
          </a:p>
        </p:txBody>
      </p:sp>
      <p:sp>
        <p:nvSpPr>
          <p:cNvPr id="76" name="Oval 75"/>
          <p:cNvSpPr/>
          <p:nvPr/>
        </p:nvSpPr>
        <p:spPr>
          <a:xfrm>
            <a:off x="1213340" y="3567332"/>
            <a:ext cx="762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77" name="Straight Connector 76"/>
          <p:cNvCxnSpPr/>
          <p:nvPr/>
        </p:nvCxnSpPr>
        <p:spPr>
          <a:xfrm rot="16200000" flipV="1">
            <a:off x="135402" y="4374466"/>
            <a:ext cx="2223868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V="1">
            <a:off x="762000" y="3262532"/>
            <a:ext cx="485336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381000" y="3200400"/>
            <a:ext cx="38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</a:t>
            </a:r>
            <a:endParaRPr lang="th-TH" sz="2000" dirty="0"/>
          </a:p>
        </p:txBody>
      </p:sp>
      <p:sp>
        <p:nvSpPr>
          <p:cNvPr id="84" name="TextBox 83"/>
          <p:cNvSpPr txBox="1"/>
          <p:nvPr/>
        </p:nvSpPr>
        <p:spPr>
          <a:xfrm>
            <a:off x="1066800" y="5619690"/>
            <a:ext cx="53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Q</a:t>
            </a:r>
            <a:r>
              <a:rPr lang="en-US" sz="1200" dirty="0" err="1" smtClean="0"/>
              <a:t>d</a:t>
            </a:r>
            <a:endParaRPr lang="th-TH" sz="2000" dirty="0"/>
          </a:p>
        </p:txBody>
      </p:sp>
      <p:cxnSp>
        <p:nvCxnSpPr>
          <p:cNvPr id="85" name="Straight Connector 84"/>
          <p:cNvCxnSpPr/>
          <p:nvPr/>
        </p:nvCxnSpPr>
        <p:spPr>
          <a:xfrm rot="16200000" flipV="1">
            <a:off x="564466" y="4388534"/>
            <a:ext cx="2223868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1524000" y="5619690"/>
            <a:ext cx="53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Q</a:t>
            </a:r>
            <a:r>
              <a:rPr lang="en-US" sz="1200" dirty="0" err="1" smtClean="0"/>
              <a:t>f</a:t>
            </a:r>
            <a:endParaRPr lang="th-TH" sz="2000" dirty="0"/>
          </a:p>
        </p:txBody>
      </p:sp>
      <p:sp>
        <p:nvSpPr>
          <p:cNvPr id="87" name="Right Brace 86"/>
          <p:cNvSpPr/>
          <p:nvPr/>
        </p:nvSpPr>
        <p:spPr>
          <a:xfrm rot="5245900">
            <a:off x="1364923" y="5384008"/>
            <a:ext cx="195622" cy="41898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2" name="Freeform 91"/>
          <p:cNvSpPr/>
          <p:nvPr/>
        </p:nvSpPr>
        <p:spPr>
          <a:xfrm rot="1056590">
            <a:off x="836350" y="2771007"/>
            <a:ext cx="1378551" cy="1208789"/>
          </a:xfrm>
          <a:custGeom>
            <a:avLst/>
            <a:gdLst>
              <a:gd name="connsiteX0" fmla="*/ 1491175 w 1491175"/>
              <a:gd name="connsiteY0" fmla="*/ 0 h 1266093"/>
              <a:gd name="connsiteX1" fmla="*/ 618978 w 1491175"/>
              <a:gd name="connsiteY1" fmla="*/ 1026942 h 1266093"/>
              <a:gd name="connsiteX2" fmla="*/ 0 w 1491175"/>
              <a:gd name="connsiteY2" fmla="*/ 1266093 h 1266093"/>
              <a:gd name="connsiteX3" fmla="*/ 0 w 1491175"/>
              <a:gd name="connsiteY3" fmla="*/ 1266093 h 1266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91175" h="1266093">
                <a:moveTo>
                  <a:pt x="1491175" y="0"/>
                </a:moveTo>
                <a:cubicBezTo>
                  <a:pt x="1179341" y="407963"/>
                  <a:pt x="867507" y="815927"/>
                  <a:pt x="618978" y="1026942"/>
                </a:cubicBezTo>
                <a:cubicBezTo>
                  <a:pt x="370449" y="1237958"/>
                  <a:pt x="0" y="1266093"/>
                  <a:pt x="0" y="1266093"/>
                </a:cubicBezTo>
                <a:lnTo>
                  <a:pt x="0" y="1266093"/>
                </a:lnTo>
              </a:path>
            </a:pathLst>
          </a:cu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3" name="TextBox 92"/>
          <p:cNvSpPr txBox="1"/>
          <p:nvPr/>
        </p:nvSpPr>
        <p:spPr>
          <a:xfrm>
            <a:off x="2209800" y="2724090"/>
            <a:ext cx="5968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AC</a:t>
            </a:r>
            <a:r>
              <a:rPr lang="en-US" sz="1800" b="1" dirty="0" err="1" smtClean="0"/>
              <a:t>d</a:t>
            </a:r>
            <a:endParaRPr lang="th-TH" dirty="0"/>
          </a:p>
        </p:txBody>
      </p:sp>
      <p:sp>
        <p:nvSpPr>
          <p:cNvPr id="94" name="TextBox 93"/>
          <p:cNvSpPr txBox="1"/>
          <p:nvPr/>
        </p:nvSpPr>
        <p:spPr>
          <a:xfrm>
            <a:off x="3124200" y="1524000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So, what is the dominant firm’s profit? </a:t>
            </a:r>
            <a:endParaRPr lang="th-TH" sz="1800" b="1" dirty="0"/>
          </a:p>
        </p:txBody>
      </p:sp>
      <p:sp>
        <p:nvSpPr>
          <p:cNvPr id="95" name="Rectangle 94"/>
          <p:cNvSpPr/>
          <p:nvPr/>
        </p:nvSpPr>
        <p:spPr>
          <a:xfrm>
            <a:off x="790136" y="3262532"/>
            <a:ext cx="457200" cy="4572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6" name="TextBox 95"/>
          <p:cNvSpPr txBox="1"/>
          <p:nvPr/>
        </p:nvSpPr>
        <p:spPr>
          <a:xfrm>
            <a:off x="3124200" y="2286000"/>
            <a:ext cx="1981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Fringe firms sells to the rest of the demand in the market. </a:t>
            </a:r>
            <a:endParaRPr lang="th-TH" sz="1800" b="1" dirty="0"/>
          </a:p>
        </p:txBody>
      </p:sp>
      <p:cxnSp>
        <p:nvCxnSpPr>
          <p:cNvPr id="101" name="Straight Connector 100"/>
          <p:cNvCxnSpPr/>
          <p:nvPr/>
        </p:nvCxnSpPr>
        <p:spPr>
          <a:xfrm rot="5400000" flipH="1" flipV="1">
            <a:off x="6822859" y="4152900"/>
            <a:ext cx="1219200" cy="1143000"/>
          </a:xfrm>
          <a:prstGeom prst="line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7927759" y="3886200"/>
            <a:ext cx="7970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MC*</a:t>
            </a:r>
            <a:r>
              <a:rPr lang="en-US" sz="1800" b="1" dirty="0" smtClean="0"/>
              <a:t>d</a:t>
            </a:r>
            <a:endParaRPr lang="th-TH" dirty="0"/>
          </a:p>
        </p:txBody>
      </p:sp>
      <p:cxnSp>
        <p:nvCxnSpPr>
          <p:cNvPr id="103" name="Straight Connector 102"/>
          <p:cNvCxnSpPr/>
          <p:nvPr/>
        </p:nvCxnSpPr>
        <p:spPr>
          <a:xfrm rot="5400000" flipH="1" flipV="1">
            <a:off x="6240969" y="4731037"/>
            <a:ext cx="1538068" cy="794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>
            <a:off x="5638800" y="3962400"/>
            <a:ext cx="1372394" cy="1588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Box 107"/>
          <p:cNvSpPr txBox="1"/>
          <p:nvPr/>
        </p:nvSpPr>
        <p:spPr>
          <a:xfrm>
            <a:off x="6858000" y="554349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Q*</a:t>
            </a:r>
            <a:r>
              <a:rPr lang="en-US" sz="1200" dirty="0" smtClean="0"/>
              <a:t>d</a:t>
            </a:r>
            <a:endParaRPr lang="th-TH" sz="2000" dirty="0"/>
          </a:p>
        </p:txBody>
      </p:sp>
      <p:sp>
        <p:nvSpPr>
          <p:cNvPr id="109" name="TextBox 108"/>
          <p:cNvSpPr txBox="1"/>
          <p:nvPr/>
        </p:nvSpPr>
        <p:spPr>
          <a:xfrm>
            <a:off x="4953000" y="379089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P*</a:t>
            </a:r>
            <a:r>
              <a:rPr lang="en-US" sz="1200" dirty="0" smtClean="0"/>
              <a:t>d</a:t>
            </a:r>
            <a:endParaRPr lang="th-TH" sz="2000" dirty="0"/>
          </a:p>
        </p:txBody>
      </p:sp>
      <p:cxnSp>
        <p:nvCxnSpPr>
          <p:cNvPr id="111" name="Straight Connector 110"/>
          <p:cNvCxnSpPr/>
          <p:nvPr/>
        </p:nvCxnSpPr>
        <p:spPr>
          <a:xfrm>
            <a:off x="5562600" y="3810000"/>
            <a:ext cx="15240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>
            <a:off x="685800" y="3810000"/>
            <a:ext cx="15240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build="p"/>
      <p:bldP spid="56" grpId="1" build="allAtOnce"/>
      <p:bldP spid="56" grpId="2" build="allAtOnce"/>
      <p:bldP spid="72" grpId="0" uiExpand="1" build="p" animBg="1"/>
      <p:bldP spid="75" grpId="0"/>
      <p:bldP spid="76" grpId="0" animBg="1"/>
      <p:bldP spid="83" grpId="0" build="p"/>
      <p:bldP spid="84" grpId="0" build="p"/>
      <p:bldP spid="86" grpId="0"/>
      <p:bldP spid="87" grpId="0" animBg="1"/>
      <p:bldP spid="92" grpId="0" animBg="1"/>
      <p:bldP spid="93" grpId="0"/>
      <p:bldP spid="94" grpId="0" build="p"/>
      <p:bldP spid="94" grpId="1" build="allAtOnce"/>
      <p:bldP spid="95" grpId="0" animBg="1"/>
      <p:bldP spid="96" grpId="0" build="p"/>
      <p:bldP spid="96" grpId="2" build="allAtOnce"/>
      <p:bldP spid="102" grpId="0"/>
      <p:bldP spid="108" grpId="0"/>
      <p:bldP spid="10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Dominant Firm and the Competitive Fringes</a:t>
            </a:r>
            <a:br>
              <a:rPr lang="en-US" sz="3200" b="1" dirty="0" smtClean="0"/>
            </a:br>
            <a:r>
              <a:rPr lang="en-US" sz="3200" b="1" dirty="0" smtClean="0"/>
              <a:t>(free-entry)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53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/>
              <a:t>(a)                                                                    (b)</a:t>
            </a:r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th-TH" sz="2400" dirty="0"/>
          </a:p>
        </p:txBody>
      </p:sp>
      <p:cxnSp>
        <p:nvCxnSpPr>
          <p:cNvPr id="5" name="Straight Arrow Connector 4"/>
          <p:cNvCxnSpPr/>
          <p:nvPr/>
        </p:nvCxnSpPr>
        <p:spPr>
          <a:xfrm rot="5400000" flipH="1" flipV="1">
            <a:off x="-1104900" y="3619500"/>
            <a:ext cx="37338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94648" y="1463946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Price</a:t>
            </a:r>
            <a:endParaRPr lang="th-TH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276600" y="55626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Quantity</a:t>
            </a:r>
            <a:endParaRPr lang="th-TH" sz="1800" b="1" dirty="0"/>
          </a:p>
        </p:txBody>
      </p:sp>
      <p:cxnSp>
        <p:nvCxnSpPr>
          <p:cNvPr id="11" name="Straight Connector 10"/>
          <p:cNvCxnSpPr/>
          <p:nvPr/>
        </p:nvCxnSpPr>
        <p:spPr>
          <a:xfrm rot="16200000" flipH="1">
            <a:off x="304800" y="2514600"/>
            <a:ext cx="3429000" cy="2514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Line Callout 1 12"/>
          <p:cNvSpPr/>
          <p:nvPr/>
        </p:nvSpPr>
        <p:spPr>
          <a:xfrm>
            <a:off x="2971800" y="4191000"/>
            <a:ext cx="914400" cy="304800"/>
          </a:xfrm>
          <a:prstGeom prst="borderCallout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D(p)</a:t>
            </a:r>
            <a:endParaRPr lang="th-TH" sz="2400" dirty="0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431800" y="3633171"/>
          <a:ext cx="254000" cy="350837"/>
        </p:xfrm>
        <a:graphic>
          <a:graphicData uri="http://schemas.openxmlformats.org/presentationml/2006/ole">
            <p:oleObj spid="_x0000_s17410" name="Equation" r:id="rId3" imgW="152280" imgH="241200" progId="">
              <p:embed/>
            </p:oleObj>
          </a:graphicData>
        </a:graphic>
      </p:graphicFrame>
      <p:cxnSp>
        <p:nvCxnSpPr>
          <p:cNvPr id="17" name="Straight Connector 16"/>
          <p:cNvCxnSpPr/>
          <p:nvPr/>
        </p:nvCxnSpPr>
        <p:spPr>
          <a:xfrm rot="5400000" flipH="1" flipV="1">
            <a:off x="571500" y="2324100"/>
            <a:ext cx="1676400" cy="1295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057400" y="1828800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S(p)</a:t>
            </a:r>
            <a:endParaRPr lang="th-TH" sz="2400" dirty="0"/>
          </a:p>
        </p:txBody>
      </p:sp>
      <p:cxnSp>
        <p:nvCxnSpPr>
          <p:cNvPr id="22" name="Straight Connector 21"/>
          <p:cNvCxnSpPr/>
          <p:nvPr/>
        </p:nvCxnSpPr>
        <p:spPr>
          <a:xfrm rot="5400000" flipH="1" flipV="1">
            <a:off x="228600" y="2514600"/>
            <a:ext cx="1828800" cy="76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5400000" flipH="1" flipV="1">
            <a:off x="0" y="2667000"/>
            <a:ext cx="1905000" cy="381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447800" y="1676400"/>
            <a:ext cx="5306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 smtClean="0"/>
              <a:t>AC</a:t>
            </a:r>
            <a:r>
              <a:rPr lang="en-US" sz="1600" dirty="0" err="1" smtClean="0"/>
              <a:t>f</a:t>
            </a:r>
            <a:endParaRPr lang="th-TH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990600" y="1524000"/>
            <a:ext cx="6030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/>
              <a:t>M</a:t>
            </a:r>
            <a:r>
              <a:rPr lang="en-US" sz="2000" dirty="0" err="1" smtClean="0"/>
              <a:t>C</a:t>
            </a:r>
            <a:r>
              <a:rPr lang="en-US" sz="1600" dirty="0" err="1" smtClean="0"/>
              <a:t>f</a:t>
            </a:r>
            <a:endParaRPr lang="th-TH" sz="2400" dirty="0"/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368300" y="2743200"/>
          <a:ext cx="381000" cy="295275"/>
        </p:xfrm>
        <a:graphic>
          <a:graphicData uri="http://schemas.openxmlformats.org/presentationml/2006/ole">
            <p:oleObj spid="_x0000_s17411" name="Equation" r:id="rId4" imgW="228600" imgH="203040" progId="">
              <p:embed/>
            </p:oleObj>
          </a:graphicData>
        </a:graphic>
      </p:graphicFrame>
      <p:cxnSp>
        <p:nvCxnSpPr>
          <p:cNvPr id="32" name="Straight Connector 31"/>
          <p:cNvCxnSpPr/>
          <p:nvPr/>
        </p:nvCxnSpPr>
        <p:spPr>
          <a:xfrm rot="10800000">
            <a:off x="775648" y="2944504"/>
            <a:ext cx="609600" cy="1588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756312" y="5486400"/>
            <a:ext cx="31242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rot="5400000" flipH="1" flipV="1">
            <a:off x="3777588" y="3618706"/>
            <a:ext cx="37338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5638800" y="5485606"/>
            <a:ext cx="31242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293056" y="1447800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Price</a:t>
            </a:r>
            <a:endParaRPr lang="th-TH" sz="20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7924800" y="55626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Quantity</a:t>
            </a:r>
            <a:endParaRPr lang="th-TH" sz="1800" b="1" dirty="0"/>
          </a:p>
        </p:txBody>
      </p:sp>
      <p:cxnSp>
        <p:nvCxnSpPr>
          <p:cNvPr id="46" name="Straight Connector 45"/>
          <p:cNvCxnSpPr/>
          <p:nvPr/>
        </p:nvCxnSpPr>
        <p:spPr>
          <a:xfrm rot="16200000" flipH="1">
            <a:off x="5181600" y="2514600"/>
            <a:ext cx="3429000" cy="2514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Line Callout 1 46"/>
          <p:cNvSpPr/>
          <p:nvPr/>
        </p:nvSpPr>
        <p:spPr>
          <a:xfrm>
            <a:off x="6172200" y="1905000"/>
            <a:ext cx="914400" cy="304800"/>
          </a:xfrm>
          <a:prstGeom prst="borderCallout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D(p)</a:t>
            </a:r>
            <a:endParaRPr lang="th-TH" sz="2400" dirty="0"/>
          </a:p>
        </p:txBody>
      </p:sp>
      <p:cxnSp>
        <p:nvCxnSpPr>
          <p:cNvPr id="61" name="Straight Connector 60"/>
          <p:cNvCxnSpPr/>
          <p:nvPr/>
        </p:nvCxnSpPr>
        <p:spPr>
          <a:xfrm>
            <a:off x="5638800" y="3810000"/>
            <a:ext cx="12954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rot="10800000" flipV="1">
            <a:off x="762002" y="3823648"/>
            <a:ext cx="6172199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5638800" y="3810000"/>
            <a:ext cx="1309049" cy="2844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rot="16200000" flipH="1">
            <a:off x="6705600" y="4038600"/>
            <a:ext cx="1676400" cy="121920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Line Callout 1 71"/>
          <p:cNvSpPr/>
          <p:nvPr/>
        </p:nvSpPr>
        <p:spPr>
          <a:xfrm>
            <a:off x="7620000" y="3810000"/>
            <a:ext cx="914400" cy="304800"/>
          </a:xfrm>
          <a:prstGeom prst="borderCallout1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D</a:t>
            </a:r>
            <a:r>
              <a:rPr lang="en-US" sz="1600" dirty="0" err="1" smtClean="0"/>
              <a:t>d</a:t>
            </a:r>
            <a:r>
              <a:rPr lang="en-US" sz="2400" dirty="0" smtClean="0"/>
              <a:t>(p)</a:t>
            </a:r>
            <a:endParaRPr lang="th-TH" sz="2400" dirty="0"/>
          </a:p>
        </p:txBody>
      </p:sp>
      <p:sp>
        <p:nvSpPr>
          <p:cNvPr id="64" name="TextBox 63"/>
          <p:cNvSpPr txBox="1"/>
          <p:nvPr/>
        </p:nvSpPr>
        <p:spPr>
          <a:xfrm>
            <a:off x="2971800" y="1524000"/>
            <a:ext cx="1905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As long as there is a positive profit, more fringe firms  would enter. </a:t>
            </a:r>
            <a:endParaRPr lang="th-TH" sz="2400" dirty="0"/>
          </a:p>
        </p:txBody>
      </p:sp>
      <p:sp>
        <p:nvSpPr>
          <p:cNvPr id="71" name="Rectangle 70"/>
          <p:cNvSpPr/>
          <p:nvPr/>
        </p:nvSpPr>
        <p:spPr>
          <a:xfrm>
            <a:off x="762000" y="3200400"/>
            <a:ext cx="91440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3" name="TextBox 72"/>
          <p:cNvSpPr txBox="1"/>
          <p:nvPr/>
        </p:nvSpPr>
        <p:spPr>
          <a:xfrm>
            <a:off x="304800" y="3028890"/>
            <a:ext cx="38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</a:t>
            </a:r>
            <a:endParaRPr lang="th-TH" sz="2000" dirty="0"/>
          </a:p>
        </p:txBody>
      </p:sp>
      <p:sp>
        <p:nvSpPr>
          <p:cNvPr id="74" name="TextBox 73"/>
          <p:cNvSpPr txBox="1"/>
          <p:nvPr/>
        </p:nvSpPr>
        <p:spPr>
          <a:xfrm>
            <a:off x="3048000" y="1371600"/>
            <a:ext cx="1905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S(p) = summing up the MC of all fringes, you get the aggregate supply of fringes firms. </a:t>
            </a:r>
            <a:endParaRPr lang="th-TH" sz="2400" dirty="0"/>
          </a:p>
        </p:txBody>
      </p:sp>
      <p:cxnSp>
        <p:nvCxnSpPr>
          <p:cNvPr id="77" name="Straight Connector 76"/>
          <p:cNvCxnSpPr/>
          <p:nvPr/>
        </p:nvCxnSpPr>
        <p:spPr>
          <a:xfrm flipV="1">
            <a:off x="762000" y="2590800"/>
            <a:ext cx="1524000" cy="12192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/>
          <p:cNvSpPr txBox="1"/>
          <p:nvPr/>
        </p:nvSpPr>
        <p:spPr>
          <a:xfrm>
            <a:off x="2286000" y="2286000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S(p)</a:t>
            </a:r>
            <a:endParaRPr lang="th-TH" sz="2400" dirty="0"/>
          </a:p>
        </p:txBody>
      </p:sp>
      <p:cxnSp>
        <p:nvCxnSpPr>
          <p:cNvPr id="80" name="Straight Connector 79"/>
          <p:cNvCxnSpPr/>
          <p:nvPr/>
        </p:nvCxnSpPr>
        <p:spPr>
          <a:xfrm flipV="1">
            <a:off x="838200" y="3581400"/>
            <a:ext cx="1828800" cy="2286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2743200" y="3276600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S(p)</a:t>
            </a:r>
            <a:endParaRPr lang="th-TH" sz="2400" dirty="0"/>
          </a:p>
        </p:txBody>
      </p:sp>
      <p:cxnSp>
        <p:nvCxnSpPr>
          <p:cNvPr id="85" name="Straight Connector 84"/>
          <p:cNvCxnSpPr/>
          <p:nvPr/>
        </p:nvCxnSpPr>
        <p:spPr>
          <a:xfrm>
            <a:off x="762000" y="3810000"/>
            <a:ext cx="205740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2819400" y="3500735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S(p)</a:t>
            </a:r>
            <a:endParaRPr lang="th-TH" sz="2400" dirty="0"/>
          </a:p>
        </p:txBody>
      </p:sp>
      <p:sp>
        <p:nvSpPr>
          <p:cNvPr id="48" name="TextBox 47"/>
          <p:cNvSpPr txBox="1"/>
          <p:nvPr/>
        </p:nvSpPr>
        <p:spPr>
          <a:xfrm>
            <a:off x="6553200" y="2286000"/>
            <a:ext cx="2438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The red line is the dominant’s residual demand curve.</a:t>
            </a:r>
            <a:endParaRPr lang="th-TH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  <p:bldP spid="20" grpId="0" build="p"/>
      <p:bldP spid="20" grpId="1" build="allAtOnce"/>
      <p:bldP spid="27" grpId="0"/>
      <p:bldP spid="28" grpId="0"/>
      <p:bldP spid="72" grpId="0" animBg="1"/>
      <p:bldP spid="64" grpId="0" build="p"/>
      <p:bldP spid="64" grpId="1" build="allAtOnce"/>
      <p:bldP spid="71" grpId="0" animBg="1"/>
      <p:bldP spid="71" grpId="1" animBg="1"/>
      <p:bldP spid="73" grpId="0" build="p"/>
      <p:bldP spid="74" grpId="0" build="p"/>
      <p:bldP spid="74" grpId="1" build="allAtOnce"/>
      <p:bldP spid="78" grpId="0" build="p"/>
      <p:bldP spid="78" grpId="1" build="allAtOnce"/>
      <p:bldP spid="81" grpId="0" build="p"/>
      <p:bldP spid="81" grpId="1" build="allAtOnce"/>
      <p:bldP spid="86" grpId="0" build="p"/>
      <p:bldP spid="86" grpId="1" build="allAtOnce"/>
      <p:bldP spid="4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83163"/>
          </a:xfrm>
        </p:spPr>
        <p:txBody>
          <a:bodyPr>
            <a:normAutofit/>
          </a:bodyPr>
          <a:lstStyle/>
          <a:p>
            <a:r>
              <a:rPr lang="en-US" sz="2000" dirty="0" smtClean="0"/>
              <a:t>Case 1 (high cost -&gt; high price)                     Case 2 (low cost -&gt; low price)</a:t>
            </a:r>
          </a:p>
          <a:p>
            <a:pPr>
              <a:buNone/>
            </a:pPr>
            <a:endParaRPr lang="th-TH" sz="20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Dominant Firm and the Competitive Fringes</a:t>
            </a:r>
            <a:br>
              <a:rPr lang="en-US" sz="3200" b="1" dirty="0" smtClean="0"/>
            </a:br>
            <a:r>
              <a:rPr lang="en-US" sz="3200" b="1" dirty="0" smtClean="0"/>
              <a:t>(free-entry)</a:t>
            </a:r>
            <a:endParaRPr lang="th-TH" sz="32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143000"/>
            <a:ext cx="8229600" cy="495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                                      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457200" y="1066800"/>
            <a:ext cx="8229600" cy="495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                                      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61" name="Straight Arrow Connector 60"/>
          <p:cNvCxnSpPr/>
          <p:nvPr/>
        </p:nvCxnSpPr>
        <p:spPr>
          <a:xfrm rot="5400000" flipH="1" flipV="1">
            <a:off x="-1104900" y="3619500"/>
            <a:ext cx="37338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394648" y="1463946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Price</a:t>
            </a:r>
            <a:endParaRPr lang="th-TH" sz="2000" b="1" dirty="0"/>
          </a:p>
        </p:txBody>
      </p:sp>
      <p:sp>
        <p:nvSpPr>
          <p:cNvPr id="63" name="TextBox 62"/>
          <p:cNvSpPr txBox="1"/>
          <p:nvPr/>
        </p:nvSpPr>
        <p:spPr>
          <a:xfrm>
            <a:off x="3276600" y="55626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Quantity</a:t>
            </a:r>
            <a:endParaRPr lang="th-TH" sz="1800" b="1" dirty="0"/>
          </a:p>
        </p:txBody>
      </p:sp>
      <p:cxnSp>
        <p:nvCxnSpPr>
          <p:cNvPr id="64" name="Straight Connector 63"/>
          <p:cNvCxnSpPr/>
          <p:nvPr/>
        </p:nvCxnSpPr>
        <p:spPr>
          <a:xfrm rot="16200000" flipH="1">
            <a:off x="304800" y="2514600"/>
            <a:ext cx="3429000" cy="2514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Line Callout 1 64"/>
          <p:cNvSpPr/>
          <p:nvPr/>
        </p:nvSpPr>
        <p:spPr>
          <a:xfrm>
            <a:off x="1295400" y="1905000"/>
            <a:ext cx="914400" cy="304800"/>
          </a:xfrm>
          <a:prstGeom prst="borderCallout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D(p)</a:t>
            </a:r>
            <a:endParaRPr lang="th-TH" sz="2400" dirty="0"/>
          </a:p>
        </p:txBody>
      </p:sp>
      <p:graphicFrame>
        <p:nvGraphicFramePr>
          <p:cNvPr id="66" name="Object 65"/>
          <p:cNvGraphicFramePr>
            <a:graphicFrameLocks noChangeAspect="1"/>
          </p:cNvGraphicFramePr>
          <p:nvPr/>
        </p:nvGraphicFramePr>
        <p:xfrm>
          <a:off x="431800" y="3633171"/>
          <a:ext cx="254000" cy="350837"/>
        </p:xfrm>
        <a:graphic>
          <a:graphicData uri="http://schemas.openxmlformats.org/presentationml/2006/ole">
            <p:oleObj spid="_x0000_s18438" name="Equation" r:id="rId3" imgW="152280" imgH="241200" progId="">
              <p:embed/>
            </p:oleObj>
          </a:graphicData>
        </a:graphic>
      </p:graphicFrame>
      <p:cxnSp>
        <p:nvCxnSpPr>
          <p:cNvPr id="90" name="Straight Arrow Connector 89"/>
          <p:cNvCxnSpPr/>
          <p:nvPr/>
        </p:nvCxnSpPr>
        <p:spPr>
          <a:xfrm>
            <a:off x="756312" y="5486400"/>
            <a:ext cx="31242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Arrow Connector 90"/>
          <p:cNvCxnSpPr/>
          <p:nvPr/>
        </p:nvCxnSpPr>
        <p:spPr>
          <a:xfrm rot="5400000" flipH="1" flipV="1">
            <a:off x="3777588" y="3618706"/>
            <a:ext cx="37338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5638800" y="5485606"/>
            <a:ext cx="31242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/>
          <p:cNvSpPr txBox="1"/>
          <p:nvPr/>
        </p:nvSpPr>
        <p:spPr>
          <a:xfrm>
            <a:off x="5293056" y="1447800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Price</a:t>
            </a:r>
            <a:endParaRPr lang="th-TH" sz="2000" b="1" dirty="0"/>
          </a:p>
        </p:txBody>
      </p:sp>
      <p:cxnSp>
        <p:nvCxnSpPr>
          <p:cNvPr id="99" name="Straight Connector 98"/>
          <p:cNvCxnSpPr/>
          <p:nvPr/>
        </p:nvCxnSpPr>
        <p:spPr>
          <a:xfrm rot="16200000" flipH="1">
            <a:off x="5181600" y="2514600"/>
            <a:ext cx="3429000" cy="2514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Line Callout 1 99"/>
          <p:cNvSpPr/>
          <p:nvPr/>
        </p:nvSpPr>
        <p:spPr>
          <a:xfrm>
            <a:off x="6172200" y="1905000"/>
            <a:ext cx="914400" cy="304800"/>
          </a:xfrm>
          <a:prstGeom prst="borderCallout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D(p)</a:t>
            </a:r>
            <a:endParaRPr lang="th-TH" sz="2400" dirty="0"/>
          </a:p>
        </p:txBody>
      </p:sp>
      <p:cxnSp>
        <p:nvCxnSpPr>
          <p:cNvPr id="104" name="Straight Connector 103"/>
          <p:cNvCxnSpPr/>
          <p:nvPr/>
        </p:nvCxnSpPr>
        <p:spPr>
          <a:xfrm>
            <a:off x="5638800" y="3810000"/>
            <a:ext cx="12954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rot="10800000" flipV="1">
            <a:off x="762002" y="3823648"/>
            <a:ext cx="6172199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5638800" y="3810000"/>
            <a:ext cx="1309049" cy="2844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 rot="16200000" flipH="1">
            <a:off x="6705600" y="4038600"/>
            <a:ext cx="1676400" cy="121920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Line Callout 1 112"/>
          <p:cNvSpPr/>
          <p:nvPr/>
        </p:nvSpPr>
        <p:spPr>
          <a:xfrm>
            <a:off x="7620000" y="3962400"/>
            <a:ext cx="914400" cy="304800"/>
          </a:xfrm>
          <a:prstGeom prst="borderCallout1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D</a:t>
            </a:r>
            <a:r>
              <a:rPr lang="en-US" sz="1600" dirty="0" err="1" smtClean="0"/>
              <a:t>d</a:t>
            </a:r>
            <a:r>
              <a:rPr lang="en-US" sz="2400" dirty="0" smtClean="0"/>
              <a:t>(p)</a:t>
            </a:r>
            <a:endParaRPr lang="th-TH" sz="2400" dirty="0"/>
          </a:p>
        </p:txBody>
      </p:sp>
      <p:sp>
        <p:nvSpPr>
          <p:cNvPr id="124" name="TextBox 123"/>
          <p:cNvSpPr txBox="1"/>
          <p:nvPr/>
        </p:nvSpPr>
        <p:spPr>
          <a:xfrm>
            <a:off x="8001000" y="5574268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Quantity</a:t>
            </a:r>
            <a:endParaRPr lang="th-TH" sz="1800" b="1" dirty="0"/>
          </a:p>
        </p:txBody>
      </p:sp>
      <p:cxnSp>
        <p:nvCxnSpPr>
          <p:cNvPr id="125" name="Straight Connector 124"/>
          <p:cNvCxnSpPr/>
          <p:nvPr/>
        </p:nvCxnSpPr>
        <p:spPr>
          <a:xfrm rot="5400000" flipH="1" flipV="1">
            <a:off x="1028700" y="2933700"/>
            <a:ext cx="1219200" cy="1143000"/>
          </a:xfrm>
          <a:prstGeom prst="line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TextBox 125"/>
          <p:cNvSpPr txBox="1"/>
          <p:nvPr/>
        </p:nvSpPr>
        <p:spPr>
          <a:xfrm>
            <a:off x="2133600" y="2667000"/>
            <a:ext cx="6687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MC</a:t>
            </a:r>
            <a:r>
              <a:rPr lang="en-US" sz="1800" b="1" dirty="0" err="1" smtClean="0"/>
              <a:t>d</a:t>
            </a:r>
            <a:endParaRPr lang="th-TH" dirty="0"/>
          </a:p>
        </p:txBody>
      </p:sp>
      <p:cxnSp>
        <p:nvCxnSpPr>
          <p:cNvPr id="127" name="Straight Connector 126"/>
          <p:cNvCxnSpPr/>
          <p:nvPr/>
        </p:nvCxnSpPr>
        <p:spPr>
          <a:xfrm rot="5400000" flipH="1" flipV="1">
            <a:off x="457994" y="4648200"/>
            <a:ext cx="1676400" cy="1588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TextBox 128"/>
          <p:cNvSpPr txBox="1"/>
          <p:nvPr/>
        </p:nvSpPr>
        <p:spPr>
          <a:xfrm>
            <a:off x="1025856" y="5619690"/>
            <a:ext cx="53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Q</a:t>
            </a:r>
            <a:r>
              <a:rPr lang="en-US" sz="1200" dirty="0" err="1" smtClean="0"/>
              <a:t>d</a:t>
            </a:r>
            <a:endParaRPr lang="th-TH" sz="2000" dirty="0"/>
          </a:p>
        </p:txBody>
      </p:sp>
      <p:sp>
        <p:nvSpPr>
          <p:cNvPr id="130" name="TextBox 129"/>
          <p:cNvSpPr txBox="1"/>
          <p:nvPr/>
        </p:nvSpPr>
        <p:spPr>
          <a:xfrm>
            <a:off x="1545608" y="5619690"/>
            <a:ext cx="53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Q</a:t>
            </a:r>
            <a:r>
              <a:rPr lang="en-US" sz="1200" dirty="0" err="1" smtClean="0"/>
              <a:t>f</a:t>
            </a:r>
            <a:endParaRPr lang="th-TH" sz="2000" dirty="0"/>
          </a:p>
        </p:txBody>
      </p:sp>
      <p:sp>
        <p:nvSpPr>
          <p:cNvPr id="131" name="Right Brace 130"/>
          <p:cNvSpPr/>
          <p:nvPr/>
        </p:nvSpPr>
        <p:spPr>
          <a:xfrm rot="5245900">
            <a:off x="1619766" y="5288820"/>
            <a:ext cx="231785" cy="65611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32" name="Straight Connector 131"/>
          <p:cNvCxnSpPr/>
          <p:nvPr/>
        </p:nvCxnSpPr>
        <p:spPr>
          <a:xfrm rot="5400000" flipH="1" flipV="1">
            <a:off x="1213511" y="4647406"/>
            <a:ext cx="1676400" cy="1588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 flipH="1" flipV="1">
            <a:off x="6904614" y="4525386"/>
            <a:ext cx="762000" cy="702827"/>
          </a:xfrm>
          <a:prstGeom prst="line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Box 133"/>
          <p:cNvSpPr txBox="1"/>
          <p:nvPr/>
        </p:nvSpPr>
        <p:spPr>
          <a:xfrm>
            <a:off x="7620000" y="4324290"/>
            <a:ext cx="6687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MC</a:t>
            </a:r>
            <a:r>
              <a:rPr lang="en-US" sz="1800" b="1" dirty="0" err="1" smtClean="0"/>
              <a:t>d</a:t>
            </a:r>
            <a:endParaRPr lang="th-TH" dirty="0"/>
          </a:p>
        </p:txBody>
      </p:sp>
      <p:cxnSp>
        <p:nvCxnSpPr>
          <p:cNvPr id="136" name="Straight Connector 135"/>
          <p:cNvCxnSpPr/>
          <p:nvPr/>
        </p:nvCxnSpPr>
        <p:spPr>
          <a:xfrm rot="5400000" flipH="1" flipV="1">
            <a:off x="6268874" y="4703930"/>
            <a:ext cx="1523999" cy="40944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/>
          <p:cNvCxnSpPr/>
          <p:nvPr/>
        </p:nvCxnSpPr>
        <p:spPr>
          <a:xfrm rot="10800000" flipV="1">
            <a:off x="5638801" y="3962398"/>
            <a:ext cx="1371601" cy="1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440" name="Object 8"/>
          <p:cNvGraphicFramePr>
            <a:graphicFrameLocks noChangeAspect="1"/>
          </p:cNvGraphicFramePr>
          <p:nvPr/>
        </p:nvGraphicFramePr>
        <p:xfrm>
          <a:off x="5168900" y="3886200"/>
          <a:ext cx="381000" cy="295275"/>
        </p:xfrm>
        <a:graphic>
          <a:graphicData uri="http://schemas.openxmlformats.org/presentationml/2006/ole">
            <p:oleObj spid="_x0000_s18440" name="Equation" r:id="rId4" imgW="228600" imgH="203040" progId="">
              <p:embed/>
            </p:oleObj>
          </a:graphicData>
        </a:graphic>
      </p:graphicFrame>
      <p:sp>
        <p:nvSpPr>
          <p:cNvPr id="140" name="TextBox 139"/>
          <p:cNvSpPr txBox="1"/>
          <p:nvPr/>
        </p:nvSpPr>
        <p:spPr>
          <a:xfrm>
            <a:off x="6705600" y="556260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Q*</a:t>
            </a:r>
            <a:r>
              <a:rPr lang="en-US" sz="1200" dirty="0" smtClean="0"/>
              <a:t>d</a:t>
            </a:r>
            <a:endParaRPr lang="th-TH" sz="2000" dirty="0"/>
          </a:p>
        </p:txBody>
      </p:sp>
      <p:cxnSp>
        <p:nvCxnSpPr>
          <p:cNvPr id="141" name="Straight Connector 140"/>
          <p:cNvCxnSpPr/>
          <p:nvPr/>
        </p:nvCxnSpPr>
        <p:spPr>
          <a:xfrm>
            <a:off x="762000" y="3810001"/>
            <a:ext cx="1309049" cy="2844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/>
          <p:cNvCxnSpPr/>
          <p:nvPr/>
        </p:nvCxnSpPr>
        <p:spPr>
          <a:xfrm rot="16200000" flipH="1">
            <a:off x="1828800" y="4038601"/>
            <a:ext cx="1676400" cy="121920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" name="Line Callout 1 142"/>
          <p:cNvSpPr/>
          <p:nvPr/>
        </p:nvSpPr>
        <p:spPr>
          <a:xfrm>
            <a:off x="2743200" y="3810001"/>
            <a:ext cx="914400" cy="304800"/>
          </a:xfrm>
          <a:prstGeom prst="borderCallout1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D</a:t>
            </a:r>
            <a:r>
              <a:rPr lang="en-US" sz="1600" dirty="0" err="1" smtClean="0"/>
              <a:t>d</a:t>
            </a:r>
            <a:r>
              <a:rPr lang="en-US" sz="2400" dirty="0" smtClean="0"/>
              <a:t>(p)</a:t>
            </a:r>
            <a:endParaRPr lang="th-TH" sz="2400" dirty="0"/>
          </a:p>
        </p:txBody>
      </p:sp>
      <p:cxnSp>
        <p:nvCxnSpPr>
          <p:cNvPr id="40" name="Straight Connector 39"/>
          <p:cNvCxnSpPr/>
          <p:nvPr/>
        </p:nvCxnSpPr>
        <p:spPr>
          <a:xfrm rot="16200000" flipH="1">
            <a:off x="6809936" y="5181600"/>
            <a:ext cx="457200" cy="15240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Line Callout 1 40"/>
          <p:cNvSpPr/>
          <p:nvPr/>
        </p:nvSpPr>
        <p:spPr>
          <a:xfrm>
            <a:off x="7391400" y="3505200"/>
            <a:ext cx="914400" cy="304800"/>
          </a:xfrm>
          <a:prstGeom prst="borderCallout1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MR</a:t>
            </a:r>
            <a:r>
              <a:rPr lang="en-US" sz="1600" dirty="0" err="1" smtClean="0"/>
              <a:t>d</a:t>
            </a:r>
            <a:endParaRPr lang="th-TH" sz="2400" dirty="0"/>
          </a:p>
        </p:txBody>
      </p:sp>
      <p:cxnSp>
        <p:nvCxnSpPr>
          <p:cNvPr id="42" name="Straight Connector 41"/>
          <p:cNvCxnSpPr/>
          <p:nvPr/>
        </p:nvCxnSpPr>
        <p:spPr>
          <a:xfrm rot="16200000" flipH="1">
            <a:off x="6342163" y="4455961"/>
            <a:ext cx="1219994" cy="1248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5672796" y="3810000"/>
            <a:ext cx="1261404" cy="1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rot="16200000" flipH="1">
            <a:off x="1919068" y="5181600"/>
            <a:ext cx="457200" cy="15240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rot="16200000" flipH="1">
            <a:off x="1451295" y="4455961"/>
            <a:ext cx="1219994" cy="1248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781928" y="3810000"/>
            <a:ext cx="1261404" cy="1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Line Callout 1 55"/>
          <p:cNvSpPr/>
          <p:nvPr/>
        </p:nvSpPr>
        <p:spPr>
          <a:xfrm>
            <a:off x="2266072" y="3414932"/>
            <a:ext cx="914400" cy="304800"/>
          </a:xfrm>
          <a:prstGeom prst="borderCallout1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MR</a:t>
            </a:r>
            <a:r>
              <a:rPr lang="en-US" sz="1600" dirty="0" err="1" smtClean="0"/>
              <a:t>d</a:t>
            </a:r>
            <a:endParaRPr lang="th-TH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/>
      <p:bldP spid="129" grpId="0" build="p"/>
      <p:bldP spid="130" grpId="0"/>
      <p:bldP spid="131" grpId="0" animBg="1"/>
      <p:bldP spid="134" grpId="0"/>
      <p:bldP spid="140" grpId="0" build="p"/>
      <p:bldP spid="41" grpId="0" uiExpand="1" build="p" animBg="1"/>
      <p:bldP spid="56" grpId="0" uiExpand="1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330</Words>
  <Application>Microsoft Office PowerPoint</Application>
  <PresentationFormat>On-screen Show (4:3)</PresentationFormat>
  <Paragraphs>133</Paragraphs>
  <Slides>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Office Theme</vt:lpstr>
      <vt:lpstr>Equation</vt:lpstr>
      <vt:lpstr>Dominant Firm and the Competitive Fringes To view: 1) press “F5” -&gt; “Enter”</vt:lpstr>
      <vt:lpstr>Dominant Firm and the Competitive Fringes</vt:lpstr>
      <vt:lpstr>Dominant Firm and the Competitive Fringes (free-entry)</vt:lpstr>
      <vt:lpstr>Dominant Firm and the Competitive Fringes (free-entry)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Dominant Firm and the Competitive Fringe</dc:title>
  <dc:creator>Customer</dc:creator>
  <cp:lastModifiedBy>Yuwi</cp:lastModifiedBy>
  <cp:revision>65</cp:revision>
  <dcterms:created xsi:type="dcterms:W3CDTF">2011-08-16T16:37:51Z</dcterms:created>
  <dcterms:modified xsi:type="dcterms:W3CDTF">2011-08-24T09:55:46Z</dcterms:modified>
</cp:coreProperties>
</file>