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1"/>
  </p:notesMasterIdLst>
  <p:sldIdLst>
    <p:sldId id="256" r:id="rId2"/>
    <p:sldId id="321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53" r:id="rId22"/>
    <p:sldId id="376" r:id="rId23"/>
    <p:sldId id="378" r:id="rId24"/>
    <p:sldId id="379" r:id="rId25"/>
    <p:sldId id="380" r:id="rId26"/>
    <p:sldId id="381" r:id="rId27"/>
    <p:sldId id="393" r:id="rId28"/>
    <p:sldId id="394" r:id="rId29"/>
    <p:sldId id="395" r:id="rId30"/>
    <p:sldId id="396" r:id="rId31"/>
    <p:sldId id="397" r:id="rId32"/>
    <p:sldId id="398" r:id="rId33"/>
    <p:sldId id="410" r:id="rId34"/>
    <p:sldId id="411" r:id="rId35"/>
    <p:sldId id="412" r:id="rId36"/>
    <p:sldId id="414" r:id="rId37"/>
    <p:sldId id="415" r:id="rId38"/>
    <p:sldId id="416" r:id="rId39"/>
    <p:sldId id="320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368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4/6/2014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68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31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94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13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59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84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27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64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595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95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91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67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31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12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893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19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12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1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485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458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780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3373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6498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0208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049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3724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3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703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331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8306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686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953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925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189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46A6A-A83B-4130-8472-DF246C190759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16EA-B478-485E-9C20-6E3B6BACF7B5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C2B7-9069-4FD7-A59D-C31906069564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40E6-8E84-4CCF-B1BE-CEEEF8A43156}" type="datetime1">
              <a:rPr lang="en-US" smtClean="0"/>
              <a:t>4/6/2014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2C66A-2F62-44D3-8FEE-AF496FCABE3A}" type="datetime1">
              <a:rPr lang="en-US" smtClean="0"/>
              <a:t>4/6/2014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960EA-F101-44A1-A188-4675651CC5B7}" type="datetime1">
              <a:rPr lang="en-US" smtClean="0"/>
              <a:t>4/6/2014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EAE2-A81F-4899-8B46-5BFABA50DAB1}" type="datetime1">
              <a:rPr lang="en-US" smtClean="0"/>
              <a:t>4/6/2014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F592-15D5-47DB-9C5B-FCFF6B13C092}" type="datetime1">
              <a:rPr lang="en-US" smtClean="0"/>
              <a:t>4/6/2014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E93-DBE9-44BC-8C95-276504C011A4}" type="datetime1">
              <a:rPr lang="en-US" smtClean="0"/>
              <a:t>4/6/2014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0EF4B-0CD0-4827-B341-3694C509EA60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1AD-EC39-46F0-ABB5-557BFBB1B7CA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3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75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0944872-C082-470E-92F4-F7302C77D5C2}" type="datetime1">
              <a:rPr lang="en-US" smtClean="0"/>
              <a:t>4/6/2014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FN 221: Personal Finance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Thanachote </a:t>
            </a:r>
            <a:r>
              <a:rPr lang="en-US" dirty="0" err="1" smtClean="0"/>
              <a:t>Rungsitivat</a:t>
            </a:r>
            <a:r>
              <a:rPr lang="en-US" dirty="0" smtClean="0"/>
              <a:t>, CFA, FRM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Retirement – It’s Up to YOU!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676400"/>
            <a:ext cx="4397375" cy="4114800"/>
          </a:xfrm>
        </p:spPr>
        <p:txBody>
          <a:bodyPr/>
          <a:lstStyle/>
          <a:p>
            <a:endParaRPr lang="en-US" sz="2400"/>
          </a:p>
          <a:p>
            <a:r>
              <a:rPr lang="en-US" sz="2400"/>
              <a:t>Start saving today – although retirement seems a long way away!</a:t>
            </a:r>
          </a:p>
          <a:p>
            <a:r>
              <a:rPr lang="en-US" sz="2400"/>
              <a:t>Employer benefits are reduced, or simply not available.</a:t>
            </a:r>
          </a:p>
          <a:p>
            <a:r>
              <a:rPr lang="en-US" sz="2400"/>
              <a:t>The future of government benefits, Social Security, is questionable. </a:t>
            </a:r>
          </a:p>
        </p:txBody>
      </p:sp>
      <p:pic>
        <p:nvPicPr>
          <p:cNvPr id="106502" name="Picture 6" descr="E:\PFiles\MSOffice\Clipart\standard\stddir1\bd06106_.wmf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35563" y="1676400"/>
            <a:ext cx="3378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990977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Employer-Funded Pension Plans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  <a:p>
            <a:r>
              <a:rPr lang="en-US"/>
              <a:t>Cash balance plans</a:t>
            </a:r>
          </a:p>
          <a:p>
            <a:endParaRPr lang="en-US"/>
          </a:p>
          <a:p>
            <a:r>
              <a:rPr lang="en-US"/>
              <a:t>Advantages:  </a:t>
            </a:r>
          </a:p>
          <a:p>
            <a:pPr lvl="1"/>
            <a:r>
              <a:rPr lang="en-US"/>
              <a:t>Employer bears investment risk for the plan.</a:t>
            </a:r>
          </a:p>
          <a:p>
            <a:pPr lvl="1"/>
            <a:r>
              <a:rPr lang="en-US"/>
              <a:t>Most are non-contributory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548316"/>
      </p:ext>
    </p:extLst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Contributory and Noncontributory Plans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Contributory -- both you and your employer pay toward your retirement</a:t>
            </a:r>
          </a:p>
          <a:p>
            <a:r>
              <a:rPr lang="en-US" sz="2800"/>
              <a:t>Noncontributory -- only your employer pays toward your retirement</a:t>
            </a:r>
          </a:p>
        </p:txBody>
      </p:sp>
      <p:grpSp>
        <p:nvGrpSpPr>
          <p:cNvPr id="24582" name="Group 6"/>
          <p:cNvGrpSpPr>
            <a:grpSpLocks/>
          </p:cNvGrpSpPr>
          <p:nvPr/>
        </p:nvGrpSpPr>
        <p:grpSpPr bwMode="auto">
          <a:xfrm>
            <a:off x="4625975" y="3048000"/>
            <a:ext cx="3465513" cy="2222500"/>
            <a:chOff x="2914" y="1920"/>
            <a:chExt cx="2183" cy="1400"/>
          </a:xfrm>
        </p:grpSpPr>
        <p:pic>
          <p:nvPicPr>
            <p:cNvPr id="24580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" y="1920"/>
              <a:ext cx="2183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581" name="Rectangle 5"/>
            <p:cNvSpPr>
              <a:spLocks noChangeArrowheads="1"/>
            </p:cNvSpPr>
            <p:nvPr/>
          </p:nvSpPr>
          <p:spPr bwMode="auto">
            <a:xfrm>
              <a:off x="2971" y="1948"/>
              <a:ext cx="2061" cy="1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4625425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Retirement Plan Issues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Funded -- the employer pays into a trustee-managed fund to guarantee future pensions</a:t>
            </a:r>
          </a:p>
          <a:p>
            <a:r>
              <a:rPr lang="en-US" sz="2800"/>
              <a:t>Unfunded -- pensions are paid out of current company earnings or pay-as-you-go</a:t>
            </a:r>
          </a:p>
          <a:p>
            <a:r>
              <a:rPr lang="en-US" sz="2800"/>
              <a:t>Vesting period -- required length of employment to be eligible to receive company paid pension benefits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271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Predetermined pension payment on the basis of a formula.  Often based on average salary, years of service, and age at retirement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/>
              <a:t>Monthly benefit =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 sz="2400"/>
              <a:t>Average salary for Y last yrs  x  yrs of service  x  Z%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20014"/>
      </p:ext>
    </p:extLst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Plans--Limitations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Lack of portability – pension does not go with you if you leave the company</a:t>
            </a:r>
          </a:p>
          <a:p>
            <a:r>
              <a:rPr lang="en-US"/>
              <a:t>Company changes in the plan with little notice</a:t>
            </a:r>
          </a:p>
          <a:p>
            <a:r>
              <a:rPr lang="en-US"/>
              <a:t>Few plans adjust benefits for inflation</a:t>
            </a:r>
          </a:p>
          <a:p>
            <a:r>
              <a:rPr lang="en-US"/>
              <a:t>Some are unfunded plans that lack safety.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4113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A New Twist on Defined-Benefit Plans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Pension account credited on the basis of a  formula:</a:t>
            </a:r>
          </a:p>
          <a:p>
            <a:pPr lvl="1"/>
            <a:r>
              <a:rPr lang="en-US" dirty="0"/>
              <a:t>Percentage of salary (e.g., 4% - 7%)</a:t>
            </a:r>
          </a:p>
          <a:p>
            <a:pPr lvl="1"/>
            <a:r>
              <a:rPr lang="en-US" dirty="0"/>
              <a:t>Predetermined rate of interest earnings (e.g., 30-year Treasury-bond rate, S &amp; P 500 index rate, or other rate)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703268"/>
      </p:ext>
    </p:extLst>
  </p:cSld>
  <p:clrMapOvr>
    <a:masterClrMapping/>
  </p:clrMapOvr>
  <p:transition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 Pros and Cons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Pros:</a:t>
            </a:r>
          </a:p>
          <a:p>
            <a:pPr lvl="1"/>
            <a:r>
              <a:rPr lang="en-US" sz="2400"/>
              <a:t>Retirement benefits are easy to track.</a:t>
            </a:r>
          </a:p>
          <a:p>
            <a:pPr lvl="1"/>
            <a:r>
              <a:rPr lang="en-US" sz="2400"/>
              <a:t>Benefit younger employees who can start to build benefits faster</a:t>
            </a:r>
          </a:p>
          <a:p>
            <a:pPr lvl="1"/>
            <a:r>
              <a:rPr lang="en-US" sz="2400"/>
              <a:t>Portability</a:t>
            </a:r>
          </a:p>
          <a:p>
            <a:r>
              <a:rPr lang="en-US" sz="2800"/>
              <a:t>Cons:</a:t>
            </a:r>
          </a:p>
          <a:p>
            <a:pPr lvl="1"/>
            <a:r>
              <a:rPr lang="en-US" sz="2400"/>
              <a:t>No choice on investment decisions and earnings are limited to the stated rate</a:t>
            </a:r>
          </a:p>
          <a:p>
            <a:pPr lvl="1"/>
            <a:r>
              <a:rPr lang="en-US" sz="2400"/>
              <a:t>Reduced benefits for older workers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699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Plan Now, Retire Later -- The Steps to Success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  <a:p>
            <a:r>
              <a:rPr lang="en-US"/>
              <a:t>Step 2: Estimate how much you’ll need to meet your goals.</a:t>
            </a:r>
          </a:p>
          <a:p>
            <a:r>
              <a:rPr lang="en-US"/>
              <a:t>Step 3: Estimate your income available at retirement.</a:t>
            </a:r>
          </a:p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8496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Plan Now, Retire Later -- The Steps to Success </a:t>
            </a:r>
            <a:endParaRPr lang="en-US" sz="40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at retirement to cover this shortfall over your entire retirement.</a:t>
            </a:r>
          </a:p>
          <a:p>
            <a:r>
              <a:rPr lang="en-US"/>
              <a:t>Step 6: Determine how much you must save annually between now and retirement.</a:t>
            </a:r>
          </a:p>
          <a:p>
            <a:r>
              <a:rPr lang="en-US"/>
              <a:t>Step 7: Put the plan into play and save.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48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676400"/>
            <a:ext cx="4375150" cy="41148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How extravagantly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When will you want to retire?</a:t>
            </a:r>
          </a:p>
          <a:p>
            <a:pPr>
              <a:lnSpc>
                <a:spcPct val="90000"/>
              </a:lnSpc>
            </a:pPr>
            <a:r>
              <a:rPr lang="en-US" sz="2800"/>
              <a:t>Who will you have to care for?</a:t>
            </a:r>
          </a:p>
          <a:p>
            <a:pPr>
              <a:lnSpc>
                <a:spcPct val="90000"/>
              </a:lnSpc>
            </a:pPr>
            <a:r>
              <a:rPr lang="en-US" sz="2800"/>
              <a:t>Where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Will you want to travel?</a:t>
            </a:r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685800" y="2590800"/>
            <a:ext cx="3217863" cy="2268538"/>
            <a:chOff x="624" y="1632"/>
            <a:chExt cx="2027" cy="1429"/>
          </a:xfrm>
        </p:grpSpPr>
        <p:pic>
          <p:nvPicPr>
            <p:cNvPr id="32772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632"/>
              <a:ext cx="2027" cy="1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681" y="1660"/>
              <a:ext cx="1905" cy="1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8063581"/>
      </p:ext>
    </p:extLst>
  </p:cSld>
  <p:clrMapOvr>
    <a:masterClrMapping/>
  </p:clrMapOvr>
  <p:transition>
    <p:cover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2: Estimate Your Needs to Meet Your Goals.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future costs based on 70% to 80% of current living expenses.</a:t>
            </a:r>
          </a:p>
          <a:p>
            <a:r>
              <a:rPr lang="en-US"/>
              <a:t>Establish how much each of your other goals will cost.</a:t>
            </a:r>
          </a:p>
          <a:p>
            <a:r>
              <a:rPr lang="en-US"/>
              <a:t>Calculate how taxes will erode your spending power.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292583"/>
      </p:ext>
    </p:extLst>
  </p:cSld>
  <p:clrMapOvr>
    <a:masterClrMapping/>
  </p:clrMapOvr>
  <p:transition>
    <p:pull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Estimate Your Income Available at Retirement.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your Social Security benefits.</a:t>
            </a:r>
          </a:p>
          <a:p>
            <a:r>
              <a:rPr lang="en-US"/>
              <a:t>Calculate your employer-provided pension.</a:t>
            </a:r>
          </a:p>
          <a:p>
            <a:r>
              <a:rPr lang="en-US"/>
              <a:t>Estimate any other windfall income that could be used towards retirement, such as an inheritance from your gozillionaire Uncle Morty.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30092"/>
      </p:ext>
    </p:extLst>
  </p:cSld>
  <p:clrMapOvr>
    <a:masterClrMapping/>
  </p:clrMapOvr>
  <p:transition>
    <p:cover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Compare the difference between your needs and your retirement income.</a:t>
            </a:r>
          </a:p>
          <a:p>
            <a:pPr>
              <a:lnSpc>
                <a:spcPct val="90000"/>
              </a:lnSpc>
            </a:pPr>
            <a:r>
              <a:rPr lang="en-US"/>
              <a:t>Take inflation into account when calculating the time value of money.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PV(FVIF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10526"/>
      </p:ext>
    </p:extLst>
  </p:cSld>
  <p:clrMapOvr>
    <a:masterClrMapping/>
  </p:clrMapOvr>
  <p:transition>
    <p:pull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If you fall short, start saving now -- remember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Time Value of Money.</a:t>
            </a:r>
          </a:p>
          <a:p>
            <a:r>
              <a:rPr lang="en-US" dirty="0"/>
              <a:t>If you exceed your projected need -- protect yourself against all contingencies.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12532"/>
      </p:ext>
    </p:extLst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for This Shortfall.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Calculate the present value of all your annual shortfalls by discounting for your inflation-adjusted rate of return -- this is your total need at retirement.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PV = PMT(PVIFA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37763"/>
      </p:ext>
    </p:extLst>
  </p:cSld>
  <p:clrMapOvr>
    <a:masterClrMapping/>
  </p:clrMapOvr>
  <p:transition>
    <p:cover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Your answer in Step 5 is the total dollar amount you need the day you retire.</a:t>
            </a:r>
          </a:p>
          <a:p>
            <a:pPr>
              <a:lnSpc>
                <a:spcPct val="90000"/>
              </a:lnSpc>
            </a:pPr>
            <a:r>
              <a:rPr lang="en-US"/>
              <a:t>Determine your annual savings goal  by using a future value of an annuity equation.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the formula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PMT(FVIFA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31547"/>
      </p:ext>
    </p:extLst>
  </p:cSld>
  <p:clrMapOvr>
    <a:masterClrMapping/>
  </p:clrMapOvr>
  <p:transition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Note: Always remember to adjust for inflation in each step or you will fall short of your goal.</a:t>
            </a:r>
          </a:p>
        </p:txBody>
      </p:sp>
      <p:pic>
        <p:nvPicPr>
          <p:cNvPr id="122885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057400"/>
            <a:ext cx="3040063" cy="3733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076023"/>
      </p:ext>
    </p:extLst>
  </p:cSld>
  <p:clrMapOvr>
    <a:masterClrMapping/>
  </p:clrMapOvr>
  <p:transition>
    <p:zoom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7: Put the Plan Into Play and Save.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Save, save, save!!</a:t>
            </a:r>
          </a:p>
          <a:p>
            <a:endParaRPr lang="en-US" sz="2800"/>
          </a:p>
          <a:p>
            <a:r>
              <a:rPr lang="en-US" sz="2800"/>
              <a:t>Determine the combination of retirement plans and products that are best for you.</a:t>
            </a:r>
          </a:p>
        </p:txBody>
      </p:sp>
      <p:pic>
        <p:nvPicPr>
          <p:cNvPr id="4506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0775" y="2865438"/>
            <a:ext cx="3787775" cy="2620962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078088"/>
      </p:ext>
    </p:extLst>
  </p:cSld>
  <p:clrMapOvr>
    <a:masterClrMapping/>
  </p:clrMapOvr>
  <p:transition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Employee Stock Ownership Plan (ESOP)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 contributions are made in the form of company stock.</a:t>
            </a:r>
          </a:p>
          <a:p>
            <a:r>
              <a:rPr lang="en-US"/>
              <a:t>This form of plan is the riskiest because your retirement is dependent on the performance of the company.</a:t>
            </a:r>
          </a:p>
          <a:p>
            <a:r>
              <a:rPr lang="en-US"/>
              <a:t>This type of plan does not allow for diversification.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8014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Types of Retirement Payouts </a:t>
            </a:r>
            <a:r>
              <a:rPr lang="en-US" sz="4000"/>
              <a:t>(cont’d)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Joint and survivor annuity -- the payments continue as long as you or your spouse live; however, in some cases the benefits will be reduced when you die.</a:t>
            </a:r>
          </a:p>
          <a:p>
            <a:r>
              <a:rPr lang="en-US"/>
              <a:t>Lump-sum -- a single payment of all principal and accumulated interest.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405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Putting a Plan Together and Monitoring It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Changes in inflation can have a drastic effect on your retirement planning.</a:t>
            </a:r>
          </a:p>
          <a:p>
            <a:r>
              <a:rPr lang="en-US" sz="2800"/>
              <a:t>Once you retire, you may live a long time.</a:t>
            </a:r>
          </a:p>
          <a:p>
            <a:r>
              <a:rPr lang="en-US" sz="2800"/>
              <a:t>Monitor your progress and monitor your company.</a:t>
            </a:r>
          </a:p>
          <a:p>
            <a:r>
              <a:rPr lang="en-US" sz="2800"/>
              <a:t>Don’t neglect your insurance coverage.</a:t>
            </a:r>
          </a:p>
          <a:p>
            <a:r>
              <a:rPr lang="en-US" sz="2800"/>
              <a:t>An investment planning computer program may make things easier.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72729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Objectives of Estate Planning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Distribute property</a:t>
            </a:r>
          </a:p>
          <a:p>
            <a:pPr>
              <a:lnSpc>
                <a:spcPct val="90000"/>
              </a:lnSpc>
            </a:pPr>
            <a:r>
              <a:rPr lang="en-US"/>
              <a:t>Provide for dependents</a:t>
            </a:r>
          </a:p>
          <a:p>
            <a:pPr>
              <a:lnSpc>
                <a:spcPct val="90000"/>
              </a:lnSpc>
            </a:pPr>
            <a:r>
              <a:rPr lang="en-US"/>
              <a:t>Select guardians for minors</a:t>
            </a:r>
          </a:p>
          <a:p>
            <a:pPr>
              <a:lnSpc>
                <a:spcPct val="90000"/>
              </a:lnSpc>
            </a:pPr>
            <a:r>
              <a:rPr lang="en-US"/>
              <a:t>Minimize estate and inheritance taxes</a:t>
            </a:r>
          </a:p>
          <a:p>
            <a:pPr>
              <a:lnSpc>
                <a:spcPct val="90000"/>
              </a:lnSpc>
            </a:pPr>
            <a:r>
              <a:rPr lang="en-US"/>
              <a:t>Minimize settlement costs, including legal and accounting fees</a:t>
            </a:r>
          </a:p>
          <a:p>
            <a:pPr>
              <a:lnSpc>
                <a:spcPct val="90000"/>
              </a:lnSpc>
            </a:pPr>
            <a:r>
              <a:rPr lang="en-US"/>
              <a:t>Appoint power of attorney in case of physical or mental impairment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256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Determine what your estate is worth.</a:t>
            </a:r>
          </a:p>
          <a:p>
            <a:pPr lvl="1"/>
            <a:r>
              <a:rPr lang="en-US" sz="2400"/>
              <a:t>Estate net worth = value of estate’s assets </a:t>
            </a:r>
            <a:r>
              <a:rPr lang="en-US" sz="2400">
                <a:cs typeface="Arial" charset="0"/>
              </a:rPr>
              <a:t>–</a:t>
            </a:r>
            <a:r>
              <a:rPr lang="en-US" sz="2400"/>
              <a:t> value of estate liabilities</a:t>
            </a:r>
          </a:p>
          <a:p>
            <a:pPr lvl="1">
              <a:buSzPct val="75000"/>
              <a:buFontTx/>
              <a:buNone/>
            </a:pPr>
            <a:endParaRPr lang="en-US" sz="2400"/>
          </a:p>
          <a:p>
            <a:r>
              <a:rPr lang="en-US"/>
              <a:t>Step 2: Choose your heirs and decide what they receive.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824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 (cont’d)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Determine the cash needs of the estate.</a:t>
            </a:r>
          </a:p>
          <a:p>
            <a:pPr lvl="1">
              <a:buSzPct val="75000"/>
            </a:pPr>
            <a:r>
              <a:rPr lang="en-US"/>
              <a:t>Liquid assets are needed to pay estate taxes</a:t>
            </a:r>
          </a:p>
          <a:p>
            <a:pPr lvl="1">
              <a:buSzPct val="75000"/>
              <a:buFontTx/>
              <a:buNone/>
            </a:pPr>
            <a:endParaRPr lang="en-US"/>
          </a:p>
          <a:p>
            <a:r>
              <a:rPr lang="en-US"/>
              <a:t>Step 4: Select and implement your estate planning techniques.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819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What They Do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Will -- a legal document that transfers an estate after death</a:t>
            </a:r>
          </a:p>
          <a:p>
            <a:pPr>
              <a:lnSpc>
                <a:spcPct val="90000"/>
              </a:lnSpc>
            </a:pPr>
            <a:r>
              <a:rPr lang="en-US" sz="2800"/>
              <a:t>Beneficiaries -- the people who receive your property</a:t>
            </a:r>
          </a:p>
          <a:p>
            <a:pPr>
              <a:lnSpc>
                <a:spcPct val="90000"/>
              </a:lnSpc>
            </a:pPr>
            <a:r>
              <a:rPr lang="en-US" sz="2800"/>
              <a:t>Executor or personal representative -- the person who is responsible for carrying out the provisions of the will</a:t>
            </a:r>
          </a:p>
          <a:p>
            <a:pPr>
              <a:lnSpc>
                <a:spcPct val="90000"/>
              </a:lnSpc>
            </a:pPr>
            <a:r>
              <a:rPr lang="en-US" sz="2800"/>
              <a:t>Guardian -- cares for minor children and manages their property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41873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Probate -- the process of distributing an estate's assets</a:t>
            </a:r>
          </a:p>
          <a:p>
            <a:r>
              <a:rPr lang="en-US" sz="2800"/>
              <a:t>Purposes of the probate process</a:t>
            </a:r>
          </a:p>
          <a:p>
            <a:pPr lvl="1">
              <a:buSzPct val="75000"/>
            </a:pPr>
            <a:r>
              <a:rPr lang="en-US" sz="2400"/>
              <a:t>appoint an executor, if one is not named</a:t>
            </a:r>
          </a:p>
          <a:p>
            <a:pPr lvl="1">
              <a:buSzPct val="75000"/>
            </a:pPr>
            <a:r>
              <a:rPr lang="en-US" sz="2400"/>
              <a:t>validate the will</a:t>
            </a:r>
          </a:p>
          <a:p>
            <a:pPr lvl="1">
              <a:buSzPct val="75000"/>
            </a:pPr>
            <a:r>
              <a:rPr lang="en-US" sz="2400"/>
              <a:t>allow for challenges to the will</a:t>
            </a:r>
          </a:p>
          <a:p>
            <a:pPr lvl="1">
              <a:buSzPct val="75000"/>
            </a:pPr>
            <a:r>
              <a:rPr lang="en-US" sz="2400"/>
              <a:t>oversee the distribution of assets</a:t>
            </a:r>
          </a:p>
          <a:p>
            <a:pPr lvl="1">
              <a:buSzPct val="75000"/>
            </a:pPr>
            <a:r>
              <a:rPr lang="en-US" sz="2400"/>
              <a:t>file a report with the court and close the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8577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 (cont’d)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Disadvantages of the probate process</a:t>
            </a:r>
          </a:p>
          <a:p>
            <a:pPr lvl="1">
              <a:buSzPct val="75000"/>
            </a:pPr>
            <a:r>
              <a:rPr lang="en-US"/>
              <a:t>Numerous costs and fees – legal fees, executor fees, court fees – that can run to 1% to 8% of the estate value</a:t>
            </a:r>
          </a:p>
          <a:p>
            <a:pPr lvl="1">
              <a:buSzPct val="75000"/>
            </a:pPr>
            <a:r>
              <a:rPr lang="en-US"/>
              <a:t>Process can be slow, especially if there are challenges to the will or tax problems</a:t>
            </a:r>
          </a:p>
          <a:p>
            <a:pPr lvl="1">
              <a:buSzPct val="75000"/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262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Why Do You Need a Will?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So state law will  not dictate the</a:t>
            </a:r>
          </a:p>
          <a:p>
            <a:pPr lvl="1">
              <a:buSzPct val="75000"/>
            </a:pPr>
            <a:r>
              <a:rPr lang="en-US"/>
              <a:t>distribution of your assets</a:t>
            </a:r>
          </a:p>
          <a:p>
            <a:pPr lvl="1">
              <a:buSzPct val="75000"/>
            </a:pPr>
            <a:r>
              <a:rPr lang="en-US"/>
              <a:t>custody of children or care for those with special needs</a:t>
            </a:r>
          </a:p>
          <a:p>
            <a:r>
              <a:rPr lang="en-US"/>
              <a:t>To avoid a court-appointed administrator and associated costs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439644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can be handwritten, computer generated, or oral</a:t>
            </a:r>
          </a:p>
          <a:p>
            <a:r>
              <a:rPr lang="en-US"/>
              <a:t>The safest way is to have a will drawn up by a lawyer</a:t>
            </a:r>
          </a:p>
          <a:p>
            <a:r>
              <a:rPr lang="en-US"/>
              <a:t>Wills must be signed, witnessed by 2 or more people, and notarized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89841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 </a:t>
            </a:r>
            <a:r>
              <a:rPr lang="en-US" sz="4000"/>
              <a:t>(cont’d)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should be stored in a safe place; however, a safety deposit box is not always a good place because it may be sealed upon your death.</a:t>
            </a:r>
          </a:p>
          <a:p>
            <a:r>
              <a:rPr lang="en-US"/>
              <a:t>Note: Always tell someone you trust where your will is so it can be found upon your death.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4010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Estate -- Planning Documents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Durable power of attorney</a:t>
            </a:r>
          </a:p>
          <a:p>
            <a:r>
              <a:rPr lang="en-US" sz="2800"/>
              <a:t>Living will</a:t>
            </a:r>
          </a:p>
          <a:p>
            <a:r>
              <a:rPr lang="en-US" sz="2800"/>
              <a:t>Health care proxy</a:t>
            </a:r>
          </a:p>
        </p:txBody>
      </p:sp>
      <p:pic>
        <p:nvPicPr>
          <p:cNvPr id="6554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1981200"/>
            <a:ext cx="3529013" cy="4114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0807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Durable Power of Attorney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Provides for someone to act on your behalf in the event you should become mentally or physically incapacitated.</a:t>
            </a:r>
          </a:p>
          <a:p>
            <a:r>
              <a:rPr lang="en-US"/>
              <a:t>This document is separate from the will and goes into effect before death.</a:t>
            </a:r>
          </a:p>
          <a:p>
            <a:r>
              <a:rPr lang="en-US"/>
              <a:t>This document should be very specific as to which legal powers it transfers.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827550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Living Will and Health Care Proxy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 living will states your wishes regarding medical treatment in the event of a terminal illness or injury.</a:t>
            </a:r>
          </a:p>
          <a:p>
            <a:r>
              <a:rPr lang="en-US"/>
              <a:t>A health care proxy designates someone to make health care decisions should you be unable to do so for yourself.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31015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Ways to Avoid </a:t>
            </a:r>
            <a:r>
              <a:rPr lang="en-US" dirty="0" smtClean="0"/>
              <a:t>Probate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 dirty="0"/>
              <a:t>Gifts</a:t>
            </a:r>
          </a:p>
          <a:p>
            <a:pPr lvl="1"/>
            <a:r>
              <a:rPr lang="en-US" sz="2400" dirty="0"/>
              <a:t>Exception for life insurance policies</a:t>
            </a:r>
          </a:p>
          <a:p>
            <a:pPr lvl="1"/>
            <a:r>
              <a:rPr lang="en-US" sz="2400" dirty="0"/>
              <a:t>Unlimited gift tax exclusion on payments made for medical and educational expenses</a:t>
            </a:r>
          </a:p>
          <a:p>
            <a:pPr lvl="1"/>
            <a:r>
              <a:rPr lang="en-US" sz="2400" dirty="0"/>
              <a:t>Charities</a:t>
            </a:r>
          </a:p>
          <a:p>
            <a:r>
              <a:rPr lang="en-US" sz="2800" dirty="0"/>
              <a:t>Naming beneficiaries in contracts</a:t>
            </a:r>
          </a:p>
          <a:p>
            <a:r>
              <a:rPr lang="en-US" sz="2800" dirty="0"/>
              <a:t>Trusts</a:t>
            </a:r>
          </a:p>
          <a:p>
            <a:pPr lvl="1">
              <a:buSzPct val="75000"/>
            </a:pPr>
            <a:r>
              <a:rPr lang="en-US" sz="2400" dirty="0"/>
              <a:t>Living -- take effect before death</a:t>
            </a:r>
          </a:p>
          <a:p>
            <a:pPr lvl="1">
              <a:buSzPct val="75000"/>
            </a:pPr>
            <a:r>
              <a:rPr lang="en-US" sz="2400" dirty="0"/>
              <a:t>Testamentary -- take effect upon death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92621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Avoid probate</a:t>
            </a:r>
          </a:p>
          <a:p>
            <a:r>
              <a:rPr lang="en-US"/>
              <a:t>Are much more difficult to challenge in court than are wills</a:t>
            </a:r>
          </a:p>
          <a:p>
            <a:r>
              <a:rPr lang="en-US"/>
              <a:t>Reduce estate taxes</a:t>
            </a:r>
          </a:p>
          <a:p>
            <a:r>
              <a:rPr lang="en-US"/>
              <a:t>Allow for professional management</a:t>
            </a:r>
          </a:p>
          <a:p>
            <a:r>
              <a:rPr lang="en-US"/>
              <a:t>Provide for confidentiality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53372"/>
      </p:ext>
    </p:extLst>
  </p:cSld>
  <p:clrMapOvr>
    <a:masterClrMapping/>
  </p:clrMapOvr>
  <p:transition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 </a:t>
            </a:r>
            <a:r>
              <a:rPr lang="en-US" sz="4000"/>
              <a:t>(cont’d)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Can be used to provide for children with special needs</a:t>
            </a:r>
          </a:p>
          <a:p>
            <a:r>
              <a:rPr lang="en-US"/>
              <a:t>Can be used to hold money until a child reaches maturity</a:t>
            </a:r>
          </a:p>
          <a:p>
            <a:r>
              <a:rPr lang="en-US"/>
              <a:t>Can assure that children from a previous marriage will receive some inheritance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2538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9292</TotalTime>
  <Words>1774</Words>
  <Application>Microsoft Office PowerPoint</Application>
  <PresentationFormat>On-screen Show (4:3)</PresentationFormat>
  <Paragraphs>254</Paragraphs>
  <Slides>39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Cambria</vt:lpstr>
      <vt:lpstr>Cordia New</vt:lpstr>
      <vt:lpstr>Wingdings</vt:lpstr>
      <vt:lpstr>Adjacency</vt:lpstr>
      <vt:lpstr>FN 221: Personal Finance</vt:lpstr>
      <vt:lpstr>Retirement – It’s Up to YOU!</vt:lpstr>
      <vt:lpstr>Employer-Funded Pension Plans</vt:lpstr>
      <vt:lpstr>Contributory and Noncontributory Plans</vt:lpstr>
      <vt:lpstr>Other Retirement Plan Issues</vt:lpstr>
      <vt:lpstr>Defined Benefit Plans</vt:lpstr>
      <vt:lpstr>Defined Benefit Plans--Limitations</vt:lpstr>
      <vt:lpstr>Cash-Balance Plans: A New Twist on Defined-Benefit Plans</vt:lpstr>
      <vt:lpstr>Cash-Balance Plans:  Pros and Cons</vt:lpstr>
      <vt:lpstr>Plan Now, Retire Later -- The Steps to Success</vt:lpstr>
      <vt:lpstr>Plan Now, Retire Later -- The Steps to Success </vt:lpstr>
      <vt:lpstr>Step 1: Set Goals.</vt:lpstr>
      <vt:lpstr>Step 2: Estimate Your Needs to Meet Your Goals.</vt:lpstr>
      <vt:lpstr>Step 3: Estimate Your Income Available at Retirement.</vt:lpstr>
      <vt:lpstr>Step 4: Calculate the Annual Inflation-Adjusted Shortfall.</vt:lpstr>
      <vt:lpstr>Step 4: Calculate the Annual Inflation-Adjusted Shortfall.</vt:lpstr>
      <vt:lpstr>Step 5: Calculate the Funds Needed for This Shortfall.</vt:lpstr>
      <vt:lpstr>Step 6: Determine How Much You Must Save Annually.</vt:lpstr>
      <vt:lpstr>Step 6: Determine How Much You Must Save Annually.</vt:lpstr>
      <vt:lpstr>Step 7: Put the Plan Into Play and Save.</vt:lpstr>
      <vt:lpstr>Employee Stock Ownership Plan (ESOP)</vt:lpstr>
      <vt:lpstr>Types of Retirement Payouts (cont’d)</vt:lpstr>
      <vt:lpstr>Putting a Plan Together and Monitoring It</vt:lpstr>
      <vt:lpstr>Objectives of Estate Planning</vt:lpstr>
      <vt:lpstr>The Estate Planning Process</vt:lpstr>
      <vt:lpstr>The Estate Planning Process (cont’d)</vt:lpstr>
      <vt:lpstr>Wills and What They Do</vt:lpstr>
      <vt:lpstr>Wills and the Probate Process</vt:lpstr>
      <vt:lpstr>Wills and the Probate Process (cont’d)</vt:lpstr>
      <vt:lpstr>Why Do You Need a Will?</vt:lpstr>
      <vt:lpstr>The Basics of Writing a Will</vt:lpstr>
      <vt:lpstr>The Basics of Writing a Will (cont’d)</vt:lpstr>
      <vt:lpstr>Other Estate -- Planning Documents</vt:lpstr>
      <vt:lpstr>Durable Power of Attorney</vt:lpstr>
      <vt:lpstr>Living Will and Health Care Proxy</vt:lpstr>
      <vt:lpstr>Ways to Avoid Probate</vt:lpstr>
      <vt:lpstr>The Benefits of Using Trusts for Estate Transfer</vt:lpstr>
      <vt:lpstr>The Benefits of Using Trusts for Estate Transfer (cont’d)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104</cp:revision>
  <dcterms:created xsi:type="dcterms:W3CDTF">2013-11-23T06:38:33Z</dcterms:created>
  <dcterms:modified xsi:type="dcterms:W3CDTF">2014-04-06T14:34:37Z</dcterms:modified>
</cp:coreProperties>
</file>