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76"/>
  </p:notesMasterIdLst>
  <p:sldIdLst>
    <p:sldId id="256" r:id="rId2"/>
    <p:sldId id="289" r:id="rId3"/>
    <p:sldId id="337" r:id="rId4"/>
    <p:sldId id="264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63" r:id="rId21"/>
    <p:sldId id="339" r:id="rId22"/>
    <p:sldId id="282" r:id="rId23"/>
    <p:sldId id="283" r:id="rId24"/>
    <p:sldId id="286" r:id="rId25"/>
    <p:sldId id="290" r:id="rId26"/>
    <p:sldId id="258" r:id="rId27"/>
    <p:sldId id="284" r:id="rId28"/>
    <p:sldId id="287" r:id="rId29"/>
    <p:sldId id="288" r:id="rId30"/>
    <p:sldId id="261" r:id="rId31"/>
    <p:sldId id="291" r:id="rId32"/>
    <p:sldId id="293" r:id="rId33"/>
    <p:sldId id="295" r:id="rId34"/>
    <p:sldId id="296" r:id="rId35"/>
    <p:sldId id="297" r:id="rId36"/>
    <p:sldId id="298" r:id="rId37"/>
    <p:sldId id="300" r:id="rId38"/>
    <p:sldId id="301" r:id="rId39"/>
    <p:sldId id="340" r:id="rId40"/>
    <p:sldId id="303" r:id="rId41"/>
    <p:sldId id="305" r:id="rId42"/>
    <p:sldId id="304" r:id="rId43"/>
    <p:sldId id="306" r:id="rId44"/>
    <p:sldId id="307" r:id="rId45"/>
    <p:sldId id="311" r:id="rId46"/>
    <p:sldId id="308" r:id="rId47"/>
    <p:sldId id="312" r:id="rId48"/>
    <p:sldId id="313" r:id="rId49"/>
    <p:sldId id="314" r:id="rId50"/>
    <p:sldId id="315" r:id="rId51"/>
    <p:sldId id="316" r:id="rId52"/>
    <p:sldId id="317" r:id="rId53"/>
    <p:sldId id="318" r:id="rId54"/>
    <p:sldId id="319" r:id="rId55"/>
    <p:sldId id="320" r:id="rId56"/>
    <p:sldId id="321" r:id="rId57"/>
    <p:sldId id="322" r:id="rId58"/>
    <p:sldId id="323" r:id="rId59"/>
    <p:sldId id="324" r:id="rId60"/>
    <p:sldId id="325" r:id="rId61"/>
    <p:sldId id="326" r:id="rId62"/>
    <p:sldId id="327" r:id="rId63"/>
    <p:sldId id="328" r:id="rId64"/>
    <p:sldId id="329" r:id="rId65"/>
    <p:sldId id="330" r:id="rId66"/>
    <p:sldId id="331" r:id="rId67"/>
    <p:sldId id="332" r:id="rId68"/>
    <p:sldId id="333" r:id="rId69"/>
    <p:sldId id="334" r:id="rId70"/>
    <p:sldId id="335" r:id="rId71"/>
    <p:sldId id="336" r:id="rId72"/>
    <p:sldId id="309" r:id="rId73"/>
    <p:sldId id="310" r:id="rId74"/>
    <p:sldId id="342" r:id="rId75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83" autoAdjust="0"/>
    <p:restoredTop sz="93369" autoAdjust="0"/>
  </p:normalViewPr>
  <p:slideViewPr>
    <p:cSldViewPr>
      <p:cViewPr varScale="1">
        <p:scale>
          <a:sx n="73" d="100"/>
          <a:sy n="73" d="100"/>
        </p:scale>
        <p:origin x="-72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892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35FCB7-9E04-4D40-9199-C8EA123CF47C}" type="datetimeFigureOut">
              <a:rPr lang="th-TH" smtClean="0"/>
              <a:pPr/>
              <a:t>25/03/55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288DC8-7089-4B03-8A24-37DBD8F77F4C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288DC8-7089-4B03-8A24-37DBD8F77F4C}" type="slidenum">
              <a:rPr lang="th-TH" smtClean="0"/>
              <a:pPr/>
              <a:t>20</a:t>
            </a:fld>
            <a:endParaRPr lang="th-TH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288DC8-7089-4B03-8A24-37DBD8F77F4C}" type="slidenum">
              <a:rPr lang="th-TH" smtClean="0"/>
              <a:pPr/>
              <a:t>21</a:t>
            </a:fld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D3E67B8-4F3F-438F-A68D-C2A6238D73A1}" type="datetimeFigureOut">
              <a:rPr lang="th-TH" smtClean="0"/>
              <a:pPr/>
              <a:t>25/03/55</a:t>
            </a:fld>
            <a:endParaRPr lang="th-TH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1DFFF17-CD04-4AA4-90CF-EDE891FB5FC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D3E67B8-4F3F-438F-A68D-C2A6238D73A1}" type="datetimeFigureOut">
              <a:rPr lang="th-TH" smtClean="0"/>
              <a:pPr/>
              <a:t>25/03/55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1DFFF17-CD04-4AA4-90CF-EDE891FB5FC2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D3E67B8-4F3F-438F-A68D-C2A6238D73A1}" type="datetimeFigureOut">
              <a:rPr lang="th-TH" smtClean="0"/>
              <a:pPr/>
              <a:t>25/03/55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1DFFF17-CD04-4AA4-90CF-EDE891FB5FC2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D3E67B8-4F3F-438F-A68D-C2A6238D73A1}" type="datetimeFigureOut">
              <a:rPr lang="th-TH" smtClean="0"/>
              <a:pPr/>
              <a:t>25/03/55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1DFFF17-CD04-4AA4-90CF-EDE891FB5FC2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D3E67B8-4F3F-438F-A68D-C2A6238D73A1}" type="datetimeFigureOut">
              <a:rPr lang="th-TH" smtClean="0"/>
              <a:pPr/>
              <a:t>25/03/55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1DFFF17-CD04-4AA4-90CF-EDE891FB5FC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D3E67B8-4F3F-438F-A68D-C2A6238D73A1}" type="datetimeFigureOut">
              <a:rPr lang="th-TH" smtClean="0"/>
              <a:pPr/>
              <a:t>25/03/55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1DFFF17-CD04-4AA4-90CF-EDE891FB5FC2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D3E67B8-4F3F-438F-A68D-C2A6238D73A1}" type="datetimeFigureOut">
              <a:rPr lang="th-TH" smtClean="0"/>
              <a:pPr/>
              <a:t>25/03/55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1DFFF17-CD04-4AA4-90CF-EDE891FB5FC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D3E67B8-4F3F-438F-A68D-C2A6238D73A1}" type="datetimeFigureOut">
              <a:rPr lang="th-TH" smtClean="0"/>
              <a:pPr/>
              <a:t>25/03/55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1DFFF17-CD04-4AA4-90CF-EDE891FB5FC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D3E67B8-4F3F-438F-A68D-C2A6238D73A1}" type="datetimeFigureOut">
              <a:rPr lang="th-TH" smtClean="0"/>
              <a:pPr/>
              <a:t>25/03/55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1DFFF17-CD04-4AA4-90CF-EDE891FB5FC2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D3E67B8-4F3F-438F-A68D-C2A6238D73A1}" type="datetimeFigureOut">
              <a:rPr lang="th-TH" smtClean="0"/>
              <a:pPr/>
              <a:t>25/03/55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1DFFF17-CD04-4AA4-90CF-EDE891FB5FC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D3E67B8-4F3F-438F-A68D-C2A6238D73A1}" type="datetimeFigureOut">
              <a:rPr lang="th-TH" smtClean="0"/>
              <a:pPr/>
              <a:t>25/03/55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1DFFF17-CD04-4AA4-90CF-EDE891FB5FC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71EDF19C-480F-4124-83CB-2EAA3DF70A77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AD3E67B8-4F3F-438F-A68D-C2A6238D73A1}" type="datetimeFigureOut">
              <a:rPr lang="th-TH" smtClean="0"/>
              <a:pPr/>
              <a:t>25/03/55</a:t>
            </a:fld>
            <a:endParaRPr lang="th-TH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81DFFF17-CD04-4AA4-90CF-EDE891FB5FC2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en.wikipedia.org/wiki/Retail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http://www.groupe-casino.fr/en/Strong-positions-in-international.html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://blog.i2fly.com/?p=1596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-QWgf2KM748&amp;feature=related" TargetMode="External"/><Relationship Id="rId2" Type="http://schemas.openxmlformats.org/officeDocument/2006/relationships/hyperlink" Target="http://www.youtube.com/watch?NR=1&amp;v=rkA_y9lz0mY&amp;feature=endscreen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youtube.com/watch?v=gNHuxhX2dW8&amp;feature=related" TargetMode="Externa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4.jpe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4.jpe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vestorwords.com/1808/exchange_rate_risk.html" TargetMode="External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28728" y="571481"/>
            <a:ext cx="5986450" cy="1285884"/>
          </a:xfrm>
        </p:spPr>
        <p:txBody>
          <a:bodyPr>
            <a:norm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Retail Industry</a:t>
            </a:r>
            <a:endParaRPr lang="th-TH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28662" y="5791232"/>
            <a:ext cx="8072494" cy="852478"/>
          </a:xfrm>
        </p:spPr>
        <p:txBody>
          <a:bodyPr>
            <a:normAutofit/>
          </a:bodyPr>
          <a:lstStyle/>
          <a:p>
            <a:pPr algn="r"/>
            <a:r>
              <a:rPr lang="en-US" b="1" dirty="0" smtClean="0"/>
              <a:t>EE 488 : Integrated Business </a:t>
            </a:r>
            <a:r>
              <a:rPr lang="en-US" b="1" dirty="0" smtClean="0"/>
              <a:t>Economics</a:t>
            </a:r>
            <a:endParaRPr lang="en-US" b="1" dirty="0" smtClean="0"/>
          </a:p>
        </p:txBody>
      </p:sp>
      <p:pic>
        <p:nvPicPr>
          <p:cNvPr id="4" name="Picture 3" descr="profimedia-001031589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3214686"/>
            <a:ext cx="2500330" cy="169945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4876630"/>
          </a:xfrm>
        </p:spPr>
        <p:txBody>
          <a:bodyPr/>
          <a:lstStyle/>
          <a:p>
            <a:r>
              <a:rPr lang="en-US" dirty="0" smtClean="0"/>
              <a:t>Retail Industry Overview</a:t>
            </a:r>
          </a:p>
          <a:p>
            <a:r>
              <a:rPr lang="en-US" dirty="0" smtClean="0"/>
              <a:t>The </a:t>
            </a:r>
            <a:r>
              <a:rPr lang="en-US" dirty="0" smtClean="0"/>
              <a:t>Supermarket </a:t>
            </a:r>
            <a:r>
              <a:rPr lang="en-US" dirty="0" smtClean="0"/>
              <a:t>industry</a:t>
            </a:r>
          </a:p>
          <a:p>
            <a:r>
              <a:rPr lang="en-US" dirty="0" smtClean="0"/>
              <a:t>Industrial </a:t>
            </a:r>
            <a:r>
              <a:rPr lang="en-US" dirty="0" smtClean="0"/>
              <a:t>Economic Concepts</a:t>
            </a:r>
          </a:p>
          <a:p>
            <a:r>
              <a:rPr lang="en-US" dirty="0" smtClean="0"/>
              <a:t>Case </a:t>
            </a:r>
            <a:r>
              <a:rPr lang="en-US" dirty="0" smtClean="0"/>
              <a:t>studies</a:t>
            </a:r>
          </a:p>
          <a:p>
            <a:pPr lvl="1"/>
            <a:r>
              <a:rPr lang="en-US" dirty="0" smtClean="0"/>
              <a:t>Tesco case</a:t>
            </a:r>
          </a:p>
          <a:p>
            <a:pPr lvl="1"/>
            <a:r>
              <a:rPr lang="en-US" dirty="0" err="1" smtClean="0"/>
              <a:t>Aldi</a:t>
            </a:r>
            <a:r>
              <a:rPr lang="en-US" dirty="0" smtClean="0"/>
              <a:t> case</a:t>
            </a:r>
          </a:p>
          <a:p>
            <a:pPr lvl="1"/>
            <a:r>
              <a:rPr lang="en-US" dirty="0" err="1" smtClean="0"/>
              <a:t>Wal</a:t>
            </a:r>
            <a:r>
              <a:rPr lang="en-US" dirty="0" smtClean="0"/>
              <a:t>-mart </a:t>
            </a:r>
            <a:r>
              <a:rPr lang="en-US" dirty="0" smtClean="0"/>
              <a:t>case</a:t>
            </a:r>
            <a:endParaRPr lang="en-US" dirty="0" smtClean="0"/>
          </a:p>
          <a:p>
            <a:r>
              <a:rPr lang="en-US" dirty="0" smtClean="0"/>
              <a:t>Expansion of a retailer</a:t>
            </a:r>
          </a:p>
          <a:p>
            <a:pPr lvl="1"/>
            <a:r>
              <a:rPr lang="en-US" dirty="0" smtClean="0"/>
              <a:t>Finance</a:t>
            </a:r>
          </a:p>
          <a:p>
            <a:pPr lvl="1"/>
            <a:r>
              <a:rPr lang="en-US" dirty="0" smtClean="0"/>
              <a:t>Human Resource</a:t>
            </a:r>
          </a:p>
          <a:p>
            <a:pPr lvl="1"/>
            <a:r>
              <a:rPr lang="en-US" dirty="0" smtClean="0"/>
              <a:t>International Financing</a:t>
            </a:r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Outline</a:t>
            </a:r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The Retail Industry Overview</a:t>
            </a:r>
            <a:endParaRPr lang="th-TH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 err="1" smtClean="0"/>
              <a:t>Aj.Wanwiphang</a:t>
            </a:r>
            <a:r>
              <a:rPr lang="en-US" b="1" dirty="0" smtClean="0"/>
              <a:t> </a:t>
            </a:r>
            <a:r>
              <a:rPr lang="en-US" b="1" dirty="0" err="1" smtClean="0"/>
              <a:t>Manachotphong</a:t>
            </a:r>
            <a:endParaRPr lang="en-US" b="1" dirty="0" smtClean="0"/>
          </a:p>
          <a:p>
            <a:endParaRPr lang="th-TH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/>
              <a:t>“Retail</a:t>
            </a:r>
            <a:r>
              <a:rPr lang="en-US" dirty="0"/>
              <a:t> consists of </a:t>
            </a:r>
            <a:r>
              <a:rPr lang="en-US" dirty="0" smtClean="0"/>
              <a:t>the sale</a:t>
            </a:r>
            <a:r>
              <a:rPr lang="en-US" dirty="0"/>
              <a:t> </a:t>
            </a:r>
            <a:r>
              <a:rPr lang="en-US" dirty="0" smtClean="0"/>
              <a:t>of </a:t>
            </a:r>
            <a:r>
              <a:rPr lang="en-US" dirty="0"/>
              <a:t>physical goods or merchandise from a fixed location, such as </a:t>
            </a:r>
            <a:r>
              <a:rPr lang="en-US" dirty="0" smtClean="0"/>
              <a:t>a department store, boutique</a:t>
            </a:r>
            <a:r>
              <a:rPr lang="en-US" dirty="0"/>
              <a:t> </a:t>
            </a:r>
            <a:r>
              <a:rPr lang="en-US" dirty="0" smtClean="0"/>
              <a:t>or kiosk, </a:t>
            </a:r>
            <a:r>
              <a:rPr lang="en-US" dirty="0"/>
              <a:t>or by mall, in small or individual lots for </a:t>
            </a:r>
            <a:r>
              <a:rPr lang="en-US" u="sng" dirty="0" smtClean="0"/>
              <a:t>direct consumption</a:t>
            </a:r>
            <a:r>
              <a:rPr lang="en-US" u="sng" dirty="0"/>
              <a:t> by the purchaser</a:t>
            </a:r>
            <a:r>
              <a:rPr lang="en-US" dirty="0" smtClean="0"/>
              <a:t>.” </a:t>
            </a:r>
          </a:p>
          <a:p>
            <a:pPr>
              <a:buNone/>
            </a:pPr>
            <a:r>
              <a:rPr lang="en-US" sz="2400" dirty="0" smtClean="0"/>
              <a:t>(Source: </a:t>
            </a:r>
            <a:r>
              <a:rPr lang="en-US" sz="2400" dirty="0" err="1" smtClean="0"/>
              <a:t>wikipedia</a:t>
            </a:r>
            <a:r>
              <a:rPr lang="en-US" sz="2400" dirty="0" smtClean="0"/>
              <a:t>, </a:t>
            </a:r>
            <a:r>
              <a:rPr lang="en-US" sz="2400" dirty="0" smtClean="0">
                <a:hlinkClick r:id="rId2"/>
              </a:rPr>
              <a:t>http://en.wikipedia.org/wiki/Retail</a:t>
            </a:r>
            <a:r>
              <a:rPr lang="en-US" sz="2400" dirty="0" smtClean="0"/>
              <a:t>)</a:t>
            </a:r>
            <a:endParaRPr lang="th-TH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ffectLst/>
              </a:rPr>
              <a:t>Definition</a:t>
            </a:r>
            <a:endParaRPr lang="th-TH" dirty="0">
              <a:effectLst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>
            <a:normAutofit lnSpcReduction="10000"/>
          </a:bodyPr>
          <a:lstStyle/>
          <a:p>
            <a:pPr>
              <a:buNone/>
            </a:pPr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What explains the high margin?</a:t>
            </a:r>
          </a:p>
          <a:p>
            <a:pPr lvl="1"/>
            <a:r>
              <a:rPr lang="en-US" dirty="0" smtClean="0"/>
              <a:t>Lower sales volume/transaction</a:t>
            </a:r>
          </a:p>
          <a:p>
            <a:pPr lvl="1"/>
            <a:r>
              <a:rPr lang="en-US" dirty="0" smtClean="0"/>
              <a:t>Low buyer power</a:t>
            </a:r>
          </a:p>
          <a:p>
            <a:pPr lvl="1"/>
            <a:r>
              <a:rPr lang="en-US" dirty="0" smtClean="0"/>
              <a:t>Cost of keeping the inventory</a:t>
            </a:r>
          </a:p>
          <a:p>
            <a:pPr lvl="1"/>
            <a:r>
              <a:rPr lang="en-US" dirty="0" smtClean="0"/>
              <a:t>Local monopoly power (consumers pay transportation cost)</a:t>
            </a:r>
            <a:endParaRPr lang="th-TH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</a:t>
            </a:r>
            <a:r>
              <a:rPr lang="en-US" dirty="0" smtClean="0">
                <a:effectLst/>
              </a:rPr>
              <a:t>Profitable</a:t>
            </a:r>
            <a:r>
              <a:rPr lang="en-US" dirty="0" smtClean="0"/>
              <a:t> is the Retail Industry?</a:t>
            </a:r>
            <a:endParaRPr lang="th-TH" dirty="0"/>
          </a:p>
        </p:txBody>
      </p:sp>
      <p:pic>
        <p:nvPicPr>
          <p:cNvPr id="49153" name="Picture 1"/>
          <p:cNvPicPr>
            <a:picLocks noChangeAspect="1" noChangeArrowheads="1"/>
          </p:cNvPicPr>
          <p:nvPr/>
        </p:nvPicPr>
        <p:blipFill>
          <a:blip r:embed="rId2"/>
          <a:srcRect l="14063" t="24414" r="64705" b="21875"/>
          <a:stretch>
            <a:fillRect/>
          </a:stretch>
        </p:blipFill>
        <p:spPr bwMode="auto">
          <a:xfrm>
            <a:off x="1857356" y="1357298"/>
            <a:ext cx="5500726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90063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                                                               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                                                           …..  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 smtClean="0"/>
              <a:t>                                                        …..</a:t>
            </a:r>
          </a:p>
          <a:p>
            <a:pPr>
              <a:buNone/>
            </a:pPr>
            <a:r>
              <a:rPr lang="en-US" dirty="0" smtClean="0"/>
              <a:t>                                                      ……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 smtClean="0"/>
              <a:t>                                                                …</a:t>
            </a:r>
          </a:p>
          <a:p>
            <a:pPr>
              <a:buNone/>
            </a:pPr>
            <a:r>
              <a:rPr lang="en-US" dirty="0" smtClean="0"/>
              <a:t>                                                                …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From </a:t>
            </a:r>
            <a:r>
              <a:rPr lang="en-US" dirty="0" smtClean="0">
                <a:effectLst/>
              </a:rPr>
              <a:t>Producers</a:t>
            </a:r>
            <a:r>
              <a:rPr lang="en-US" dirty="0" smtClean="0"/>
              <a:t> to Consumers</a:t>
            </a:r>
            <a:endParaRPr lang="th-TH" dirty="0"/>
          </a:p>
        </p:txBody>
      </p:sp>
      <p:sp>
        <p:nvSpPr>
          <p:cNvPr id="4" name="Rectangle 3"/>
          <p:cNvSpPr/>
          <p:nvPr/>
        </p:nvSpPr>
        <p:spPr>
          <a:xfrm>
            <a:off x="500034" y="1543024"/>
            <a:ext cx="1785950" cy="71438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Farmer1 </a:t>
            </a:r>
            <a:endParaRPr lang="th-TH" dirty="0"/>
          </a:p>
        </p:txBody>
      </p:sp>
      <p:sp>
        <p:nvSpPr>
          <p:cNvPr id="5" name="Rectangle 4"/>
          <p:cNvSpPr/>
          <p:nvPr/>
        </p:nvSpPr>
        <p:spPr>
          <a:xfrm>
            <a:off x="2500298" y="1543024"/>
            <a:ext cx="1785950" cy="71438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Farmer2 </a:t>
            </a:r>
            <a:endParaRPr lang="th-TH" dirty="0"/>
          </a:p>
        </p:txBody>
      </p:sp>
      <p:sp>
        <p:nvSpPr>
          <p:cNvPr id="6" name="Rectangle 5"/>
          <p:cNvSpPr/>
          <p:nvPr/>
        </p:nvSpPr>
        <p:spPr>
          <a:xfrm>
            <a:off x="4429124" y="1543024"/>
            <a:ext cx="1785950" cy="71438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Farmer3 </a:t>
            </a:r>
            <a:endParaRPr lang="th-TH" dirty="0"/>
          </a:p>
        </p:txBody>
      </p:sp>
      <p:sp>
        <p:nvSpPr>
          <p:cNvPr id="8" name="Rectangle 7"/>
          <p:cNvSpPr/>
          <p:nvPr/>
        </p:nvSpPr>
        <p:spPr>
          <a:xfrm>
            <a:off x="6858016" y="1543024"/>
            <a:ext cx="1785950" cy="71438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Farmer n. </a:t>
            </a:r>
            <a:endParaRPr lang="th-TH" dirty="0"/>
          </a:p>
        </p:txBody>
      </p:sp>
      <p:sp>
        <p:nvSpPr>
          <p:cNvPr id="12" name="Rectangle 11"/>
          <p:cNvSpPr/>
          <p:nvPr/>
        </p:nvSpPr>
        <p:spPr>
          <a:xfrm>
            <a:off x="214282" y="2828908"/>
            <a:ext cx="2571768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Middle man 1</a:t>
            </a:r>
            <a:endParaRPr lang="th-TH" dirty="0"/>
          </a:p>
        </p:txBody>
      </p:sp>
      <p:sp>
        <p:nvSpPr>
          <p:cNvPr id="13" name="Rectangle 12"/>
          <p:cNvSpPr/>
          <p:nvPr/>
        </p:nvSpPr>
        <p:spPr>
          <a:xfrm>
            <a:off x="2928926" y="2828908"/>
            <a:ext cx="2571768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Middle man 2</a:t>
            </a:r>
            <a:endParaRPr lang="th-TH" dirty="0"/>
          </a:p>
        </p:txBody>
      </p:sp>
      <p:sp>
        <p:nvSpPr>
          <p:cNvPr id="14" name="Rectangle 13"/>
          <p:cNvSpPr/>
          <p:nvPr/>
        </p:nvSpPr>
        <p:spPr>
          <a:xfrm>
            <a:off x="6357950" y="2828908"/>
            <a:ext cx="2357454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Middle man n.</a:t>
            </a:r>
            <a:endParaRPr lang="th-TH" dirty="0"/>
          </a:p>
        </p:txBody>
      </p:sp>
      <p:cxnSp>
        <p:nvCxnSpPr>
          <p:cNvPr id="16" name="Straight Arrow Connector 15"/>
          <p:cNvCxnSpPr/>
          <p:nvPr/>
        </p:nvCxnSpPr>
        <p:spPr>
          <a:xfrm rot="5400000" flipH="1" flipV="1">
            <a:off x="1285852" y="2400280"/>
            <a:ext cx="357190" cy="214314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V="1">
            <a:off x="1500166" y="2328842"/>
            <a:ext cx="3857652" cy="428628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V="1">
            <a:off x="1357290" y="2328842"/>
            <a:ext cx="5715040" cy="357190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V="1">
            <a:off x="1285852" y="2328842"/>
            <a:ext cx="2000264" cy="357190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rot="10800000">
            <a:off x="2214546" y="2328842"/>
            <a:ext cx="1500198" cy="428628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rot="10800000">
            <a:off x="3428993" y="2328842"/>
            <a:ext cx="500067" cy="428628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V="1">
            <a:off x="4143373" y="2328842"/>
            <a:ext cx="1428759" cy="428628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V="1">
            <a:off x="4572000" y="2328842"/>
            <a:ext cx="3071834" cy="428628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V="1">
            <a:off x="7608083" y="2328842"/>
            <a:ext cx="392941" cy="357190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rot="10800000">
            <a:off x="5786446" y="2328842"/>
            <a:ext cx="1643074" cy="357190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rot="10800000">
            <a:off x="3714744" y="2328842"/>
            <a:ext cx="3429024" cy="357190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rot="10800000">
            <a:off x="1928794" y="2328842"/>
            <a:ext cx="5000660" cy="428628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ectangle 38"/>
          <p:cNvSpPr/>
          <p:nvPr/>
        </p:nvSpPr>
        <p:spPr>
          <a:xfrm>
            <a:off x="357158" y="3757602"/>
            <a:ext cx="1857388" cy="428628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Processor 1</a:t>
            </a:r>
            <a:endParaRPr lang="th-TH" dirty="0"/>
          </a:p>
        </p:txBody>
      </p:sp>
      <p:sp>
        <p:nvSpPr>
          <p:cNvPr id="40" name="Rectangle 39"/>
          <p:cNvSpPr/>
          <p:nvPr/>
        </p:nvSpPr>
        <p:spPr>
          <a:xfrm>
            <a:off x="3357554" y="3757602"/>
            <a:ext cx="1857388" cy="428628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Processor 2</a:t>
            </a:r>
            <a:endParaRPr lang="th-TH" dirty="0"/>
          </a:p>
        </p:txBody>
      </p:sp>
      <p:sp>
        <p:nvSpPr>
          <p:cNvPr id="41" name="Rectangle 40"/>
          <p:cNvSpPr/>
          <p:nvPr/>
        </p:nvSpPr>
        <p:spPr>
          <a:xfrm>
            <a:off x="6357950" y="3757602"/>
            <a:ext cx="2214578" cy="428628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Processor n.</a:t>
            </a:r>
            <a:endParaRPr lang="th-TH" dirty="0"/>
          </a:p>
        </p:txBody>
      </p:sp>
      <p:sp>
        <p:nvSpPr>
          <p:cNvPr id="43" name="Oval 42"/>
          <p:cNvSpPr/>
          <p:nvPr/>
        </p:nvSpPr>
        <p:spPr>
          <a:xfrm>
            <a:off x="428596" y="4614858"/>
            <a:ext cx="1928826" cy="57150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Seller 1</a:t>
            </a:r>
            <a:endParaRPr lang="th-TH" dirty="0"/>
          </a:p>
        </p:txBody>
      </p:sp>
      <p:sp>
        <p:nvSpPr>
          <p:cNvPr id="44" name="Oval 43"/>
          <p:cNvSpPr/>
          <p:nvPr/>
        </p:nvSpPr>
        <p:spPr>
          <a:xfrm>
            <a:off x="2571736" y="4614858"/>
            <a:ext cx="1928826" cy="57150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Seller 2</a:t>
            </a:r>
            <a:endParaRPr lang="th-TH" dirty="0"/>
          </a:p>
        </p:txBody>
      </p:sp>
      <p:sp>
        <p:nvSpPr>
          <p:cNvPr id="45" name="Oval 44"/>
          <p:cNvSpPr/>
          <p:nvPr/>
        </p:nvSpPr>
        <p:spPr>
          <a:xfrm>
            <a:off x="4572000" y="4614858"/>
            <a:ext cx="1928826" cy="57150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Seller 3</a:t>
            </a:r>
            <a:endParaRPr lang="th-TH" dirty="0"/>
          </a:p>
        </p:txBody>
      </p:sp>
      <p:sp>
        <p:nvSpPr>
          <p:cNvPr id="46" name="Oval 45"/>
          <p:cNvSpPr/>
          <p:nvPr/>
        </p:nvSpPr>
        <p:spPr>
          <a:xfrm>
            <a:off x="6643702" y="4614858"/>
            <a:ext cx="1928826" cy="57150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Seller n.</a:t>
            </a:r>
            <a:endParaRPr lang="th-TH" dirty="0"/>
          </a:p>
        </p:txBody>
      </p:sp>
      <p:pic>
        <p:nvPicPr>
          <p:cNvPr id="1026" name="Picture 2" descr="consumer P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5234916"/>
            <a:ext cx="714380" cy="1165868"/>
          </a:xfrm>
          <a:prstGeom prst="rect">
            <a:avLst/>
          </a:prstGeom>
          <a:noFill/>
        </p:spPr>
      </p:pic>
      <p:pic>
        <p:nvPicPr>
          <p:cNvPr id="48" name="Picture 2" descr="consumer P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08" y="5186362"/>
            <a:ext cx="714380" cy="1165868"/>
          </a:xfrm>
          <a:prstGeom prst="rect">
            <a:avLst/>
          </a:prstGeom>
          <a:noFill/>
        </p:spPr>
      </p:pic>
      <p:pic>
        <p:nvPicPr>
          <p:cNvPr id="49" name="Picture 2" descr="consumer P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64" y="5186362"/>
            <a:ext cx="714380" cy="1165868"/>
          </a:xfrm>
          <a:prstGeom prst="rect">
            <a:avLst/>
          </a:prstGeom>
          <a:noFill/>
        </p:spPr>
      </p:pic>
      <p:pic>
        <p:nvPicPr>
          <p:cNvPr id="50" name="Picture 2" descr="consumer P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7620" y="5186362"/>
            <a:ext cx="714380" cy="1165868"/>
          </a:xfrm>
          <a:prstGeom prst="rect">
            <a:avLst/>
          </a:prstGeom>
          <a:noFill/>
        </p:spPr>
      </p:pic>
      <p:pic>
        <p:nvPicPr>
          <p:cNvPr id="51" name="Picture 2" descr="consumer P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5186362"/>
            <a:ext cx="714380" cy="1165868"/>
          </a:xfrm>
          <a:prstGeom prst="rect">
            <a:avLst/>
          </a:prstGeom>
          <a:noFill/>
        </p:spPr>
      </p:pic>
      <p:pic>
        <p:nvPicPr>
          <p:cNvPr id="52" name="Picture 2" descr="consumer P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86644" y="5186362"/>
            <a:ext cx="714380" cy="1165868"/>
          </a:xfrm>
          <a:prstGeom prst="rect">
            <a:avLst/>
          </a:prstGeom>
          <a:noFill/>
        </p:spPr>
      </p:pic>
      <p:cxnSp>
        <p:nvCxnSpPr>
          <p:cNvPr id="53" name="Straight Arrow Connector 52"/>
          <p:cNvCxnSpPr/>
          <p:nvPr/>
        </p:nvCxnSpPr>
        <p:spPr>
          <a:xfrm rot="5400000" flipH="1" flipV="1">
            <a:off x="1142976" y="3357562"/>
            <a:ext cx="357190" cy="214314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 flipV="1">
            <a:off x="1071538" y="3286124"/>
            <a:ext cx="3857652" cy="428628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 flipV="1">
            <a:off x="1214414" y="3286124"/>
            <a:ext cx="5715040" cy="357190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/>
          <p:nvPr/>
        </p:nvCxnSpPr>
        <p:spPr>
          <a:xfrm flipV="1">
            <a:off x="1142976" y="3286124"/>
            <a:ext cx="2000264" cy="357190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/>
          <p:nvPr/>
        </p:nvCxnSpPr>
        <p:spPr>
          <a:xfrm rot="10800000">
            <a:off x="2071670" y="3286124"/>
            <a:ext cx="1500198" cy="428628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/>
          <p:nvPr/>
        </p:nvCxnSpPr>
        <p:spPr>
          <a:xfrm rot="10800000">
            <a:off x="3286117" y="3286124"/>
            <a:ext cx="500067" cy="428628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/>
          <p:nvPr/>
        </p:nvCxnSpPr>
        <p:spPr>
          <a:xfrm flipV="1">
            <a:off x="3786182" y="3286124"/>
            <a:ext cx="1428759" cy="428628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/>
          <p:cNvCxnSpPr/>
          <p:nvPr/>
        </p:nvCxnSpPr>
        <p:spPr>
          <a:xfrm flipV="1">
            <a:off x="4429124" y="3286124"/>
            <a:ext cx="3071834" cy="428628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 flipV="1">
            <a:off x="7465207" y="3286124"/>
            <a:ext cx="392941" cy="357190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/>
          <p:nvPr/>
        </p:nvCxnSpPr>
        <p:spPr>
          <a:xfrm rot="10800000">
            <a:off x="5214942" y="3286124"/>
            <a:ext cx="1643074" cy="357190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/>
          <p:nvPr/>
        </p:nvCxnSpPr>
        <p:spPr>
          <a:xfrm rot="10800000">
            <a:off x="3571868" y="3286124"/>
            <a:ext cx="3429024" cy="357190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/>
          <p:cNvCxnSpPr/>
          <p:nvPr/>
        </p:nvCxnSpPr>
        <p:spPr>
          <a:xfrm rot="10800000">
            <a:off x="1785918" y="3286124"/>
            <a:ext cx="5000660" cy="428628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/>
          <p:cNvCxnSpPr/>
          <p:nvPr/>
        </p:nvCxnSpPr>
        <p:spPr>
          <a:xfrm rot="5400000" flipH="1" flipV="1">
            <a:off x="714348" y="4286255"/>
            <a:ext cx="357190" cy="214314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/>
          <p:nvPr/>
        </p:nvCxnSpPr>
        <p:spPr>
          <a:xfrm flipV="1">
            <a:off x="928662" y="4214817"/>
            <a:ext cx="3857652" cy="428628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/>
          <p:cNvCxnSpPr/>
          <p:nvPr/>
        </p:nvCxnSpPr>
        <p:spPr>
          <a:xfrm flipV="1">
            <a:off x="785786" y="4214817"/>
            <a:ext cx="5715040" cy="357190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Arrow Connector 67"/>
          <p:cNvCxnSpPr/>
          <p:nvPr/>
        </p:nvCxnSpPr>
        <p:spPr>
          <a:xfrm flipV="1">
            <a:off x="714348" y="4214817"/>
            <a:ext cx="2000264" cy="357190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Arrow Connector 68"/>
          <p:cNvCxnSpPr/>
          <p:nvPr/>
        </p:nvCxnSpPr>
        <p:spPr>
          <a:xfrm rot="10800000">
            <a:off x="1643042" y="4214817"/>
            <a:ext cx="1500198" cy="428628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Arrow Connector 69"/>
          <p:cNvCxnSpPr/>
          <p:nvPr/>
        </p:nvCxnSpPr>
        <p:spPr>
          <a:xfrm rot="10800000">
            <a:off x="2857489" y="4214817"/>
            <a:ext cx="500067" cy="428628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Arrow Connector 70"/>
          <p:cNvCxnSpPr/>
          <p:nvPr/>
        </p:nvCxnSpPr>
        <p:spPr>
          <a:xfrm flipV="1">
            <a:off x="3571869" y="4214817"/>
            <a:ext cx="1428759" cy="428628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Arrow Connector 71"/>
          <p:cNvCxnSpPr/>
          <p:nvPr/>
        </p:nvCxnSpPr>
        <p:spPr>
          <a:xfrm flipV="1">
            <a:off x="4000496" y="4214817"/>
            <a:ext cx="3071834" cy="428628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Arrow Connector 72"/>
          <p:cNvCxnSpPr/>
          <p:nvPr/>
        </p:nvCxnSpPr>
        <p:spPr>
          <a:xfrm flipV="1">
            <a:off x="7036579" y="4214817"/>
            <a:ext cx="392941" cy="357190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Arrow Connector 73"/>
          <p:cNvCxnSpPr/>
          <p:nvPr/>
        </p:nvCxnSpPr>
        <p:spPr>
          <a:xfrm rot="10800000">
            <a:off x="5214942" y="4214817"/>
            <a:ext cx="1643074" cy="357190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>
            <a:stCxn id="45" idx="0"/>
          </p:cNvCxnSpPr>
          <p:nvPr/>
        </p:nvCxnSpPr>
        <p:spPr>
          <a:xfrm rot="16200000" flipV="1">
            <a:off x="4139807" y="3218251"/>
            <a:ext cx="400041" cy="2393173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Arrow Connector 75"/>
          <p:cNvCxnSpPr/>
          <p:nvPr/>
        </p:nvCxnSpPr>
        <p:spPr>
          <a:xfrm rot="10800000">
            <a:off x="1357290" y="4214818"/>
            <a:ext cx="4429156" cy="357191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6182" y="1600200"/>
            <a:ext cx="4900618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Vertical Integration reduces the total cost of production</a:t>
            </a:r>
          </a:p>
          <a:p>
            <a:endParaRPr lang="en-US" dirty="0"/>
          </a:p>
          <a:p>
            <a:r>
              <a:rPr lang="en-US" dirty="0" smtClean="0"/>
              <a:t>Given a fixed number of consumers (so fixed size of market), larger firms = fewer firms. Thus, firms have more market power.</a:t>
            </a:r>
            <a:endParaRPr lang="th-TH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Why big </a:t>
            </a:r>
            <a:r>
              <a:rPr lang="en-US" dirty="0" smtClean="0">
                <a:effectLst/>
              </a:rPr>
              <a:t>corporations</a:t>
            </a:r>
            <a:r>
              <a:rPr lang="en-US" dirty="0" smtClean="0"/>
              <a:t> make more $?</a:t>
            </a:r>
            <a:endParaRPr lang="th-TH" dirty="0"/>
          </a:p>
        </p:txBody>
      </p:sp>
      <p:sp>
        <p:nvSpPr>
          <p:cNvPr id="5" name="Rounded Rectangle 4"/>
          <p:cNvSpPr/>
          <p:nvPr/>
        </p:nvSpPr>
        <p:spPr>
          <a:xfrm>
            <a:off x="714348" y="1643050"/>
            <a:ext cx="2286016" cy="285752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Farmer</a:t>
            </a:r>
          </a:p>
          <a:p>
            <a:pPr algn="ctr"/>
            <a:r>
              <a:rPr lang="en-US" sz="3200" dirty="0" smtClean="0"/>
              <a:t>+</a:t>
            </a:r>
          </a:p>
          <a:p>
            <a:pPr algn="ctr"/>
            <a:r>
              <a:rPr lang="en-US" sz="3200" dirty="0" smtClean="0"/>
              <a:t>Processor</a:t>
            </a:r>
          </a:p>
          <a:p>
            <a:pPr algn="ctr"/>
            <a:r>
              <a:rPr lang="en-US" sz="3200" dirty="0" smtClean="0"/>
              <a:t>+</a:t>
            </a:r>
          </a:p>
          <a:p>
            <a:pPr algn="ctr"/>
            <a:r>
              <a:rPr lang="en-US" sz="3200" dirty="0" smtClean="0"/>
              <a:t>Seller</a:t>
            </a:r>
            <a:endParaRPr lang="th-TH" sz="3200" dirty="0"/>
          </a:p>
        </p:txBody>
      </p:sp>
      <p:pic>
        <p:nvPicPr>
          <p:cNvPr id="6" name="Picture 2" descr="consumer P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5143512"/>
            <a:ext cx="477996" cy="780090"/>
          </a:xfrm>
          <a:prstGeom prst="rect">
            <a:avLst/>
          </a:prstGeom>
          <a:noFill/>
        </p:spPr>
      </p:pic>
      <p:pic>
        <p:nvPicPr>
          <p:cNvPr id="7" name="Picture 2" descr="consumer P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5214950"/>
            <a:ext cx="477996" cy="780090"/>
          </a:xfrm>
          <a:prstGeom prst="rect">
            <a:avLst/>
          </a:prstGeom>
          <a:noFill/>
        </p:spPr>
      </p:pic>
      <p:pic>
        <p:nvPicPr>
          <p:cNvPr id="8" name="Picture 2" descr="consumer P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5143512"/>
            <a:ext cx="477996" cy="780090"/>
          </a:xfrm>
          <a:prstGeom prst="rect">
            <a:avLst/>
          </a:prstGeom>
          <a:noFill/>
        </p:spPr>
      </p:pic>
      <p:pic>
        <p:nvPicPr>
          <p:cNvPr id="9" name="Picture 2" descr="consumer P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5143512"/>
            <a:ext cx="477996" cy="780090"/>
          </a:xfrm>
          <a:prstGeom prst="rect">
            <a:avLst/>
          </a:prstGeom>
          <a:noFill/>
        </p:spPr>
      </p:pic>
      <p:pic>
        <p:nvPicPr>
          <p:cNvPr id="10" name="Picture 2" descr="consumer P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5214950"/>
            <a:ext cx="477996" cy="780090"/>
          </a:xfrm>
          <a:prstGeom prst="rect">
            <a:avLst/>
          </a:prstGeom>
          <a:noFill/>
        </p:spPr>
      </p:pic>
      <p:pic>
        <p:nvPicPr>
          <p:cNvPr id="11" name="Picture 2" descr="consumer P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8926" y="5143512"/>
            <a:ext cx="477996" cy="780090"/>
          </a:xfrm>
          <a:prstGeom prst="rect">
            <a:avLst/>
          </a:prstGeom>
          <a:noFill/>
        </p:spPr>
      </p:pic>
      <p:cxnSp>
        <p:nvCxnSpPr>
          <p:cNvPr id="12" name="Straight Arrow Connector 11"/>
          <p:cNvCxnSpPr/>
          <p:nvPr/>
        </p:nvCxnSpPr>
        <p:spPr>
          <a:xfrm rot="5400000" flipH="1" flipV="1">
            <a:off x="928662" y="4786322"/>
            <a:ext cx="357190" cy="214314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rot="5400000" flipH="1" flipV="1">
            <a:off x="1178695" y="4822041"/>
            <a:ext cx="428628" cy="71438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rot="5400000" flipH="1" flipV="1">
            <a:off x="1500166" y="4929198"/>
            <a:ext cx="428628" cy="1588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rot="16200000" flipV="1">
            <a:off x="1964513" y="4822041"/>
            <a:ext cx="428628" cy="214314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rot="16200000" flipV="1">
            <a:off x="2393141" y="4822041"/>
            <a:ext cx="428628" cy="214314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rot="16200000" flipV="1">
            <a:off x="2750331" y="4822041"/>
            <a:ext cx="428628" cy="214314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6182" y="1600200"/>
            <a:ext cx="4900618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Big firms also have the “buyer power”.</a:t>
            </a:r>
          </a:p>
          <a:p>
            <a:endParaRPr lang="en-US" dirty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endParaRPr lang="th-TH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Why big corporations make more $?</a:t>
            </a:r>
            <a:endParaRPr lang="th-TH" dirty="0"/>
          </a:p>
        </p:txBody>
      </p:sp>
      <p:sp>
        <p:nvSpPr>
          <p:cNvPr id="5" name="Rounded Rectangle 4"/>
          <p:cNvSpPr/>
          <p:nvPr/>
        </p:nvSpPr>
        <p:spPr>
          <a:xfrm>
            <a:off x="714348" y="2643182"/>
            <a:ext cx="2286016" cy="185738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3200" dirty="0" smtClean="0"/>
          </a:p>
          <a:p>
            <a:pPr algn="ctr"/>
            <a:r>
              <a:rPr lang="en-US" sz="3200" dirty="0" smtClean="0"/>
              <a:t>Processor</a:t>
            </a:r>
          </a:p>
          <a:p>
            <a:pPr algn="ctr"/>
            <a:r>
              <a:rPr lang="en-US" sz="3200" dirty="0" smtClean="0"/>
              <a:t>+</a:t>
            </a:r>
          </a:p>
          <a:p>
            <a:pPr algn="ctr"/>
            <a:r>
              <a:rPr lang="en-US" sz="3200" dirty="0" smtClean="0"/>
              <a:t>Seller</a:t>
            </a:r>
          </a:p>
          <a:p>
            <a:pPr algn="ctr"/>
            <a:endParaRPr lang="th-TH" sz="3200" dirty="0"/>
          </a:p>
        </p:txBody>
      </p:sp>
      <p:pic>
        <p:nvPicPr>
          <p:cNvPr id="6" name="Picture 2" descr="consumer P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5143512"/>
            <a:ext cx="477996" cy="780090"/>
          </a:xfrm>
          <a:prstGeom prst="rect">
            <a:avLst/>
          </a:prstGeom>
          <a:noFill/>
        </p:spPr>
      </p:pic>
      <p:pic>
        <p:nvPicPr>
          <p:cNvPr id="7" name="Picture 2" descr="consumer P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5214950"/>
            <a:ext cx="477996" cy="780090"/>
          </a:xfrm>
          <a:prstGeom prst="rect">
            <a:avLst/>
          </a:prstGeom>
          <a:noFill/>
        </p:spPr>
      </p:pic>
      <p:pic>
        <p:nvPicPr>
          <p:cNvPr id="8" name="Picture 2" descr="consumer P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5143512"/>
            <a:ext cx="477996" cy="780090"/>
          </a:xfrm>
          <a:prstGeom prst="rect">
            <a:avLst/>
          </a:prstGeom>
          <a:noFill/>
        </p:spPr>
      </p:pic>
      <p:pic>
        <p:nvPicPr>
          <p:cNvPr id="9" name="Picture 2" descr="consumer P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5143512"/>
            <a:ext cx="477996" cy="780090"/>
          </a:xfrm>
          <a:prstGeom prst="rect">
            <a:avLst/>
          </a:prstGeom>
          <a:noFill/>
        </p:spPr>
      </p:pic>
      <p:pic>
        <p:nvPicPr>
          <p:cNvPr id="10" name="Picture 2" descr="consumer P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5214950"/>
            <a:ext cx="477996" cy="780090"/>
          </a:xfrm>
          <a:prstGeom prst="rect">
            <a:avLst/>
          </a:prstGeom>
          <a:noFill/>
        </p:spPr>
      </p:pic>
      <p:pic>
        <p:nvPicPr>
          <p:cNvPr id="11" name="Picture 2" descr="consumer P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8926" y="5143512"/>
            <a:ext cx="477996" cy="780090"/>
          </a:xfrm>
          <a:prstGeom prst="rect">
            <a:avLst/>
          </a:prstGeom>
          <a:noFill/>
        </p:spPr>
      </p:pic>
      <p:cxnSp>
        <p:nvCxnSpPr>
          <p:cNvPr id="12" name="Straight Arrow Connector 11"/>
          <p:cNvCxnSpPr/>
          <p:nvPr/>
        </p:nvCxnSpPr>
        <p:spPr>
          <a:xfrm rot="5400000" flipH="1" flipV="1">
            <a:off x="928662" y="4786322"/>
            <a:ext cx="357190" cy="214314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rot="5400000" flipH="1" flipV="1">
            <a:off x="1178695" y="4822041"/>
            <a:ext cx="428628" cy="71438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rot="5400000" flipH="1" flipV="1">
            <a:off x="1500166" y="4929198"/>
            <a:ext cx="428628" cy="1588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rot="16200000" flipV="1">
            <a:off x="1964513" y="4822041"/>
            <a:ext cx="428628" cy="214314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rot="16200000" flipV="1">
            <a:off x="2393141" y="4822041"/>
            <a:ext cx="428628" cy="214314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rot="16200000" flipV="1">
            <a:off x="2750331" y="4822041"/>
            <a:ext cx="428628" cy="214314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357158" y="1543024"/>
            <a:ext cx="642942" cy="52865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F1</a:t>
            </a:r>
            <a:r>
              <a:rPr lang="en-US" dirty="0" smtClean="0"/>
              <a:t> </a:t>
            </a:r>
            <a:endParaRPr lang="th-TH" dirty="0"/>
          </a:p>
        </p:txBody>
      </p:sp>
      <p:sp>
        <p:nvSpPr>
          <p:cNvPr id="19" name="Rectangle 18"/>
          <p:cNvSpPr/>
          <p:nvPr/>
        </p:nvSpPr>
        <p:spPr>
          <a:xfrm>
            <a:off x="1142976" y="1428736"/>
            <a:ext cx="571504" cy="57150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F2</a:t>
            </a:r>
            <a:r>
              <a:rPr lang="en-US" dirty="0" smtClean="0"/>
              <a:t> </a:t>
            </a:r>
            <a:endParaRPr lang="th-TH" dirty="0"/>
          </a:p>
        </p:txBody>
      </p:sp>
      <p:sp>
        <p:nvSpPr>
          <p:cNvPr id="22" name="Rectangle 21"/>
          <p:cNvSpPr/>
          <p:nvPr/>
        </p:nvSpPr>
        <p:spPr>
          <a:xfrm>
            <a:off x="1857356" y="1785926"/>
            <a:ext cx="642942" cy="57150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F3</a:t>
            </a:r>
            <a:r>
              <a:rPr lang="en-US" dirty="0" smtClean="0"/>
              <a:t> </a:t>
            </a:r>
            <a:endParaRPr lang="th-TH" dirty="0"/>
          </a:p>
        </p:txBody>
      </p:sp>
      <p:sp>
        <p:nvSpPr>
          <p:cNvPr id="23" name="Rectangle 22"/>
          <p:cNvSpPr/>
          <p:nvPr/>
        </p:nvSpPr>
        <p:spPr>
          <a:xfrm>
            <a:off x="2643174" y="1428736"/>
            <a:ext cx="642942" cy="57150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F4</a:t>
            </a:r>
            <a:r>
              <a:rPr lang="en-US" dirty="0" smtClean="0"/>
              <a:t> </a:t>
            </a:r>
            <a:endParaRPr lang="th-TH" dirty="0"/>
          </a:p>
        </p:txBody>
      </p:sp>
      <p:cxnSp>
        <p:nvCxnSpPr>
          <p:cNvPr id="24" name="Straight Arrow Connector 23"/>
          <p:cNvCxnSpPr/>
          <p:nvPr/>
        </p:nvCxnSpPr>
        <p:spPr>
          <a:xfrm rot="10800000">
            <a:off x="785786" y="2214554"/>
            <a:ext cx="366714" cy="357190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rot="16200000" flipV="1">
            <a:off x="1362053" y="2281229"/>
            <a:ext cx="357190" cy="80963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endCxn id="22" idx="2"/>
          </p:cNvCxnSpPr>
          <p:nvPr/>
        </p:nvCxnSpPr>
        <p:spPr>
          <a:xfrm rot="5400000" flipH="1" flipV="1">
            <a:off x="2058573" y="2451492"/>
            <a:ext cx="214315" cy="26193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V="1">
            <a:off x="2447910" y="2133589"/>
            <a:ext cx="481016" cy="438155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market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1" y="1500174"/>
            <a:ext cx="4094617" cy="3357586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85736"/>
            <a:ext cx="8229600" cy="857248"/>
          </a:xfrm>
        </p:spPr>
        <p:txBody>
          <a:bodyPr/>
          <a:lstStyle/>
          <a:p>
            <a:r>
              <a:rPr lang="en-US" dirty="0" smtClean="0"/>
              <a:t>The </a:t>
            </a:r>
            <a:r>
              <a:rPr lang="en-US" dirty="0" smtClean="0">
                <a:effectLst/>
              </a:rPr>
              <a:t>Supermarket</a:t>
            </a:r>
            <a:r>
              <a:rPr lang="en-US" dirty="0" smtClean="0"/>
              <a:t> Industry</a:t>
            </a:r>
            <a:endParaRPr lang="th-TH" dirty="0"/>
          </a:p>
        </p:txBody>
      </p:sp>
      <p:pic>
        <p:nvPicPr>
          <p:cNvPr id="10" name="Picture 9" descr="19589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6393" y="2643182"/>
            <a:ext cx="3684677" cy="35004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ffectLst/>
              </a:rPr>
              <a:t>The Supermarket Industry</a:t>
            </a:r>
            <a:endParaRPr lang="th-TH" dirty="0">
              <a:effectLst/>
            </a:endParaRPr>
          </a:p>
        </p:txBody>
      </p:sp>
      <p:pic>
        <p:nvPicPr>
          <p:cNvPr id="5" name="Picture 4" descr="imag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3429000"/>
            <a:ext cx="4080025" cy="3071834"/>
          </a:xfrm>
          <a:prstGeom prst="rect">
            <a:avLst/>
          </a:prstGeom>
        </p:spPr>
      </p:pic>
      <p:pic>
        <p:nvPicPr>
          <p:cNvPr id="6" name="Picture 5" descr="tnews_1280483406_764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182" y="1142984"/>
            <a:ext cx="4819231" cy="3643338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2061728925_a62dd4ff82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79225" y="1481138"/>
            <a:ext cx="6785550" cy="4525962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dirty="0" smtClean="0">
                <a:effectLst/>
              </a:rPr>
              <a:t>Supermarket</a:t>
            </a:r>
            <a:r>
              <a:rPr lang="en-US" dirty="0" smtClean="0"/>
              <a:t> Industry</a:t>
            </a:r>
            <a:endParaRPr lang="th-TH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357298"/>
          <a:ext cx="8329642" cy="49367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045"/>
                <a:gridCol w="2218255"/>
                <a:gridCol w="1967486"/>
                <a:gridCol w="1665928"/>
                <a:gridCol w="1665928"/>
              </a:tblGrid>
              <a:tr h="876096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Rank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Company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Country of</a:t>
                      </a:r>
                      <a:r>
                        <a:rPr lang="en-US" sz="2400" baseline="0" dirty="0" smtClean="0"/>
                        <a:t> </a:t>
                      </a:r>
                      <a:endParaRPr lang="en-US" sz="2400" baseline="0" dirty="0" smtClean="0"/>
                    </a:p>
                    <a:p>
                      <a:r>
                        <a:rPr lang="en-US" sz="2400" baseline="0" dirty="0" smtClean="0"/>
                        <a:t>Origin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DomesticShare</a:t>
                      </a:r>
                      <a:r>
                        <a:rPr lang="en-US" dirty="0" smtClean="0"/>
                        <a:t> (%)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Foreign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Sales (%)</a:t>
                      </a:r>
                      <a:endParaRPr lang="th-TH" dirty="0" smtClean="0"/>
                    </a:p>
                  </a:txBody>
                  <a:tcPr/>
                </a:tc>
              </a:tr>
              <a:tr h="50758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1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Wal</a:t>
                      </a:r>
                      <a:r>
                        <a:rPr lang="en-US" sz="2400" dirty="0" smtClean="0"/>
                        <a:t>-mart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USA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6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22</a:t>
                      </a:r>
                      <a:endParaRPr lang="th-TH" sz="2400" dirty="0"/>
                    </a:p>
                  </a:txBody>
                  <a:tcPr/>
                </a:tc>
              </a:tr>
              <a:tr h="50758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2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Carrefour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France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53</a:t>
                      </a:r>
                      <a:endParaRPr lang="th-TH" sz="2400" dirty="0"/>
                    </a:p>
                  </a:txBody>
                  <a:tcPr/>
                </a:tc>
              </a:tr>
              <a:tr h="50758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3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Metro Group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Germany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1.5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55</a:t>
                      </a:r>
                      <a:endParaRPr lang="th-TH" sz="2400" dirty="0"/>
                    </a:p>
                  </a:txBody>
                  <a:tcPr/>
                </a:tc>
              </a:tr>
              <a:tr h="50758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4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Tesco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UK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1.5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25</a:t>
                      </a:r>
                      <a:endParaRPr lang="th-TH" sz="2400" dirty="0"/>
                    </a:p>
                  </a:txBody>
                  <a:tcPr/>
                </a:tc>
              </a:tr>
              <a:tr h="50758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5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Seven &amp; I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Japan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1.3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34</a:t>
                      </a:r>
                    </a:p>
                  </a:txBody>
                  <a:tcPr/>
                </a:tc>
              </a:tr>
              <a:tr h="50758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….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 smtClean="0"/>
                    </a:p>
                  </a:txBody>
                  <a:tcPr/>
                </a:tc>
              </a:tr>
              <a:tr h="50758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12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Casino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France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0.9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42</a:t>
                      </a:r>
                    </a:p>
                  </a:txBody>
                  <a:tcPr/>
                </a:tc>
              </a:tr>
              <a:tr h="50758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15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Aldi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Germany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0.9</a:t>
                      </a:r>
                      <a:endParaRPr lang="en-US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47</a:t>
                      </a:r>
                      <a:endParaRPr lang="en-US" sz="2400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dirty="0" smtClean="0"/>
              <a:t>          </a:t>
            </a:r>
            <a:r>
              <a:rPr lang="en-US" dirty="0" smtClean="0">
                <a:effectLst/>
              </a:rPr>
              <a:t>Large</a:t>
            </a:r>
            <a:r>
              <a:rPr lang="en-US" dirty="0" smtClean="0"/>
              <a:t> players in the world</a:t>
            </a:r>
            <a:br>
              <a:rPr lang="en-US" dirty="0" smtClean="0"/>
            </a:br>
            <a:r>
              <a:rPr lang="en-US" sz="2000" b="0" dirty="0" smtClean="0">
                <a:effectLst/>
              </a:rPr>
              <a:t> source: </a:t>
            </a:r>
            <a:r>
              <a:rPr lang="th-TH" sz="2000" b="0" dirty="0" smtClean="0">
                <a:effectLst/>
              </a:rPr>
              <a:t>จันทวีสมบูรณ์ (</a:t>
            </a:r>
            <a:r>
              <a:rPr lang="en-US" sz="2000" b="0" dirty="0" smtClean="0">
                <a:effectLst/>
              </a:rPr>
              <a:t>2551</a:t>
            </a:r>
            <a:r>
              <a:rPr lang="th-TH" sz="2000" b="0" dirty="0" smtClean="0">
                <a:effectLst/>
              </a:rPr>
              <a:t>)</a:t>
            </a:r>
            <a:r>
              <a:rPr lang="en-US" sz="2000" b="0" dirty="0" smtClean="0">
                <a:effectLst/>
              </a:rPr>
              <a:t>, p.94</a:t>
            </a:r>
            <a:endParaRPr lang="th-TH" b="0" dirty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3510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pPr>
              <a:buNone/>
            </a:pPr>
            <a:endParaRPr lang="en-US" sz="1800" dirty="0" smtClean="0"/>
          </a:p>
          <a:p>
            <a:pPr>
              <a:buNone/>
            </a:pPr>
            <a:endParaRPr lang="en-US" sz="1800" dirty="0"/>
          </a:p>
          <a:p>
            <a:pPr>
              <a:buNone/>
            </a:pPr>
            <a:r>
              <a:rPr lang="en-US" sz="1800" dirty="0" smtClean="0"/>
              <a:t>Source: </a:t>
            </a:r>
            <a:r>
              <a:rPr lang="en-US" sz="1800" dirty="0" err="1" smtClean="0"/>
              <a:t>Walmart’s</a:t>
            </a:r>
            <a:r>
              <a:rPr lang="en-US" sz="1800" dirty="0" smtClean="0"/>
              <a:t> annual report</a:t>
            </a:r>
          </a:p>
          <a:p>
            <a:pPr>
              <a:buNone/>
            </a:pPr>
            <a:r>
              <a:rPr lang="en-US" sz="1800" dirty="0" smtClean="0"/>
              <a:t>2010.</a:t>
            </a:r>
            <a:endParaRPr lang="th-TH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pPr algn="l"/>
            <a:r>
              <a:rPr lang="en-US" sz="4000" u="sng" dirty="0" err="1" smtClean="0"/>
              <a:t>Wal</a:t>
            </a:r>
            <a:r>
              <a:rPr lang="en-US" sz="4000" u="sng" dirty="0" smtClean="0"/>
              <a:t>-mart</a:t>
            </a:r>
            <a:endParaRPr lang="th-TH" sz="4000" u="sng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51611" t="17578" r="12152" b="6250"/>
          <a:stretch>
            <a:fillRect/>
          </a:stretch>
        </p:blipFill>
        <p:spPr bwMode="auto">
          <a:xfrm>
            <a:off x="3929058" y="1000108"/>
            <a:ext cx="4714908" cy="5572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 l="11530" t="31250" r="64861" b="19922"/>
          <a:stretch>
            <a:fillRect/>
          </a:stretch>
        </p:blipFill>
        <p:spPr bwMode="auto">
          <a:xfrm>
            <a:off x="571472" y="1857364"/>
            <a:ext cx="3071834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5952"/>
            <a:ext cx="8229600" cy="4900634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sz="2400" dirty="0" smtClean="0"/>
              <a:t>                                  Source: Carrefour’s Annual Report 2010.</a:t>
            </a:r>
            <a:endParaRPr lang="th-TH" sz="24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 smtClean="0">
                <a:effectLst/>
              </a:rPr>
              <a:t>Carrefour</a:t>
            </a:r>
            <a:endParaRPr lang="th-TH" u="sng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29100" t="30273" r="29722" b="14062"/>
          <a:stretch>
            <a:fillRect/>
          </a:stretch>
        </p:blipFill>
        <p:spPr bwMode="auto">
          <a:xfrm>
            <a:off x="1214414" y="1142984"/>
            <a:ext cx="6579604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75176" t="25274" r="16873" b="34547"/>
          <a:stretch>
            <a:fillRect/>
          </a:stretch>
        </p:blipFill>
        <p:spPr bwMode="auto">
          <a:xfrm>
            <a:off x="3143240" y="2071720"/>
            <a:ext cx="1143008" cy="3714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69072"/>
          </a:xfrm>
        </p:spPr>
        <p:txBody>
          <a:bodyPr>
            <a:normAutofit/>
          </a:bodyPr>
          <a:lstStyle/>
          <a:p>
            <a:pPr algn="l"/>
            <a:r>
              <a:rPr lang="en-US" u="sng" dirty="0" smtClean="0"/>
              <a:t>Metro </a:t>
            </a:r>
            <a:r>
              <a:rPr lang="en-US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Group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sz="2000" dirty="0" smtClean="0"/>
              <a:t>source: Metro Group annual report (2010)</a:t>
            </a:r>
            <a:endParaRPr lang="th-TH" dirty="0"/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2"/>
          <a:srcRect l="16872" t="25274" r="67889" b="34547"/>
          <a:stretch>
            <a:fillRect/>
          </a:stretch>
        </p:blipFill>
        <p:spPr bwMode="auto">
          <a:xfrm>
            <a:off x="1000100" y="2071730"/>
            <a:ext cx="2190733" cy="3714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3"/>
          <a:srcRect l="17535" t="28365" r="65239" b="33516"/>
          <a:stretch>
            <a:fillRect/>
          </a:stretch>
        </p:blipFill>
        <p:spPr bwMode="auto">
          <a:xfrm>
            <a:off x="5286381" y="476230"/>
            <a:ext cx="2576916" cy="366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/>
          <a:srcRect l="75176" t="28365" r="16873" b="33516"/>
          <a:stretch>
            <a:fillRect/>
          </a:stretch>
        </p:blipFill>
        <p:spPr bwMode="auto">
          <a:xfrm>
            <a:off x="7215206" y="476229"/>
            <a:ext cx="1189346" cy="3667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4"/>
          <a:srcRect l="65373" t="59766" r="27489" b="13867"/>
          <a:stretch>
            <a:fillRect/>
          </a:stretch>
        </p:blipFill>
        <p:spPr bwMode="auto">
          <a:xfrm>
            <a:off x="7429520" y="4302742"/>
            <a:ext cx="1143008" cy="23739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4"/>
          <a:srcRect l="17606" t="59766" r="69217" b="13867"/>
          <a:stretch>
            <a:fillRect/>
          </a:stretch>
        </p:blipFill>
        <p:spPr bwMode="auto">
          <a:xfrm>
            <a:off x="5319351" y="4286256"/>
            <a:ext cx="2110169" cy="23739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286412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dirty="0" smtClean="0"/>
              <a:t>                                                     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 smtClean="0"/>
              <a:t>               </a:t>
            </a:r>
            <a:r>
              <a:rPr lang="en-US" b="1" dirty="0" smtClean="0">
                <a:solidFill>
                  <a:srgbClr val="FF0000"/>
                </a:solidFill>
              </a:rPr>
              <a:t>    Europe                                           Asia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r>
              <a:rPr lang="en-US" sz="2400" dirty="0" smtClean="0"/>
              <a:t>                                                       Source: Tesco Plc’s Annual Report (2010)</a:t>
            </a:r>
            <a:endParaRPr lang="th-TH" sz="24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 smtClean="0">
                <a:effectLst/>
              </a:rPr>
              <a:t>Tesco</a:t>
            </a:r>
            <a:r>
              <a:rPr lang="en-US" u="sng" dirty="0" smtClean="0"/>
              <a:t> Plc</a:t>
            </a:r>
            <a:endParaRPr lang="th-TH" u="sng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20864" t="47851" r="54429" b="26758"/>
          <a:stretch>
            <a:fillRect/>
          </a:stretch>
        </p:blipFill>
        <p:spPr bwMode="auto">
          <a:xfrm>
            <a:off x="5286380" y="3786190"/>
            <a:ext cx="3214710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 l="33722" t="55244" r="41430" b="17923"/>
          <a:stretch>
            <a:fillRect/>
          </a:stretch>
        </p:blipFill>
        <p:spPr bwMode="auto">
          <a:xfrm>
            <a:off x="1643042" y="3786190"/>
            <a:ext cx="3214710" cy="1951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/>
          <a:srcRect l="26903" t="22461" r="59371" b="55078"/>
          <a:stretch>
            <a:fillRect/>
          </a:stretch>
        </p:blipFill>
        <p:spPr bwMode="auto">
          <a:xfrm>
            <a:off x="642910" y="1500174"/>
            <a:ext cx="1785950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/>
          <a:srcRect l="60649" t="11996" r="25485" b="64329"/>
          <a:stretch>
            <a:fillRect/>
          </a:stretch>
        </p:blipFill>
        <p:spPr bwMode="auto">
          <a:xfrm>
            <a:off x="2714612" y="1500174"/>
            <a:ext cx="1785950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sz="2400" dirty="0" smtClean="0"/>
              <a:t>     operated </a:t>
            </a:r>
            <a:r>
              <a:rPr lang="en-US" sz="2400" dirty="0"/>
              <a:t>directly </a:t>
            </a:r>
            <a:endParaRPr lang="en-US" sz="2400" dirty="0" smtClean="0"/>
          </a:p>
          <a:p>
            <a:pPr>
              <a:buNone/>
            </a:pPr>
            <a:r>
              <a:rPr lang="en-US" sz="2400" dirty="0"/>
              <a:t> </a:t>
            </a:r>
            <a:r>
              <a:rPr lang="en-US" sz="2400" dirty="0" smtClean="0"/>
              <a:t>    by the company’s</a:t>
            </a:r>
          </a:p>
          <a:p>
            <a:pPr>
              <a:buNone/>
            </a:pPr>
            <a:r>
              <a:rPr lang="en-US" sz="2400" dirty="0"/>
              <a:t> </a:t>
            </a:r>
            <a:r>
              <a:rPr lang="en-US" sz="2400" dirty="0" smtClean="0"/>
              <a:t>    </a:t>
            </a:r>
            <a:r>
              <a:rPr lang="en-US" sz="2400" dirty="0"/>
              <a:t>subsidiaries</a:t>
            </a:r>
            <a:endParaRPr lang="en-US" sz="2400" dirty="0" smtClean="0"/>
          </a:p>
          <a:p>
            <a:endParaRPr lang="en-US" sz="2400" dirty="0"/>
          </a:p>
          <a:p>
            <a:pPr>
              <a:buNone/>
            </a:pPr>
            <a:r>
              <a:rPr lang="en-US" sz="2400" dirty="0" smtClean="0"/>
              <a:t>     operated </a:t>
            </a:r>
            <a:r>
              <a:rPr lang="en-US" sz="2400" dirty="0"/>
              <a:t>by </a:t>
            </a:r>
            <a:endParaRPr lang="en-US" sz="2400" dirty="0" smtClean="0"/>
          </a:p>
          <a:p>
            <a:pPr>
              <a:buNone/>
            </a:pPr>
            <a:r>
              <a:rPr lang="en-US" sz="2400" dirty="0"/>
              <a:t> </a:t>
            </a:r>
            <a:r>
              <a:rPr lang="en-US" sz="2400" dirty="0" smtClean="0"/>
              <a:t>    companies </a:t>
            </a:r>
            <a:r>
              <a:rPr lang="en-US" sz="2400" dirty="0"/>
              <a:t>in </a:t>
            </a:r>
            <a:endParaRPr lang="en-US" sz="2400" dirty="0" smtClean="0"/>
          </a:p>
          <a:p>
            <a:pPr>
              <a:buNone/>
            </a:pPr>
            <a:r>
              <a:rPr lang="en-US" sz="2400" dirty="0"/>
              <a:t> </a:t>
            </a:r>
            <a:r>
              <a:rPr lang="en-US" sz="2400" dirty="0" smtClean="0"/>
              <a:t>    each </a:t>
            </a:r>
            <a:r>
              <a:rPr lang="en-US" sz="2400" dirty="0"/>
              <a:t>country </a:t>
            </a:r>
            <a:endParaRPr lang="en-US" sz="2400" dirty="0" smtClean="0"/>
          </a:p>
          <a:p>
            <a:pPr>
              <a:buNone/>
            </a:pPr>
            <a:r>
              <a:rPr lang="en-US" sz="2400" dirty="0"/>
              <a:t> </a:t>
            </a:r>
            <a:r>
              <a:rPr lang="en-US" sz="2400" dirty="0" smtClean="0"/>
              <a:t>    granted </a:t>
            </a:r>
            <a:r>
              <a:rPr lang="en-US" sz="2400" dirty="0"/>
              <a:t>a defined </a:t>
            </a:r>
            <a:endParaRPr lang="en-US" sz="2400" dirty="0" smtClean="0"/>
          </a:p>
          <a:p>
            <a:pPr>
              <a:buNone/>
            </a:pPr>
            <a:r>
              <a:rPr lang="en-US" sz="2400" dirty="0"/>
              <a:t> </a:t>
            </a:r>
            <a:r>
              <a:rPr lang="en-US" sz="2400" dirty="0" smtClean="0"/>
              <a:t>    area </a:t>
            </a:r>
            <a:r>
              <a:rPr lang="en-US" sz="2400" dirty="0"/>
              <a:t>license</a:t>
            </a:r>
            <a:endParaRPr lang="en-US" sz="2400" dirty="0" smtClean="0"/>
          </a:p>
          <a:p>
            <a:pPr>
              <a:buNone/>
            </a:pPr>
            <a:endParaRPr lang="en-US" sz="2400" dirty="0"/>
          </a:p>
          <a:p>
            <a:pPr>
              <a:buNone/>
            </a:pPr>
            <a:r>
              <a:rPr lang="en-US" sz="2600" dirty="0" smtClean="0"/>
              <a:t>    with </a:t>
            </a:r>
            <a:r>
              <a:rPr lang="en-US" sz="2600" dirty="0"/>
              <a:t>license to use 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    trademark </a:t>
            </a:r>
            <a:r>
              <a:rPr lang="en-US" sz="2600" dirty="0"/>
              <a:t>of Sogo 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     &amp; Seibu </a:t>
            </a:r>
            <a:r>
              <a:rPr lang="en-US" sz="2600" dirty="0"/>
              <a:t>Co., Ltd</a:t>
            </a:r>
            <a:r>
              <a:rPr lang="en-US" sz="2600" dirty="0" smtClean="0"/>
              <a:t>.</a:t>
            </a:r>
          </a:p>
          <a:p>
            <a:pPr>
              <a:buNone/>
            </a:pPr>
            <a:endParaRPr lang="en-US" sz="2600" dirty="0" smtClean="0"/>
          </a:p>
          <a:p>
            <a:pPr>
              <a:buNone/>
            </a:pPr>
            <a:endParaRPr lang="en-US" sz="2600" dirty="0" smtClean="0"/>
          </a:p>
          <a:p>
            <a:pPr>
              <a:buNone/>
            </a:pPr>
            <a:endParaRPr lang="en-US" sz="2600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sz="2000" dirty="0" smtClean="0"/>
              <a:t>Source: Seven &amp; </a:t>
            </a:r>
            <a:r>
              <a:rPr lang="en-US" sz="2000" dirty="0" err="1" smtClean="0"/>
              <a:t>i’s</a:t>
            </a:r>
            <a:r>
              <a:rPr lang="en-US" sz="2000" dirty="0" smtClean="0"/>
              <a:t> annual report (2011)</a:t>
            </a:r>
            <a:endParaRPr lang="th-TH" sz="20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u="sng" dirty="0" smtClean="0"/>
              <a:t>Seven &amp; </a:t>
            </a:r>
            <a:r>
              <a:rPr lang="en-US" u="sng" dirty="0" err="1" smtClean="0"/>
              <a:t>i</a:t>
            </a:r>
            <a:endParaRPr lang="th-TH" u="sng" dirty="0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/>
          <a:srcRect l="29100" t="23437" r="30819" b="11395"/>
          <a:stretch>
            <a:fillRect/>
          </a:stretch>
        </p:blipFill>
        <p:spPr bwMode="auto">
          <a:xfrm>
            <a:off x="2697693" y="71414"/>
            <a:ext cx="6446307" cy="5974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5"/>
          <p:cNvSpPr/>
          <p:nvPr/>
        </p:nvSpPr>
        <p:spPr>
          <a:xfrm>
            <a:off x="357158" y="1714488"/>
            <a:ext cx="285752" cy="28575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Rectangle 6"/>
          <p:cNvSpPr/>
          <p:nvPr/>
        </p:nvSpPr>
        <p:spPr>
          <a:xfrm>
            <a:off x="357158" y="2714620"/>
            <a:ext cx="285752" cy="285752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Rectangle 7"/>
          <p:cNvSpPr/>
          <p:nvPr/>
        </p:nvSpPr>
        <p:spPr>
          <a:xfrm>
            <a:off x="357158" y="4214818"/>
            <a:ext cx="285752" cy="285752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019506"/>
          </a:xfrm>
        </p:spPr>
        <p:txBody>
          <a:bodyPr>
            <a:normAutofit fontScale="92500" lnSpcReduction="20000"/>
          </a:bodyPr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Number of stores:</a:t>
            </a:r>
          </a:p>
          <a:p>
            <a:r>
              <a:rPr lang="en-US" sz="3000" dirty="0" smtClean="0"/>
              <a:t>Argentina = 23, Brazil = 1,647, Colombia = 299, France = 9,461, Thailand = 116, Uruguay = 53, Vietnam = 14, Indian Ocean = 50.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Source: Casino’s website </a:t>
            </a:r>
          </a:p>
          <a:p>
            <a:pPr>
              <a:buNone/>
            </a:pPr>
            <a:r>
              <a:rPr lang="en-US" sz="1900" dirty="0" smtClean="0"/>
              <a:t>(</a:t>
            </a:r>
            <a:r>
              <a:rPr lang="en-US" sz="1900" dirty="0" smtClean="0">
                <a:hlinkClick r:id="rId2"/>
              </a:rPr>
              <a:t>http://www.groupe-casino.fr/en/Strong-positions-in-international.html</a:t>
            </a:r>
            <a:r>
              <a:rPr lang="en-US" sz="1900" dirty="0" smtClean="0"/>
              <a:t>)</a:t>
            </a:r>
            <a:endParaRPr lang="th-TH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u="sng" dirty="0" smtClean="0">
                <a:effectLst/>
              </a:rPr>
              <a:t>Casino</a:t>
            </a:r>
            <a:endParaRPr lang="th-TH" u="sng" dirty="0">
              <a:effectLst/>
            </a:endParaRPr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/>
          <a:srcRect l="31332" t="29492" r="18155" b="29492"/>
          <a:stretch>
            <a:fillRect/>
          </a:stretch>
        </p:blipFill>
        <p:spPr bwMode="auto">
          <a:xfrm>
            <a:off x="2285984" y="500042"/>
            <a:ext cx="6572296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729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28982"/>
                <a:gridCol w="4900618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Countries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Companies</a:t>
                      </a:r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China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All the big</a:t>
                      </a:r>
                      <a:r>
                        <a:rPr lang="en-US" sz="2000" baseline="0" dirty="0" smtClean="0"/>
                        <a:t> 4 + Seven</a:t>
                      </a:r>
                      <a:endParaRPr lang="th-TH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Japan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/>
                        <a:t>Walmart</a:t>
                      </a:r>
                      <a:r>
                        <a:rPr lang="en-US" sz="2000" dirty="0" smtClean="0"/>
                        <a:t>, </a:t>
                      </a:r>
                      <a:r>
                        <a:rPr lang="en-US" sz="2000" baseline="0" dirty="0" smtClean="0"/>
                        <a:t> Metro, </a:t>
                      </a:r>
                      <a:r>
                        <a:rPr lang="en-US" sz="2000" dirty="0" smtClean="0"/>
                        <a:t>Tesco, Seven</a:t>
                      </a:r>
                      <a:endParaRPr lang="th-TH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India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All the big</a:t>
                      </a:r>
                      <a:r>
                        <a:rPr lang="en-US" sz="2000" baseline="0" dirty="0" smtClean="0"/>
                        <a:t> 4</a:t>
                      </a:r>
                      <a:endParaRPr lang="th-TH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Thailand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Tesco,</a:t>
                      </a:r>
                      <a:r>
                        <a:rPr lang="en-US" sz="2000" baseline="0" dirty="0" smtClean="0"/>
                        <a:t> Casino, Seven, (Carrefour exited)</a:t>
                      </a:r>
                      <a:endParaRPr lang="th-TH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Vietnam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Metro,</a:t>
                      </a:r>
                      <a:r>
                        <a:rPr lang="en-US" sz="2000" baseline="0" dirty="0" smtClean="0"/>
                        <a:t> Casino</a:t>
                      </a:r>
                      <a:endParaRPr lang="th-TH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Singapore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Seven, Carrefour</a:t>
                      </a:r>
                      <a:endParaRPr lang="th-TH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Malaysia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Tesco, Seven, Carrefour</a:t>
                      </a:r>
                      <a:endParaRPr lang="th-TH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South Korea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Tesco, Seven</a:t>
                      </a:r>
                      <a:endParaRPr lang="th-TH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Philippines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Seven</a:t>
                      </a:r>
                      <a:endParaRPr lang="th-TH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Taiwan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Seven, Carrefour</a:t>
                      </a:r>
                      <a:endParaRPr lang="th-TH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Indonesia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Seven,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dirty="0" smtClean="0"/>
                        <a:t>Carrefour</a:t>
                      </a:r>
                      <a:endParaRPr lang="th-TH" sz="2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ffectLst/>
              </a:rPr>
              <a:t>The Asian Market</a:t>
            </a:r>
            <a:endParaRPr lang="th-TH" dirty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285860"/>
            <a:ext cx="8686800" cy="557214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Hypermarket </a:t>
            </a:r>
            <a:endParaRPr lang="en-US" sz="3600" dirty="0" smtClean="0"/>
          </a:p>
          <a:p>
            <a:pPr lvl="1">
              <a:buNone/>
            </a:pPr>
            <a:r>
              <a:rPr lang="en-US" sz="3200" dirty="0" smtClean="0"/>
              <a:t>grocery </a:t>
            </a:r>
            <a:r>
              <a:rPr lang="en-US" sz="3200" dirty="0" smtClean="0"/>
              <a:t>and other merchandise products</a:t>
            </a:r>
          </a:p>
          <a:p>
            <a:r>
              <a:rPr lang="en-US" sz="3600" dirty="0" smtClean="0"/>
              <a:t>Supermarket </a:t>
            </a:r>
            <a:endParaRPr lang="en-US" sz="3600" dirty="0" smtClean="0"/>
          </a:p>
          <a:p>
            <a:pPr lvl="1">
              <a:buNone/>
            </a:pPr>
            <a:r>
              <a:rPr lang="en-US" sz="3200" dirty="0" smtClean="0"/>
              <a:t>mainly </a:t>
            </a:r>
            <a:r>
              <a:rPr lang="en-US" sz="3200" dirty="0" smtClean="0"/>
              <a:t>grocery products</a:t>
            </a:r>
          </a:p>
          <a:p>
            <a:r>
              <a:rPr lang="en-US" sz="3600" dirty="0" smtClean="0"/>
              <a:t>Department </a:t>
            </a:r>
            <a:r>
              <a:rPr lang="en-US" sz="3600" dirty="0" smtClean="0"/>
              <a:t>store</a:t>
            </a:r>
          </a:p>
          <a:p>
            <a:pPr lvl="1">
              <a:buNone/>
            </a:pPr>
            <a:r>
              <a:rPr lang="en-US" sz="3200" dirty="0" smtClean="0"/>
              <a:t>mainly </a:t>
            </a:r>
            <a:r>
              <a:rPr lang="en-US" sz="3200" dirty="0" smtClean="0"/>
              <a:t>non-grocery consumer products</a:t>
            </a:r>
          </a:p>
          <a:p>
            <a:r>
              <a:rPr lang="en-US" sz="3600" dirty="0" smtClean="0"/>
              <a:t>Convenient </a:t>
            </a:r>
            <a:r>
              <a:rPr lang="en-US" sz="3600" dirty="0" smtClean="0"/>
              <a:t>store</a:t>
            </a:r>
          </a:p>
          <a:p>
            <a:pPr lvl="1">
              <a:buNone/>
            </a:pPr>
            <a:r>
              <a:rPr lang="en-US" sz="3200" dirty="0" smtClean="0"/>
              <a:t>smaller </a:t>
            </a:r>
            <a:r>
              <a:rPr lang="en-US" sz="3200" dirty="0" smtClean="0"/>
              <a:t>than supermarket, located in residential areas, more expensive than supermarket</a:t>
            </a:r>
          </a:p>
          <a:p>
            <a:pPr>
              <a:buNone/>
            </a:pPr>
            <a:endParaRPr lang="th-TH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ffectLst/>
              </a:rPr>
              <a:t>Types of retailers</a:t>
            </a:r>
            <a:endParaRPr lang="th-TH" dirty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285860"/>
            <a:ext cx="8686800" cy="557214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Hard discounter</a:t>
            </a:r>
          </a:p>
          <a:p>
            <a:pPr lvl="1">
              <a:buNone/>
            </a:pPr>
            <a:r>
              <a:rPr lang="en-US" sz="2800" dirty="0" smtClean="0"/>
              <a:t>cheap </a:t>
            </a:r>
            <a:r>
              <a:rPr lang="en-US" sz="2800" dirty="0" smtClean="0"/>
              <a:t>products, but not necessarily the highest quality or the most trendy</a:t>
            </a:r>
          </a:p>
          <a:p>
            <a:r>
              <a:rPr lang="en-US" sz="3200" dirty="0" smtClean="0"/>
              <a:t>Category Killer </a:t>
            </a:r>
            <a:endParaRPr lang="en-US" sz="3200" dirty="0" smtClean="0"/>
          </a:p>
          <a:p>
            <a:pPr lvl="1">
              <a:buNone/>
            </a:pPr>
            <a:r>
              <a:rPr lang="en-US" sz="2800" dirty="0" smtClean="0"/>
              <a:t>sell </a:t>
            </a:r>
            <a:r>
              <a:rPr lang="en-US" sz="2800" dirty="0" smtClean="0"/>
              <a:t>a few categories of merchandise but offer a wide range of selections</a:t>
            </a:r>
          </a:p>
          <a:p>
            <a:r>
              <a:rPr lang="en-US" sz="3200" dirty="0" smtClean="0"/>
              <a:t>Cash &amp; Carry </a:t>
            </a:r>
            <a:endParaRPr lang="en-US" sz="3200" dirty="0" smtClean="0"/>
          </a:p>
          <a:p>
            <a:pPr lvl="1">
              <a:buNone/>
            </a:pPr>
            <a:r>
              <a:rPr lang="en-US" sz="2800" dirty="0" smtClean="0"/>
              <a:t>wholesale </a:t>
            </a:r>
            <a:r>
              <a:rPr lang="en-US" sz="2800" dirty="0" smtClean="0"/>
              <a:t>warehouse</a:t>
            </a:r>
          </a:p>
          <a:p>
            <a:r>
              <a:rPr lang="en-US" sz="3200" dirty="0" smtClean="0"/>
              <a:t>Mom &amp; Pop – traditional retail store</a:t>
            </a:r>
          </a:p>
          <a:p>
            <a:endParaRPr lang="th-TH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ffectLst/>
              </a:rPr>
              <a:t>Types of </a:t>
            </a:r>
            <a:r>
              <a:rPr lang="en-US" dirty="0" smtClean="0">
                <a:effectLst/>
              </a:rPr>
              <a:t>retailers (cont.)</a:t>
            </a:r>
            <a:endParaRPr lang="th-TH" dirty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Wal</a:t>
            </a:r>
            <a:r>
              <a:rPr lang="en-US" dirty="0" smtClean="0"/>
              <a:t>-mart</a:t>
            </a:r>
          </a:p>
          <a:p>
            <a:r>
              <a:rPr lang="en-US" dirty="0" err="1" smtClean="0"/>
              <a:t>Aldi</a:t>
            </a:r>
            <a:r>
              <a:rPr lang="en-US" dirty="0" smtClean="0"/>
              <a:t> </a:t>
            </a:r>
            <a:r>
              <a:rPr lang="en-US" dirty="0" smtClean="0"/>
              <a:t>(German brand)</a:t>
            </a:r>
          </a:p>
          <a:p>
            <a:r>
              <a:rPr lang="en-US" dirty="0" smtClean="0"/>
              <a:t>Tesco </a:t>
            </a:r>
            <a:r>
              <a:rPr lang="th-TH" dirty="0" smtClean="0"/>
              <a:t>คุ้มค่า</a:t>
            </a:r>
            <a:endParaRPr lang="th-TH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effectLst/>
              </a:rPr>
              <a:t>Hard Discounter</a:t>
            </a:r>
            <a:endParaRPr lang="th-TH" dirty="0">
              <a:effectLst/>
            </a:endParaRPr>
          </a:p>
        </p:txBody>
      </p:sp>
      <p:pic>
        <p:nvPicPr>
          <p:cNvPr id="4" name="Picture 3" descr="aldi-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0562" y="428604"/>
            <a:ext cx="4143404" cy="62248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Home Depot (USA)</a:t>
            </a:r>
          </a:p>
          <a:p>
            <a:r>
              <a:rPr lang="en-US" dirty="0" smtClean="0"/>
              <a:t>Toy ‘R’ Us (Worldwide)</a:t>
            </a:r>
          </a:p>
          <a:p>
            <a:r>
              <a:rPr lang="en-US" dirty="0" smtClean="0"/>
              <a:t>CP </a:t>
            </a:r>
            <a:r>
              <a:rPr lang="en-US" dirty="0" err="1" smtClean="0"/>
              <a:t>Freshmart</a:t>
            </a:r>
            <a:r>
              <a:rPr lang="en-US" dirty="0" smtClean="0"/>
              <a:t> (Thailand)</a:t>
            </a:r>
          </a:p>
          <a:p>
            <a:r>
              <a:rPr lang="en-US" dirty="0" smtClean="0"/>
              <a:t>Iceland (UK)</a:t>
            </a:r>
            <a:endParaRPr lang="th-TH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effectLst/>
              </a:rPr>
              <a:t>Category Killer</a:t>
            </a:r>
            <a:endParaRPr lang="th-TH" dirty="0">
              <a:effectLst/>
            </a:endParaRPr>
          </a:p>
        </p:txBody>
      </p:sp>
      <p:pic>
        <p:nvPicPr>
          <p:cNvPr id="1028" name="Picture 4" descr="http://news.sky.com/sky-news/content/StaticFile/jpg/2011/Jun/Week2/1600938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3571876"/>
            <a:ext cx="4071966" cy="2290482"/>
          </a:xfrm>
          <a:prstGeom prst="rect">
            <a:avLst/>
          </a:prstGeom>
          <a:noFill/>
        </p:spPr>
      </p:pic>
      <p:pic>
        <p:nvPicPr>
          <p:cNvPr id="1030" name="Picture 6" descr="http://www.marketingoops.com/wp-content/uploads/2009/02/cp-freshmar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848715">
            <a:off x="4478530" y="1380023"/>
            <a:ext cx="4327187" cy="22221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Makro</a:t>
            </a:r>
            <a:r>
              <a:rPr lang="en-US" dirty="0" smtClean="0"/>
              <a:t> (Thailand)</a:t>
            </a:r>
          </a:p>
          <a:p>
            <a:r>
              <a:rPr lang="en-US" dirty="0" smtClean="0"/>
              <a:t>Metro</a:t>
            </a:r>
            <a:endParaRPr lang="th-TH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ffectLst/>
              </a:rPr>
              <a:t>Cash and Carry</a:t>
            </a:r>
            <a:endParaRPr lang="th-TH" dirty="0">
              <a:effectLst/>
            </a:endParaRPr>
          </a:p>
        </p:txBody>
      </p:sp>
      <p:pic>
        <p:nvPicPr>
          <p:cNvPr id="4" name="Content Placeholder 3" descr="makro-inside-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6314" y="571480"/>
            <a:ext cx="4000528" cy="3000396"/>
          </a:xfrm>
          <a:prstGeom prst="rect">
            <a:avLst/>
          </a:prstGeom>
        </p:spPr>
      </p:pic>
      <p:pic>
        <p:nvPicPr>
          <p:cNvPr id="5" name="Picture 4" descr="front-cash-and-carry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10" y="2571744"/>
            <a:ext cx="3857652" cy="38576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8"/>
            <a:ext cx="8472518" cy="4525963"/>
          </a:xfrm>
        </p:spPr>
        <p:txBody>
          <a:bodyPr>
            <a:normAutofit/>
          </a:bodyPr>
          <a:lstStyle/>
          <a:p>
            <a:r>
              <a:rPr lang="en-US" sz="3200" dirty="0" smtClean="0"/>
              <a:t>Thailand has all these types of stores.</a:t>
            </a:r>
          </a:p>
          <a:p>
            <a:r>
              <a:rPr lang="en-US" sz="3200" dirty="0" smtClean="0"/>
              <a:t>How do you know what type of stores are competitors?</a:t>
            </a:r>
            <a:endParaRPr lang="en-US" sz="2800" dirty="0" smtClean="0"/>
          </a:p>
          <a:p>
            <a:pPr lvl="1"/>
            <a:r>
              <a:rPr lang="en-US" sz="3200" dirty="0" smtClean="0"/>
              <a:t>Same customers</a:t>
            </a:r>
          </a:p>
          <a:p>
            <a:pPr lvl="1"/>
            <a:r>
              <a:rPr lang="en-US" sz="3200" dirty="0" smtClean="0"/>
              <a:t>So, their products have to be substitutes.</a:t>
            </a:r>
            <a:endParaRPr lang="th-TH" sz="3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effectLst/>
              </a:rPr>
              <a:t>Market Boundary &amp; Market Definition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effectLst/>
              </a:rPr>
              <a:t>Market Boundary &amp; Market Definition</a:t>
            </a:r>
            <a:br>
              <a:rPr lang="en-US" dirty="0" smtClean="0">
                <a:effectLst/>
              </a:rPr>
            </a:br>
            <a:r>
              <a:rPr lang="en-US" sz="2000" b="0" dirty="0" smtClean="0">
                <a:effectLst/>
              </a:rPr>
              <a:t>source: TDRI (2545)</a:t>
            </a:r>
            <a:endParaRPr lang="th-TH" dirty="0">
              <a:effectLst/>
            </a:endParaRPr>
          </a:p>
        </p:txBody>
      </p:sp>
      <p:pic>
        <p:nvPicPr>
          <p:cNvPr id="21513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00276" y="5072074"/>
            <a:ext cx="822010" cy="822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14" name="Pictur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51474" y="5072074"/>
            <a:ext cx="771527" cy="771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15" name="Picture 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06383" y="5260262"/>
            <a:ext cx="476251" cy="485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16" name="Picture 1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38601" y="5286388"/>
            <a:ext cx="362291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17" name="Picture 1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008000" y="5286388"/>
            <a:ext cx="350214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" name="TextBox 18"/>
          <p:cNvSpPr txBox="1"/>
          <p:nvPr/>
        </p:nvSpPr>
        <p:spPr>
          <a:xfrm>
            <a:off x="2052484" y="6013831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Hypermarket</a:t>
            </a:r>
            <a:endParaRPr lang="th-TH" sz="1800" dirty="0"/>
          </a:p>
        </p:txBody>
      </p:sp>
      <p:sp>
        <p:nvSpPr>
          <p:cNvPr id="20" name="TextBox 19"/>
          <p:cNvSpPr txBox="1"/>
          <p:nvPr/>
        </p:nvSpPr>
        <p:spPr>
          <a:xfrm>
            <a:off x="3357554" y="5988626"/>
            <a:ext cx="1428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smtClean="0"/>
              <a:t>Department </a:t>
            </a:r>
          </a:p>
          <a:p>
            <a:pPr algn="ctr"/>
            <a:r>
              <a:rPr lang="en-US" sz="1800" dirty="0" smtClean="0"/>
              <a:t>Store</a:t>
            </a:r>
            <a:endParaRPr lang="th-TH" sz="1800" dirty="0"/>
          </a:p>
        </p:txBody>
      </p:sp>
      <p:sp>
        <p:nvSpPr>
          <p:cNvPr id="21" name="TextBox 20"/>
          <p:cNvSpPr txBox="1"/>
          <p:nvPr/>
        </p:nvSpPr>
        <p:spPr>
          <a:xfrm>
            <a:off x="4857752" y="6000768"/>
            <a:ext cx="1428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smtClean="0"/>
              <a:t>Supermarket</a:t>
            </a:r>
            <a:endParaRPr lang="th-TH" sz="1800" dirty="0"/>
          </a:p>
        </p:txBody>
      </p:sp>
      <p:sp>
        <p:nvSpPr>
          <p:cNvPr id="22" name="TextBox 21"/>
          <p:cNvSpPr txBox="1"/>
          <p:nvPr/>
        </p:nvSpPr>
        <p:spPr>
          <a:xfrm>
            <a:off x="6143636" y="6000768"/>
            <a:ext cx="1428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smtClean="0"/>
              <a:t>Convenient</a:t>
            </a:r>
          </a:p>
          <a:p>
            <a:pPr algn="ctr"/>
            <a:r>
              <a:rPr lang="en-US" sz="1800" dirty="0" smtClean="0"/>
              <a:t>Store</a:t>
            </a:r>
            <a:endParaRPr lang="th-TH" sz="1800" dirty="0"/>
          </a:p>
        </p:txBody>
      </p:sp>
      <p:sp>
        <p:nvSpPr>
          <p:cNvPr id="23" name="TextBox 22"/>
          <p:cNvSpPr txBox="1"/>
          <p:nvPr/>
        </p:nvSpPr>
        <p:spPr>
          <a:xfrm>
            <a:off x="7500958" y="6000768"/>
            <a:ext cx="1428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err="1" smtClean="0"/>
              <a:t>Mom&amp;Pop</a:t>
            </a:r>
            <a:endParaRPr lang="en-US" sz="1800" dirty="0" smtClean="0"/>
          </a:p>
          <a:p>
            <a:pPr algn="ctr"/>
            <a:r>
              <a:rPr lang="en-US" sz="1800" dirty="0" smtClean="0"/>
              <a:t>Store</a:t>
            </a:r>
            <a:endParaRPr lang="th-TH" sz="1800" dirty="0"/>
          </a:p>
        </p:txBody>
      </p:sp>
      <p:sp>
        <p:nvSpPr>
          <p:cNvPr id="24" name="TextBox 23"/>
          <p:cNvSpPr txBox="1"/>
          <p:nvPr/>
        </p:nvSpPr>
        <p:spPr>
          <a:xfrm>
            <a:off x="629847" y="2584807"/>
            <a:ext cx="14287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Hypermarket</a:t>
            </a:r>
          </a:p>
          <a:p>
            <a:pPr algn="ctr"/>
            <a:r>
              <a:rPr lang="en-US" sz="1400" dirty="0" smtClean="0"/>
              <a:t>vs.</a:t>
            </a:r>
          </a:p>
          <a:p>
            <a:pPr algn="ctr"/>
            <a:r>
              <a:rPr lang="en-US" sz="1400" dirty="0" smtClean="0"/>
              <a:t>Supermarket</a:t>
            </a:r>
            <a:endParaRPr lang="th-TH" sz="1400" dirty="0"/>
          </a:p>
        </p:txBody>
      </p:sp>
      <p:sp>
        <p:nvSpPr>
          <p:cNvPr id="25" name="TextBox 24"/>
          <p:cNvSpPr txBox="1"/>
          <p:nvPr/>
        </p:nvSpPr>
        <p:spPr>
          <a:xfrm>
            <a:off x="2357422" y="2592772"/>
            <a:ext cx="17145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Hypermarket</a:t>
            </a:r>
          </a:p>
          <a:p>
            <a:pPr algn="ctr"/>
            <a:r>
              <a:rPr lang="en-US" sz="1400" dirty="0" smtClean="0"/>
              <a:t>vs.</a:t>
            </a:r>
          </a:p>
          <a:p>
            <a:pPr algn="ctr"/>
            <a:r>
              <a:rPr lang="en-US" sz="1400" dirty="0" smtClean="0"/>
              <a:t>Department Store</a:t>
            </a:r>
            <a:endParaRPr lang="th-TH" sz="1400" dirty="0"/>
          </a:p>
        </p:txBody>
      </p:sp>
      <p:sp>
        <p:nvSpPr>
          <p:cNvPr id="26" name="TextBox 25"/>
          <p:cNvSpPr txBox="1"/>
          <p:nvPr/>
        </p:nvSpPr>
        <p:spPr>
          <a:xfrm>
            <a:off x="4429124" y="2597870"/>
            <a:ext cx="17145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Supermarket</a:t>
            </a:r>
          </a:p>
          <a:p>
            <a:pPr algn="ctr"/>
            <a:r>
              <a:rPr lang="en-US" sz="1400" dirty="0" smtClean="0"/>
              <a:t>vs.</a:t>
            </a:r>
          </a:p>
          <a:p>
            <a:pPr algn="ctr"/>
            <a:r>
              <a:rPr lang="en-US" sz="1400" dirty="0" smtClean="0"/>
              <a:t>Department Store</a:t>
            </a:r>
            <a:endParaRPr lang="th-TH" sz="1400" dirty="0"/>
          </a:p>
        </p:txBody>
      </p:sp>
      <p:sp>
        <p:nvSpPr>
          <p:cNvPr id="27" name="TextBox 26"/>
          <p:cNvSpPr txBox="1"/>
          <p:nvPr/>
        </p:nvSpPr>
        <p:spPr>
          <a:xfrm>
            <a:off x="6429388" y="2584807"/>
            <a:ext cx="17145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Hypermarket</a:t>
            </a:r>
          </a:p>
          <a:p>
            <a:pPr algn="ctr"/>
            <a:r>
              <a:rPr lang="en-US" sz="1400" dirty="0" smtClean="0"/>
              <a:t>vs.</a:t>
            </a:r>
          </a:p>
          <a:p>
            <a:pPr algn="ctr"/>
            <a:r>
              <a:rPr lang="en-US" sz="1400" dirty="0" smtClean="0"/>
              <a:t>Convenient Store</a:t>
            </a:r>
            <a:endParaRPr lang="th-TH" sz="1400" dirty="0"/>
          </a:p>
        </p:txBody>
      </p:sp>
      <p:sp>
        <p:nvSpPr>
          <p:cNvPr id="28" name="TextBox 27"/>
          <p:cNvSpPr txBox="1"/>
          <p:nvPr/>
        </p:nvSpPr>
        <p:spPr>
          <a:xfrm>
            <a:off x="500034" y="4404848"/>
            <a:ext cx="17145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Hypermarket</a:t>
            </a:r>
          </a:p>
          <a:p>
            <a:pPr algn="ctr"/>
            <a:r>
              <a:rPr lang="en-US" sz="1400" dirty="0" smtClean="0"/>
              <a:t>vs.</a:t>
            </a:r>
          </a:p>
          <a:p>
            <a:pPr algn="ctr"/>
            <a:r>
              <a:rPr lang="en-US" sz="1400" dirty="0" err="1" smtClean="0"/>
              <a:t>Mom&amp;Pop</a:t>
            </a:r>
            <a:r>
              <a:rPr lang="en-US" sz="1400" dirty="0" smtClean="0"/>
              <a:t> Store</a:t>
            </a:r>
            <a:endParaRPr lang="th-TH" sz="1400" dirty="0"/>
          </a:p>
        </p:txBody>
      </p:sp>
      <p:sp>
        <p:nvSpPr>
          <p:cNvPr id="29" name="TextBox 28"/>
          <p:cNvSpPr txBox="1"/>
          <p:nvPr/>
        </p:nvSpPr>
        <p:spPr>
          <a:xfrm>
            <a:off x="2428860" y="4404848"/>
            <a:ext cx="17145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Department store</a:t>
            </a:r>
          </a:p>
          <a:p>
            <a:pPr algn="ctr"/>
            <a:r>
              <a:rPr lang="en-US" sz="1400" dirty="0" smtClean="0"/>
              <a:t>vs.</a:t>
            </a:r>
          </a:p>
          <a:p>
            <a:pPr algn="ctr"/>
            <a:r>
              <a:rPr lang="en-US" sz="1400" dirty="0" smtClean="0"/>
              <a:t>Convenient Store</a:t>
            </a:r>
            <a:endParaRPr lang="th-TH" sz="1400" dirty="0"/>
          </a:p>
        </p:txBody>
      </p:sp>
      <p:sp>
        <p:nvSpPr>
          <p:cNvPr id="30" name="TextBox 29"/>
          <p:cNvSpPr txBox="1"/>
          <p:nvPr/>
        </p:nvSpPr>
        <p:spPr>
          <a:xfrm>
            <a:off x="4572000" y="4404848"/>
            <a:ext cx="17145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err="1" smtClean="0"/>
              <a:t>Mom&amp;Pop</a:t>
            </a:r>
            <a:r>
              <a:rPr lang="en-US" sz="1400" dirty="0" smtClean="0"/>
              <a:t> store</a:t>
            </a:r>
          </a:p>
          <a:p>
            <a:pPr algn="ctr"/>
            <a:r>
              <a:rPr lang="en-US" sz="1400" dirty="0" smtClean="0"/>
              <a:t>vs.</a:t>
            </a:r>
          </a:p>
          <a:p>
            <a:pPr algn="ctr"/>
            <a:r>
              <a:rPr lang="en-US" sz="1400" dirty="0" smtClean="0"/>
              <a:t>Convenient Store</a:t>
            </a:r>
            <a:endParaRPr lang="th-TH" sz="1400" dirty="0"/>
          </a:p>
        </p:txBody>
      </p:sp>
      <p:sp>
        <p:nvSpPr>
          <p:cNvPr id="31" name="TextBox 30"/>
          <p:cNvSpPr txBox="1"/>
          <p:nvPr/>
        </p:nvSpPr>
        <p:spPr>
          <a:xfrm>
            <a:off x="6429388" y="4286256"/>
            <a:ext cx="17145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Supermarket store</a:t>
            </a:r>
          </a:p>
          <a:p>
            <a:pPr algn="ctr"/>
            <a:r>
              <a:rPr lang="en-US" sz="1400" dirty="0" smtClean="0"/>
              <a:t>vs.</a:t>
            </a:r>
          </a:p>
          <a:p>
            <a:pPr algn="ctr"/>
            <a:r>
              <a:rPr lang="en-US" sz="1400" dirty="0" smtClean="0"/>
              <a:t>Convenient Store</a:t>
            </a:r>
            <a:endParaRPr lang="th-TH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Most supermarkets in industrialized countries offer online shopping.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ffectLst/>
              </a:rPr>
              <a:t>Online Shopping</a:t>
            </a:r>
            <a:endParaRPr lang="th-TH" dirty="0">
              <a:effectLst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12664" t="8984" r="13214" b="9961"/>
          <a:stretch>
            <a:fillRect/>
          </a:stretch>
        </p:blipFill>
        <p:spPr bwMode="auto">
          <a:xfrm>
            <a:off x="1357290" y="2500306"/>
            <a:ext cx="6643734" cy="40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Tesco’s “Home plus” in Korea</a:t>
            </a:r>
          </a:p>
          <a:p>
            <a:pPr>
              <a:buNone/>
            </a:pPr>
            <a:r>
              <a:rPr lang="en-US" dirty="0" smtClean="0">
                <a:hlinkClick r:id="rId2"/>
              </a:rPr>
              <a:t>http://blog.i2fly.com/?p=1596</a:t>
            </a:r>
            <a:endParaRPr lang="en-US" dirty="0" smtClean="0"/>
          </a:p>
          <a:p>
            <a:r>
              <a:rPr lang="en-US" dirty="0" smtClean="0"/>
              <a:t>Any prospect for Thailand?</a:t>
            </a:r>
            <a:endParaRPr lang="th-TH" dirty="0" smtClean="0"/>
          </a:p>
          <a:p>
            <a:endParaRPr lang="th-TH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ffectLst/>
              </a:rPr>
              <a:t>Mobile Shopping?</a:t>
            </a:r>
            <a:endParaRPr lang="th-TH" dirty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Competition Keywords</a:t>
            </a:r>
            <a:endParaRPr lang="th-TH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0" y="1481138"/>
            <a:ext cx="8229600" cy="4525962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Preemption</a:t>
            </a:r>
          </a:p>
          <a:p>
            <a:r>
              <a:rPr lang="en-US" dirty="0" smtClean="0"/>
              <a:t>Brand proliferation</a:t>
            </a:r>
          </a:p>
          <a:p>
            <a:r>
              <a:rPr lang="en-US" dirty="0" smtClean="0"/>
              <a:t>Lost-leader</a:t>
            </a:r>
          </a:p>
          <a:p>
            <a:r>
              <a:rPr lang="en-US" dirty="0" smtClean="0"/>
              <a:t>Vertical integration &amp; Vertical Restraint</a:t>
            </a:r>
          </a:p>
          <a:p>
            <a:r>
              <a:rPr lang="en-US" dirty="0" smtClean="0"/>
              <a:t>Horizontal integration</a:t>
            </a:r>
          </a:p>
          <a:p>
            <a:r>
              <a:rPr lang="en-US" dirty="0" smtClean="0"/>
              <a:t>Collusion</a:t>
            </a:r>
          </a:p>
          <a:p>
            <a:r>
              <a:rPr lang="en-US" dirty="0" smtClean="0"/>
              <a:t>Economy of scale</a:t>
            </a:r>
          </a:p>
          <a:p>
            <a:r>
              <a:rPr lang="en-US" dirty="0" smtClean="0"/>
              <a:t>Buyer Power</a:t>
            </a:r>
          </a:p>
          <a:p>
            <a:r>
              <a:rPr lang="en-US" dirty="0" smtClean="0"/>
              <a:t>Customer Loyalty</a:t>
            </a:r>
          </a:p>
          <a:p>
            <a:r>
              <a:rPr lang="en-US" dirty="0" smtClean="0"/>
              <a:t>Information Technology</a:t>
            </a:r>
          </a:p>
          <a:p>
            <a:r>
              <a:rPr lang="en-US" dirty="0" smtClean="0"/>
              <a:t>House brand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Established in 1919 by 21-year old Jack Cohen</a:t>
            </a:r>
          </a:p>
          <a:p>
            <a:pPr lvl="1"/>
            <a:r>
              <a:rPr lang="en-US" sz="2400" dirty="0" smtClean="0"/>
              <a:t>His supplier’s name was T. E. </a:t>
            </a:r>
            <a:r>
              <a:rPr lang="en-US" sz="2400" dirty="0" err="1" smtClean="0"/>
              <a:t>Stockwell</a:t>
            </a:r>
            <a:endParaRPr lang="en-US" sz="2400" dirty="0" smtClean="0"/>
          </a:p>
          <a:p>
            <a:pPr lvl="1">
              <a:buNone/>
            </a:pPr>
            <a:endParaRPr lang="en-US" sz="2400" dirty="0" smtClean="0"/>
          </a:p>
          <a:p>
            <a:r>
              <a:rPr lang="en-US" sz="2800" dirty="0" smtClean="0"/>
              <a:t>By the end of 1990s, Tesco became the largest food retailer in the UK.</a:t>
            </a:r>
          </a:p>
          <a:p>
            <a:pPr>
              <a:buNone/>
            </a:pPr>
            <a:endParaRPr lang="en-US" sz="2800" dirty="0" smtClean="0"/>
          </a:p>
          <a:p>
            <a:r>
              <a:rPr lang="en-US" sz="2800" dirty="0" smtClean="0"/>
              <a:t>In 2010, Tesco operated 4,811 stores worldwide</a:t>
            </a:r>
          </a:p>
          <a:p>
            <a:pPr lvl="1"/>
            <a:r>
              <a:rPr lang="en-US" sz="2400" dirty="0" smtClean="0"/>
              <a:t>2,482 stores in the UK</a:t>
            </a:r>
          </a:p>
          <a:p>
            <a:endParaRPr lang="th-TH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Case study 1: Tesco 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Tesco’s store formats</a:t>
            </a:r>
            <a:endParaRPr lang="th-TH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Thailand</a:t>
            </a:r>
            <a:endParaRPr lang="th-TH" sz="3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3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sz="3600" dirty="0" smtClean="0"/>
              <a:t>UK (% of total floor space)</a:t>
            </a:r>
            <a:endParaRPr lang="th-TH" sz="3600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 smtClean="0"/>
              <a:t>Tesco Express (8%)</a:t>
            </a:r>
          </a:p>
          <a:p>
            <a:r>
              <a:rPr lang="en-US" dirty="0" smtClean="0"/>
              <a:t>Tesco Metro (6%)</a:t>
            </a:r>
          </a:p>
          <a:p>
            <a:r>
              <a:rPr lang="en-US" dirty="0" smtClean="0"/>
              <a:t>Tesco Superstore (42%)</a:t>
            </a:r>
          </a:p>
          <a:p>
            <a:r>
              <a:rPr lang="en-US" dirty="0" smtClean="0"/>
              <a:t>Tesco Extra (42%)</a:t>
            </a:r>
          </a:p>
          <a:p>
            <a:r>
              <a:rPr lang="en-US" dirty="0" smtClean="0"/>
              <a:t>Tesco </a:t>
            </a:r>
            <a:r>
              <a:rPr lang="en-US" dirty="0" err="1" smtClean="0"/>
              <a:t>Homeplus</a:t>
            </a:r>
            <a:r>
              <a:rPr lang="en-US" dirty="0" smtClean="0"/>
              <a:t>  (2%)</a:t>
            </a:r>
          </a:p>
          <a:p>
            <a:pPr>
              <a:buNone/>
            </a:pPr>
            <a:r>
              <a:rPr lang="en-US" dirty="0" smtClean="0"/>
              <a:t>    (not the same as Home plus in Korea)</a:t>
            </a:r>
            <a:endParaRPr lang="th-TH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 l="62842" t="50099" r="32997" b="3732"/>
          <a:stretch>
            <a:fillRect/>
          </a:stretch>
        </p:blipFill>
        <p:spPr bwMode="auto">
          <a:xfrm>
            <a:off x="2357422" y="1409686"/>
            <a:ext cx="1214446" cy="3805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/>
          <a:srcRect l="62842" t="8841" r="32997" b="49901"/>
          <a:stretch>
            <a:fillRect/>
          </a:stretch>
        </p:blipFill>
        <p:spPr bwMode="auto">
          <a:xfrm>
            <a:off x="900526" y="1241460"/>
            <a:ext cx="1428760" cy="4000528"/>
          </a:xfrm>
          <a:prstGeom prst="rect">
            <a:avLst/>
          </a:prstGeom>
          <a:noFill/>
          <a:ln w="9525">
            <a:noFill/>
            <a:prstDash val="sysDash"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th-TH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effectLst/>
              </a:rPr>
              <a:t>Brand Proliferation</a:t>
            </a:r>
            <a:endParaRPr lang="th-TH" dirty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Started to expand overseas  in the mid-1980s.</a:t>
            </a:r>
          </a:p>
          <a:p>
            <a:r>
              <a:rPr lang="en-US" dirty="0" smtClean="0"/>
              <a:t>First Ireland. Then, France and Scotland.</a:t>
            </a:r>
          </a:p>
          <a:p>
            <a:endParaRPr lang="en-US" dirty="0" smtClean="0"/>
          </a:p>
          <a:p>
            <a:r>
              <a:rPr lang="en-US" dirty="0" smtClean="0"/>
              <a:t>By mid-1990s, started to focus on countries with minimal competition from other larger global chains</a:t>
            </a:r>
            <a:r>
              <a:rPr lang="en-US" dirty="0" smtClean="0"/>
              <a:t>.</a:t>
            </a:r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ffectLst/>
              </a:rPr>
              <a:t>Tesco’s International Expansion</a:t>
            </a:r>
            <a:endParaRPr lang="th-TH" dirty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Tesco’s strategy was to acquire smaller, established local retailers.</a:t>
            </a:r>
          </a:p>
          <a:p>
            <a:pPr lvl="1"/>
            <a:r>
              <a:rPr lang="en-US" dirty="0" smtClean="0"/>
              <a:t>Keep the local management in place.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For example, it acquired:</a:t>
            </a:r>
          </a:p>
          <a:p>
            <a:pPr lvl="1">
              <a:buNone/>
            </a:pPr>
            <a:endParaRPr lang="en-US" dirty="0" smtClean="0"/>
          </a:p>
          <a:p>
            <a:pPr lvl="1"/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ffectLst/>
              </a:rPr>
              <a:t>Tesco’s International Expansion</a:t>
            </a:r>
            <a:endParaRPr lang="th-TH" dirty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Tesco said that it 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sz="2800" dirty="0" smtClean="0"/>
              <a:t>“aimed for market leadership ahead of profitability”</a:t>
            </a:r>
          </a:p>
          <a:p>
            <a:pPr>
              <a:buNone/>
            </a:pPr>
            <a:endParaRPr lang="en-US" sz="2800" dirty="0" smtClean="0"/>
          </a:p>
          <a:p>
            <a:pPr>
              <a:buNone/>
            </a:pPr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</a:rPr>
              <a:t>Question:</a:t>
            </a:r>
          </a:p>
          <a:p>
            <a:pPr>
              <a:buNone/>
            </a:pPr>
            <a:r>
              <a:rPr lang="en-US" sz="2800" b="1" i="1" dirty="0" smtClean="0">
                <a:solidFill>
                  <a:schemeClr val="accent1">
                    <a:lumMod val="75000"/>
                  </a:schemeClr>
                </a:solidFill>
              </a:rPr>
              <a:t>What do you think they will get out of this strategy?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ffectLst/>
              </a:rPr>
              <a:t>Tesco’s International Expansion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Brand Preemption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090944"/>
          </a:xfrm>
        </p:spPr>
        <p:txBody>
          <a:bodyPr>
            <a:normAutofit/>
          </a:bodyPr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source: </a:t>
            </a:r>
            <a:r>
              <a:rPr lang="en-US" dirty="0" err="1" smtClean="0"/>
              <a:t>Quelch</a:t>
            </a:r>
            <a:r>
              <a:rPr lang="en-US" dirty="0" smtClean="0"/>
              <a:t> (2010)</a:t>
            </a:r>
            <a:endParaRPr lang="th-TH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ffectLst/>
              </a:rPr>
              <a:t>Tesco’s Progress: 1997 vs. 2010</a:t>
            </a:r>
            <a:endParaRPr lang="th-TH" dirty="0">
              <a:effectLst/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/>
          <a:srcRect l="6342" t="29492" r="61672" b="19726"/>
          <a:stretch>
            <a:fillRect/>
          </a:stretch>
        </p:blipFill>
        <p:spPr bwMode="auto">
          <a:xfrm>
            <a:off x="500034" y="1714488"/>
            <a:ext cx="8286808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090944"/>
          </a:xfrm>
        </p:spPr>
        <p:txBody>
          <a:bodyPr>
            <a:normAutofit/>
          </a:bodyPr>
          <a:lstStyle/>
          <a:p>
            <a:endParaRPr lang="en-US" sz="3200" dirty="0" smtClean="0"/>
          </a:p>
          <a:p>
            <a:endParaRPr lang="en-US" sz="3200" dirty="0" smtClean="0"/>
          </a:p>
          <a:p>
            <a:endParaRPr lang="en-US" sz="3200" dirty="0" smtClean="0"/>
          </a:p>
          <a:p>
            <a:endParaRPr lang="en-US" sz="3200" dirty="0" smtClean="0"/>
          </a:p>
          <a:p>
            <a:r>
              <a:rPr lang="en-US" sz="3200" dirty="0" smtClean="0"/>
              <a:t>Increase customers’ switching costs</a:t>
            </a:r>
          </a:p>
          <a:p>
            <a:endParaRPr lang="en-US" sz="3200" dirty="0" smtClean="0"/>
          </a:p>
          <a:p>
            <a:r>
              <a:rPr lang="en-US" sz="3200" dirty="0" smtClean="0"/>
              <a:t>Understand customers’ demand pattern</a:t>
            </a:r>
          </a:p>
          <a:p>
            <a:pPr lvl="1"/>
            <a:r>
              <a:rPr lang="en-US" sz="2800" dirty="0" smtClean="0"/>
              <a:t>To offer more effective promotions!</a:t>
            </a:r>
            <a:endParaRPr lang="th-TH" sz="28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Loyalty Cards</a:t>
            </a:r>
            <a:endParaRPr lang="th-TH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/>
          <a:srcRect l="68383" t="44923" r="8455" b="26757"/>
          <a:stretch>
            <a:fillRect/>
          </a:stretch>
        </p:blipFill>
        <p:spPr bwMode="auto">
          <a:xfrm>
            <a:off x="1357290" y="1500174"/>
            <a:ext cx="6000792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Discount Brochures</a:t>
            </a:r>
            <a:endParaRPr lang="th-TH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What do you think Tesco’s promotions are for?</a:t>
            </a:r>
            <a:endParaRPr lang="th-TH" dirty="0"/>
          </a:p>
        </p:txBody>
      </p:sp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2"/>
          <a:srcRect l="54320" t="18554" r="29963" b="6250"/>
          <a:stretch>
            <a:fillRect/>
          </a:stretch>
        </p:blipFill>
        <p:spPr bwMode="auto">
          <a:xfrm>
            <a:off x="4643438" y="1071546"/>
            <a:ext cx="4071966" cy="5500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1500198"/>
          </a:xfrm>
        </p:spPr>
        <p:txBody>
          <a:bodyPr>
            <a:normAutofit/>
          </a:bodyPr>
          <a:lstStyle/>
          <a:p>
            <a:r>
              <a:rPr lang="en-US" dirty="0" smtClean="0"/>
              <a:t>Tesco’s House Brand, Generic Brand</a:t>
            </a:r>
            <a:br>
              <a:rPr lang="en-US" dirty="0" smtClean="0"/>
            </a:b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Q: </a:t>
            </a:r>
            <a:r>
              <a:rPr lang="en-US" sz="3600" dirty="0" smtClean="0">
                <a:solidFill>
                  <a:schemeClr val="accent1">
                    <a:lumMod val="75000"/>
                  </a:schemeClr>
                </a:solidFill>
              </a:rPr>
              <a:t>What are they for?</a:t>
            </a:r>
            <a:endParaRPr lang="th-TH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7" name="Picture 6" descr="khumkha_brand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73449">
            <a:off x="5009076" y="3775749"/>
            <a:ext cx="3964773" cy="2643182"/>
          </a:xfrm>
          <a:prstGeom prst="rect">
            <a:avLst/>
          </a:prstGeom>
        </p:spPr>
      </p:pic>
      <p:pic>
        <p:nvPicPr>
          <p:cNvPr id="9" name="Content Placeholder 5" descr="tesco_bran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871496">
            <a:off x="428596" y="2362568"/>
            <a:ext cx="5214974" cy="34859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House Brand products meet a comparable standard to “The BRC (British Retail Consortium)”</a:t>
            </a:r>
          </a:p>
          <a:p>
            <a:endParaRPr lang="en-US" dirty="0" smtClean="0"/>
          </a:p>
          <a:p>
            <a:r>
              <a:rPr lang="en-US" dirty="0" smtClean="0"/>
              <a:t>This makes it difficult for small, less standardized brands to enter Tesco</a:t>
            </a:r>
          </a:p>
          <a:p>
            <a:endParaRPr lang="en-US" dirty="0" smtClean="0"/>
          </a:p>
          <a:p>
            <a:r>
              <a:rPr lang="en-US" dirty="0" smtClean="0"/>
              <a:t>…</a:t>
            </a:r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Tesco’s House Brand, Generic Brand</a:t>
            </a:r>
            <a:endParaRPr lang="th-TH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Aldi</a:t>
            </a:r>
            <a:r>
              <a:rPr lang="en-US" dirty="0" smtClean="0"/>
              <a:t> </a:t>
            </a:r>
            <a:endParaRPr lang="th-TH" sz="28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 l="60111" t="9766" r="9834" b="19921"/>
          <a:stretch>
            <a:fillRect/>
          </a:stretch>
        </p:blipFill>
        <p:spPr bwMode="auto">
          <a:xfrm>
            <a:off x="500034" y="1407108"/>
            <a:ext cx="8143932" cy="5379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Aldi</a:t>
            </a:r>
            <a:endParaRPr lang="th-TH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716464" y="5881710"/>
            <a:ext cx="4041775" cy="762000"/>
          </a:xfrm>
        </p:spPr>
        <p:txBody>
          <a:bodyPr>
            <a:normAutofit fontScale="92500" lnSpcReduction="10000"/>
          </a:bodyPr>
          <a:lstStyle/>
          <a:p>
            <a:endParaRPr lang="en-US" dirty="0" smtClean="0"/>
          </a:p>
          <a:p>
            <a:r>
              <a:rPr lang="en-US" dirty="0" smtClean="0"/>
              <a:t>source: www.wikipedia.com</a:t>
            </a:r>
            <a:endParaRPr lang="th-TH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4199284"/>
          </a:xfrm>
        </p:spPr>
        <p:txBody>
          <a:bodyPr>
            <a:normAutofit/>
          </a:bodyPr>
          <a:lstStyle/>
          <a:p>
            <a:r>
              <a:rPr lang="en-US" dirty="0" smtClean="0"/>
              <a:t>A German hard discounter chain</a:t>
            </a:r>
          </a:p>
          <a:p>
            <a:r>
              <a:rPr lang="en-US" dirty="0" smtClean="0"/>
              <a:t>Ranked 15</a:t>
            </a:r>
            <a:r>
              <a:rPr lang="en-US" baseline="30000" dirty="0" smtClean="0"/>
              <a:t>th</a:t>
            </a:r>
            <a:r>
              <a:rPr lang="en-US" dirty="0" smtClean="0"/>
              <a:t> in the world in terms of total sales</a:t>
            </a:r>
          </a:p>
          <a:p>
            <a:r>
              <a:rPr lang="en-US" dirty="0" smtClean="0"/>
              <a:t>..</a:t>
            </a:r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Is </a:t>
            </a:r>
            <a:r>
              <a:rPr lang="en-US" dirty="0" smtClean="0"/>
              <a:t>growing very fast in Europe after the financial crisis.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 l="56250" t="11719" r="29687" b="14062"/>
          <a:stretch>
            <a:fillRect/>
          </a:stretch>
        </p:blipFill>
        <p:spPr bwMode="auto">
          <a:xfrm>
            <a:off x="4714876" y="170872"/>
            <a:ext cx="4071966" cy="60680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4876630"/>
          </a:xfrm>
        </p:spPr>
        <p:txBody>
          <a:bodyPr>
            <a:normAutofit/>
          </a:bodyPr>
          <a:lstStyle/>
          <a:p>
            <a:r>
              <a:rPr lang="en-US" dirty="0" smtClean="0"/>
              <a:t>Slogans:</a:t>
            </a:r>
          </a:p>
          <a:p>
            <a:pPr>
              <a:buNone/>
            </a:pPr>
            <a:r>
              <a:rPr lang="en-US" dirty="0" smtClean="0"/>
              <a:t>“Smarter </a:t>
            </a:r>
            <a:r>
              <a:rPr lang="en-US" dirty="0" err="1" smtClean="0"/>
              <a:t>shopping”,“Top</a:t>
            </a:r>
            <a:r>
              <a:rPr lang="en-US" dirty="0" smtClean="0"/>
              <a:t> quality at incredible low prices”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b="1" dirty="0" smtClean="0"/>
              <a:t>Low-cost model</a:t>
            </a:r>
          </a:p>
          <a:p>
            <a:r>
              <a:rPr lang="en-US" dirty="0" smtClean="0"/>
              <a:t>Sells only staple items (milk, bread, tissue paper, etc.)</a:t>
            </a:r>
          </a:p>
          <a:p>
            <a:r>
              <a:rPr lang="en-US" dirty="0" smtClean="0"/>
              <a:t>…</a:t>
            </a:r>
          </a:p>
          <a:p>
            <a:r>
              <a:rPr lang="en-US" dirty="0" smtClean="0"/>
              <a:t>Limited number of products</a:t>
            </a:r>
            <a:endParaRPr lang="en-US" dirty="0" smtClean="0"/>
          </a:p>
          <a:p>
            <a:r>
              <a:rPr lang="en-US" dirty="0" smtClean="0"/>
              <a:t>...</a:t>
            </a:r>
            <a:endParaRPr lang="en-US" dirty="0" smtClean="0"/>
          </a:p>
          <a:p>
            <a:r>
              <a:rPr lang="en-US" dirty="0" smtClean="0"/>
              <a:t>…</a:t>
            </a:r>
            <a:endParaRPr lang="en-US" dirty="0" smtClean="0"/>
          </a:p>
          <a:p>
            <a:r>
              <a:rPr lang="en-US" dirty="0" smtClean="0"/>
              <a:t>…</a:t>
            </a:r>
            <a:endParaRPr lang="th-TH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Aldi’s</a:t>
            </a:r>
            <a:r>
              <a:rPr lang="en-US" dirty="0" smtClean="0"/>
              <a:t> Business Model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P&amp;G’s president for Europe once said “P&amp;G’s most dangerous competitor is not </a:t>
            </a:r>
            <a:r>
              <a:rPr lang="en-US" dirty="0" err="1" smtClean="0"/>
              <a:t>Danone</a:t>
            </a:r>
            <a:r>
              <a:rPr lang="en-US" dirty="0" smtClean="0"/>
              <a:t>, Nestle, or Unilever but an </a:t>
            </a:r>
            <a:r>
              <a:rPr lang="en-US" dirty="0" err="1" smtClean="0"/>
              <a:t>Aldi</a:t>
            </a:r>
            <a:r>
              <a:rPr lang="en-US" dirty="0" smtClean="0"/>
              <a:t> store.” </a:t>
            </a:r>
            <a:r>
              <a:rPr lang="en-US" sz="2000" dirty="0" smtClean="0"/>
              <a:t>(</a:t>
            </a:r>
            <a:r>
              <a:rPr lang="en-US" sz="2000" dirty="0" err="1" smtClean="0"/>
              <a:t>Steenkamp</a:t>
            </a:r>
            <a:r>
              <a:rPr lang="en-US" sz="2000" dirty="0" smtClean="0"/>
              <a:t> and Kumar, 2009)</a:t>
            </a:r>
          </a:p>
          <a:p>
            <a:pPr>
              <a:buNone/>
            </a:pPr>
            <a:endParaRPr lang="en-US" sz="2000" dirty="0" smtClean="0"/>
          </a:p>
          <a:p>
            <a:pPr>
              <a:buNone/>
            </a:pPr>
            <a:endParaRPr lang="en-US" sz="2000" dirty="0" smtClean="0"/>
          </a:p>
          <a:p>
            <a:pPr>
              <a:buNone/>
            </a:pPr>
            <a:endParaRPr lang="en-US" sz="2000" dirty="0" smtClean="0"/>
          </a:p>
          <a:p>
            <a:pPr>
              <a:buNone/>
            </a:pPr>
            <a:r>
              <a:rPr lang="en-US" sz="2000" dirty="0" smtClean="0">
                <a:hlinkClick r:id="rId2"/>
              </a:rPr>
              <a:t>http://</a:t>
            </a:r>
            <a:r>
              <a:rPr lang="en-US" sz="2000" dirty="0" smtClean="0">
                <a:hlinkClick r:id="rId2"/>
              </a:rPr>
              <a:t>www.youtube.com/watch?NR=1&amp;v=rkA_y9lz0mY&amp;feature=endscreen</a:t>
            </a:r>
            <a:endParaRPr lang="en-US" sz="2000" dirty="0" smtClean="0"/>
          </a:p>
          <a:p>
            <a:pPr>
              <a:buNone/>
            </a:pPr>
            <a:r>
              <a:rPr lang="en-US" sz="2000" dirty="0" smtClean="0">
                <a:hlinkClick r:id="rId3"/>
              </a:rPr>
              <a:t>http://www.youtube.com/watch?v=-</a:t>
            </a:r>
            <a:r>
              <a:rPr lang="en-US" sz="2000" dirty="0" smtClean="0">
                <a:hlinkClick r:id="rId3"/>
              </a:rPr>
              <a:t>QWgf2KM748&amp;feature=related</a:t>
            </a:r>
            <a:endParaRPr lang="en-US" sz="2000" dirty="0" smtClean="0"/>
          </a:p>
          <a:p>
            <a:pPr>
              <a:buNone/>
            </a:pPr>
            <a:r>
              <a:rPr lang="en-US" sz="2000" dirty="0" smtClean="0">
                <a:hlinkClick r:id="rId4"/>
              </a:rPr>
              <a:t>http://</a:t>
            </a:r>
            <a:r>
              <a:rPr lang="en-US" sz="2000" dirty="0" smtClean="0">
                <a:hlinkClick r:id="rId4"/>
              </a:rPr>
              <a:t>www.youtube.com/watch?v=gNHuxhX2dW8&amp;feature=related</a:t>
            </a:r>
            <a:endParaRPr lang="en-US" sz="2000" dirty="0" smtClean="0"/>
          </a:p>
          <a:p>
            <a:pPr>
              <a:buNone/>
            </a:pPr>
            <a:endParaRPr lang="en-US" sz="2000" dirty="0" smtClean="0"/>
          </a:p>
          <a:p>
            <a:pPr>
              <a:buNone/>
            </a:pPr>
            <a:endParaRPr lang="en-US" sz="2000" dirty="0" smtClean="0"/>
          </a:p>
          <a:p>
            <a:pPr>
              <a:buNone/>
            </a:pPr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Aldi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One of the biggest companies in the world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Ranked 1</a:t>
            </a:r>
            <a:r>
              <a:rPr lang="en-US" baseline="30000" dirty="0" smtClean="0"/>
              <a:t>st</a:t>
            </a:r>
            <a:r>
              <a:rPr lang="en-US" dirty="0" smtClean="0"/>
              <a:t> in the world in terms of total </a:t>
            </a:r>
            <a:r>
              <a:rPr lang="en-US" dirty="0" smtClean="0"/>
              <a:t>sales</a:t>
            </a:r>
          </a:p>
          <a:p>
            <a:pPr lvl="1"/>
            <a:r>
              <a:rPr lang="en-US" dirty="0" smtClean="0"/>
              <a:t>4,413 stores the US </a:t>
            </a:r>
          </a:p>
          <a:p>
            <a:pPr lvl="1"/>
            <a:r>
              <a:rPr lang="en-US" dirty="0" smtClean="0"/>
              <a:t>4,557 stores outside the US</a:t>
            </a:r>
            <a:endParaRPr lang="en-US" dirty="0" smtClean="0"/>
          </a:p>
          <a:p>
            <a:pPr lvl="1"/>
            <a:r>
              <a:rPr lang="en-US" i="1" dirty="0" err="1" smtClean="0">
                <a:solidFill>
                  <a:schemeClr val="accent1">
                    <a:lumMod val="75000"/>
                  </a:schemeClr>
                </a:solidFill>
              </a:rPr>
              <a:t>Walmart</a:t>
            </a:r>
            <a:r>
              <a:rPr lang="en-US" i="1" dirty="0" smtClean="0">
                <a:solidFill>
                  <a:schemeClr val="accent1">
                    <a:lumMod val="75000"/>
                  </a:schemeClr>
                </a:solidFill>
              </a:rPr>
              <a:t> is very successful in China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Wal</a:t>
            </a:r>
            <a:r>
              <a:rPr lang="en-US" dirty="0" smtClean="0"/>
              <a:t>-mart</a:t>
            </a:r>
            <a:endParaRPr lang="th-TH" dirty="0"/>
          </a:p>
        </p:txBody>
      </p:sp>
      <p:pic>
        <p:nvPicPr>
          <p:cNvPr id="4098" name="Picture 2" descr="http://3.bp.blogspot.com/-RJQa_OQxvR4/Tp-UZVFJk0I/AAAAAAAAAWs/YmrFMDaWvyY/s1600/walmart-chi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0694" y="4143380"/>
            <a:ext cx="3405184" cy="254973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4805192"/>
          </a:xfrm>
        </p:spPr>
        <p:txBody>
          <a:bodyPr>
            <a:normAutofit/>
          </a:bodyPr>
          <a:lstStyle/>
          <a:p>
            <a:pPr>
              <a:buNone/>
            </a:pPr>
            <a:endParaRPr lang="en-US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endParaRPr lang="en-US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endParaRPr lang="en-US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endParaRPr lang="en-US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endParaRPr lang="en-US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endParaRPr lang="en-US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endParaRPr lang="en-US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endParaRPr lang="en-US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endParaRPr lang="en-US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r>
              <a:rPr lang="en-US" i="1" dirty="0" smtClean="0">
                <a:solidFill>
                  <a:schemeClr val="accent1">
                    <a:lumMod val="75000"/>
                  </a:schemeClr>
                </a:solidFill>
              </a:rPr>
              <a:t>Tesco Lotus, Thailand = 5,000 – 12,000 </a:t>
            </a:r>
            <a:r>
              <a:rPr lang="en-US" i="1" dirty="0" err="1" smtClean="0">
                <a:solidFill>
                  <a:schemeClr val="accent1">
                    <a:lumMod val="75000"/>
                  </a:schemeClr>
                </a:solidFill>
              </a:rPr>
              <a:t>sq.ft</a:t>
            </a:r>
            <a:r>
              <a:rPr lang="en-US" i="1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en-US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th-TH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Wal</a:t>
            </a:r>
            <a:r>
              <a:rPr lang="en-US" dirty="0" smtClean="0"/>
              <a:t>-mart store formats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Expansion of a retailer</a:t>
            </a:r>
            <a:endParaRPr lang="th-TH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err="1" smtClean="0"/>
              <a:t>Aj</a:t>
            </a:r>
            <a:r>
              <a:rPr lang="en-US" dirty="0" smtClean="0"/>
              <a:t>. </a:t>
            </a:r>
            <a:r>
              <a:rPr lang="en-US" dirty="0" err="1" smtClean="0"/>
              <a:t>Pawin</a:t>
            </a:r>
            <a:r>
              <a:rPr lang="en-US" dirty="0" smtClean="0"/>
              <a:t> </a:t>
            </a:r>
            <a:r>
              <a:rPr lang="en-US" dirty="0" err="1" smtClean="0"/>
              <a:t>Siriprapanukul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1. Financing</a:t>
            </a:r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Conditions</a:t>
            </a:r>
            <a:endParaRPr lang="th-TH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Retailer owns a chocolate shop (worth 200 baht).</a:t>
            </a:r>
          </a:p>
          <a:p>
            <a:pPr>
              <a:lnSpc>
                <a:spcPct val="90000"/>
              </a:lnSpc>
            </a:pPr>
            <a:endParaRPr lang="en-US"/>
          </a:p>
          <a:p>
            <a:pPr>
              <a:lnSpc>
                <a:spcPct val="90000"/>
              </a:lnSpc>
            </a:pPr>
            <a:r>
              <a:rPr lang="en-US"/>
              <a:t>Each month,</a:t>
            </a:r>
          </a:p>
          <a:p>
            <a:pPr lvl="1">
              <a:lnSpc>
                <a:spcPct val="90000"/>
              </a:lnSpc>
            </a:pPr>
            <a:r>
              <a:rPr lang="en-US"/>
              <a:t>Selling 1 box of chocolate, for 100 baht</a:t>
            </a:r>
          </a:p>
          <a:p>
            <a:pPr lvl="1">
              <a:lnSpc>
                <a:spcPct val="90000"/>
              </a:lnSpc>
            </a:pPr>
            <a:r>
              <a:rPr lang="en-US"/>
              <a:t>Cost of 1 box of chocolate is 80 baht</a:t>
            </a:r>
          </a:p>
          <a:p>
            <a:pPr lvl="1">
              <a:lnSpc>
                <a:spcPct val="90000"/>
              </a:lnSpc>
            </a:pPr>
            <a:r>
              <a:rPr lang="en-US"/>
              <a:t>Wholesaler provides 3 months of credit.</a:t>
            </a:r>
          </a:p>
          <a:p>
            <a:pPr>
              <a:lnSpc>
                <a:spcPct val="90000"/>
              </a:lnSpc>
            </a:pPr>
            <a:endParaRPr lang="en-US"/>
          </a:p>
          <a:p>
            <a:pPr>
              <a:lnSpc>
                <a:spcPct val="90000"/>
              </a:lnSpc>
            </a:pPr>
            <a:r>
              <a:rPr lang="en-US"/>
              <a:t>Starting cash of the retailer is 0 baht.</a:t>
            </a:r>
            <a:endParaRPr lang="th-TH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8" name="AutoShape 12"/>
          <p:cNvSpPr>
            <a:spLocks noChangeArrowheads="1"/>
          </p:cNvSpPr>
          <p:nvPr/>
        </p:nvSpPr>
        <p:spPr bwMode="auto">
          <a:xfrm>
            <a:off x="1414463" y="3355975"/>
            <a:ext cx="504825" cy="1368425"/>
          </a:xfrm>
          <a:prstGeom prst="downArrow">
            <a:avLst>
              <a:gd name="adj1" fmla="val 43611"/>
              <a:gd name="adj2" fmla="val 60689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th-TH"/>
          </a:p>
        </p:txBody>
      </p:sp>
      <p:sp>
        <p:nvSpPr>
          <p:cNvPr id="4105" name="AutoShape 9"/>
          <p:cNvSpPr>
            <a:spLocks noChangeArrowheads="1"/>
          </p:cNvSpPr>
          <p:nvPr/>
        </p:nvSpPr>
        <p:spPr bwMode="auto">
          <a:xfrm>
            <a:off x="3563938" y="1616075"/>
            <a:ext cx="2016125" cy="360363"/>
          </a:xfrm>
          <a:prstGeom prst="leftArrow">
            <a:avLst>
              <a:gd name="adj1" fmla="val 49778"/>
              <a:gd name="adj2" fmla="val 70037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Month 1</a:t>
            </a:r>
            <a:endParaRPr lang="th-TH"/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5651500" y="1473200"/>
            <a:ext cx="2305050" cy="18113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/>
          </a:p>
          <a:p>
            <a:pPr algn="ctr">
              <a:spcBef>
                <a:spcPct val="50000"/>
              </a:spcBef>
            </a:pPr>
            <a:r>
              <a:rPr lang="en-US"/>
              <a:t>Wholesaler</a:t>
            </a:r>
          </a:p>
          <a:p>
            <a:pPr algn="ctr">
              <a:spcBef>
                <a:spcPct val="50000"/>
              </a:spcBef>
            </a:pPr>
            <a:endParaRPr lang="th-TH"/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1187450" y="1473200"/>
            <a:ext cx="2305050" cy="18113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/>
          </a:p>
          <a:p>
            <a:pPr algn="ctr">
              <a:spcBef>
                <a:spcPct val="50000"/>
              </a:spcBef>
            </a:pPr>
            <a:r>
              <a:rPr lang="en-US"/>
              <a:t>Shop</a:t>
            </a:r>
          </a:p>
          <a:p>
            <a:pPr algn="ctr">
              <a:spcBef>
                <a:spcPct val="50000"/>
              </a:spcBef>
            </a:pPr>
            <a:endParaRPr lang="th-TH"/>
          </a:p>
        </p:txBody>
      </p:sp>
      <p:pic>
        <p:nvPicPr>
          <p:cNvPr id="4103" name="Picture 7" descr="valentine_chocolates9_46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84625" y="1358900"/>
            <a:ext cx="1235075" cy="904875"/>
          </a:xfrm>
          <a:prstGeom prst="rect">
            <a:avLst/>
          </a:prstGeom>
          <a:noFill/>
        </p:spPr>
      </p:pic>
      <p:pic>
        <p:nvPicPr>
          <p:cNvPr id="4107" name="Picture 11" descr="valentine_chocolates9_46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988" y="3459163"/>
            <a:ext cx="1235075" cy="904875"/>
          </a:xfrm>
          <a:prstGeom prst="rect">
            <a:avLst/>
          </a:prstGeom>
          <a:noFill/>
        </p:spPr>
      </p:pic>
      <p:sp>
        <p:nvSpPr>
          <p:cNvPr id="4109" name="Text Box 13"/>
          <p:cNvSpPr txBox="1">
            <a:spLocks noChangeArrowheads="1"/>
          </p:cNvSpPr>
          <p:nvPr/>
        </p:nvSpPr>
        <p:spPr bwMode="auto">
          <a:xfrm>
            <a:off x="1187450" y="4786313"/>
            <a:ext cx="2305050" cy="18113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/>
          </a:p>
          <a:p>
            <a:pPr algn="ctr">
              <a:spcBef>
                <a:spcPct val="50000"/>
              </a:spcBef>
            </a:pPr>
            <a:r>
              <a:rPr lang="en-US"/>
              <a:t>Customer</a:t>
            </a:r>
          </a:p>
          <a:p>
            <a:pPr algn="ctr">
              <a:spcBef>
                <a:spcPct val="50000"/>
              </a:spcBef>
            </a:pPr>
            <a:endParaRPr lang="th-TH"/>
          </a:p>
        </p:txBody>
      </p:sp>
      <p:sp>
        <p:nvSpPr>
          <p:cNvPr id="4110" name="AutoShape 14"/>
          <p:cNvSpPr>
            <a:spLocks noChangeArrowheads="1"/>
          </p:cNvSpPr>
          <p:nvPr/>
        </p:nvSpPr>
        <p:spPr bwMode="auto">
          <a:xfrm rot="10800000">
            <a:off x="2771775" y="3355975"/>
            <a:ext cx="504825" cy="1368425"/>
          </a:xfrm>
          <a:prstGeom prst="downArrow">
            <a:avLst>
              <a:gd name="adj1" fmla="val 43611"/>
              <a:gd name="adj2" fmla="val 60689"/>
            </a:avLst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th-TH"/>
          </a:p>
        </p:txBody>
      </p:sp>
      <p:pic>
        <p:nvPicPr>
          <p:cNvPr id="4112" name="Picture 16" descr="15thseries-100baht-banknot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3906838"/>
            <a:ext cx="1284287" cy="601662"/>
          </a:xfrm>
          <a:prstGeom prst="rect">
            <a:avLst/>
          </a:prstGeom>
          <a:noFill/>
        </p:spPr>
      </p:pic>
      <p:graphicFrame>
        <p:nvGraphicFramePr>
          <p:cNvPr id="4127" name="Group 31"/>
          <p:cNvGraphicFramePr>
            <a:graphicFrameLocks noGrp="1"/>
          </p:cNvGraphicFramePr>
          <p:nvPr>
            <p:ph idx="1"/>
          </p:nvPr>
        </p:nvGraphicFramePr>
        <p:xfrm>
          <a:off x="4500563" y="4527550"/>
          <a:ext cx="4043362" cy="1638237"/>
        </p:xfrm>
        <a:graphic>
          <a:graphicData uri="http://schemas.openxmlformats.org/drawingml/2006/table">
            <a:tbl>
              <a:tblPr/>
              <a:tblGrid>
                <a:gridCol w="2022475"/>
                <a:gridCol w="2020887"/>
              </a:tblGrid>
              <a:tr h="608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Asset</a:t>
                      </a: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Liability</a:t>
                      </a: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7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Cash   100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A/P       80</a:t>
                      </a: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Equity   20</a:t>
                      </a: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135" name="Text Box 39"/>
          <p:cNvSpPr txBox="1">
            <a:spLocks noChangeArrowheads="1"/>
          </p:cNvSpPr>
          <p:nvPr/>
        </p:nvSpPr>
        <p:spPr bwMode="auto">
          <a:xfrm>
            <a:off x="5148263" y="3911600"/>
            <a:ext cx="28082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Shop B/S</a:t>
            </a:r>
            <a:endParaRPr lang="th-TH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AutoShape 2"/>
          <p:cNvSpPr>
            <a:spLocks noChangeArrowheads="1"/>
          </p:cNvSpPr>
          <p:nvPr/>
        </p:nvSpPr>
        <p:spPr bwMode="auto">
          <a:xfrm>
            <a:off x="1414463" y="3355975"/>
            <a:ext cx="504825" cy="1368425"/>
          </a:xfrm>
          <a:prstGeom prst="downArrow">
            <a:avLst>
              <a:gd name="adj1" fmla="val 43611"/>
              <a:gd name="adj2" fmla="val 60689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th-TH"/>
          </a:p>
        </p:txBody>
      </p:sp>
      <p:sp>
        <p:nvSpPr>
          <p:cNvPr id="6147" name="AutoShape 3"/>
          <p:cNvSpPr>
            <a:spLocks noChangeArrowheads="1"/>
          </p:cNvSpPr>
          <p:nvPr/>
        </p:nvSpPr>
        <p:spPr bwMode="auto">
          <a:xfrm>
            <a:off x="3563938" y="1616075"/>
            <a:ext cx="2016125" cy="360363"/>
          </a:xfrm>
          <a:prstGeom prst="leftArrow">
            <a:avLst>
              <a:gd name="adj1" fmla="val 49778"/>
              <a:gd name="adj2" fmla="val 70037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Month 2</a:t>
            </a:r>
            <a:endParaRPr lang="th-TH"/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5651500" y="1473200"/>
            <a:ext cx="2305050" cy="18113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/>
          </a:p>
          <a:p>
            <a:pPr algn="ctr">
              <a:spcBef>
                <a:spcPct val="50000"/>
              </a:spcBef>
            </a:pPr>
            <a:r>
              <a:rPr lang="en-US"/>
              <a:t>Wholesaler</a:t>
            </a:r>
          </a:p>
          <a:p>
            <a:pPr algn="ctr">
              <a:spcBef>
                <a:spcPct val="50000"/>
              </a:spcBef>
            </a:pPr>
            <a:endParaRPr lang="th-TH"/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1187450" y="1473200"/>
            <a:ext cx="2305050" cy="18113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/>
          </a:p>
          <a:p>
            <a:pPr algn="ctr">
              <a:spcBef>
                <a:spcPct val="50000"/>
              </a:spcBef>
            </a:pPr>
            <a:r>
              <a:rPr lang="en-US"/>
              <a:t>Shop</a:t>
            </a:r>
          </a:p>
          <a:p>
            <a:pPr algn="ctr">
              <a:spcBef>
                <a:spcPct val="50000"/>
              </a:spcBef>
            </a:pPr>
            <a:endParaRPr lang="th-TH"/>
          </a:p>
        </p:txBody>
      </p:sp>
      <p:pic>
        <p:nvPicPr>
          <p:cNvPr id="6151" name="Picture 7" descr="valentine_chocolates9_46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84625" y="1358900"/>
            <a:ext cx="1235075" cy="904875"/>
          </a:xfrm>
          <a:prstGeom prst="rect">
            <a:avLst/>
          </a:prstGeom>
          <a:noFill/>
        </p:spPr>
      </p:pic>
      <p:pic>
        <p:nvPicPr>
          <p:cNvPr id="6152" name="Picture 8" descr="valentine_chocolates9_46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988" y="3459163"/>
            <a:ext cx="1235075" cy="904875"/>
          </a:xfrm>
          <a:prstGeom prst="rect">
            <a:avLst/>
          </a:prstGeom>
          <a:noFill/>
        </p:spPr>
      </p:pic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1187450" y="4786313"/>
            <a:ext cx="2305050" cy="18113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/>
          </a:p>
          <a:p>
            <a:pPr algn="ctr">
              <a:spcBef>
                <a:spcPct val="50000"/>
              </a:spcBef>
            </a:pPr>
            <a:r>
              <a:rPr lang="en-US"/>
              <a:t>Customer</a:t>
            </a:r>
          </a:p>
          <a:p>
            <a:pPr algn="ctr">
              <a:spcBef>
                <a:spcPct val="50000"/>
              </a:spcBef>
            </a:pPr>
            <a:endParaRPr lang="th-TH"/>
          </a:p>
        </p:txBody>
      </p:sp>
      <p:sp>
        <p:nvSpPr>
          <p:cNvPr id="6154" name="AutoShape 10"/>
          <p:cNvSpPr>
            <a:spLocks noChangeArrowheads="1"/>
          </p:cNvSpPr>
          <p:nvPr/>
        </p:nvSpPr>
        <p:spPr bwMode="auto">
          <a:xfrm rot="10800000">
            <a:off x="2771775" y="3355975"/>
            <a:ext cx="504825" cy="1368425"/>
          </a:xfrm>
          <a:prstGeom prst="downArrow">
            <a:avLst>
              <a:gd name="adj1" fmla="val 43611"/>
              <a:gd name="adj2" fmla="val 60689"/>
            </a:avLst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th-TH"/>
          </a:p>
        </p:txBody>
      </p:sp>
      <p:pic>
        <p:nvPicPr>
          <p:cNvPr id="6155" name="Picture 11" descr="15thseries-100baht-banknot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3906838"/>
            <a:ext cx="1284287" cy="601662"/>
          </a:xfrm>
          <a:prstGeom prst="rect">
            <a:avLst/>
          </a:prstGeom>
          <a:noFill/>
        </p:spPr>
      </p:pic>
      <p:graphicFrame>
        <p:nvGraphicFramePr>
          <p:cNvPr id="6156" name="Group 12"/>
          <p:cNvGraphicFramePr>
            <a:graphicFrameLocks noGrp="1"/>
          </p:cNvGraphicFramePr>
          <p:nvPr>
            <p:ph idx="1"/>
          </p:nvPr>
        </p:nvGraphicFramePr>
        <p:xfrm>
          <a:off x="4500563" y="4527550"/>
          <a:ext cx="4043362" cy="1638237"/>
        </p:xfrm>
        <a:graphic>
          <a:graphicData uri="http://schemas.openxmlformats.org/drawingml/2006/table">
            <a:tbl>
              <a:tblPr/>
              <a:tblGrid>
                <a:gridCol w="2022475"/>
                <a:gridCol w="2020887"/>
              </a:tblGrid>
              <a:tr h="608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Asset</a:t>
                      </a: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Liability</a:t>
                      </a: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7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Cash   200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A/P     160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Equity   40</a:t>
                      </a: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167" name="Text Box 23"/>
          <p:cNvSpPr txBox="1">
            <a:spLocks noChangeArrowheads="1"/>
          </p:cNvSpPr>
          <p:nvPr/>
        </p:nvSpPr>
        <p:spPr bwMode="auto">
          <a:xfrm>
            <a:off x="5148263" y="3911600"/>
            <a:ext cx="28082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Shop B/S</a:t>
            </a:r>
            <a:endParaRPr lang="th-TH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AutoShape 2"/>
          <p:cNvSpPr>
            <a:spLocks noChangeArrowheads="1"/>
          </p:cNvSpPr>
          <p:nvPr/>
        </p:nvSpPr>
        <p:spPr bwMode="auto">
          <a:xfrm>
            <a:off x="1414463" y="3355975"/>
            <a:ext cx="504825" cy="1368425"/>
          </a:xfrm>
          <a:prstGeom prst="downArrow">
            <a:avLst>
              <a:gd name="adj1" fmla="val 43611"/>
              <a:gd name="adj2" fmla="val 60689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th-TH"/>
          </a:p>
        </p:txBody>
      </p:sp>
      <p:sp>
        <p:nvSpPr>
          <p:cNvPr id="7171" name="AutoShape 3"/>
          <p:cNvSpPr>
            <a:spLocks noChangeArrowheads="1"/>
          </p:cNvSpPr>
          <p:nvPr/>
        </p:nvSpPr>
        <p:spPr bwMode="auto">
          <a:xfrm>
            <a:off x="3563938" y="1616075"/>
            <a:ext cx="2016125" cy="360363"/>
          </a:xfrm>
          <a:prstGeom prst="leftArrow">
            <a:avLst>
              <a:gd name="adj1" fmla="val 49778"/>
              <a:gd name="adj2" fmla="val 70037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Month 3</a:t>
            </a:r>
            <a:endParaRPr lang="th-TH"/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5651500" y="1473200"/>
            <a:ext cx="2305050" cy="18113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/>
          </a:p>
          <a:p>
            <a:pPr algn="ctr">
              <a:spcBef>
                <a:spcPct val="50000"/>
              </a:spcBef>
            </a:pPr>
            <a:r>
              <a:rPr lang="en-US"/>
              <a:t>Wholesaler</a:t>
            </a:r>
          </a:p>
          <a:p>
            <a:pPr algn="ctr">
              <a:spcBef>
                <a:spcPct val="50000"/>
              </a:spcBef>
            </a:pPr>
            <a:endParaRPr lang="th-TH"/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1187450" y="1473200"/>
            <a:ext cx="2305050" cy="18113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/>
          </a:p>
          <a:p>
            <a:pPr algn="ctr">
              <a:spcBef>
                <a:spcPct val="50000"/>
              </a:spcBef>
            </a:pPr>
            <a:r>
              <a:rPr lang="en-US"/>
              <a:t>Shop</a:t>
            </a:r>
          </a:p>
          <a:p>
            <a:pPr algn="ctr">
              <a:spcBef>
                <a:spcPct val="50000"/>
              </a:spcBef>
            </a:pPr>
            <a:endParaRPr lang="th-TH"/>
          </a:p>
        </p:txBody>
      </p:sp>
      <p:pic>
        <p:nvPicPr>
          <p:cNvPr id="7175" name="Picture 7" descr="valentine_chocolates9_46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84625" y="1358900"/>
            <a:ext cx="1235075" cy="904875"/>
          </a:xfrm>
          <a:prstGeom prst="rect">
            <a:avLst/>
          </a:prstGeom>
          <a:noFill/>
        </p:spPr>
      </p:pic>
      <p:pic>
        <p:nvPicPr>
          <p:cNvPr id="7176" name="Picture 8" descr="valentine_chocolates9_46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988" y="3459163"/>
            <a:ext cx="1235075" cy="904875"/>
          </a:xfrm>
          <a:prstGeom prst="rect">
            <a:avLst/>
          </a:prstGeom>
          <a:noFill/>
        </p:spPr>
      </p:pic>
      <p:sp>
        <p:nvSpPr>
          <p:cNvPr id="7177" name="Text Box 9"/>
          <p:cNvSpPr txBox="1">
            <a:spLocks noChangeArrowheads="1"/>
          </p:cNvSpPr>
          <p:nvPr/>
        </p:nvSpPr>
        <p:spPr bwMode="auto">
          <a:xfrm>
            <a:off x="1187450" y="4786313"/>
            <a:ext cx="2305050" cy="18113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/>
          </a:p>
          <a:p>
            <a:pPr algn="ctr">
              <a:spcBef>
                <a:spcPct val="50000"/>
              </a:spcBef>
            </a:pPr>
            <a:r>
              <a:rPr lang="en-US"/>
              <a:t>Customer</a:t>
            </a:r>
          </a:p>
          <a:p>
            <a:pPr algn="ctr">
              <a:spcBef>
                <a:spcPct val="50000"/>
              </a:spcBef>
            </a:pPr>
            <a:endParaRPr lang="th-TH"/>
          </a:p>
        </p:txBody>
      </p:sp>
      <p:sp>
        <p:nvSpPr>
          <p:cNvPr id="7178" name="AutoShape 10"/>
          <p:cNvSpPr>
            <a:spLocks noChangeArrowheads="1"/>
          </p:cNvSpPr>
          <p:nvPr/>
        </p:nvSpPr>
        <p:spPr bwMode="auto">
          <a:xfrm rot="10800000">
            <a:off x="2771775" y="3355975"/>
            <a:ext cx="504825" cy="1368425"/>
          </a:xfrm>
          <a:prstGeom prst="downArrow">
            <a:avLst>
              <a:gd name="adj1" fmla="val 43611"/>
              <a:gd name="adj2" fmla="val 60689"/>
            </a:avLst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th-TH"/>
          </a:p>
        </p:txBody>
      </p:sp>
      <p:pic>
        <p:nvPicPr>
          <p:cNvPr id="7179" name="Picture 11" descr="15thseries-100baht-banknot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3906838"/>
            <a:ext cx="1284287" cy="601662"/>
          </a:xfrm>
          <a:prstGeom prst="rect">
            <a:avLst/>
          </a:prstGeom>
          <a:noFill/>
        </p:spPr>
      </p:pic>
      <p:graphicFrame>
        <p:nvGraphicFramePr>
          <p:cNvPr id="7180" name="Group 12"/>
          <p:cNvGraphicFramePr>
            <a:graphicFrameLocks noGrp="1"/>
          </p:cNvGraphicFramePr>
          <p:nvPr>
            <p:ph idx="1"/>
          </p:nvPr>
        </p:nvGraphicFramePr>
        <p:xfrm>
          <a:off x="4500563" y="4527550"/>
          <a:ext cx="4043362" cy="1638237"/>
        </p:xfrm>
        <a:graphic>
          <a:graphicData uri="http://schemas.openxmlformats.org/drawingml/2006/table">
            <a:tbl>
              <a:tblPr/>
              <a:tblGrid>
                <a:gridCol w="2022475"/>
                <a:gridCol w="2020887"/>
              </a:tblGrid>
              <a:tr h="608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Asset</a:t>
                      </a: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Liability</a:t>
                      </a: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7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Cash   300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A/P     240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Equity   60</a:t>
                      </a: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91" name="Text Box 23"/>
          <p:cNvSpPr txBox="1">
            <a:spLocks noChangeArrowheads="1"/>
          </p:cNvSpPr>
          <p:nvPr/>
        </p:nvSpPr>
        <p:spPr bwMode="auto">
          <a:xfrm>
            <a:off x="5148263" y="3911600"/>
            <a:ext cx="28082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Shop B/S</a:t>
            </a:r>
            <a:endParaRPr lang="th-TH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AutoShape 2"/>
          <p:cNvSpPr>
            <a:spLocks noChangeArrowheads="1"/>
          </p:cNvSpPr>
          <p:nvPr/>
        </p:nvSpPr>
        <p:spPr bwMode="auto">
          <a:xfrm>
            <a:off x="1414463" y="3355975"/>
            <a:ext cx="504825" cy="1368425"/>
          </a:xfrm>
          <a:prstGeom prst="downArrow">
            <a:avLst>
              <a:gd name="adj1" fmla="val 43611"/>
              <a:gd name="adj2" fmla="val 60689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th-TH"/>
          </a:p>
        </p:txBody>
      </p:sp>
      <p:sp>
        <p:nvSpPr>
          <p:cNvPr id="8195" name="AutoShape 3"/>
          <p:cNvSpPr>
            <a:spLocks noChangeArrowheads="1"/>
          </p:cNvSpPr>
          <p:nvPr/>
        </p:nvSpPr>
        <p:spPr bwMode="auto">
          <a:xfrm>
            <a:off x="3563938" y="1616075"/>
            <a:ext cx="2016125" cy="360363"/>
          </a:xfrm>
          <a:prstGeom prst="leftArrow">
            <a:avLst>
              <a:gd name="adj1" fmla="val 49778"/>
              <a:gd name="adj2" fmla="val 70037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Month 4</a:t>
            </a:r>
            <a:endParaRPr lang="th-TH"/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5651500" y="1473200"/>
            <a:ext cx="2305050" cy="18113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/>
          </a:p>
          <a:p>
            <a:pPr algn="ctr">
              <a:spcBef>
                <a:spcPct val="50000"/>
              </a:spcBef>
            </a:pPr>
            <a:r>
              <a:rPr lang="en-US"/>
              <a:t>Wholesaler</a:t>
            </a:r>
          </a:p>
          <a:p>
            <a:pPr algn="ctr">
              <a:spcBef>
                <a:spcPct val="50000"/>
              </a:spcBef>
            </a:pPr>
            <a:endParaRPr lang="th-TH"/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1187450" y="1473200"/>
            <a:ext cx="2305050" cy="18113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/>
          </a:p>
          <a:p>
            <a:pPr algn="ctr">
              <a:spcBef>
                <a:spcPct val="50000"/>
              </a:spcBef>
            </a:pPr>
            <a:r>
              <a:rPr lang="en-US"/>
              <a:t>Shop</a:t>
            </a:r>
          </a:p>
          <a:p>
            <a:pPr algn="ctr">
              <a:spcBef>
                <a:spcPct val="50000"/>
              </a:spcBef>
            </a:pPr>
            <a:endParaRPr lang="th-TH"/>
          </a:p>
        </p:txBody>
      </p:sp>
      <p:pic>
        <p:nvPicPr>
          <p:cNvPr id="8199" name="Picture 7" descr="valentine_chocolates9_46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84625" y="1358900"/>
            <a:ext cx="1235075" cy="904875"/>
          </a:xfrm>
          <a:prstGeom prst="rect">
            <a:avLst/>
          </a:prstGeom>
          <a:noFill/>
        </p:spPr>
      </p:pic>
      <p:pic>
        <p:nvPicPr>
          <p:cNvPr id="8200" name="Picture 8" descr="valentine_chocolates9_46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988" y="3459163"/>
            <a:ext cx="1235075" cy="904875"/>
          </a:xfrm>
          <a:prstGeom prst="rect">
            <a:avLst/>
          </a:prstGeom>
          <a:noFill/>
        </p:spPr>
      </p:pic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1187450" y="4786313"/>
            <a:ext cx="2305050" cy="18113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/>
          </a:p>
          <a:p>
            <a:pPr algn="ctr">
              <a:spcBef>
                <a:spcPct val="50000"/>
              </a:spcBef>
            </a:pPr>
            <a:r>
              <a:rPr lang="en-US"/>
              <a:t>Customer</a:t>
            </a:r>
          </a:p>
          <a:p>
            <a:pPr algn="ctr">
              <a:spcBef>
                <a:spcPct val="50000"/>
              </a:spcBef>
            </a:pPr>
            <a:endParaRPr lang="th-TH"/>
          </a:p>
        </p:txBody>
      </p:sp>
      <p:sp>
        <p:nvSpPr>
          <p:cNvPr id="8202" name="AutoShape 10"/>
          <p:cNvSpPr>
            <a:spLocks noChangeArrowheads="1"/>
          </p:cNvSpPr>
          <p:nvPr/>
        </p:nvSpPr>
        <p:spPr bwMode="auto">
          <a:xfrm rot="10800000">
            <a:off x="2771775" y="3355975"/>
            <a:ext cx="504825" cy="1368425"/>
          </a:xfrm>
          <a:prstGeom prst="downArrow">
            <a:avLst>
              <a:gd name="adj1" fmla="val 43611"/>
              <a:gd name="adj2" fmla="val 60689"/>
            </a:avLst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th-TH"/>
          </a:p>
        </p:txBody>
      </p:sp>
      <p:pic>
        <p:nvPicPr>
          <p:cNvPr id="8203" name="Picture 11" descr="15thseries-100baht-banknot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3906838"/>
            <a:ext cx="1284287" cy="601662"/>
          </a:xfrm>
          <a:prstGeom prst="rect">
            <a:avLst/>
          </a:prstGeom>
          <a:noFill/>
        </p:spPr>
      </p:pic>
      <p:graphicFrame>
        <p:nvGraphicFramePr>
          <p:cNvPr id="8231" name="Group 39"/>
          <p:cNvGraphicFramePr>
            <a:graphicFrameLocks noGrp="1"/>
          </p:cNvGraphicFramePr>
          <p:nvPr>
            <p:ph idx="1"/>
          </p:nvPr>
        </p:nvGraphicFramePr>
        <p:xfrm>
          <a:off x="4500563" y="4527550"/>
          <a:ext cx="4043362" cy="1638237"/>
        </p:xfrm>
        <a:graphic>
          <a:graphicData uri="http://schemas.openxmlformats.org/drawingml/2006/table">
            <a:tbl>
              <a:tblPr/>
              <a:tblGrid>
                <a:gridCol w="2022475"/>
                <a:gridCol w="2020887"/>
              </a:tblGrid>
              <a:tr h="608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Asset</a:t>
                      </a: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Liability</a:t>
                      </a: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7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Cash   320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A/P     240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Equity   80</a:t>
                      </a: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215" name="Text Box 23"/>
          <p:cNvSpPr txBox="1">
            <a:spLocks noChangeArrowheads="1"/>
          </p:cNvSpPr>
          <p:nvPr/>
        </p:nvSpPr>
        <p:spPr bwMode="auto">
          <a:xfrm>
            <a:off x="5148263" y="3911600"/>
            <a:ext cx="28082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Shop B/S</a:t>
            </a:r>
            <a:endParaRPr lang="th-TH"/>
          </a:p>
        </p:txBody>
      </p:sp>
      <p:sp>
        <p:nvSpPr>
          <p:cNvPr id="8216" name="AutoShape 24"/>
          <p:cNvSpPr>
            <a:spLocks noChangeArrowheads="1"/>
          </p:cNvSpPr>
          <p:nvPr/>
        </p:nvSpPr>
        <p:spPr bwMode="auto">
          <a:xfrm rot="10800000">
            <a:off x="3563938" y="2563813"/>
            <a:ext cx="2016125" cy="360362"/>
          </a:xfrm>
          <a:prstGeom prst="leftArrow">
            <a:avLst>
              <a:gd name="adj1" fmla="val 49778"/>
              <a:gd name="adj2" fmla="val 70038"/>
            </a:avLst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8218" name="Picture 26" descr="20 Baht Thai banknote 15th Series front side  ธนบัตรไทย ๒๐ บาท แบบ ๑๕ ด้านหน้า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4300" y="2417763"/>
            <a:ext cx="968375" cy="508000"/>
          </a:xfrm>
          <a:prstGeom prst="rect">
            <a:avLst/>
          </a:prstGeom>
          <a:noFill/>
        </p:spPr>
      </p:pic>
      <p:pic>
        <p:nvPicPr>
          <p:cNvPr id="8219" name="Picture 27" descr="20 Baht Thai banknote 15th Series front side  ธนบัตรไทย ๒๐ บาท แบบ ๑๕ ด้านหน้า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738" y="2489200"/>
            <a:ext cx="968375" cy="508000"/>
          </a:xfrm>
          <a:prstGeom prst="rect">
            <a:avLst/>
          </a:prstGeom>
          <a:noFill/>
        </p:spPr>
      </p:pic>
      <p:pic>
        <p:nvPicPr>
          <p:cNvPr id="8220" name="Picture 28" descr="20 Baht Thai banknote 15th Series front side  ธนบัตรไทย ๒๐ บาท แบบ ๑๕ ด้านหน้า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8763" y="2557463"/>
            <a:ext cx="968375" cy="508000"/>
          </a:xfrm>
          <a:prstGeom prst="rect">
            <a:avLst/>
          </a:prstGeom>
          <a:noFill/>
        </p:spPr>
      </p:pic>
      <p:pic>
        <p:nvPicPr>
          <p:cNvPr id="8221" name="Picture 29" descr="20 Baht Thai banknote 15th Series front side  ธนบัตรไทย ๒๐ บาท แบบ ๑๕ ด้านหน้า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0200" y="2633663"/>
            <a:ext cx="968375" cy="50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 Summary</a:t>
            </a:r>
            <a:endParaRPr lang="th-TH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For the retailer at month 4, there is Cash of 320 baht, composing of</a:t>
            </a:r>
          </a:p>
          <a:p>
            <a:pPr lvl="1"/>
            <a:r>
              <a:rPr lang="en-US"/>
              <a:t>240 baht from A/P</a:t>
            </a:r>
          </a:p>
          <a:p>
            <a:pPr lvl="1"/>
            <a:r>
              <a:rPr lang="en-US"/>
              <a:t>80 baht from profit.</a:t>
            </a:r>
          </a:p>
          <a:p>
            <a:pPr lvl="1"/>
            <a:endParaRPr lang="en-US"/>
          </a:p>
          <a:p>
            <a:r>
              <a:rPr lang="en-US"/>
              <a:t>Can the retailer set up a second shop?</a:t>
            </a:r>
          </a:p>
          <a:p>
            <a:pPr lvl="1"/>
            <a:endParaRPr lang="en-US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AutoShape 2"/>
          <p:cNvSpPr>
            <a:spLocks noChangeArrowheads="1"/>
          </p:cNvSpPr>
          <p:nvPr/>
        </p:nvSpPr>
        <p:spPr bwMode="auto">
          <a:xfrm>
            <a:off x="1414463" y="3355975"/>
            <a:ext cx="504825" cy="1368425"/>
          </a:xfrm>
          <a:prstGeom prst="downArrow">
            <a:avLst>
              <a:gd name="adj1" fmla="val 43611"/>
              <a:gd name="adj2" fmla="val 60689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th-TH"/>
          </a:p>
        </p:txBody>
      </p:sp>
      <p:sp>
        <p:nvSpPr>
          <p:cNvPr id="9219" name="AutoShape 3"/>
          <p:cNvSpPr>
            <a:spLocks noChangeArrowheads="1"/>
          </p:cNvSpPr>
          <p:nvPr/>
        </p:nvSpPr>
        <p:spPr bwMode="auto">
          <a:xfrm>
            <a:off x="3563938" y="1616075"/>
            <a:ext cx="2016125" cy="360363"/>
          </a:xfrm>
          <a:prstGeom prst="leftArrow">
            <a:avLst>
              <a:gd name="adj1" fmla="val 49778"/>
              <a:gd name="adj2" fmla="val 70037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Month 5</a:t>
            </a:r>
            <a:endParaRPr lang="th-TH"/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5651500" y="1473200"/>
            <a:ext cx="2305050" cy="18113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/>
          </a:p>
          <a:p>
            <a:pPr algn="ctr">
              <a:spcBef>
                <a:spcPct val="50000"/>
              </a:spcBef>
            </a:pPr>
            <a:r>
              <a:rPr lang="en-US"/>
              <a:t>Wholesaler</a:t>
            </a:r>
          </a:p>
          <a:p>
            <a:pPr algn="ctr">
              <a:spcBef>
                <a:spcPct val="50000"/>
              </a:spcBef>
            </a:pPr>
            <a:endParaRPr lang="th-TH"/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1187450" y="1473200"/>
            <a:ext cx="2305050" cy="18113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/>
          </a:p>
          <a:p>
            <a:pPr algn="ctr">
              <a:spcBef>
                <a:spcPct val="50000"/>
              </a:spcBef>
            </a:pPr>
            <a:r>
              <a:rPr lang="en-US"/>
              <a:t>Shop</a:t>
            </a:r>
          </a:p>
          <a:p>
            <a:pPr algn="ctr">
              <a:spcBef>
                <a:spcPct val="50000"/>
              </a:spcBef>
            </a:pPr>
            <a:endParaRPr lang="th-TH"/>
          </a:p>
        </p:txBody>
      </p:sp>
      <p:pic>
        <p:nvPicPr>
          <p:cNvPr id="9223" name="Picture 7" descr="valentine_chocolates9_46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84625" y="1358900"/>
            <a:ext cx="1235075" cy="904875"/>
          </a:xfrm>
          <a:prstGeom prst="rect">
            <a:avLst/>
          </a:prstGeom>
          <a:noFill/>
        </p:spPr>
      </p:pic>
      <p:pic>
        <p:nvPicPr>
          <p:cNvPr id="9224" name="Picture 8" descr="valentine_chocolates9_46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988" y="3459163"/>
            <a:ext cx="1235075" cy="904875"/>
          </a:xfrm>
          <a:prstGeom prst="rect">
            <a:avLst/>
          </a:prstGeom>
          <a:noFill/>
        </p:spPr>
      </p:pic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1187450" y="4786313"/>
            <a:ext cx="2305050" cy="18113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/>
          </a:p>
          <a:p>
            <a:pPr algn="ctr">
              <a:spcBef>
                <a:spcPct val="50000"/>
              </a:spcBef>
            </a:pPr>
            <a:r>
              <a:rPr lang="en-US"/>
              <a:t>Customer</a:t>
            </a:r>
          </a:p>
          <a:p>
            <a:pPr algn="ctr">
              <a:spcBef>
                <a:spcPct val="50000"/>
              </a:spcBef>
            </a:pPr>
            <a:endParaRPr lang="th-TH"/>
          </a:p>
        </p:txBody>
      </p:sp>
      <p:sp>
        <p:nvSpPr>
          <p:cNvPr id="9226" name="AutoShape 10"/>
          <p:cNvSpPr>
            <a:spLocks noChangeArrowheads="1"/>
          </p:cNvSpPr>
          <p:nvPr/>
        </p:nvSpPr>
        <p:spPr bwMode="auto">
          <a:xfrm rot="10800000">
            <a:off x="2771775" y="3355975"/>
            <a:ext cx="504825" cy="1368425"/>
          </a:xfrm>
          <a:prstGeom prst="downArrow">
            <a:avLst>
              <a:gd name="adj1" fmla="val 43611"/>
              <a:gd name="adj2" fmla="val 60689"/>
            </a:avLst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th-TH"/>
          </a:p>
        </p:txBody>
      </p:sp>
      <p:pic>
        <p:nvPicPr>
          <p:cNvPr id="9227" name="Picture 11" descr="15thseries-100baht-banknot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3906838"/>
            <a:ext cx="1284287" cy="601662"/>
          </a:xfrm>
          <a:prstGeom prst="rect">
            <a:avLst/>
          </a:prstGeom>
          <a:noFill/>
        </p:spPr>
      </p:pic>
      <p:graphicFrame>
        <p:nvGraphicFramePr>
          <p:cNvPr id="9228" name="Group 12"/>
          <p:cNvGraphicFramePr>
            <a:graphicFrameLocks noGrp="1"/>
          </p:cNvGraphicFramePr>
          <p:nvPr>
            <p:ph idx="1"/>
          </p:nvPr>
        </p:nvGraphicFramePr>
        <p:xfrm>
          <a:off x="4500563" y="4527550"/>
          <a:ext cx="4043362" cy="1638237"/>
        </p:xfrm>
        <a:graphic>
          <a:graphicData uri="http://schemas.openxmlformats.org/drawingml/2006/table">
            <a:tbl>
              <a:tblPr/>
              <a:tblGrid>
                <a:gridCol w="2022475"/>
                <a:gridCol w="2020887"/>
              </a:tblGrid>
              <a:tr h="608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Asset</a:t>
                      </a: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Liability</a:t>
                      </a: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7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Cash   340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A/P     240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Equity 100</a:t>
                      </a: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239" name="Text Box 23"/>
          <p:cNvSpPr txBox="1">
            <a:spLocks noChangeArrowheads="1"/>
          </p:cNvSpPr>
          <p:nvPr/>
        </p:nvSpPr>
        <p:spPr bwMode="auto">
          <a:xfrm>
            <a:off x="5148263" y="3911600"/>
            <a:ext cx="28082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Shop B/S</a:t>
            </a:r>
            <a:endParaRPr lang="th-TH"/>
          </a:p>
        </p:txBody>
      </p:sp>
      <p:sp>
        <p:nvSpPr>
          <p:cNvPr id="9240" name="AutoShape 24"/>
          <p:cNvSpPr>
            <a:spLocks noChangeArrowheads="1"/>
          </p:cNvSpPr>
          <p:nvPr/>
        </p:nvSpPr>
        <p:spPr bwMode="auto">
          <a:xfrm rot="10800000">
            <a:off x="3563938" y="2563813"/>
            <a:ext cx="2016125" cy="360362"/>
          </a:xfrm>
          <a:prstGeom prst="leftArrow">
            <a:avLst>
              <a:gd name="adj1" fmla="val 49778"/>
              <a:gd name="adj2" fmla="val 70038"/>
            </a:avLst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9241" name="Picture 25" descr="20 Baht Thai banknote 15th Series front side  ธนบัตรไทย ๒๐ บาท แบบ ๑๕ ด้านหน้า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4300" y="2417763"/>
            <a:ext cx="968375" cy="508000"/>
          </a:xfrm>
          <a:prstGeom prst="rect">
            <a:avLst/>
          </a:prstGeom>
          <a:noFill/>
        </p:spPr>
      </p:pic>
      <p:pic>
        <p:nvPicPr>
          <p:cNvPr id="9242" name="Picture 26" descr="20 Baht Thai banknote 15th Series front side  ธนบัตรไทย ๒๐ บาท แบบ ๑๕ ด้านหน้า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738" y="2489200"/>
            <a:ext cx="968375" cy="508000"/>
          </a:xfrm>
          <a:prstGeom prst="rect">
            <a:avLst/>
          </a:prstGeom>
          <a:noFill/>
        </p:spPr>
      </p:pic>
      <p:pic>
        <p:nvPicPr>
          <p:cNvPr id="9243" name="Picture 27" descr="20 Baht Thai banknote 15th Series front side  ธนบัตรไทย ๒๐ บาท แบบ ๑๕ ด้านหน้า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8763" y="2557463"/>
            <a:ext cx="968375" cy="508000"/>
          </a:xfrm>
          <a:prstGeom prst="rect">
            <a:avLst/>
          </a:prstGeom>
          <a:noFill/>
        </p:spPr>
      </p:pic>
      <p:pic>
        <p:nvPicPr>
          <p:cNvPr id="9244" name="Picture 28" descr="20 Baht Thai banknote 15th Series front side  ธนบัตรไทย ๒๐ บาท แบบ ๑๕ ด้านหน้า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0200" y="2633663"/>
            <a:ext cx="968375" cy="50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Let’s look at the wholesaler</a:t>
            </a:r>
            <a:endParaRPr lang="th-TH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Wholesaler owns a shop (Worth 100 baht).</a:t>
            </a:r>
          </a:p>
          <a:p>
            <a:pPr>
              <a:lnSpc>
                <a:spcPct val="90000"/>
              </a:lnSpc>
            </a:pPr>
            <a:endParaRPr lang="en-US"/>
          </a:p>
          <a:p>
            <a:pPr>
              <a:lnSpc>
                <a:spcPct val="90000"/>
              </a:lnSpc>
            </a:pPr>
            <a:r>
              <a:rPr lang="en-US"/>
              <a:t>Each month,</a:t>
            </a:r>
          </a:p>
          <a:p>
            <a:pPr lvl="1">
              <a:lnSpc>
                <a:spcPct val="90000"/>
              </a:lnSpc>
            </a:pPr>
            <a:r>
              <a:rPr lang="en-US"/>
              <a:t>Selling 1 box of chocolate, for 80 baht</a:t>
            </a:r>
          </a:p>
          <a:p>
            <a:pPr lvl="1">
              <a:lnSpc>
                <a:spcPct val="90000"/>
              </a:lnSpc>
            </a:pPr>
            <a:r>
              <a:rPr lang="en-US"/>
              <a:t>Cost of 1 box of chocolate is 60 baht, paying in cash</a:t>
            </a:r>
          </a:p>
          <a:p>
            <a:pPr lvl="1">
              <a:lnSpc>
                <a:spcPct val="90000"/>
              </a:lnSpc>
            </a:pPr>
            <a:r>
              <a:rPr lang="en-US"/>
              <a:t>Wholesaler provides 3 months of credit.</a:t>
            </a:r>
          </a:p>
          <a:p>
            <a:pPr>
              <a:lnSpc>
                <a:spcPct val="90000"/>
              </a:lnSpc>
            </a:pPr>
            <a:endParaRPr lang="en-US"/>
          </a:p>
          <a:p>
            <a:pPr>
              <a:lnSpc>
                <a:spcPct val="90000"/>
              </a:lnSpc>
            </a:pPr>
            <a:r>
              <a:rPr lang="en-US"/>
              <a:t>The starting cash is 200 baht, from equity.</a:t>
            </a:r>
            <a:endParaRPr lang="th-TH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2"/>
          <p:cNvSpPr>
            <a:spLocks noChangeArrowheads="1"/>
          </p:cNvSpPr>
          <p:nvPr/>
        </p:nvSpPr>
        <p:spPr bwMode="auto">
          <a:xfrm rot="10800000">
            <a:off x="5949950" y="3355975"/>
            <a:ext cx="504825" cy="1368425"/>
          </a:xfrm>
          <a:prstGeom prst="downArrow">
            <a:avLst>
              <a:gd name="adj1" fmla="val 43611"/>
              <a:gd name="adj2" fmla="val 60689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th-TH"/>
          </a:p>
        </p:txBody>
      </p:sp>
      <p:sp>
        <p:nvSpPr>
          <p:cNvPr id="14339" name="AutoShape 3"/>
          <p:cNvSpPr>
            <a:spLocks noChangeArrowheads="1"/>
          </p:cNvSpPr>
          <p:nvPr/>
        </p:nvSpPr>
        <p:spPr bwMode="auto">
          <a:xfrm>
            <a:off x="3563938" y="1616075"/>
            <a:ext cx="2016125" cy="360363"/>
          </a:xfrm>
          <a:prstGeom prst="leftArrow">
            <a:avLst>
              <a:gd name="adj1" fmla="val 49778"/>
              <a:gd name="adj2" fmla="val 70037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Month 1</a:t>
            </a:r>
            <a:endParaRPr lang="th-TH"/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5651500" y="1473200"/>
            <a:ext cx="2305050" cy="18113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/>
          </a:p>
          <a:p>
            <a:pPr algn="ctr">
              <a:spcBef>
                <a:spcPct val="50000"/>
              </a:spcBef>
            </a:pPr>
            <a:r>
              <a:rPr lang="en-US"/>
              <a:t>Wholesaler</a:t>
            </a:r>
          </a:p>
          <a:p>
            <a:pPr algn="ctr">
              <a:spcBef>
                <a:spcPct val="50000"/>
              </a:spcBef>
            </a:pPr>
            <a:endParaRPr lang="th-TH"/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1187450" y="1473200"/>
            <a:ext cx="2305050" cy="18113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/>
          </a:p>
          <a:p>
            <a:pPr algn="ctr">
              <a:spcBef>
                <a:spcPct val="50000"/>
              </a:spcBef>
            </a:pPr>
            <a:r>
              <a:rPr lang="en-US"/>
              <a:t>Shop</a:t>
            </a:r>
          </a:p>
          <a:p>
            <a:pPr algn="ctr">
              <a:spcBef>
                <a:spcPct val="50000"/>
              </a:spcBef>
            </a:pPr>
            <a:endParaRPr lang="th-TH"/>
          </a:p>
        </p:txBody>
      </p:sp>
      <p:pic>
        <p:nvPicPr>
          <p:cNvPr id="14343" name="Picture 7" descr="valentine_chocolates9_46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84625" y="1358900"/>
            <a:ext cx="1235075" cy="904875"/>
          </a:xfrm>
          <a:prstGeom prst="rect">
            <a:avLst/>
          </a:prstGeom>
          <a:noFill/>
        </p:spPr>
      </p:pic>
      <p:pic>
        <p:nvPicPr>
          <p:cNvPr id="14344" name="Picture 8" descr="valentine_chocolates9_46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78475" y="3716338"/>
            <a:ext cx="1235075" cy="904875"/>
          </a:xfrm>
          <a:prstGeom prst="rect">
            <a:avLst/>
          </a:prstGeom>
          <a:noFill/>
        </p:spPr>
      </p:pic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5722938" y="4786313"/>
            <a:ext cx="2305050" cy="18113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/>
          </a:p>
          <a:p>
            <a:pPr algn="ctr">
              <a:spcBef>
                <a:spcPct val="50000"/>
              </a:spcBef>
            </a:pPr>
            <a:r>
              <a:rPr lang="en-US"/>
              <a:t>Producer</a:t>
            </a:r>
          </a:p>
          <a:p>
            <a:pPr algn="ctr">
              <a:spcBef>
                <a:spcPct val="50000"/>
              </a:spcBef>
            </a:pPr>
            <a:endParaRPr lang="th-TH"/>
          </a:p>
        </p:txBody>
      </p:sp>
      <p:sp>
        <p:nvSpPr>
          <p:cNvPr id="14346" name="AutoShape 10"/>
          <p:cNvSpPr>
            <a:spLocks noChangeArrowheads="1"/>
          </p:cNvSpPr>
          <p:nvPr/>
        </p:nvSpPr>
        <p:spPr bwMode="auto">
          <a:xfrm>
            <a:off x="7307263" y="3355975"/>
            <a:ext cx="504825" cy="1368425"/>
          </a:xfrm>
          <a:prstGeom prst="downArrow">
            <a:avLst>
              <a:gd name="adj1" fmla="val 43611"/>
              <a:gd name="adj2" fmla="val 60689"/>
            </a:avLst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th-TH"/>
          </a:p>
        </p:txBody>
      </p:sp>
      <p:graphicFrame>
        <p:nvGraphicFramePr>
          <p:cNvPr id="14363" name="Group 27"/>
          <p:cNvGraphicFramePr>
            <a:graphicFrameLocks noGrp="1"/>
          </p:cNvGraphicFramePr>
          <p:nvPr>
            <p:ph idx="1"/>
          </p:nvPr>
        </p:nvGraphicFramePr>
        <p:xfrm>
          <a:off x="755650" y="4670425"/>
          <a:ext cx="4043363" cy="1638237"/>
        </p:xfrm>
        <a:graphic>
          <a:graphicData uri="http://schemas.openxmlformats.org/drawingml/2006/table">
            <a:tbl>
              <a:tblPr/>
              <a:tblGrid>
                <a:gridCol w="2022475"/>
                <a:gridCol w="2020888"/>
              </a:tblGrid>
              <a:tr h="608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Asset</a:t>
                      </a: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Liability</a:t>
                      </a: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7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Cash   140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A/R       80</a:t>
                      </a: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Equity  220</a:t>
                      </a: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359" name="Text Box 23"/>
          <p:cNvSpPr txBox="1">
            <a:spLocks noChangeArrowheads="1"/>
          </p:cNvSpPr>
          <p:nvPr/>
        </p:nvSpPr>
        <p:spPr bwMode="auto">
          <a:xfrm>
            <a:off x="1403350" y="4054475"/>
            <a:ext cx="28082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Wholesaler B/S</a:t>
            </a:r>
            <a:endParaRPr lang="th-TH"/>
          </a:p>
        </p:txBody>
      </p:sp>
      <p:pic>
        <p:nvPicPr>
          <p:cNvPr id="14364" name="Picture 28" descr="20 Baht Thai banknote 15th Series front side  ธนบัตรไทย ๒๐ บาท แบบ ๑๕ ด้านหน้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19925" y="3573463"/>
            <a:ext cx="968375" cy="508000"/>
          </a:xfrm>
          <a:prstGeom prst="rect">
            <a:avLst/>
          </a:prstGeom>
          <a:noFill/>
        </p:spPr>
      </p:pic>
      <p:pic>
        <p:nvPicPr>
          <p:cNvPr id="14365" name="Picture 29" descr="20 Baht Thai banknote 15th Series front side  ธนบัตรไทย ๒๐ บาท แบบ ๑๕ ด้านหน้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1363" y="3644900"/>
            <a:ext cx="968375" cy="508000"/>
          </a:xfrm>
          <a:prstGeom prst="rect">
            <a:avLst/>
          </a:prstGeom>
          <a:noFill/>
        </p:spPr>
      </p:pic>
      <p:pic>
        <p:nvPicPr>
          <p:cNvPr id="14366" name="Picture 30" descr="20 Baht Thai banknote 15th Series front side  ธนบัตรไทย ๒๐ บาท แบบ ๑๕ ด้านหน้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3713163"/>
            <a:ext cx="968375" cy="50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AutoShape 2"/>
          <p:cNvSpPr>
            <a:spLocks noChangeArrowheads="1"/>
          </p:cNvSpPr>
          <p:nvPr/>
        </p:nvSpPr>
        <p:spPr bwMode="auto">
          <a:xfrm rot="10800000">
            <a:off x="5949950" y="3355975"/>
            <a:ext cx="504825" cy="1368425"/>
          </a:xfrm>
          <a:prstGeom prst="downArrow">
            <a:avLst>
              <a:gd name="adj1" fmla="val 43611"/>
              <a:gd name="adj2" fmla="val 60689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th-TH"/>
          </a:p>
        </p:txBody>
      </p:sp>
      <p:sp>
        <p:nvSpPr>
          <p:cNvPr id="20483" name="AutoShape 3"/>
          <p:cNvSpPr>
            <a:spLocks noChangeArrowheads="1"/>
          </p:cNvSpPr>
          <p:nvPr/>
        </p:nvSpPr>
        <p:spPr bwMode="auto">
          <a:xfrm>
            <a:off x="3563938" y="1616075"/>
            <a:ext cx="2016125" cy="360363"/>
          </a:xfrm>
          <a:prstGeom prst="leftArrow">
            <a:avLst>
              <a:gd name="adj1" fmla="val 49778"/>
              <a:gd name="adj2" fmla="val 70037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Month 2</a:t>
            </a:r>
            <a:endParaRPr lang="th-TH"/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5651500" y="1473200"/>
            <a:ext cx="2305050" cy="18113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/>
          </a:p>
          <a:p>
            <a:pPr algn="ctr">
              <a:spcBef>
                <a:spcPct val="50000"/>
              </a:spcBef>
            </a:pPr>
            <a:r>
              <a:rPr lang="en-US"/>
              <a:t>Wholesaler</a:t>
            </a:r>
          </a:p>
          <a:p>
            <a:pPr algn="ctr">
              <a:spcBef>
                <a:spcPct val="50000"/>
              </a:spcBef>
            </a:pPr>
            <a:endParaRPr lang="th-TH"/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1187450" y="1473200"/>
            <a:ext cx="2305050" cy="18113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/>
          </a:p>
          <a:p>
            <a:pPr algn="ctr">
              <a:spcBef>
                <a:spcPct val="50000"/>
              </a:spcBef>
            </a:pPr>
            <a:r>
              <a:rPr lang="en-US"/>
              <a:t>Shop</a:t>
            </a:r>
          </a:p>
          <a:p>
            <a:pPr algn="ctr">
              <a:spcBef>
                <a:spcPct val="50000"/>
              </a:spcBef>
            </a:pPr>
            <a:endParaRPr lang="th-TH"/>
          </a:p>
        </p:txBody>
      </p:sp>
      <p:pic>
        <p:nvPicPr>
          <p:cNvPr id="20487" name="Picture 7" descr="valentine_chocolates9_46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84625" y="1358900"/>
            <a:ext cx="1235075" cy="904875"/>
          </a:xfrm>
          <a:prstGeom prst="rect">
            <a:avLst/>
          </a:prstGeom>
          <a:noFill/>
        </p:spPr>
      </p:pic>
      <p:pic>
        <p:nvPicPr>
          <p:cNvPr id="20488" name="Picture 8" descr="valentine_chocolates9_46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78475" y="3716338"/>
            <a:ext cx="1235075" cy="904875"/>
          </a:xfrm>
          <a:prstGeom prst="rect">
            <a:avLst/>
          </a:prstGeom>
          <a:noFill/>
        </p:spPr>
      </p:pic>
      <p:sp>
        <p:nvSpPr>
          <p:cNvPr id="20489" name="Text Box 9"/>
          <p:cNvSpPr txBox="1">
            <a:spLocks noChangeArrowheads="1"/>
          </p:cNvSpPr>
          <p:nvPr/>
        </p:nvSpPr>
        <p:spPr bwMode="auto">
          <a:xfrm>
            <a:off x="5722938" y="4786313"/>
            <a:ext cx="2305050" cy="18113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/>
          </a:p>
          <a:p>
            <a:pPr algn="ctr">
              <a:spcBef>
                <a:spcPct val="50000"/>
              </a:spcBef>
            </a:pPr>
            <a:r>
              <a:rPr lang="en-US"/>
              <a:t>Producer</a:t>
            </a:r>
          </a:p>
          <a:p>
            <a:pPr algn="ctr">
              <a:spcBef>
                <a:spcPct val="50000"/>
              </a:spcBef>
            </a:pPr>
            <a:endParaRPr lang="th-TH"/>
          </a:p>
        </p:txBody>
      </p:sp>
      <p:sp>
        <p:nvSpPr>
          <p:cNvPr id="20490" name="AutoShape 10"/>
          <p:cNvSpPr>
            <a:spLocks noChangeArrowheads="1"/>
          </p:cNvSpPr>
          <p:nvPr/>
        </p:nvSpPr>
        <p:spPr bwMode="auto">
          <a:xfrm>
            <a:off x="7307263" y="3355975"/>
            <a:ext cx="504825" cy="1368425"/>
          </a:xfrm>
          <a:prstGeom prst="downArrow">
            <a:avLst>
              <a:gd name="adj1" fmla="val 43611"/>
              <a:gd name="adj2" fmla="val 60689"/>
            </a:avLst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th-TH"/>
          </a:p>
        </p:txBody>
      </p:sp>
      <p:graphicFrame>
        <p:nvGraphicFramePr>
          <p:cNvPr id="20507" name="Group 27"/>
          <p:cNvGraphicFramePr>
            <a:graphicFrameLocks noGrp="1"/>
          </p:cNvGraphicFramePr>
          <p:nvPr>
            <p:ph idx="1"/>
          </p:nvPr>
        </p:nvGraphicFramePr>
        <p:xfrm>
          <a:off x="755650" y="4670425"/>
          <a:ext cx="4043363" cy="1638237"/>
        </p:xfrm>
        <a:graphic>
          <a:graphicData uri="http://schemas.openxmlformats.org/drawingml/2006/table">
            <a:tbl>
              <a:tblPr/>
              <a:tblGrid>
                <a:gridCol w="2022475"/>
                <a:gridCol w="2020888"/>
              </a:tblGrid>
              <a:tr h="608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Asset</a:t>
                      </a: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Liability</a:t>
                      </a: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7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Cash     80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A/R      160</a:t>
                      </a: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Equity  240</a:t>
                      </a: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0502" name="Text Box 22"/>
          <p:cNvSpPr txBox="1">
            <a:spLocks noChangeArrowheads="1"/>
          </p:cNvSpPr>
          <p:nvPr/>
        </p:nvSpPr>
        <p:spPr bwMode="auto">
          <a:xfrm>
            <a:off x="1403350" y="4054475"/>
            <a:ext cx="28082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Wholesaler B/S</a:t>
            </a:r>
            <a:endParaRPr lang="th-TH"/>
          </a:p>
        </p:txBody>
      </p:sp>
      <p:pic>
        <p:nvPicPr>
          <p:cNvPr id="20503" name="Picture 23" descr="20 Baht Thai banknote 15th Series front side  ธนบัตรไทย ๒๐ บาท แบบ ๑๕ ด้านหน้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19925" y="3573463"/>
            <a:ext cx="968375" cy="508000"/>
          </a:xfrm>
          <a:prstGeom prst="rect">
            <a:avLst/>
          </a:prstGeom>
          <a:noFill/>
        </p:spPr>
      </p:pic>
      <p:pic>
        <p:nvPicPr>
          <p:cNvPr id="20504" name="Picture 24" descr="20 Baht Thai banknote 15th Series front side  ธนบัตรไทย ๒๐ บาท แบบ ๑๕ ด้านหน้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1363" y="3644900"/>
            <a:ext cx="968375" cy="508000"/>
          </a:xfrm>
          <a:prstGeom prst="rect">
            <a:avLst/>
          </a:prstGeom>
          <a:noFill/>
        </p:spPr>
      </p:pic>
      <p:pic>
        <p:nvPicPr>
          <p:cNvPr id="20505" name="Picture 25" descr="20 Baht Thai banknote 15th Series front side  ธนบัตรไทย ๒๐ บาท แบบ ๑๕ ด้านหน้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3713163"/>
            <a:ext cx="968375" cy="50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AutoShape 2"/>
          <p:cNvSpPr>
            <a:spLocks noChangeArrowheads="1"/>
          </p:cNvSpPr>
          <p:nvPr/>
        </p:nvSpPr>
        <p:spPr bwMode="auto">
          <a:xfrm rot="10800000">
            <a:off x="5949950" y="3355975"/>
            <a:ext cx="504825" cy="1368425"/>
          </a:xfrm>
          <a:prstGeom prst="downArrow">
            <a:avLst>
              <a:gd name="adj1" fmla="val 43611"/>
              <a:gd name="adj2" fmla="val 60689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th-TH"/>
          </a:p>
        </p:txBody>
      </p:sp>
      <p:sp>
        <p:nvSpPr>
          <p:cNvPr id="21507" name="AutoShape 3"/>
          <p:cNvSpPr>
            <a:spLocks noChangeArrowheads="1"/>
          </p:cNvSpPr>
          <p:nvPr/>
        </p:nvSpPr>
        <p:spPr bwMode="auto">
          <a:xfrm>
            <a:off x="3563938" y="1616075"/>
            <a:ext cx="2016125" cy="360363"/>
          </a:xfrm>
          <a:prstGeom prst="leftArrow">
            <a:avLst>
              <a:gd name="adj1" fmla="val 49778"/>
              <a:gd name="adj2" fmla="val 70037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150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Month 3</a:t>
            </a:r>
            <a:endParaRPr lang="th-TH"/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5651500" y="1473200"/>
            <a:ext cx="2305050" cy="18113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/>
          </a:p>
          <a:p>
            <a:pPr algn="ctr">
              <a:spcBef>
                <a:spcPct val="50000"/>
              </a:spcBef>
            </a:pPr>
            <a:r>
              <a:rPr lang="en-US"/>
              <a:t>Wholesaler</a:t>
            </a:r>
          </a:p>
          <a:p>
            <a:pPr algn="ctr">
              <a:spcBef>
                <a:spcPct val="50000"/>
              </a:spcBef>
            </a:pPr>
            <a:endParaRPr lang="th-TH"/>
          </a:p>
        </p:txBody>
      </p:sp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1187450" y="1473200"/>
            <a:ext cx="2305050" cy="18113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/>
          </a:p>
          <a:p>
            <a:pPr algn="ctr">
              <a:spcBef>
                <a:spcPct val="50000"/>
              </a:spcBef>
            </a:pPr>
            <a:r>
              <a:rPr lang="en-US"/>
              <a:t>Shop</a:t>
            </a:r>
          </a:p>
          <a:p>
            <a:pPr algn="ctr">
              <a:spcBef>
                <a:spcPct val="50000"/>
              </a:spcBef>
            </a:pPr>
            <a:endParaRPr lang="th-TH"/>
          </a:p>
        </p:txBody>
      </p:sp>
      <p:pic>
        <p:nvPicPr>
          <p:cNvPr id="21511" name="Picture 7" descr="valentine_chocolates9_46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84625" y="1358900"/>
            <a:ext cx="1235075" cy="904875"/>
          </a:xfrm>
          <a:prstGeom prst="rect">
            <a:avLst/>
          </a:prstGeom>
          <a:noFill/>
        </p:spPr>
      </p:pic>
      <p:pic>
        <p:nvPicPr>
          <p:cNvPr id="21512" name="Picture 8" descr="valentine_chocolates9_46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78475" y="3716338"/>
            <a:ext cx="1235075" cy="904875"/>
          </a:xfrm>
          <a:prstGeom prst="rect">
            <a:avLst/>
          </a:prstGeom>
          <a:noFill/>
        </p:spPr>
      </p:pic>
      <p:sp>
        <p:nvSpPr>
          <p:cNvPr id="21513" name="Text Box 9"/>
          <p:cNvSpPr txBox="1">
            <a:spLocks noChangeArrowheads="1"/>
          </p:cNvSpPr>
          <p:nvPr/>
        </p:nvSpPr>
        <p:spPr bwMode="auto">
          <a:xfrm>
            <a:off x="5722938" y="4786313"/>
            <a:ext cx="2305050" cy="18113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/>
          </a:p>
          <a:p>
            <a:pPr algn="ctr">
              <a:spcBef>
                <a:spcPct val="50000"/>
              </a:spcBef>
            </a:pPr>
            <a:r>
              <a:rPr lang="en-US"/>
              <a:t>Producer</a:t>
            </a:r>
          </a:p>
          <a:p>
            <a:pPr algn="ctr">
              <a:spcBef>
                <a:spcPct val="50000"/>
              </a:spcBef>
            </a:pPr>
            <a:endParaRPr lang="th-TH"/>
          </a:p>
        </p:txBody>
      </p:sp>
      <p:sp>
        <p:nvSpPr>
          <p:cNvPr id="21514" name="AutoShape 10"/>
          <p:cNvSpPr>
            <a:spLocks noChangeArrowheads="1"/>
          </p:cNvSpPr>
          <p:nvPr/>
        </p:nvSpPr>
        <p:spPr bwMode="auto">
          <a:xfrm>
            <a:off x="7307263" y="3355975"/>
            <a:ext cx="504825" cy="1368425"/>
          </a:xfrm>
          <a:prstGeom prst="downArrow">
            <a:avLst>
              <a:gd name="adj1" fmla="val 43611"/>
              <a:gd name="adj2" fmla="val 60689"/>
            </a:avLst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th-TH"/>
          </a:p>
        </p:txBody>
      </p:sp>
      <p:graphicFrame>
        <p:nvGraphicFramePr>
          <p:cNvPr id="21515" name="Group 11"/>
          <p:cNvGraphicFramePr>
            <a:graphicFrameLocks noGrp="1"/>
          </p:cNvGraphicFramePr>
          <p:nvPr>
            <p:ph idx="1"/>
          </p:nvPr>
        </p:nvGraphicFramePr>
        <p:xfrm>
          <a:off x="755650" y="4670425"/>
          <a:ext cx="4043363" cy="1638237"/>
        </p:xfrm>
        <a:graphic>
          <a:graphicData uri="http://schemas.openxmlformats.org/drawingml/2006/table">
            <a:tbl>
              <a:tblPr/>
              <a:tblGrid>
                <a:gridCol w="2022475"/>
                <a:gridCol w="2020888"/>
              </a:tblGrid>
              <a:tr h="608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Asset</a:t>
                      </a: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Liability</a:t>
                      </a: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7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Cash     20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A/R      240</a:t>
                      </a: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Equity  260</a:t>
                      </a: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1526" name="Text Box 22"/>
          <p:cNvSpPr txBox="1">
            <a:spLocks noChangeArrowheads="1"/>
          </p:cNvSpPr>
          <p:nvPr/>
        </p:nvSpPr>
        <p:spPr bwMode="auto">
          <a:xfrm>
            <a:off x="1403350" y="4054475"/>
            <a:ext cx="28082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Wholesaler B/S</a:t>
            </a:r>
            <a:endParaRPr lang="th-TH"/>
          </a:p>
        </p:txBody>
      </p:sp>
      <p:pic>
        <p:nvPicPr>
          <p:cNvPr id="21527" name="Picture 23" descr="20 Baht Thai banknote 15th Series front side  ธนบัตรไทย ๒๐ บาท แบบ ๑๕ ด้านหน้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19925" y="3573463"/>
            <a:ext cx="968375" cy="508000"/>
          </a:xfrm>
          <a:prstGeom prst="rect">
            <a:avLst/>
          </a:prstGeom>
          <a:noFill/>
        </p:spPr>
      </p:pic>
      <p:pic>
        <p:nvPicPr>
          <p:cNvPr id="21528" name="Picture 24" descr="20 Baht Thai banknote 15th Series front side  ธนบัตรไทย ๒๐ บาท แบบ ๑๕ ด้านหน้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1363" y="3644900"/>
            <a:ext cx="968375" cy="508000"/>
          </a:xfrm>
          <a:prstGeom prst="rect">
            <a:avLst/>
          </a:prstGeom>
          <a:noFill/>
        </p:spPr>
      </p:pic>
      <p:pic>
        <p:nvPicPr>
          <p:cNvPr id="21529" name="Picture 25" descr="20 Baht Thai banknote 15th Series front side  ธนบัตรไทย ๒๐ บาท แบบ ๑๕ ด้านหน้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3713163"/>
            <a:ext cx="968375" cy="50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AutoShape 2"/>
          <p:cNvSpPr>
            <a:spLocks noChangeArrowheads="1"/>
          </p:cNvSpPr>
          <p:nvPr/>
        </p:nvSpPr>
        <p:spPr bwMode="auto">
          <a:xfrm rot="10800000">
            <a:off x="5949950" y="3355975"/>
            <a:ext cx="504825" cy="1368425"/>
          </a:xfrm>
          <a:prstGeom prst="downArrow">
            <a:avLst>
              <a:gd name="adj1" fmla="val 43611"/>
              <a:gd name="adj2" fmla="val 60689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th-TH"/>
          </a:p>
        </p:txBody>
      </p:sp>
      <p:sp>
        <p:nvSpPr>
          <p:cNvPr id="22531" name="AutoShape 3"/>
          <p:cNvSpPr>
            <a:spLocks noChangeArrowheads="1"/>
          </p:cNvSpPr>
          <p:nvPr/>
        </p:nvSpPr>
        <p:spPr bwMode="auto">
          <a:xfrm>
            <a:off x="3563938" y="1616075"/>
            <a:ext cx="2016125" cy="360363"/>
          </a:xfrm>
          <a:prstGeom prst="leftArrow">
            <a:avLst>
              <a:gd name="adj1" fmla="val 49778"/>
              <a:gd name="adj2" fmla="val 70037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Month 4</a:t>
            </a:r>
            <a:endParaRPr lang="th-TH"/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5651500" y="1473200"/>
            <a:ext cx="2305050" cy="18113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/>
          </a:p>
          <a:p>
            <a:pPr algn="ctr">
              <a:spcBef>
                <a:spcPct val="50000"/>
              </a:spcBef>
            </a:pPr>
            <a:r>
              <a:rPr lang="en-US"/>
              <a:t>Wholesaler</a:t>
            </a:r>
          </a:p>
          <a:p>
            <a:pPr algn="ctr">
              <a:spcBef>
                <a:spcPct val="50000"/>
              </a:spcBef>
            </a:pPr>
            <a:endParaRPr lang="th-TH"/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1187450" y="1473200"/>
            <a:ext cx="2305050" cy="18113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/>
          </a:p>
          <a:p>
            <a:pPr algn="ctr">
              <a:spcBef>
                <a:spcPct val="50000"/>
              </a:spcBef>
            </a:pPr>
            <a:r>
              <a:rPr lang="en-US"/>
              <a:t>Shop</a:t>
            </a:r>
          </a:p>
          <a:p>
            <a:pPr algn="ctr">
              <a:spcBef>
                <a:spcPct val="50000"/>
              </a:spcBef>
            </a:pPr>
            <a:endParaRPr lang="th-TH"/>
          </a:p>
        </p:txBody>
      </p:sp>
      <p:pic>
        <p:nvPicPr>
          <p:cNvPr id="22535" name="Picture 7" descr="valentine_chocolates9_46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84625" y="1358900"/>
            <a:ext cx="1235075" cy="904875"/>
          </a:xfrm>
          <a:prstGeom prst="rect">
            <a:avLst/>
          </a:prstGeom>
          <a:noFill/>
        </p:spPr>
      </p:pic>
      <p:pic>
        <p:nvPicPr>
          <p:cNvPr id="22536" name="Picture 8" descr="valentine_chocolates9_46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78475" y="3716338"/>
            <a:ext cx="1235075" cy="904875"/>
          </a:xfrm>
          <a:prstGeom prst="rect">
            <a:avLst/>
          </a:prstGeom>
          <a:noFill/>
        </p:spPr>
      </p:pic>
      <p:sp>
        <p:nvSpPr>
          <p:cNvPr id="22537" name="Text Box 9"/>
          <p:cNvSpPr txBox="1">
            <a:spLocks noChangeArrowheads="1"/>
          </p:cNvSpPr>
          <p:nvPr/>
        </p:nvSpPr>
        <p:spPr bwMode="auto">
          <a:xfrm>
            <a:off x="5722938" y="4786313"/>
            <a:ext cx="2305050" cy="18113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/>
          </a:p>
          <a:p>
            <a:pPr algn="ctr">
              <a:spcBef>
                <a:spcPct val="50000"/>
              </a:spcBef>
            </a:pPr>
            <a:r>
              <a:rPr lang="en-US"/>
              <a:t>Producer</a:t>
            </a:r>
          </a:p>
          <a:p>
            <a:pPr algn="ctr">
              <a:spcBef>
                <a:spcPct val="50000"/>
              </a:spcBef>
            </a:pPr>
            <a:endParaRPr lang="th-TH"/>
          </a:p>
        </p:txBody>
      </p:sp>
      <p:sp>
        <p:nvSpPr>
          <p:cNvPr id="22538" name="AutoShape 10"/>
          <p:cNvSpPr>
            <a:spLocks noChangeArrowheads="1"/>
          </p:cNvSpPr>
          <p:nvPr/>
        </p:nvSpPr>
        <p:spPr bwMode="auto">
          <a:xfrm>
            <a:off x="7307263" y="3355975"/>
            <a:ext cx="504825" cy="1368425"/>
          </a:xfrm>
          <a:prstGeom prst="downArrow">
            <a:avLst>
              <a:gd name="adj1" fmla="val 43611"/>
              <a:gd name="adj2" fmla="val 60689"/>
            </a:avLst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th-TH"/>
          </a:p>
        </p:txBody>
      </p:sp>
      <p:graphicFrame>
        <p:nvGraphicFramePr>
          <p:cNvPr id="22539" name="Group 11"/>
          <p:cNvGraphicFramePr>
            <a:graphicFrameLocks noGrp="1"/>
          </p:cNvGraphicFramePr>
          <p:nvPr>
            <p:ph idx="1"/>
          </p:nvPr>
        </p:nvGraphicFramePr>
        <p:xfrm>
          <a:off x="755650" y="4670425"/>
          <a:ext cx="4043363" cy="1638237"/>
        </p:xfrm>
        <a:graphic>
          <a:graphicData uri="http://schemas.openxmlformats.org/drawingml/2006/table">
            <a:tbl>
              <a:tblPr/>
              <a:tblGrid>
                <a:gridCol w="2022475"/>
                <a:gridCol w="2020888"/>
              </a:tblGrid>
              <a:tr h="608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Asset</a:t>
                      </a: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Liability</a:t>
                      </a: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7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Cash     40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A/R      240</a:t>
                      </a: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Equity  280</a:t>
                      </a: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2550" name="Text Box 22"/>
          <p:cNvSpPr txBox="1">
            <a:spLocks noChangeArrowheads="1"/>
          </p:cNvSpPr>
          <p:nvPr/>
        </p:nvSpPr>
        <p:spPr bwMode="auto">
          <a:xfrm>
            <a:off x="1403350" y="4054475"/>
            <a:ext cx="28082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Wholesaler B/S</a:t>
            </a:r>
            <a:endParaRPr lang="th-TH"/>
          </a:p>
        </p:txBody>
      </p:sp>
      <p:pic>
        <p:nvPicPr>
          <p:cNvPr id="22551" name="Picture 23" descr="20 Baht Thai banknote 15th Series front side  ธนบัตรไทย ๒๐ บาท แบบ ๑๕ ด้านหน้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19925" y="3573463"/>
            <a:ext cx="968375" cy="508000"/>
          </a:xfrm>
          <a:prstGeom prst="rect">
            <a:avLst/>
          </a:prstGeom>
          <a:noFill/>
        </p:spPr>
      </p:pic>
      <p:pic>
        <p:nvPicPr>
          <p:cNvPr id="22552" name="Picture 24" descr="20 Baht Thai banknote 15th Series front side  ธนบัตรไทย ๒๐ บาท แบบ ๑๕ ด้านหน้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1363" y="3644900"/>
            <a:ext cx="968375" cy="508000"/>
          </a:xfrm>
          <a:prstGeom prst="rect">
            <a:avLst/>
          </a:prstGeom>
          <a:noFill/>
        </p:spPr>
      </p:pic>
      <p:pic>
        <p:nvPicPr>
          <p:cNvPr id="22553" name="Picture 25" descr="20 Baht Thai banknote 15th Series front side  ธนบัตรไทย ๒๐ บาท แบบ ๑๕ ด้านหน้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3713163"/>
            <a:ext cx="968375" cy="508000"/>
          </a:xfrm>
          <a:prstGeom prst="rect">
            <a:avLst/>
          </a:prstGeom>
          <a:noFill/>
        </p:spPr>
      </p:pic>
      <p:sp>
        <p:nvSpPr>
          <p:cNvPr id="22554" name="AutoShape 26"/>
          <p:cNvSpPr>
            <a:spLocks noChangeArrowheads="1"/>
          </p:cNvSpPr>
          <p:nvPr/>
        </p:nvSpPr>
        <p:spPr bwMode="auto">
          <a:xfrm rot="10800000">
            <a:off x="3563938" y="2563813"/>
            <a:ext cx="2016125" cy="360362"/>
          </a:xfrm>
          <a:prstGeom prst="leftArrow">
            <a:avLst>
              <a:gd name="adj1" fmla="val 49778"/>
              <a:gd name="adj2" fmla="val 70038"/>
            </a:avLst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2555" name="Picture 27" descr="20 Baht Thai banknote 15th Series front side  ธนบัตรไทย ๒๐ บาท แบบ ๑๕ ด้านหน้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4300" y="2417763"/>
            <a:ext cx="968375" cy="508000"/>
          </a:xfrm>
          <a:prstGeom prst="rect">
            <a:avLst/>
          </a:prstGeom>
          <a:noFill/>
        </p:spPr>
      </p:pic>
      <p:pic>
        <p:nvPicPr>
          <p:cNvPr id="22556" name="Picture 28" descr="20 Baht Thai banknote 15th Series front side  ธนบัตรไทย ๒๐ บาท แบบ ๑๕ ด้านหน้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738" y="2489200"/>
            <a:ext cx="968375" cy="508000"/>
          </a:xfrm>
          <a:prstGeom prst="rect">
            <a:avLst/>
          </a:prstGeom>
          <a:noFill/>
        </p:spPr>
      </p:pic>
      <p:pic>
        <p:nvPicPr>
          <p:cNvPr id="22557" name="Picture 29" descr="20 Baht Thai banknote 15th Series front side  ธนบัตรไทย ๒๐ บาท แบบ ๑๕ ด้านหน้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8763" y="2557463"/>
            <a:ext cx="968375" cy="508000"/>
          </a:xfrm>
          <a:prstGeom prst="rect">
            <a:avLst/>
          </a:prstGeom>
          <a:noFill/>
        </p:spPr>
      </p:pic>
      <p:pic>
        <p:nvPicPr>
          <p:cNvPr id="22558" name="Picture 30" descr="20 Baht Thai banknote 15th Series front side  ธนบัตรไทย ๒๐ บาท แบบ ๑๕ ด้านหน้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0200" y="2633663"/>
            <a:ext cx="968375" cy="50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 Summary</a:t>
            </a:r>
            <a:endParaRPr lang="th-TH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For the wholesaler at month 4, there is Cash of 40 baht.</a:t>
            </a:r>
          </a:p>
          <a:p>
            <a:endParaRPr lang="en-US"/>
          </a:p>
          <a:p>
            <a:r>
              <a:rPr lang="en-US"/>
              <a:t>Equity of 280 is divided into</a:t>
            </a:r>
          </a:p>
          <a:p>
            <a:pPr lvl="1"/>
            <a:r>
              <a:rPr lang="en-US"/>
              <a:t>Cash of 40 baht</a:t>
            </a:r>
          </a:p>
          <a:p>
            <a:pPr lvl="1"/>
            <a:r>
              <a:rPr lang="en-US"/>
              <a:t>A/R of 240 baht.</a:t>
            </a:r>
          </a:p>
          <a:p>
            <a:pPr lvl="1"/>
            <a:endParaRPr lang="en-US"/>
          </a:p>
          <a:p>
            <a:r>
              <a:rPr lang="en-US"/>
              <a:t>Can the wholesaler set up a second shop?</a:t>
            </a: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AutoShape 2"/>
          <p:cNvSpPr>
            <a:spLocks noChangeArrowheads="1"/>
          </p:cNvSpPr>
          <p:nvPr/>
        </p:nvSpPr>
        <p:spPr bwMode="auto">
          <a:xfrm rot="10800000">
            <a:off x="5949950" y="3355975"/>
            <a:ext cx="504825" cy="1368425"/>
          </a:xfrm>
          <a:prstGeom prst="downArrow">
            <a:avLst>
              <a:gd name="adj1" fmla="val 43611"/>
              <a:gd name="adj2" fmla="val 60689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th-TH"/>
          </a:p>
        </p:txBody>
      </p:sp>
      <p:sp>
        <p:nvSpPr>
          <p:cNvPr id="24579" name="AutoShape 3"/>
          <p:cNvSpPr>
            <a:spLocks noChangeArrowheads="1"/>
          </p:cNvSpPr>
          <p:nvPr/>
        </p:nvSpPr>
        <p:spPr bwMode="auto">
          <a:xfrm>
            <a:off x="3563938" y="1616075"/>
            <a:ext cx="2016125" cy="360363"/>
          </a:xfrm>
          <a:prstGeom prst="leftArrow">
            <a:avLst>
              <a:gd name="adj1" fmla="val 49778"/>
              <a:gd name="adj2" fmla="val 70037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458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Month 5</a:t>
            </a:r>
            <a:endParaRPr lang="th-TH"/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5651500" y="1473200"/>
            <a:ext cx="2305050" cy="18113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/>
          </a:p>
          <a:p>
            <a:pPr algn="ctr">
              <a:spcBef>
                <a:spcPct val="50000"/>
              </a:spcBef>
            </a:pPr>
            <a:r>
              <a:rPr lang="en-US"/>
              <a:t>Wholesaler</a:t>
            </a:r>
          </a:p>
          <a:p>
            <a:pPr algn="ctr">
              <a:spcBef>
                <a:spcPct val="50000"/>
              </a:spcBef>
            </a:pPr>
            <a:endParaRPr lang="th-TH"/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1187450" y="1473200"/>
            <a:ext cx="2305050" cy="18113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/>
          </a:p>
          <a:p>
            <a:pPr algn="ctr">
              <a:spcBef>
                <a:spcPct val="50000"/>
              </a:spcBef>
            </a:pPr>
            <a:r>
              <a:rPr lang="en-US"/>
              <a:t>Shop</a:t>
            </a:r>
          </a:p>
          <a:p>
            <a:pPr algn="ctr">
              <a:spcBef>
                <a:spcPct val="50000"/>
              </a:spcBef>
            </a:pPr>
            <a:endParaRPr lang="th-TH"/>
          </a:p>
        </p:txBody>
      </p:sp>
      <p:pic>
        <p:nvPicPr>
          <p:cNvPr id="24583" name="Picture 7" descr="valentine_chocolates9_46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84625" y="1358900"/>
            <a:ext cx="1235075" cy="904875"/>
          </a:xfrm>
          <a:prstGeom prst="rect">
            <a:avLst/>
          </a:prstGeom>
          <a:noFill/>
        </p:spPr>
      </p:pic>
      <p:pic>
        <p:nvPicPr>
          <p:cNvPr id="24584" name="Picture 8" descr="valentine_chocolates9_46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78475" y="3716338"/>
            <a:ext cx="1235075" cy="904875"/>
          </a:xfrm>
          <a:prstGeom prst="rect">
            <a:avLst/>
          </a:prstGeom>
          <a:noFill/>
        </p:spPr>
      </p:pic>
      <p:sp>
        <p:nvSpPr>
          <p:cNvPr id="24585" name="Text Box 9"/>
          <p:cNvSpPr txBox="1">
            <a:spLocks noChangeArrowheads="1"/>
          </p:cNvSpPr>
          <p:nvPr/>
        </p:nvSpPr>
        <p:spPr bwMode="auto">
          <a:xfrm>
            <a:off x="5722938" y="4786313"/>
            <a:ext cx="2305050" cy="18113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/>
          </a:p>
          <a:p>
            <a:pPr algn="ctr">
              <a:spcBef>
                <a:spcPct val="50000"/>
              </a:spcBef>
            </a:pPr>
            <a:r>
              <a:rPr lang="en-US"/>
              <a:t>Producer</a:t>
            </a:r>
          </a:p>
          <a:p>
            <a:pPr algn="ctr">
              <a:spcBef>
                <a:spcPct val="50000"/>
              </a:spcBef>
            </a:pPr>
            <a:endParaRPr lang="th-TH"/>
          </a:p>
        </p:txBody>
      </p:sp>
      <p:sp>
        <p:nvSpPr>
          <p:cNvPr id="24586" name="AutoShape 10"/>
          <p:cNvSpPr>
            <a:spLocks noChangeArrowheads="1"/>
          </p:cNvSpPr>
          <p:nvPr/>
        </p:nvSpPr>
        <p:spPr bwMode="auto">
          <a:xfrm>
            <a:off x="7307263" y="3355975"/>
            <a:ext cx="504825" cy="1368425"/>
          </a:xfrm>
          <a:prstGeom prst="downArrow">
            <a:avLst>
              <a:gd name="adj1" fmla="val 43611"/>
              <a:gd name="adj2" fmla="val 60689"/>
            </a:avLst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th-TH"/>
          </a:p>
        </p:txBody>
      </p:sp>
      <p:graphicFrame>
        <p:nvGraphicFramePr>
          <p:cNvPr id="24587" name="Group 11"/>
          <p:cNvGraphicFramePr>
            <a:graphicFrameLocks noGrp="1"/>
          </p:cNvGraphicFramePr>
          <p:nvPr>
            <p:ph idx="1"/>
          </p:nvPr>
        </p:nvGraphicFramePr>
        <p:xfrm>
          <a:off x="755650" y="4670425"/>
          <a:ext cx="4043363" cy="1638237"/>
        </p:xfrm>
        <a:graphic>
          <a:graphicData uri="http://schemas.openxmlformats.org/drawingml/2006/table">
            <a:tbl>
              <a:tblPr/>
              <a:tblGrid>
                <a:gridCol w="2022475"/>
                <a:gridCol w="2020888"/>
              </a:tblGrid>
              <a:tr h="608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Asset</a:t>
                      </a: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Liability</a:t>
                      </a: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7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Cash     60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A/R      240</a:t>
                      </a: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Equity  300</a:t>
                      </a: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4598" name="Text Box 22"/>
          <p:cNvSpPr txBox="1">
            <a:spLocks noChangeArrowheads="1"/>
          </p:cNvSpPr>
          <p:nvPr/>
        </p:nvSpPr>
        <p:spPr bwMode="auto">
          <a:xfrm>
            <a:off x="1403350" y="4054475"/>
            <a:ext cx="28082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Wholesaler B/S</a:t>
            </a:r>
            <a:endParaRPr lang="th-TH"/>
          </a:p>
        </p:txBody>
      </p:sp>
      <p:pic>
        <p:nvPicPr>
          <p:cNvPr id="24599" name="Picture 23" descr="20 Baht Thai banknote 15th Series front side  ธนบัตรไทย ๒๐ บาท แบบ ๑๕ ด้านหน้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19925" y="3573463"/>
            <a:ext cx="968375" cy="508000"/>
          </a:xfrm>
          <a:prstGeom prst="rect">
            <a:avLst/>
          </a:prstGeom>
          <a:noFill/>
        </p:spPr>
      </p:pic>
      <p:pic>
        <p:nvPicPr>
          <p:cNvPr id="24600" name="Picture 24" descr="20 Baht Thai banknote 15th Series front side  ธนบัตรไทย ๒๐ บาท แบบ ๑๕ ด้านหน้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1363" y="3644900"/>
            <a:ext cx="968375" cy="508000"/>
          </a:xfrm>
          <a:prstGeom prst="rect">
            <a:avLst/>
          </a:prstGeom>
          <a:noFill/>
        </p:spPr>
      </p:pic>
      <p:pic>
        <p:nvPicPr>
          <p:cNvPr id="24601" name="Picture 25" descr="20 Baht Thai banknote 15th Series front side  ธนบัตรไทย ๒๐ บาท แบบ ๑๕ ด้านหน้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3713163"/>
            <a:ext cx="968375" cy="508000"/>
          </a:xfrm>
          <a:prstGeom prst="rect">
            <a:avLst/>
          </a:prstGeom>
          <a:noFill/>
        </p:spPr>
      </p:pic>
      <p:sp>
        <p:nvSpPr>
          <p:cNvPr id="24602" name="AutoShape 26"/>
          <p:cNvSpPr>
            <a:spLocks noChangeArrowheads="1"/>
          </p:cNvSpPr>
          <p:nvPr/>
        </p:nvSpPr>
        <p:spPr bwMode="auto">
          <a:xfrm rot="10800000">
            <a:off x="3563938" y="2563813"/>
            <a:ext cx="2016125" cy="360362"/>
          </a:xfrm>
          <a:prstGeom prst="leftArrow">
            <a:avLst>
              <a:gd name="adj1" fmla="val 49778"/>
              <a:gd name="adj2" fmla="val 70038"/>
            </a:avLst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4603" name="Picture 27" descr="20 Baht Thai banknote 15th Series front side  ธนบัตรไทย ๒๐ บาท แบบ ๑๕ ด้านหน้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4300" y="2417763"/>
            <a:ext cx="968375" cy="508000"/>
          </a:xfrm>
          <a:prstGeom prst="rect">
            <a:avLst/>
          </a:prstGeom>
          <a:noFill/>
        </p:spPr>
      </p:pic>
      <p:pic>
        <p:nvPicPr>
          <p:cNvPr id="24604" name="Picture 28" descr="20 Baht Thai banknote 15th Series front side  ธนบัตรไทย ๒๐ บาท แบบ ๑๕ ด้านหน้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738" y="2489200"/>
            <a:ext cx="968375" cy="508000"/>
          </a:xfrm>
          <a:prstGeom prst="rect">
            <a:avLst/>
          </a:prstGeom>
          <a:noFill/>
        </p:spPr>
      </p:pic>
      <p:pic>
        <p:nvPicPr>
          <p:cNvPr id="24605" name="Picture 29" descr="20 Baht Thai banknote 15th Series front side  ธนบัตรไทย ๒๐ บาท แบบ ๑๕ ด้านหน้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8763" y="2557463"/>
            <a:ext cx="968375" cy="508000"/>
          </a:xfrm>
          <a:prstGeom prst="rect">
            <a:avLst/>
          </a:prstGeom>
          <a:noFill/>
        </p:spPr>
      </p:pic>
      <p:pic>
        <p:nvPicPr>
          <p:cNvPr id="24606" name="Picture 30" descr="20 Baht Thai banknote 15th Series front side  ธนบัตรไทย ๒๐ บาท แบบ ๑๕ ด้านหน้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0200" y="2633663"/>
            <a:ext cx="968375" cy="50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Net Profit Margin</a:t>
            </a:r>
            <a:endParaRPr lang="th-TH"/>
          </a:p>
        </p:txBody>
      </p:sp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2051050" y="5445125"/>
            <a:ext cx="49688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Source: www.settrade.com</a:t>
            </a:r>
            <a:endParaRPr lang="th-TH" sz="2000"/>
          </a:p>
        </p:txBody>
      </p:sp>
      <p:pic>
        <p:nvPicPr>
          <p:cNvPr id="27655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1773238"/>
            <a:ext cx="5513388" cy="360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2. Human Resources</a:t>
            </a:r>
            <a:endParaRPr lang="th-TH"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Number of Employees</a:t>
            </a:r>
            <a:endParaRPr lang="th-TH"/>
          </a:p>
        </p:txBody>
      </p:sp>
      <p:pic>
        <p:nvPicPr>
          <p:cNvPr id="3072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84438" y="1916113"/>
            <a:ext cx="4229100" cy="328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2411413" y="5553075"/>
            <a:ext cx="43211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Source: Form 56-1 of each company</a:t>
            </a:r>
            <a:endParaRPr lang="th-TH" sz="2000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CPALL Corporate Structure</a:t>
            </a:r>
            <a:endParaRPr lang="th-TH"/>
          </a:p>
        </p:txBody>
      </p:sp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557338"/>
            <a:ext cx="8618538" cy="440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2411413" y="6127750"/>
            <a:ext cx="43211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Source: Form 56-1, CPALL</a:t>
            </a:r>
            <a:endParaRPr lang="th-TH" sz="2000"/>
          </a:p>
        </p:txBody>
      </p:sp>
      <p:sp>
        <p:nvSpPr>
          <p:cNvPr id="34822" name="Oval 6"/>
          <p:cNvSpPr>
            <a:spLocks noChangeArrowheads="1"/>
          </p:cNvSpPr>
          <p:nvPr/>
        </p:nvSpPr>
        <p:spPr bwMode="auto">
          <a:xfrm>
            <a:off x="7667625" y="2060575"/>
            <a:ext cx="1152525" cy="1727200"/>
          </a:xfrm>
          <a:prstGeom prst="ellipse">
            <a:avLst/>
          </a:prstGeom>
          <a:noFill/>
          <a:ln w="4445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3. International Financing</a:t>
            </a:r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Exchange Rate Risk</a:t>
            </a:r>
            <a:endParaRPr lang="th-TH"/>
          </a:p>
        </p:txBody>
      </p:sp>
      <p:pic>
        <p:nvPicPr>
          <p:cNvPr id="33797" name="Picture 5" descr="US Dollars (USD) to 1 Euro (EUR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4221163"/>
            <a:ext cx="3806825" cy="2284412"/>
          </a:xfrm>
          <a:prstGeom prst="rect">
            <a:avLst/>
          </a:prstGeom>
          <a:noFill/>
        </p:spPr>
      </p:pic>
      <p:sp>
        <p:nvSpPr>
          <p:cNvPr id="33798" name="Text Box 6"/>
          <p:cNvSpPr txBox="1">
            <a:spLocks noChangeArrowheads="1"/>
          </p:cNvSpPr>
          <p:nvPr/>
        </p:nvSpPr>
        <p:spPr bwMode="auto">
          <a:xfrm>
            <a:off x="468313" y="1700213"/>
            <a:ext cx="8280400" cy="187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/>
              <a:t>The risk that a business’ operations or an investment’s value will be affected by changes in exchange rates.</a:t>
            </a:r>
          </a:p>
          <a:p>
            <a:pPr>
              <a:spcBef>
                <a:spcPct val="50000"/>
              </a:spcBef>
            </a:pPr>
            <a:r>
              <a:rPr lang="en-US" sz="1400"/>
              <a:t>Read more</a:t>
            </a:r>
            <a:r>
              <a:rPr lang="th-TH" sz="1400"/>
              <a:t>: </a:t>
            </a:r>
            <a:r>
              <a:rPr lang="en-US" sz="1400">
                <a:hlinkClick r:id="rId3"/>
              </a:rPr>
              <a:t>http</a:t>
            </a:r>
            <a:r>
              <a:rPr lang="th-TH" sz="1400">
                <a:hlinkClick r:id="rId3"/>
              </a:rPr>
              <a:t>://</a:t>
            </a:r>
            <a:r>
              <a:rPr lang="en-US" sz="1400">
                <a:hlinkClick r:id="rId3"/>
              </a:rPr>
              <a:t>www</a:t>
            </a:r>
            <a:r>
              <a:rPr lang="th-TH" sz="1400">
                <a:hlinkClick r:id="rId3"/>
              </a:rPr>
              <a:t>.</a:t>
            </a:r>
            <a:r>
              <a:rPr lang="en-US" sz="1400">
                <a:hlinkClick r:id="rId3"/>
              </a:rPr>
              <a:t>investorwords</a:t>
            </a:r>
            <a:r>
              <a:rPr lang="th-TH" sz="1400">
                <a:hlinkClick r:id="rId3"/>
              </a:rPr>
              <a:t>.</a:t>
            </a:r>
            <a:r>
              <a:rPr lang="en-US" sz="1400">
                <a:hlinkClick r:id="rId3"/>
              </a:rPr>
              <a:t>com</a:t>
            </a:r>
            <a:r>
              <a:rPr lang="th-TH" sz="1400">
                <a:hlinkClick r:id="rId3"/>
              </a:rPr>
              <a:t>/</a:t>
            </a:r>
            <a:r>
              <a:rPr lang="en-US" sz="1400">
                <a:hlinkClick r:id="rId3"/>
              </a:rPr>
              <a:t>1808</a:t>
            </a:r>
            <a:r>
              <a:rPr lang="th-TH" sz="1400">
                <a:hlinkClick r:id="rId3"/>
              </a:rPr>
              <a:t>/</a:t>
            </a:r>
            <a:r>
              <a:rPr lang="en-US" sz="1400">
                <a:hlinkClick r:id="rId3"/>
              </a:rPr>
              <a:t>exchange_rate_risk</a:t>
            </a:r>
            <a:r>
              <a:rPr lang="th-TH" sz="1400">
                <a:hlinkClick r:id="rId3"/>
              </a:rPr>
              <a:t>.</a:t>
            </a:r>
            <a:r>
              <a:rPr lang="en-US" sz="1400">
                <a:hlinkClick r:id="rId3"/>
              </a:rPr>
              <a:t>html#ixzz1q7T9f2tc</a:t>
            </a:r>
            <a:r>
              <a:rPr lang="th-TH" sz="1400"/>
              <a:t> </a:t>
            </a:r>
          </a:p>
        </p:txBody>
      </p:sp>
      <p:pic>
        <p:nvPicPr>
          <p:cNvPr id="33800" name="Picture 8" descr="Thai Baht (THB) to 1 US Dollar (USD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97425" y="4221163"/>
            <a:ext cx="3806825" cy="22844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Forward Rate</a:t>
            </a:r>
            <a:endParaRPr lang="th-TH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400"/>
              <a:t>Banks will not bear any exchange rate risks.</a:t>
            </a:r>
          </a:p>
          <a:p>
            <a:pPr>
              <a:lnSpc>
                <a:spcPct val="90000"/>
              </a:lnSpc>
            </a:pPr>
            <a:endParaRPr lang="en-US" sz="2400"/>
          </a:p>
          <a:p>
            <a:pPr>
              <a:lnSpc>
                <a:spcPct val="90000"/>
              </a:lnSpc>
            </a:pPr>
            <a:r>
              <a:rPr lang="en-US" sz="2400"/>
              <a:t>If a company want to buy a THB/USD 1-year forward contract, banks will:</a:t>
            </a:r>
          </a:p>
          <a:p>
            <a:pPr lvl="1">
              <a:lnSpc>
                <a:spcPct val="90000"/>
              </a:lnSpc>
            </a:pPr>
            <a:r>
              <a:rPr lang="en-US" sz="2000"/>
              <a:t>Borrow money 30 baht (Assume Spot rate at 30 THB/USD)</a:t>
            </a:r>
          </a:p>
          <a:p>
            <a:pPr lvl="1">
              <a:lnSpc>
                <a:spcPct val="90000"/>
              </a:lnSpc>
            </a:pPr>
            <a:r>
              <a:rPr lang="en-US" sz="2000"/>
              <a:t>Buy 1 USD in Spot market</a:t>
            </a:r>
            <a:endParaRPr lang="th-TH" sz="2000"/>
          </a:p>
          <a:p>
            <a:pPr lvl="1">
              <a:lnSpc>
                <a:spcPct val="90000"/>
              </a:lnSpc>
            </a:pPr>
            <a:r>
              <a:rPr lang="en-US" sz="2000"/>
              <a:t>Deposit 1 USD for 1 year</a:t>
            </a:r>
          </a:p>
          <a:p>
            <a:pPr lvl="1">
              <a:lnSpc>
                <a:spcPct val="90000"/>
              </a:lnSpc>
            </a:pPr>
            <a:r>
              <a:rPr lang="en-US" sz="2000"/>
              <a:t>On the due date, withdraw 1 USD to deliver to the company</a:t>
            </a:r>
          </a:p>
          <a:p>
            <a:pPr lvl="1">
              <a:lnSpc>
                <a:spcPct val="90000"/>
              </a:lnSpc>
            </a:pPr>
            <a:r>
              <a:rPr lang="en-US" sz="2000"/>
              <a:t>Therefore, the Forward rate is </a:t>
            </a:r>
            <a:r>
              <a:rPr lang="en-US" sz="2000">
                <a:latin typeface="Times New Roman" pitchFamily="18" charset="0"/>
              </a:rPr>
              <a:t> 30(1+</a:t>
            </a:r>
            <a:r>
              <a:rPr lang="en-US" sz="2000" i="1">
                <a:latin typeface="Times New Roman" pitchFamily="18" charset="0"/>
              </a:rPr>
              <a:t>R</a:t>
            </a:r>
            <a:r>
              <a:rPr lang="en-US" sz="2000">
                <a:latin typeface="Times New Roman" pitchFamily="18" charset="0"/>
              </a:rPr>
              <a:t>) / </a:t>
            </a:r>
            <a:r>
              <a:rPr lang="th-TH" sz="2000">
                <a:latin typeface="Times New Roman" pitchFamily="18" charset="0"/>
              </a:rPr>
              <a:t>(</a:t>
            </a:r>
            <a:r>
              <a:rPr lang="en-US" sz="2000">
                <a:latin typeface="Times New Roman" pitchFamily="18" charset="0"/>
              </a:rPr>
              <a:t>1+</a:t>
            </a:r>
            <a:r>
              <a:rPr lang="en-US" sz="2000" i="1">
                <a:latin typeface="Times New Roman" pitchFamily="18" charset="0"/>
              </a:rPr>
              <a:t>R*</a:t>
            </a:r>
            <a:r>
              <a:rPr lang="en-US" sz="2000">
                <a:latin typeface="Times New Roman" pitchFamily="18" charset="0"/>
              </a:rPr>
              <a:t>)</a:t>
            </a:r>
          </a:p>
          <a:p>
            <a:pPr lvl="1">
              <a:lnSpc>
                <a:spcPct val="90000"/>
              </a:lnSpc>
            </a:pPr>
            <a:endParaRPr lang="th-TH" sz="2000">
              <a:latin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en-US" sz="2400"/>
              <a:t>Forward premium = Forward rate </a:t>
            </a:r>
            <a:r>
              <a:rPr lang="en-US" sz="2400">
                <a:latin typeface="Times New Roman"/>
              </a:rPr>
              <a:t>–</a:t>
            </a:r>
            <a:r>
              <a:rPr lang="en-US" sz="2400"/>
              <a:t> Spot rate</a:t>
            </a:r>
            <a:endParaRPr lang="th-TH" sz="2400"/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</a:t>
            </a:r>
            <a:r>
              <a:rPr lang="en-US" dirty="0" smtClean="0"/>
              <a:t>ead </a:t>
            </a:r>
            <a:r>
              <a:rPr lang="en-US" dirty="0" smtClean="0"/>
              <a:t>the Carrefour </a:t>
            </a:r>
            <a:r>
              <a:rPr lang="en-US" dirty="0" smtClean="0"/>
              <a:t>case and answer the following questions:</a:t>
            </a:r>
          </a:p>
          <a:p>
            <a:pPr marL="624078" indent="-514350">
              <a:buAutoNum type="arabicParenR"/>
            </a:pPr>
            <a:r>
              <a:rPr lang="en-US" dirty="0" smtClean="0"/>
              <a:t>What does interest-rate parity says about international borrowing costs?</a:t>
            </a:r>
          </a:p>
          <a:p>
            <a:pPr marL="624078" indent="-514350">
              <a:buAutoNum type="arabicParenR"/>
            </a:pPr>
            <a:r>
              <a:rPr lang="en-US" dirty="0" smtClean="0"/>
              <a:t>Assuming the bonds are issued at par, what is the cost in </a:t>
            </a:r>
            <a:r>
              <a:rPr lang="en-US" dirty="0" err="1" smtClean="0"/>
              <a:t>euros</a:t>
            </a:r>
            <a:r>
              <a:rPr lang="en-US" dirty="0" smtClean="0"/>
              <a:t> for each of the bond alternatives?</a:t>
            </a:r>
          </a:p>
          <a:p>
            <a:pPr marL="624078" indent="-514350">
              <a:buAutoNum type="arabicParenR"/>
            </a:pPr>
            <a:r>
              <a:rPr lang="en-US" dirty="0" smtClean="0"/>
              <a:t>Which debt issue would you recommend?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Part I (required for every group)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5072098"/>
          </a:xfrm>
        </p:spPr>
        <p:txBody>
          <a:bodyPr>
            <a:normAutofit/>
          </a:bodyPr>
          <a:lstStyle/>
          <a:p>
            <a:pPr marL="624078" indent="-514350">
              <a:buNone/>
            </a:pPr>
            <a:endParaRPr lang="en-US" u="sng" dirty="0" smtClean="0"/>
          </a:p>
          <a:p>
            <a:pPr marL="624078" indent="-514350">
              <a:buNone/>
            </a:pPr>
            <a:r>
              <a:rPr lang="en-US" u="sng" dirty="0" smtClean="0"/>
              <a:t>Topic 1</a:t>
            </a:r>
          </a:p>
          <a:p>
            <a:pPr marL="624078" indent="-514350">
              <a:buNone/>
            </a:pPr>
            <a:r>
              <a:rPr lang="en-US" dirty="0" smtClean="0"/>
              <a:t>If you were consultants for </a:t>
            </a:r>
            <a:r>
              <a:rPr lang="en-US" dirty="0" err="1" smtClean="0"/>
              <a:t>Wal</a:t>
            </a:r>
            <a:r>
              <a:rPr lang="en-US" dirty="0" smtClean="0"/>
              <a:t>-mart </a:t>
            </a:r>
            <a:r>
              <a:rPr lang="en-US" dirty="0" smtClean="0"/>
              <a:t>on </a:t>
            </a:r>
            <a:r>
              <a:rPr lang="en-US" dirty="0" smtClean="0"/>
              <a:t>entering the</a:t>
            </a:r>
          </a:p>
          <a:p>
            <a:pPr marL="624078" indent="-514350">
              <a:buNone/>
            </a:pPr>
            <a:r>
              <a:rPr lang="en-US" dirty="0" smtClean="0"/>
              <a:t>Thai market</a:t>
            </a:r>
            <a:r>
              <a:rPr lang="en-US" dirty="0" smtClean="0"/>
              <a:t>.  </a:t>
            </a:r>
          </a:p>
          <a:p>
            <a:pPr marL="880110" lvl="1" indent="-514350"/>
            <a:r>
              <a:rPr lang="en-US" dirty="0" smtClean="0"/>
              <a:t>Briefly review the current market structure.</a:t>
            </a:r>
          </a:p>
          <a:p>
            <a:pPr marL="880110" lvl="1" indent="-514350"/>
            <a:r>
              <a:rPr lang="en-US" dirty="0" smtClean="0"/>
              <a:t>suggest </a:t>
            </a:r>
            <a:r>
              <a:rPr lang="en-US" dirty="0" smtClean="0"/>
              <a:t>and discuss what type(s) of </a:t>
            </a:r>
            <a:r>
              <a:rPr lang="en-US" dirty="0" smtClean="0"/>
              <a:t>store should </a:t>
            </a:r>
            <a:r>
              <a:rPr lang="en-US" dirty="0" err="1" smtClean="0"/>
              <a:t>Wal</a:t>
            </a:r>
            <a:r>
              <a:rPr lang="en-US" dirty="0" smtClean="0"/>
              <a:t>-mart </a:t>
            </a:r>
            <a:r>
              <a:rPr lang="en-US" dirty="0" smtClean="0"/>
              <a:t>operate, what </a:t>
            </a:r>
            <a:r>
              <a:rPr lang="en-US" dirty="0" smtClean="0"/>
              <a:t>kind </a:t>
            </a:r>
            <a:r>
              <a:rPr lang="en-US" dirty="0" smtClean="0"/>
              <a:t>of products/product-range they should sell, what type(s</a:t>
            </a:r>
            <a:r>
              <a:rPr lang="en-US" dirty="0" smtClean="0"/>
              <a:t>) </a:t>
            </a:r>
            <a:r>
              <a:rPr lang="en-US" dirty="0" smtClean="0"/>
              <a:t>of area should they </a:t>
            </a:r>
            <a:r>
              <a:rPr lang="en-US" dirty="0" smtClean="0"/>
              <a:t>locate. </a:t>
            </a:r>
            <a:endParaRPr lang="en-US" dirty="0" smtClean="0"/>
          </a:p>
          <a:p>
            <a:pPr marL="880110" lvl="1" indent="-514350"/>
            <a:r>
              <a:rPr lang="en-US" dirty="0" smtClean="0"/>
              <a:t>Give your explanations along with your answers.</a:t>
            </a:r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28680" y="4286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Part II </a:t>
            </a:r>
            <a:br>
              <a:rPr lang="en-US" dirty="0" smtClean="0"/>
            </a:br>
            <a:r>
              <a:rPr lang="en-US" sz="3100" dirty="0" smtClean="0"/>
              <a:t>(</a:t>
            </a:r>
            <a:r>
              <a:rPr lang="en-US" sz="3100" dirty="0" smtClean="0"/>
              <a:t>choose only 1 out of </a:t>
            </a:r>
            <a:r>
              <a:rPr lang="en-US" sz="3100" dirty="0" smtClean="0"/>
              <a:t>the following 2 topics)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072098"/>
          </a:xfrm>
        </p:spPr>
        <p:txBody>
          <a:bodyPr>
            <a:normAutofit/>
          </a:bodyPr>
          <a:lstStyle/>
          <a:p>
            <a:pPr marL="624078" indent="-514350">
              <a:buNone/>
            </a:pPr>
            <a:endParaRPr lang="en-US" dirty="0" smtClean="0"/>
          </a:p>
          <a:p>
            <a:pPr marL="624078" indent="-514350">
              <a:buNone/>
            </a:pPr>
            <a:r>
              <a:rPr lang="en-US" sz="2800" u="sng" dirty="0" smtClean="0"/>
              <a:t>Topic 2</a:t>
            </a:r>
          </a:p>
          <a:p>
            <a:pPr marL="624078" indent="-514350">
              <a:buNone/>
            </a:pPr>
            <a:r>
              <a:rPr lang="en-US" sz="2800" dirty="0" smtClean="0"/>
              <a:t>If you were the Thai government, discuss the pros and</a:t>
            </a:r>
          </a:p>
          <a:p>
            <a:pPr marL="624078" indent="-514350">
              <a:buNone/>
            </a:pPr>
            <a:r>
              <a:rPr lang="en-US" sz="2800" dirty="0" smtClean="0"/>
              <a:t>cons of having modern food retailers in Thailand. Also</a:t>
            </a:r>
          </a:p>
          <a:p>
            <a:pPr marL="624078" indent="-514350">
              <a:buNone/>
            </a:pPr>
            <a:r>
              <a:rPr lang="en-US" sz="2800" dirty="0" smtClean="0"/>
              <a:t>discuss your view on the following issues.</a:t>
            </a:r>
          </a:p>
          <a:p>
            <a:pPr lvl="1"/>
            <a:r>
              <a:rPr lang="en-US" sz="2400" dirty="0" smtClean="0"/>
              <a:t>Market power and buyer power of large modern retailer chains. Will this decrease consumers’ welfare?</a:t>
            </a:r>
          </a:p>
          <a:p>
            <a:pPr lvl="1"/>
            <a:r>
              <a:rPr lang="en-US" sz="2400" dirty="0" smtClean="0"/>
              <a:t>Possible negative effects on the owners of mom &amp; pop stores. Should the government provide any help? Or should them let the free market operates?</a:t>
            </a:r>
            <a:endParaRPr lang="th-TH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Church, J. and R. Ware (2000). </a:t>
            </a:r>
            <a:r>
              <a:rPr lang="en-US" u="sng" dirty="0" smtClean="0"/>
              <a:t>Industrial Organization: A </a:t>
            </a:r>
            <a:r>
              <a:rPr lang="en-US" dirty="0" smtClean="0"/>
              <a:t>	</a:t>
            </a:r>
            <a:r>
              <a:rPr lang="en-US" u="sng" dirty="0" smtClean="0"/>
              <a:t>Strategic </a:t>
            </a:r>
            <a:r>
              <a:rPr lang="en-US" u="sng" dirty="0" smtClean="0"/>
              <a:t>Approach</a:t>
            </a:r>
            <a:r>
              <a:rPr lang="en-US" dirty="0" smtClean="0"/>
              <a:t>, McGraw-Hill Press</a:t>
            </a:r>
            <a:r>
              <a:rPr lang="en-US" dirty="0" smtClean="0"/>
              <a:t>.</a:t>
            </a:r>
          </a:p>
          <a:p>
            <a:pPr>
              <a:buNone/>
            </a:pPr>
            <a:r>
              <a:rPr lang="en-US" dirty="0" err="1" smtClean="0"/>
              <a:t>Quelch</a:t>
            </a:r>
            <a:r>
              <a:rPr lang="en-US" dirty="0" smtClean="0"/>
              <a:t>, J. A. (2010). Tesco PLC: Fresh &amp; Easy in the United States. </a:t>
            </a:r>
            <a:r>
              <a:rPr lang="en-US" u="sng" dirty="0" smtClean="0"/>
              <a:t>Harvard Business Case</a:t>
            </a:r>
            <a:r>
              <a:rPr lang="en-US" dirty="0" smtClean="0"/>
              <a:t>. Cambridge, MA, Harvard </a:t>
            </a:r>
            <a:r>
              <a:rPr lang="en-US" dirty="0" smtClean="0"/>
              <a:t>Business </a:t>
            </a:r>
            <a:r>
              <a:rPr lang="en-US" dirty="0" smtClean="0"/>
              <a:t>School</a:t>
            </a:r>
            <a:r>
              <a:rPr lang="en-US" dirty="0" smtClean="0"/>
              <a:t>.</a:t>
            </a:r>
          </a:p>
          <a:p>
            <a:pPr>
              <a:buNone/>
            </a:pPr>
            <a:r>
              <a:rPr lang="en-US" dirty="0" smtClean="0"/>
              <a:t>TDRI (2545). </a:t>
            </a:r>
            <a:r>
              <a:rPr lang="th-TH" u="sng" dirty="0" smtClean="0"/>
              <a:t>การค้าปลีกของไทย : ผลกระทบของการแข่งขันจากผู้ประกอบการค้าปลีกขนาดใหญ่จาก</a:t>
            </a:r>
            <a:r>
              <a:rPr lang="th-TH" u="sng" dirty="0" smtClean="0"/>
              <a:t>ต่างประเทศ</a:t>
            </a:r>
            <a:r>
              <a:rPr lang="en-US" dirty="0" smtClean="0"/>
              <a:t>, Thailand Development Research Institute. Bangkok.</a:t>
            </a:r>
          </a:p>
          <a:p>
            <a:pPr>
              <a:buNone/>
            </a:pPr>
            <a:r>
              <a:rPr lang="th-TH" dirty="0" smtClean="0"/>
              <a:t>จันทวีสมบูรณ์ (</a:t>
            </a:r>
            <a:r>
              <a:rPr lang="en-US" dirty="0" smtClean="0"/>
              <a:t>2551</a:t>
            </a:r>
            <a:r>
              <a:rPr lang="th-TH" dirty="0" smtClean="0"/>
              <a:t>)</a:t>
            </a:r>
            <a:r>
              <a:rPr lang="en-US" dirty="0" smtClean="0"/>
              <a:t>. </a:t>
            </a:r>
            <a:r>
              <a:rPr lang="th-TH" dirty="0" smtClean="0"/>
              <a:t>ไล่ล่า ... ขุมทรัพย์ค้าปลีกไทย, บริษัท </a:t>
            </a:r>
            <a:r>
              <a:rPr lang="th-TH" dirty="0" err="1" smtClean="0"/>
              <a:t>โรยัล</a:t>
            </a:r>
            <a:r>
              <a:rPr lang="th-TH" dirty="0" smtClean="0"/>
              <a:t> ฟาร์ม จำกัด</a:t>
            </a:r>
            <a:r>
              <a:rPr lang="en-US" dirty="0" smtClean="0"/>
              <a:t>, Bangkok.</a:t>
            </a:r>
            <a:endParaRPr lang="th-TH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ffectLst/>
              </a:rPr>
              <a:t>References</a:t>
            </a:r>
            <a:endParaRPr lang="th-TH" dirty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1088</TotalTime>
  <Words>1864</Words>
  <Application>Microsoft Office PowerPoint</Application>
  <PresentationFormat>On-screen Show (4:3)</PresentationFormat>
  <Paragraphs>644</Paragraphs>
  <Slides>74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74</vt:i4>
      </vt:variant>
    </vt:vector>
  </HeadingPairs>
  <TitlesOfParts>
    <vt:vector size="75" baseType="lpstr">
      <vt:lpstr>Concourse</vt:lpstr>
      <vt:lpstr>The Retail Industry</vt:lpstr>
      <vt:lpstr>Outline</vt:lpstr>
      <vt:lpstr>The Retail Industry Overview</vt:lpstr>
      <vt:lpstr>Definition</vt:lpstr>
      <vt:lpstr>How Profitable is the Retail Industry?</vt:lpstr>
      <vt:lpstr>From Producers to Consumers</vt:lpstr>
      <vt:lpstr>Why big corporations make more $?</vt:lpstr>
      <vt:lpstr>Why big corporations make more $?</vt:lpstr>
      <vt:lpstr>The Supermarket Industry</vt:lpstr>
      <vt:lpstr>The Supermarket Industry</vt:lpstr>
      <vt:lpstr>The Supermarket Industry</vt:lpstr>
      <vt:lpstr>          Large players in the world  source: จันทวีสมบูรณ์ (2551), p.94</vt:lpstr>
      <vt:lpstr>Wal-mart</vt:lpstr>
      <vt:lpstr>Carrefour</vt:lpstr>
      <vt:lpstr>Metro Group        source: Metro Group annual report (2010)</vt:lpstr>
      <vt:lpstr>Tesco Plc</vt:lpstr>
      <vt:lpstr>Seven &amp; i</vt:lpstr>
      <vt:lpstr>Casino</vt:lpstr>
      <vt:lpstr>The Asian Market</vt:lpstr>
      <vt:lpstr>Types of retailers</vt:lpstr>
      <vt:lpstr>Types of retailers (cont.)</vt:lpstr>
      <vt:lpstr>Hard Discounter</vt:lpstr>
      <vt:lpstr>Category Killer</vt:lpstr>
      <vt:lpstr>Cash and Carry</vt:lpstr>
      <vt:lpstr>Market Boundary &amp; Market Definition</vt:lpstr>
      <vt:lpstr>Market Boundary &amp; Market Definition source: TDRI (2545)</vt:lpstr>
      <vt:lpstr>Online Shopping</vt:lpstr>
      <vt:lpstr>Mobile Shopping?</vt:lpstr>
      <vt:lpstr>Competition Keywords</vt:lpstr>
      <vt:lpstr>Case study 1: Tesco </vt:lpstr>
      <vt:lpstr>Tesco’s store formats</vt:lpstr>
      <vt:lpstr>Brand Proliferation</vt:lpstr>
      <vt:lpstr>Tesco’s International Expansion</vt:lpstr>
      <vt:lpstr>Tesco’s International Expansion</vt:lpstr>
      <vt:lpstr>Tesco’s International Expansion</vt:lpstr>
      <vt:lpstr>Brand Preemption</vt:lpstr>
      <vt:lpstr>Tesco’s Progress: 1997 vs. 2010</vt:lpstr>
      <vt:lpstr>Loyalty Cards</vt:lpstr>
      <vt:lpstr>Discount Brochures</vt:lpstr>
      <vt:lpstr>Tesco’s House Brand, Generic Brand Q: What are they for?</vt:lpstr>
      <vt:lpstr>Tesco’s House Brand, Generic Brand</vt:lpstr>
      <vt:lpstr>Aldi </vt:lpstr>
      <vt:lpstr>Aldi</vt:lpstr>
      <vt:lpstr>Aldi’s Business Model</vt:lpstr>
      <vt:lpstr>Aldi</vt:lpstr>
      <vt:lpstr>Wal-mart</vt:lpstr>
      <vt:lpstr>Wal-mart store formats</vt:lpstr>
      <vt:lpstr>Expansion of a retailer</vt:lpstr>
      <vt:lpstr>1. Financing</vt:lpstr>
      <vt:lpstr>Conditions</vt:lpstr>
      <vt:lpstr>Month 1</vt:lpstr>
      <vt:lpstr>Month 2</vt:lpstr>
      <vt:lpstr>Month 3</vt:lpstr>
      <vt:lpstr>Month 4</vt:lpstr>
      <vt:lpstr>In Summary</vt:lpstr>
      <vt:lpstr>Month 5</vt:lpstr>
      <vt:lpstr>Let’s look at the wholesaler</vt:lpstr>
      <vt:lpstr>Month 1</vt:lpstr>
      <vt:lpstr>Month 2</vt:lpstr>
      <vt:lpstr>Month 3</vt:lpstr>
      <vt:lpstr>Month 4</vt:lpstr>
      <vt:lpstr>In Summary</vt:lpstr>
      <vt:lpstr>Month 5</vt:lpstr>
      <vt:lpstr>Net Profit Margin</vt:lpstr>
      <vt:lpstr>2. Human Resources</vt:lpstr>
      <vt:lpstr>Number of Employees</vt:lpstr>
      <vt:lpstr>CPALL Corporate Structure</vt:lpstr>
      <vt:lpstr>3. International Financing</vt:lpstr>
      <vt:lpstr>Exchange Rate Risk</vt:lpstr>
      <vt:lpstr>Forward Rate</vt:lpstr>
      <vt:lpstr>Part I (required for every group)</vt:lpstr>
      <vt:lpstr>Part II  (choose only 1 out of the following 2 topics)</vt:lpstr>
      <vt:lpstr>Slide 73</vt:lpstr>
      <vt:lpstr>References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Wanwiphang</dc:creator>
  <cp:lastModifiedBy>Wanwiphang</cp:lastModifiedBy>
  <cp:revision>175</cp:revision>
  <dcterms:created xsi:type="dcterms:W3CDTF">2012-03-19T02:27:35Z</dcterms:created>
  <dcterms:modified xsi:type="dcterms:W3CDTF">2012-03-25T14:34:24Z</dcterms:modified>
</cp:coreProperties>
</file>