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1"/>
  </p:notesMasterIdLst>
  <p:handoutMasterIdLst>
    <p:handoutMasterId r:id="rId62"/>
  </p:handoutMasterIdLst>
  <p:sldIdLst>
    <p:sldId id="292" r:id="rId2"/>
    <p:sldId id="257" r:id="rId3"/>
    <p:sldId id="316" r:id="rId4"/>
    <p:sldId id="317" r:id="rId5"/>
    <p:sldId id="295" r:id="rId6"/>
    <p:sldId id="258" r:id="rId7"/>
    <p:sldId id="297" r:id="rId8"/>
    <p:sldId id="298" r:id="rId9"/>
    <p:sldId id="259" r:id="rId10"/>
    <p:sldId id="263" r:id="rId11"/>
    <p:sldId id="310" r:id="rId12"/>
    <p:sldId id="311" r:id="rId13"/>
    <p:sldId id="278" r:id="rId14"/>
    <p:sldId id="260" r:id="rId15"/>
    <p:sldId id="306" r:id="rId16"/>
    <p:sldId id="307" r:id="rId17"/>
    <p:sldId id="284" r:id="rId18"/>
    <p:sldId id="318" r:id="rId19"/>
    <p:sldId id="319" r:id="rId20"/>
    <p:sldId id="265" r:id="rId21"/>
    <p:sldId id="300" r:id="rId22"/>
    <p:sldId id="279" r:id="rId23"/>
    <p:sldId id="280" r:id="rId24"/>
    <p:sldId id="281" r:id="rId25"/>
    <p:sldId id="320" r:id="rId26"/>
    <p:sldId id="321" r:id="rId27"/>
    <p:sldId id="268" r:id="rId28"/>
    <p:sldId id="271" r:id="rId29"/>
    <p:sldId id="286" r:id="rId30"/>
    <p:sldId id="287" r:id="rId31"/>
    <p:sldId id="303" r:id="rId32"/>
    <p:sldId id="322" r:id="rId33"/>
    <p:sldId id="323" r:id="rId34"/>
    <p:sldId id="285" r:id="rId35"/>
    <p:sldId id="312" r:id="rId36"/>
    <p:sldId id="313" r:id="rId37"/>
    <p:sldId id="314" r:id="rId38"/>
    <p:sldId id="301" r:id="rId39"/>
    <p:sldId id="293" r:id="rId40"/>
    <p:sldId id="294" r:id="rId41"/>
    <p:sldId id="304" r:id="rId42"/>
    <p:sldId id="272" r:id="rId43"/>
    <p:sldId id="269" r:id="rId44"/>
    <p:sldId id="289" r:id="rId45"/>
    <p:sldId id="288" r:id="rId46"/>
    <p:sldId id="273" r:id="rId47"/>
    <p:sldId id="277" r:id="rId48"/>
    <p:sldId id="291" r:id="rId49"/>
    <p:sldId id="302" r:id="rId50"/>
    <p:sldId id="290" r:id="rId51"/>
    <p:sldId id="305" r:id="rId52"/>
    <p:sldId id="296" r:id="rId53"/>
    <p:sldId id="324" r:id="rId54"/>
    <p:sldId id="325" r:id="rId55"/>
    <p:sldId id="326" r:id="rId56"/>
    <p:sldId id="327" r:id="rId57"/>
    <p:sldId id="328" r:id="rId58"/>
    <p:sldId id="329" r:id="rId59"/>
    <p:sldId id="315" r:id="rId60"/>
  </p:sldIdLst>
  <p:sldSz cx="9144000" cy="6858000" type="screen4x3"/>
  <p:notesSz cx="9928225" cy="6797675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3333FF"/>
    <a:srgbClr val="99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231" cy="33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3697" y="0"/>
            <a:ext cx="4302231" cy="33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81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56612"/>
            <a:ext cx="4302231" cy="33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ngsana New" pitchFamily="18" charset="-34"/>
              </a:defRPr>
            </a:lvl1pPr>
          </a:lstStyle>
          <a:p>
            <a:pPr>
              <a:defRPr/>
            </a:pPr>
            <a:r>
              <a:rPr lang="en-US" smtClean="0"/>
              <a:t>10. Inter Trade and Finance_1_Y2012A</a:t>
            </a:r>
            <a:endParaRPr lang="th-TH"/>
          </a:p>
        </p:txBody>
      </p:sp>
      <p:sp>
        <p:nvSpPr>
          <p:cNvPr id="481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3697" y="6456612"/>
            <a:ext cx="4302231" cy="33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ngsana New" pitchFamily="18" charset="-34"/>
              </a:defRPr>
            </a:lvl1pPr>
          </a:lstStyle>
          <a:p>
            <a:pPr>
              <a:defRPr/>
            </a:pPr>
            <a:fld id="{85B3EAEB-6C18-45AA-B851-8181C721A64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231" cy="33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3697" y="0"/>
            <a:ext cx="4302231" cy="33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263900" y="509588"/>
            <a:ext cx="3400425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2823" y="3228896"/>
            <a:ext cx="7942580" cy="3058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 smtClean="0"/>
              <a:t>ระดับที่สอง</a:t>
            </a:r>
          </a:p>
          <a:p>
            <a:pPr lvl="2"/>
            <a:r>
              <a:rPr lang="th-TH" noProof="0" smtClean="0"/>
              <a:t>ระดับที่สาม</a:t>
            </a:r>
          </a:p>
          <a:p>
            <a:pPr lvl="3"/>
            <a:r>
              <a:rPr lang="th-TH" noProof="0" smtClean="0"/>
              <a:t>ระดับที่สี่</a:t>
            </a:r>
          </a:p>
          <a:p>
            <a:pPr lvl="4"/>
            <a:r>
              <a:rPr lang="th-TH" noProof="0" smtClean="0"/>
              <a:t>ระดับที่ห้า</a:t>
            </a:r>
          </a:p>
        </p:txBody>
      </p:sp>
      <p:sp>
        <p:nvSpPr>
          <p:cNvPr id="450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612"/>
            <a:ext cx="4302231" cy="33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ngsana New" pitchFamily="18" charset="-34"/>
              </a:defRPr>
            </a:lvl1pPr>
          </a:lstStyle>
          <a:p>
            <a:pPr>
              <a:defRPr/>
            </a:pPr>
            <a:r>
              <a:rPr lang="en-US" smtClean="0"/>
              <a:t>10. Inter Trade and Finance_1_Y2012A</a:t>
            </a:r>
            <a:endParaRPr lang="th-TH"/>
          </a:p>
        </p:txBody>
      </p:sp>
      <p:sp>
        <p:nvSpPr>
          <p:cNvPr id="450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3697" y="6456612"/>
            <a:ext cx="4302231" cy="33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ngsana New" pitchFamily="18" charset="-34"/>
              </a:defRPr>
            </a:lvl1pPr>
          </a:lstStyle>
          <a:p>
            <a:pPr>
              <a:defRPr/>
            </a:pPr>
            <a:fld id="{24C2DBE7-6DE0-4EAC-9625-5895F3F37F8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Tahoma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Tahoma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Tahoma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Tahoma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Tahoma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4C2DBE7-6DE0-4EAC-9625-5895F3F37F8E}" type="slidenum">
              <a:rPr lang="en-US" smtClean="0"/>
              <a:pPr>
                <a:defRPr/>
              </a:pPr>
              <a:t>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10. Inter Trade and Finance_1_Y2012A</a:t>
            </a:r>
            <a:endParaRPr lang="th-TH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50178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50179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2CF9B1D-8C64-4825-87E9-3E52FA96244A}" type="slidenum">
              <a:rPr lang="en-US" smtClean="0">
                <a:cs typeface="Angsana New" charset="-34"/>
              </a:rPr>
              <a:pPr/>
              <a:t>36</a:t>
            </a:fld>
            <a:endParaRPr lang="en-US" smtClean="0">
              <a:cs typeface="Angsana New" charset="-34"/>
            </a:endParaRPr>
          </a:p>
        </p:txBody>
      </p:sp>
      <p:sp>
        <p:nvSpPr>
          <p:cNvPr id="50180" name="Footer Placeholder 4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>
                <a:cs typeface="Angsana New" charset="-34"/>
              </a:rPr>
              <a:t>10. Inter Trade and Finance_1_Y2012A</a:t>
            </a:r>
            <a:endParaRPr lang="en-US" smtClean="0">
              <a:cs typeface="Angsana New" charset="-34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B41A9C-4174-4CAE-9D6D-5193E36071E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DD1966-EA8C-4676-9FA7-CD245F47220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62D8A9-FB6F-479F-A3F0-87C495663D2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4F36E4-ACAF-4080-93E4-C83C4483125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25E4ED-2745-4000-82BF-2951D249BA0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E8362E-EDA4-4BA6-9651-4E2555F708C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166A9D-F0AE-4B44-97F5-C903BE82CD2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2920B1-FF1C-43B4-A0C9-8406A0644D0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F3A0B7-0198-47C0-B084-B5BAFA75989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8E4384-B1CD-431B-BFCD-5BC3E78C913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617345-2FAF-4678-A570-BA253F0A0CF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คลิกเพื่อแก้ไขลักษณะชื่อเรื่องต้นแบบ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cs typeface="Angsana New" pitchFamily="18" charset="-34"/>
              </a:defRPr>
            </a:lvl1pPr>
          </a:lstStyle>
          <a:p>
            <a:pPr>
              <a:defRPr/>
            </a:pPr>
            <a:fld id="{8ED26D66-3DC6-4245-ACE5-660F318058B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1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2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3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4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5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6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7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8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9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10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11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8D38FB9-6D70-4ED6-9E38-A3784611588D}" type="slidenum">
              <a:rPr lang="en-US" smtClean="0">
                <a:cs typeface="Angsana New" charset="-34"/>
              </a:rPr>
              <a:pPr/>
              <a:t>1</a:t>
            </a:fld>
            <a:endParaRPr lang="th-TH" smtClean="0">
              <a:cs typeface="Angsana New" charset="-34"/>
            </a:endParaRPr>
          </a:p>
        </p:txBody>
      </p:sp>
      <p:sp>
        <p:nvSpPr>
          <p:cNvPr id="4096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714375" y="1071563"/>
            <a:ext cx="7772400" cy="3500437"/>
          </a:xfrm>
        </p:spPr>
        <p:txBody>
          <a:bodyPr/>
          <a:lstStyle/>
          <a:p>
            <a:pPr eaLnBrk="1" hangingPunct="1">
              <a:defRPr/>
            </a:pPr>
            <a:r>
              <a:rPr lang="en-US" sz="66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International Trade and Finance of Thailand </a:t>
            </a:r>
            <a:br>
              <a:rPr lang="en-US" sz="66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(Part 1)</a:t>
            </a:r>
            <a:endParaRPr lang="th-TH" b="1" dirty="0" smtClean="0">
              <a:solidFill>
                <a:srgbClr val="3333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D891220-13F1-45BC-9347-E5EBFBFD2C08}" type="slidenum">
              <a:rPr lang="en-US" smtClean="0">
                <a:cs typeface="Angsana New" charset="-34"/>
              </a:rPr>
              <a:pPr/>
              <a:t>2</a:t>
            </a:fld>
            <a:endParaRPr lang="th-TH" smtClean="0">
              <a:cs typeface="Angsana New" charset="-34"/>
            </a:endParaRPr>
          </a:p>
        </p:txBody>
      </p:sp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838200" y="685800"/>
            <a:ext cx="7981950" cy="375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711200" indent="-711200" eaLnBrk="0" hangingPunct="0"/>
            <a:r>
              <a:rPr lang="en-US" sz="4800" b="1" u="sng">
                <a:latin typeface="Angsana New" charset="-34"/>
              </a:rPr>
              <a:t>References</a:t>
            </a:r>
            <a:endParaRPr lang="th-TH" sz="4800" b="1" u="sng">
              <a:latin typeface="Angsana New" charset="-34"/>
            </a:endParaRPr>
          </a:p>
          <a:p>
            <a:pPr marL="711200" indent="-711200" eaLnBrk="0" hangingPunct="0"/>
            <a:r>
              <a:rPr lang="th-TH" sz="4800" b="1">
                <a:solidFill>
                  <a:srgbClr val="FF0000"/>
                </a:solidFill>
                <a:latin typeface="Angsana New" charset="-34"/>
              </a:rPr>
              <a:t>พรายพล คุ้มทรัพย์ </a:t>
            </a:r>
            <a:r>
              <a:rPr lang="th-TH" sz="4800" b="1" i="1">
                <a:solidFill>
                  <a:srgbClr val="FF0000"/>
                </a:solidFill>
                <a:latin typeface="Angsana New" charset="-34"/>
              </a:rPr>
              <a:t>เศรษฐศาสตร์การเงินระหว่างประเทศ</a:t>
            </a:r>
            <a:r>
              <a:rPr lang="en-US" sz="4800" b="1" i="1">
                <a:solidFill>
                  <a:srgbClr val="FF0000"/>
                </a:solidFill>
                <a:latin typeface="Angsana New" charset="-34"/>
              </a:rPr>
              <a:t>:</a:t>
            </a:r>
            <a:r>
              <a:rPr lang="th-TH" sz="4800" b="1" i="1">
                <a:solidFill>
                  <a:srgbClr val="FF0000"/>
                </a:solidFill>
                <a:latin typeface="Angsana New" charset="-34"/>
              </a:rPr>
              <a:t> ทฤษฎีและนโยบาย</a:t>
            </a:r>
          </a:p>
          <a:p>
            <a:pPr marL="711200" indent="-711200" eaLnBrk="0" hangingPunct="0"/>
            <a:r>
              <a:rPr lang="th-TH" sz="4800" b="1">
                <a:solidFill>
                  <a:srgbClr val="FF0000"/>
                </a:solidFill>
                <a:latin typeface="Angsana New" charset="-34"/>
              </a:rPr>
              <a:t>	2547  บทที่ 10</a:t>
            </a:r>
          </a:p>
          <a:p>
            <a:pPr marL="711200" indent="-711200" eaLnBrk="0" hangingPunct="0"/>
            <a:r>
              <a:rPr lang="th-TH" sz="4800" b="1">
                <a:solidFill>
                  <a:srgbClr val="00FF00"/>
                </a:solidFill>
                <a:latin typeface="Angsana New" charset="-34"/>
              </a:rPr>
              <a:t>  </a:t>
            </a:r>
            <a:endParaRPr lang="th-TH" sz="4800" b="1">
              <a:solidFill>
                <a:srgbClr val="CC0066"/>
              </a:solidFill>
              <a:latin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l"/>
            <a:r>
              <a:rPr lang="en-US" sz="6000" b="1" smtClean="0">
                <a:latin typeface="Times New Roman" pitchFamily="18" charset="0"/>
              </a:rPr>
              <a:t>Issues</a:t>
            </a:r>
          </a:p>
        </p:txBody>
      </p:sp>
      <p:sp>
        <p:nvSpPr>
          <p:cNvPr id="73731" name="Content Placeholder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r>
              <a:rPr lang="en-US" sz="4800" b="1" smtClean="0">
                <a:solidFill>
                  <a:srgbClr val="002060"/>
                </a:solidFill>
                <a:latin typeface="Times New Roman" pitchFamily="18" charset="0"/>
              </a:rPr>
              <a:t>Thailand’s international economic relations and its importance in the economy</a:t>
            </a:r>
            <a:endParaRPr lang="th-TH" sz="4800" b="1" smtClean="0">
              <a:solidFill>
                <a:srgbClr val="002060"/>
              </a:solidFill>
              <a:latin typeface="Times New Roman" pitchFamily="18" charset="0"/>
            </a:endParaRPr>
          </a:p>
          <a:p>
            <a:r>
              <a:rPr lang="en-US" sz="4800" b="1" smtClean="0">
                <a:solidFill>
                  <a:srgbClr val="FF0000"/>
                </a:solidFill>
                <a:latin typeface="Times New Roman" pitchFamily="18" charset="0"/>
              </a:rPr>
              <a:t>Changes in the structures of exports and imports of Thailand</a:t>
            </a:r>
            <a:endParaRPr lang="th-TH" sz="4800" b="1" smtClean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73732" name="Slide Number Placeholder 3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88431C04-3328-4ED0-BF98-1FC7E35DD31C}" type="slidenum">
              <a:rPr lang="en-US" sz="1400"/>
              <a:pPr algn="r"/>
              <a:t>3</a:t>
            </a:fld>
            <a:endParaRPr lang="th-TH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l"/>
            <a:r>
              <a:rPr lang="en-US" sz="6000" b="1" smtClean="0">
                <a:latin typeface="Times New Roman" pitchFamily="18" charset="0"/>
              </a:rPr>
              <a:t>Issues</a:t>
            </a:r>
          </a:p>
        </p:txBody>
      </p:sp>
      <p:sp>
        <p:nvSpPr>
          <p:cNvPr id="74755" name="Content Placeholder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r>
              <a:rPr lang="en-US" sz="4800" b="1" smtClean="0">
                <a:solidFill>
                  <a:srgbClr val="002060"/>
                </a:solidFill>
                <a:latin typeface="Times New Roman" pitchFamily="18" charset="0"/>
              </a:rPr>
              <a:t>Changes in Thailand’s international investment and loans</a:t>
            </a:r>
            <a:endParaRPr lang="th-TH" sz="4800" b="1" smtClean="0">
              <a:solidFill>
                <a:srgbClr val="002060"/>
              </a:solidFill>
              <a:latin typeface="Times New Roman" pitchFamily="18" charset="0"/>
            </a:endParaRPr>
          </a:p>
          <a:p>
            <a:r>
              <a:rPr lang="en-US" sz="4800" b="1" smtClean="0">
                <a:solidFill>
                  <a:srgbClr val="C00000"/>
                </a:solidFill>
                <a:latin typeface="Times New Roman" pitchFamily="18" charset="0"/>
              </a:rPr>
              <a:t>Balance of payments of Thailand, particularly during the two crises</a:t>
            </a:r>
            <a:endParaRPr lang="th-TH" sz="4800" b="1" smtClean="0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74756" name="Slide Number Placeholder 3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936274BD-958F-4B67-8B97-28B5D56BCCCD}" type="slidenum">
              <a:rPr lang="en-US" sz="1400"/>
              <a:pPr algn="r"/>
              <a:t>4</a:t>
            </a:fld>
            <a:endParaRPr lang="th-TH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EA4850D-B126-4847-958A-032AE49CBE5A}" type="slidenum">
              <a:rPr lang="en-US" smtClean="0">
                <a:cs typeface="Angsana New" charset="-34"/>
              </a:rPr>
              <a:pPr/>
              <a:t>5</a:t>
            </a:fld>
            <a:endParaRPr lang="th-TH" smtClean="0">
              <a:cs typeface="Angsana New" charset="-34"/>
            </a:endParaRPr>
          </a:p>
        </p:txBody>
      </p:sp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838200" y="685800"/>
            <a:ext cx="7981950" cy="42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711200" indent="-711200" eaLnBrk="0" hangingPunct="0">
              <a:defRPr/>
            </a:pPr>
            <a:r>
              <a:rPr lang="en-US" sz="4800" b="1" u="sng" dirty="0">
                <a:latin typeface="Times New Roman" pitchFamily="18" charset="0"/>
                <a:cs typeface="Times New Roman" pitchFamily="18" charset="0"/>
              </a:rPr>
              <a:t>International Economic Relations</a:t>
            </a:r>
            <a:endParaRPr lang="th-TH" sz="4800" b="1" u="sng" dirty="0">
              <a:latin typeface="Times New Roman" pitchFamily="18" charset="0"/>
              <a:cs typeface="Angsana New" pitchFamily="18" charset="-34"/>
            </a:endParaRPr>
          </a:p>
          <a:p>
            <a:pPr marL="711200" indent="-711200" eaLnBrk="0" hangingPunct="0">
              <a:defRPr/>
            </a:pP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2 types:</a:t>
            </a:r>
            <a:endParaRPr lang="th-TH" sz="4400" b="1" dirty="0">
              <a:latin typeface="Times New Roman" pitchFamily="18" charset="0"/>
              <a:cs typeface="Angsana New" pitchFamily="18" charset="-34"/>
            </a:endParaRPr>
          </a:p>
          <a:p>
            <a:pPr marL="360000" indent="-360000" eaLnBrk="0" hangingPunct="0">
              <a:buFontTx/>
              <a:buChar char="•"/>
              <a:defRPr/>
            </a:pPr>
            <a:r>
              <a:rPr lang="en-US" sz="4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Exchange of goods and services – exports and imports</a:t>
            </a:r>
          </a:p>
          <a:p>
            <a:pPr marL="360000" indent="-360000" eaLnBrk="0" hangingPunct="0">
              <a:buFontTx/>
              <a:buChar char="•"/>
              <a:defRPr/>
            </a:pPr>
            <a:r>
              <a:rPr lang="en-US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Investment and loans</a:t>
            </a:r>
            <a:endParaRPr lang="th-TH" sz="4400" b="1" dirty="0">
              <a:solidFill>
                <a:srgbClr val="FF0000"/>
              </a:solidFill>
              <a:latin typeface="Times New Roman" pitchFamily="18" charset="0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2F348F1-834C-458B-A744-63BEEB8E49BE}" type="slidenum">
              <a:rPr lang="en-US" smtClean="0">
                <a:cs typeface="Angsana New" charset="-34"/>
              </a:rPr>
              <a:pPr/>
              <a:t>6</a:t>
            </a:fld>
            <a:endParaRPr lang="th-TH" smtClean="0">
              <a:cs typeface="Angsana New" charset="-34"/>
            </a:endParaRPr>
          </a:p>
        </p:txBody>
      </p:sp>
      <p:sp>
        <p:nvSpPr>
          <p:cNvPr id="5122" name="Text Box 2"/>
          <p:cNvSpPr txBox="1">
            <a:spLocks noChangeAspect="1" noChangeArrowheads="1"/>
          </p:cNvSpPr>
          <p:nvPr/>
        </p:nvSpPr>
        <p:spPr bwMode="auto">
          <a:xfrm>
            <a:off x="539750" y="549275"/>
            <a:ext cx="8104188" cy="587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711200" indent="-711200" eaLnBrk="0" hangingPunct="0"/>
            <a:r>
              <a:rPr lang="en-US" sz="4400" b="1" u="sng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Benefits </a:t>
            </a:r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of International </a:t>
            </a:r>
          </a:p>
          <a:p>
            <a:pPr marL="711200" indent="-711200" eaLnBrk="0" hangingPunct="0"/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Economic Relations</a:t>
            </a:r>
          </a:p>
          <a:p>
            <a:pPr marL="711200" indent="-711200" eaLnBrk="0" hangingPunct="0"/>
            <a:endParaRPr lang="th-TH" sz="4400" b="1" u="sng">
              <a:latin typeface="Times New Roman" pitchFamily="18" charset="0"/>
            </a:endParaRPr>
          </a:p>
          <a:p>
            <a:pPr lvl="2" indent="-358775" eaLnBrk="0" hangingPunct="0">
              <a:buFont typeface="Symbol" pitchFamily="18" charset="2"/>
              <a:buChar char="·"/>
            </a:pPr>
            <a:r>
              <a:rPr lang="th-TH" sz="4400" b="1">
                <a:solidFill>
                  <a:srgbClr val="FF00FF"/>
                </a:solidFill>
                <a:latin typeface="Times New Roman" pitchFamily="18" charset="0"/>
              </a:rPr>
              <a:t>Specialization</a:t>
            </a:r>
            <a:r>
              <a:rPr lang="en-US" sz="4400" b="1">
                <a:solidFill>
                  <a:srgbClr val="FF00FF"/>
                </a:solidFill>
                <a:latin typeface="Times New Roman" pitchFamily="18" charset="0"/>
              </a:rPr>
              <a:t>, based on comparative advantage</a:t>
            </a:r>
            <a:endParaRPr lang="en-US" sz="4400" b="1">
              <a:solidFill>
                <a:srgbClr val="0000FF"/>
              </a:solidFill>
              <a:latin typeface="Times New Roman" pitchFamily="18" charset="0"/>
            </a:endParaRPr>
          </a:p>
          <a:p>
            <a:pPr lvl="2" indent="-358775" eaLnBrk="0" hangingPunct="0">
              <a:buFont typeface="Symbol" pitchFamily="18" charset="2"/>
              <a:buChar char="·"/>
            </a:pPr>
            <a:r>
              <a:rPr lang="en-US" sz="4400" b="1">
                <a:solidFill>
                  <a:srgbClr val="FF5050"/>
                </a:solidFill>
                <a:latin typeface="Times New Roman" pitchFamily="18" charset="0"/>
              </a:rPr>
              <a:t>Expand market size</a:t>
            </a:r>
          </a:p>
          <a:p>
            <a:pPr lvl="2" indent="-358775" eaLnBrk="0" hangingPunct="0">
              <a:buFont typeface="Symbol" pitchFamily="18" charset="2"/>
              <a:buChar char="·"/>
            </a:pPr>
            <a:r>
              <a:rPr lang="en-US" sz="4400" b="1">
                <a:solidFill>
                  <a:srgbClr val="0000FF"/>
                </a:solidFill>
                <a:latin typeface="Times New Roman" pitchFamily="18" charset="0"/>
              </a:rPr>
              <a:t>Transfer of knowledge and technology</a:t>
            </a:r>
            <a:endParaRPr lang="th-TH" sz="4400" b="1">
              <a:solidFill>
                <a:srgbClr val="FF5050"/>
              </a:solidFill>
              <a:latin typeface="Times New Roman" pitchFamily="18" charset="0"/>
            </a:endParaRPr>
          </a:p>
          <a:p>
            <a:pPr marL="711200" indent="-711200" eaLnBrk="0" hangingPunct="0"/>
            <a:endParaRPr lang="th-TH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35F7F6E-327B-4B39-BF8D-7FD0C90D77B2}" type="slidenum">
              <a:rPr lang="en-US" smtClean="0">
                <a:cs typeface="Angsana New" charset="-34"/>
              </a:rPr>
              <a:pPr/>
              <a:t>7</a:t>
            </a:fld>
            <a:endParaRPr lang="th-TH" smtClean="0">
              <a:cs typeface="Angsana New" charset="-34"/>
            </a:endParaRPr>
          </a:p>
        </p:txBody>
      </p:sp>
      <p:sp>
        <p:nvSpPr>
          <p:cNvPr id="5122" name="Text Box 2"/>
          <p:cNvSpPr txBox="1">
            <a:spLocks noChangeAspect="1" noChangeArrowheads="1"/>
          </p:cNvSpPr>
          <p:nvPr/>
        </p:nvSpPr>
        <p:spPr bwMode="auto">
          <a:xfrm>
            <a:off x="539750" y="549275"/>
            <a:ext cx="8104188" cy="386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711200" indent="-711200" eaLnBrk="0" hangingPunct="0"/>
            <a:r>
              <a:rPr lang="en-US" sz="4400" b="1" u="sng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Benefits </a:t>
            </a:r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of International </a:t>
            </a:r>
          </a:p>
          <a:p>
            <a:pPr marL="711200" indent="-711200" eaLnBrk="0" hangingPunct="0"/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Economic Relations</a:t>
            </a:r>
            <a:endParaRPr lang="th-TH" sz="4400" b="1" u="sng">
              <a:latin typeface="Times New Roman" pitchFamily="18" charset="0"/>
            </a:endParaRPr>
          </a:p>
          <a:p>
            <a:pPr lvl="1" eaLnBrk="0" hangingPunct="0">
              <a:buFont typeface="Symbol" pitchFamily="18" charset="2"/>
              <a:buNone/>
            </a:pPr>
            <a:endParaRPr lang="en-US" sz="4400" b="1">
              <a:solidFill>
                <a:srgbClr val="FF5050"/>
              </a:solidFill>
              <a:latin typeface="Times New Roman" pitchFamily="18" charset="0"/>
            </a:endParaRPr>
          </a:p>
          <a:p>
            <a:pPr lvl="1" eaLnBrk="0" hangingPunct="0">
              <a:buFont typeface="Symbol" pitchFamily="18" charset="2"/>
              <a:buNone/>
            </a:pPr>
            <a:r>
              <a:rPr lang="en-US" sz="4400" b="1">
                <a:solidFill>
                  <a:srgbClr val="FF5050"/>
                </a:solidFill>
                <a:latin typeface="Times New Roman" pitchFamily="18" charset="0"/>
              </a:rPr>
              <a:t>Economic growth</a:t>
            </a:r>
          </a:p>
          <a:p>
            <a:pPr lvl="1" eaLnBrk="0" hangingPunct="0">
              <a:buFont typeface="Symbol" pitchFamily="18" charset="2"/>
              <a:buNone/>
            </a:pPr>
            <a:r>
              <a:rPr lang="th-TH" sz="4400" b="1">
                <a:solidFill>
                  <a:srgbClr val="FF5050"/>
                </a:solidFill>
                <a:latin typeface="Times New Roman" pitchFamily="18" charset="0"/>
                <a:sym typeface="Wingdings" pitchFamily="2" charset="2"/>
              </a:rPr>
              <a:t></a:t>
            </a:r>
            <a:r>
              <a:rPr lang="th-TH" sz="4400" b="1">
                <a:solidFill>
                  <a:srgbClr val="FF5050"/>
                </a:solidFill>
                <a:latin typeface="Times New Roman" pitchFamily="18" charset="0"/>
              </a:rPr>
              <a:t> </a:t>
            </a:r>
            <a:r>
              <a:rPr lang="en-US" sz="4400" b="1">
                <a:solidFill>
                  <a:srgbClr val="FF5050"/>
                </a:solidFill>
                <a:latin typeface="Times New Roman" pitchFamily="18" charset="0"/>
              </a:rPr>
              <a:t>Income and employment</a:t>
            </a:r>
            <a:endParaRPr lang="th-TH" sz="4400" b="1">
              <a:solidFill>
                <a:srgbClr val="FF5050"/>
              </a:solidFill>
              <a:latin typeface="Times New Roman" pitchFamily="18" charset="0"/>
            </a:endParaRPr>
          </a:p>
          <a:p>
            <a:pPr marL="711200" indent="-711200" eaLnBrk="0" hangingPunct="0"/>
            <a:endParaRPr lang="th-TH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0501D6E-DDE5-4F9A-AB2F-36A3735F8A5B}" type="slidenum">
              <a:rPr lang="en-US" smtClean="0">
                <a:cs typeface="Angsana New" charset="-34"/>
              </a:rPr>
              <a:pPr/>
              <a:t>8</a:t>
            </a:fld>
            <a:endParaRPr lang="th-TH" smtClean="0">
              <a:cs typeface="Angsana New" charset="-34"/>
            </a:endParaRPr>
          </a:p>
        </p:txBody>
      </p:sp>
      <p:sp>
        <p:nvSpPr>
          <p:cNvPr id="6146" name="Text Box 2"/>
          <p:cNvSpPr txBox="1">
            <a:spLocks noChangeAspect="1" noChangeArrowheads="1"/>
          </p:cNvSpPr>
          <p:nvPr/>
        </p:nvSpPr>
        <p:spPr bwMode="auto">
          <a:xfrm>
            <a:off x="468313" y="663575"/>
            <a:ext cx="8032750" cy="411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711200" indent="-711200" eaLnBrk="0" hangingPunct="0"/>
            <a:r>
              <a:rPr lang="en-US" sz="4400" b="1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Costs</a:t>
            </a:r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 of International </a:t>
            </a:r>
          </a:p>
          <a:p>
            <a:pPr marL="711200" indent="-711200" eaLnBrk="0" hangingPunct="0"/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Economic Relations</a:t>
            </a:r>
            <a:endParaRPr lang="th-TH" sz="4400" b="1" u="sng">
              <a:latin typeface="Times New Roman" pitchFamily="18" charset="0"/>
            </a:endParaRPr>
          </a:p>
          <a:p>
            <a:pPr lvl="2" indent="-358775" eaLnBrk="0" hangingPunct="0">
              <a:buFont typeface="Symbol" pitchFamily="18" charset="2"/>
              <a:buChar char="·"/>
            </a:pPr>
            <a:r>
              <a:rPr lang="th-TH" sz="4400" b="1">
                <a:solidFill>
                  <a:srgbClr val="FF0000"/>
                </a:solidFill>
                <a:latin typeface="Angsana New" charset="-34"/>
              </a:rPr>
              <a:t> </a:t>
            </a:r>
            <a:r>
              <a:rPr lang="en-US" sz="4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Fluctuations in world trade and capital flows</a:t>
            </a:r>
          </a:p>
          <a:p>
            <a:pPr lvl="2" indent="-358775" eaLnBrk="0" hangingPunct="0">
              <a:buFont typeface="Symbol" pitchFamily="18" charset="2"/>
              <a:buChar char="·"/>
            </a:pPr>
            <a:r>
              <a:rPr lang="en-US" sz="44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Foreign domination</a:t>
            </a:r>
          </a:p>
          <a:p>
            <a:pPr lvl="2" indent="-358775" eaLnBrk="0" hangingPunct="0">
              <a:buFont typeface="Symbol" pitchFamily="18" charset="2"/>
              <a:buNone/>
            </a:pPr>
            <a:r>
              <a:rPr lang="th-TH" sz="4400" b="1">
                <a:solidFill>
                  <a:srgbClr val="CC0099"/>
                </a:solidFill>
                <a:latin typeface="CordiaUPC" pitchFamily="34" charset="-34"/>
              </a:rPr>
              <a:t>    </a:t>
            </a:r>
            <a:endParaRPr lang="th-TH" sz="4400" b="1">
              <a:latin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948065F-2A33-468B-B0CA-235AFDB7285A}" type="slidenum">
              <a:rPr lang="en-US" smtClean="0">
                <a:cs typeface="Angsana New" charset="-34"/>
              </a:rPr>
              <a:pPr/>
              <a:t>9</a:t>
            </a:fld>
            <a:endParaRPr lang="th-TH" smtClean="0">
              <a:cs typeface="Angsana New" charset="-34"/>
            </a:endParaRPr>
          </a:p>
        </p:txBody>
      </p:sp>
      <p:sp>
        <p:nvSpPr>
          <p:cNvPr id="21506" name="Text Box 2"/>
          <p:cNvSpPr txBox="1">
            <a:spLocks noChangeAspect="1" noChangeArrowheads="1"/>
          </p:cNvSpPr>
          <p:nvPr/>
        </p:nvSpPr>
        <p:spPr bwMode="auto">
          <a:xfrm>
            <a:off x="468313" y="663575"/>
            <a:ext cx="8032750" cy="545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711200" indent="-711200" eaLnBrk="0" hangingPunct="0"/>
            <a:r>
              <a:rPr lang="en-US" sz="4400" b="1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Costs </a:t>
            </a:r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of International </a:t>
            </a:r>
          </a:p>
          <a:p>
            <a:pPr marL="711200" indent="-711200" eaLnBrk="0" hangingPunct="0"/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Economic Relations</a:t>
            </a:r>
            <a:endParaRPr lang="th-TH" sz="4400" b="1" u="sng">
              <a:latin typeface="Times New Roman" pitchFamily="18" charset="0"/>
            </a:endParaRPr>
          </a:p>
          <a:p>
            <a:pPr lvl="2" indent="-358775" eaLnBrk="0" hangingPunct="0">
              <a:buFont typeface="Symbol" pitchFamily="18" charset="2"/>
              <a:buChar char="·"/>
            </a:pPr>
            <a:r>
              <a:rPr lang="en-US" sz="4400" b="1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Economic and social imbalance among</a:t>
            </a:r>
          </a:p>
          <a:p>
            <a:pPr lvl="2" indent="-358775" eaLnBrk="0" hangingPunct="0"/>
            <a:r>
              <a:rPr lang="en-US" sz="4400" b="1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   people with different opportunity, education, and economic status</a:t>
            </a:r>
            <a:endParaRPr lang="th-TH" sz="4400" b="1">
              <a:solidFill>
                <a:srgbClr val="CC0099"/>
              </a:solidFill>
              <a:latin typeface="Times New Roman" pitchFamily="18" charset="0"/>
            </a:endParaRPr>
          </a:p>
          <a:p>
            <a:pPr lvl="2" indent="-358775" eaLnBrk="0" hangingPunct="0">
              <a:buFont typeface="Symbol" pitchFamily="18" charset="2"/>
              <a:buNone/>
            </a:pPr>
            <a:r>
              <a:rPr lang="th-TH" sz="4400" b="1">
                <a:solidFill>
                  <a:srgbClr val="CC0099"/>
                </a:solidFill>
                <a:latin typeface="CordiaUPC" pitchFamily="34" charset="-34"/>
              </a:rPr>
              <a:t>    </a:t>
            </a:r>
            <a:endParaRPr lang="th-TH" sz="4400" b="1">
              <a:latin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4C3F617-A8FD-4EA7-BD8B-9549749803AA}" type="slidenum">
              <a:rPr lang="en-US" smtClean="0">
                <a:cs typeface="Angsana New" charset="-34"/>
              </a:rPr>
              <a:pPr/>
              <a:t>10</a:t>
            </a:fld>
            <a:endParaRPr lang="th-TH" smtClean="0">
              <a:cs typeface="Angsana New" charset="-34"/>
            </a:endParaRPr>
          </a:p>
        </p:txBody>
      </p:sp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381000" y="381000"/>
            <a:ext cx="6230938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th-TH" sz="4400">
                <a:latin typeface="Times New Roman" pitchFamily="18" charset="0"/>
              </a:rPr>
              <a:t> </a:t>
            </a:r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International Trade and </a:t>
            </a:r>
          </a:p>
          <a:p>
            <a:pPr eaLnBrk="0" hangingPunct="0"/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Financial Structure</a:t>
            </a:r>
            <a:endParaRPr lang="th-TH" sz="4400" b="1">
              <a:latin typeface="Times New Roman" pitchFamily="18" charset="0"/>
            </a:endParaRPr>
          </a:p>
        </p:txBody>
      </p:sp>
      <p:sp>
        <p:nvSpPr>
          <p:cNvPr id="10243" name="Text Box 3"/>
          <p:cNvSpPr txBox="1">
            <a:spLocks noChangeAspect="1" noChangeArrowheads="1"/>
          </p:cNvSpPr>
          <p:nvPr/>
        </p:nvSpPr>
        <p:spPr bwMode="auto">
          <a:xfrm>
            <a:off x="642938" y="2214563"/>
            <a:ext cx="7715250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60000" indent="-360000" eaLnBrk="0" hangingPunct="0">
              <a:buFontTx/>
              <a:buChar char="•"/>
              <a:defRPr/>
            </a:pPr>
            <a:r>
              <a:rPr lang="en-US" sz="4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Foreign trade has increased rapidly (exports and imports as % of GDP)</a:t>
            </a:r>
          </a:p>
          <a:p>
            <a:pPr eaLnBrk="0" hangingPunct="0">
              <a:defRPr/>
            </a:pPr>
            <a:endParaRPr lang="th-TH" sz="4400" b="1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B8C7D1A-6D0C-4E44-8C7A-D24165D4CCF8}" type="slidenum">
              <a:rPr lang="en-US" smtClean="0">
                <a:cs typeface="Angsana New" charset="-34"/>
              </a:rPr>
              <a:pPr/>
              <a:t>11</a:t>
            </a:fld>
            <a:endParaRPr lang="th-TH" smtClean="0">
              <a:cs typeface="Angsana New" charset="-34"/>
            </a:endParaRPr>
          </a:p>
        </p:txBody>
      </p:sp>
      <p:graphicFrame>
        <p:nvGraphicFramePr>
          <p:cNvPr id="9275" name="Group 59"/>
          <p:cNvGraphicFramePr>
            <a:graphicFrameLocks noGrp="1"/>
          </p:cNvGraphicFramePr>
          <p:nvPr/>
        </p:nvGraphicFramePr>
        <p:xfrm>
          <a:off x="2195513" y="692150"/>
          <a:ext cx="4392612" cy="4663440"/>
        </p:xfrm>
        <a:graphic>
          <a:graphicData uri="http://schemas.openxmlformats.org/drawingml/2006/table">
            <a:tbl>
              <a:tblPr/>
              <a:tblGrid>
                <a:gridCol w="2143125"/>
                <a:gridCol w="2249487"/>
              </a:tblGrid>
              <a:tr h="21431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Year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(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+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)/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GDP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1980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1990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1995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1996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69%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1997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77%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1998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83%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1999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85%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2000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087850C-51AB-48EF-B43B-E1CB3E26DEC3}" type="slidenum">
              <a:rPr lang="en-US" smtClean="0">
                <a:cs typeface="Angsana New" charset="-34"/>
              </a:rPr>
              <a:pPr/>
              <a:t>12</a:t>
            </a:fld>
            <a:endParaRPr lang="th-TH" smtClean="0">
              <a:cs typeface="Angsana New" charset="-34"/>
            </a:endParaRPr>
          </a:p>
        </p:txBody>
      </p:sp>
      <p:graphicFrame>
        <p:nvGraphicFramePr>
          <p:cNvPr id="9275" name="Group 59"/>
          <p:cNvGraphicFramePr>
            <a:graphicFrameLocks noGrp="1"/>
          </p:cNvGraphicFramePr>
          <p:nvPr/>
        </p:nvGraphicFramePr>
        <p:xfrm>
          <a:off x="2214563" y="214313"/>
          <a:ext cx="4392612" cy="6384774"/>
        </p:xfrm>
        <a:graphic>
          <a:graphicData uri="http://schemas.openxmlformats.org/drawingml/2006/table">
            <a:tbl>
              <a:tblPr/>
              <a:tblGrid>
                <a:gridCol w="2143125"/>
                <a:gridCol w="2249487"/>
              </a:tblGrid>
              <a:tr h="580434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Year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(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X</a:t>
                      </a: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+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M</a:t>
                      </a: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)/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GDP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0434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2001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106%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0434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2002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99%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0434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2003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103%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0434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2004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111%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0434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2005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121%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0434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2006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118%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0434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2007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113%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0434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2008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122%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0434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2009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102%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0434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2010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111%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F57D853-A28F-4F2C-A6E1-6D85A902E50A}" type="slidenum">
              <a:rPr lang="en-US" smtClean="0">
                <a:cs typeface="Angsana New" charset="-34"/>
              </a:rPr>
              <a:pPr/>
              <a:t>13</a:t>
            </a:fld>
            <a:endParaRPr lang="th-TH" smtClean="0">
              <a:cs typeface="Angsana New" charset="-34"/>
            </a:endParaRPr>
          </a:p>
        </p:txBody>
      </p:sp>
      <p:sp>
        <p:nvSpPr>
          <p:cNvPr id="25602" name="Text Box 4"/>
          <p:cNvSpPr txBox="1">
            <a:spLocks noChangeArrowheads="1"/>
          </p:cNvSpPr>
          <p:nvPr/>
        </p:nvSpPr>
        <p:spPr bwMode="auto">
          <a:xfrm>
            <a:off x="785813" y="2643188"/>
            <a:ext cx="7683500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Import structure has hardly</a:t>
            </a:r>
          </a:p>
          <a:p>
            <a:r>
              <a:rPr lang="en-US" sz="4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changed; mainly capital goods, </a:t>
            </a:r>
          </a:p>
          <a:p>
            <a:r>
              <a:rPr lang="en-US" sz="4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raw materials, and crude oil </a:t>
            </a:r>
          </a:p>
          <a:p>
            <a:endParaRPr lang="th-TH" sz="4400" b="1">
              <a:latin typeface="Times New Roman" pitchFamily="18" charset="0"/>
            </a:endParaRPr>
          </a:p>
        </p:txBody>
      </p:sp>
      <p:sp>
        <p:nvSpPr>
          <p:cNvPr id="25603" name="Text Box 5"/>
          <p:cNvSpPr txBox="1">
            <a:spLocks noChangeArrowheads="1"/>
          </p:cNvSpPr>
          <p:nvPr/>
        </p:nvSpPr>
        <p:spPr bwMode="auto">
          <a:xfrm>
            <a:off x="381000" y="381000"/>
            <a:ext cx="6230938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th-TH" sz="4400">
                <a:latin typeface="Angsana New" charset="-34"/>
              </a:rPr>
              <a:t> </a:t>
            </a:r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International Trade and </a:t>
            </a:r>
          </a:p>
          <a:p>
            <a:pPr eaLnBrk="0" hangingPunct="0"/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Financial Structure</a:t>
            </a:r>
            <a:endParaRPr lang="th-TH" sz="4400" b="1">
              <a:latin typeface="Times New Roman" pitchFamily="18" charset="0"/>
            </a:endParaRPr>
          </a:p>
          <a:p>
            <a:pPr eaLnBrk="0" hangingPunct="0"/>
            <a:endParaRPr lang="th-TH" sz="4400" b="1">
              <a:latin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0A28010-E093-451B-9CED-7518326281A0}" type="slidenum">
              <a:rPr lang="en-US" smtClean="0">
                <a:cs typeface="Angsana New" charset="-34"/>
              </a:rPr>
              <a:pPr/>
              <a:t>14</a:t>
            </a:fld>
            <a:endParaRPr lang="th-TH" smtClean="0">
              <a:cs typeface="Angsana New" charset="-34"/>
            </a:endParaRPr>
          </a:p>
        </p:txBody>
      </p:sp>
      <p:graphicFrame>
        <p:nvGraphicFramePr>
          <p:cNvPr id="26686" name="Group 62"/>
          <p:cNvGraphicFramePr>
            <a:graphicFrameLocks noGrp="1"/>
          </p:cNvGraphicFramePr>
          <p:nvPr/>
        </p:nvGraphicFramePr>
        <p:xfrm>
          <a:off x="468313" y="765175"/>
          <a:ext cx="8424862" cy="5791200"/>
        </p:xfrm>
        <a:graphic>
          <a:graphicData uri="http://schemas.openxmlformats.org/drawingml/2006/table">
            <a:tbl>
              <a:tblPr/>
              <a:tblGrid>
                <a:gridCol w="3432175"/>
                <a:gridCol w="1249362"/>
                <a:gridCol w="1246188"/>
                <a:gridCol w="1250950"/>
                <a:gridCol w="1246187"/>
              </a:tblGrid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1988-89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1990-91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1992-93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1994-95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181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</a:t>
                      </a: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Consumer goods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7.82%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8.56%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9.91%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10.43%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   </a:t>
                      </a: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Non-durable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3.91%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3.77%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4.28%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3.90%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181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   </a:t>
                      </a: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Durable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3.92%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4.79%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5.64%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6.52%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</a:t>
                      </a: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Intermediate, 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raw materials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35.74%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34.08%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30.94%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28.86%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  </a:t>
                      </a: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For consumer goods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23.72%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23.49%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20.67%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19.08%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181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  </a:t>
                      </a: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For capital goods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12.02%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10.60%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10.28%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9.78%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Capital goods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37.71%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39.55%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42.14%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45.19%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53181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</a:t>
                      </a: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Others</a:t>
                      </a:r>
                      <a:endParaRPr kumimoji="0" 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18.72%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17.80%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17.00%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15.52%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Total</a:t>
                      </a:r>
                      <a:endParaRPr kumimoji="0" 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100.00%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100.00%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100.00%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100.00%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6679" name="Text Box 126"/>
          <p:cNvSpPr txBox="1">
            <a:spLocks noChangeArrowheads="1"/>
          </p:cNvSpPr>
          <p:nvPr/>
        </p:nvSpPr>
        <p:spPr bwMode="auto">
          <a:xfrm>
            <a:off x="1476375" y="174625"/>
            <a:ext cx="37655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b="1">
                <a:latin typeface="Angsana New" charset="-34"/>
              </a:rPr>
              <a:t>Import Pattern of Thailand</a:t>
            </a:r>
            <a:endParaRPr lang="th-TH" sz="3600" b="1">
              <a:latin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2448A70-A6A3-4D60-AC32-399306C7AF96}" type="slidenum">
              <a:rPr lang="en-US" smtClean="0">
                <a:cs typeface="Angsana New" charset="-34"/>
              </a:rPr>
              <a:pPr/>
              <a:t>15</a:t>
            </a:fld>
            <a:endParaRPr lang="th-TH" smtClean="0">
              <a:cs typeface="Angsana New" charset="-34"/>
            </a:endParaRPr>
          </a:p>
        </p:txBody>
      </p:sp>
      <p:sp>
        <p:nvSpPr>
          <p:cNvPr id="1028" name="Text Box 124"/>
          <p:cNvSpPr txBox="1">
            <a:spLocks noChangeArrowheads="1"/>
          </p:cNvSpPr>
          <p:nvPr/>
        </p:nvSpPr>
        <p:spPr bwMode="auto">
          <a:xfrm>
            <a:off x="1476375" y="174625"/>
            <a:ext cx="38973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b="1">
                <a:latin typeface="Angsana New" charset="-34"/>
              </a:rPr>
              <a:t>Import Pattern of Thailand</a:t>
            </a:r>
            <a:endParaRPr lang="th-TH" sz="3600" b="1">
              <a:latin typeface="Angsana New" charset="-34"/>
            </a:endParaRPr>
          </a:p>
        </p:txBody>
      </p:sp>
      <p:graphicFrame>
        <p:nvGraphicFramePr>
          <p:cNvPr id="1026" name="Object 58"/>
          <p:cNvGraphicFramePr>
            <a:graphicFrameLocks noChangeAspect="1"/>
          </p:cNvGraphicFramePr>
          <p:nvPr/>
        </p:nvGraphicFramePr>
        <p:xfrm>
          <a:off x="1006475" y="1149350"/>
          <a:ext cx="7380288" cy="4938713"/>
        </p:xfrm>
        <a:graphic>
          <a:graphicData uri="http://schemas.openxmlformats.org/presentationml/2006/ole">
            <p:oleObj spid="_x0000_s1026" name="Worksheet" r:id="rId3" imgW="4448251" imgH="2991002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A0BAC5B-5C19-4F42-AEC3-1EDEE7001E40}" type="slidenum">
              <a:rPr lang="en-US" smtClean="0">
                <a:cs typeface="Angsana New" charset="-34"/>
              </a:rPr>
              <a:pPr/>
              <a:t>16</a:t>
            </a:fld>
            <a:endParaRPr lang="th-TH" smtClean="0">
              <a:cs typeface="Angsana New" charset="-34"/>
            </a:endParaRPr>
          </a:p>
        </p:txBody>
      </p:sp>
      <p:sp>
        <p:nvSpPr>
          <p:cNvPr id="2052" name="Text Box 124"/>
          <p:cNvSpPr txBox="1">
            <a:spLocks noChangeArrowheads="1"/>
          </p:cNvSpPr>
          <p:nvPr/>
        </p:nvSpPr>
        <p:spPr bwMode="auto">
          <a:xfrm>
            <a:off x="1476375" y="174625"/>
            <a:ext cx="38973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b="1">
                <a:latin typeface="Angsana New" charset="-34"/>
              </a:rPr>
              <a:t>Import Pattern of Thailand</a:t>
            </a:r>
            <a:endParaRPr lang="th-TH" sz="3600" b="1">
              <a:latin typeface="Angsana New" charset="-34"/>
            </a:endParaRPr>
          </a:p>
        </p:txBody>
      </p:sp>
      <p:graphicFrame>
        <p:nvGraphicFramePr>
          <p:cNvPr id="2050" name="Object 3"/>
          <p:cNvGraphicFramePr>
            <a:graphicFrameLocks noChangeAspect="1"/>
          </p:cNvGraphicFramePr>
          <p:nvPr/>
        </p:nvGraphicFramePr>
        <p:xfrm>
          <a:off x="1071563" y="1000125"/>
          <a:ext cx="7292975" cy="5105400"/>
        </p:xfrm>
        <a:graphic>
          <a:graphicData uri="http://schemas.openxmlformats.org/presentationml/2006/ole">
            <p:oleObj spid="_x0000_s2050" name="Worksheet" r:id="rId3" imgW="4505249" imgH="2991002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B17424D-4090-46FF-88D9-F64A757D994D}" type="slidenum">
              <a:rPr lang="en-US" smtClean="0">
                <a:cs typeface="Angsana New" charset="-34"/>
              </a:rPr>
              <a:pPr/>
              <a:t>17</a:t>
            </a:fld>
            <a:endParaRPr lang="th-TH" smtClean="0">
              <a:cs typeface="Angsana New" charset="-34"/>
            </a:endParaRPr>
          </a:p>
        </p:txBody>
      </p:sp>
      <p:sp>
        <p:nvSpPr>
          <p:cNvPr id="18435" name="Text Box 2"/>
          <p:cNvSpPr txBox="1">
            <a:spLocks noChangeAspect="1" noChangeArrowheads="1"/>
          </p:cNvSpPr>
          <p:nvPr/>
        </p:nvSpPr>
        <p:spPr bwMode="auto">
          <a:xfrm>
            <a:off x="714375" y="2286000"/>
            <a:ext cx="7929563" cy="397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8000" indent="-457200">
              <a:buFontTx/>
              <a:buChar char="•"/>
              <a:defRPr/>
            </a:pPr>
            <a:r>
              <a:rPr lang="th-TH" sz="4400" b="1" dirty="0">
                <a:solidFill>
                  <a:srgbClr val="FF0000"/>
                </a:solidFill>
                <a:cs typeface="Angsana New" pitchFamily="18" charset="-34"/>
              </a:rPr>
              <a:t> </a:t>
            </a:r>
            <a:r>
              <a:rPr lang="en-US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Mostly import from industrial countries (esp. Japan), but declining share</a:t>
            </a:r>
            <a:endParaRPr lang="th-TH" sz="4400" b="1" dirty="0">
              <a:solidFill>
                <a:srgbClr val="FF0000"/>
              </a:solidFill>
              <a:cs typeface="Angsana New" pitchFamily="18" charset="-34"/>
            </a:endParaRPr>
          </a:p>
          <a:p>
            <a:pPr marL="468000" indent="-457200">
              <a:buFontTx/>
              <a:buChar char="•"/>
              <a:defRPr/>
            </a:pPr>
            <a:r>
              <a:rPr lang="th-TH" sz="4400" b="1" dirty="0">
                <a:solidFill>
                  <a:srgbClr val="3333FF"/>
                </a:solidFill>
                <a:cs typeface="Angsana New" pitchFamily="18" charset="-34"/>
              </a:rPr>
              <a:t> </a:t>
            </a:r>
            <a:r>
              <a:rPr lang="en-US" sz="40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Recently import more from ASEAN and China</a:t>
            </a:r>
            <a:endParaRPr lang="th-TH" sz="4400" b="1" dirty="0">
              <a:solidFill>
                <a:srgbClr val="3333FF"/>
              </a:solidFill>
              <a:cs typeface="Angsana New" pitchFamily="18" charset="-34"/>
            </a:endParaRPr>
          </a:p>
          <a:p>
            <a:pPr indent="-457200">
              <a:defRPr/>
            </a:pPr>
            <a:endParaRPr lang="th-TH" sz="4400" b="1" dirty="0">
              <a:cs typeface="Angsana New" pitchFamily="18" charset="-34"/>
            </a:endParaRPr>
          </a:p>
        </p:txBody>
      </p:sp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381000" y="381000"/>
            <a:ext cx="6230938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th-TH" sz="4400">
                <a:latin typeface="Angsana New" charset="-34"/>
              </a:rPr>
              <a:t> </a:t>
            </a:r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International Trade and </a:t>
            </a:r>
          </a:p>
          <a:p>
            <a:pPr eaLnBrk="0" hangingPunct="0"/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Financial Structure</a:t>
            </a:r>
            <a:endParaRPr lang="th-TH" sz="4400" b="1">
              <a:latin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Number Placeholder 3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9524695B-06E8-46FE-A914-BAC6FB8580B7}" type="slidenum">
              <a:rPr lang="en-US" sz="1400"/>
              <a:pPr algn="r"/>
              <a:t>18</a:t>
            </a:fld>
            <a:endParaRPr lang="th-TH" sz="1400"/>
          </a:p>
        </p:txBody>
      </p:sp>
      <p:graphicFrame>
        <p:nvGraphicFramePr>
          <p:cNvPr id="76887" name="Group 87"/>
          <p:cNvGraphicFramePr>
            <a:graphicFrameLocks noGrp="1"/>
          </p:cNvGraphicFramePr>
          <p:nvPr/>
        </p:nvGraphicFramePr>
        <p:xfrm>
          <a:off x="323850" y="833438"/>
          <a:ext cx="8496300" cy="6035040"/>
        </p:xfrm>
        <a:graphic>
          <a:graphicData uri="http://schemas.openxmlformats.org/drawingml/2006/table">
            <a:tbl>
              <a:tblPr/>
              <a:tblGrid>
                <a:gridCol w="1743075"/>
                <a:gridCol w="1125538"/>
                <a:gridCol w="1125537"/>
                <a:gridCol w="1125538"/>
                <a:gridCol w="1125537"/>
                <a:gridCol w="1125538"/>
                <a:gridCol w="1125537"/>
              </a:tblGrid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 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1986-88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1989-91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1992-94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1995-97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1998-2000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2001-03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Japan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27.50%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30.08%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29.96%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28.06%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24.30%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23.18%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USA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13.38%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10.88%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11.75%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12.83%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12.74%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10.17%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EU (27)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15.44%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13.86%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14.21%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14.48%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11.32%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11.03%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ASEAN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13.57%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12.42%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12.52%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12.58%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15.70%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16.56%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MiddleEast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4.53%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3.92%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3.44%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5.71%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9.04%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9.49%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China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3.41%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3.11%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2.62%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3.10%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4.94%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7.25%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S. Korea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2.57%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3.51%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4.05%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3.59%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3.50%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3.73%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Taiwan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3.91%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4.99%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5.20%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4.58%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4.83%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4.32%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Others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15.69%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17.23%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16.26%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15.06%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13.63%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14.27%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Total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6883" name="Text Box 442"/>
          <p:cNvSpPr txBox="1">
            <a:spLocks noChangeArrowheads="1"/>
          </p:cNvSpPr>
          <p:nvPr/>
        </p:nvSpPr>
        <p:spPr bwMode="auto">
          <a:xfrm>
            <a:off x="1476375" y="174625"/>
            <a:ext cx="41005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b="1">
                <a:latin typeface="Angsana New" charset="-34"/>
              </a:rPr>
              <a:t>Sources of Thailand’s Imports</a:t>
            </a:r>
            <a:endParaRPr lang="th-TH" sz="3600" b="1">
              <a:latin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Number Placeholder 3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F40621D8-44E2-4E3B-919A-9372A374031A}" type="slidenum">
              <a:rPr lang="en-US" sz="1400"/>
              <a:pPr algn="r"/>
              <a:t>19</a:t>
            </a:fld>
            <a:endParaRPr lang="th-TH" sz="1400"/>
          </a:p>
        </p:txBody>
      </p:sp>
      <p:sp>
        <p:nvSpPr>
          <p:cNvPr id="77827" name="Text Box 442"/>
          <p:cNvSpPr txBox="1">
            <a:spLocks noChangeArrowheads="1"/>
          </p:cNvSpPr>
          <p:nvPr/>
        </p:nvSpPr>
        <p:spPr bwMode="auto">
          <a:xfrm>
            <a:off x="1476375" y="174625"/>
            <a:ext cx="47990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Times New Roman" pitchFamily="18" charset="0"/>
              </a:rPr>
              <a:t>Sources of Thailand’s Imports</a:t>
            </a:r>
            <a:endParaRPr lang="th-TH" b="1">
              <a:latin typeface="Times New Roman" pitchFamily="18" charset="0"/>
            </a:endParaRPr>
          </a:p>
        </p:txBody>
      </p:sp>
      <p:graphicFrame>
        <p:nvGraphicFramePr>
          <p:cNvPr id="77930" name="Group 106"/>
          <p:cNvGraphicFramePr>
            <a:graphicFrameLocks noGrp="1"/>
          </p:cNvGraphicFramePr>
          <p:nvPr/>
        </p:nvGraphicFramePr>
        <p:xfrm>
          <a:off x="428625" y="857250"/>
          <a:ext cx="8286750" cy="5356225"/>
        </p:xfrm>
        <a:graphic>
          <a:graphicData uri="http://schemas.openxmlformats.org/drawingml/2006/table">
            <a:tbl>
              <a:tblPr/>
              <a:tblGrid>
                <a:gridCol w="1766888"/>
                <a:gridCol w="815975"/>
                <a:gridCol w="814387"/>
                <a:gridCol w="814388"/>
                <a:gridCol w="815975"/>
                <a:gridCol w="814387"/>
                <a:gridCol w="814388"/>
                <a:gridCol w="815975"/>
                <a:gridCol w="814387"/>
              </a:tblGrid>
              <a:tr h="4984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 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2003 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2004 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2005 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2006 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2007 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2008 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2009 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2010 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4857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Japan</a:t>
                      </a:r>
                      <a:endParaRPr kumimoji="0" lang="th-TH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24.08%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23.71%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22.02%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19.94%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20.28%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18.72%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18.70%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20.74%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4857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USA</a:t>
                      </a:r>
                      <a:endParaRPr kumimoji="0" lang="th-TH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9.44%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7.66%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7.35%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7.43%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6.78%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6.38%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6.27%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5.86%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57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EU</a:t>
                      </a: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(27)  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10.34%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10.01%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9.15%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8.75%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8.54%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8.00%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9.03%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7.62%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57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ASEAN</a:t>
                      </a: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16.63%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16.85%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18.29%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18.32%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17.91%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16.81%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18.50%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16.63%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4857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MiddleEast</a:t>
                      </a:r>
                      <a:endParaRPr kumimoji="0" lang="th-TH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9.95%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11.50%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12.93%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14.10%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13.16%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15.65%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12.36%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11.37%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57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China</a:t>
                      </a:r>
                      <a:endParaRPr kumimoji="0" lang="th-TH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8.00%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8.67%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9.44%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10.55%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11.59%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11.24%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12.74%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13.28%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57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S.Korea</a:t>
                      </a:r>
                      <a:endParaRPr kumimoji="0" lang="th-TH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3.84%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3.80%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3.29%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3.98%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3.78%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3.83%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4.06%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4.43%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57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Taiwan</a:t>
                      </a:r>
                      <a:endParaRPr kumimoji="0" lang="th-TH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4.26%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4.21%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3.81%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3.97%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4.10%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3.47%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3.59%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3.74%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57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Others</a:t>
                      </a:r>
                      <a:endParaRPr kumimoji="0" lang="th-TH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13.45%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13.60%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13.72%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12.96%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13.84%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15.90%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14.76%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16.33%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57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Total</a:t>
                      </a:r>
                      <a:endParaRPr kumimoji="0" lang="th-TH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100%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100%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100%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100%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100%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100%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100%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100%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B64DC66-DE00-4C8D-AB46-5B301121A7DB}" type="slidenum">
              <a:rPr lang="en-US" smtClean="0">
                <a:cs typeface="Angsana New" charset="-34"/>
              </a:rPr>
              <a:pPr/>
              <a:t>20</a:t>
            </a:fld>
            <a:endParaRPr lang="th-TH" smtClean="0">
              <a:cs typeface="Angsana New" charset="-34"/>
            </a:endParaRPr>
          </a:p>
        </p:txBody>
      </p:sp>
      <p:sp>
        <p:nvSpPr>
          <p:cNvPr id="34818" name="Text Box 4"/>
          <p:cNvSpPr txBox="1">
            <a:spLocks noChangeArrowheads="1"/>
          </p:cNvSpPr>
          <p:nvPr/>
        </p:nvSpPr>
        <p:spPr bwMode="auto">
          <a:xfrm>
            <a:off x="381000" y="381000"/>
            <a:ext cx="6230938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th-TH" sz="4400">
                <a:latin typeface="Angsana New" charset="-34"/>
              </a:rPr>
              <a:t> </a:t>
            </a:r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International Trade and </a:t>
            </a:r>
          </a:p>
          <a:p>
            <a:pPr eaLnBrk="0" hangingPunct="0"/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Financial Structure</a:t>
            </a:r>
            <a:endParaRPr lang="th-TH" sz="4400" b="1">
              <a:latin typeface="Angsana New" charset="-34"/>
            </a:endParaRPr>
          </a:p>
        </p:txBody>
      </p:sp>
      <p:sp>
        <p:nvSpPr>
          <p:cNvPr id="34819" name="Text Box 2"/>
          <p:cNvSpPr txBox="1">
            <a:spLocks noChangeAspect="1" noChangeArrowheads="1"/>
          </p:cNvSpPr>
          <p:nvPr/>
        </p:nvSpPr>
        <p:spPr bwMode="auto">
          <a:xfrm>
            <a:off x="684213" y="1916113"/>
            <a:ext cx="7929562" cy="447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6725" indent="-457200"/>
            <a:r>
              <a:rPr lang="th-TH" sz="4400" b="1">
                <a:solidFill>
                  <a:srgbClr val="FF0000"/>
                </a:solidFill>
              </a:rPr>
              <a:t> </a:t>
            </a:r>
            <a:r>
              <a:rPr lang="en-US" sz="4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Diversify exports in type and market</a:t>
            </a:r>
            <a:endParaRPr lang="en-US" sz="4400" b="1">
              <a:solidFill>
                <a:srgbClr val="FF0000"/>
              </a:solidFill>
            </a:endParaRPr>
          </a:p>
          <a:p>
            <a:pPr marL="466725" indent="-457200">
              <a:buFontTx/>
              <a:buChar char="•"/>
            </a:pPr>
            <a:r>
              <a:rPr lang="en-US" sz="4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High growth of manufactured</a:t>
            </a:r>
          </a:p>
          <a:p>
            <a:pPr marL="466725" indent="-457200">
              <a:buFontTx/>
              <a:buChar char="•"/>
            </a:pPr>
            <a:r>
              <a:rPr lang="en-US" sz="4000" b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Declining trend in labor-intensive</a:t>
            </a:r>
            <a:endParaRPr lang="th-TH" sz="4400" b="1">
              <a:solidFill>
                <a:srgbClr val="7030A0"/>
              </a:solidFill>
            </a:endParaRPr>
          </a:p>
          <a:p>
            <a:pPr marL="466725" indent="-457200">
              <a:buFontTx/>
              <a:buChar char="•"/>
            </a:pPr>
            <a:r>
              <a:rPr lang="th-TH" sz="4400" b="1">
                <a:solidFill>
                  <a:srgbClr val="3333FF"/>
                </a:solidFill>
              </a:rPr>
              <a:t> </a:t>
            </a:r>
            <a:r>
              <a:rPr lang="en-US" sz="4000" b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Increasing trend of hi-tech products</a:t>
            </a:r>
            <a:endParaRPr lang="th-TH" sz="44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9CCE7E3-916D-4538-B707-49DDBF3B9BA7}" type="slidenum">
              <a:rPr lang="en-US" smtClean="0">
                <a:cs typeface="Angsana New" charset="-34"/>
              </a:rPr>
              <a:pPr/>
              <a:t>21</a:t>
            </a:fld>
            <a:endParaRPr lang="th-TH" smtClean="0">
              <a:cs typeface="Angsana New" charset="-34"/>
            </a:endParaRPr>
          </a:p>
        </p:txBody>
      </p:sp>
      <p:sp>
        <p:nvSpPr>
          <p:cNvPr id="35842" name="Text Box 4"/>
          <p:cNvSpPr txBox="1">
            <a:spLocks noChangeArrowheads="1"/>
          </p:cNvSpPr>
          <p:nvPr/>
        </p:nvSpPr>
        <p:spPr bwMode="auto">
          <a:xfrm>
            <a:off x="381000" y="381000"/>
            <a:ext cx="6230938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th-TH" sz="4400">
                <a:latin typeface="Angsana New" charset="-34"/>
              </a:rPr>
              <a:t> </a:t>
            </a:r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International Trade and </a:t>
            </a:r>
          </a:p>
          <a:p>
            <a:pPr eaLnBrk="0" hangingPunct="0"/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Financial Structure</a:t>
            </a:r>
            <a:endParaRPr lang="th-TH" sz="4400" b="1">
              <a:latin typeface="Angsana New" charset="-34"/>
            </a:endParaRPr>
          </a:p>
        </p:txBody>
      </p:sp>
      <p:sp>
        <p:nvSpPr>
          <p:cNvPr id="35843" name="Text Box 2"/>
          <p:cNvSpPr txBox="1">
            <a:spLocks noChangeAspect="1" noChangeArrowheads="1"/>
          </p:cNvSpPr>
          <p:nvPr/>
        </p:nvSpPr>
        <p:spPr bwMode="auto">
          <a:xfrm>
            <a:off x="684213" y="1989138"/>
            <a:ext cx="7929562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6725" indent="-457200"/>
            <a:r>
              <a:rPr lang="th-TH" sz="4400" b="1">
                <a:solidFill>
                  <a:srgbClr val="FF0000"/>
                </a:solidFill>
              </a:rPr>
              <a:t> </a:t>
            </a:r>
            <a:r>
              <a:rPr lang="en-US" sz="4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Diversify exports in type and market</a:t>
            </a:r>
            <a:endParaRPr lang="en-US" sz="4400" b="1">
              <a:solidFill>
                <a:srgbClr val="FF0000"/>
              </a:solidFill>
            </a:endParaRPr>
          </a:p>
          <a:p>
            <a:pPr marL="466725" indent="-457200">
              <a:buFontTx/>
              <a:buChar char="•"/>
            </a:pPr>
            <a:r>
              <a:rPr lang="en-US" sz="4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High growth of manufactured</a:t>
            </a:r>
          </a:p>
          <a:p>
            <a:pPr marL="466725" indent="-457200">
              <a:buFontTx/>
              <a:buChar char="•"/>
            </a:pPr>
            <a:r>
              <a:rPr lang="en-US" sz="4000" b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Declining trend in labor-intensive</a:t>
            </a:r>
            <a:endParaRPr lang="th-TH" sz="4400" b="1">
              <a:solidFill>
                <a:srgbClr val="7030A0"/>
              </a:solidFill>
            </a:endParaRPr>
          </a:p>
          <a:p>
            <a:pPr marL="466725" indent="-457200">
              <a:buFontTx/>
              <a:buChar char="•"/>
            </a:pPr>
            <a:r>
              <a:rPr lang="en-US" sz="4000" b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Increasing trend of hi-tech products</a:t>
            </a:r>
            <a:endParaRPr lang="th-TH" sz="44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C10ACC0-5028-4ECA-A13A-F86E9F683BA6}" type="slidenum">
              <a:rPr lang="en-US" smtClean="0">
                <a:cs typeface="Angsana New" charset="-34"/>
              </a:rPr>
              <a:pPr/>
              <a:t>22</a:t>
            </a:fld>
            <a:endParaRPr lang="th-TH" smtClean="0">
              <a:cs typeface="Angsana New" charset="-34"/>
            </a:endParaRPr>
          </a:p>
        </p:txBody>
      </p:sp>
      <p:graphicFrame>
        <p:nvGraphicFramePr>
          <p:cNvPr id="26760" name="Group 136"/>
          <p:cNvGraphicFramePr>
            <a:graphicFrameLocks noGrp="1"/>
          </p:cNvGraphicFramePr>
          <p:nvPr/>
        </p:nvGraphicFramePr>
        <p:xfrm>
          <a:off x="0" y="1196975"/>
          <a:ext cx="9144000" cy="4937760"/>
        </p:xfrm>
        <a:graphic>
          <a:graphicData uri="http://schemas.openxmlformats.org/drawingml/2006/table">
            <a:tbl>
              <a:tblPr/>
              <a:tblGrid>
                <a:gridCol w="3406775"/>
                <a:gridCol w="1147763"/>
                <a:gridCol w="1147762"/>
                <a:gridCol w="1147763"/>
                <a:gridCol w="1146175"/>
                <a:gridCol w="1147762"/>
              </a:tblGrid>
              <a:tr h="51276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1993</a:t>
                      </a:r>
                      <a:r>
                        <a:rPr kumimoji="0" lang="th-TH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endParaRPr kumimoji="0" lang="en-US" sz="3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1994</a:t>
                      </a:r>
                      <a:r>
                        <a:rPr kumimoji="0" lang="th-TH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endParaRPr kumimoji="0" lang="en-US" sz="3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1995</a:t>
                      </a:r>
                      <a:r>
                        <a:rPr kumimoji="0" lang="th-TH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endParaRPr kumimoji="0" lang="en-US" sz="3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1996</a:t>
                      </a:r>
                      <a:r>
                        <a:rPr kumimoji="0" lang="th-TH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endParaRPr kumimoji="0" lang="en-US" sz="3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1997</a:t>
                      </a:r>
                      <a:r>
                        <a:rPr kumimoji="0" lang="th-TH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endParaRPr kumimoji="0" lang="en-US" sz="3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Agriculture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11.83%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11.39%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11.40%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11.84%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10.18%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27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Fishery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5.95%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5.97%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5.06%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4.50%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4.00%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Manufacture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80.41%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81.12%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81.87%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81.54%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82.42%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27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</a:t>
                      </a: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Labor-intensive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22.35%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21.42%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19.28%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16.20%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14.34%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</a:t>
                      </a: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Hi-tech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42.84%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44.25%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46.86%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49.39%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52.46%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27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</a:t>
                      </a: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Natural resource-based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9.19%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9.12%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9.14%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9.57%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9.02%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Others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1.81%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1.52%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1.67%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2.13%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3.40%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27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All groups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6923" name="Text Box 137"/>
          <p:cNvSpPr txBox="1">
            <a:spLocks noChangeArrowheads="1"/>
          </p:cNvSpPr>
          <p:nvPr/>
        </p:nvSpPr>
        <p:spPr bwMode="auto">
          <a:xfrm>
            <a:off x="1476375" y="174625"/>
            <a:ext cx="37496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b="1">
                <a:latin typeface="Angsana New" charset="-34"/>
              </a:rPr>
              <a:t>Export Pattern of Thailand</a:t>
            </a:r>
            <a:endParaRPr lang="th-TH" sz="3600" b="1">
              <a:latin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3711697-EF40-498C-B90B-522D2CD624BC}" type="slidenum">
              <a:rPr lang="en-US" smtClean="0">
                <a:cs typeface="Angsana New" charset="-34"/>
              </a:rPr>
              <a:pPr/>
              <a:t>23</a:t>
            </a:fld>
            <a:endParaRPr lang="th-TH" smtClean="0">
              <a:cs typeface="Angsana New" charset="-34"/>
            </a:endParaRPr>
          </a:p>
        </p:txBody>
      </p:sp>
      <p:graphicFrame>
        <p:nvGraphicFramePr>
          <p:cNvPr id="27802" name="Group 154"/>
          <p:cNvGraphicFramePr>
            <a:graphicFrameLocks noGrp="1"/>
          </p:cNvGraphicFramePr>
          <p:nvPr/>
        </p:nvGraphicFramePr>
        <p:xfrm>
          <a:off x="250825" y="908050"/>
          <a:ext cx="8893175" cy="5473704"/>
        </p:xfrm>
        <a:graphic>
          <a:graphicData uri="http://schemas.openxmlformats.org/drawingml/2006/table">
            <a:tbl>
              <a:tblPr/>
              <a:tblGrid>
                <a:gridCol w="2944813"/>
                <a:gridCol w="990600"/>
                <a:gridCol w="990600"/>
                <a:gridCol w="992187"/>
                <a:gridCol w="992188"/>
                <a:gridCol w="990600"/>
                <a:gridCol w="992187"/>
              </a:tblGrid>
              <a:tr h="60801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1998</a:t>
                      </a:r>
                      <a:r>
                        <a:rPr kumimoji="0" lang="th-TH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endParaRPr kumimoji="0" lang="en-US" sz="2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1999</a:t>
                      </a:r>
                      <a:r>
                        <a:rPr kumimoji="0" lang="th-TH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endParaRPr kumimoji="0" lang="en-US" sz="2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2000</a:t>
                      </a:r>
                      <a:r>
                        <a:rPr kumimoji="0" lang="th-TH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endParaRPr kumimoji="0" lang="en-US" sz="2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2001</a:t>
                      </a:r>
                      <a:r>
                        <a:rPr kumimoji="0" lang="th-TH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endParaRPr kumimoji="0" lang="en-US" sz="2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2002</a:t>
                      </a:r>
                      <a:r>
                        <a:rPr kumimoji="0" lang="th-TH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endParaRPr kumimoji="0" lang="en-US" sz="2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2003</a:t>
                      </a:r>
                      <a:r>
                        <a:rPr kumimoji="0" lang="th-TH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endParaRPr kumimoji="0" lang="en-US" sz="2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01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Agriculture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9.39%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8.35%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7.11%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7.36%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7.57%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8.30%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01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Fishery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3.97%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3.56%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3.31%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3.12%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2.41%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2.19%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01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Manufacture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82.30%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84.22%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85.51%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85.01%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85.66%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85.80%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</a:t>
                      </a: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Labor-intensive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13.51%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12.98%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11.74%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12.35%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11.63%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10.23%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01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</a:t>
                      </a: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Hi-tech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54.65%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56.86%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60.79%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58.53%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59.05%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59.39%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01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Natural resource-based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8.65%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8.97%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8.04%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8.56%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8.60%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8.25%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01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Others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4.33%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3.87%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4.08%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4.51%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4.36%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3.70%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01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All groups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956" name="Text Box 155"/>
          <p:cNvSpPr txBox="1">
            <a:spLocks noChangeArrowheads="1"/>
          </p:cNvSpPr>
          <p:nvPr/>
        </p:nvSpPr>
        <p:spPr bwMode="auto">
          <a:xfrm>
            <a:off x="1476375" y="174625"/>
            <a:ext cx="37496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b="1">
                <a:latin typeface="Angsana New" charset="-34"/>
              </a:rPr>
              <a:t>Export Pattern of Thailand</a:t>
            </a:r>
            <a:endParaRPr lang="th-TH" sz="3600" b="1">
              <a:latin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EC6F9B0-D894-458D-99BB-97E4402CF5DA}" type="slidenum">
              <a:rPr lang="en-US" smtClean="0">
                <a:cs typeface="Angsana New" charset="-34"/>
              </a:rPr>
              <a:pPr/>
              <a:t>24</a:t>
            </a:fld>
            <a:endParaRPr lang="th-TH" smtClean="0">
              <a:cs typeface="Angsana New" charset="-34"/>
            </a:endParaRPr>
          </a:p>
        </p:txBody>
      </p:sp>
      <p:sp>
        <p:nvSpPr>
          <p:cNvPr id="38914" name="Text Box 4"/>
          <p:cNvSpPr txBox="1">
            <a:spLocks noChangeArrowheads="1"/>
          </p:cNvSpPr>
          <p:nvPr/>
        </p:nvSpPr>
        <p:spPr bwMode="auto">
          <a:xfrm>
            <a:off x="381000" y="381000"/>
            <a:ext cx="6230938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th-TH" sz="4400">
                <a:latin typeface="Angsana New" charset="-34"/>
              </a:rPr>
              <a:t> </a:t>
            </a:r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International Trade and </a:t>
            </a:r>
          </a:p>
          <a:p>
            <a:pPr eaLnBrk="0" hangingPunct="0"/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Financial Structure</a:t>
            </a:r>
            <a:endParaRPr lang="th-TH" sz="4400" b="1">
              <a:latin typeface="Angsana New" charset="-34"/>
            </a:endParaRPr>
          </a:p>
        </p:txBody>
      </p:sp>
      <p:sp>
        <p:nvSpPr>
          <p:cNvPr id="38915" name="Text Box 2"/>
          <p:cNvSpPr txBox="1">
            <a:spLocks noChangeAspect="1" noChangeArrowheads="1"/>
          </p:cNvSpPr>
          <p:nvPr/>
        </p:nvSpPr>
        <p:spPr bwMode="auto">
          <a:xfrm>
            <a:off x="714375" y="2286000"/>
            <a:ext cx="7929563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6725" indent="-457200">
              <a:buFont typeface="Arial" charset="0"/>
              <a:buChar char="•"/>
            </a:pPr>
            <a:r>
              <a:rPr lang="en-US" sz="4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More than half of export depend on developed countries (largest market in the U.S.), but declining shares</a:t>
            </a:r>
          </a:p>
          <a:p>
            <a:pPr marL="466725" indent="-457200">
              <a:buFontTx/>
              <a:buChar char="•"/>
            </a:pPr>
            <a:r>
              <a:rPr lang="en-US" sz="4000" b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Increasing share of export to ASEAN and China </a:t>
            </a:r>
            <a:endParaRPr lang="th-TH" sz="44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Number Placeholder 3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C2AA6B57-E6B7-4E8A-B6C8-3419EF10E487}" type="slidenum">
              <a:rPr lang="en-US" sz="1400"/>
              <a:pPr algn="r"/>
              <a:t>25</a:t>
            </a:fld>
            <a:endParaRPr lang="th-TH" sz="1400"/>
          </a:p>
        </p:txBody>
      </p:sp>
      <p:graphicFrame>
        <p:nvGraphicFramePr>
          <p:cNvPr id="78925" name="Group 77"/>
          <p:cNvGraphicFramePr>
            <a:graphicFrameLocks noGrp="1"/>
          </p:cNvGraphicFramePr>
          <p:nvPr/>
        </p:nvGraphicFramePr>
        <p:xfrm>
          <a:off x="0" y="981075"/>
          <a:ext cx="9144000" cy="5486400"/>
        </p:xfrm>
        <a:graphic>
          <a:graphicData uri="http://schemas.openxmlformats.org/drawingml/2006/table">
            <a:tbl>
              <a:tblPr/>
              <a:tblGrid>
                <a:gridCol w="1968500"/>
                <a:gridCol w="1196975"/>
                <a:gridCol w="1193800"/>
                <a:gridCol w="1196975"/>
                <a:gridCol w="1196975"/>
                <a:gridCol w="1193800"/>
                <a:gridCol w="1196975"/>
              </a:tblGrid>
              <a:tr h="47625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 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1986-88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1989-91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1992-94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1995-97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1998-2000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2001-03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Japan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15.17%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17.50%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17.19%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16.09%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14.23%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14.68%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6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USA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19.09%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21.84%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21.61%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18.57%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21.72%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18.91%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EU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21.39%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20.52%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16.79%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15.75%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16.72%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15.24%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ASEAN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12.95%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11.60%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15.55%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18.85%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17.83%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19.98%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MiddleEast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8.82%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5.50%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4.27%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3.88%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3.37%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3.55%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China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3.12%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1.60%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1.61%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3.11%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3.55%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5.64%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6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HongKong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4.25%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4.44%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5.10%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5.67%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5.08%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5.29%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Others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15.20%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17.01%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17.88%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18.06%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17.50%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16.71%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Total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100%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8924" name="Text Box 181"/>
          <p:cNvSpPr txBox="1">
            <a:spLocks noChangeArrowheads="1"/>
          </p:cNvSpPr>
          <p:nvPr/>
        </p:nvSpPr>
        <p:spPr bwMode="auto">
          <a:xfrm>
            <a:off x="1403350" y="260350"/>
            <a:ext cx="50339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Times New Roman" pitchFamily="18" charset="0"/>
              </a:rPr>
              <a:t>Markets for Thailand’s Exports</a:t>
            </a:r>
            <a:endParaRPr lang="th-TH" sz="3600" b="1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Number Placeholder 3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2D9C9BEE-8017-4892-BBDB-BF21159EDD07}" type="slidenum">
              <a:rPr lang="en-US" sz="1400"/>
              <a:pPr algn="r"/>
              <a:t>26</a:t>
            </a:fld>
            <a:endParaRPr lang="th-TH" sz="1400"/>
          </a:p>
        </p:txBody>
      </p:sp>
      <p:sp>
        <p:nvSpPr>
          <p:cNvPr id="79875" name="Text Box 181"/>
          <p:cNvSpPr txBox="1">
            <a:spLocks noChangeArrowheads="1"/>
          </p:cNvSpPr>
          <p:nvPr/>
        </p:nvSpPr>
        <p:spPr bwMode="auto">
          <a:xfrm>
            <a:off x="1403350" y="260350"/>
            <a:ext cx="50339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Times New Roman" pitchFamily="18" charset="0"/>
              </a:rPr>
              <a:t>Markets for Thailand’s Exports</a:t>
            </a:r>
            <a:endParaRPr lang="th-TH" sz="3600" b="1">
              <a:latin typeface="Times New Roman" pitchFamily="18" charset="0"/>
            </a:endParaRPr>
          </a:p>
        </p:txBody>
      </p:sp>
      <p:graphicFrame>
        <p:nvGraphicFramePr>
          <p:cNvPr id="79978" name="Group 106"/>
          <p:cNvGraphicFramePr>
            <a:graphicFrameLocks noGrp="1"/>
          </p:cNvGraphicFramePr>
          <p:nvPr/>
        </p:nvGraphicFramePr>
        <p:xfrm>
          <a:off x="428625" y="928688"/>
          <a:ext cx="8286750" cy="5216525"/>
        </p:xfrm>
        <a:graphic>
          <a:graphicData uri="http://schemas.openxmlformats.org/drawingml/2006/table">
            <a:tbl>
              <a:tblPr/>
              <a:tblGrid>
                <a:gridCol w="1766888"/>
                <a:gridCol w="815975"/>
                <a:gridCol w="814387"/>
                <a:gridCol w="814388"/>
                <a:gridCol w="815975"/>
                <a:gridCol w="814387"/>
                <a:gridCol w="814388"/>
                <a:gridCol w="815975"/>
                <a:gridCol w="814387"/>
              </a:tblGrid>
              <a:tr h="4857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 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2003 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2004 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2005 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2006 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2007 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2008 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2009 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2010 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4730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Japan</a:t>
                      </a:r>
                      <a:endParaRPr kumimoji="0" lang="th-TH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14.19%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13.98%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13.58%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12.64%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11.79%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11.31%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10.32%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10.45%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30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USA</a:t>
                      </a:r>
                      <a:endParaRPr kumimoji="0" lang="th-TH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16.99%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16.07%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15.33%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15.00%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12.63%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11.41%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10.93%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10.34%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4730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EU</a:t>
                      </a: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(27) 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15.27%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14.96%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13.59%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13.88%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14.11%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13.16%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11.91%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11.17%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30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ASEAN</a:t>
                      </a: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20.60%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22.01%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21.99%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20.84%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21.30%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22.55%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21.30%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22.73%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4730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MiddleEast</a:t>
                      </a:r>
                      <a:endParaRPr kumimoji="0" lang="th-TH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3.60%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3.83%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4.04%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4.41%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4.86%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5.35%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5.75%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4.94%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30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China</a:t>
                      </a:r>
                      <a:endParaRPr kumimoji="0" lang="th-TH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7.10%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7.38%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8.28%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9.03%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9.64%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9.10%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10.56%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10.99%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</a:tr>
              <a:tr h="4730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S.Korea</a:t>
                      </a:r>
                      <a:endParaRPr kumimoji="0" lang="th-TH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1.98%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1.92%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2.04%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2.06%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1.94%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2.07%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1.85%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1.85%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30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Taiwan</a:t>
                      </a:r>
                      <a:endParaRPr kumimoji="0" lang="th-TH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3.22%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2.70%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2.45%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2.59%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2.17%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1.52%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1.48%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1.65%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30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Others</a:t>
                      </a:r>
                      <a:endParaRPr kumimoji="0" lang="th-TH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17.05%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17.16%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18.71%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19.54%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21.57%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23.54%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25.91%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25.88%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30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Total</a:t>
                      </a:r>
                      <a:endParaRPr kumimoji="0" lang="th-TH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100%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100%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100%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100%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100%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100%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100%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100%</a:t>
                      </a:r>
                    </a:p>
                  </a:txBody>
                  <a:tcPr marL="6917" marR="6917" marT="6917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D9977B4-FAD2-4918-9BB9-93BC117D75FA}" type="slidenum">
              <a:rPr lang="en-US" smtClean="0">
                <a:cs typeface="Angsana New" charset="-34"/>
              </a:rPr>
              <a:pPr/>
              <a:t>27</a:t>
            </a:fld>
            <a:endParaRPr lang="th-TH" smtClean="0">
              <a:cs typeface="Angsana New" charset="-34"/>
            </a:endParaRPr>
          </a:p>
        </p:txBody>
      </p:sp>
      <p:sp>
        <p:nvSpPr>
          <p:cNvPr id="41986" name="Text Box 4"/>
          <p:cNvSpPr txBox="1">
            <a:spLocks noChangeArrowheads="1"/>
          </p:cNvSpPr>
          <p:nvPr/>
        </p:nvSpPr>
        <p:spPr bwMode="auto">
          <a:xfrm>
            <a:off x="669925" y="382588"/>
            <a:ext cx="184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>
              <a:latin typeface="Angsana New" charset="-34"/>
            </a:endParaRPr>
          </a:p>
        </p:txBody>
      </p:sp>
      <p:sp>
        <p:nvSpPr>
          <p:cNvPr id="41987" name="Text Box 6"/>
          <p:cNvSpPr txBox="1">
            <a:spLocks noChangeArrowheads="1"/>
          </p:cNvSpPr>
          <p:nvPr/>
        </p:nvSpPr>
        <p:spPr bwMode="auto">
          <a:xfrm>
            <a:off x="381000" y="381000"/>
            <a:ext cx="6230938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th-TH" sz="4400">
                <a:latin typeface="Angsana New" charset="-34"/>
              </a:rPr>
              <a:t> </a:t>
            </a:r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International Trade and </a:t>
            </a:r>
          </a:p>
          <a:p>
            <a:pPr eaLnBrk="0" hangingPunct="0"/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Financial Structure</a:t>
            </a:r>
            <a:endParaRPr lang="th-TH" sz="4400" b="1">
              <a:latin typeface="Times New Roman" pitchFamily="18" charset="0"/>
            </a:endParaRPr>
          </a:p>
        </p:txBody>
      </p:sp>
      <p:sp>
        <p:nvSpPr>
          <p:cNvPr id="41988" name="Text Box 2"/>
          <p:cNvSpPr txBox="1">
            <a:spLocks noChangeAspect="1" noChangeArrowheads="1"/>
          </p:cNvSpPr>
          <p:nvPr/>
        </p:nvSpPr>
        <p:spPr bwMode="auto">
          <a:xfrm>
            <a:off x="714375" y="2286000"/>
            <a:ext cx="7929563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6725" indent="-457200">
              <a:buFont typeface="Arial" charset="0"/>
              <a:buChar char="•"/>
            </a:pPr>
            <a:r>
              <a:rPr lang="en-US" sz="4000" b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Trade in services: always in surplus due to income from tourism and Thai workers abroad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A86812C-D113-4A94-AB8A-528A5CA6D963}" type="slidenum">
              <a:rPr lang="en-US" smtClean="0">
                <a:cs typeface="Angsana New" charset="-34"/>
              </a:rPr>
              <a:pPr/>
              <a:t>28</a:t>
            </a:fld>
            <a:endParaRPr lang="th-TH" smtClean="0">
              <a:cs typeface="Angsana New" charset="-34"/>
            </a:endParaRPr>
          </a:p>
        </p:txBody>
      </p:sp>
      <p:sp>
        <p:nvSpPr>
          <p:cNvPr id="43010" name="Text Box 5"/>
          <p:cNvSpPr txBox="1">
            <a:spLocks noChangeArrowheads="1"/>
          </p:cNvSpPr>
          <p:nvPr/>
        </p:nvSpPr>
        <p:spPr bwMode="auto">
          <a:xfrm>
            <a:off x="441325" y="306388"/>
            <a:ext cx="184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>
              <a:latin typeface="Angsana New" charset="-34"/>
            </a:endParaRPr>
          </a:p>
        </p:txBody>
      </p:sp>
      <p:sp>
        <p:nvSpPr>
          <p:cNvPr id="43011" name="Text Box 7"/>
          <p:cNvSpPr txBox="1">
            <a:spLocks noChangeArrowheads="1"/>
          </p:cNvSpPr>
          <p:nvPr/>
        </p:nvSpPr>
        <p:spPr bwMode="auto">
          <a:xfrm>
            <a:off x="428625" y="214313"/>
            <a:ext cx="6230938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th-TH" sz="4400">
                <a:latin typeface="Angsana New" charset="-34"/>
              </a:rPr>
              <a:t> </a:t>
            </a:r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International Trade and </a:t>
            </a:r>
          </a:p>
          <a:p>
            <a:pPr eaLnBrk="0" hangingPunct="0"/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Financial Structure</a:t>
            </a:r>
            <a:endParaRPr lang="th-TH" sz="4400" b="1">
              <a:latin typeface="Times New Roman" pitchFamily="18" charset="0"/>
            </a:endParaRPr>
          </a:p>
        </p:txBody>
      </p:sp>
      <p:sp>
        <p:nvSpPr>
          <p:cNvPr id="43012" name="Text Box 2"/>
          <p:cNvSpPr txBox="1">
            <a:spLocks noChangeAspect="1" noChangeArrowheads="1"/>
          </p:cNvSpPr>
          <p:nvPr/>
        </p:nvSpPr>
        <p:spPr bwMode="auto">
          <a:xfrm>
            <a:off x="714375" y="2000250"/>
            <a:ext cx="7929563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6725" indent="-457200"/>
            <a:r>
              <a:rPr lang="en-US" sz="4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Foreign Direct Investment (FDI):</a:t>
            </a:r>
          </a:p>
          <a:p>
            <a:pPr marL="466725" indent="-457200">
              <a:buFont typeface="Arial" charset="0"/>
              <a:buChar char="•"/>
            </a:pPr>
            <a:r>
              <a:rPr lang="en-US" sz="4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Large influx of investment from Japan and NICs in late 1980s</a:t>
            </a:r>
          </a:p>
          <a:p>
            <a:pPr marL="466725" indent="-457200">
              <a:buFontTx/>
              <a:buChar char="•"/>
            </a:pPr>
            <a:r>
              <a:rPr lang="en-US" sz="40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Another wave to buy companies after the 1997 crisis</a:t>
            </a:r>
          </a:p>
          <a:p>
            <a:pPr marL="466725" indent="-457200">
              <a:buFontTx/>
              <a:buChar char="•"/>
            </a:pPr>
            <a:r>
              <a:rPr lang="en-US" sz="4000" b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Insignificant Thai overseas investment</a:t>
            </a:r>
            <a:endParaRPr lang="th-TH" sz="44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A8BEF28-E21B-46CF-A802-614309F2A53B}" type="slidenum">
              <a:rPr lang="en-US" smtClean="0">
                <a:cs typeface="Angsana New" charset="-34"/>
              </a:rPr>
              <a:pPr/>
              <a:t>29</a:t>
            </a:fld>
            <a:endParaRPr lang="th-TH" smtClean="0">
              <a:cs typeface="Angsana New" charset="-34"/>
            </a:endParaRPr>
          </a:p>
        </p:txBody>
      </p:sp>
      <p:graphicFrame>
        <p:nvGraphicFramePr>
          <p:cNvPr id="34063" name="Group 271"/>
          <p:cNvGraphicFramePr>
            <a:graphicFrameLocks noGrp="1"/>
          </p:cNvGraphicFramePr>
          <p:nvPr/>
        </p:nvGraphicFramePr>
        <p:xfrm>
          <a:off x="214313" y="785813"/>
          <a:ext cx="8497888" cy="5345114"/>
        </p:xfrm>
        <a:graphic>
          <a:graphicData uri="http://schemas.openxmlformats.org/drawingml/2006/table">
            <a:tbl>
              <a:tblPr/>
              <a:tblGrid>
                <a:gridCol w="2925763"/>
                <a:gridCol w="674687"/>
                <a:gridCol w="673100"/>
                <a:gridCol w="674688"/>
                <a:gridCol w="733425"/>
                <a:gridCol w="733425"/>
                <a:gridCol w="674687"/>
                <a:gridCol w="674688"/>
                <a:gridCol w="733425"/>
              </a:tblGrid>
              <a:tr h="485775"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 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1990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1991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1992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1993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1994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1995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1996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1997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57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  Direct investment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2,402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1,866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2,015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1,438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904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1,169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1,455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3,180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57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     Foreign direct investment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2,542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2,033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2,151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1,732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1,326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2,004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2,271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3,627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57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     Thai direct inve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st</a:t>
                      </a:r>
                      <a:r>
                        <a:rPr kumimoji="0" 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abroad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-140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-167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-136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-294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-422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-835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-816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-447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3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  Others loans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4,535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5,661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2,846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-2,432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-5,845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1,518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5,451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-3,688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18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     Foreign loans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4,535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5,661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2,846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-2,429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-5,778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1,519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5,531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-3,735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57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     Thai loans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-3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-67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-80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47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57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  Portfolio investment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457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163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561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4,852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1,110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3,420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3,488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4,550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3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     Equity securities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457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48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456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2,687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-394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2,254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1,123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3,987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57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     Debt securities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115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105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2,165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1,504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1,166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2,365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563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57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  Non-resident baht account 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1,336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2,042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1,707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2,685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2,066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3,407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2,924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-5,812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4136" name="TextBox 4"/>
          <p:cNvSpPr txBox="1">
            <a:spLocks noChangeArrowheads="1"/>
          </p:cNvSpPr>
          <p:nvPr/>
        </p:nvSpPr>
        <p:spPr bwMode="auto">
          <a:xfrm>
            <a:off x="1571625" y="142875"/>
            <a:ext cx="63071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Times New Roman" pitchFamily="18" charset="0"/>
                <a:cs typeface="Times New Roman" pitchFamily="18" charset="0"/>
              </a:rPr>
              <a:t>International Capital Flows of Thailand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C257816-8612-4EE8-B15F-6D303FCED51A}" type="slidenum">
              <a:rPr lang="en-US" smtClean="0">
                <a:cs typeface="Angsana New" charset="-34"/>
              </a:rPr>
              <a:pPr/>
              <a:t>30</a:t>
            </a:fld>
            <a:endParaRPr lang="th-TH" smtClean="0">
              <a:cs typeface="Angsana New" charset="-34"/>
            </a:endParaRPr>
          </a:p>
        </p:txBody>
      </p:sp>
      <p:graphicFrame>
        <p:nvGraphicFramePr>
          <p:cNvPr id="34993" name="Group 177"/>
          <p:cNvGraphicFramePr>
            <a:graphicFrameLocks noGrp="1"/>
          </p:cNvGraphicFramePr>
          <p:nvPr/>
        </p:nvGraphicFramePr>
        <p:xfrm>
          <a:off x="214313" y="714375"/>
          <a:ext cx="8820150" cy="5761038"/>
        </p:xfrm>
        <a:graphic>
          <a:graphicData uri="http://schemas.openxmlformats.org/drawingml/2006/table">
            <a:tbl>
              <a:tblPr/>
              <a:tblGrid>
                <a:gridCol w="3521075"/>
                <a:gridCol w="882650"/>
                <a:gridCol w="884238"/>
                <a:gridCol w="882650"/>
                <a:gridCol w="882650"/>
                <a:gridCol w="884237"/>
                <a:gridCol w="882650"/>
              </a:tblGrid>
              <a:tr h="523875"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 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1998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1999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2000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2001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2002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2003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  Direct investment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5,019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3,218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2,761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3,702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882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1,394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     Foreign direct investment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5,143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3,562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2,813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3,873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1,023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1,815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     Thai direct invest abroad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-124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-344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-52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-171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-141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-421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  Others loans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-3,713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-4,359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-4,509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-2,786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-2,200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-1,373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228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     Foreign loans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-3,769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-4,312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-4,495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-2,797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-2,226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-1,326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     Thai loans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56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-47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-14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-47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  Portfolio investment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422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391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106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-643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-1,109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-205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     Equity securities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265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946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897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17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209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584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     Debt securities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157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-555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-791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-660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-1,318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-789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   Non-resident baht account 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-4,300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-2,909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-413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-1,286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-5,042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ngsana New" pitchFamily="18" charset="-34"/>
                        </a:rPr>
                        <a:t>-6,006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5138" name="TextBox 3"/>
          <p:cNvSpPr txBox="1">
            <a:spLocks noChangeArrowheads="1"/>
          </p:cNvSpPr>
          <p:nvPr/>
        </p:nvSpPr>
        <p:spPr bwMode="auto">
          <a:xfrm>
            <a:off x="1571625" y="142875"/>
            <a:ext cx="63071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Times New Roman" pitchFamily="18" charset="0"/>
                <a:cs typeface="Times New Roman" pitchFamily="18" charset="0"/>
              </a:rPr>
              <a:t>International Capital Flows of Thailand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1C3F0B7-5362-4FBF-A030-54955503ACA0}" type="slidenum">
              <a:rPr lang="en-US" smtClean="0">
                <a:cs typeface="Angsana New" charset="-34"/>
              </a:rPr>
              <a:pPr/>
              <a:t>31</a:t>
            </a:fld>
            <a:endParaRPr lang="th-TH" smtClean="0">
              <a:cs typeface="Angsana New" charset="-34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500063" y="785813"/>
          <a:ext cx="8072496" cy="5572163"/>
        </p:xfrm>
        <a:graphic>
          <a:graphicData uri="http://schemas.openxmlformats.org/drawingml/2006/table">
            <a:tbl>
              <a:tblPr/>
              <a:tblGrid>
                <a:gridCol w="4132731"/>
                <a:gridCol w="948760"/>
                <a:gridCol w="948760"/>
                <a:gridCol w="1013083"/>
                <a:gridCol w="1029162"/>
              </a:tblGrid>
              <a:tr h="57387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(Million US$)</a:t>
                      </a:r>
                    </a:p>
                  </a:txBody>
                  <a:tcPr marL="9108" marR="9108" marT="9108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2004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108" marR="9108" marT="9108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2005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108" marR="9108" marT="9108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2006p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108" marR="9108" marT="9108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2007p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108" marR="9108" marT="9108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536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Direct investment</a:t>
                      </a:r>
                    </a:p>
                  </a:txBody>
                  <a:tcPr marL="9108" marR="9108" marT="9108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4,952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6,437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9,191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6,134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5536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 Foreign direct investment</a:t>
                      </a:r>
                    </a:p>
                  </a:txBody>
                  <a:tcPr marL="9108" marR="9108" marT="9108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4,956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6,503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10,031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7,451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5536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 Thai direct invest abroad</a:t>
                      </a:r>
                    </a:p>
                  </a:txBody>
                  <a:tcPr marL="9108" marR="9108" marT="9108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-4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-66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-840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-1,317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5536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Others loans</a:t>
                      </a:r>
                    </a:p>
                  </a:txBody>
                  <a:tcPr marL="9108" marR="9108" marT="9108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708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-1,357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2,881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1,373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5536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 Foreign loans</a:t>
                      </a:r>
                    </a:p>
                  </a:txBody>
                  <a:tcPr marL="9108" marR="9108" marT="9108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548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-1,308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2,867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1,356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5536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 Thai loans</a:t>
                      </a:r>
                    </a:p>
                  </a:txBody>
                  <a:tcPr marL="9108" marR="9108" marT="9108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160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-48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13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18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5536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Portfolio investment</a:t>
                      </a:r>
                    </a:p>
                  </a:txBody>
                  <a:tcPr marL="9108" marR="9108" marT="9108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197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1,876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1,642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-5,180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5536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 Equity securities</a:t>
                      </a:r>
                    </a:p>
                  </a:txBody>
                  <a:tcPr marL="9108" marR="9108" marT="9108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180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1,614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2,353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2,366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5536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     Debt securities</a:t>
                      </a:r>
                    </a:p>
                  </a:txBody>
                  <a:tcPr marL="9108" marR="9108" marT="9108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17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262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latin typeface="Times New Roman"/>
                        </a:rPr>
                        <a:t>-711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>
                          <a:latin typeface="Times New Roman"/>
                        </a:rPr>
                        <a:t>-7,546 </a:t>
                      </a:r>
                    </a:p>
                  </a:txBody>
                  <a:tcPr marL="9108" marR="9108" marT="910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46135" name="TextBox 3"/>
          <p:cNvSpPr txBox="1">
            <a:spLocks noChangeArrowheads="1"/>
          </p:cNvSpPr>
          <p:nvPr/>
        </p:nvSpPr>
        <p:spPr bwMode="auto">
          <a:xfrm>
            <a:off x="1571625" y="142875"/>
            <a:ext cx="63071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Times New Roman" pitchFamily="18" charset="0"/>
                <a:cs typeface="Times New Roman" pitchFamily="18" charset="0"/>
              </a:rPr>
              <a:t>International Capital Flows of Thailand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Content Placeholder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r>
              <a:rPr lang="en-US" sz="4400" b="1" smtClean="0">
                <a:solidFill>
                  <a:srgbClr val="0000FF"/>
                </a:solidFill>
                <a:latin typeface="Angsana New" charset="-34"/>
              </a:rPr>
              <a:t>Thai investors have increased their investment in ASEAN in the last 6 years</a:t>
            </a:r>
          </a:p>
          <a:p>
            <a:pPr eaLnBrk="1" hangingPunct="1"/>
            <a:r>
              <a:rPr lang="en-US" sz="4400" b="1" smtClean="0">
                <a:solidFill>
                  <a:srgbClr val="0000FF"/>
                </a:solidFill>
                <a:latin typeface="Angsana New" charset="-34"/>
              </a:rPr>
              <a:t>Investment in ASEAN is about half of total (particularly in Myanmar and Singapore)</a:t>
            </a:r>
            <a:endParaRPr lang="th-TH" sz="4400" b="1" smtClean="0">
              <a:solidFill>
                <a:srgbClr val="0000FF"/>
              </a:solidFill>
              <a:latin typeface="Angsana New" charset="-34"/>
            </a:endParaRPr>
          </a:p>
        </p:txBody>
      </p:sp>
      <p:sp>
        <p:nvSpPr>
          <p:cNvPr id="80899" name="Slide Number Placeholder 3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8251473B-26E7-4547-9CF7-A7174299D07F}" type="slidenum">
              <a:rPr lang="en-US" sz="1400"/>
              <a:pPr algn="r"/>
              <a:t>32</a:t>
            </a:fld>
            <a:endParaRPr lang="en-US" sz="1400"/>
          </a:p>
        </p:txBody>
      </p:sp>
      <p:sp>
        <p:nvSpPr>
          <p:cNvPr id="80900" name="Text Box 7"/>
          <p:cNvSpPr txBox="1">
            <a:spLocks noChangeArrowheads="1"/>
          </p:cNvSpPr>
          <p:nvPr/>
        </p:nvSpPr>
        <p:spPr bwMode="auto">
          <a:xfrm>
            <a:off x="239713" y="357188"/>
            <a:ext cx="8904287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th-TH" sz="4800">
                <a:latin typeface="Angsana New" charset="-34"/>
              </a:rPr>
              <a:t> </a:t>
            </a:r>
            <a:r>
              <a:rPr lang="th-TH" sz="4800" b="1" u="sng">
                <a:latin typeface="Angsana New" charset="-34"/>
              </a:rPr>
              <a:t>โครงสร้างการค้าและการเงินระหว่างประเทศของไทย</a:t>
            </a:r>
            <a:endParaRPr lang="th-TH" sz="4800" b="1">
              <a:latin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Number Placeholder 1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AE8E2C4E-823E-48C7-B09E-9AE07DB22C72}" type="slidenum">
              <a:rPr lang="en-US" sz="1400"/>
              <a:pPr algn="r"/>
              <a:t>33</a:t>
            </a:fld>
            <a:endParaRPr lang="en-US" sz="1400"/>
          </a:p>
        </p:txBody>
      </p:sp>
      <p:graphicFrame>
        <p:nvGraphicFramePr>
          <p:cNvPr id="82063" name="Group 143"/>
          <p:cNvGraphicFramePr>
            <a:graphicFrameLocks noGrp="1"/>
          </p:cNvGraphicFramePr>
          <p:nvPr/>
        </p:nvGraphicFramePr>
        <p:xfrm>
          <a:off x="762000" y="152400"/>
          <a:ext cx="7696200" cy="6498330"/>
        </p:xfrm>
        <a:graphic>
          <a:graphicData uri="http://schemas.openxmlformats.org/drawingml/2006/table">
            <a:tbl>
              <a:tblPr/>
              <a:tblGrid>
                <a:gridCol w="2135188"/>
                <a:gridCol w="793750"/>
                <a:gridCol w="795337"/>
                <a:gridCol w="793750"/>
                <a:gridCol w="795338"/>
                <a:gridCol w="793750"/>
                <a:gridCol w="795337"/>
                <a:gridCol w="793750"/>
              </a:tblGrid>
              <a:tr h="352425"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FDI  from Thailand</a:t>
                      </a:r>
                      <a:endParaRPr kumimoji="0" lang="th-TH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6502" marR="6502" marT="6502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6502" marR="6502" marT="6502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6502" marR="6502" marT="6502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242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(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Mill. USD</a:t>
                      </a: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)</a:t>
                      </a:r>
                    </a:p>
                  </a:txBody>
                  <a:tcPr marL="6502" marR="6502" marT="6502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6502" marR="6502" marT="6502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6502" marR="6502" marT="6502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6502" marR="6502" marT="6502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6502" marR="6502" marT="6502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6502" marR="6502" marT="6502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6502" marR="6502" marT="6502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 </a:t>
                      </a:r>
                    </a:p>
                  </a:txBody>
                  <a:tcPr marL="6502" marR="6502" marT="6502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2005 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2006 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2007 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2008 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2009 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2010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All</a:t>
                      </a:r>
                      <a:endParaRPr kumimoji="0" lang="th-TH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ASEAN</a:t>
                      </a:r>
                      <a:endParaRPr kumimoji="0" lang="th-TH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9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-582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-758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-2,906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-1,380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-4,118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-9,736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Brunei</a:t>
                      </a:r>
                      <a:endParaRPr kumimoji="0" lang="th-TH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0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0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0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0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0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0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0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Cambodia</a:t>
                      </a:r>
                      <a:endParaRPr kumimoji="0" lang="th-TH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12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-33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-25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-39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52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-2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-36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Indonesia</a:t>
                      </a:r>
                      <a:endParaRPr kumimoji="0" lang="th-TH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106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-11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39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-120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-65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-62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-112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Laos</a:t>
                      </a:r>
                      <a:endParaRPr kumimoji="0" lang="th-TH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67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-20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-39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-192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-181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-32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-398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Malaysia</a:t>
                      </a:r>
                      <a:endParaRPr kumimoji="0" lang="th-TH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-4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-50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-151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-293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-321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-235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-1,053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Myanmar</a:t>
                      </a:r>
                      <a:endParaRPr kumimoji="0" lang="th-TH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-112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-83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-424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-1,574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-1,324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-1,425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-4,943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Philippines</a:t>
                      </a:r>
                      <a:endParaRPr kumimoji="0" lang="th-TH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-11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6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-20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-4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-3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-27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-58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Singapore</a:t>
                      </a:r>
                      <a:endParaRPr kumimoji="0" lang="th-TH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13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-339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-99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-500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526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-2,206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-2,605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Vietnam</a:t>
                      </a:r>
                      <a:endParaRPr kumimoji="0" lang="th-TH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-62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-54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-39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-184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-64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-130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-532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Non-ASEAN</a:t>
                      </a:r>
                      <a:endParaRPr kumimoji="0" lang="th-TH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-512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-390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-2,260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-1,192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-2,772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-1,402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-8,528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Total</a:t>
                      </a:r>
                      <a:endParaRPr kumimoji="0" lang="th-TH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-503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-973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-3,017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-4,098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-4,153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-5,520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-18,264</a:t>
                      </a:r>
                    </a:p>
                  </a:txBody>
                  <a:tcPr marL="6502" marR="6502" marT="6502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3C212E6-8637-4A04-9749-01B0FB1AEBA6}" type="slidenum">
              <a:rPr lang="en-US" smtClean="0">
                <a:cs typeface="Angsana New" charset="-34"/>
              </a:rPr>
              <a:pPr/>
              <a:t>34</a:t>
            </a:fld>
            <a:endParaRPr lang="th-TH" smtClean="0">
              <a:cs typeface="Angsana New" charset="-34"/>
            </a:endParaRPr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1071563" y="2000250"/>
            <a:ext cx="6643687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th-TH" sz="4000" b="1" dirty="0">
                <a:solidFill>
                  <a:srgbClr val="990099"/>
                </a:solidFill>
                <a:latin typeface="Times New Roman" pitchFamily="18" charset="0"/>
                <a:cs typeface="Angsana New" pitchFamily="18" charset="-34"/>
              </a:rPr>
              <a:t>Portfolio investment: </a:t>
            </a:r>
          </a:p>
          <a:p>
            <a:pPr marL="468000" indent="-457200" eaLnBrk="0" hangingPunct="0">
              <a:buFontTx/>
              <a:buChar char="•"/>
              <a:defRPr/>
            </a:pPr>
            <a:r>
              <a:rPr lang="th-TH" sz="4000" b="1" dirty="0">
                <a:solidFill>
                  <a:srgbClr val="3333FF"/>
                </a:solidFill>
                <a:latin typeface="Times New Roman" pitchFamily="18" charset="0"/>
                <a:cs typeface="Angsana New" pitchFamily="18" charset="-34"/>
              </a:rPr>
              <a:t> </a:t>
            </a:r>
            <a:r>
              <a:rPr lang="en-US" sz="4000" b="1" dirty="0">
                <a:solidFill>
                  <a:srgbClr val="3333FF"/>
                </a:solidFill>
                <a:latin typeface="Times New Roman" pitchFamily="18" charset="0"/>
                <a:cs typeface="Angsana New" pitchFamily="18" charset="-34"/>
              </a:rPr>
              <a:t>F</a:t>
            </a:r>
            <a:r>
              <a:rPr lang="en-US" sz="4000" b="1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luctuate a lot</a:t>
            </a:r>
            <a:endParaRPr lang="th-TH" sz="4000" b="1" dirty="0">
              <a:solidFill>
                <a:srgbClr val="3333FF"/>
              </a:solidFill>
              <a:latin typeface="Times New Roman" pitchFamily="18" charset="0"/>
              <a:cs typeface="Angsana New" pitchFamily="18" charset="-34"/>
            </a:endParaRPr>
          </a:p>
          <a:p>
            <a:pPr marL="468000" indent="-457200" eaLnBrk="0" hangingPunct="0">
              <a:buFontTx/>
              <a:buChar char="•"/>
              <a:defRPr/>
            </a:pPr>
            <a:r>
              <a:rPr lang="en-US" sz="4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Increasing impact on Thai stock market</a:t>
            </a:r>
            <a:r>
              <a:rPr lang="th-TH" sz="4000" b="1" dirty="0">
                <a:solidFill>
                  <a:srgbClr val="990099"/>
                </a:solidFill>
                <a:latin typeface="Times New Roman" pitchFamily="18" charset="0"/>
                <a:cs typeface="Angsana New" pitchFamily="18" charset="-34"/>
              </a:rPr>
              <a:t> </a:t>
            </a:r>
            <a:endParaRPr lang="th-TH" sz="4000" b="1" dirty="0">
              <a:solidFill>
                <a:srgbClr val="C00000"/>
              </a:solidFill>
              <a:latin typeface="Times New Roman" pitchFamily="18" charset="0"/>
              <a:cs typeface="Angsana New" pitchFamily="18" charset="-34"/>
            </a:endParaRPr>
          </a:p>
        </p:txBody>
      </p:sp>
      <p:sp>
        <p:nvSpPr>
          <p:cNvPr id="47107" name="Text Box 5"/>
          <p:cNvSpPr txBox="1">
            <a:spLocks noChangeArrowheads="1"/>
          </p:cNvSpPr>
          <p:nvPr/>
        </p:nvSpPr>
        <p:spPr bwMode="auto">
          <a:xfrm>
            <a:off x="441325" y="306388"/>
            <a:ext cx="184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>
              <a:latin typeface="Angsana New" charset="-34"/>
            </a:endParaRPr>
          </a:p>
        </p:txBody>
      </p:sp>
      <p:sp>
        <p:nvSpPr>
          <p:cNvPr id="47108" name="Text Box 6"/>
          <p:cNvSpPr txBox="1">
            <a:spLocks noChangeArrowheads="1"/>
          </p:cNvSpPr>
          <p:nvPr/>
        </p:nvSpPr>
        <p:spPr bwMode="auto">
          <a:xfrm>
            <a:off x="381000" y="381000"/>
            <a:ext cx="6137275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International Trade and </a:t>
            </a:r>
          </a:p>
          <a:p>
            <a:pPr eaLnBrk="0" hangingPunct="0"/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Financial Structure</a:t>
            </a:r>
            <a:endParaRPr lang="th-TH" sz="4400" b="1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6000" b="1" smtClean="0">
                <a:solidFill>
                  <a:srgbClr val="002060"/>
                </a:solidFill>
                <a:latin typeface="Angsana New" charset="-34"/>
              </a:rPr>
              <a:t>International Investment Position</a:t>
            </a:r>
            <a:endParaRPr lang="th-TH" sz="6000" b="1" smtClean="0">
              <a:solidFill>
                <a:srgbClr val="002060"/>
              </a:solidFill>
              <a:latin typeface="Angsana New" charset="-34"/>
            </a:endParaRPr>
          </a:p>
        </p:txBody>
      </p:sp>
      <p:sp>
        <p:nvSpPr>
          <p:cNvPr id="48130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/>
          <a:lstStyle/>
          <a:p>
            <a:r>
              <a:rPr lang="en-US" sz="4800" b="1" smtClean="0">
                <a:solidFill>
                  <a:srgbClr val="0000FF"/>
                </a:solidFill>
                <a:latin typeface="Angsana New" charset="-34"/>
              </a:rPr>
              <a:t>Inward FDI exceeds outward FDI , Thailand as a net receiver of direct investment funds</a:t>
            </a:r>
            <a:endParaRPr lang="th-TH" sz="4800" b="1" smtClean="0">
              <a:solidFill>
                <a:srgbClr val="0000FF"/>
              </a:solidFill>
              <a:latin typeface="Angsana New" charset="-34"/>
            </a:endParaRPr>
          </a:p>
          <a:p>
            <a:r>
              <a:rPr lang="en-US" sz="4800" b="1" smtClean="0">
                <a:solidFill>
                  <a:srgbClr val="0000FF"/>
                </a:solidFill>
                <a:latin typeface="Angsana New" charset="-34"/>
              </a:rPr>
              <a:t>Same is true for portfolio investment</a:t>
            </a:r>
            <a:endParaRPr lang="th-TH" sz="4800" b="1" smtClean="0">
              <a:solidFill>
                <a:srgbClr val="0000FF"/>
              </a:solidFill>
              <a:latin typeface="Angsana New" charset="-34"/>
            </a:endParaRPr>
          </a:p>
          <a:p>
            <a:r>
              <a:rPr lang="en-US" sz="4800" b="1" smtClean="0">
                <a:solidFill>
                  <a:srgbClr val="0000FF"/>
                </a:solidFill>
                <a:latin typeface="Angsana New" charset="-34"/>
              </a:rPr>
              <a:t>Stocks increase every year , except during the crisis</a:t>
            </a:r>
            <a:endParaRPr lang="th-TH" sz="4800" b="1" smtClean="0">
              <a:solidFill>
                <a:srgbClr val="0000FF"/>
              </a:solidFill>
              <a:latin typeface="Angsana New" charset="-34"/>
            </a:endParaRPr>
          </a:p>
          <a:p>
            <a:endParaRPr lang="en-US" sz="4800" b="1" smtClean="0">
              <a:solidFill>
                <a:srgbClr val="0000FF"/>
              </a:solidFill>
              <a:latin typeface="Angsana New" charset="-34"/>
            </a:endParaRPr>
          </a:p>
        </p:txBody>
      </p:sp>
      <p:sp>
        <p:nvSpPr>
          <p:cNvPr id="4813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9B8F4CE-B247-4B71-8551-5523FF75D3A3}" type="slidenum">
              <a:rPr lang="en-US" smtClean="0">
                <a:cs typeface="Angsana New" charset="-34"/>
              </a:rPr>
              <a:pPr/>
              <a:t>35</a:t>
            </a:fld>
            <a:endParaRPr lang="en-US" smtClean="0"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533400" y="685800"/>
          <a:ext cx="7772397" cy="3467191"/>
        </p:xfrm>
        <a:graphic>
          <a:graphicData uri="http://schemas.openxmlformats.org/drawingml/2006/table">
            <a:tbl>
              <a:tblPr/>
              <a:tblGrid>
                <a:gridCol w="3486867"/>
                <a:gridCol w="857106"/>
                <a:gridCol w="857106"/>
                <a:gridCol w="857106"/>
                <a:gridCol w="857106"/>
                <a:gridCol w="857106"/>
              </a:tblGrid>
              <a:tr h="489857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Thailand’s International Investment Position</a:t>
                      </a:r>
                      <a:endParaRPr lang="th-TH" sz="32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32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3200" b="1" i="0" u="none" strike="noStrike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3200" b="1" i="0" u="none" strike="noStrike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89857">
                <a:tc>
                  <a:txBody>
                    <a:bodyPr/>
                    <a:lstStyle/>
                    <a:p>
                      <a:pPr algn="l" fontAlgn="b"/>
                      <a:r>
                        <a:rPr lang="th-TH" sz="32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(</a:t>
                      </a:r>
                      <a:r>
                        <a:rPr lang="en-US" sz="32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Million US. dollars</a:t>
                      </a:r>
                      <a:r>
                        <a:rPr lang="th-TH" sz="32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)</a:t>
                      </a:r>
                      <a:endParaRPr lang="th-TH" sz="32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3200" b="1" i="0" u="none" strike="noStrike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3200" b="1" i="0" u="none" strike="noStrike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3200" b="1" i="0" u="none" strike="noStrike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3200" b="1" i="0" u="none" strike="noStrike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3200" b="1" i="0" u="none" strike="noStrike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857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1" i="0" u="none" strike="noStrike" dirty="0"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2000 </a:t>
                      </a:r>
                      <a:endParaRPr lang="en-US" sz="32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2001 </a:t>
                      </a:r>
                      <a:endParaRPr lang="en-US" sz="32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2002 </a:t>
                      </a:r>
                      <a:endParaRPr lang="en-US" sz="32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2003 </a:t>
                      </a:r>
                      <a:endParaRPr lang="en-US" sz="32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2004 </a:t>
                      </a:r>
                      <a:endParaRPr lang="en-US" sz="32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489857">
                <a:tc>
                  <a:txBody>
                    <a:bodyPr/>
                    <a:lstStyle/>
                    <a:p>
                      <a:pPr algn="l" fontAlgn="b"/>
                      <a:r>
                        <a:rPr lang="th-TH" sz="3200" b="1" i="0" u="none" strike="noStrike" dirty="0">
                          <a:latin typeface="Angsana New" pitchFamily="18" charset="-34"/>
                          <a:cs typeface="Angsana New" pitchFamily="18" charset="-34"/>
                        </a:rPr>
                        <a:t>   </a:t>
                      </a:r>
                      <a:r>
                        <a:rPr lang="en-US" sz="32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Outward FDI</a:t>
                      </a:r>
                      <a:endParaRPr lang="th-TH" sz="32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2,203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2,626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2,863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3,400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3,725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857">
                <a:tc>
                  <a:txBody>
                    <a:bodyPr/>
                    <a:lstStyle/>
                    <a:p>
                      <a:pPr algn="l" fontAlgn="b"/>
                      <a:r>
                        <a:rPr lang="th-TH" sz="3200" b="1" i="0" u="none" strike="noStrike" dirty="0">
                          <a:latin typeface="Angsana New" pitchFamily="18" charset="-34"/>
                          <a:cs typeface="Angsana New" pitchFamily="18" charset="-34"/>
                        </a:rPr>
                        <a:t>   </a:t>
                      </a:r>
                      <a:r>
                        <a:rPr lang="en-US" sz="32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Outward Portfolio Invest</a:t>
                      </a:r>
                      <a:endParaRPr lang="th-TH" sz="32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488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825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1,689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2,834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1,625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857">
                <a:tc>
                  <a:txBody>
                    <a:bodyPr/>
                    <a:lstStyle/>
                    <a:p>
                      <a:pPr algn="l" fontAlgn="b"/>
                      <a:r>
                        <a:rPr lang="th-TH" sz="3200" b="1" i="0" u="none" strike="noStrike" dirty="0">
                          <a:latin typeface="Angsana New" pitchFamily="18" charset="-34"/>
                          <a:cs typeface="Angsana New" pitchFamily="18" charset="-34"/>
                        </a:rPr>
                        <a:t>   </a:t>
                      </a:r>
                      <a:r>
                        <a:rPr lang="en-US" sz="32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Inward FDI</a:t>
                      </a:r>
                      <a:endParaRPr lang="th-TH" sz="32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29,915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33,268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38,449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48,944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53,184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857">
                <a:tc>
                  <a:txBody>
                    <a:bodyPr/>
                    <a:lstStyle/>
                    <a:p>
                      <a:pPr algn="l" fontAlgn="b"/>
                      <a:r>
                        <a:rPr lang="th-TH" sz="3200" b="1" i="0" u="none" strike="noStrike" dirty="0">
                          <a:latin typeface="Angsana New" pitchFamily="18" charset="-34"/>
                          <a:cs typeface="Angsana New" pitchFamily="18" charset="-34"/>
                        </a:rPr>
                        <a:t>  </a:t>
                      </a:r>
                      <a:r>
                        <a:rPr lang="th-TH" sz="32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r>
                        <a:rPr lang="en-US" sz="32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Inward Portfolio Invest</a:t>
                      </a:r>
                      <a:endParaRPr lang="th-TH" sz="32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16,314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17,082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17,750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29,086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 dirty="0">
                          <a:latin typeface="Angsana New" pitchFamily="18" charset="-34"/>
                          <a:cs typeface="Angsana New" pitchFamily="18" charset="-34"/>
                        </a:rPr>
                        <a:t>32,109</a:t>
                      </a: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9207" name="TextBox 3"/>
          <p:cNvSpPr txBox="1">
            <a:spLocks noChangeArrowheads="1"/>
          </p:cNvSpPr>
          <p:nvPr/>
        </p:nvSpPr>
        <p:spPr bwMode="auto">
          <a:xfrm>
            <a:off x="1714500" y="4857750"/>
            <a:ext cx="36814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b="1">
                <a:solidFill>
                  <a:srgbClr val="FF0000"/>
                </a:solidFill>
                <a:latin typeface="Angsana New" charset="-34"/>
              </a:rPr>
              <a:t>stock of capital at year end</a:t>
            </a:r>
          </a:p>
        </p:txBody>
      </p:sp>
      <p:sp>
        <p:nvSpPr>
          <p:cNvPr id="4920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C9EF307-A2DA-49B7-AE7F-EE8A69A112C6}" type="slidenum">
              <a:rPr lang="en-US" smtClean="0">
                <a:cs typeface="Angsana New" charset="-34"/>
              </a:rPr>
              <a:pPr/>
              <a:t>36</a:t>
            </a:fld>
            <a:endParaRPr lang="en-US" smtClean="0">
              <a:cs typeface="Angsana New" charset="-34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533400" y="304800"/>
          <a:ext cx="7924798" cy="5108587"/>
        </p:xfrm>
        <a:graphic>
          <a:graphicData uri="http://schemas.openxmlformats.org/drawingml/2006/table">
            <a:tbl>
              <a:tblPr/>
              <a:tblGrid>
                <a:gridCol w="3035562"/>
                <a:gridCol w="735895"/>
                <a:gridCol w="735895"/>
                <a:gridCol w="735895"/>
                <a:gridCol w="861330"/>
                <a:gridCol w="861330"/>
                <a:gridCol w="958891"/>
              </a:tblGrid>
              <a:tr h="653143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Thailand’s International Investment Position</a:t>
                      </a:r>
                      <a:endParaRPr lang="th-TH" sz="28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439" marR="6439" marT="643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2800" b="1" i="0" u="none" strike="noStrike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439" marR="6439" marT="643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800" b="1" i="0" u="none" strike="noStrike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439" marR="6439" marT="643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800" b="1" i="0" u="none" strike="noStrike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439" marR="6439" marT="643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800" b="1" i="0" u="none" strike="noStrike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439" marR="6439" marT="643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53143">
                <a:tc>
                  <a:txBody>
                    <a:bodyPr/>
                    <a:lstStyle/>
                    <a:p>
                      <a:pPr algn="l" fontAlgn="b"/>
                      <a:r>
                        <a:rPr lang="th-TH" sz="28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(</a:t>
                      </a:r>
                      <a:r>
                        <a:rPr lang="en-US" sz="28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Million US. dollars</a:t>
                      </a:r>
                      <a:r>
                        <a:rPr lang="th-TH" sz="28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)</a:t>
                      </a:r>
                      <a:endParaRPr lang="th-TH" sz="28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439" marR="6439" marT="643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800" b="1" i="0" u="none" strike="noStrike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439" marR="6439" marT="643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800" b="1" i="0" u="none" strike="noStrike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439" marR="6439" marT="643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800" b="1" i="0" u="none" strike="noStrike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439" marR="6439" marT="643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800" b="1" i="0" u="none" strike="noStrike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439" marR="6439" marT="643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800" b="1" i="0" u="none" strike="noStrike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439" marR="6439" marT="643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800" b="1" i="0" u="none" strike="noStrike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439" marR="6439" marT="643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3143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2005 </a:t>
                      </a:r>
                      <a:endParaRPr lang="en-US" sz="28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2006 </a:t>
                      </a:r>
                      <a:endParaRPr lang="en-US" sz="28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2007 </a:t>
                      </a:r>
                      <a:endParaRPr lang="en-US" sz="28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2008 </a:t>
                      </a:r>
                      <a:endParaRPr lang="en-US" sz="28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2009 </a:t>
                      </a:r>
                      <a:endParaRPr lang="en-US" sz="28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2010 </a:t>
                      </a:r>
                      <a:r>
                        <a:rPr lang="en-US" sz="2800" b="1" i="0" u="none" strike="noStrike" dirty="0">
                          <a:latin typeface="Angsana New" pitchFamily="18" charset="-34"/>
                          <a:cs typeface="Angsana New" pitchFamily="18" charset="-34"/>
                        </a:rPr>
                        <a:t>p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653143">
                <a:tc>
                  <a:txBody>
                    <a:bodyPr/>
                    <a:lstStyle/>
                    <a:p>
                      <a:pPr algn="l" fontAlgn="b"/>
                      <a:r>
                        <a:rPr lang="th-TH" sz="3200" b="1" i="0" u="none" strike="noStrike" dirty="0">
                          <a:latin typeface="Angsana New" pitchFamily="18" charset="-34"/>
                          <a:cs typeface="Angsana New" pitchFamily="18" charset="-34"/>
                        </a:rPr>
                        <a:t>   </a:t>
                      </a:r>
                      <a:r>
                        <a:rPr lang="en-US" sz="32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Outward FDI</a:t>
                      </a:r>
                      <a:endParaRPr lang="th-TH" sz="32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5,069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6,398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9,991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13,364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18,214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24,169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3143">
                <a:tc>
                  <a:txBody>
                    <a:bodyPr/>
                    <a:lstStyle/>
                    <a:p>
                      <a:pPr algn="l" fontAlgn="b"/>
                      <a:r>
                        <a:rPr lang="th-TH" sz="3200" b="1" i="0" u="none" strike="noStrike" dirty="0">
                          <a:latin typeface="Angsana New" pitchFamily="18" charset="-34"/>
                          <a:cs typeface="Angsana New" pitchFamily="18" charset="-34"/>
                        </a:rPr>
                        <a:t>   </a:t>
                      </a:r>
                      <a:r>
                        <a:rPr lang="en-US" sz="32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Outward Portfolio Invest</a:t>
                      </a:r>
                      <a:endParaRPr lang="th-TH" sz="32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3,478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4,782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15,187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13,421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23,380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22,978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3143">
                <a:tc>
                  <a:txBody>
                    <a:bodyPr/>
                    <a:lstStyle/>
                    <a:p>
                      <a:pPr algn="l" fontAlgn="b"/>
                      <a:r>
                        <a:rPr lang="th-TH" sz="3200" b="1" i="0" u="none" strike="noStrike" dirty="0">
                          <a:latin typeface="Angsana New" pitchFamily="18" charset="-34"/>
                          <a:cs typeface="Angsana New" pitchFamily="18" charset="-34"/>
                        </a:rPr>
                        <a:t>   </a:t>
                      </a:r>
                      <a:r>
                        <a:rPr lang="en-US" sz="32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Inward FDI</a:t>
                      </a:r>
                      <a:endParaRPr lang="th-TH" sz="32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60,408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76,950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94,112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93,500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106,154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137,191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3143">
                <a:tc>
                  <a:txBody>
                    <a:bodyPr/>
                    <a:lstStyle/>
                    <a:p>
                      <a:pPr algn="l" fontAlgn="b"/>
                      <a:r>
                        <a:rPr lang="th-TH" sz="3200" b="1" i="0" u="none" strike="noStrike" dirty="0">
                          <a:latin typeface="Angsana New" pitchFamily="18" charset="-34"/>
                          <a:cs typeface="Angsana New" pitchFamily="18" charset="-34"/>
                        </a:rPr>
                        <a:t>  </a:t>
                      </a:r>
                      <a:r>
                        <a:rPr lang="th-TH" sz="32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r>
                        <a:rPr lang="en-US" sz="3200" b="1" i="0" u="none" strike="noStrike" dirty="0" smtClean="0">
                          <a:latin typeface="Angsana New" pitchFamily="18" charset="-34"/>
                          <a:cs typeface="Angsana New" pitchFamily="18" charset="-34"/>
                        </a:rPr>
                        <a:t>Inward Portfolio Invest</a:t>
                      </a:r>
                      <a:endParaRPr lang="th-TH" sz="3200" b="1" i="0" u="none" strike="noStrike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7633" marR="7633" marT="763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40,337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47,567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64,028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34,103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>
                          <a:latin typeface="Angsana New" pitchFamily="18" charset="-34"/>
                          <a:cs typeface="Angsana New" pitchFamily="18" charset="-34"/>
                        </a:rPr>
                        <a:t>54,529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b="1" i="0" u="none" strike="noStrike" dirty="0">
                          <a:latin typeface="Angsana New" pitchFamily="18" charset="-34"/>
                          <a:cs typeface="Angsana New" pitchFamily="18" charset="-34"/>
                        </a:rPr>
                        <a:t>84,673</a:t>
                      </a:r>
                    </a:p>
                  </a:txBody>
                  <a:tcPr marL="6439" marR="6439" marT="6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126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A157A72-B6EB-47CE-82B6-3107B9067E1A}" type="slidenum">
              <a:rPr lang="en-US" smtClean="0">
                <a:cs typeface="Angsana New" charset="-34"/>
              </a:rPr>
              <a:pPr/>
              <a:t>37</a:t>
            </a:fld>
            <a:endParaRPr lang="en-US" smtClean="0">
              <a:cs typeface="Angsana New" charset="-34"/>
            </a:endParaRPr>
          </a:p>
        </p:txBody>
      </p:sp>
      <p:sp>
        <p:nvSpPr>
          <p:cNvPr id="51264" name="TextBox 4"/>
          <p:cNvSpPr txBox="1">
            <a:spLocks noChangeArrowheads="1"/>
          </p:cNvSpPr>
          <p:nvPr/>
        </p:nvSpPr>
        <p:spPr bwMode="auto">
          <a:xfrm>
            <a:off x="1928813" y="5643563"/>
            <a:ext cx="368141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b="1">
                <a:solidFill>
                  <a:srgbClr val="FF0000"/>
                </a:solidFill>
                <a:latin typeface="Angsana New" charset="-34"/>
              </a:rPr>
              <a:t>stock of capital at year end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3F7013F-812A-47EB-B868-4795389DE59C}" type="slidenum">
              <a:rPr lang="en-US" smtClean="0">
                <a:cs typeface="Angsana New" charset="-34"/>
              </a:rPr>
              <a:pPr/>
              <a:t>38</a:t>
            </a:fld>
            <a:endParaRPr lang="th-TH" smtClean="0">
              <a:cs typeface="Angsana New" charset="-34"/>
            </a:endParaRPr>
          </a:p>
        </p:txBody>
      </p:sp>
      <p:sp>
        <p:nvSpPr>
          <p:cNvPr id="52226" name="Text Box 4"/>
          <p:cNvSpPr txBox="1">
            <a:spLocks noChangeArrowheads="1"/>
          </p:cNvSpPr>
          <p:nvPr/>
        </p:nvSpPr>
        <p:spPr bwMode="auto">
          <a:xfrm>
            <a:off x="785813" y="1857375"/>
            <a:ext cx="7500937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6725" indent="-457200" eaLnBrk="0" hangingPunct="0"/>
            <a:r>
              <a:rPr lang="en-US" sz="4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Foreign loans</a:t>
            </a:r>
            <a:r>
              <a:rPr lang="th-TH" sz="4000" b="1">
                <a:solidFill>
                  <a:srgbClr val="FF0000"/>
                </a:solidFill>
                <a:latin typeface="Times New Roman" pitchFamily="18" charset="0"/>
              </a:rPr>
              <a:t>: </a:t>
            </a:r>
          </a:p>
          <a:p>
            <a:pPr marL="466725" indent="-457200" eaLnBrk="0" hangingPunct="0">
              <a:buFontTx/>
              <a:buChar char="•"/>
            </a:pPr>
            <a:r>
              <a:rPr lang="th-TH" sz="4000" b="1">
                <a:solidFill>
                  <a:schemeClr val="accent2"/>
                </a:solidFill>
                <a:latin typeface="Times New Roman" pitchFamily="18" charset="0"/>
              </a:rPr>
              <a:t> </a:t>
            </a:r>
            <a:r>
              <a:rPr lang="en-US" sz="4000" b="1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Before the 1997 crisis, government borrowing declined, but the private sector borrowed heavily</a:t>
            </a:r>
            <a:endParaRPr lang="th-TH" sz="4000" b="1">
              <a:solidFill>
                <a:schemeClr val="accent2"/>
              </a:solidFill>
              <a:latin typeface="Times New Roman" pitchFamily="18" charset="0"/>
            </a:endParaRPr>
          </a:p>
          <a:p>
            <a:pPr marL="466725" indent="-457200" eaLnBrk="0" hangingPunct="0">
              <a:buFontTx/>
              <a:buChar char="•"/>
            </a:pPr>
            <a:r>
              <a:rPr lang="en-US" sz="4000" b="1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Continuous debt repayments after the crisis</a:t>
            </a:r>
            <a:endParaRPr lang="th-TH" sz="4000" b="1">
              <a:solidFill>
                <a:srgbClr val="993300"/>
              </a:solidFill>
              <a:latin typeface="Times New Roman" pitchFamily="18" charset="0"/>
            </a:endParaRPr>
          </a:p>
        </p:txBody>
      </p:sp>
      <p:sp>
        <p:nvSpPr>
          <p:cNvPr id="52227" name="Text Box 5"/>
          <p:cNvSpPr txBox="1">
            <a:spLocks noChangeArrowheads="1"/>
          </p:cNvSpPr>
          <p:nvPr/>
        </p:nvSpPr>
        <p:spPr bwMode="auto">
          <a:xfrm>
            <a:off x="441325" y="306388"/>
            <a:ext cx="184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>
              <a:latin typeface="Angsana New" charset="-34"/>
            </a:endParaRPr>
          </a:p>
        </p:txBody>
      </p:sp>
      <p:sp>
        <p:nvSpPr>
          <p:cNvPr id="52228" name="Text Box 6"/>
          <p:cNvSpPr txBox="1">
            <a:spLocks noChangeArrowheads="1"/>
          </p:cNvSpPr>
          <p:nvPr/>
        </p:nvSpPr>
        <p:spPr bwMode="auto">
          <a:xfrm>
            <a:off x="428625" y="214313"/>
            <a:ext cx="6137275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International Trade and </a:t>
            </a:r>
          </a:p>
          <a:p>
            <a:pPr eaLnBrk="0" hangingPunct="0"/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Financial Structure</a:t>
            </a:r>
            <a:endParaRPr lang="th-TH" sz="4400" b="1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F9ADDDB-EE0D-4B2F-A258-2699929831AB}" type="slidenum">
              <a:rPr lang="en-US" smtClean="0">
                <a:cs typeface="Angsana New" charset="-34"/>
              </a:rPr>
              <a:pPr/>
              <a:t>39</a:t>
            </a:fld>
            <a:endParaRPr lang="th-TH" smtClean="0">
              <a:cs typeface="Angsana New" charset="-34"/>
            </a:endParaRPr>
          </a:p>
        </p:txBody>
      </p:sp>
      <p:graphicFrame>
        <p:nvGraphicFramePr>
          <p:cNvPr id="43302" name="Group 294"/>
          <p:cNvGraphicFramePr>
            <a:graphicFrameLocks noGrp="1"/>
          </p:cNvGraphicFramePr>
          <p:nvPr/>
        </p:nvGraphicFramePr>
        <p:xfrm>
          <a:off x="395288" y="1125538"/>
          <a:ext cx="8748712" cy="4917124"/>
        </p:xfrm>
        <a:graphic>
          <a:graphicData uri="http://schemas.openxmlformats.org/drawingml/2006/table">
            <a:tbl>
              <a:tblPr/>
              <a:tblGrid>
                <a:gridCol w="2520950"/>
                <a:gridCol w="1014412"/>
                <a:gridCol w="958850"/>
                <a:gridCol w="958850"/>
                <a:gridCol w="1098550"/>
                <a:gridCol w="1098550"/>
                <a:gridCol w="1098550"/>
              </a:tblGrid>
              <a:tr h="58578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(in million US$)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1992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1993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1994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1997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42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Government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13,068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14,171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15,715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16,402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16,801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24,082 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7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Private sector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30,553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37,936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49,152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84,430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91,941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85,194 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42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All debts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43,621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52,107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64,867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100,832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108,742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109,276 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7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Long-term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24,707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29,473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35,688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48,434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60,999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70,982 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42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Short-term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18,914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22,634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29,179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52,398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47,743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38,294 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7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All debts</a:t>
                      </a: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/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GDP </a:t>
                      </a: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(%)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   39.1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41.6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44.9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   60.0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   59.7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   70.1 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42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Reserves</a:t>
                      </a: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/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S-T Debts </a:t>
                      </a: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(%)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112.0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112.4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103.8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   70.7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   81.1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   70.4 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3309" name="TextBox 3"/>
          <p:cNvSpPr txBox="1">
            <a:spLocks noChangeArrowheads="1"/>
          </p:cNvSpPr>
          <p:nvPr/>
        </p:nvSpPr>
        <p:spPr bwMode="auto">
          <a:xfrm>
            <a:off x="1143000" y="285750"/>
            <a:ext cx="70739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>
                <a:latin typeface="Times New Roman" pitchFamily="18" charset="0"/>
                <a:cs typeface="Times New Roman" pitchFamily="18" charset="0"/>
              </a:rPr>
              <a:t>Foreign Outstanding Debts of Thailand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E941662-47CA-4D22-A0C9-71E62734D795}" type="slidenum">
              <a:rPr lang="en-US" smtClean="0">
                <a:cs typeface="Angsana New" charset="-34"/>
              </a:rPr>
              <a:pPr/>
              <a:t>40</a:t>
            </a:fld>
            <a:endParaRPr lang="th-TH" smtClean="0">
              <a:cs typeface="Angsana New" charset="-34"/>
            </a:endParaRPr>
          </a:p>
        </p:txBody>
      </p:sp>
      <p:graphicFrame>
        <p:nvGraphicFramePr>
          <p:cNvPr id="44162" name="Group 130"/>
          <p:cNvGraphicFramePr>
            <a:graphicFrameLocks noGrp="1"/>
          </p:cNvGraphicFramePr>
          <p:nvPr/>
        </p:nvGraphicFramePr>
        <p:xfrm>
          <a:off x="357188" y="981075"/>
          <a:ext cx="8572562" cy="5111752"/>
        </p:xfrm>
        <a:graphic>
          <a:graphicData uri="http://schemas.openxmlformats.org/drawingml/2006/table">
            <a:tbl>
              <a:tblPr/>
              <a:tblGrid>
                <a:gridCol w="2286018"/>
                <a:gridCol w="1285884"/>
                <a:gridCol w="1000132"/>
                <a:gridCol w="1071570"/>
                <a:gridCol w="1071570"/>
                <a:gridCol w="928694"/>
                <a:gridCol w="928694"/>
              </a:tblGrid>
              <a:tr h="6397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(in million US$)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1998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1999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2000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2001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2002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2003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81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Government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31,578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36,228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33,913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28,306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23,305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16,959 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9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Private sector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73,484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58,823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45,802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39,203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36,154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34,723 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81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All debts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105,062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95,051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79,715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67,509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59,459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51,682 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9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Long-term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76,641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75,512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65,021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54,120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47,540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40,830 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81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Short-term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28,421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19,539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14,694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13,389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11,919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10,852 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9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All debts</a:t>
                      </a: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/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GDP </a:t>
                      </a: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(%)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   93.2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77.5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64.8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58.4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46.9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36.0 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81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Reserves</a:t>
                      </a: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/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S-T Debts </a:t>
                      </a: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(%)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103.9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178.0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222.3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246.8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326.6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388.4 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4333" name="TextBox 3"/>
          <p:cNvSpPr txBox="1">
            <a:spLocks noChangeArrowheads="1"/>
          </p:cNvSpPr>
          <p:nvPr/>
        </p:nvSpPr>
        <p:spPr bwMode="auto">
          <a:xfrm>
            <a:off x="1143000" y="285750"/>
            <a:ext cx="70739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>
                <a:latin typeface="Times New Roman" pitchFamily="18" charset="0"/>
                <a:cs typeface="Times New Roman" pitchFamily="18" charset="0"/>
              </a:rPr>
              <a:t>Foreign Outstanding Debts of Thailand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BCDA19B-1395-4226-81BC-DA58184B661E}" type="slidenum">
              <a:rPr lang="en-US" smtClean="0">
                <a:cs typeface="Angsana New" charset="-34"/>
              </a:rPr>
              <a:pPr/>
              <a:t>41</a:t>
            </a:fld>
            <a:endParaRPr lang="th-TH" smtClean="0">
              <a:cs typeface="Angsana New" charset="-34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571500" y="1071563"/>
          <a:ext cx="7929616" cy="5143532"/>
        </p:xfrm>
        <a:graphic>
          <a:graphicData uri="http://schemas.openxmlformats.org/drawingml/2006/table">
            <a:tbl>
              <a:tblPr/>
              <a:tblGrid>
                <a:gridCol w="3246772"/>
                <a:gridCol w="1170711"/>
                <a:gridCol w="1170711"/>
                <a:gridCol w="1170711"/>
                <a:gridCol w="1170711"/>
              </a:tblGrid>
              <a:tr h="655139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(in million US$)</a:t>
                      </a: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3200" b="1" i="0" u="none" strike="noStrike" dirty="0" smtClean="0">
                          <a:solidFill>
                            <a:srgbClr val="000000"/>
                          </a:solidFill>
                          <a:latin typeface="Angsana New"/>
                        </a:rPr>
                        <a:t>2004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latin typeface="Angsana New"/>
                      </a:endParaRP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3200" b="1" i="0" u="none" strike="noStrike" dirty="0" smtClean="0">
                          <a:solidFill>
                            <a:srgbClr val="000000"/>
                          </a:solidFill>
                          <a:latin typeface="Angsana New"/>
                        </a:rPr>
                        <a:t>2005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latin typeface="Angsana New"/>
                      </a:endParaRP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3200" b="1" i="0" u="none" strike="noStrike" dirty="0" smtClean="0">
                          <a:solidFill>
                            <a:srgbClr val="000000"/>
                          </a:solidFill>
                          <a:latin typeface="Angsana New"/>
                        </a:rPr>
                        <a:t>2006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latin typeface="Angsana New"/>
                      </a:endParaRP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3200" b="1" i="0" u="none" strike="noStrike" dirty="0" smtClean="0">
                          <a:solidFill>
                            <a:srgbClr val="000000"/>
                          </a:solidFill>
                          <a:latin typeface="Angsana New"/>
                        </a:rPr>
                        <a:t>2007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latin typeface="Angsana New"/>
                      </a:endParaRP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119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Government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>
                          <a:latin typeface="Angsana New"/>
                        </a:rPr>
                        <a:t>14,930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>
                          <a:latin typeface="Angsana New"/>
                        </a:rPr>
                        <a:t>13,994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>
                          <a:latin typeface="Angsana New"/>
                        </a:rPr>
                        <a:t>14,092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latin typeface="Angsana New"/>
                        </a:rPr>
                        <a:t>12,043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4119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Private sector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>
                          <a:latin typeface="Angsana New"/>
                        </a:rPr>
                        <a:t>36,382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>
                          <a:latin typeface="Angsana New"/>
                        </a:rPr>
                        <a:t>38,045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>
                          <a:latin typeface="Angsana New"/>
                        </a:rPr>
                        <a:t>45,551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latin typeface="Angsana New"/>
                        </a:rPr>
                        <a:t>49,695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4119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All debts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>
                          <a:latin typeface="Angsana New"/>
                        </a:rPr>
                        <a:t>51,312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>
                          <a:latin typeface="Angsana New"/>
                        </a:rPr>
                        <a:t>52,039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>
                          <a:latin typeface="Angsana New"/>
                        </a:rPr>
                        <a:t>59,643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latin typeface="Angsana New"/>
                        </a:rPr>
                        <a:t>61,738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41199">
                <a:tc>
                  <a:txBody>
                    <a:bodyPr/>
                    <a:lstStyle/>
                    <a:p>
                      <a:pPr algn="l" rtl="0" fontAlgn="b"/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Long-term</a:t>
                      </a:r>
                      <a:endParaRPr lang="th-TH" sz="3200" b="1" i="0" u="none" strike="noStrike" dirty="0">
                        <a:solidFill>
                          <a:srgbClr val="000000"/>
                        </a:solidFill>
                        <a:latin typeface="Angsana New"/>
                      </a:endParaRP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latin typeface="Angsana New"/>
                        </a:rPr>
                        <a:t>39,138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>
                          <a:latin typeface="Angsana New"/>
                        </a:rPr>
                        <a:t>35,631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>
                          <a:latin typeface="Angsana New"/>
                        </a:rPr>
                        <a:t>41,089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latin typeface="Angsana New"/>
                        </a:rPr>
                        <a:t>40,098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41199"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3200" b="1" i="0" u="none" strike="noStrike" dirty="0">
                          <a:solidFill>
                            <a:srgbClr val="000000"/>
                          </a:solidFill>
                          <a:latin typeface="Angsana New"/>
                        </a:rPr>
                        <a:t>    </a:t>
                      </a: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Short-term</a:t>
                      </a:r>
                      <a:endParaRPr lang="th-TH" sz="3200" b="1" i="0" u="none" strike="noStrike" dirty="0">
                        <a:solidFill>
                          <a:srgbClr val="000000"/>
                        </a:solidFill>
                        <a:latin typeface="Angsana New"/>
                      </a:endParaRP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>
                          <a:latin typeface="Angsana New"/>
                        </a:rPr>
                        <a:t>12,174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>
                          <a:latin typeface="Angsana New"/>
                        </a:rPr>
                        <a:t>16,408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>
                          <a:latin typeface="Angsana New"/>
                        </a:rPr>
                        <a:t>18,554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latin typeface="Angsana New"/>
                        </a:rPr>
                        <a:t>21,640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4119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All debts</a:t>
                      </a: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/</a:t>
                      </a: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GDP </a:t>
                      </a: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(%)</a:t>
                      </a:r>
                      <a:endParaRPr kumimoji="0" 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>
                          <a:latin typeface="Angsana New"/>
                        </a:rPr>
                        <a:t>35.70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>
                          <a:latin typeface="Angsana New"/>
                        </a:rPr>
                        <a:t>32.50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>
                          <a:latin typeface="Angsana New"/>
                        </a:rPr>
                        <a:t>32.80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latin typeface="Angsana New"/>
                        </a:rPr>
                        <a:t>29.50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4119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Reserves</a:t>
                      </a: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/</a:t>
                      </a: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S-T Debts </a:t>
                      </a: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(%)</a:t>
                      </a:r>
                      <a:endParaRPr kumimoji="0" 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>
                          <a:latin typeface="Angsana New"/>
                        </a:rPr>
                        <a:t>409.30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>
                          <a:latin typeface="Angsana New"/>
                        </a:rPr>
                        <a:t>325.10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>
                          <a:latin typeface="Angsana New"/>
                        </a:rPr>
                        <a:t>361.00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i="0" u="none" strike="noStrike" dirty="0">
                          <a:latin typeface="Angsana New"/>
                        </a:rPr>
                        <a:t>404.10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55341" name="TextBox 3"/>
          <p:cNvSpPr txBox="1">
            <a:spLocks noChangeArrowheads="1"/>
          </p:cNvSpPr>
          <p:nvPr/>
        </p:nvSpPr>
        <p:spPr bwMode="auto">
          <a:xfrm>
            <a:off x="1143000" y="285750"/>
            <a:ext cx="70739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>
                <a:latin typeface="Times New Roman" pitchFamily="18" charset="0"/>
                <a:cs typeface="Times New Roman" pitchFamily="18" charset="0"/>
              </a:rPr>
              <a:t>Foreign Outstanding Debts of Thailand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A43A559-E647-45E8-865F-CE78048036C2}" type="slidenum">
              <a:rPr lang="en-US" smtClean="0">
                <a:cs typeface="Angsana New" charset="-34"/>
              </a:rPr>
              <a:pPr/>
              <a:t>42</a:t>
            </a:fld>
            <a:endParaRPr lang="th-TH" smtClean="0">
              <a:cs typeface="Angsana New" charset="-34"/>
            </a:endParaRPr>
          </a:p>
        </p:txBody>
      </p:sp>
      <p:sp>
        <p:nvSpPr>
          <p:cNvPr id="56322" name="Text Box 2"/>
          <p:cNvSpPr txBox="1">
            <a:spLocks noChangeArrowheads="1"/>
          </p:cNvSpPr>
          <p:nvPr/>
        </p:nvSpPr>
        <p:spPr bwMode="auto">
          <a:xfrm>
            <a:off x="642938" y="2214563"/>
            <a:ext cx="7786687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6725" indent="-457200" eaLnBrk="0" hangingPunct="0">
              <a:buFontTx/>
              <a:buChar char="•"/>
            </a:pPr>
            <a:r>
              <a:rPr lang="th-TH" sz="4000" b="1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4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Chronic deficits in current account before 1997</a:t>
            </a:r>
          </a:p>
          <a:p>
            <a:pPr marL="466725" indent="-457200" eaLnBrk="0" hangingPunct="0">
              <a:buFontTx/>
              <a:buChar char="•"/>
            </a:pPr>
            <a:r>
              <a:rPr lang="en-US" sz="4000" b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Continuous surpluses in trade and current accounts since 1998 after floating the baht </a:t>
            </a:r>
            <a:endParaRPr lang="th-TH" sz="4000" b="1">
              <a:solidFill>
                <a:srgbClr val="3333FF"/>
              </a:solidFill>
              <a:latin typeface="Times New Roman" pitchFamily="18" charset="0"/>
            </a:endParaRPr>
          </a:p>
          <a:p>
            <a:pPr marL="466725" indent="-457200" eaLnBrk="0" hangingPunct="0"/>
            <a:endParaRPr lang="th-TH" sz="40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56323" name="Text Box 3"/>
          <p:cNvSpPr txBox="1">
            <a:spLocks noChangeArrowheads="1"/>
          </p:cNvSpPr>
          <p:nvPr/>
        </p:nvSpPr>
        <p:spPr bwMode="auto">
          <a:xfrm>
            <a:off x="517525" y="306388"/>
            <a:ext cx="184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>
              <a:latin typeface="Angsana New" charset="-34"/>
            </a:endParaRPr>
          </a:p>
        </p:txBody>
      </p:sp>
      <p:sp>
        <p:nvSpPr>
          <p:cNvPr id="56324" name="Text Box 5"/>
          <p:cNvSpPr txBox="1">
            <a:spLocks noChangeArrowheads="1"/>
          </p:cNvSpPr>
          <p:nvPr/>
        </p:nvSpPr>
        <p:spPr bwMode="auto">
          <a:xfrm>
            <a:off x="381000" y="381000"/>
            <a:ext cx="6230938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th-TH" sz="4400">
                <a:latin typeface="Angsana New" charset="-34"/>
              </a:rPr>
              <a:t> </a:t>
            </a:r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International Trade and </a:t>
            </a:r>
          </a:p>
          <a:p>
            <a:pPr eaLnBrk="0" hangingPunct="0"/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Financial Structure</a:t>
            </a:r>
            <a:endParaRPr lang="th-TH" sz="4400" b="1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69C18E5-054E-4586-84CA-D6614D2D73D0}" type="slidenum">
              <a:rPr lang="en-US" smtClean="0">
                <a:cs typeface="Angsana New" charset="-34"/>
              </a:rPr>
              <a:pPr/>
              <a:t>43</a:t>
            </a:fld>
            <a:endParaRPr lang="th-TH" smtClean="0">
              <a:cs typeface="Angsana New" charset="-34"/>
            </a:endParaRPr>
          </a:p>
        </p:txBody>
      </p:sp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842963" y="614363"/>
          <a:ext cx="7434262" cy="5594350"/>
        </p:xfrm>
        <a:graphic>
          <a:graphicData uri="http://schemas.openxmlformats.org/presentationml/2006/ole">
            <p:oleObj spid="_x0000_s3074" name="Worksheet" r:id="rId3" imgW="4181490" imgH="3124110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FD31D6C-19EC-492B-B342-8115D566DBD6}" type="slidenum">
              <a:rPr lang="en-US" smtClean="0">
                <a:cs typeface="Angsana New" charset="-34"/>
              </a:rPr>
              <a:pPr/>
              <a:t>44</a:t>
            </a:fld>
            <a:endParaRPr lang="th-TH" smtClean="0">
              <a:cs typeface="Angsana New" charset="-34"/>
            </a:endParaRPr>
          </a:p>
        </p:txBody>
      </p:sp>
      <p:graphicFrame>
        <p:nvGraphicFramePr>
          <p:cNvPr id="37036" name="Group 172"/>
          <p:cNvGraphicFramePr>
            <a:graphicFrameLocks noGrp="1"/>
          </p:cNvGraphicFramePr>
          <p:nvPr/>
        </p:nvGraphicFramePr>
        <p:xfrm>
          <a:off x="250825" y="620713"/>
          <a:ext cx="8424863" cy="5522278"/>
        </p:xfrm>
        <a:graphic>
          <a:graphicData uri="http://schemas.openxmlformats.org/drawingml/2006/table">
            <a:tbl>
              <a:tblPr/>
              <a:tblGrid>
                <a:gridCol w="1158875"/>
                <a:gridCol w="2455863"/>
                <a:gridCol w="2054225"/>
                <a:gridCol w="2755900"/>
              </a:tblGrid>
              <a:tr h="735013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Current Account and GDP of Thailand 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7783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Year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Current a/c balance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Nominal GDP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Current a/c balance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3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</a:t>
                      </a: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mill. baht</a:t>
                      </a: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)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</a:t>
                      </a: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bill. baht</a:t>
                      </a: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)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As % of GDP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83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1997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-40,222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4,732.6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-0.85%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83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1998</a:t>
                      </a: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592,170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4,626.4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12.80%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83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1999</a:t>
                      </a: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469,988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4,637.1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10.14%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2000</a:t>
                      </a: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371,512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4,923.3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7.55%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83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2001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274,810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5,133.8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5.35%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783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2002</a:t>
                      </a: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302,029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5,451.9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5.54%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0C98091-4D04-458C-A959-AA574EAE3E6A}" type="slidenum">
              <a:rPr lang="en-US" smtClean="0">
                <a:cs typeface="Angsana New" charset="-34"/>
              </a:rPr>
              <a:pPr/>
              <a:t>45</a:t>
            </a:fld>
            <a:endParaRPr lang="th-TH" smtClean="0">
              <a:cs typeface="Angsana New" charset="-34"/>
            </a:endParaRPr>
          </a:p>
        </p:txBody>
      </p:sp>
      <p:sp>
        <p:nvSpPr>
          <p:cNvPr id="34819" name="Text Box 2"/>
          <p:cNvSpPr txBox="1">
            <a:spLocks noChangeArrowheads="1"/>
          </p:cNvSpPr>
          <p:nvPr/>
        </p:nvSpPr>
        <p:spPr bwMode="auto">
          <a:xfrm>
            <a:off x="900113" y="1657350"/>
            <a:ext cx="7886700" cy="458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defRPr/>
            </a:pPr>
            <a:endParaRPr lang="th-TH" sz="4400" b="1" dirty="0">
              <a:latin typeface="Angsana New" pitchFamily="18" charset="-34"/>
              <a:cs typeface="Angsana New" pitchFamily="18" charset="-34"/>
            </a:endParaRPr>
          </a:p>
          <a:p>
            <a:pPr marL="468000" indent="-457200" eaLnBrk="0" hangingPunct="0">
              <a:buFontTx/>
              <a:buChar char="•"/>
              <a:defRPr/>
            </a:pPr>
            <a:r>
              <a:rPr lang="en-US" sz="4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Before 1997, the b</a:t>
            </a:r>
            <a:r>
              <a:rPr lang="th-TH" sz="4000" b="1" dirty="0">
                <a:solidFill>
                  <a:srgbClr val="0000FF"/>
                </a:solidFill>
                <a:latin typeface="Times New Roman" pitchFamily="18" charset="0"/>
                <a:cs typeface="Angsana New" pitchFamily="18" charset="-34"/>
              </a:rPr>
              <a:t>alance of payments</a:t>
            </a:r>
            <a:r>
              <a:rPr lang="en-US" sz="4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was always </a:t>
            </a:r>
            <a:r>
              <a:rPr lang="th-TH" sz="4000" b="1" dirty="0">
                <a:solidFill>
                  <a:srgbClr val="0000FF"/>
                </a:solidFill>
                <a:latin typeface="Times New Roman" pitchFamily="18" charset="0"/>
                <a:cs typeface="Angsana New" pitchFamily="18" charset="-34"/>
              </a:rPr>
              <a:t> </a:t>
            </a:r>
            <a:r>
              <a:rPr lang="en-US" sz="4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in surplus because of large inflows of foreign investment and loans, leading to accumulation of international reserves</a:t>
            </a:r>
            <a:r>
              <a:rPr lang="en-US" sz="4400" b="1" dirty="0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   </a:t>
            </a:r>
            <a:endParaRPr lang="th-TH" sz="44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60419" name="Text Box 3"/>
          <p:cNvSpPr txBox="1">
            <a:spLocks noChangeArrowheads="1"/>
          </p:cNvSpPr>
          <p:nvPr/>
        </p:nvSpPr>
        <p:spPr bwMode="auto">
          <a:xfrm>
            <a:off x="517525" y="306388"/>
            <a:ext cx="184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>
              <a:latin typeface="Angsana New" charset="-34"/>
            </a:endParaRPr>
          </a:p>
        </p:txBody>
      </p:sp>
      <p:sp>
        <p:nvSpPr>
          <p:cNvPr id="60420" name="Text Box 4"/>
          <p:cNvSpPr txBox="1">
            <a:spLocks noChangeArrowheads="1"/>
          </p:cNvSpPr>
          <p:nvPr/>
        </p:nvSpPr>
        <p:spPr bwMode="auto">
          <a:xfrm>
            <a:off x="381000" y="381000"/>
            <a:ext cx="6137275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International Trade and </a:t>
            </a:r>
          </a:p>
          <a:p>
            <a:pPr eaLnBrk="0" hangingPunct="0"/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Financial Structure</a:t>
            </a:r>
            <a:endParaRPr lang="th-TH" sz="4400" b="1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C2282C5-71A2-499C-B70F-4E14401EA8E0}" type="slidenum">
              <a:rPr lang="en-US" smtClean="0">
                <a:cs typeface="Angsana New" charset="-34"/>
              </a:rPr>
              <a:pPr/>
              <a:t>46</a:t>
            </a:fld>
            <a:endParaRPr lang="th-TH" smtClean="0">
              <a:cs typeface="Angsana New" charset="-34"/>
            </a:endParaRPr>
          </a:p>
        </p:txBody>
      </p:sp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466725" y="857232"/>
          <a:ext cx="8248650" cy="5251468"/>
        </p:xfrm>
        <a:graphic>
          <a:graphicData uri="http://schemas.openxmlformats.org/presentationml/2006/ole">
            <p:oleObj spid="_x0000_s4098" name="Worksheet" r:id="rId3" imgW="7448490" imgH="4391115" progId="Excel.Sheet.8">
              <p:embed/>
            </p:oleObj>
          </a:graphicData>
        </a:graphic>
      </p:graphicFrame>
      <p:sp>
        <p:nvSpPr>
          <p:cNvPr id="4100" name="Text Box 3"/>
          <p:cNvSpPr txBox="1">
            <a:spLocks noChangeArrowheads="1"/>
          </p:cNvSpPr>
          <p:nvPr/>
        </p:nvSpPr>
        <p:spPr bwMode="auto">
          <a:xfrm>
            <a:off x="365125" y="230188"/>
            <a:ext cx="184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>
              <a:latin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1263AF1-10C2-4C31-AB06-9F92D2FB3077}" type="slidenum">
              <a:rPr lang="en-US" smtClean="0">
                <a:cs typeface="Angsana New" charset="-34"/>
              </a:rPr>
              <a:pPr/>
              <a:t>47</a:t>
            </a:fld>
            <a:endParaRPr lang="th-TH" smtClean="0">
              <a:cs typeface="Angsana New" charset="-34"/>
            </a:endParaRPr>
          </a:p>
        </p:txBody>
      </p:sp>
      <p:sp>
        <p:nvSpPr>
          <p:cNvPr id="63490" name="Text Box 3"/>
          <p:cNvSpPr txBox="1">
            <a:spLocks noChangeArrowheads="1"/>
          </p:cNvSpPr>
          <p:nvPr/>
        </p:nvSpPr>
        <p:spPr bwMode="auto">
          <a:xfrm>
            <a:off x="517525" y="230188"/>
            <a:ext cx="184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>
              <a:latin typeface="Angsana New" charset="-34"/>
            </a:endParaRPr>
          </a:p>
        </p:txBody>
      </p:sp>
      <p:graphicFrame>
        <p:nvGraphicFramePr>
          <p:cNvPr id="24730" name="Group 154"/>
          <p:cNvGraphicFramePr>
            <a:graphicFrameLocks noGrp="1"/>
          </p:cNvGraphicFramePr>
          <p:nvPr/>
        </p:nvGraphicFramePr>
        <p:xfrm>
          <a:off x="4786314" y="214290"/>
          <a:ext cx="3455987" cy="6400800"/>
        </p:xfrm>
        <a:graphic>
          <a:graphicData uri="http://schemas.openxmlformats.org/drawingml/2006/table">
            <a:tbl>
              <a:tblPr/>
              <a:tblGrid>
                <a:gridCol w="1728787"/>
                <a:gridCol w="1727200"/>
              </a:tblGrid>
              <a:tr h="857256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Year</a:t>
                      </a:r>
                      <a:endParaRPr kumimoji="0" lang="en-US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End of Year</a:t>
                      </a:r>
                      <a:endParaRPr kumimoji="0" lang="en-US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00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Reserves</a:t>
                      </a:r>
                      <a:endParaRPr kumimoji="0" lang="en-US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1976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1,893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1980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3,026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1985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3,004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1990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14,273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1991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18,416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1992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21,182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1993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25,439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1994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30,279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1995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37,027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1996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38,725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ngsana New" pitchFamily="18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928662" y="785794"/>
            <a:ext cx="3789820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  <a:t>Thailand’s </a:t>
            </a:r>
          </a:p>
          <a:p>
            <a:r>
              <a:rPr lang="en-US" sz="4400" b="1" dirty="0" smtClean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  <a:t>International Reserves</a:t>
            </a:r>
          </a:p>
          <a:p>
            <a:pPr lvl="0"/>
            <a:r>
              <a:rPr lang="en-US" sz="4400" b="1" dirty="0" smtClean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  <a:t>(Unit</a:t>
            </a:r>
            <a:r>
              <a:rPr lang="th-TH" sz="4400" b="1" dirty="0" smtClean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  <a:t> : </a:t>
            </a:r>
            <a:r>
              <a:rPr lang="en-US" sz="4400" b="1" dirty="0" smtClean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  <a:t>mill.</a:t>
            </a:r>
            <a:r>
              <a:rPr lang="th-TH" sz="4400" b="1" dirty="0" smtClean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4400" b="1" dirty="0" smtClean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  <a:t>US$)</a:t>
            </a:r>
            <a:endParaRPr lang="th-TH" sz="4400" b="1" dirty="0" smtClean="0">
              <a:solidFill>
                <a:srgbClr val="FF0000"/>
              </a:solidFill>
              <a:latin typeface="Angsana New" pitchFamily="18" charset="-34"/>
              <a:cs typeface="Angsana New" pitchFamily="18" charset="-34"/>
            </a:endParaRPr>
          </a:p>
          <a:p>
            <a:endParaRPr lang="en-US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BD6FB11-BD0A-48A3-B326-E6B8CEE7C623}" type="slidenum">
              <a:rPr lang="en-US" smtClean="0">
                <a:cs typeface="Angsana New" charset="-34"/>
              </a:rPr>
              <a:pPr/>
              <a:t>48</a:t>
            </a:fld>
            <a:endParaRPr lang="th-TH" smtClean="0">
              <a:cs typeface="Angsana New" charset="-34"/>
            </a:endParaRPr>
          </a:p>
        </p:txBody>
      </p:sp>
      <p:sp>
        <p:nvSpPr>
          <p:cNvPr id="64514" name="Text Box 3"/>
          <p:cNvSpPr txBox="1">
            <a:spLocks noChangeArrowheads="1"/>
          </p:cNvSpPr>
          <p:nvPr/>
        </p:nvSpPr>
        <p:spPr bwMode="auto">
          <a:xfrm>
            <a:off x="517525" y="306388"/>
            <a:ext cx="184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>
              <a:latin typeface="Angsana New" charset="-34"/>
            </a:endParaRPr>
          </a:p>
        </p:txBody>
      </p:sp>
      <p:sp>
        <p:nvSpPr>
          <p:cNvPr id="64515" name="Text Box 4"/>
          <p:cNvSpPr txBox="1">
            <a:spLocks noChangeArrowheads="1"/>
          </p:cNvSpPr>
          <p:nvPr/>
        </p:nvSpPr>
        <p:spPr bwMode="auto">
          <a:xfrm>
            <a:off x="381000" y="381000"/>
            <a:ext cx="6230938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th-TH" sz="4400" dirty="0">
                <a:latin typeface="Angsana New" charset="-34"/>
              </a:rPr>
              <a:t> </a:t>
            </a:r>
            <a:r>
              <a:rPr lang="en-US" sz="4400" b="1" u="sng" dirty="0">
                <a:latin typeface="Times New Roman" pitchFamily="18" charset="0"/>
                <a:cs typeface="Times New Roman" pitchFamily="18" charset="0"/>
              </a:rPr>
              <a:t>International Trade and </a:t>
            </a:r>
          </a:p>
          <a:p>
            <a:pPr eaLnBrk="0" hangingPunct="0"/>
            <a:r>
              <a:rPr lang="en-US" sz="4400" b="1" u="sng" dirty="0">
                <a:latin typeface="Times New Roman" pitchFamily="18" charset="0"/>
                <a:cs typeface="Times New Roman" pitchFamily="18" charset="0"/>
              </a:rPr>
              <a:t>Financial Structure</a:t>
            </a:r>
            <a:endParaRPr lang="th-TH" sz="4400" b="1" dirty="0">
              <a:latin typeface="Times New Roman" pitchFamily="18" charset="0"/>
            </a:endParaRPr>
          </a:p>
        </p:txBody>
      </p:sp>
      <p:sp>
        <p:nvSpPr>
          <p:cNvPr id="64516" name="Text Box 2"/>
          <p:cNvSpPr txBox="1">
            <a:spLocks noChangeArrowheads="1"/>
          </p:cNvSpPr>
          <p:nvPr/>
        </p:nvSpPr>
        <p:spPr bwMode="auto">
          <a:xfrm>
            <a:off x="642938" y="2000250"/>
            <a:ext cx="7786687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6725" indent="-457200" eaLnBrk="0" hangingPunct="0">
              <a:buFontTx/>
              <a:buChar char="•"/>
            </a:pPr>
            <a:r>
              <a:rPr lang="en-US" sz="4000" b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Big drop of reserves from defending the baht in 1997</a:t>
            </a:r>
          </a:p>
          <a:p>
            <a:pPr marL="466725" indent="-457200" eaLnBrk="0" hangingPunct="0">
              <a:buFontTx/>
              <a:buChar char="•"/>
            </a:pPr>
            <a:r>
              <a:rPr lang="en-US" sz="4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After the crisis, large outflows of capital to repay foreign debts, causing deficits in BOP</a:t>
            </a:r>
            <a:endParaRPr lang="th-TH" sz="4000" b="1">
              <a:solidFill>
                <a:srgbClr val="3333FF"/>
              </a:solidFill>
              <a:latin typeface="Times New Roman" pitchFamily="18" charset="0"/>
            </a:endParaRPr>
          </a:p>
          <a:p>
            <a:pPr marL="466725" indent="-457200" eaLnBrk="0" hangingPunct="0"/>
            <a:endParaRPr lang="th-TH" sz="4000" b="1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9AAF7E8-21E9-433B-A56E-AF55E9657217}" type="slidenum">
              <a:rPr lang="en-US" smtClean="0">
                <a:cs typeface="Angsana New" charset="-34"/>
              </a:rPr>
              <a:pPr/>
              <a:t>49</a:t>
            </a:fld>
            <a:endParaRPr lang="th-TH" smtClean="0">
              <a:cs typeface="Angsana New" charset="-34"/>
            </a:endParaRPr>
          </a:p>
        </p:txBody>
      </p:sp>
      <p:sp>
        <p:nvSpPr>
          <p:cNvPr id="65538" name="Text Box 3"/>
          <p:cNvSpPr txBox="1">
            <a:spLocks noChangeArrowheads="1"/>
          </p:cNvSpPr>
          <p:nvPr/>
        </p:nvSpPr>
        <p:spPr bwMode="auto">
          <a:xfrm>
            <a:off x="517525" y="306388"/>
            <a:ext cx="184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>
              <a:latin typeface="Angsana New" charset="-34"/>
            </a:endParaRPr>
          </a:p>
        </p:txBody>
      </p:sp>
      <p:sp>
        <p:nvSpPr>
          <p:cNvPr id="65539" name="Text Box 4"/>
          <p:cNvSpPr txBox="1">
            <a:spLocks noChangeArrowheads="1"/>
          </p:cNvSpPr>
          <p:nvPr/>
        </p:nvSpPr>
        <p:spPr bwMode="auto">
          <a:xfrm>
            <a:off x="381000" y="381000"/>
            <a:ext cx="6230938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th-TH" sz="4400">
                <a:latin typeface="Angsana New" charset="-34"/>
              </a:rPr>
              <a:t> </a:t>
            </a:r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International Trade and </a:t>
            </a:r>
          </a:p>
          <a:p>
            <a:pPr eaLnBrk="0" hangingPunct="0"/>
            <a:r>
              <a:rPr lang="en-US" sz="4400" b="1" u="sng">
                <a:latin typeface="Times New Roman" pitchFamily="18" charset="0"/>
                <a:cs typeface="Times New Roman" pitchFamily="18" charset="0"/>
              </a:rPr>
              <a:t>Financial Structure</a:t>
            </a:r>
            <a:endParaRPr lang="th-TH" sz="4400" b="1">
              <a:latin typeface="Times New Roman" pitchFamily="18" charset="0"/>
            </a:endParaRPr>
          </a:p>
        </p:txBody>
      </p:sp>
      <p:sp>
        <p:nvSpPr>
          <p:cNvPr id="65540" name="Text Box 2"/>
          <p:cNvSpPr txBox="1">
            <a:spLocks noChangeArrowheads="1"/>
          </p:cNvSpPr>
          <p:nvPr/>
        </p:nvSpPr>
        <p:spPr bwMode="auto">
          <a:xfrm>
            <a:off x="642938" y="2000250"/>
            <a:ext cx="7786687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6725" indent="-457200" eaLnBrk="0" hangingPunct="0">
              <a:buFontTx/>
              <a:buChar char="•"/>
            </a:pPr>
            <a:r>
              <a:rPr lang="en-US" sz="4000" b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The baht depreciation greatly helped exports, causing surpluses in current account and BOP</a:t>
            </a:r>
          </a:p>
          <a:p>
            <a:pPr marL="466725" indent="-457200" eaLnBrk="0" hangingPunct="0">
              <a:buFontTx/>
              <a:buChar char="•"/>
            </a:pPr>
            <a:r>
              <a:rPr lang="en-US" sz="40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Reserves started to grow again</a:t>
            </a:r>
            <a:endParaRPr lang="th-TH" sz="4000" b="1">
              <a:solidFill>
                <a:srgbClr val="FF0000"/>
              </a:solidFill>
              <a:latin typeface="Times New Roman" pitchFamily="18" charset="0"/>
            </a:endParaRPr>
          </a:p>
          <a:p>
            <a:pPr marL="466725" indent="-457200" eaLnBrk="0" hangingPunct="0"/>
            <a:endParaRPr lang="th-TH" sz="4000" b="1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2F45C96-B8A0-4FA1-986D-5FA115B46D1F}" type="slidenum">
              <a:rPr lang="en-US" smtClean="0">
                <a:cs typeface="Angsana New" charset="-34"/>
              </a:rPr>
              <a:pPr/>
              <a:t>50</a:t>
            </a:fld>
            <a:endParaRPr lang="th-TH" smtClean="0">
              <a:cs typeface="Angsana New" charset="-34"/>
            </a:endParaRPr>
          </a:p>
        </p:txBody>
      </p:sp>
      <p:graphicFrame>
        <p:nvGraphicFramePr>
          <p:cNvPr id="5122" name="Object 2"/>
          <p:cNvGraphicFramePr>
            <a:graphicFrameLocks noChangeAspect="1"/>
          </p:cNvGraphicFramePr>
          <p:nvPr/>
        </p:nvGraphicFramePr>
        <p:xfrm>
          <a:off x="466725" y="1225550"/>
          <a:ext cx="8248650" cy="4883150"/>
        </p:xfrm>
        <a:graphic>
          <a:graphicData uri="http://schemas.openxmlformats.org/presentationml/2006/ole">
            <p:oleObj spid="_x0000_s5122" name="Worksheet" r:id="rId3" imgW="7448490" imgH="4391115" progId="Excel.Sheet.8">
              <p:embed/>
            </p:oleObj>
          </a:graphicData>
        </a:graphic>
      </p:graphicFrame>
      <p:sp>
        <p:nvSpPr>
          <p:cNvPr id="5124" name="Text Box 3"/>
          <p:cNvSpPr txBox="1">
            <a:spLocks noChangeArrowheads="1"/>
          </p:cNvSpPr>
          <p:nvPr/>
        </p:nvSpPr>
        <p:spPr bwMode="auto">
          <a:xfrm>
            <a:off x="365125" y="230188"/>
            <a:ext cx="184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>
              <a:latin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F885736-147B-4C6C-932A-C8D7FBC4A662}" type="slidenum">
              <a:rPr lang="en-US" smtClean="0">
                <a:cs typeface="Angsana New" charset="-34"/>
              </a:rPr>
              <a:pPr/>
              <a:t>51</a:t>
            </a:fld>
            <a:endParaRPr lang="th-TH" smtClean="0">
              <a:cs typeface="Angsana New" charset="-34"/>
            </a:endParaRPr>
          </a:p>
        </p:txBody>
      </p:sp>
      <p:graphicFrame>
        <p:nvGraphicFramePr>
          <p:cNvPr id="6146" name="Object 55"/>
          <p:cNvGraphicFramePr>
            <a:graphicFrameLocks noChangeAspect="1"/>
          </p:cNvGraphicFramePr>
          <p:nvPr/>
        </p:nvGraphicFramePr>
        <p:xfrm>
          <a:off x="285750" y="642938"/>
          <a:ext cx="8572500" cy="5429250"/>
        </p:xfrm>
        <a:graphic>
          <a:graphicData uri="http://schemas.openxmlformats.org/presentationml/2006/ole">
            <p:oleObj spid="_x0000_s6146" name="Worksheet" r:id="rId3" imgW="8048700" imgH="3962490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9A13128-3CC8-4F39-B5C0-B26E17998017}" type="slidenum">
              <a:rPr lang="en-US" smtClean="0">
                <a:cs typeface="Angsana New" charset="-34"/>
              </a:rPr>
              <a:pPr/>
              <a:t>52</a:t>
            </a:fld>
            <a:endParaRPr lang="th-TH" smtClean="0">
              <a:cs typeface="Angsana New" charset="-34"/>
            </a:endParaRPr>
          </a:p>
        </p:txBody>
      </p:sp>
      <p:sp>
        <p:nvSpPr>
          <p:cNvPr id="7172" name="Text Box 2"/>
          <p:cNvSpPr txBox="1">
            <a:spLocks noChangeArrowheads="1"/>
          </p:cNvSpPr>
          <p:nvPr/>
        </p:nvSpPr>
        <p:spPr bwMode="auto">
          <a:xfrm>
            <a:off x="517525" y="230188"/>
            <a:ext cx="184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>
              <a:latin typeface="Angsana New" charset="-34"/>
            </a:endParaRPr>
          </a:p>
        </p:txBody>
      </p:sp>
      <p:graphicFrame>
        <p:nvGraphicFramePr>
          <p:cNvPr id="47146" name="Group 42"/>
          <p:cNvGraphicFramePr>
            <a:graphicFrameLocks noGrp="1"/>
          </p:cNvGraphicFramePr>
          <p:nvPr/>
        </p:nvGraphicFramePr>
        <p:xfrm>
          <a:off x="323850" y="2276475"/>
          <a:ext cx="3671888" cy="3535680"/>
        </p:xfrm>
        <a:graphic>
          <a:graphicData uri="http://schemas.openxmlformats.org/drawingml/2006/table">
            <a:tbl>
              <a:tblPr/>
              <a:tblGrid>
                <a:gridCol w="1836738"/>
                <a:gridCol w="1835150"/>
              </a:tblGrid>
              <a:tr h="28575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Thailand’s Reserves (including net forward position)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4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Unit: mill.</a:t>
                      </a:r>
                      <a:r>
                        <a:rPr kumimoji="0" lang="th-TH" sz="4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r>
                        <a:rPr kumimoji="0" lang="en-US" sz="4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US$</a:t>
                      </a:r>
                      <a:r>
                        <a:rPr kumimoji="0" lang="th-TH" sz="4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170" name="Object 35"/>
          <p:cNvGraphicFramePr>
            <a:graphicFrameLocks noChangeAspect="1"/>
          </p:cNvGraphicFramePr>
          <p:nvPr/>
        </p:nvGraphicFramePr>
        <p:xfrm>
          <a:off x="4214813" y="357188"/>
          <a:ext cx="4127500" cy="5643562"/>
        </p:xfrm>
        <a:graphic>
          <a:graphicData uri="http://schemas.openxmlformats.org/presentationml/2006/ole">
            <p:oleObj spid="_x0000_s7170" name="Worksheet" r:id="rId3" imgW="3533760" imgH="4838610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lide Number Placeholder 3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2E4EFF1E-13A8-470A-9BAF-4E257F25B2B1}" type="slidenum">
              <a:rPr lang="en-US" sz="1400"/>
              <a:pPr algn="r"/>
              <a:t>53</a:t>
            </a:fld>
            <a:endParaRPr lang="th-TH" sz="1400"/>
          </a:p>
        </p:txBody>
      </p:sp>
      <p:sp>
        <p:nvSpPr>
          <p:cNvPr id="82947" name="Text Box 2"/>
          <p:cNvSpPr txBox="1">
            <a:spLocks noChangeArrowheads="1"/>
          </p:cNvSpPr>
          <p:nvPr/>
        </p:nvSpPr>
        <p:spPr bwMode="auto">
          <a:xfrm>
            <a:off x="571472" y="1285860"/>
            <a:ext cx="8072466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buFont typeface="Arial" charset="0"/>
              <a:buChar char="•"/>
            </a:pPr>
            <a:r>
              <a:rPr lang="th-TH" sz="4400" b="1" dirty="0">
                <a:solidFill>
                  <a:srgbClr val="0000FF"/>
                </a:solidFill>
                <a:latin typeface="Angsana New" charset="-34"/>
              </a:rPr>
              <a:t> </a:t>
            </a:r>
            <a:r>
              <a:rPr lang="en-US" sz="4400" b="1" dirty="0" smtClean="0">
                <a:solidFill>
                  <a:srgbClr val="0000FF"/>
                </a:solidFill>
                <a:latin typeface="Angsana New" charset="-34"/>
              </a:rPr>
              <a:t>The subprime crisis reduced the world’s trade volume</a:t>
            </a:r>
          </a:p>
          <a:p>
            <a:pPr eaLnBrk="0" hangingPunct="0">
              <a:buFont typeface="Arial" charset="0"/>
              <a:buChar char="•"/>
            </a:pPr>
            <a:r>
              <a:rPr lang="en-US" sz="4400" b="1" dirty="0" smtClean="0">
                <a:solidFill>
                  <a:srgbClr val="FF0000"/>
                </a:solidFill>
                <a:latin typeface="Angsana New" charset="-34"/>
              </a:rPr>
              <a:t> The impact clearly caused declines in Thailand’s exports and imports starting in November 2008</a:t>
            </a:r>
          </a:p>
          <a:p>
            <a:pPr eaLnBrk="0" hangingPunct="0">
              <a:buFont typeface="Arial" charset="0"/>
              <a:buChar char="•"/>
            </a:pPr>
            <a:r>
              <a:rPr lang="en-US" sz="4400" b="1" dirty="0" smtClean="0">
                <a:solidFill>
                  <a:srgbClr val="993300"/>
                </a:solidFill>
                <a:latin typeface="Angsana New" charset="-34"/>
              </a:rPr>
              <a:t> Declines in all commodity groups and almost all trading partners</a:t>
            </a:r>
          </a:p>
        </p:txBody>
      </p:sp>
      <p:sp>
        <p:nvSpPr>
          <p:cNvPr id="82948" name="Text Box 3"/>
          <p:cNvSpPr txBox="1">
            <a:spLocks noChangeArrowheads="1"/>
          </p:cNvSpPr>
          <p:nvPr/>
        </p:nvSpPr>
        <p:spPr bwMode="auto">
          <a:xfrm>
            <a:off x="517525" y="306388"/>
            <a:ext cx="184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>
              <a:latin typeface="Angsana New" charset="-34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381000" y="381000"/>
            <a:ext cx="826296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th-TH" sz="3200" dirty="0">
                <a:latin typeface="Angsana New" charset="-34"/>
              </a:rPr>
              <a:t> </a:t>
            </a:r>
            <a:r>
              <a:rPr lang="en-US" sz="3200" b="1" u="sng" dirty="0">
                <a:latin typeface="Times New Roman" pitchFamily="18" charset="0"/>
                <a:cs typeface="Times New Roman" pitchFamily="18" charset="0"/>
              </a:rPr>
              <a:t>International Trade and </a:t>
            </a:r>
            <a:r>
              <a:rPr lang="en-US" sz="3200" b="1" u="sng" dirty="0" smtClean="0">
                <a:latin typeface="Times New Roman" pitchFamily="18" charset="0"/>
                <a:cs typeface="Times New Roman" pitchFamily="18" charset="0"/>
              </a:rPr>
              <a:t>Financial </a:t>
            </a:r>
            <a:r>
              <a:rPr lang="en-US" sz="3200" b="1" u="sng" dirty="0">
                <a:latin typeface="Times New Roman" pitchFamily="18" charset="0"/>
                <a:cs typeface="Times New Roman" pitchFamily="18" charset="0"/>
              </a:rPr>
              <a:t>Structure</a:t>
            </a:r>
            <a:endParaRPr lang="th-TH" sz="3200" b="1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Number Placeholder 1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137E03BA-E604-47BC-A607-C4BDB6F246DE}" type="slidenum">
              <a:rPr lang="en-US" sz="1400"/>
              <a:pPr algn="r"/>
              <a:t>54</a:t>
            </a:fld>
            <a:endParaRPr lang="th-TH" sz="1400"/>
          </a:p>
        </p:txBody>
      </p:sp>
      <p:graphicFrame>
        <p:nvGraphicFramePr>
          <p:cNvPr id="83971" name="Object 6"/>
          <p:cNvGraphicFramePr>
            <a:graphicFrameLocks noChangeAspect="1"/>
          </p:cNvGraphicFramePr>
          <p:nvPr/>
        </p:nvGraphicFramePr>
        <p:xfrm>
          <a:off x="433388" y="785812"/>
          <a:ext cx="8374062" cy="5357831"/>
        </p:xfrm>
        <a:graphic>
          <a:graphicData uri="http://schemas.openxmlformats.org/presentationml/2006/ole">
            <p:oleObj spid="_x0000_s83971" name="Worksheet" r:id="rId3" imgW="9296400" imgH="3733800" progId="Excel.Sheet.8">
              <p:embed/>
            </p:oleObj>
          </a:graphicData>
        </a:graphic>
      </p:graphicFrame>
      <p:sp>
        <p:nvSpPr>
          <p:cNvPr id="83972" name="Text Box 4"/>
          <p:cNvSpPr txBox="1">
            <a:spLocks noChangeArrowheads="1"/>
          </p:cNvSpPr>
          <p:nvPr/>
        </p:nvSpPr>
        <p:spPr bwMode="auto">
          <a:xfrm>
            <a:off x="72286" y="214290"/>
            <a:ext cx="907171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th-TH" sz="3200" dirty="0">
                <a:latin typeface="Angsana New" charset="-34"/>
              </a:rPr>
              <a:t> </a:t>
            </a:r>
            <a:r>
              <a:rPr lang="en-US" sz="3200" b="1" u="sng" dirty="0" smtClean="0">
                <a:latin typeface="Angsana New" charset="-34"/>
              </a:rPr>
              <a:t>Rate of Change from Same Month Previous Year </a:t>
            </a:r>
            <a:r>
              <a:rPr lang="th-TH" sz="3200" b="1" u="sng" dirty="0" smtClean="0">
                <a:latin typeface="Angsana New" charset="-34"/>
              </a:rPr>
              <a:t>(</a:t>
            </a:r>
            <a:r>
              <a:rPr lang="en-US" sz="3200" b="1" u="sng" dirty="0" smtClean="0">
                <a:latin typeface="Angsana New" charset="-34"/>
              </a:rPr>
              <a:t>Exports Jan. – Sept. 2008</a:t>
            </a:r>
            <a:r>
              <a:rPr lang="th-TH" sz="3200" b="1" u="sng" dirty="0" smtClean="0">
                <a:latin typeface="Angsana New" charset="-34"/>
              </a:rPr>
              <a:t>)</a:t>
            </a:r>
            <a:endParaRPr lang="th-TH" sz="3200" b="1" dirty="0">
              <a:latin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Number Placeholder 1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78132BE1-B43A-4DA3-8E8D-1F0EAE04B9C5}" type="slidenum">
              <a:rPr lang="en-US" sz="1400"/>
              <a:pPr algn="r"/>
              <a:t>55</a:t>
            </a:fld>
            <a:endParaRPr lang="th-TH" sz="1400"/>
          </a:p>
        </p:txBody>
      </p:sp>
      <p:graphicFrame>
        <p:nvGraphicFramePr>
          <p:cNvPr id="84996" name="Object 3"/>
          <p:cNvGraphicFramePr>
            <a:graphicFrameLocks noChangeAspect="1"/>
          </p:cNvGraphicFramePr>
          <p:nvPr/>
        </p:nvGraphicFramePr>
        <p:xfrm>
          <a:off x="428625" y="928688"/>
          <a:ext cx="8286750" cy="5214937"/>
        </p:xfrm>
        <a:graphic>
          <a:graphicData uri="http://schemas.openxmlformats.org/presentationml/2006/ole">
            <p:oleObj spid="_x0000_s84996" name="Worksheet" r:id="rId3" imgW="9296400" imgH="3724343" progId="Excel.Sheet.8">
              <p:embed/>
            </p:oleObj>
          </a:graphicData>
        </a:graphic>
      </p:graphicFrame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214290"/>
            <a:ext cx="915346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th-TH" sz="3200" dirty="0">
                <a:latin typeface="Angsana New" charset="-34"/>
              </a:rPr>
              <a:t> </a:t>
            </a:r>
            <a:r>
              <a:rPr lang="en-US" sz="3200" b="1" u="sng" dirty="0" smtClean="0">
                <a:latin typeface="Angsana New" charset="-34"/>
              </a:rPr>
              <a:t>Rate of Change from Same Month Previous Year </a:t>
            </a:r>
            <a:r>
              <a:rPr lang="th-TH" sz="3200" b="1" u="sng" dirty="0" smtClean="0">
                <a:latin typeface="Angsana New" charset="-34"/>
              </a:rPr>
              <a:t>(</a:t>
            </a:r>
            <a:r>
              <a:rPr lang="en-US" sz="3200" b="1" u="sng" dirty="0" smtClean="0">
                <a:latin typeface="Angsana New" charset="-34"/>
              </a:rPr>
              <a:t>Imports Jan. – Sept. 2008</a:t>
            </a:r>
            <a:r>
              <a:rPr lang="th-TH" sz="3200" b="1" u="sng" dirty="0" smtClean="0">
                <a:latin typeface="Angsana New" charset="-34"/>
              </a:rPr>
              <a:t>)</a:t>
            </a:r>
            <a:endParaRPr lang="th-TH" sz="3200" b="1" dirty="0">
              <a:latin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Slide Number Placeholder 1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156D934D-D1C3-4192-895D-50C4927BCED8}" type="slidenum">
              <a:rPr lang="en-US" sz="1400"/>
              <a:pPr algn="r"/>
              <a:t>56</a:t>
            </a:fld>
            <a:endParaRPr lang="th-TH" sz="1400"/>
          </a:p>
        </p:txBody>
      </p:sp>
      <p:graphicFrame>
        <p:nvGraphicFramePr>
          <p:cNvPr id="86020" name="Object 3"/>
          <p:cNvGraphicFramePr>
            <a:graphicFrameLocks noChangeAspect="1"/>
          </p:cNvGraphicFramePr>
          <p:nvPr/>
        </p:nvGraphicFramePr>
        <p:xfrm>
          <a:off x="500063" y="857250"/>
          <a:ext cx="8215312" cy="5286375"/>
        </p:xfrm>
        <a:graphic>
          <a:graphicData uri="http://schemas.openxmlformats.org/presentationml/2006/ole">
            <p:oleObj spid="_x0000_s86020" name="Worksheet" r:id="rId3" imgW="9515424" imgH="3733800" progId="Excel.Sheet.8">
              <p:embed/>
            </p:oleObj>
          </a:graphicData>
        </a:graphic>
      </p:graphicFrame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9004" y="214290"/>
            <a:ext cx="911499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th-TH" sz="3200" dirty="0">
                <a:latin typeface="Angsana New" charset="-34"/>
              </a:rPr>
              <a:t> </a:t>
            </a:r>
            <a:r>
              <a:rPr lang="en-US" sz="3200" b="1" u="sng" dirty="0" smtClean="0">
                <a:latin typeface="Angsana New" charset="-34"/>
              </a:rPr>
              <a:t>Rate of Change from Same Month Previous Year </a:t>
            </a:r>
            <a:r>
              <a:rPr lang="th-TH" sz="3200" b="1" u="sng" dirty="0" smtClean="0">
                <a:latin typeface="Angsana New" charset="-34"/>
              </a:rPr>
              <a:t>(</a:t>
            </a:r>
            <a:r>
              <a:rPr lang="en-US" sz="3200" b="1" u="sng" dirty="0" smtClean="0">
                <a:latin typeface="Angsana New" charset="-34"/>
              </a:rPr>
              <a:t>Exports Oct. 08– June 09</a:t>
            </a:r>
            <a:r>
              <a:rPr lang="th-TH" sz="3200" b="1" u="sng" dirty="0" smtClean="0">
                <a:latin typeface="Angsana New" charset="-34"/>
              </a:rPr>
              <a:t>)</a:t>
            </a:r>
            <a:endParaRPr lang="th-TH" sz="3200" b="1" dirty="0">
              <a:latin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lide Number Placeholder 1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F2AC7002-9565-4137-BABE-3EBA03050B37}" type="slidenum">
              <a:rPr lang="en-US" sz="1400"/>
              <a:pPr algn="r"/>
              <a:t>57</a:t>
            </a:fld>
            <a:endParaRPr lang="th-TH" sz="1400"/>
          </a:p>
        </p:txBody>
      </p:sp>
      <p:graphicFrame>
        <p:nvGraphicFramePr>
          <p:cNvPr id="87044" name="Object 3"/>
          <p:cNvGraphicFramePr>
            <a:graphicFrameLocks noChangeAspect="1"/>
          </p:cNvGraphicFramePr>
          <p:nvPr/>
        </p:nvGraphicFramePr>
        <p:xfrm>
          <a:off x="358775" y="927100"/>
          <a:ext cx="8340725" cy="5216525"/>
        </p:xfrm>
        <a:graphic>
          <a:graphicData uri="http://schemas.openxmlformats.org/presentationml/2006/ole">
            <p:oleObj spid="_x0000_s87044" name="Worksheet" r:id="rId3" imgW="9515424" imgH="3724343" progId="Excel.Sheet.8">
              <p:embed/>
            </p:oleObj>
          </a:graphicData>
        </a:graphic>
      </p:graphicFrame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4578" y="214290"/>
            <a:ext cx="912942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th-TH" sz="3200" dirty="0">
                <a:latin typeface="Angsana New" charset="-34"/>
              </a:rPr>
              <a:t> </a:t>
            </a:r>
            <a:r>
              <a:rPr lang="en-US" sz="3200" b="1" u="sng" dirty="0" smtClean="0">
                <a:latin typeface="Angsana New" charset="-34"/>
              </a:rPr>
              <a:t>Rate of Change from Same Month Previous Year </a:t>
            </a:r>
            <a:r>
              <a:rPr lang="th-TH" sz="3200" b="1" u="sng" dirty="0" smtClean="0">
                <a:latin typeface="Angsana New" charset="-34"/>
              </a:rPr>
              <a:t>(</a:t>
            </a:r>
            <a:r>
              <a:rPr lang="en-US" sz="3200" b="1" u="sng" dirty="0" smtClean="0">
                <a:latin typeface="Angsana New" charset="-34"/>
              </a:rPr>
              <a:t>Imports Oct. 08– June 09</a:t>
            </a:r>
            <a:r>
              <a:rPr lang="th-TH" sz="3200" b="1" u="sng" dirty="0" smtClean="0">
                <a:latin typeface="Angsana New" charset="-34"/>
              </a:rPr>
              <a:t>)</a:t>
            </a:r>
            <a:endParaRPr lang="th-TH" sz="3200" b="1" dirty="0">
              <a:latin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Slide Number Placeholder 3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F582A676-B432-4775-BAC1-650C93D7B241}" type="slidenum">
              <a:rPr lang="en-US" sz="1400"/>
              <a:pPr algn="r"/>
              <a:t>58</a:t>
            </a:fld>
            <a:endParaRPr lang="th-TH" sz="1400"/>
          </a:p>
        </p:txBody>
      </p:sp>
      <p:sp>
        <p:nvSpPr>
          <p:cNvPr id="88067" name="Text Box 2"/>
          <p:cNvSpPr txBox="1">
            <a:spLocks noChangeArrowheads="1"/>
          </p:cNvSpPr>
          <p:nvPr/>
        </p:nvSpPr>
        <p:spPr bwMode="auto">
          <a:xfrm>
            <a:off x="642939" y="1214438"/>
            <a:ext cx="8143904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buFont typeface="Arial" charset="0"/>
              <a:buChar char="•"/>
            </a:pPr>
            <a:r>
              <a:rPr lang="th-TH" sz="4400" b="1" dirty="0">
                <a:solidFill>
                  <a:srgbClr val="993300"/>
                </a:solidFill>
                <a:latin typeface="Angsana New" charset="-34"/>
              </a:rPr>
              <a:t> </a:t>
            </a:r>
            <a:r>
              <a:rPr lang="en-US" sz="4400" b="1" dirty="0" smtClean="0">
                <a:solidFill>
                  <a:srgbClr val="993300"/>
                </a:solidFill>
                <a:latin typeface="Angsana New" charset="-34"/>
              </a:rPr>
              <a:t>Tourism income decreased due to political disturbances, airport closure in 2008, and 2009 flu outbreak</a:t>
            </a:r>
            <a:endParaRPr lang="th-TH" sz="4400" b="1" dirty="0">
              <a:solidFill>
                <a:srgbClr val="993300"/>
              </a:solidFill>
              <a:latin typeface="Angsana New" charset="-34"/>
            </a:endParaRPr>
          </a:p>
          <a:p>
            <a:pPr eaLnBrk="0" hangingPunct="0">
              <a:buSzPct val="100000"/>
              <a:buFont typeface="Arial" charset="0"/>
              <a:buChar char="•"/>
            </a:pPr>
            <a:r>
              <a:rPr lang="th-TH" sz="4400" b="1" dirty="0">
                <a:solidFill>
                  <a:srgbClr val="FF0000"/>
                </a:solidFill>
                <a:latin typeface="Angsana New" charset="-34"/>
              </a:rPr>
              <a:t>  </a:t>
            </a:r>
            <a:r>
              <a:rPr lang="en-US" sz="4400" b="1" dirty="0" smtClean="0">
                <a:solidFill>
                  <a:srgbClr val="FF0000"/>
                </a:solidFill>
                <a:latin typeface="Angsana New" charset="-34"/>
              </a:rPr>
              <a:t>Thai imports declined more than exports, resulting in trade and current account surpluses</a:t>
            </a:r>
            <a:endParaRPr lang="th-TH" sz="4400" b="1" dirty="0">
              <a:solidFill>
                <a:srgbClr val="7030A0"/>
              </a:solidFill>
              <a:latin typeface="Angsana New" charset="-34"/>
            </a:endParaRPr>
          </a:p>
          <a:p>
            <a:pPr eaLnBrk="0" hangingPunct="0">
              <a:buFont typeface="Arial" charset="0"/>
              <a:buChar char="•"/>
            </a:pPr>
            <a:r>
              <a:rPr lang="th-TH" sz="4400" b="1" dirty="0">
                <a:solidFill>
                  <a:srgbClr val="7030A0"/>
                </a:solidFill>
                <a:latin typeface="Angsana New" charset="-34"/>
              </a:rPr>
              <a:t> </a:t>
            </a:r>
            <a:r>
              <a:rPr lang="en-US" sz="4400" b="1" dirty="0" smtClean="0">
                <a:solidFill>
                  <a:srgbClr val="7030A0"/>
                </a:solidFill>
                <a:latin typeface="Angsana New" charset="-34"/>
              </a:rPr>
              <a:t>International reserves continued to grow, reaching $172 billion at end of 2010</a:t>
            </a:r>
            <a:endParaRPr lang="th-TH" sz="4400" b="1" dirty="0">
              <a:solidFill>
                <a:srgbClr val="7030A0"/>
              </a:solidFill>
              <a:latin typeface="Angsana New" charset="-34"/>
            </a:endParaRPr>
          </a:p>
        </p:txBody>
      </p:sp>
      <p:sp>
        <p:nvSpPr>
          <p:cNvPr id="88068" name="Text Box 3"/>
          <p:cNvSpPr txBox="1">
            <a:spLocks noChangeArrowheads="1"/>
          </p:cNvSpPr>
          <p:nvPr/>
        </p:nvSpPr>
        <p:spPr bwMode="auto">
          <a:xfrm>
            <a:off x="517525" y="306388"/>
            <a:ext cx="184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US">
              <a:latin typeface="Angsana New" charset="-34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381000" y="381000"/>
            <a:ext cx="840584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th-TH" sz="3200" dirty="0">
                <a:latin typeface="Angsana New" charset="-34"/>
              </a:rPr>
              <a:t> </a:t>
            </a:r>
            <a:r>
              <a:rPr lang="en-US" sz="3200" b="1" u="sng" dirty="0">
                <a:latin typeface="Times New Roman" pitchFamily="18" charset="0"/>
                <a:cs typeface="Times New Roman" pitchFamily="18" charset="0"/>
              </a:rPr>
              <a:t>International Trade and </a:t>
            </a:r>
            <a:r>
              <a:rPr lang="en-US" sz="3200" b="1" u="sng" dirty="0" smtClean="0">
                <a:latin typeface="Times New Roman" pitchFamily="18" charset="0"/>
                <a:cs typeface="Times New Roman" pitchFamily="18" charset="0"/>
              </a:rPr>
              <a:t>Financial </a:t>
            </a:r>
            <a:r>
              <a:rPr lang="en-US" sz="3200" b="1" u="sng" dirty="0">
                <a:latin typeface="Times New Roman" pitchFamily="18" charset="0"/>
                <a:cs typeface="Times New Roman" pitchFamily="18" charset="0"/>
              </a:rPr>
              <a:t>Structure</a:t>
            </a:r>
            <a:endParaRPr lang="th-TH" sz="3200" b="1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1EFEF64-5535-4673-916C-8F9761F889F4}" type="slidenum">
              <a:rPr lang="en-US" smtClean="0">
                <a:cs typeface="Angsana New" charset="-34"/>
              </a:rPr>
              <a:pPr/>
              <a:t>59</a:t>
            </a:fld>
            <a:endParaRPr lang="th-TH" smtClean="0">
              <a:cs typeface="Angsana New" charset="-34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643063" y="2714625"/>
          <a:ext cx="5286413" cy="3714750"/>
        </p:xfrm>
        <a:graphic>
          <a:graphicData uri="http://schemas.openxmlformats.org/drawingml/2006/table">
            <a:tbl>
              <a:tblPr/>
              <a:tblGrid>
                <a:gridCol w="1629146"/>
                <a:gridCol w="1529403"/>
                <a:gridCol w="709288"/>
                <a:gridCol w="709288"/>
                <a:gridCol w="709288"/>
              </a:tblGrid>
              <a:tr h="361950">
                <a:tc gridSpan="5">
                  <a:txBody>
                    <a:bodyPr/>
                    <a:lstStyle/>
                    <a:p>
                      <a:pPr algn="l" fontAlgn="b"/>
                      <a:r>
                        <a:rPr lang="en-US" sz="4000" b="1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International Reserves</a:t>
                      </a:r>
                      <a:endParaRPr lang="th-TH" sz="4000" b="1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61950">
                <a:tc gridSpan="3">
                  <a:txBody>
                    <a:bodyPr/>
                    <a:lstStyle/>
                    <a:p>
                      <a:pPr algn="l" fontAlgn="b"/>
                      <a:r>
                        <a:rPr lang="th-TH" sz="4000" b="1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(</a:t>
                      </a:r>
                      <a:r>
                        <a:rPr lang="en-US" sz="4000" b="1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Billion US dollars</a:t>
                      </a:r>
                      <a:r>
                        <a:rPr lang="th-TH" sz="4000" b="1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)</a:t>
                      </a:r>
                      <a:endParaRPr lang="th-TH" sz="4000" b="1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4000" b="1" i="0" u="none" strike="noStrike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4000" b="1" i="0" u="none" strike="noStrike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1950">
                <a:tc>
                  <a:txBody>
                    <a:bodyPr/>
                    <a:lstStyle/>
                    <a:p>
                      <a:pPr algn="l" fontAlgn="b"/>
                      <a:r>
                        <a:rPr lang="en-US" sz="4000" b="1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Dec. 2008</a:t>
                      </a:r>
                      <a:endParaRPr lang="th-TH" sz="4000" b="1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0" b="1" i="0" u="none" strike="noStrike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111.0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4000" b="1" i="0" u="none" strike="noStrike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4000" b="1" i="0" u="none" strike="noStrike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4000" b="1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1950">
                <a:tc>
                  <a:txBody>
                    <a:bodyPr/>
                    <a:lstStyle/>
                    <a:p>
                      <a:pPr algn="l" fontAlgn="b"/>
                      <a:r>
                        <a:rPr lang="en-US" sz="4000" b="1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Dec. 2009</a:t>
                      </a:r>
                      <a:endParaRPr lang="th-TH" sz="4000" b="1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0" b="1" i="0" u="none" strike="noStrike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138.4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4000" b="1" i="0" u="none" strike="noStrike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4000" b="1" i="0" u="none" strike="noStrike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4000" b="1" i="0" u="none" strike="noStrike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1950">
                <a:tc>
                  <a:txBody>
                    <a:bodyPr/>
                    <a:lstStyle/>
                    <a:p>
                      <a:pPr algn="l" fontAlgn="b"/>
                      <a:r>
                        <a:rPr lang="en-US" sz="4000" b="1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Dec. 2010</a:t>
                      </a:r>
                      <a:endParaRPr lang="th-TH" sz="4000" b="1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0" b="1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17</a:t>
                      </a:r>
                      <a:r>
                        <a:rPr lang="th-TH" sz="4000" b="1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r>
                        <a:rPr lang="en-US" sz="4000" b="1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.</a:t>
                      </a:r>
                      <a:r>
                        <a:rPr lang="th-TH" sz="4000" b="1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4000" b="1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4000" b="1" i="0" u="none" strike="noStrike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4000" b="1" i="0" u="none" strike="noStrike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4000" b="1" i="0" u="none" strike="noStrike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1950">
                <a:tc>
                  <a:txBody>
                    <a:bodyPr/>
                    <a:lstStyle/>
                    <a:p>
                      <a:pPr algn="l" fontAlgn="b"/>
                      <a:r>
                        <a:rPr lang="en-US" sz="4000" b="1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Dec. 2011</a:t>
                      </a:r>
                      <a:endParaRPr lang="th-TH" sz="4000" b="1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4000" b="1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r>
                        <a:rPr lang="th-TH" sz="4000" b="1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7</a:t>
                      </a:r>
                      <a:r>
                        <a:rPr lang="en-US" sz="4000" b="1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5.</a:t>
                      </a:r>
                      <a:r>
                        <a:rPr lang="th-TH" sz="4000" b="1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3</a:t>
                      </a:r>
                      <a:endParaRPr lang="en-US" sz="4000" b="1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4000" b="1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4000" b="1" i="0" u="none" strike="noStrike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4000" b="1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72731" name="Rectangle 3"/>
          <p:cNvSpPr>
            <a:spLocks noChangeArrowheads="1"/>
          </p:cNvSpPr>
          <p:nvPr/>
        </p:nvSpPr>
        <p:spPr bwMode="auto">
          <a:xfrm>
            <a:off x="500063" y="428625"/>
            <a:ext cx="8072437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buFont typeface="Arial" charset="0"/>
              <a:buChar char="•"/>
            </a:pPr>
            <a:r>
              <a:rPr lang="th-TH" sz="4800" b="1">
                <a:solidFill>
                  <a:srgbClr val="7030A0"/>
                </a:solidFill>
                <a:latin typeface="Angsana New" charset="-34"/>
              </a:rPr>
              <a:t> </a:t>
            </a:r>
            <a:r>
              <a:rPr lang="en-US" sz="4800" b="1">
                <a:solidFill>
                  <a:srgbClr val="7030A0"/>
                </a:solidFill>
                <a:latin typeface="Angsana New" charset="-34"/>
              </a:rPr>
              <a:t>International reserves increased continuously, and amounted to </a:t>
            </a:r>
            <a:r>
              <a:rPr lang="th-TH" sz="4800" b="1">
                <a:solidFill>
                  <a:srgbClr val="7030A0"/>
                </a:solidFill>
                <a:latin typeface="Angsana New" charset="-34"/>
              </a:rPr>
              <a:t> </a:t>
            </a:r>
            <a:r>
              <a:rPr lang="en-US" sz="4800" b="1">
                <a:solidFill>
                  <a:srgbClr val="7030A0"/>
                </a:solidFill>
                <a:latin typeface="Angsana New" charset="-34"/>
              </a:rPr>
              <a:t>$</a:t>
            </a:r>
            <a:r>
              <a:rPr lang="th-TH" sz="4800" b="1">
                <a:solidFill>
                  <a:srgbClr val="7030A0"/>
                </a:solidFill>
                <a:latin typeface="Angsana New" charset="-34"/>
              </a:rPr>
              <a:t>175 </a:t>
            </a:r>
            <a:r>
              <a:rPr lang="en-US" sz="4800" b="1">
                <a:solidFill>
                  <a:srgbClr val="7030A0"/>
                </a:solidFill>
                <a:latin typeface="Angsana New" charset="-34"/>
              </a:rPr>
              <a:t>billion at end of 2011</a:t>
            </a:r>
            <a:endParaRPr lang="th-TH" sz="4800" b="1">
              <a:solidFill>
                <a:srgbClr val="993300"/>
              </a:solidFill>
              <a:latin typeface="Angsana New" charset="-34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การออกแบบเริ่มต้น">
  <a:themeElements>
    <a:clrScheme name="การออกแบบเริ่มต้น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การออกแบบเริ่มต้น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การออกแบบเริ่มต้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1455</TotalTime>
  <Words>3034</Words>
  <Application>Microsoft Office PowerPoint</Application>
  <PresentationFormat>On-screen Show (4:3)</PresentationFormat>
  <Paragraphs>1374</Paragraphs>
  <Slides>59</Slides>
  <Notes>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61" baseType="lpstr">
      <vt:lpstr>การออกแบบเริ่มต้น</vt:lpstr>
      <vt:lpstr>Worksheet</vt:lpstr>
      <vt:lpstr>International Trade and Finance of Thailand  (Part 1)</vt:lpstr>
      <vt:lpstr>Slide 2</vt:lpstr>
      <vt:lpstr>Issues</vt:lpstr>
      <vt:lpstr>Issues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International Investment Position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owner</dc:creator>
  <cp:lastModifiedBy>praipol</cp:lastModifiedBy>
  <cp:revision>92</cp:revision>
  <dcterms:created xsi:type="dcterms:W3CDTF">2007-09-09T08:30:45Z</dcterms:created>
  <dcterms:modified xsi:type="dcterms:W3CDTF">2012-10-19T10:08:44Z</dcterms:modified>
</cp:coreProperties>
</file>