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65"/>
  </p:notesMasterIdLst>
  <p:sldIdLst>
    <p:sldId id="320" r:id="rId2"/>
    <p:sldId id="431" r:id="rId3"/>
    <p:sldId id="319" r:id="rId4"/>
    <p:sldId id="326" r:id="rId5"/>
    <p:sldId id="339" r:id="rId6"/>
    <p:sldId id="340" r:id="rId7"/>
    <p:sldId id="333" r:id="rId8"/>
    <p:sldId id="357" r:id="rId9"/>
    <p:sldId id="358" r:id="rId10"/>
    <p:sldId id="359" r:id="rId11"/>
    <p:sldId id="327" r:id="rId12"/>
    <p:sldId id="328" r:id="rId13"/>
    <p:sldId id="329" r:id="rId14"/>
    <p:sldId id="330" r:id="rId15"/>
    <p:sldId id="331" r:id="rId16"/>
    <p:sldId id="332" r:id="rId17"/>
    <p:sldId id="342" r:id="rId18"/>
    <p:sldId id="343" r:id="rId19"/>
    <p:sldId id="344" r:id="rId20"/>
    <p:sldId id="345" r:id="rId21"/>
    <p:sldId id="346" r:id="rId22"/>
    <p:sldId id="347" r:id="rId23"/>
    <p:sldId id="349" r:id="rId24"/>
    <p:sldId id="348" r:id="rId25"/>
    <p:sldId id="352" r:id="rId26"/>
    <p:sldId id="353" r:id="rId27"/>
    <p:sldId id="350" r:id="rId28"/>
    <p:sldId id="351" r:id="rId29"/>
    <p:sldId id="354" r:id="rId30"/>
    <p:sldId id="355" r:id="rId31"/>
    <p:sldId id="356" r:id="rId32"/>
    <p:sldId id="430" r:id="rId33"/>
    <p:sldId id="382" r:id="rId34"/>
    <p:sldId id="384" r:id="rId35"/>
    <p:sldId id="385" r:id="rId36"/>
    <p:sldId id="386" r:id="rId37"/>
    <p:sldId id="387" r:id="rId38"/>
    <p:sldId id="388" r:id="rId39"/>
    <p:sldId id="389" r:id="rId40"/>
    <p:sldId id="390" r:id="rId41"/>
    <p:sldId id="391" r:id="rId42"/>
    <p:sldId id="392" r:id="rId43"/>
    <p:sldId id="393" r:id="rId44"/>
    <p:sldId id="394" r:id="rId45"/>
    <p:sldId id="395" r:id="rId46"/>
    <p:sldId id="396" r:id="rId47"/>
    <p:sldId id="397" r:id="rId48"/>
    <p:sldId id="398" r:id="rId49"/>
    <p:sldId id="399" r:id="rId50"/>
    <p:sldId id="400" r:id="rId51"/>
    <p:sldId id="401" r:id="rId52"/>
    <p:sldId id="402" r:id="rId53"/>
    <p:sldId id="403" r:id="rId54"/>
    <p:sldId id="404" r:id="rId55"/>
    <p:sldId id="405" r:id="rId56"/>
    <p:sldId id="406" r:id="rId57"/>
    <p:sldId id="407" r:id="rId58"/>
    <p:sldId id="408" r:id="rId59"/>
    <p:sldId id="409" r:id="rId60"/>
    <p:sldId id="432" r:id="rId61"/>
    <p:sldId id="433" r:id="rId62"/>
    <p:sldId id="434" r:id="rId63"/>
    <p:sldId id="435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89767" autoAdjust="0"/>
  </p:normalViewPr>
  <p:slideViewPr>
    <p:cSldViewPr>
      <p:cViewPr varScale="1">
        <p:scale>
          <a:sx n="63" d="100"/>
          <a:sy n="63" d="100"/>
        </p:scale>
        <p:origin x="79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913800-5FC8-4E93-86E2-A283C7834A00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303C22-1385-4BFB-8FE6-FCF3AE15D165}">
      <dgm:prSet phldrT="[Text]"/>
      <dgm:spPr/>
      <dgm:t>
        <a:bodyPr/>
        <a:lstStyle/>
        <a:p>
          <a:r>
            <a:rPr lang="en-US" dirty="0" smtClean="0"/>
            <a:t>Equity</a:t>
          </a:r>
          <a:endParaRPr lang="en-US" dirty="0"/>
        </a:p>
      </dgm:t>
    </dgm:pt>
    <dgm:pt modelId="{536B3BE5-2D23-4A5A-A3FE-C1BFAFA3BDE3}" type="parTrans" cxnId="{E21C89A6-BCD6-4F81-B1D7-A01D9CD66C80}">
      <dgm:prSet/>
      <dgm:spPr/>
      <dgm:t>
        <a:bodyPr/>
        <a:lstStyle/>
        <a:p>
          <a:endParaRPr lang="en-US"/>
        </a:p>
      </dgm:t>
    </dgm:pt>
    <dgm:pt modelId="{46F25E37-9B9C-4DCC-B49D-F8450A239B28}" type="sibTrans" cxnId="{E21C89A6-BCD6-4F81-B1D7-A01D9CD66C80}">
      <dgm:prSet/>
      <dgm:spPr/>
      <dgm:t>
        <a:bodyPr/>
        <a:lstStyle/>
        <a:p>
          <a:endParaRPr lang="en-US"/>
        </a:p>
      </dgm:t>
    </dgm:pt>
    <dgm:pt modelId="{9CB83474-4EB2-4AB3-A939-98443F56389E}">
      <dgm:prSet/>
      <dgm:spPr/>
      <dgm:t>
        <a:bodyPr/>
        <a:lstStyle/>
        <a:p>
          <a:r>
            <a:rPr lang="en-US" smtClean="0"/>
            <a:t>Equity Idices</a:t>
          </a:r>
          <a:endParaRPr lang="en-US" dirty="0" smtClean="0"/>
        </a:p>
      </dgm:t>
    </dgm:pt>
    <dgm:pt modelId="{85D1AA56-7A28-4B74-83CF-F46F0CFB53CE}" type="parTrans" cxnId="{8F67B4A2-0FF3-478C-A685-B713A979D2C3}">
      <dgm:prSet/>
      <dgm:spPr/>
      <dgm:t>
        <a:bodyPr/>
        <a:lstStyle/>
        <a:p>
          <a:endParaRPr lang="en-US"/>
        </a:p>
      </dgm:t>
    </dgm:pt>
    <dgm:pt modelId="{EB65294D-9C27-40D9-83C2-3CF058A3C6A0}" type="sibTrans" cxnId="{8F67B4A2-0FF3-478C-A685-B713A979D2C3}">
      <dgm:prSet/>
      <dgm:spPr/>
      <dgm:t>
        <a:bodyPr/>
        <a:lstStyle/>
        <a:p>
          <a:endParaRPr lang="en-US"/>
        </a:p>
      </dgm:t>
    </dgm:pt>
    <dgm:pt modelId="{D3A7CC12-3910-4E06-8D48-E31AE4B4244F}">
      <dgm:prSet/>
      <dgm:spPr/>
      <dgm:t>
        <a:bodyPr/>
        <a:lstStyle/>
        <a:p>
          <a:r>
            <a:rPr lang="en-US" smtClean="0"/>
            <a:t>Thomson Reuters Indices</a:t>
          </a:r>
          <a:endParaRPr lang="en-US" dirty="0" smtClean="0"/>
        </a:p>
      </dgm:t>
    </dgm:pt>
    <dgm:pt modelId="{DD6D391C-271E-4BB6-905F-8A0E90EC060D}" type="parTrans" cxnId="{9DAC0CB3-9158-4265-A96C-2AE4A38527A1}">
      <dgm:prSet/>
      <dgm:spPr/>
      <dgm:t>
        <a:bodyPr/>
        <a:lstStyle/>
        <a:p>
          <a:endParaRPr lang="en-US"/>
        </a:p>
      </dgm:t>
    </dgm:pt>
    <dgm:pt modelId="{FA06E10E-21CF-4DF2-9DB2-4510E27D0D62}" type="sibTrans" cxnId="{9DAC0CB3-9158-4265-A96C-2AE4A38527A1}">
      <dgm:prSet/>
      <dgm:spPr/>
      <dgm:t>
        <a:bodyPr/>
        <a:lstStyle/>
        <a:p>
          <a:endParaRPr lang="en-US"/>
        </a:p>
      </dgm:t>
    </dgm:pt>
    <dgm:pt modelId="{D913D5F8-EF9A-415E-80B6-023764B6F4A6}">
      <dgm:prSet/>
      <dgm:spPr/>
      <dgm:t>
        <a:bodyPr/>
        <a:lstStyle/>
        <a:p>
          <a:r>
            <a:rPr lang="en-US" smtClean="0"/>
            <a:t>I/B/E/S Consensus</a:t>
          </a:r>
          <a:endParaRPr lang="en-US" dirty="0" smtClean="0"/>
        </a:p>
      </dgm:t>
    </dgm:pt>
    <dgm:pt modelId="{E78F13C3-1E2B-4CE4-B60A-B74C5E77B778}" type="parTrans" cxnId="{F76679B6-DDF8-4682-AE00-DC7847B6C20E}">
      <dgm:prSet/>
      <dgm:spPr/>
      <dgm:t>
        <a:bodyPr/>
        <a:lstStyle/>
        <a:p>
          <a:endParaRPr lang="en-US"/>
        </a:p>
      </dgm:t>
    </dgm:pt>
    <dgm:pt modelId="{D321C2FE-54AA-42DA-B0D8-2FE7BF0A17AC}" type="sibTrans" cxnId="{F76679B6-DDF8-4682-AE00-DC7847B6C20E}">
      <dgm:prSet/>
      <dgm:spPr/>
      <dgm:t>
        <a:bodyPr/>
        <a:lstStyle/>
        <a:p>
          <a:endParaRPr lang="en-US"/>
        </a:p>
      </dgm:t>
    </dgm:pt>
    <dgm:pt modelId="{EB1943B5-5EB7-4653-8EB7-AECA5CFE826D}">
      <dgm:prSet/>
      <dgm:spPr/>
      <dgm:t>
        <a:bodyPr/>
        <a:lstStyle/>
        <a:p>
          <a:r>
            <a:rPr lang="en-US" smtClean="0"/>
            <a:t>Worldscope</a:t>
          </a:r>
          <a:endParaRPr lang="en-US" dirty="0" smtClean="0"/>
        </a:p>
      </dgm:t>
    </dgm:pt>
    <dgm:pt modelId="{01317BEC-146F-4656-8328-FBB1B102D909}" type="parTrans" cxnId="{F04ACFC8-3BBA-46AC-AA5C-3E35AFD432D2}">
      <dgm:prSet/>
      <dgm:spPr/>
      <dgm:t>
        <a:bodyPr/>
        <a:lstStyle/>
        <a:p>
          <a:endParaRPr lang="en-US"/>
        </a:p>
      </dgm:t>
    </dgm:pt>
    <dgm:pt modelId="{D3DB1D56-E963-4DAE-877E-F277F8E9733A}" type="sibTrans" cxnId="{F04ACFC8-3BBA-46AC-AA5C-3E35AFD432D2}">
      <dgm:prSet/>
      <dgm:spPr/>
      <dgm:t>
        <a:bodyPr/>
        <a:lstStyle/>
        <a:p>
          <a:endParaRPr lang="en-US"/>
        </a:p>
      </dgm:t>
    </dgm:pt>
    <dgm:pt modelId="{56B9370E-1097-453C-B403-AD0387B0B774}">
      <dgm:prSet/>
      <dgm:spPr/>
      <dgm:t>
        <a:bodyPr/>
        <a:lstStyle/>
        <a:p>
          <a:r>
            <a:rPr lang="en-US" smtClean="0"/>
            <a:t>Bond and Convertibles</a:t>
          </a:r>
          <a:endParaRPr lang="en-US" dirty="0" smtClean="0"/>
        </a:p>
      </dgm:t>
    </dgm:pt>
    <dgm:pt modelId="{DB372580-3967-4A44-A9F3-A8F0E8238D11}" type="parTrans" cxnId="{B67E4E93-4BB2-437E-8BAA-EF127C53D5B8}">
      <dgm:prSet/>
      <dgm:spPr/>
      <dgm:t>
        <a:bodyPr/>
        <a:lstStyle/>
        <a:p>
          <a:endParaRPr lang="en-US"/>
        </a:p>
      </dgm:t>
    </dgm:pt>
    <dgm:pt modelId="{7583FF3D-161B-4CE1-8462-1C840B17B629}" type="sibTrans" cxnId="{B67E4E93-4BB2-437E-8BAA-EF127C53D5B8}">
      <dgm:prSet/>
      <dgm:spPr/>
      <dgm:t>
        <a:bodyPr/>
        <a:lstStyle/>
        <a:p>
          <a:endParaRPr lang="en-US"/>
        </a:p>
      </dgm:t>
    </dgm:pt>
    <dgm:pt modelId="{E512A978-19E7-4DA6-85A6-5939FF2DA4DA}">
      <dgm:prSet/>
      <dgm:spPr/>
      <dgm:t>
        <a:bodyPr/>
        <a:lstStyle/>
        <a:p>
          <a:r>
            <a:rPr lang="en-US" smtClean="0"/>
            <a:t>Bond Indices</a:t>
          </a:r>
          <a:endParaRPr lang="en-US" dirty="0" smtClean="0"/>
        </a:p>
      </dgm:t>
    </dgm:pt>
    <dgm:pt modelId="{8A480684-C25F-4B89-B0F0-DC146C65BF53}" type="parTrans" cxnId="{39FE68CE-6A58-4E1B-96D8-0FBFBAD34588}">
      <dgm:prSet/>
      <dgm:spPr/>
      <dgm:t>
        <a:bodyPr/>
        <a:lstStyle/>
        <a:p>
          <a:endParaRPr lang="en-US"/>
        </a:p>
      </dgm:t>
    </dgm:pt>
    <dgm:pt modelId="{68234D6C-CDB6-4ED6-A30A-D3167D6BC314}" type="sibTrans" cxnId="{39FE68CE-6A58-4E1B-96D8-0FBFBAD34588}">
      <dgm:prSet/>
      <dgm:spPr/>
      <dgm:t>
        <a:bodyPr/>
        <a:lstStyle/>
        <a:p>
          <a:endParaRPr lang="en-US"/>
        </a:p>
      </dgm:t>
    </dgm:pt>
    <dgm:pt modelId="{D1A7C351-807E-4DA9-BB77-DBFFF4209921}">
      <dgm:prSet/>
      <dgm:spPr/>
      <dgm:t>
        <a:bodyPr/>
        <a:lstStyle/>
        <a:p>
          <a:r>
            <a:rPr lang="en-US" smtClean="0"/>
            <a:t>Economics</a:t>
          </a:r>
          <a:endParaRPr lang="en-US" dirty="0" smtClean="0"/>
        </a:p>
      </dgm:t>
    </dgm:pt>
    <dgm:pt modelId="{67A1F73A-D5C9-4F86-AB47-CC35683C018D}" type="parTrans" cxnId="{477326AD-9613-4392-8C5E-3282DFDA0002}">
      <dgm:prSet/>
      <dgm:spPr/>
      <dgm:t>
        <a:bodyPr/>
        <a:lstStyle/>
        <a:p>
          <a:endParaRPr lang="en-US"/>
        </a:p>
      </dgm:t>
    </dgm:pt>
    <dgm:pt modelId="{2967C378-8018-406E-B6E4-ED60481E298F}" type="sibTrans" cxnId="{477326AD-9613-4392-8C5E-3282DFDA0002}">
      <dgm:prSet/>
      <dgm:spPr/>
      <dgm:t>
        <a:bodyPr/>
        <a:lstStyle/>
        <a:p>
          <a:endParaRPr lang="en-US"/>
        </a:p>
      </dgm:t>
    </dgm:pt>
    <dgm:pt modelId="{974B4B01-25CC-4CB3-B94C-4A13FC3EEE82}">
      <dgm:prSet/>
      <dgm:spPr/>
      <dgm:t>
        <a:bodyPr/>
        <a:lstStyle/>
        <a:p>
          <a:r>
            <a:rPr lang="en-US" smtClean="0"/>
            <a:t>ASSET 4 ESG</a:t>
          </a:r>
          <a:endParaRPr lang="en-US" dirty="0" smtClean="0"/>
        </a:p>
      </dgm:t>
    </dgm:pt>
    <dgm:pt modelId="{23828B6B-1D43-4AF8-8215-606A45EAA901}" type="parTrans" cxnId="{4D90AA9B-D1F1-4824-9BA4-4FB345B89252}">
      <dgm:prSet/>
      <dgm:spPr/>
      <dgm:t>
        <a:bodyPr/>
        <a:lstStyle/>
        <a:p>
          <a:endParaRPr lang="en-US"/>
        </a:p>
      </dgm:t>
    </dgm:pt>
    <dgm:pt modelId="{A4928197-6C55-46BA-A074-01221EE6FD20}" type="sibTrans" cxnId="{4D90AA9B-D1F1-4824-9BA4-4FB345B89252}">
      <dgm:prSet/>
      <dgm:spPr/>
      <dgm:t>
        <a:bodyPr/>
        <a:lstStyle/>
        <a:p>
          <a:endParaRPr lang="en-US"/>
        </a:p>
      </dgm:t>
    </dgm:pt>
    <dgm:pt modelId="{988EF46C-9F28-4FC3-B108-CCC0B11BAA14}">
      <dgm:prSet/>
      <dgm:spPr/>
      <dgm:t>
        <a:bodyPr/>
        <a:lstStyle/>
        <a:p>
          <a:r>
            <a:rPr lang="en-US" smtClean="0"/>
            <a:t>Yield Curves</a:t>
          </a:r>
          <a:endParaRPr lang="en-US" dirty="0" smtClean="0"/>
        </a:p>
      </dgm:t>
    </dgm:pt>
    <dgm:pt modelId="{94A7254E-FA89-482E-8462-5B60D437D125}" type="parTrans" cxnId="{D22AE2CC-F5E8-4C64-B76F-7BC9A6C11A92}">
      <dgm:prSet/>
      <dgm:spPr/>
      <dgm:t>
        <a:bodyPr/>
        <a:lstStyle/>
        <a:p>
          <a:endParaRPr lang="en-US"/>
        </a:p>
      </dgm:t>
    </dgm:pt>
    <dgm:pt modelId="{F1398F84-7F40-478F-A29D-D0DDF056FD74}" type="sibTrans" cxnId="{D22AE2CC-F5E8-4C64-B76F-7BC9A6C11A92}">
      <dgm:prSet/>
      <dgm:spPr/>
      <dgm:t>
        <a:bodyPr/>
        <a:lstStyle/>
        <a:p>
          <a:endParaRPr lang="en-US"/>
        </a:p>
      </dgm:t>
    </dgm:pt>
    <dgm:pt modelId="{604753F2-CC2C-41EB-B737-DC9A5A2FD4E6}">
      <dgm:prSet/>
      <dgm:spPr/>
      <dgm:t>
        <a:bodyPr/>
        <a:lstStyle/>
        <a:p>
          <a:r>
            <a:rPr lang="en-US" smtClean="0"/>
            <a:t>Interest &amp; Exchange Rates</a:t>
          </a:r>
          <a:endParaRPr lang="en-US" dirty="0" smtClean="0"/>
        </a:p>
      </dgm:t>
    </dgm:pt>
    <dgm:pt modelId="{C0363415-3545-4E2C-A83F-BE149CD20F7C}" type="parTrans" cxnId="{2463F3E4-C7B1-4E49-9C58-4ABA156868AE}">
      <dgm:prSet/>
      <dgm:spPr/>
      <dgm:t>
        <a:bodyPr/>
        <a:lstStyle/>
        <a:p>
          <a:endParaRPr lang="en-US"/>
        </a:p>
      </dgm:t>
    </dgm:pt>
    <dgm:pt modelId="{0CBF8CAC-113B-477D-8FB2-2195F9068C0C}" type="sibTrans" cxnId="{2463F3E4-C7B1-4E49-9C58-4ABA156868AE}">
      <dgm:prSet/>
      <dgm:spPr/>
      <dgm:t>
        <a:bodyPr/>
        <a:lstStyle/>
        <a:p>
          <a:endParaRPr lang="en-US"/>
        </a:p>
      </dgm:t>
    </dgm:pt>
    <dgm:pt modelId="{9CAA2715-7DE8-4AE0-9B4E-1518A13638F1}">
      <dgm:prSet/>
      <dgm:spPr/>
      <dgm:t>
        <a:bodyPr/>
        <a:lstStyle/>
        <a:p>
          <a:r>
            <a:rPr lang="en-US" smtClean="0"/>
            <a:t>Commodities</a:t>
          </a:r>
          <a:endParaRPr lang="en-US" dirty="0"/>
        </a:p>
      </dgm:t>
    </dgm:pt>
    <dgm:pt modelId="{4C599645-382D-43BC-B823-71B3112BBCD8}" type="parTrans" cxnId="{C24D8D90-1E92-404C-A2D3-C2E52277B8DF}">
      <dgm:prSet/>
      <dgm:spPr/>
      <dgm:t>
        <a:bodyPr/>
        <a:lstStyle/>
        <a:p>
          <a:endParaRPr lang="en-US"/>
        </a:p>
      </dgm:t>
    </dgm:pt>
    <dgm:pt modelId="{4201F4A4-689F-4DE1-AA35-729B0B701FC2}" type="sibTrans" cxnId="{C24D8D90-1E92-404C-A2D3-C2E52277B8DF}">
      <dgm:prSet/>
      <dgm:spPr/>
      <dgm:t>
        <a:bodyPr/>
        <a:lstStyle/>
        <a:p>
          <a:endParaRPr lang="en-US"/>
        </a:p>
      </dgm:t>
    </dgm:pt>
    <dgm:pt modelId="{4E6E356C-3E46-402B-8FDD-4F0F21A190AB}" type="pres">
      <dgm:prSet presAssocID="{B4913800-5FC8-4E93-86E2-A283C7834A0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7CACA9-1518-4D31-A6F7-FC8B21B55F1E}" type="pres">
      <dgm:prSet presAssocID="{2C303C22-1385-4BFB-8FE6-FCF3AE15D165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FF8C54-3038-4CCF-95F9-A770ED6BBBE7}" type="pres">
      <dgm:prSet presAssocID="{46F25E37-9B9C-4DCC-B49D-F8450A239B28}" presName="sibTrans" presStyleCnt="0"/>
      <dgm:spPr/>
    </dgm:pt>
    <dgm:pt modelId="{4F6A826C-1AE9-4C3C-BA36-105068F7AB3F}" type="pres">
      <dgm:prSet presAssocID="{9CB83474-4EB2-4AB3-A939-98443F56389E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76D10-779F-40FF-B0A0-149E02CF9CC8}" type="pres">
      <dgm:prSet presAssocID="{EB65294D-9C27-40D9-83C2-3CF058A3C6A0}" presName="sibTrans" presStyleCnt="0"/>
      <dgm:spPr/>
    </dgm:pt>
    <dgm:pt modelId="{79F03D24-62E4-4FEB-B9A4-FEC807881B26}" type="pres">
      <dgm:prSet presAssocID="{D3A7CC12-3910-4E06-8D48-E31AE4B4244F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A30A2B-B00E-4699-B8DB-4E5856FC41B0}" type="pres">
      <dgm:prSet presAssocID="{FA06E10E-21CF-4DF2-9DB2-4510E27D0D62}" presName="sibTrans" presStyleCnt="0"/>
      <dgm:spPr/>
    </dgm:pt>
    <dgm:pt modelId="{14AB13B3-0D6F-440E-AEE7-77655719A65C}" type="pres">
      <dgm:prSet presAssocID="{D913D5F8-EF9A-415E-80B6-023764B6F4A6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1A88A7-C2B9-48E2-A24E-08144DFA9EFC}" type="pres">
      <dgm:prSet presAssocID="{D321C2FE-54AA-42DA-B0D8-2FE7BF0A17AC}" presName="sibTrans" presStyleCnt="0"/>
      <dgm:spPr/>
    </dgm:pt>
    <dgm:pt modelId="{DA7981C8-3496-4C4D-BB95-2E4E5C541AA0}" type="pres">
      <dgm:prSet presAssocID="{EB1943B5-5EB7-4653-8EB7-AECA5CFE826D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4A42C2-945B-4076-83BD-6FD2B8B9C89A}" type="pres">
      <dgm:prSet presAssocID="{D3DB1D56-E963-4DAE-877E-F277F8E9733A}" presName="sibTrans" presStyleCnt="0"/>
      <dgm:spPr/>
    </dgm:pt>
    <dgm:pt modelId="{F28FAAE2-8FDD-47A3-A1D7-45FE9234767D}" type="pres">
      <dgm:prSet presAssocID="{56B9370E-1097-453C-B403-AD0387B0B774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267DB2-D685-4308-ACE8-0240E944607D}" type="pres">
      <dgm:prSet presAssocID="{7583FF3D-161B-4CE1-8462-1C840B17B629}" presName="sibTrans" presStyleCnt="0"/>
      <dgm:spPr/>
    </dgm:pt>
    <dgm:pt modelId="{9DFAF9B4-5D7F-4777-B149-2D791B9FDB29}" type="pres">
      <dgm:prSet presAssocID="{E512A978-19E7-4DA6-85A6-5939FF2DA4DA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EC85F2-D30B-4571-9BB1-3435B1005B85}" type="pres">
      <dgm:prSet presAssocID="{68234D6C-CDB6-4ED6-A30A-D3167D6BC314}" presName="sibTrans" presStyleCnt="0"/>
      <dgm:spPr/>
    </dgm:pt>
    <dgm:pt modelId="{817CB1B3-80FB-400F-8D50-1017C5F8CB97}" type="pres">
      <dgm:prSet presAssocID="{D1A7C351-807E-4DA9-BB77-DBFFF4209921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A57C93-5123-452C-8798-67DF9111A02B}" type="pres">
      <dgm:prSet presAssocID="{2967C378-8018-406E-B6E4-ED60481E298F}" presName="sibTrans" presStyleCnt="0"/>
      <dgm:spPr/>
    </dgm:pt>
    <dgm:pt modelId="{93D0EE67-BA5B-4832-86DD-2D13E7203F9F}" type="pres">
      <dgm:prSet presAssocID="{974B4B01-25CC-4CB3-B94C-4A13FC3EEE82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C8D073-E183-4606-9BB6-68C0DFE83413}" type="pres">
      <dgm:prSet presAssocID="{A4928197-6C55-46BA-A074-01221EE6FD20}" presName="sibTrans" presStyleCnt="0"/>
      <dgm:spPr/>
    </dgm:pt>
    <dgm:pt modelId="{F3887EE9-A028-412A-A5AD-1B76364B949B}" type="pres">
      <dgm:prSet presAssocID="{988EF46C-9F28-4FC3-B108-CCC0B11BAA14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5BEF41-1C4F-4724-8CAA-331FC46BBD4E}" type="pres">
      <dgm:prSet presAssocID="{F1398F84-7F40-478F-A29D-D0DDF056FD74}" presName="sibTrans" presStyleCnt="0"/>
      <dgm:spPr/>
    </dgm:pt>
    <dgm:pt modelId="{B67E6F38-742D-4D25-A47F-1144163ED416}" type="pres">
      <dgm:prSet presAssocID="{604753F2-CC2C-41EB-B737-DC9A5A2FD4E6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DC759-9AF1-4642-A921-18777471A0B6}" type="pres">
      <dgm:prSet presAssocID="{0CBF8CAC-113B-477D-8FB2-2195F9068C0C}" presName="sibTrans" presStyleCnt="0"/>
      <dgm:spPr/>
    </dgm:pt>
    <dgm:pt modelId="{1313220F-8C64-4BF2-ACD4-F98F9630E58A}" type="pres">
      <dgm:prSet presAssocID="{9CAA2715-7DE8-4AE0-9B4E-1518A13638F1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22AE2CC-F5E8-4C64-B76F-7BC9A6C11A92}" srcId="{B4913800-5FC8-4E93-86E2-A283C7834A00}" destId="{988EF46C-9F28-4FC3-B108-CCC0B11BAA14}" srcOrd="9" destOrd="0" parTransId="{94A7254E-FA89-482E-8462-5B60D437D125}" sibTransId="{F1398F84-7F40-478F-A29D-D0DDF056FD74}"/>
    <dgm:cxn modelId="{2E7A7686-1D25-40FA-BCF1-A8EFC1A77EA2}" type="presOf" srcId="{D913D5F8-EF9A-415E-80B6-023764B6F4A6}" destId="{14AB13B3-0D6F-440E-AEE7-77655719A65C}" srcOrd="0" destOrd="0" presId="urn:microsoft.com/office/officeart/2005/8/layout/default"/>
    <dgm:cxn modelId="{E21C89A6-BCD6-4F81-B1D7-A01D9CD66C80}" srcId="{B4913800-5FC8-4E93-86E2-A283C7834A00}" destId="{2C303C22-1385-4BFB-8FE6-FCF3AE15D165}" srcOrd="0" destOrd="0" parTransId="{536B3BE5-2D23-4A5A-A3FE-C1BFAFA3BDE3}" sibTransId="{46F25E37-9B9C-4DCC-B49D-F8450A239B28}"/>
    <dgm:cxn modelId="{4D90AA9B-D1F1-4824-9BA4-4FB345B89252}" srcId="{B4913800-5FC8-4E93-86E2-A283C7834A00}" destId="{974B4B01-25CC-4CB3-B94C-4A13FC3EEE82}" srcOrd="8" destOrd="0" parTransId="{23828B6B-1D43-4AF8-8215-606A45EAA901}" sibTransId="{A4928197-6C55-46BA-A074-01221EE6FD20}"/>
    <dgm:cxn modelId="{D78130D4-A569-4AEC-8488-3E160FAF7826}" type="presOf" srcId="{9CAA2715-7DE8-4AE0-9B4E-1518A13638F1}" destId="{1313220F-8C64-4BF2-ACD4-F98F9630E58A}" srcOrd="0" destOrd="0" presId="urn:microsoft.com/office/officeart/2005/8/layout/default"/>
    <dgm:cxn modelId="{C24D8D90-1E92-404C-A2D3-C2E52277B8DF}" srcId="{B4913800-5FC8-4E93-86E2-A283C7834A00}" destId="{9CAA2715-7DE8-4AE0-9B4E-1518A13638F1}" srcOrd="11" destOrd="0" parTransId="{4C599645-382D-43BC-B823-71B3112BBCD8}" sibTransId="{4201F4A4-689F-4DE1-AA35-729B0B701FC2}"/>
    <dgm:cxn modelId="{6D7D4BAD-1E95-4AF6-8E3E-D7183DAA66C3}" type="presOf" srcId="{2C303C22-1385-4BFB-8FE6-FCF3AE15D165}" destId="{F27CACA9-1518-4D31-A6F7-FC8B21B55F1E}" srcOrd="0" destOrd="0" presId="urn:microsoft.com/office/officeart/2005/8/layout/default"/>
    <dgm:cxn modelId="{39FE68CE-6A58-4E1B-96D8-0FBFBAD34588}" srcId="{B4913800-5FC8-4E93-86E2-A283C7834A00}" destId="{E512A978-19E7-4DA6-85A6-5939FF2DA4DA}" srcOrd="6" destOrd="0" parTransId="{8A480684-C25F-4B89-B0F0-DC146C65BF53}" sibTransId="{68234D6C-CDB6-4ED6-A30A-D3167D6BC314}"/>
    <dgm:cxn modelId="{9DAC0CB3-9158-4265-A96C-2AE4A38527A1}" srcId="{B4913800-5FC8-4E93-86E2-A283C7834A00}" destId="{D3A7CC12-3910-4E06-8D48-E31AE4B4244F}" srcOrd="2" destOrd="0" parTransId="{DD6D391C-271E-4BB6-905F-8A0E90EC060D}" sibTransId="{FA06E10E-21CF-4DF2-9DB2-4510E27D0D62}"/>
    <dgm:cxn modelId="{477326AD-9613-4392-8C5E-3282DFDA0002}" srcId="{B4913800-5FC8-4E93-86E2-A283C7834A00}" destId="{D1A7C351-807E-4DA9-BB77-DBFFF4209921}" srcOrd="7" destOrd="0" parTransId="{67A1F73A-D5C9-4F86-AB47-CC35683C018D}" sibTransId="{2967C378-8018-406E-B6E4-ED60481E298F}"/>
    <dgm:cxn modelId="{B67E4E93-4BB2-437E-8BAA-EF127C53D5B8}" srcId="{B4913800-5FC8-4E93-86E2-A283C7834A00}" destId="{56B9370E-1097-453C-B403-AD0387B0B774}" srcOrd="5" destOrd="0" parTransId="{DB372580-3967-4A44-A9F3-A8F0E8238D11}" sibTransId="{7583FF3D-161B-4CE1-8462-1C840B17B629}"/>
    <dgm:cxn modelId="{8F0E09B1-31E0-43A6-B7A4-C68F9651EAF7}" type="presOf" srcId="{E512A978-19E7-4DA6-85A6-5939FF2DA4DA}" destId="{9DFAF9B4-5D7F-4777-B149-2D791B9FDB29}" srcOrd="0" destOrd="0" presId="urn:microsoft.com/office/officeart/2005/8/layout/default"/>
    <dgm:cxn modelId="{5A785C04-37FD-4DBA-B1A2-F88E073E8295}" type="presOf" srcId="{9CB83474-4EB2-4AB3-A939-98443F56389E}" destId="{4F6A826C-1AE9-4C3C-BA36-105068F7AB3F}" srcOrd="0" destOrd="0" presId="urn:microsoft.com/office/officeart/2005/8/layout/default"/>
    <dgm:cxn modelId="{F04ACFC8-3BBA-46AC-AA5C-3E35AFD432D2}" srcId="{B4913800-5FC8-4E93-86E2-A283C7834A00}" destId="{EB1943B5-5EB7-4653-8EB7-AECA5CFE826D}" srcOrd="4" destOrd="0" parTransId="{01317BEC-146F-4656-8328-FBB1B102D909}" sibTransId="{D3DB1D56-E963-4DAE-877E-F277F8E9733A}"/>
    <dgm:cxn modelId="{5CCD090B-2D1E-4CCB-9D2E-33B53FA86AC7}" type="presOf" srcId="{EB1943B5-5EB7-4653-8EB7-AECA5CFE826D}" destId="{DA7981C8-3496-4C4D-BB95-2E4E5C541AA0}" srcOrd="0" destOrd="0" presId="urn:microsoft.com/office/officeart/2005/8/layout/default"/>
    <dgm:cxn modelId="{8F67B4A2-0FF3-478C-A685-B713A979D2C3}" srcId="{B4913800-5FC8-4E93-86E2-A283C7834A00}" destId="{9CB83474-4EB2-4AB3-A939-98443F56389E}" srcOrd="1" destOrd="0" parTransId="{85D1AA56-7A28-4B74-83CF-F46F0CFB53CE}" sibTransId="{EB65294D-9C27-40D9-83C2-3CF058A3C6A0}"/>
    <dgm:cxn modelId="{4FFE9356-92DB-4915-903A-3B6B0596A772}" type="presOf" srcId="{988EF46C-9F28-4FC3-B108-CCC0B11BAA14}" destId="{F3887EE9-A028-412A-A5AD-1B76364B949B}" srcOrd="0" destOrd="0" presId="urn:microsoft.com/office/officeart/2005/8/layout/default"/>
    <dgm:cxn modelId="{511D1400-FE69-4CFE-A0EF-ADC765C2D815}" type="presOf" srcId="{56B9370E-1097-453C-B403-AD0387B0B774}" destId="{F28FAAE2-8FDD-47A3-A1D7-45FE9234767D}" srcOrd="0" destOrd="0" presId="urn:microsoft.com/office/officeart/2005/8/layout/default"/>
    <dgm:cxn modelId="{D8FD4073-60AD-4617-BBAE-269D4C3BE2B9}" type="presOf" srcId="{974B4B01-25CC-4CB3-B94C-4A13FC3EEE82}" destId="{93D0EE67-BA5B-4832-86DD-2D13E7203F9F}" srcOrd="0" destOrd="0" presId="urn:microsoft.com/office/officeart/2005/8/layout/default"/>
    <dgm:cxn modelId="{16F4E3CA-3DC3-49D9-B4A4-9613828F35A6}" type="presOf" srcId="{D1A7C351-807E-4DA9-BB77-DBFFF4209921}" destId="{817CB1B3-80FB-400F-8D50-1017C5F8CB97}" srcOrd="0" destOrd="0" presId="urn:microsoft.com/office/officeart/2005/8/layout/default"/>
    <dgm:cxn modelId="{58A620A7-5ECE-4257-A38B-B7AAF481AA90}" type="presOf" srcId="{604753F2-CC2C-41EB-B737-DC9A5A2FD4E6}" destId="{B67E6F38-742D-4D25-A47F-1144163ED416}" srcOrd="0" destOrd="0" presId="urn:microsoft.com/office/officeart/2005/8/layout/default"/>
    <dgm:cxn modelId="{6AB3BBE7-1FEB-4BF2-8077-21362E9E4C79}" type="presOf" srcId="{B4913800-5FC8-4E93-86E2-A283C7834A00}" destId="{4E6E356C-3E46-402B-8FDD-4F0F21A190AB}" srcOrd="0" destOrd="0" presId="urn:microsoft.com/office/officeart/2005/8/layout/default"/>
    <dgm:cxn modelId="{B8DEB949-FA57-45C8-9322-7DFE72F3D534}" type="presOf" srcId="{D3A7CC12-3910-4E06-8D48-E31AE4B4244F}" destId="{79F03D24-62E4-4FEB-B9A4-FEC807881B26}" srcOrd="0" destOrd="0" presId="urn:microsoft.com/office/officeart/2005/8/layout/default"/>
    <dgm:cxn modelId="{F76679B6-DDF8-4682-AE00-DC7847B6C20E}" srcId="{B4913800-5FC8-4E93-86E2-A283C7834A00}" destId="{D913D5F8-EF9A-415E-80B6-023764B6F4A6}" srcOrd="3" destOrd="0" parTransId="{E78F13C3-1E2B-4CE4-B60A-B74C5E77B778}" sibTransId="{D321C2FE-54AA-42DA-B0D8-2FE7BF0A17AC}"/>
    <dgm:cxn modelId="{2463F3E4-C7B1-4E49-9C58-4ABA156868AE}" srcId="{B4913800-5FC8-4E93-86E2-A283C7834A00}" destId="{604753F2-CC2C-41EB-B737-DC9A5A2FD4E6}" srcOrd="10" destOrd="0" parTransId="{C0363415-3545-4E2C-A83F-BE149CD20F7C}" sibTransId="{0CBF8CAC-113B-477D-8FB2-2195F9068C0C}"/>
    <dgm:cxn modelId="{45798713-2E1A-4B1C-8676-076F01023C7A}" type="presParOf" srcId="{4E6E356C-3E46-402B-8FDD-4F0F21A190AB}" destId="{F27CACA9-1518-4D31-A6F7-FC8B21B55F1E}" srcOrd="0" destOrd="0" presId="urn:microsoft.com/office/officeart/2005/8/layout/default"/>
    <dgm:cxn modelId="{AC1E0A69-B387-4031-A7A0-5637937ED10E}" type="presParOf" srcId="{4E6E356C-3E46-402B-8FDD-4F0F21A190AB}" destId="{69FF8C54-3038-4CCF-95F9-A770ED6BBBE7}" srcOrd="1" destOrd="0" presId="urn:microsoft.com/office/officeart/2005/8/layout/default"/>
    <dgm:cxn modelId="{BE8740AD-EFFB-4FE1-99A6-EBDAE77BF623}" type="presParOf" srcId="{4E6E356C-3E46-402B-8FDD-4F0F21A190AB}" destId="{4F6A826C-1AE9-4C3C-BA36-105068F7AB3F}" srcOrd="2" destOrd="0" presId="urn:microsoft.com/office/officeart/2005/8/layout/default"/>
    <dgm:cxn modelId="{E86B6D3A-ED9A-421F-AA6B-59CF8AC6C451}" type="presParOf" srcId="{4E6E356C-3E46-402B-8FDD-4F0F21A190AB}" destId="{2FF76D10-779F-40FF-B0A0-149E02CF9CC8}" srcOrd="3" destOrd="0" presId="urn:microsoft.com/office/officeart/2005/8/layout/default"/>
    <dgm:cxn modelId="{9D17B439-1CB9-46E4-AB2A-E8123CB944A7}" type="presParOf" srcId="{4E6E356C-3E46-402B-8FDD-4F0F21A190AB}" destId="{79F03D24-62E4-4FEB-B9A4-FEC807881B26}" srcOrd="4" destOrd="0" presId="urn:microsoft.com/office/officeart/2005/8/layout/default"/>
    <dgm:cxn modelId="{73AA38EB-DB63-4947-B197-8A25C2530131}" type="presParOf" srcId="{4E6E356C-3E46-402B-8FDD-4F0F21A190AB}" destId="{E6A30A2B-B00E-4699-B8DB-4E5856FC41B0}" srcOrd="5" destOrd="0" presId="urn:microsoft.com/office/officeart/2005/8/layout/default"/>
    <dgm:cxn modelId="{3F64895B-1FA2-4D72-A904-D5A563741D1E}" type="presParOf" srcId="{4E6E356C-3E46-402B-8FDD-4F0F21A190AB}" destId="{14AB13B3-0D6F-440E-AEE7-77655719A65C}" srcOrd="6" destOrd="0" presId="urn:microsoft.com/office/officeart/2005/8/layout/default"/>
    <dgm:cxn modelId="{1EDB1A7B-36A0-47B4-B910-B9000796D09C}" type="presParOf" srcId="{4E6E356C-3E46-402B-8FDD-4F0F21A190AB}" destId="{2F1A88A7-C2B9-48E2-A24E-08144DFA9EFC}" srcOrd="7" destOrd="0" presId="urn:microsoft.com/office/officeart/2005/8/layout/default"/>
    <dgm:cxn modelId="{20F919CB-F798-4B36-827B-44A944471369}" type="presParOf" srcId="{4E6E356C-3E46-402B-8FDD-4F0F21A190AB}" destId="{DA7981C8-3496-4C4D-BB95-2E4E5C541AA0}" srcOrd="8" destOrd="0" presId="urn:microsoft.com/office/officeart/2005/8/layout/default"/>
    <dgm:cxn modelId="{A0E535B6-21C4-4989-8AE3-3C0377D85C31}" type="presParOf" srcId="{4E6E356C-3E46-402B-8FDD-4F0F21A190AB}" destId="{004A42C2-945B-4076-83BD-6FD2B8B9C89A}" srcOrd="9" destOrd="0" presId="urn:microsoft.com/office/officeart/2005/8/layout/default"/>
    <dgm:cxn modelId="{CCBA21E7-6987-4C43-8FB5-ED6A37D64F05}" type="presParOf" srcId="{4E6E356C-3E46-402B-8FDD-4F0F21A190AB}" destId="{F28FAAE2-8FDD-47A3-A1D7-45FE9234767D}" srcOrd="10" destOrd="0" presId="urn:microsoft.com/office/officeart/2005/8/layout/default"/>
    <dgm:cxn modelId="{99BCB1CE-288D-4094-A74F-35DAD28AC783}" type="presParOf" srcId="{4E6E356C-3E46-402B-8FDD-4F0F21A190AB}" destId="{86267DB2-D685-4308-ACE8-0240E944607D}" srcOrd="11" destOrd="0" presId="urn:microsoft.com/office/officeart/2005/8/layout/default"/>
    <dgm:cxn modelId="{CF0C48DB-8516-44C3-A1BA-EE9B602426C3}" type="presParOf" srcId="{4E6E356C-3E46-402B-8FDD-4F0F21A190AB}" destId="{9DFAF9B4-5D7F-4777-B149-2D791B9FDB29}" srcOrd="12" destOrd="0" presId="urn:microsoft.com/office/officeart/2005/8/layout/default"/>
    <dgm:cxn modelId="{F9156EEF-BB2B-48F2-A762-EEF6B45F4C36}" type="presParOf" srcId="{4E6E356C-3E46-402B-8FDD-4F0F21A190AB}" destId="{52EC85F2-D30B-4571-9BB1-3435B1005B85}" srcOrd="13" destOrd="0" presId="urn:microsoft.com/office/officeart/2005/8/layout/default"/>
    <dgm:cxn modelId="{EB8BDFB3-5B20-4DD9-BDAA-23D81FB4F711}" type="presParOf" srcId="{4E6E356C-3E46-402B-8FDD-4F0F21A190AB}" destId="{817CB1B3-80FB-400F-8D50-1017C5F8CB97}" srcOrd="14" destOrd="0" presId="urn:microsoft.com/office/officeart/2005/8/layout/default"/>
    <dgm:cxn modelId="{49F32068-5E9B-4C41-A068-945925EE1FAD}" type="presParOf" srcId="{4E6E356C-3E46-402B-8FDD-4F0F21A190AB}" destId="{09A57C93-5123-452C-8798-67DF9111A02B}" srcOrd="15" destOrd="0" presId="urn:microsoft.com/office/officeart/2005/8/layout/default"/>
    <dgm:cxn modelId="{B2A47E20-BAF7-4FF7-A9A3-B434CA7012E1}" type="presParOf" srcId="{4E6E356C-3E46-402B-8FDD-4F0F21A190AB}" destId="{93D0EE67-BA5B-4832-86DD-2D13E7203F9F}" srcOrd="16" destOrd="0" presId="urn:microsoft.com/office/officeart/2005/8/layout/default"/>
    <dgm:cxn modelId="{0EF0E126-597C-4917-ABF2-33D0ABE0A507}" type="presParOf" srcId="{4E6E356C-3E46-402B-8FDD-4F0F21A190AB}" destId="{D9C8D073-E183-4606-9BB6-68C0DFE83413}" srcOrd="17" destOrd="0" presId="urn:microsoft.com/office/officeart/2005/8/layout/default"/>
    <dgm:cxn modelId="{424FD773-33D9-4F88-BA63-D9F601C1A3FB}" type="presParOf" srcId="{4E6E356C-3E46-402B-8FDD-4F0F21A190AB}" destId="{F3887EE9-A028-412A-A5AD-1B76364B949B}" srcOrd="18" destOrd="0" presId="urn:microsoft.com/office/officeart/2005/8/layout/default"/>
    <dgm:cxn modelId="{2C6C2EF8-4707-49A4-B95D-90891DF2951C}" type="presParOf" srcId="{4E6E356C-3E46-402B-8FDD-4F0F21A190AB}" destId="{D45BEF41-1C4F-4724-8CAA-331FC46BBD4E}" srcOrd="19" destOrd="0" presId="urn:microsoft.com/office/officeart/2005/8/layout/default"/>
    <dgm:cxn modelId="{EA6C2FBD-2A2C-4628-BCF0-45BDF89D1252}" type="presParOf" srcId="{4E6E356C-3E46-402B-8FDD-4F0F21A190AB}" destId="{B67E6F38-742D-4D25-A47F-1144163ED416}" srcOrd="20" destOrd="0" presId="urn:microsoft.com/office/officeart/2005/8/layout/default"/>
    <dgm:cxn modelId="{4621C623-1505-4BA1-8140-71154750998B}" type="presParOf" srcId="{4E6E356C-3E46-402B-8FDD-4F0F21A190AB}" destId="{D48DC759-9AF1-4642-A921-18777471A0B6}" srcOrd="21" destOrd="0" presId="urn:microsoft.com/office/officeart/2005/8/layout/default"/>
    <dgm:cxn modelId="{02519A3E-F10C-40C7-9090-D73E1BB815AD}" type="presParOf" srcId="{4E6E356C-3E46-402B-8FDD-4F0F21A190AB}" destId="{1313220F-8C64-4BF2-ACD4-F98F9630E58A}" srcOrd="2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78BE39-8EB2-440A-87AD-5D8419EC43EA}" type="doc">
      <dgm:prSet loTypeId="urn:microsoft.com/office/officeart/2005/8/layout/default" loCatId="list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37FEA90B-5285-497A-BD64-AA562EB0E13E}">
      <dgm:prSet phldrT="[Text]"/>
      <dgm:spPr/>
      <dgm:t>
        <a:bodyPr/>
        <a:lstStyle/>
        <a:p>
          <a:r>
            <a:rPr lang="en-US" dirty="0" smtClean="0"/>
            <a:t>Ticker</a:t>
          </a:r>
          <a:endParaRPr lang="en-US" dirty="0"/>
        </a:p>
      </dgm:t>
    </dgm:pt>
    <dgm:pt modelId="{FE5C50E2-322E-405E-8412-EB587980C36F}" type="parTrans" cxnId="{8FE312F2-2628-4ED8-B297-12A5A7B560FE}">
      <dgm:prSet/>
      <dgm:spPr/>
      <dgm:t>
        <a:bodyPr/>
        <a:lstStyle/>
        <a:p>
          <a:endParaRPr lang="en-US"/>
        </a:p>
      </dgm:t>
    </dgm:pt>
    <dgm:pt modelId="{2D0343DE-6145-47B1-A4CB-A5420E6FB5AD}" type="sibTrans" cxnId="{8FE312F2-2628-4ED8-B297-12A5A7B560FE}">
      <dgm:prSet/>
      <dgm:spPr/>
      <dgm:t>
        <a:bodyPr/>
        <a:lstStyle/>
        <a:p>
          <a:endParaRPr lang="en-US"/>
        </a:p>
      </dgm:t>
    </dgm:pt>
    <dgm:pt modelId="{2BEE9B63-48B5-4256-BDA9-3FD7698649AD}">
      <dgm:prSet/>
      <dgm:spPr/>
      <dgm:t>
        <a:bodyPr/>
        <a:lstStyle/>
        <a:p>
          <a:r>
            <a:rPr lang="en-US" dirty="0" smtClean="0"/>
            <a:t>Symbol</a:t>
          </a:r>
        </a:p>
      </dgm:t>
    </dgm:pt>
    <dgm:pt modelId="{EFD29FD0-1B0C-4F79-8C13-951533ED33DF}" type="parTrans" cxnId="{5D209BAD-2649-43F4-BA15-671F6EEFD27A}">
      <dgm:prSet/>
      <dgm:spPr/>
      <dgm:t>
        <a:bodyPr/>
        <a:lstStyle/>
        <a:p>
          <a:endParaRPr lang="en-US"/>
        </a:p>
      </dgm:t>
    </dgm:pt>
    <dgm:pt modelId="{55183979-198D-4B93-8BDB-D22D6469EDE7}" type="sibTrans" cxnId="{5D209BAD-2649-43F4-BA15-671F6EEFD27A}">
      <dgm:prSet/>
      <dgm:spPr/>
      <dgm:t>
        <a:bodyPr/>
        <a:lstStyle/>
        <a:p>
          <a:endParaRPr lang="en-US"/>
        </a:p>
      </dgm:t>
    </dgm:pt>
    <dgm:pt modelId="{F00BF2C8-761B-4A2B-9A51-484B2CA46DC8}">
      <dgm:prSet/>
      <dgm:spPr/>
      <dgm:t>
        <a:bodyPr/>
        <a:lstStyle/>
        <a:p>
          <a:r>
            <a:rPr lang="en-US" dirty="0" smtClean="0"/>
            <a:t>DSCD </a:t>
          </a:r>
          <a:br>
            <a:rPr lang="en-US" dirty="0" smtClean="0"/>
          </a:br>
          <a:r>
            <a:rPr lang="en-US" dirty="0" smtClean="0"/>
            <a:t>DS Mnemonic</a:t>
          </a:r>
        </a:p>
      </dgm:t>
    </dgm:pt>
    <dgm:pt modelId="{53660A8D-4296-463D-BF83-A586BB725E0E}" type="parTrans" cxnId="{77D30597-0784-4FD6-8EF8-92B2C883B1B0}">
      <dgm:prSet/>
      <dgm:spPr/>
      <dgm:t>
        <a:bodyPr/>
        <a:lstStyle/>
        <a:p>
          <a:endParaRPr lang="en-US"/>
        </a:p>
      </dgm:t>
    </dgm:pt>
    <dgm:pt modelId="{1CBC8137-0095-4A6B-9287-BD1D3986371F}" type="sibTrans" cxnId="{77D30597-0784-4FD6-8EF8-92B2C883B1B0}">
      <dgm:prSet/>
      <dgm:spPr/>
      <dgm:t>
        <a:bodyPr/>
        <a:lstStyle/>
        <a:p>
          <a:endParaRPr lang="en-US"/>
        </a:p>
      </dgm:t>
    </dgm:pt>
    <dgm:pt modelId="{F083BBCC-EA8E-490C-BFF3-91AA6662542E}">
      <dgm:prSet/>
      <dgm:spPr/>
      <dgm:t>
        <a:bodyPr/>
        <a:lstStyle/>
        <a:p>
          <a:r>
            <a:rPr lang="en-US" dirty="0" smtClean="0"/>
            <a:t>RIC</a:t>
          </a:r>
          <a:endParaRPr lang="en-US" dirty="0"/>
        </a:p>
      </dgm:t>
    </dgm:pt>
    <dgm:pt modelId="{135780C8-B463-4504-B2A0-24383523D4F9}" type="parTrans" cxnId="{311D4D8B-279A-47A6-99BB-A97052D4CA2E}">
      <dgm:prSet/>
      <dgm:spPr/>
      <dgm:t>
        <a:bodyPr/>
        <a:lstStyle/>
        <a:p>
          <a:endParaRPr lang="en-US"/>
        </a:p>
      </dgm:t>
    </dgm:pt>
    <dgm:pt modelId="{D2AD197F-9275-41E6-9BF4-EDE0067FAE8F}" type="sibTrans" cxnId="{311D4D8B-279A-47A6-99BB-A97052D4CA2E}">
      <dgm:prSet/>
      <dgm:spPr/>
      <dgm:t>
        <a:bodyPr/>
        <a:lstStyle/>
        <a:p>
          <a:endParaRPr lang="en-US"/>
        </a:p>
      </dgm:t>
    </dgm:pt>
    <dgm:pt modelId="{AFCD659B-B515-40B5-A2E8-A0BD6369FF6B}">
      <dgm:prSet/>
      <dgm:spPr/>
      <dgm:t>
        <a:bodyPr/>
        <a:lstStyle/>
        <a:p>
          <a:r>
            <a:rPr lang="en-US" dirty="0" smtClean="0"/>
            <a:t>ISIN</a:t>
          </a:r>
          <a:endParaRPr lang="en-US" dirty="0"/>
        </a:p>
      </dgm:t>
    </dgm:pt>
    <dgm:pt modelId="{146A7449-FFFF-43F7-BC37-74B2079B6F1A}" type="parTrans" cxnId="{4595FD39-DC3D-4E7E-9CC0-A2F0C2B9FE0D}">
      <dgm:prSet/>
      <dgm:spPr/>
      <dgm:t>
        <a:bodyPr/>
        <a:lstStyle/>
        <a:p>
          <a:endParaRPr lang="en-US"/>
        </a:p>
      </dgm:t>
    </dgm:pt>
    <dgm:pt modelId="{6CF89687-AE3F-4D0A-B110-86D537B4F45C}" type="sibTrans" cxnId="{4595FD39-DC3D-4E7E-9CC0-A2F0C2B9FE0D}">
      <dgm:prSet/>
      <dgm:spPr/>
      <dgm:t>
        <a:bodyPr/>
        <a:lstStyle/>
        <a:p>
          <a:endParaRPr lang="en-US"/>
        </a:p>
      </dgm:t>
    </dgm:pt>
    <dgm:pt modelId="{9435EEEE-7512-4FC4-815B-190D0CCB0600}">
      <dgm:prSet/>
      <dgm:spPr/>
      <dgm:t>
        <a:bodyPr/>
        <a:lstStyle/>
        <a:p>
          <a:r>
            <a:rPr lang="en-US" dirty="0" smtClean="0"/>
            <a:t>SEDOL</a:t>
          </a:r>
          <a:endParaRPr lang="en-US" dirty="0"/>
        </a:p>
      </dgm:t>
    </dgm:pt>
    <dgm:pt modelId="{0A2EB5AE-B9EF-4103-B9D6-3D469F73324E}" type="parTrans" cxnId="{FFFE4C13-6219-4A16-A87F-BA450A6460AD}">
      <dgm:prSet/>
      <dgm:spPr/>
      <dgm:t>
        <a:bodyPr/>
        <a:lstStyle/>
        <a:p>
          <a:endParaRPr lang="en-US"/>
        </a:p>
      </dgm:t>
    </dgm:pt>
    <dgm:pt modelId="{6220C058-A00B-4CE4-8E29-2A72251F7D65}" type="sibTrans" cxnId="{FFFE4C13-6219-4A16-A87F-BA450A6460AD}">
      <dgm:prSet/>
      <dgm:spPr/>
      <dgm:t>
        <a:bodyPr/>
        <a:lstStyle/>
        <a:p>
          <a:endParaRPr lang="en-US"/>
        </a:p>
      </dgm:t>
    </dgm:pt>
    <dgm:pt modelId="{D04CEE7D-BEE0-4D51-9E65-6A0501C1B9A6}" type="pres">
      <dgm:prSet presAssocID="{4D78BE39-8EB2-440A-87AD-5D8419EC43E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351B04-D4A9-404A-9E71-1470E31FDC6C}" type="pres">
      <dgm:prSet presAssocID="{37FEA90B-5285-497A-BD64-AA562EB0E13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E41AB9-2784-4DD2-B59B-D746EC4A3913}" type="pres">
      <dgm:prSet presAssocID="{2D0343DE-6145-47B1-A4CB-A5420E6FB5AD}" presName="sibTrans" presStyleCnt="0"/>
      <dgm:spPr/>
      <dgm:t>
        <a:bodyPr/>
        <a:lstStyle/>
        <a:p>
          <a:endParaRPr lang="en-US"/>
        </a:p>
      </dgm:t>
    </dgm:pt>
    <dgm:pt modelId="{43BBA39E-A9F6-438F-B1B0-E8F56D86C285}" type="pres">
      <dgm:prSet presAssocID="{2BEE9B63-48B5-4256-BDA9-3FD7698649A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FEE7E1-804E-4A59-B5B0-EE938C5A5598}" type="pres">
      <dgm:prSet presAssocID="{55183979-198D-4B93-8BDB-D22D6469EDE7}" presName="sibTrans" presStyleCnt="0"/>
      <dgm:spPr/>
      <dgm:t>
        <a:bodyPr/>
        <a:lstStyle/>
        <a:p>
          <a:endParaRPr lang="en-US"/>
        </a:p>
      </dgm:t>
    </dgm:pt>
    <dgm:pt modelId="{ACFECB02-0319-4B61-8D5A-64C28A3BEAE9}" type="pres">
      <dgm:prSet presAssocID="{F00BF2C8-761B-4A2B-9A51-484B2CA46DC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3747F-9376-4737-82D9-D4718DD7EF5E}" type="pres">
      <dgm:prSet presAssocID="{1CBC8137-0095-4A6B-9287-BD1D3986371F}" presName="sibTrans" presStyleCnt="0"/>
      <dgm:spPr/>
      <dgm:t>
        <a:bodyPr/>
        <a:lstStyle/>
        <a:p>
          <a:endParaRPr lang="en-US"/>
        </a:p>
      </dgm:t>
    </dgm:pt>
    <dgm:pt modelId="{D2E4EA28-DE0F-4BB4-84D8-257B5931294A}" type="pres">
      <dgm:prSet presAssocID="{F083BBCC-EA8E-490C-BFF3-91AA6662542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DB9A6D-161B-4BAD-AD1A-4CB8E2F8EB72}" type="pres">
      <dgm:prSet presAssocID="{D2AD197F-9275-41E6-9BF4-EDE0067FAE8F}" presName="sibTrans" presStyleCnt="0"/>
      <dgm:spPr/>
    </dgm:pt>
    <dgm:pt modelId="{9AFE2E78-C365-4480-BE11-E130A6DA9331}" type="pres">
      <dgm:prSet presAssocID="{AFCD659B-B515-40B5-A2E8-A0BD6369FF6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2FC677-A7C6-4ED0-9BFA-0872C91F069C}" type="pres">
      <dgm:prSet presAssocID="{6CF89687-AE3F-4D0A-B110-86D537B4F45C}" presName="sibTrans" presStyleCnt="0"/>
      <dgm:spPr/>
    </dgm:pt>
    <dgm:pt modelId="{DE7D7AC3-1304-44ED-9C7B-2879FC927B49}" type="pres">
      <dgm:prSet presAssocID="{9435EEEE-7512-4FC4-815B-190D0CCB060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A636438-ECD3-4A51-8AE9-A1010B98681C}" type="presOf" srcId="{9435EEEE-7512-4FC4-815B-190D0CCB0600}" destId="{DE7D7AC3-1304-44ED-9C7B-2879FC927B49}" srcOrd="0" destOrd="0" presId="urn:microsoft.com/office/officeart/2005/8/layout/default"/>
    <dgm:cxn modelId="{FFFE4C13-6219-4A16-A87F-BA450A6460AD}" srcId="{4D78BE39-8EB2-440A-87AD-5D8419EC43EA}" destId="{9435EEEE-7512-4FC4-815B-190D0CCB0600}" srcOrd="5" destOrd="0" parTransId="{0A2EB5AE-B9EF-4103-B9D6-3D469F73324E}" sibTransId="{6220C058-A00B-4CE4-8E29-2A72251F7D65}"/>
    <dgm:cxn modelId="{C5D0791D-A9F5-4E07-915D-5F89E49559D0}" type="presOf" srcId="{AFCD659B-B515-40B5-A2E8-A0BD6369FF6B}" destId="{9AFE2E78-C365-4480-BE11-E130A6DA9331}" srcOrd="0" destOrd="0" presId="urn:microsoft.com/office/officeart/2005/8/layout/default"/>
    <dgm:cxn modelId="{AA4F4341-FE8F-4463-B73C-0B539E0A1842}" type="presOf" srcId="{4D78BE39-8EB2-440A-87AD-5D8419EC43EA}" destId="{D04CEE7D-BEE0-4D51-9E65-6A0501C1B9A6}" srcOrd="0" destOrd="0" presId="urn:microsoft.com/office/officeart/2005/8/layout/default"/>
    <dgm:cxn modelId="{EF02A3E9-FD7F-400B-AD94-BC3F34071F1F}" type="presOf" srcId="{F083BBCC-EA8E-490C-BFF3-91AA6662542E}" destId="{D2E4EA28-DE0F-4BB4-84D8-257B5931294A}" srcOrd="0" destOrd="0" presId="urn:microsoft.com/office/officeart/2005/8/layout/default"/>
    <dgm:cxn modelId="{8FE312F2-2628-4ED8-B297-12A5A7B560FE}" srcId="{4D78BE39-8EB2-440A-87AD-5D8419EC43EA}" destId="{37FEA90B-5285-497A-BD64-AA562EB0E13E}" srcOrd="0" destOrd="0" parTransId="{FE5C50E2-322E-405E-8412-EB587980C36F}" sibTransId="{2D0343DE-6145-47B1-A4CB-A5420E6FB5AD}"/>
    <dgm:cxn modelId="{77D30597-0784-4FD6-8EF8-92B2C883B1B0}" srcId="{4D78BE39-8EB2-440A-87AD-5D8419EC43EA}" destId="{F00BF2C8-761B-4A2B-9A51-484B2CA46DC8}" srcOrd="2" destOrd="0" parTransId="{53660A8D-4296-463D-BF83-A586BB725E0E}" sibTransId="{1CBC8137-0095-4A6B-9287-BD1D3986371F}"/>
    <dgm:cxn modelId="{5D209BAD-2649-43F4-BA15-671F6EEFD27A}" srcId="{4D78BE39-8EB2-440A-87AD-5D8419EC43EA}" destId="{2BEE9B63-48B5-4256-BDA9-3FD7698649AD}" srcOrd="1" destOrd="0" parTransId="{EFD29FD0-1B0C-4F79-8C13-951533ED33DF}" sibTransId="{55183979-198D-4B93-8BDB-D22D6469EDE7}"/>
    <dgm:cxn modelId="{E17FECF0-A3D1-44EA-B2D3-3BB4AE69B855}" type="presOf" srcId="{2BEE9B63-48B5-4256-BDA9-3FD7698649AD}" destId="{43BBA39E-A9F6-438F-B1B0-E8F56D86C285}" srcOrd="0" destOrd="0" presId="urn:microsoft.com/office/officeart/2005/8/layout/default"/>
    <dgm:cxn modelId="{4595FD39-DC3D-4E7E-9CC0-A2F0C2B9FE0D}" srcId="{4D78BE39-8EB2-440A-87AD-5D8419EC43EA}" destId="{AFCD659B-B515-40B5-A2E8-A0BD6369FF6B}" srcOrd="4" destOrd="0" parTransId="{146A7449-FFFF-43F7-BC37-74B2079B6F1A}" sibTransId="{6CF89687-AE3F-4D0A-B110-86D537B4F45C}"/>
    <dgm:cxn modelId="{311D4D8B-279A-47A6-99BB-A97052D4CA2E}" srcId="{4D78BE39-8EB2-440A-87AD-5D8419EC43EA}" destId="{F083BBCC-EA8E-490C-BFF3-91AA6662542E}" srcOrd="3" destOrd="0" parTransId="{135780C8-B463-4504-B2A0-24383523D4F9}" sibTransId="{D2AD197F-9275-41E6-9BF4-EDE0067FAE8F}"/>
    <dgm:cxn modelId="{B76C575C-2B46-4A9A-95B1-66F52D3A821B}" type="presOf" srcId="{37FEA90B-5285-497A-BD64-AA562EB0E13E}" destId="{9A351B04-D4A9-404A-9E71-1470E31FDC6C}" srcOrd="0" destOrd="0" presId="urn:microsoft.com/office/officeart/2005/8/layout/default"/>
    <dgm:cxn modelId="{05050957-5B93-4D74-BEE3-4014068F1CFF}" type="presOf" srcId="{F00BF2C8-761B-4A2B-9A51-484B2CA46DC8}" destId="{ACFECB02-0319-4B61-8D5A-64C28A3BEAE9}" srcOrd="0" destOrd="0" presId="urn:microsoft.com/office/officeart/2005/8/layout/default"/>
    <dgm:cxn modelId="{725567A5-4647-4EB3-B01F-3F2AEE6C5449}" type="presParOf" srcId="{D04CEE7D-BEE0-4D51-9E65-6A0501C1B9A6}" destId="{9A351B04-D4A9-404A-9E71-1470E31FDC6C}" srcOrd="0" destOrd="0" presId="urn:microsoft.com/office/officeart/2005/8/layout/default"/>
    <dgm:cxn modelId="{DE736D65-6B59-45E9-8B6A-5867A8A9CE67}" type="presParOf" srcId="{D04CEE7D-BEE0-4D51-9E65-6A0501C1B9A6}" destId="{DCE41AB9-2784-4DD2-B59B-D746EC4A3913}" srcOrd="1" destOrd="0" presId="urn:microsoft.com/office/officeart/2005/8/layout/default"/>
    <dgm:cxn modelId="{A97D5113-FBC0-4D68-AC50-4C09C060BF4E}" type="presParOf" srcId="{D04CEE7D-BEE0-4D51-9E65-6A0501C1B9A6}" destId="{43BBA39E-A9F6-438F-B1B0-E8F56D86C285}" srcOrd="2" destOrd="0" presId="urn:microsoft.com/office/officeart/2005/8/layout/default"/>
    <dgm:cxn modelId="{AB29D8CB-4055-4F76-8D5B-87372EAF71E2}" type="presParOf" srcId="{D04CEE7D-BEE0-4D51-9E65-6A0501C1B9A6}" destId="{F3FEE7E1-804E-4A59-B5B0-EE938C5A5598}" srcOrd="3" destOrd="0" presId="urn:microsoft.com/office/officeart/2005/8/layout/default"/>
    <dgm:cxn modelId="{1D697120-F9BB-4015-9479-865F3F17BD2B}" type="presParOf" srcId="{D04CEE7D-BEE0-4D51-9E65-6A0501C1B9A6}" destId="{ACFECB02-0319-4B61-8D5A-64C28A3BEAE9}" srcOrd="4" destOrd="0" presId="urn:microsoft.com/office/officeart/2005/8/layout/default"/>
    <dgm:cxn modelId="{6AE2F019-F946-4DAD-97A9-0236AEE56B2C}" type="presParOf" srcId="{D04CEE7D-BEE0-4D51-9E65-6A0501C1B9A6}" destId="{EEC3747F-9376-4737-82D9-D4718DD7EF5E}" srcOrd="5" destOrd="0" presId="urn:microsoft.com/office/officeart/2005/8/layout/default"/>
    <dgm:cxn modelId="{E05F9537-7AA9-404B-A3CC-AACEE63778BB}" type="presParOf" srcId="{D04CEE7D-BEE0-4D51-9E65-6A0501C1B9A6}" destId="{D2E4EA28-DE0F-4BB4-84D8-257B5931294A}" srcOrd="6" destOrd="0" presId="urn:microsoft.com/office/officeart/2005/8/layout/default"/>
    <dgm:cxn modelId="{63345B3C-4B8C-48F7-A883-88E79FF6AF93}" type="presParOf" srcId="{D04CEE7D-BEE0-4D51-9E65-6A0501C1B9A6}" destId="{DDDB9A6D-161B-4BAD-AD1A-4CB8E2F8EB72}" srcOrd="7" destOrd="0" presId="urn:microsoft.com/office/officeart/2005/8/layout/default"/>
    <dgm:cxn modelId="{11910FF5-CDCF-415F-8794-647C2207F671}" type="presParOf" srcId="{D04CEE7D-BEE0-4D51-9E65-6A0501C1B9A6}" destId="{9AFE2E78-C365-4480-BE11-E130A6DA9331}" srcOrd="8" destOrd="0" presId="urn:microsoft.com/office/officeart/2005/8/layout/default"/>
    <dgm:cxn modelId="{9A903FF5-11FE-4A2F-A882-EEC184D02FBC}" type="presParOf" srcId="{D04CEE7D-BEE0-4D51-9E65-6A0501C1B9A6}" destId="{F62FC677-A7C6-4ED0-9BFA-0872C91F069C}" srcOrd="9" destOrd="0" presId="urn:microsoft.com/office/officeart/2005/8/layout/default"/>
    <dgm:cxn modelId="{EA4D5416-FF0F-4D55-8744-268B12489005}" type="presParOf" srcId="{D04CEE7D-BEE0-4D51-9E65-6A0501C1B9A6}" destId="{DE7D7AC3-1304-44ED-9C7B-2879FC927B49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7D339CF-6CC7-4D21-8B25-0E77AB14737D}" type="doc">
      <dgm:prSet loTypeId="urn:microsoft.com/office/officeart/2005/8/layout/equation1" loCatId="relationship" qsTypeId="urn:microsoft.com/office/officeart/2005/8/quickstyle/simple1" qsCatId="simple" csTypeId="urn:microsoft.com/office/officeart/2005/8/colors/colorful2" csCatId="colorful" phldr="1"/>
      <dgm:spPr/>
    </dgm:pt>
    <dgm:pt modelId="{90BFD4B7-2328-4870-8998-03555B0F00FF}">
      <dgm:prSet phldrT="[Text]"/>
      <dgm:spPr/>
      <dgm:t>
        <a:bodyPr/>
        <a:lstStyle/>
        <a:p>
          <a:r>
            <a:rPr lang="en-US" dirty="0" smtClean="0"/>
            <a:t>Data series</a:t>
          </a:r>
          <a:endParaRPr lang="en-US" dirty="0"/>
        </a:p>
      </dgm:t>
    </dgm:pt>
    <dgm:pt modelId="{47AEB8EB-105C-4776-BB29-D5C0E19D2226}" type="parTrans" cxnId="{97156626-BDFA-44C3-B916-2145B62563F1}">
      <dgm:prSet/>
      <dgm:spPr/>
      <dgm:t>
        <a:bodyPr/>
        <a:lstStyle/>
        <a:p>
          <a:endParaRPr lang="en-US"/>
        </a:p>
      </dgm:t>
    </dgm:pt>
    <dgm:pt modelId="{5782D4A9-48F6-43C6-AE6E-919940B2BF5B}" type="sibTrans" cxnId="{97156626-BDFA-44C3-B916-2145B62563F1}">
      <dgm:prSet/>
      <dgm:spPr/>
      <dgm:t>
        <a:bodyPr/>
        <a:lstStyle/>
        <a:p>
          <a:endParaRPr lang="en-US"/>
        </a:p>
      </dgm:t>
    </dgm:pt>
    <dgm:pt modelId="{7BF8671F-276C-43AE-B820-9A6B0312AB72}">
      <dgm:prSet phldrT="[Text]"/>
      <dgm:spPr/>
      <dgm:t>
        <a:bodyPr/>
        <a:lstStyle/>
        <a:p>
          <a:r>
            <a:rPr lang="en-US" dirty="0" smtClean="0"/>
            <a:t>Data type</a:t>
          </a:r>
          <a:endParaRPr lang="en-US" dirty="0"/>
        </a:p>
      </dgm:t>
    </dgm:pt>
    <dgm:pt modelId="{0970B250-56D4-4512-84BD-97A1B3FDF97C}" type="parTrans" cxnId="{B1277DB4-BE96-457A-8478-8F74184080DA}">
      <dgm:prSet/>
      <dgm:spPr/>
      <dgm:t>
        <a:bodyPr/>
        <a:lstStyle/>
        <a:p>
          <a:endParaRPr lang="en-US"/>
        </a:p>
      </dgm:t>
    </dgm:pt>
    <dgm:pt modelId="{5B486F80-0763-410F-A6DF-16B9C6A969FB}" type="sibTrans" cxnId="{B1277DB4-BE96-457A-8478-8F74184080DA}">
      <dgm:prSet/>
      <dgm:spPr/>
      <dgm:t>
        <a:bodyPr/>
        <a:lstStyle/>
        <a:p>
          <a:endParaRPr lang="en-US"/>
        </a:p>
      </dgm:t>
    </dgm:pt>
    <dgm:pt modelId="{92D6D726-A8C8-4224-8A36-B107907C9AFC}">
      <dgm:prSet phldrT="[Text]"/>
      <dgm:spPr/>
      <dgm:t>
        <a:bodyPr/>
        <a:lstStyle/>
        <a:p>
          <a:r>
            <a:rPr lang="en-US" dirty="0" smtClean="0"/>
            <a:t>Data table</a:t>
          </a:r>
          <a:endParaRPr lang="en-US" dirty="0"/>
        </a:p>
      </dgm:t>
    </dgm:pt>
    <dgm:pt modelId="{5565E8BA-F13E-4EDC-9C6F-5681F7480820}" type="parTrans" cxnId="{EC28B651-7C15-4CEB-9BC6-3515B0F6D951}">
      <dgm:prSet/>
      <dgm:spPr/>
      <dgm:t>
        <a:bodyPr/>
        <a:lstStyle/>
        <a:p>
          <a:endParaRPr lang="en-US"/>
        </a:p>
      </dgm:t>
    </dgm:pt>
    <dgm:pt modelId="{11456B2E-9E4C-4B0E-B75A-CFAFF66D5B6F}" type="sibTrans" cxnId="{EC28B651-7C15-4CEB-9BC6-3515B0F6D951}">
      <dgm:prSet/>
      <dgm:spPr/>
      <dgm:t>
        <a:bodyPr/>
        <a:lstStyle/>
        <a:p>
          <a:endParaRPr lang="en-US"/>
        </a:p>
      </dgm:t>
    </dgm:pt>
    <dgm:pt modelId="{2ADD659C-9944-46A0-A711-29042C102802}" type="pres">
      <dgm:prSet presAssocID="{87D339CF-6CC7-4D21-8B25-0E77AB14737D}" presName="linearFlow" presStyleCnt="0">
        <dgm:presLayoutVars>
          <dgm:dir/>
          <dgm:resizeHandles val="exact"/>
        </dgm:presLayoutVars>
      </dgm:prSet>
      <dgm:spPr/>
    </dgm:pt>
    <dgm:pt modelId="{2CC4E8A8-C0F7-46DA-8094-B9AC9C8DF26C}" type="pres">
      <dgm:prSet presAssocID="{90BFD4B7-2328-4870-8998-03555B0F00F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87649E-5C91-4F83-A51D-60C75277FC7A}" type="pres">
      <dgm:prSet presAssocID="{5782D4A9-48F6-43C6-AE6E-919940B2BF5B}" presName="spacerL" presStyleCnt="0"/>
      <dgm:spPr/>
    </dgm:pt>
    <dgm:pt modelId="{35C3B8A3-84FF-460B-A518-86118C389709}" type="pres">
      <dgm:prSet presAssocID="{5782D4A9-48F6-43C6-AE6E-919940B2BF5B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6E1564F-2895-4308-BE85-F892FC837D2D}" type="pres">
      <dgm:prSet presAssocID="{5782D4A9-48F6-43C6-AE6E-919940B2BF5B}" presName="spacerR" presStyleCnt="0"/>
      <dgm:spPr/>
    </dgm:pt>
    <dgm:pt modelId="{B6008590-3DB1-4A89-8882-E6AC2B550B89}" type="pres">
      <dgm:prSet presAssocID="{7BF8671F-276C-43AE-B820-9A6B0312AB7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FD4B0A-FB58-46F1-ACF3-2ED86EEA6FC2}" type="pres">
      <dgm:prSet presAssocID="{5B486F80-0763-410F-A6DF-16B9C6A969FB}" presName="spacerL" presStyleCnt="0"/>
      <dgm:spPr/>
    </dgm:pt>
    <dgm:pt modelId="{45EC40C4-43AB-4E54-B75F-8F550D337A25}" type="pres">
      <dgm:prSet presAssocID="{5B486F80-0763-410F-A6DF-16B9C6A969F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0438EFC2-60A5-4D94-92B6-02903FBECBB4}" type="pres">
      <dgm:prSet presAssocID="{5B486F80-0763-410F-A6DF-16B9C6A969FB}" presName="spacerR" presStyleCnt="0"/>
      <dgm:spPr/>
    </dgm:pt>
    <dgm:pt modelId="{4DE1FAC1-B823-47B3-8AFB-CD7E1F5A4284}" type="pres">
      <dgm:prSet presAssocID="{92D6D726-A8C8-4224-8A36-B107907C9AF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156626-BDFA-44C3-B916-2145B62563F1}" srcId="{87D339CF-6CC7-4D21-8B25-0E77AB14737D}" destId="{90BFD4B7-2328-4870-8998-03555B0F00FF}" srcOrd="0" destOrd="0" parTransId="{47AEB8EB-105C-4776-BB29-D5C0E19D2226}" sibTransId="{5782D4A9-48F6-43C6-AE6E-919940B2BF5B}"/>
    <dgm:cxn modelId="{5F952876-8C4F-4FEC-BF18-69FFF2510AFE}" type="presOf" srcId="{5B486F80-0763-410F-A6DF-16B9C6A969FB}" destId="{45EC40C4-43AB-4E54-B75F-8F550D337A25}" srcOrd="0" destOrd="0" presId="urn:microsoft.com/office/officeart/2005/8/layout/equation1"/>
    <dgm:cxn modelId="{B1277DB4-BE96-457A-8478-8F74184080DA}" srcId="{87D339CF-6CC7-4D21-8B25-0E77AB14737D}" destId="{7BF8671F-276C-43AE-B820-9A6B0312AB72}" srcOrd="1" destOrd="0" parTransId="{0970B250-56D4-4512-84BD-97A1B3FDF97C}" sibTransId="{5B486F80-0763-410F-A6DF-16B9C6A969FB}"/>
    <dgm:cxn modelId="{2D324837-9121-4A7F-A58D-19117006D0D8}" type="presOf" srcId="{87D339CF-6CC7-4D21-8B25-0E77AB14737D}" destId="{2ADD659C-9944-46A0-A711-29042C102802}" srcOrd="0" destOrd="0" presId="urn:microsoft.com/office/officeart/2005/8/layout/equation1"/>
    <dgm:cxn modelId="{EC28B651-7C15-4CEB-9BC6-3515B0F6D951}" srcId="{87D339CF-6CC7-4D21-8B25-0E77AB14737D}" destId="{92D6D726-A8C8-4224-8A36-B107907C9AFC}" srcOrd="2" destOrd="0" parTransId="{5565E8BA-F13E-4EDC-9C6F-5681F7480820}" sibTransId="{11456B2E-9E4C-4B0E-B75A-CFAFF66D5B6F}"/>
    <dgm:cxn modelId="{B186E871-1C69-4209-9A05-DE48A266AF07}" type="presOf" srcId="{5782D4A9-48F6-43C6-AE6E-919940B2BF5B}" destId="{35C3B8A3-84FF-460B-A518-86118C389709}" srcOrd="0" destOrd="0" presId="urn:microsoft.com/office/officeart/2005/8/layout/equation1"/>
    <dgm:cxn modelId="{CF763947-51D3-4A87-BE97-7B115F1A549D}" type="presOf" srcId="{7BF8671F-276C-43AE-B820-9A6B0312AB72}" destId="{B6008590-3DB1-4A89-8882-E6AC2B550B89}" srcOrd="0" destOrd="0" presId="urn:microsoft.com/office/officeart/2005/8/layout/equation1"/>
    <dgm:cxn modelId="{D69FD8D2-182E-418B-8231-B726FFE6BEF3}" type="presOf" srcId="{90BFD4B7-2328-4870-8998-03555B0F00FF}" destId="{2CC4E8A8-C0F7-46DA-8094-B9AC9C8DF26C}" srcOrd="0" destOrd="0" presId="urn:microsoft.com/office/officeart/2005/8/layout/equation1"/>
    <dgm:cxn modelId="{D8A3AF01-6D55-41EA-ABC7-82256BA4C32F}" type="presOf" srcId="{92D6D726-A8C8-4224-8A36-B107907C9AFC}" destId="{4DE1FAC1-B823-47B3-8AFB-CD7E1F5A4284}" srcOrd="0" destOrd="0" presId="urn:microsoft.com/office/officeart/2005/8/layout/equation1"/>
    <dgm:cxn modelId="{B656F3B1-9B4D-425B-BE67-EC13039F79D1}" type="presParOf" srcId="{2ADD659C-9944-46A0-A711-29042C102802}" destId="{2CC4E8A8-C0F7-46DA-8094-B9AC9C8DF26C}" srcOrd="0" destOrd="0" presId="urn:microsoft.com/office/officeart/2005/8/layout/equation1"/>
    <dgm:cxn modelId="{C808D31C-11D9-4D0E-ACFE-7A58658B8713}" type="presParOf" srcId="{2ADD659C-9944-46A0-A711-29042C102802}" destId="{F087649E-5C91-4F83-A51D-60C75277FC7A}" srcOrd="1" destOrd="0" presId="urn:microsoft.com/office/officeart/2005/8/layout/equation1"/>
    <dgm:cxn modelId="{2901A3FC-B11E-4A52-9963-58383160835C}" type="presParOf" srcId="{2ADD659C-9944-46A0-A711-29042C102802}" destId="{35C3B8A3-84FF-460B-A518-86118C389709}" srcOrd="2" destOrd="0" presId="urn:microsoft.com/office/officeart/2005/8/layout/equation1"/>
    <dgm:cxn modelId="{76A70FAC-A8D2-4570-9256-ED0C7CFA7124}" type="presParOf" srcId="{2ADD659C-9944-46A0-A711-29042C102802}" destId="{C6E1564F-2895-4308-BE85-F892FC837D2D}" srcOrd="3" destOrd="0" presId="urn:microsoft.com/office/officeart/2005/8/layout/equation1"/>
    <dgm:cxn modelId="{5A0A200E-F186-42AF-8FA0-96937F6B44F0}" type="presParOf" srcId="{2ADD659C-9944-46A0-A711-29042C102802}" destId="{B6008590-3DB1-4A89-8882-E6AC2B550B89}" srcOrd="4" destOrd="0" presId="urn:microsoft.com/office/officeart/2005/8/layout/equation1"/>
    <dgm:cxn modelId="{EE1A4464-EEBD-4853-9A76-11BC484290F2}" type="presParOf" srcId="{2ADD659C-9944-46A0-A711-29042C102802}" destId="{5AFD4B0A-FB58-46F1-ACF3-2ED86EEA6FC2}" srcOrd="5" destOrd="0" presId="urn:microsoft.com/office/officeart/2005/8/layout/equation1"/>
    <dgm:cxn modelId="{9CBAECC8-9ADE-4A84-8DFB-C2925FCA74DF}" type="presParOf" srcId="{2ADD659C-9944-46A0-A711-29042C102802}" destId="{45EC40C4-43AB-4E54-B75F-8F550D337A25}" srcOrd="6" destOrd="0" presId="urn:microsoft.com/office/officeart/2005/8/layout/equation1"/>
    <dgm:cxn modelId="{F60D0EC5-7A50-463A-964F-FECDE43DAB35}" type="presParOf" srcId="{2ADD659C-9944-46A0-A711-29042C102802}" destId="{0438EFC2-60A5-4D94-92B6-02903FBECBB4}" srcOrd="7" destOrd="0" presId="urn:microsoft.com/office/officeart/2005/8/layout/equation1"/>
    <dgm:cxn modelId="{15A385D7-235E-48E4-967D-739035BF440B}" type="presParOf" srcId="{2ADD659C-9944-46A0-A711-29042C102802}" destId="{4DE1FAC1-B823-47B3-8AFB-CD7E1F5A4284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7CACA9-1518-4D31-A6F7-FC8B21B55F1E}">
      <dsp:nvSpPr>
        <dsp:cNvPr id="0" name=""/>
        <dsp:cNvSpPr/>
      </dsp:nvSpPr>
      <dsp:spPr>
        <a:xfrm>
          <a:off x="2491" y="309429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Equity</a:t>
          </a:r>
          <a:endParaRPr lang="en-US" sz="2300" kern="1200" dirty="0"/>
        </a:p>
      </dsp:txBody>
      <dsp:txXfrm>
        <a:off x="2491" y="309429"/>
        <a:ext cx="1976570" cy="1185942"/>
      </dsp:txXfrm>
    </dsp:sp>
    <dsp:sp modelId="{4F6A826C-1AE9-4C3C-BA36-105068F7AB3F}">
      <dsp:nvSpPr>
        <dsp:cNvPr id="0" name=""/>
        <dsp:cNvSpPr/>
      </dsp:nvSpPr>
      <dsp:spPr>
        <a:xfrm>
          <a:off x="2176719" y="309429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Equity Idices</a:t>
          </a:r>
          <a:endParaRPr lang="en-US" sz="2300" kern="1200" dirty="0" smtClean="0"/>
        </a:p>
      </dsp:txBody>
      <dsp:txXfrm>
        <a:off x="2176719" y="309429"/>
        <a:ext cx="1976570" cy="1185942"/>
      </dsp:txXfrm>
    </dsp:sp>
    <dsp:sp modelId="{79F03D24-62E4-4FEB-B9A4-FEC807881B26}">
      <dsp:nvSpPr>
        <dsp:cNvPr id="0" name=""/>
        <dsp:cNvSpPr/>
      </dsp:nvSpPr>
      <dsp:spPr>
        <a:xfrm>
          <a:off x="4350947" y="309429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Thomson Reuters Indices</a:t>
          </a:r>
          <a:endParaRPr lang="en-US" sz="2300" kern="1200" dirty="0" smtClean="0"/>
        </a:p>
      </dsp:txBody>
      <dsp:txXfrm>
        <a:off x="4350947" y="309429"/>
        <a:ext cx="1976570" cy="1185942"/>
      </dsp:txXfrm>
    </dsp:sp>
    <dsp:sp modelId="{14AB13B3-0D6F-440E-AEE7-77655719A65C}">
      <dsp:nvSpPr>
        <dsp:cNvPr id="0" name=""/>
        <dsp:cNvSpPr/>
      </dsp:nvSpPr>
      <dsp:spPr>
        <a:xfrm>
          <a:off x="6525175" y="309429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I/B/E/S Consensus</a:t>
          </a:r>
          <a:endParaRPr lang="en-US" sz="2300" kern="1200" dirty="0" smtClean="0"/>
        </a:p>
      </dsp:txBody>
      <dsp:txXfrm>
        <a:off x="6525175" y="309429"/>
        <a:ext cx="1976570" cy="1185942"/>
      </dsp:txXfrm>
    </dsp:sp>
    <dsp:sp modelId="{DA7981C8-3496-4C4D-BB95-2E4E5C541AA0}">
      <dsp:nvSpPr>
        <dsp:cNvPr id="0" name=""/>
        <dsp:cNvSpPr/>
      </dsp:nvSpPr>
      <dsp:spPr>
        <a:xfrm>
          <a:off x="2491" y="1693028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Worldscope</a:t>
          </a:r>
          <a:endParaRPr lang="en-US" sz="2300" kern="1200" dirty="0" smtClean="0"/>
        </a:p>
      </dsp:txBody>
      <dsp:txXfrm>
        <a:off x="2491" y="1693028"/>
        <a:ext cx="1976570" cy="1185942"/>
      </dsp:txXfrm>
    </dsp:sp>
    <dsp:sp modelId="{F28FAAE2-8FDD-47A3-A1D7-45FE9234767D}">
      <dsp:nvSpPr>
        <dsp:cNvPr id="0" name=""/>
        <dsp:cNvSpPr/>
      </dsp:nvSpPr>
      <dsp:spPr>
        <a:xfrm>
          <a:off x="2176719" y="1693028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Bond and Convertibles</a:t>
          </a:r>
          <a:endParaRPr lang="en-US" sz="2300" kern="1200" dirty="0" smtClean="0"/>
        </a:p>
      </dsp:txBody>
      <dsp:txXfrm>
        <a:off x="2176719" y="1693028"/>
        <a:ext cx="1976570" cy="1185942"/>
      </dsp:txXfrm>
    </dsp:sp>
    <dsp:sp modelId="{9DFAF9B4-5D7F-4777-B149-2D791B9FDB29}">
      <dsp:nvSpPr>
        <dsp:cNvPr id="0" name=""/>
        <dsp:cNvSpPr/>
      </dsp:nvSpPr>
      <dsp:spPr>
        <a:xfrm>
          <a:off x="4350947" y="1693028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Bond Indices</a:t>
          </a:r>
          <a:endParaRPr lang="en-US" sz="2300" kern="1200" dirty="0" smtClean="0"/>
        </a:p>
      </dsp:txBody>
      <dsp:txXfrm>
        <a:off x="4350947" y="1693028"/>
        <a:ext cx="1976570" cy="1185942"/>
      </dsp:txXfrm>
    </dsp:sp>
    <dsp:sp modelId="{817CB1B3-80FB-400F-8D50-1017C5F8CB97}">
      <dsp:nvSpPr>
        <dsp:cNvPr id="0" name=""/>
        <dsp:cNvSpPr/>
      </dsp:nvSpPr>
      <dsp:spPr>
        <a:xfrm>
          <a:off x="6525175" y="1693028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Economics</a:t>
          </a:r>
          <a:endParaRPr lang="en-US" sz="2300" kern="1200" dirty="0" smtClean="0"/>
        </a:p>
      </dsp:txBody>
      <dsp:txXfrm>
        <a:off x="6525175" y="1693028"/>
        <a:ext cx="1976570" cy="1185942"/>
      </dsp:txXfrm>
    </dsp:sp>
    <dsp:sp modelId="{93D0EE67-BA5B-4832-86DD-2D13E7203F9F}">
      <dsp:nvSpPr>
        <dsp:cNvPr id="0" name=""/>
        <dsp:cNvSpPr/>
      </dsp:nvSpPr>
      <dsp:spPr>
        <a:xfrm>
          <a:off x="2491" y="3076628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ASSET 4 ESG</a:t>
          </a:r>
          <a:endParaRPr lang="en-US" sz="2300" kern="1200" dirty="0" smtClean="0"/>
        </a:p>
      </dsp:txBody>
      <dsp:txXfrm>
        <a:off x="2491" y="3076628"/>
        <a:ext cx="1976570" cy="1185942"/>
      </dsp:txXfrm>
    </dsp:sp>
    <dsp:sp modelId="{F3887EE9-A028-412A-A5AD-1B76364B949B}">
      <dsp:nvSpPr>
        <dsp:cNvPr id="0" name=""/>
        <dsp:cNvSpPr/>
      </dsp:nvSpPr>
      <dsp:spPr>
        <a:xfrm>
          <a:off x="2176719" y="3076628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Yield Curves</a:t>
          </a:r>
          <a:endParaRPr lang="en-US" sz="2300" kern="1200" dirty="0" smtClean="0"/>
        </a:p>
      </dsp:txBody>
      <dsp:txXfrm>
        <a:off x="2176719" y="3076628"/>
        <a:ext cx="1976570" cy="1185942"/>
      </dsp:txXfrm>
    </dsp:sp>
    <dsp:sp modelId="{B67E6F38-742D-4D25-A47F-1144163ED416}">
      <dsp:nvSpPr>
        <dsp:cNvPr id="0" name=""/>
        <dsp:cNvSpPr/>
      </dsp:nvSpPr>
      <dsp:spPr>
        <a:xfrm>
          <a:off x="4350947" y="3076628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Interest &amp; Exchange Rates</a:t>
          </a:r>
          <a:endParaRPr lang="en-US" sz="2300" kern="1200" dirty="0" smtClean="0"/>
        </a:p>
      </dsp:txBody>
      <dsp:txXfrm>
        <a:off x="4350947" y="3076628"/>
        <a:ext cx="1976570" cy="1185942"/>
      </dsp:txXfrm>
    </dsp:sp>
    <dsp:sp modelId="{1313220F-8C64-4BF2-ACD4-F98F9630E58A}">
      <dsp:nvSpPr>
        <dsp:cNvPr id="0" name=""/>
        <dsp:cNvSpPr/>
      </dsp:nvSpPr>
      <dsp:spPr>
        <a:xfrm>
          <a:off x="6525175" y="3076628"/>
          <a:ext cx="1976570" cy="1185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smtClean="0"/>
            <a:t>Commodities</a:t>
          </a:r>
          <a:endParaRPr lang="en-US" sz="2300" kern="1200" dirty="0"/>
        </a:p>
      </dsp:txBody>
      <dsp:txXfrm>
        <a:off x="6525175" y="3076628"/>
        <a:ext cx="1976570" cy="11859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351B04-D4A9-404A-9E71-1470E31FDC6C}">
      <dsp:nvSpPr>
        <dsp:cNvPr id="0" name=""/>
        <dsp:cNvSpPr/>
      </dsp:nvSpPr>
      <dsp:spPr>
        <a:xfrm>
          <a:off x="0" y="722709"/>
          <a:ext cx="2405062" cy="144303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Ticker</a:t>
          </a:r>
          <a:endParaRPr lang="en-US" sz="3000" kern="1200" dirty="0"/>
        </a:p>
      </dsp:txBody>
      <dsp:txXfrm>
        <a:off x="0" y="722709"/>
        <a:ext cx="2405062" cy="1443037"/>
      </dsp:txXfrm>
    </dsp:sp>
    <dsp:sp modelId="{43BBA39E-A9F6-438F-B1B0-E8F56D86C285}">
      <dsp:nvSpPr>
        <dsp:cNvPr id="0" name=""/>
        <dsp:cNvSpPr/>
      </dsp:nvSpPr>
      <dsp:spPr>
        <a:xfrm>
          <a:off x="2645568" y="722709"/>
          <a:ext cx="2405062" cy="144303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Symbol</a:t>
          </a:r>
        </a:p>
      </dsp:txBody>
      <dsp:txXfrm>
        <a:off x="2645568" y="722709"/>
        <a:ext cx="2405062" cy="1443037"/>
      </dsp:txXfrm>
    </dsp:sp>
    <dsp:sp modelId="{ACFECB02-0319-4B61-8D5A-64C28A3BEAE9}">
      <dsp:nvSpPr>
        <dsp:cNvPr id="0" name=""/>
        <dsp:cNvSpPr/>
      </dsp:nvSpPr>
      <dsp:spPr>
        <a:xfrm>
          <a:off x="5291137" y="722709"/>
          <a:ext cx="2405062" cy="144303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DSCD </a:t>
          </a:r>
          <a:br>
            <a:rPr lang="en-US" sz="3000" kern="1200" dirty="0" smtClean="0"/>
          </a:br>
          <a:r>
            <a:rPr lang="en-US" sz="3000" kern="1200" dirty="0" smtClean="0"/>
            <a:t>DS Mnemonic</a:t>
          </a:r>
        </a:p>
      </dsp:txBody>
      <dsp:txXfrm>
        <a:off x="5291137" y="722709"/>
        <a:ext cx="2405062" cy="1443037"/>
      </dsp:txXfrm>
    </dsp:sp>
    <dsp:sp modelId="{D2E4EA28-DE0F-4BB4-84D8-257B5931294A}">
      <dsp:nvSpPr>
        <dsp:cNvPr id="0" name=""/>
        <dsp:cNvSpPr/>
      </dsp:nvSpPr>
      <dsp:spPr>
        <a:xfrm>
          <a:off x="0" y="2406253"/>
          <a:ext cx="2405062" cy="144303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RIC</a:t>
          </a:r>
          <a:endParaRPr lang="en-US" sz="3000" kern="1200" dirty="0"/>
        </a:p>
      </dsp:txBody>
      <dsp:txXfrm>
        <a:off x="0" y="2406253"/>
        <a:ext cx="2405062" cy="1443037"/>
      </dsp:txXfrm>
    </dsp:sp>
    <dsp:sp modelId="{9AFE2E78-C365-4480-BE11-E130A6DA9331}">
      <dsp:nvSpPr>
        <dsp:cNvPr id="0" name=""/>
        <dsp:cNvSpPr/>
      </dsp:nvSpPr>
      <dsp:spPr>
        <a:xfrm>
          <a:off x="2645568" y="2406253"/>
          <a:ext cx="2405062" cy="144303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ISIN</a:t>
          </a:r>
          <a:endParaRPr lang="en-US" sz="3000" kern="1200" dirty="0"/>
        </a:p>
      </dsp:txBody>
      <dsp:txXfrm>
        <a:off x="2645568" y="2406253"/>
        <a:ext cx="2405062" cy="1443037"/>
      </dsp:txXfrm>
    </dsp:sp>
    <dsp:sp modelId="{DE7D7AC3-1304-44ED-9C7B-2879FC927B49}">
      <dsp:nvSpPr>
        <dsp:cNvPr id="0" name=""/>
        <dsp:cNvSpPr/>
      </dsp:nvSpPr>
      <dsp:spPr>
        <a:xfrm>
          <a:off x="5291137" y="2406253"/>
          <a:ext cx="2405062" cy="144303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SEDOL</a:t>
          </a:r>
          <a:endParaRPr lang="en-US" sz="3000" kern="1200" dirty="0"/>
        </a:p>
      </dsp:txBody>
      <dsp:txXfrm>
        <a:off x="5291137" y="2406253"/>
        <a:ext cx="2405062" cy="14430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C4E8A8-C0F7-46DA-8094-B9AC9C8DF26C}">
      <dsp:nvSpPr>
        <dsp:cNvPr id="0" name=""/>
        <dsp:cNvSpPr/>
      </dsp:nvSpPr>
      <dsp:spPr>
        <a:xfrm>
          <a:off x="1430" y="1338201"/>
          <a:ext cx="1895597" cy="189559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Data series</a:t>
          </a:r>
          <a:endParaRPr lang="en-US" sz="3800" kern="1200" dirty="0"/>
        </a:p>
      </dsp:txBody>
      <dsp:txXfrm>
        <a:off x="279034" y="1615805"/>
        <a:ext cx="1340389" cy="1340389"/>
      </dsp:txXfrm>
    </dsp:sp>
    <dsp:sp modelId="{35C3B8A3-84FF-460B-A518-86118C389709}">
      <dsp:nvSpPr>
        <dsp:cNvPr id="0" name=""/>
        <dsp:cNvSpPr/>
      </dsp:nvSpPr>
      <dsp:spPr>
        <a:xfrm>
          <a:off x="2050950" y="1736276"/>
          <a:ext cx="1099446" cy="1099446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2196682" y="2156704"/>
        <a:ext cx="807982" cy="258590"/>
      </dsp:txXfrm>
    </dsp:sp>
    <dsp:sp modelId="{B6008590-3DB1-4A89-8882-E6AC2B550B89}">
      <dsp:nvSpPr>
        <dsp:cNvPr id="0" name=""/>
        <dsp:cNvSpPr/>
      </dsp:nvSpPr>
      <dsp:spPr>
        <a:xfrm>
          <a:off x="3304320" y="1338201"/>
          <a:ext cx="1895597" cy="1895597"/>
        </a:xfrm>
        <a:prstGeom prst="ellipse">
          <a:avLst/>
        </a:prstGeom>
        <a:solidFill>
          <a:schemeClr val="accent2">
            <a:hueOff val="0"/>
            <a:satOff val="0"/>
            <a:lumOff val="-549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Data type</a:t>
          </a:r>
          <a:endParaRPr lang="en-US" sz="3800" kern="1200" dirty="0"/>
        </a:p>
      </dsp:txBody>
      <dsp:txXfrm>
        <a:off x="3581924" y="1615805"/>
        <a:ext cx="1340389" cy="1340389"/>
      </dsp:txXfrm>
    </dsp:sp>
    <dsp:sp modelId="{45EC40C4-43AB-4E54-B75F-8F550D337A25}">
      <dsp:nvSpPr>
        <dsp:cNvPr id="0" name=""/>
        <dsp:cNvSpPr/>
      </dsp:nvSpPr>
      <dsp:spPr>
        <a:xfrm>
          <a:off x="5353840" y="1736276"/>
          <a:ext cx="1099446" cy="1099446"/>
        </a:xfrm>
        <a:prstGeom prst="mathEqual">
          <a:avLst/>
        </a:prstGeom>
        <a:solidFill>
          <a:schemeClr val="accent2">
            <a:hueOff val="0"/>
            <a:satOff val="0"/>
            <a:lumOff val="-1098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000" kern="1200"/>
        </a:p>
      </dsp:txBody>
      <dsp:txXfrm>
        <a:off x="5499572" y="1962762"/>
        <a:ext cx="807982" cy="646474"/>
      </dsp:txXfrm>
    </dsp:sp>
    <dsp:sp modelId="{4DE1FAC1-B823-47B3-8AFB-CD7E1F5A4284}">
      <dsp:nvSpPr>
        <dsp:cNvPr id="0" name=""/>
        <dsp:cNvSpPr/>
      </dsp:nvSpPr>
      <dsp:spPr>
        <a:xfrm>
          <a:off x="6607209" y="1338201"/>
          <a:ext cx="1895597" cy="1895597"/>
        </a:xfrm>
        <a:prstGeom prst="ellipse">
          <a:avLst/>
        </a:prstGeom>
        <a:solidFill>
          <a:schemeClr val="accent2">
            <a:hueOff val="0"/>
            <a:satOff val="0"/>
            <a:lumOff val="-1098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Data table</a:t>
          </a:r>
          <a:endParaRPr lang="en-US" sz="3800" kern="1200" dirty="0"/>
        </a:p>
      </dsp:txBody>
      <dsp:txXfrm>
        <a:off x="6884813" y="1615805"/>
        <a:ext cx="1340389" cy="13403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A2A22-6C2C-4CBF-9BB0-6CA547C931AB}" type="datetimeFigureOut">
              <a:rPr lang="en-US" smtClean="0"/>
              <a:pPr/>
              <a:t>8/27/2017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DF8BAD-ACCA-4F1E-8FD1-A3539FA9FD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64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F8BAD-ACCA-4F1E-8FD1-A3539FA9FD4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900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61A2B-C26E-4958-9E4C-50343B6221B0}" type="datetime1">
              <a:rPr lang="en-US" smtClean="0"/>
              <a:t>8/27/2017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B053-FEC7-4A0D-A5DA-B90CA3D01761}" type="datetime1">
              <a:rPr lang="en-US" smtClean="0"/>
              <a:t>8/27/2017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BDBEB-0A9C-4CA5-9B15-4B1C5890C886}" type="datetime1">
              <a:rPr lang="en-US" smtClean="0"/>
              <a:t>8/27/2017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AD0D-0E2B-45A7-9B0C-DBC76A41803E}" type="datetime1">
              <a:rPr lang="en-US" smtClean="0"/>
              <a:t>8/27/2017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08CC-3000-455E-925E-0D2EBED9AF96}" type="datetime1">
              <a:rPr lang="en-US" smtClean="0"/>
              <a:t>8/27/2017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9C8BD8F-1E8E-4992-A0C9-AB8BE32D355C}" type="datetime1">
              <a:rPr lang="en-US" smtClean="0"/>
              <a:t>8/27/2017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6284-4E6C-49AC-ACD6-A0ADE4E5F4A5}" type="datetime1">
              <a:rPr lang="en-US" smtClean="0"/>
              <a:t>8/27/2017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8386E-61A6-4227-9E24-40D4AD6F599B}" type="datetime1">
              <a:rPr lang="en-US" smtClean="0"/>
              <a:t>8/27/2017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D2D8F-0BF7-4868-8A65-2BDD6CF70D19}" type="datetime1">
              <a:rPr lang="en-US" smtClean="0"/>
              <a:t>8/27/2017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C32E4-A4F0-4656-88C2-7A2C82B9D0F6}" type="datetime1">
              <a:rPr lang="en-US" smtClean="0"/>
              <a:t>8/27/2017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56DCDCB-16C1-4E2C-9742-8EAFC80F6612}" type="datetime1">
              <a:rPr lang="en-US" smtClean="0"/>
              <a:t>8/27/2017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1293336-C7E1-4795-A4B4-73413E9B247B}" type="datetime1">
              <a:rPr lang="en-US" smtClean="0"/>
              <a:t>8/27/2017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C056A67-381F-4DC2-8C94-1F98F0BF2A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2.wdp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Jutamas </a:t>
            </a:r>
            <a:r>
              <a:rPr lang="en-US" sz="2000" dirty="0" err="1" smtClean="0"/>
              <a:t>wongkantarakorn</a:t>
            </a:r>
            <a:endParaRPr lang="th-TH" sz="2000" dirty="0" smtClean="0"/>
          </a:p>
          <a:p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+mn-lt"/>
                <a:cs typeface="+mn-cs"/>
              </a:rPr>
              <a:t>Financial Database</a:t>
            </a:r>
            <a:endParaRPr lang="en-US" b="1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0400" y="34406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wjutamas@gmail.com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301158"/>
            <a:ext cx="9144000" cy="24517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637" r="10545"/>
          <a:stretch/>
        </p:blipFill>
        <p:spPr>
          <a:xfrm>
            <a:off x="38100" y="2752938"/>
            <a:ext cx="89916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62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Example: Accounting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1" y="1467697"/>
            <a:ext cx="7830754" cy="5194659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47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0" y="228600"/>
            <a:ext cx="8763532" cy="631507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7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Example: Accounting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505797"/>
            <a:ext cx="7924800" cy="502665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659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392842"/>
            <a:ext cx="8991600" cy="570620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184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35" y="457200"/>
            <a:ext cx="8659906" cy="545907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411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457200"/>
            <a:ext cx="8927707" cy="598474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07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dirty="0" smtClean="0"/>
              <a:t>Search for financial instrument&gt; </a:t>
            </a:r>
            <a:r>
              <a:rPr lang="en-GB" dirty="0" smtClean="0"/>
              <a:t>Screener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16" y="2007193"/>
            <a:ext cx="8987896" cy="1304876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b="19161"/>
          <a:stretch/>
        </p:blipFill>
        <p:spPr bwMode="auto">
          <a:xfrm>
            <a:off x="2362200" y="3312069"/>
            <a:ext cx="5638800" cy="33399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0224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2717674" cy="4572000"/>
          </a:xfrm>
        </p:spPr>
        <p:txBody>
          <a:bodyPr/>
          <a:lstStyle/>
          <a:p>
            <a:pPr lvl="0"/>
            <a:r>
              <a:rPr lang="en-US" dirty="0" smtClean="0"/>
              <a:t>Stock in SET </a:t>
            </a:r>
            <a:r>
              <a:rPr lang="en-US" dirty="0"/>
              <a:t>&amp; </a:t>
            </a:r>
            <a:r>
              <a:rPr lang="en-US" dirty="0" smtClean="0"/>
              <a:t>MAI, all active and</a:t>
            </a:r>
            <a:r>
              <a:rPr lang="th-TH" dirty="0" smtClean="0"/>
              <a:t> </a:t>
            </a:r>
            <a:r>
              <a:rPr lang="en-US" dirty="0"/>
              <a:t>dead </a:t>
            </a:r>
          </a:p>
          <a:p>
            <a:pPr lvl="0"/>
            <a:r>
              <a:rPr lang="en-US" dirty="0" smtClean="0"/>
              <a:t>Select </a:t>
            </a:r>
            <a:r>
              <a:rPr lang="th-TH" dirty="0" smtClean="0"/>
              <a:t> </a:t>
            </a:r>
            <a:r>
              <a:rPr lang="en-US" dirty="0"/>
              <a:t>Country of Exchange </a:t>
            </a:r>
            <a:r>
              <a:rPr lang="en-US" dirty="0" smtClean="0"/>
              <a:t>&gt;</a:t>
            </a:r>
            <a:r>
              <a:rPr lang="th-TH" dirty="0" smtClean="0"/>
              <a:t> </a:t>
            </a:r>
            <a:r>
              <a:rPr lang="en-US" dirty="0"/>
              <a:t>Thailand </a:t>
            </a:r>
            <a:r>
              <a:rPr lang="en-US" dirty="0" smtClean="0"/>
              <a:t>&gt;</a:t>
            </a:r>
            <a:r>
              <a:rPr lang="th-TH" dirty="0" smtClean="0"/>
              <a:t> </a:t>
            </a:r>
            <a:r>
              <a:rPr lang="en-US" dirty="0"/>
              <a:t>Done</a:t>
            </a:r>
          </a:p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21220" b="25214"/>
          <a:stretch/>
        </p:blipFill>
        <p:spPr>
          <a:xfrm>
            <a:off x="3019426" y="1506517"/>
            <a:ext cx="5743574" cy="408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5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dirty="0" smtClean="0"/>
              <a:t>Filter&gt;</a:t>
            </a:r>
            <a:r>
              <a:rPr lang="th-TH" dirty="0" smtClean="0"/>
              <a:t> </a:t>
            </a:r>
            <a:r>
              <a:rPr lang="en-US" dirty="0" smtClean="0"/>
              <a:t>Active</a:t>
            </a:r>
            <a:r>
              <a:rPr lang="en-US" dirty="0"/>
              <a:t>, Public, </a:t>
            </a:r>
            <a:r>
              <a:rPr lang="en-US" dirty="0" smtClean="0"/>
              <a:t>Primary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6588" y="2107678"/>
            <a:ext cx="5410200" cy="406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2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Lab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557961"/>
              </p:ext>
            </p:extLst>
          </p:nvPr>
        </p:nvGraphicFramePr>
        <p:xfrm>
          <a:off x="316992" y="1411394"/>
          <a:ext cx="8519160" cy="503686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75778"/>
                <a:gridCol w="1875778"/>
                <a:gridCol w="2422881"/>
                <a:gridCol w="1328675"/>
                <a:gridCol w="1016048"/>
              </a:tblGrid>
              <a:tr h="73918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Computer lab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309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30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30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309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Printer 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30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30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30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CEIC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74925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Eikon</a:t>
                      </a:r>
                      <a:r>
                        <a:rPr lang="en-US" sz="1800" dirty="0" smtClean="0"/>
                        <a:t> &amp; </a:t>
                      </a:r>
                    </a:p>
                    <a:p>
                      <a:pPr algn="ctr"/>
                      <a:r>
                        <a:rPr lang="en-US" sz="1800" dirty="0" err="1" smtClean="0"/>
                        <a:t>Datastream</a:t>
                      </a:r>
                      <a:endParaRPr lang="en-US" sz="1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30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30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30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Door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67948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dirty="0" smtClean="0"/>
              <a:t>Detail of instrument</a:t>
            </a:r>
          </a:p>
          <a:p>
            <a:pPr lvl="0"/>
            <a:r>
              <a:rPr lang="en-US" dirty="0" smtClean="0"/>
              <a:t>industry</a:t>
            </a:r>
            <a:r>
              <a:rPr lang="en-US" dirty="0"/>
              <a:t>, active or dead, SET or MAI, instrument type: </a:t>
            </a:r>
            <a:r>
              <a:rPr lang="en-US" dirty="0" smtClean="0"/>
              <a:t>common stock, ETF &gt; add </a:t>
            </a:r>
            <a:r>
              <a:rPr lang="en-US" dirty="0" smtClean="0"/>
              <a:t>detail </a:t>
            </a:r>
            <a:r>
              <a:rPr lang="en-US" dirty="0" smtClean="0"/>
              <a:t>column 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1752" y="3048000"/>
            <a:ext cx="8692896" cy="3453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370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“Insert Screen” to send</a:t>
            </a:r>
            <a:r>
              <a:rPr lang="th-TH" dirty="0" smtClean="0"/>
              <a:t> </a:t>
            </a:r>
            <a:r>
              <a:rPr lang="en-US" dirty="0"/>
              <a:t>lists </a:t>
            </a:r>
            <a:r>
              <a:rPr lang="en-US" dirty="0" smtClean="0"/>
              <a:t>Excel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4395" y="2384301"/>
            <a:ext cx="8398634" cy="424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9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438912" y="1247034"/>
            <a:ext cx="8366760" cy="545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18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2212848" cy="4572000"/>
          </a:xfrm>
        </p:spPr>
        <p:txBody>
          <a:bodyPr/>
          <a:lstStyle/>
          <a:p>
            <a:pPr lvl="0"/>
            <a:r>
              <a:rPr lang="en-US" dirty="0" smtClean="0"/>
              <a:t>Screen </a:t>
            </a:r>
            <a:r>
              <a:rPr lang="en-US" dirty="0"/>
              <a:t>by index </a:t>
            </a:r>
            <a:endParaRPr lang="en-US" dirty="0" smtClean="0"/>
          </a:p>
          <a:p>
            <a:pPr lvl="0"/>
            <a:r>
              <a:rPr lang="th-TH" dirty="0" smtClean="0"/>
              <a:t> </a:t>
            </a:r>
            <a:r>
              <a:rPr lang="en-US" dirty="0"/>
              <a:t>SET, SET100, SET50</a:t>
            </a:r>
          </a:p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r="39874"/>
          <a:stretch/>
        </p:blipFill>
        <p:spPr bwMode="auto">
          <a:xfrm>
            <a:off x="2514600" y="1026372"/>
            <a:ext cx="5722112" cy="56792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9098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3660648" cy="4572000"/>
          </a:xfrm>
        </p:spPr>
        <p:txBody>
          <a:bodyPr/>
          <a:lstStyle/>
          <a:p>
            <a:pPr lvl="0"/>
            <a:r>
              <a:rPr lang="en-US" dirty="0" smtClean="0"/>
              <a:t>Other asset class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78520" b="41151"/>
          <a:stretch/>
        </p:blipFill>
        <p:spPr bwMode="auto">
          <a:xfrm>
            <a:off x="4361688" y="1026372"/>
            <a:ext cx="3505200" cy="55915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475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Search: Global Indices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9433" y="1684167"/>
            <a:ext cx="8601710" cy="44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90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Search: Global Indices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dirty="0" smtClean="0"/>
              <a:t>Send list to Excel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339" y="2133600"/>
            <a:ext cx="3925824" cy="2227916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28205" t="18091" r="1283" b="29487"/>
          <a:stretch/>
        </p:blipFill>
        <p:spPr>
          <a:xfrm>
            <a:off x="4146804" y="4361517"/>
            <a:ext cx="4658868" cy="217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43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Formula </a:t>
            </a:r>
            <a:r>
              <a:rPr lang="en-US" b="1" dirty="0"/>
              <a:t>Builder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 smtClean="0"/>
              <a:t>Retrieve data </a:t>
            </a:r>
          </a:p>
          <a:p>
            <a:pPr lvl="0"/>
            <a:r>
              <a:rPr lang="en-US" sz="2400" dirty="0" smtClean="0"/>
              <a:t>Go to Excel </a:t>
            </a:r>
            <a:r>
              <a:rPr lang="en-US" sz="2400" dirty="0"/>
              <a:t>ribbon </a:t>
            </a:r>
            <a:r>
              <a:rPr lang="en-US" sz="2400" dirty="0" smtClean="0"/>
              <a:t>&gt;formula </a:t>
            </a:r>
            <a:r>
              <a:rPr lang="en-US" sz="2400" dirty="0"/>
              <a:t>builder</a:t>
            </a:r>
          </a:p>
          <a:p>
            <a:pPr lvl="0"/>
            <a:r>
              <a:rPr lang="en-US" sz="2400" dirty="0" smtClean="0"/>
              <a:t>Search instruments or link to list of stock</a:t>
            </a:r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3592" y="2971800"/>
            <a:ext cx="876024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50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Formula </a:t>
            </a:r>
            <a:r>
              <a:rPr lang="en-US" b="1" dirty="0"/>
              <a:t>Builder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dirty="0" smtClean="0"/>
              <a:t>Select </a:t>
            </a:r>
            <a:r>
              <a:rPr lang="en-US" dirty="0" err="1" smtClean="0"/>
              <a:t>datatype</a:t>
            </a:r>
            <a:r>
              <a:rPr lang="en-US" dirty="0" smtClean="0"/>
              <a:t> in</a:t>
            </a:r>
            <a:r>
              <a:rPr lang="th-TH" dirty="0" smtClean="0"/>
              <a:t> </a:t>
            </a:r>
            <a:r>
              <a:rPr lang="en-US" dirty="0"/>
              <a:t>Data Items </a:t>
            </a:r>
            <a:endParaRPr lang="en-US" dirty="0" smtClean="0"/>
          </a:p>
          <a:p>
            <a:pPr lvl="0"/>
            <a:r>
              <a:rPr lang="en-US" dirty="0" smtClean="0"/>
              <a:t>Select: Series</a:t>
            </a:r>
            <a:endParaRPr lang="en-US" dirty="0"/>
          </a:p>
          <a:p>
            <a:pPr lvl="0"/>
            <a:r>
              <a:rPr lang="en-US" dirty="0" smtClean="0"/>
              <a:t>Select: Layout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69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5719" y="609600"/>
            <a:ext cx="8832562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1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Topic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Eikon</a:t>
            </a:r>
            <a:endParaRPr lang="en-US" dirty="0"/>
          </a:p>
          <a:p>
            <a:r>
              <a:rPr lang="en-US" dirty="0" err="1" smtClean="0"/>
              <a:t>Datastream</a:t>
            </a:r>
            <a:r>
              <a:rPr lang="en-US" dirty="0" smtClean="0"/>
              <a:t>-Request Table</a:t>
            </a:r>
          </a:p>
          <a:p>
            <a:r>
              <a:rPr lang="en-US" dirty="0" smtClean="0"/>
              <a:t>CEIC</a:t>
            </a:r>
          </a:p>
          <a:p>
            <a:r>
              <a:rPr lang="en-US" dirty="0"/>
              <a:t>Faculty of Economics Virtual Desktop</a:t>
            </a:r>
            <a:endParaRPr lang="en-US" dirty="0" smtClean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37" t="20302" r="36310" b="70644"/>
          <a:stretch/>
        </p:blipFill>
        <p:spPr bwMode="auto">
          <a:xfrm>
            <a:off x="301752" y="4178533"/>
            <a:ext cx="389312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35180" y="3943468"/>
            <a:ext cx="3616232" cy="21907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5625" y="5092933"/>
            <a:ext cx="4350375" cy="1065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Formula </a:t>
            </a:r>
            <a:r>
              <a:rPr lang="en-US" b="1" dirty="0"/>
              <a:t>Builder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3660648" cy="4572000"/>
          </a:xfrm>
        </p:spPr>
        <p:txBody>
          <a:bodyPr/>
          <a:lstStyle/>
          <a:p>
            <a:pPr lvl="0"/>
            <a:r>
              <a:rPr lang="en-US" dirty="0" smtClean="0"/>
              <a:t>Missing </a:t>
            </a:r>
            <a:r>
              <a:rPr lang="en-US" dirty="0"/>
              <a:t>data </a:t>
            </a:r>
            <a:r>
              <a:rPr lang="en-US" dirty="0" smtClean="0"/>
              <a:t>&gt;</a:t>
            </a:r>
            <a:r>
              <a:rPr lang="th-TH" dirty="0" smtClean="0"/>
              <a:t> </a:t>
            </a:r>
            <a:r>
              <a:rPr lang="en-US" dirty="0" smtClean="0"/>
              <a:t>Blank</a:t>
            </a:r>
          </a:p>
          <a:p>
            <a:pPr lvl="0"/>
            <a:r>
              <a:rPr lang="en-US" dirty="0" smtClean="0"/>
              <a:t>OK</a:t>
            </a:r>
            <a:endParaRPr lang="en-US" dirty="0"/>
          </a:p>
          <a:p>
            <a:pPr lvl="0"/>
            <a:r>
              <a:rPr lang="en-US" dirty="0" smtClean="0"/>
              <a:t>Click insert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14800" y="1467697"/>
            <a:ext cx="4343400" cy="495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2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Help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r="34058" b="53552"/>
          <a:stretch/>
        </p:blipFill>
        <p:spPr>
          <a:xfrm>
            <a:off x="277938" y="1467696"/>
            <a:ext cx="8558213" cy="500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52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Datastream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5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</a:rPr>
              <a:t>Datastream</a:t>
            </a:r>
            <a:r>
              <a:rPr lang="th-TH" b="1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:</a:t>
            </a:r>
            <a:r>
              <a:rPr lang="th-TH" b="1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Topic</a:t>
            </a:r>
            <a:endParaRPr lang="th-TH" b="1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200" dirty="0" smtClean="0"/>
              <a:t>Introduction</a:t>
            </a:r>
          </a:p>
          <a:p>
            <a:r>
              <a:rPr lang="en-US" sz="3200" dirty="0" smtClean="0"/>
              <a:t>Excel Toolbar</a:t>
            </a:r>
          </a:p>
          <a:p>
            <a:r>
              <a:rPr lang="en-US" sz="3200" dirty="0" smtClean="0"/>
              <a:t>Find Series</a:t>
            </a:r>
          </a:p>
          <a:p>
            <a:pPr lvl="1">
              <a:buFont typeface="Wingdings" pitchFamily="2" charset="2"/>
              <a:buChar char="§"/>
            </a:pPr>
            <a:r>
              <a:rPr lang="en-US" sz="2800" dirty="0" smtClean="0"/>
              <a:t>Advance Search</a:t>
            </a:r>
          </a:p>
          <a:p>
            <a:pPr lvl="1">
              <a:buFont typeface="Wingdings" pitchFamily="2" charset="2"/>
              <a:buChar char="§"/>
            </a:pPr>
            <a:r>
              <a:rPr lang="en-US" sz="2800" dirty="0" smtClean="0"/>
              <a:t>Browse</a:t>
            </a:r>
          </a:p>
          <a:p>
            <a:pPr lvl="1">
              <a:buFont typeface="Wingdings" pitchFamily="2" charset="2"/>
              <a:buChar char="§"/>
            </a:pPr>
            <a:r>
              <a:rPr lang="en-US" sz="2800" dirty="0" smtClean="0"/>
              <a:t>Data Type</a:t>
            </a:r>
            <a:endParaRPr lang="en-US" sz="2800" dirty="0"/>
          </a:p>
          <a:p>
            <a:r>
              <a:rPr lang="en-US" sz="3200" dirty="0" smtClean="0"/>
              <a:t>Example</a:t>
            </a:r>
          </a:p>
          <a:p>
            <a:pPr lvl="1">
              <a:buFont typeface="Wingdings" pitchFamily="2" charset="2"/>
              <a:buChar char="§"/>
            </a:pPr>
            <a:r>
              <a:rPr lang="en-US" sz="3200" dirty="0" smtClean="0"/>
              <a:t>Find Series</a:t>
            </a:r>
          </a:p>
          <a:p>
            <a:pPr lvl="1">
              <a:buFont typeface="Wingdings" pitchFamily="2" charset="2"/>
              <a:buChar char="§"/>
            </a:pPr>
            <a:r>
              <a:rPr lang="en-US" sz="3200" dirty="0" smtClean="0"/>
              <a:t>Time series request</a:t>
            </a:r>
          </a:p>
          <a:p>
            <a:pPr lvl="1">
              <a:buFont typeface="Wingdings" pitchFamily="2" charset="2"/>
              <a:buChar char="§"/>
            </a:pPr>
            <a:r>
              <a:rPr lang="en-US" sz="3200" dirty="0" smtClean="0"/>
              <a:t>Request Table</a:t>
            </a:r>
          </a:p>
        </p:txBody>
      </p:sp>
    </p:spTree>
    <p:extLst>
      <p:ext uri="{BB962C8B-B14F-4D97-AF65-F5344CB8AC3E}">
        <p14:creationId xmlns:p14="http://schemas.microsoft.com/office/powerpoint/2010/main" val="264327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/>
              <a:t>Overview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372600" y="2612231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Static data</a:t>
            </a:r>
          </a:p>
          <a:p>
            <a:pPr lvl="1"/>
            <a:r>
              <a:rPr lang="en-US" dirty="0"/>
              <a:t>Name of stock, company, </a:t>
            </a:r>
            <a:r>
              <a:rPr lang="en-US" dirty="0" err="1"/>
              <a:t>ipo</a:t>
            </a:r>
            <a:r>
              <a:rPr lang="en-US" dirty="0"/>
              <a:t> date etc.</a:t>
            </a:r>
          </a:p>
          <a:p>
            <a:r>
              <a:rPr lang="en-US" dirty="0"/>
              <a:t>Time series data</a:t>
            </a:r>
          </a:p>
          <a:p>
            <a:pPr lvl="1"/>
            <a:r>
              <a:rPr lang="en-US" dirty="0"/>
              <a:t>Daily, weekly, monthly, quarterly, yearly </a:t>
            </a:r>
          </a:p>
        </p:txBody>
      </p:sp>
      <p:sp>
        <p:nvSpPr>
          <p:cNvPr id="15" name="Vertical Scroll 14"/>
          <p:cNvSpPr/>
          <p:nvPr/>
        </p:nvSpPr>
        <p:spPr>
          <a:xfrm>
            <a:off x="457200" y="1295400"/>
            <a:ext cx="2728418" cy="1316831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/>
            <a:r>
              <a:rPr lang="en-US" sz="3200" dirty="0"/>
              <a:t>Request Table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93" y="3535290"/>
            <a:ext cx="8601074" cy="33227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9120" y="1442594"/>
            <a:ext cx="4564263" cy="3161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05123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Data</a:t>
            </a:r>
            <a:endParaRPr lang="en-US" sz="44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043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Instrument 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7" name="Diagram 6"/>
          <p:cNvGraphicFramePr/>
          <p:nvPr>
            <p:extLst/>
          </p:nvPr>
        </p:nvGraphicFramePr>
        <p:xfrm>
          <a:off x="914400" y="1527048"/>
          <a:ext cx="7696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969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get data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331914" y="1026372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7200" y="48006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AAPL, PTT, SET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713988" y="48006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Price, Volume, Total Asset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1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Connect to server </a:t>
            </a:r>
            <a:endParaRPr lang="th-TH" dirty="0" smtClean="0"/>
          </a:p>
          <a:p>
            <a:pPr lvl="1"/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Thomson Reuters Ribbon&gt; Click Online </a:t>
            </a:r>
            <a:endParaRPr lang="en-US" dirty="0" smtClean="0"/>
          </a:p>
        </p:txBody>
      </p:sp>
      <p:pic>
        <p:nvPicPr>
          <p:cNvPr id="9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18288" y="2526030"/>
            <a:ext cx="9144000" cy="18173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859268" y="3124200"/>
            <a:ext cx="1124712" cy="2286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43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Excel Toolbar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Datastream</a:t>
            </a:r>
            <a:r>
              <a:rPr lang="en-US" sz="2400" dirty="0" smtClean="0"/>
              <a:t> Excel Toolbar</a:t>
            </a:r>
          </a:p>
          <a:p>
            <a:pPr lvl="1"/>
            <a:endParaRPr lang="th-TH" sz="19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437388" y="2133599"/>
            <a:ext cx="8554212" cy="4024799"/>
            <a:chOff x="651933" y="2938084"/>
            <a:chExt cx="7848600" cy="377419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933" y="5145285"/>
              <a:ext cx="7848600" cy="15669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71433" y="4391483"/>
              <a:ext cx="2724150" cy="45720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171433" y="3535980"/>
              <a:ext cx="2848589" cy="5934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171433" y="2938084"/>
              <a:ext cx="2040781" cy="510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1900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Eikon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794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Excel Toolbar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Find Series</a:t>
            </a:r>
          </a:p>
          <a:p>
            <a:pPr lvl="1">
              <a:buFont typeface="Wingdings" pitchFamily="2" charset="2"/>
              <a:buChar char="§"/>
            </a:pPr>
            <a:endParaRPr lang="en-US" dirty="0" smtClean="0"/>
          </a:p>
          <a:p>
            <a:pPr lvl="1">
              <a:buFont typeface="Wingdings" pitchFamily="2" charset="2"/>
              <a:buChar char="§"/>
            </a:pPr>
            <a:endParaRPr lang="en-US" dirty="0" smtClean="0"/>
          </a:p>
          <a:p>
            <a:pPr lvl="1">
              <a:buFont typeface="Wingdings" pitchFamily="2" charset="2"/>
              <a:buChar char="§"/>
            </a:pPr>
            <a:endParaRPr lang="en-US" dirty="0" smtClean="0"/>
          </a:p>
          <a:p>
            <a:pPr lvl="1">
              <a:buFont typeface="Wingdings" pitchFamily="2" charset="2"/>
              <a:buChar char="§"/>
            </a:pPr>
            <a:endParaRPr lang="en-US" dirty="0" smtClean="0"/>
          </a:p>
          <a:p>
            <a:pPr lvl="1">
              <a:buFont typeface="Wingdings" pitchFamily="2" charset="2"/>
              <a:buChar char="§"/>
            </a:pPr>
            <a:endParaRPr lang="en-US" dirty="0" smtClean="0"/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Ex. Equity indices 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Regional indices</a:t>
            </a:r>
            <a:endParaRPr lang="th-TH" dirty="0"/>
          </a:p>
        </p:txBody>
      </p:sp>
      <p:grpSp>
        <p:nvGrpSpPr>
          <p:cNvPr id="6" name="Group 8"/>
          <p:cNvGrpSpPr/>
          <p:nvPr/>
        </p:nvGrpSpPr>
        <p:grpSpPr>
          <a:xfrm>
            <a:off x="629412" y="2002430"/>
            <a:ext cx="7848600" cy="1566995"/>
            <a:chOff x="609600" y="2057400"/>
            <a:chExt cx="7848600" cy="1566995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2057400"/>
              <a:ext cx="7848600" cy="15669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14800" y="2286000"/>
              <a:ext cx="2057400" cy="51435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FF0000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8413" y="3767436"/>
            <a:ext cx="3624262" cy="213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688" y="4946523"/>
            <a:ext cx="4114800" cy="1371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7408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" y="228600"/>
            <a:ext cx="8534400" cy="758825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/>
              <a:t>Data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1066799"/>
            <a:ext cx="2667000" cy="474133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95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Find Series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52" y="2007193"/>
            <a:ext cx="8736244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1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Find Series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38662"/>
          <a:stretch/>
        </p:blipFill>
        <p:spPr>
          <a:xfrm>
            <a:off x="426359" y="1638915"/>
            <a:ext cx="8254706" cy="446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01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Find Series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42288"/>
            <a:ext cx="6392672" cy="455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4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Find Series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6992" y="1348655"/>
            <a:ext cx="850392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Maximum 8,000 series</a:t>
            </a:r>
            <a:endParaRPr lang="th-TH" b="1" dirty="0"/>
          </a:p>
        </p:txBody>
      </p:sp>
      <p:pic>
        <p:nvPicPr>
          <p:cNvPr id="6" name="Picture 5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33" y="1828800"/>
            <a:ext cx="8153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3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Find Series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323088" y="1376930"/>
            <a:ext cx="8534400" cy="4648200"/>
            <a:chOff x="457200" y="1676400"/>
            <a:chExt cx="8534400" cy="4648200"/>
          </a:xfrm>
        </p:grpSpPr>
        <p:pic>
          <p:nvPicPr>
            <p:cNvPr id="6" name="Picture 5"/>
            <p:cNvPicPr/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676400"/>
              <a:ext cx="7543800" cy="464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4191000"/>
              <a:ext cx="8001000" cy="1524000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Rectangle 7"/>
            <p:cNvSpPr/>
            <p:nvPr/>
          </p:nvSpPr>
          <p:spPr>
            <a:xfrm>
              <a:off x="990600" y="4343400"/>
              <a:ext cx="7924800" cy="2286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85800" y="3200400"/>
              <a:ext cx="7315200" cy="2286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282098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Find Series: Data Type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600200"/>
            <a:ext cx="7896225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22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Series: Data Type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486120" cy="462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4991746" y="3727306"/>
            <a:ext cx="357325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ThomsonDatafeeddatatypes.xlsx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37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Series: Data Type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403214" y="1527048"/>
            <a:ext cx="8283586" cy="3806952"/>
            <a:chOff x="332232" y="1769565"/>
            <a:chExt cx="7916948" cy="3488235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" r="73658" b="51845"/>
            <a:stretch/>
          </p:blipFill>
          <p:spPr bwMode="auto">
            <a:xfrm>
              <a:off x="332232" y="1769565"/>
              <a:ext cx="3479404" cy="3488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5117" r="11175" b="52119"/>
            <a:stretch/>
          </p:blipFill>
          <p:spPr bwMode="auto">
            <a:xfrm>
              <a:off x="3811636" y="1769565"/>
              <a:ext cx="4437544" cy="3456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30489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776" y="1453409"/>
            <a:ext cx="8497824" cy="526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031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49412"/>
          <a:stretch/>
        </p:blipFill>
        <p:spPr bwMode="auto">
          <a:xfrm>
            <a:off x="286512" y="1527048"/>
            <a:ext cx="8666331" cy="3121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248809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Request Table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Create request table</a:t>
            </a:r>
          </a:p>
          <a:p>
            <a:r>
              <a:rPr lang="en-US" dirty="0"/>
              <a:t>Save Request Table</a:t>
            </a:r>
            <a:endParaRPr lang="th-TH" dirty="0"/>
          </a:p>
        </p:txBody>
      </p:sp>
      <p:grpSp>
        <p:nvGrpSpPr>
          <p:cNvPr id="6" name="Group 9"/>
          <p:cNvGrpSpPr/>
          <p:nvPr/>
        </p:nvGrpSpPr>
        <p:grpSpPr>
          <a:xfrm>
            <a:off x="377952" y="2895600"/>
            <a:ext cx="8458200" cy="2286000"/>
            <a:chOff x="685800" y="1633405"/>
            <a:chExt cx="7848600" cy="1566995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1633405"/>
              <a:ext cx="7848600" cy="15669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2438400" y="1981200"/>
              <a:ext cx="1981200" cy="3048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93424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Request Table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088" y="2209800"/>
            <a:ext cx="8534400" cy="209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51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Series Lookup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456947" y="1680413"/>
            <a:ext cx="6581775" cy="3000375"/>
            <a:chOff x="456947" y="1680413"/>
            <a:chExt cx="6581775" cy="300037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6947" y="1680413"/>
              <a:ext cx="6581775" cy="3000375"/>
            </a:xfrm>
            <a:prstGeom prst="rect">
              <a:avLst/>
            </a:prstGeom>
          </p:spPr>
        </p:pic>
        <p:sp>
          <p:nvSpPr>
            <p:cNvPr id="14" name="Rounded Rectangle 13"/>
            <p:cNvSpPr/>
            <p:nvPr/>
          </p:nvSpPr>
          <p:spPr>
            <a:xfrm>
              <a:off x="4191000" y="2285999"/>
              <a:ext cx="1981200" cy="481187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84488" y="3501974"/>
            <a:ext cx="4410075" cy="3235548"/>
          </a:xfrm>
          <a:prstGeom prst="roundRect">
            <a:avLst>
              <a:gd name="adj" fmla="val 16667"/>
            </a:avLst>
          </a:prstGeom>
          <a:ln w="38100"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5410200" y="2971800"/>
            <a:ext cx="2695069" cy="138555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3850" y="2697125"/>
            <a:ext cx="2038350" cy="23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88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2. </a:t>
            </a:r>
            <a:r>
              <a:rPr lang="en-US" dirty="0" err="1" smtClean="0"/>
              <a:t>Datatypes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3" name="Group 5"/>
          <p:cNvGrpSpPr/>
          <p:nvPr/>
        </p:nvGrpSpPr>
        <p:grpSpPr>
          <a:xfrm>
            <a:off x="1214396" y="1989667"/>
            <a:ext cx="1728515" cy="3962400"/>
            <a:chOff x="2378424" y="1827863"/>
            <a:chExt cx="1728515" cy="3962400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8935"/>
            <a:stretch/>
          </p:blipFill>
          <p:spPr bwMode="auto">
            <a:xfrm>
              <a:off x="2378424" y="1827863"/>
              <a:ext cx="1728515" cy="3962400"/>
            </a:xfrm>
            <a:prstGeom prst="rect">
              <a:avLst/>
            </a:prstGeom>
            <a:ln>
              <a:solidFill>
                <a:schemeClr val="bg2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Rounded Rectangle 12"/>
            <p:cNvSpPr/>
            <p:nvPr/>
          </p:nvSpPr>
          <p:spPr>
            <a:xfrm>
              <a:off x="2378424" y="2950192"/>
              <a:ext cx="1371600" cy="6096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025"/>
          <a:stretch/>
        </p:blipFill>
        <p:spPr bwMode="auto">
          <a:xfrm>
            <a:off x="3657600" y="1613590"/>
            <a:ext cx="4790545" cy="4486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7580091" y="2612128"/>
            <a:ext cx="725710" cy="360377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661134" y="3035796"/>
            <a:ext cx="4881388" cy="93507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176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Request Table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7775448" cy="4572000"/>
          </a:xfrm>
        </p:spPr>
        <p:txBody>
          <a:bodyPr/>
          <a:lstStyle/>
          <a:p>
            <a:r>
              <a:rPr lang="en-US" sz="2800" dirty="0" smtClean="0"/>
              <a:t>Start date</a:t>
            </a:r>
            <a:endParaRPr lang="th-TH" sz="2800" dirty="0" smtClean="0"/>
          </a:p>
          <a:p>
            <a:pPr marL="788670" lvl="1" indent="-514350">
              <a:buAutoNum type="arabicPeriod"/>
            </a:pPr>
            <a:r>
              <a:rPr lang="en-US" sz="2300" dirty="0" smtClean="0"/>
              <a:t>Relative,   -20Y </a:t>
            </a:r>
          </a:p>
          <a:p>
            <a:pPr marL="788670" lvl="1" indent="-514350">
              <a:buAutoNum type="arabicPeriod"/>
            </a:pPr>
            <a:r>
              <a:rPr lang="en-US" sz="2300" dirty="0" smtClean="0"/>
              <a:t>Fixed, MM/DD/YYY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Frequency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Data Destination</a:t>
            </a:r>
            <a:endParaRPr lang="th-TH" sz="2800" dirty="0" smtClean="0"/>
          </a:p>
          <a:p>
            <a:pPr marL="514350" indent="-514350">
              <a:buAutoNum type="arabicPeriod"/>
            </a:pPr>
            <a:endParaRPr lang="en-US" sz="2800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r="16662"/>
          <a:stretch/>
        </p:blipFill>
        <p:spPr>
          <a:xfrm>
            <a:off x="4067175" y="2438401"/>
            <a:ext cx="4773353" cy="326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66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Request Table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B6F15528-21DE-4FAA-801E-634DDDAF4B2B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Click Process Table</a:t>
            </a:r>
            <a:endParaRPr lang="th-TH" sz="3600" dirty="0"/>
          </a:p>
        </p:txBody>
      </p:sp>
      <p:grpSp>
        <p:nvGrpSpPr>
          <p:cNvPr id="8" name="Group 7"/>
          <p:cNvGrpSpPr/>
          <p:nvPr/>
        </p:nvGrpSpPr>
        <p:grpSpPr>
          <a:xfrm>
            <a:off x="609600" y="2819400"/>
            <a:ext cx="8156760" cy="2106888"/>
            <a:chOff x="533400" y="3429000"/>
            <a:chExt cx="8156760" cy="2106888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3400" y="3429000"/>
              <a:ext cx="8156760" cy="2106888"/>
            </a:xfrm>
            <a:prstGeom prst="rect">
              <a:avLst/>
            </a:prstGeom>
          </p:spPr>
        </p:pic>
        <p:sp>
          <p:nvSpPr>
            <p:cNvPr id="13" name="Rounded Rectangle 12"/>
            <p:cNvSpPr/>
            <p:nvPr/>
          </p:nvSpPr>
          <p:spPr>
            <a:xfrm>
              <a:off x="533400" y="3448558"/>
              <a:ext cx="871182" cy="383476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293350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Request Table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5105400"/>
            <a:ext cx="774469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200"/>
            <a:ext cx="89439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Arrow Connector 10"/>
          <p:cNvCxnSpPr/>
          <p:nvPr/>
        </p:nvCxnSpPr>
        <p:spPr>
          <a:xfrm rot="16200000" flipH="1">
            <a:off x="2324100" y="3695700"/>
            <a:ext cx="1752600" cy="1219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895600" y="3657600"/>
            <a:ext cx="1828800" cy="15240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462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Request Table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389" y="1460373"/>
            <a:ext cx="82391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5940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Request Table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Remark for weekly and monthly data</a:t>
            </a:r>
          </a:p>
          <a:p>
            <a:r>
              <a:rPr lang="en-US" sz="3200" dirty="0" smtClean="0"/>
              <a:t>Weekly data : start with Wednesday, series of Wednesday</a:t>
            </a:r>
          </a:p>
          <a:p>
            <a:r>
              <a:rPr lang="en-US" sz="3200" dirty="0" smtClean="0"/>
              <a:t>Monthly : End of the month, every 15</a:t>
            </a:r>
            <a:r>
              <a:rPr lang="en-US" sz="3200" baseline="30000" dirty="0" smtClean="0"/>
              <a:t>th</a:t>
            </a:r>
            <a:endParaRPr lang="th-TH" dirty="0" smtClean="0"/>
          </a:p>
          <a:p>
            <a:r>
              <a:rPr lang="en-US" dirty="0" smtClean="0"/>
              <a:t>Remove NA for missing data&gt;go to Thomson </a:t>
            </a:r>
            <a:r>
              <a:rPr lang="en-US" dirty="0"/>
              <a:t>Reuters </a:t>
            </a:r>
            <a:r>
              <a:rPr lang="en-US" dirty="0" smtClean="0"/>
              <a:t>ribbon</a:t>
            </a:r>
            <a:r>
              <a:rPr lang="en-US" dirty="0"/>
              <a:t>&gt;</a:t>
            </a:r>
            <a:r>
              <a:rPr lang="th-TH" dirty="0" smtClean="0"/>
              <a:t> </a:t>
            </a:r>
            <a:r>
              <a:rPr lang="en-US" dirty="0" smtClean="0"/>
              <a:t>option&gt; Display null &gt;Delete</a:t>
            </a:r>
            <a:r>
              <a:rPr lang="th-TH" dirty="0" smtClean="0"/>
              <a:t> </a:t>
            </a:r>
            <a:r>
              <a:rPr lang="en-US" dirty="0" smtClean="0"/>
              <a:t>“NA”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95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r="28556" b="33333"/>
          <a:stretch/>
        </p:blipFill>
        <p:spPr>
          <a:xfrm>
            <a:off x="149352" y="381000"/>
            <a:ext cx="8842248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2923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90884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51039" b="19449"/>
          <a:stretch/>
        </p:blipFill>
        <p:spPr>
          <a:xfrm>
            <a:off x="932688" y="198120"/>
            <a:ext cx="7315200" cy="619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15136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0141" b="27953"/>
          <a:stretch/>
        </p:blipFill>
        <p:spPr>
          <a:xfrm>
            <a:off x="591312" y="200429"/>
            <a:ext cx="7924800" cy="589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370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17" y="838200"/>
            <a:ext cx="880356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128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Template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Excel </a:t>
            </a:r>
            <a:r>
              <a:rPr lang="en-US" dirty="0"/>
              <a:t>&gt;Thomson Reuters </a:t>
            </a:r>
            <a:r>
              <a:rPr lang="en-US" dirty="0" smtClean="0"/>
              <a:t>ribbon</a:t>
            </a:r>
            <a:r>
              <a:rPr lang="en-US" dirty="0"/>
              <a:t>&gt;</a:t>
            </a:r>
            <a:r>
              <a:rPr lang="en-US" dirty="0" smtClean="0"/>
              <a:t> Templates</a:t>
            </a:r>
          </a:p>
          <a:p>
            <a:r>
              <a:rPr lang="en-US" dirty="0" smtClean="0"/>
              <a:t>Search&gt; Financial statement</a:t>
            </a:r>
            <a:endParaRPr lang="th-TH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594284"/>
            <a:ext cx="4600576" cy="350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73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Template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52" y="285009"/>
            <a:ext cx="6858000" cy="1924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286000"/>
            <a:ext cx="8839200" cy="355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5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56A67-381F-4DC2-8C94-1F98F0BF2A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52" y="381000"/>
            <a:ext cx="8686800" cy="3152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5975" y="2938462"/>
            <a:ext cx="3568746" cy="366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2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3017</TotalTime>
  <Words>520</Words>
  <Application>Microsoft Office PowerPoint</Application>
  <PresentationFormat>On-screen Show (4:3)</PresentationFormat>
  <Paragraphs>212</Paragraphs>
  <Slides>63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1" baseType="lpstr">
      <vt:lpstr>Angsana New</vt:lpstr>
      <vt:lpstr>Arial</vt:lpstr>
      <vt:lpstr>Calibri</vt:lpstr>
      <vt:lpstr>Cordia New</vt:lpstr>
      <vt:lpstr>Georgia</vt:lpstr>
      <vt:lpstr>Wingdings</vt:lpstr>
      <vt:lpstr>Wingdings 2</vt:lpstr>
      <vt:lpstr>Civic</vt:lpstr>
      <vt:lpstr>Financial Database</vt:lpstr>
      <vt:lpstr>Computer Lab</vt:lpstr>
      <vt:lpstr>Topic</vt:lpstr>
      <vt:lpstr>Eikon</vt:lpstr>
      <vt:lpstr>Overview</vt:lpstr>
      <vt:lpstr>PowerPoint Presentation</vt:lpstr>
      <vt:lpstr>Template</vt:lpstr>
      <vt:lpstr>Template</vt:lpstr>
      <vt:lpstr>PowerPoint Presentation</vt:lpstr>
      <vt:lpstr>PowerPoint Presentation</vt:lpstr>
      <vt:lpstr>Example: Accounting Data</vt:lpstr>
      <vt:lpstr>PowerPoint Presentation</vt:lpstr>
      <vt:lpstr>Example: Accounting Data</vt:lpstr>
      <vt:lpstr>PowerPoint Presentation</vt:lpstr>
      <vt:lpstr>PowerPoint Presentation</vt:lpstr>
      <vt:lpstr>PowerPoint Presentation</vt:lpstr>
      <vt:lpstr>Search</vt:lpstr>
      <vt:lpstr>Search</vt:lpstr>
      <vt:lpstr>Search</vt:lpstr>
      <vt:lpstr>Search</vt:lpstr>
      <vt:lpstr>Search</vt:lpstr>
      <vt:lpstr>Search</vt:lpstr>
      <vt:lpstr>Search</vt:lpstr>
      <vt:lpstr>Search</vt:lpstr>
      <vt:lpstr>Search: Global Indices</vt:lpstr>
      <vt:lpstr>Search: Global Indices</vt:lpstr>
      <vt:lpstr>Formula Builder</vt:lpstr>
      <vt:lpstr>Formula Builder</vt:lpstr>
      <vt:lpstr>PowerPoint Presentation</vt:lpstr>
      <vt:lpstr>Formula Builder</vt:lpstr>
      <vt:lpstr>Help</vt:lpstr>
      <vt:lpstr>Datastream</vt:lpstr>
      <vt:lpstr>Datastream : Topic</vt:lpstr>
      <vt:lpstr>Overview</vt:lpstr>
      <vt:lpstr>Data</vt:lpstr>
      <vt:lpstr>Instrument ID</vt:lpstr>
      <vt:lpstr>How to get data</vt:lpstr>
      <vt:lpstr>Introduction</vt:lpstr>
      <vt:lpstr>Excel Toolbar</vt:lpstr>
      <vt:lpstr>Excel Toolbar</vt:lpstr>
      <vt:lpstr>Data</vt:lpstr>
      <vt:lpstr>Example: Find Series</vt:lpstr>
      <vt:lpstr>Example: Find Series</vt:lpstr>
      <vt:lpstr>Example: Find Series</vt:lpstr>
      <vt:lpstr>Example: Find Series</vt:lpstr>
      <vt:lpstr>Example: Find Series</vt:lpstr>
      <vt:lpstr>Find Series: Data Type</vt:lpstr>
      <vt:lpstr>Find Series: Data Type</vt:lpstr>
      <vt:lpstr>Find Series: Data Type</vt:lpstr>
      <vt:lpstr>PowerPoint Presentation</vt:lpstr>
      <vt:lpstr>Example: Request Table</vt:lpstr>
      <vt:lpstr>Example: Request Table</vt:lpstr>
      <vt:lpstr>1. Series Lookup</vt:lpstr>
      <vt:lpstr>2. Datatypes</vt:lpstr>
      <vt:lpstr>Example: Request Table</vt:lpstr>
      <vt:lpstr>Example: Request Table</vt:lpstr>
      <vt:lpstr>Example: Request Table</vt:lpstr>
      <vt:lpstr>Example: Request Table</vt:lpstr>
      <vt:lpstr>Example: Request Table</vt:lpstr>
      <vt:lpstr>CEIC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livero</dc:creator>
  <cp:lastModifiedBy>Jutamas Wongkantarakorn</cp:lastModifiedBy>
  <cp:revision>90</cp:revision>
  <dcterms:created xsi:type="dcterms:W3CDTF">2015-09-24T07:49:26Z</dcterms:created>
  <dcterms:modified xsi:type="dcterms:W3CDTF">2017-08-27T06:11:13Z</dcterms:modified>
</cp:coreProperties>
</file>