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305" r:id="rId2"/>
    <p:sldId id="258" r:id="rId3"/>
    <p:sldId id="332" r:id="rId4"/>
    <p:sldId id="333" r:id="rId5"/>
    <p:sldId id="334" r:id="rId6"/>
    <p:sldId id="358" r:id="rId7"/>
    <p:sldId id="339" r:id="rId8"/>
    <p:sldId id="340" r:id="rId9"/>
    <p:sldId id="341" r:id="rId10"/>
    <p:sldId id="343" r:id="rId11"/>
    <p:sldId id="345" r:id="rId12"/>
    <p:sldId id="346" r:id="rId13"/>
    <p:sldId id="350" r:id="rId14"/>
    <p:sldId id="348" r:id="rId15"/>
    <p:sldId id="329" r:id="rId16"/>
    <p:sldId id="331" r:id="rId17"/>
    <p:sldId id="352" r:id="rId18"/>
    <p:sldId id="353" r:id="rId19"/>
    <p:sldId id="354" r:id="rId20"/>
    <p:sldId id="355" r:id="rId21"/>
    <p:sldId id="342" r:id="rId22"/>
    <p:sldId id="344" r:id="rId23"/>
    <p:sldId id="356" r:id="rId24"/>
    <p:sldId id="357" r:id="rId2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910" autoAdjust="0"/>
    <p:restoredTop sz="94660"/>
  </p:normalViewPr>
  <p:slideViewPr>
    <p:cSldViewPr>
      <p:cViewPr varScale="1">
        <p:scale>
          <a:sx n="108" d="100"/>
          <a:sy n="108" d="100"/>
        </p:scale>
        <p:origin x="1860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D571D899-A47C-4401-B667-A85AF592B276}" type="datetimeFigureOut">
              <a:rPr lang="en-US" altLang="en-US"/>
              <a:pPr>
                <a:defRPr/>
              </a:pPr>
              <a:t>2/3/2021</a:t>
            </a:fld>
            <a:endParaRPr lang="en-US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F5516CA2-0DB5-4518-B5DE-E7E750F1227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6159525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C770F61B-41A0-4C82-8E34-256F8698E51D}" type="slidenum">
              <a:rPr lang="en-US" altLang="en-US" smtClean="0"/>
              <a:pPr eaLnBrk="1" hangingPunct="1">
                <a:spcBef>
                  <a:spcPct val="0"/>
                </a:spcBef>
              </a:pPr>
              <a:t>1</a:t>
            </a:fld>
            <a:endParaRPr lang="en-US" altLang="en-US"/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DCA4B4-2BCC-4454-AAEE-1BDF37561D60}" type="datetimeFigureOut">
              <a:rPr lang="en-US" altLang="en-US"/>
              <a:pPr>
                <a:defRPr/>
              </a:pPr>
              <a:t>2/3/2021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7C6BFE-1DF1-4F27-8958-D98F1B45B69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158214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4DA45D-1C0C-458D-8243-D134A6CCB5E4}" type="datetimeFigureOut">
              <a:rPr lang="en-US" altLang="en-US"/>
              <a:pPr>
                <a:defRPr/>
              </a:pPr>
              <a:t>2/3/2021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318C4F-5ED4-4F51-8298-7BE5F24C067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84247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C350D7-ED73-46A4-815C-5A95EC2075A9}" type="datetimeFigureOut">
              <a:rPr lang="en-US" altLang="en-US"/>
              <a:pPr>
                <a:defRPr/>
              </a:pPr>
              <a:t>2/3/2021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FC42BA-D8F3-4E42-9479-C0EBDCEAEF8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895855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F01F5D-A054-42DB-B52E-067E295E8845}" type="datetimeFigureOut">
              <a:rPr lang="en-US" altLang="en-US"/>
              <a:pPr>
                <a:defRPr/>
              </a:pPr>
              <a:t>2/3/2021</a:t>
            </a:fld>
            <a:endParaRPr lang="en-US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516BF9-616E-41E6-A1F3-78A8D5A1683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79000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FFCCC4-BF9E-4C60-8A61-8935BC8AD5AE}" type="datetimeFigureOut">
              <a:rPr lang="en-US" altLang="en-US"/>
              <a:pPr>
                <a:defRPr/>
              </a:pPr>
              <a:t>2/3/2021</a:t>
            </a:fld>
            <a:endParaRPr lang="en-US" alt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A055F4-831B-4EB3-9262-3CB188D8F4D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41356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01BA5E-866B-4BE4-AF32-DB3296D9E1D7}" type="datetimeFigureOut">
              <a:rPr lang="en-US" altLang="en-US"/>
              <a:pPr>
                <a:defRPr/>
              </a:pPr>
              <a:t>2/3/2021</a:t>
            </a:fld>
            <a:endParaRPr lang="en-US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5889D5-814D-4F6B-80C5-A1F0D35C8B4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858688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39EA93-9BDA-4CCA-8147-23B17B5D33EE}" type="datetimeFigureOut">
              <a:rPr lang="en-US" altLang="en-US"/>
              <a:pPr>
                <a:defRPr/>
              </a:pPr>
              <a:t>2/3/2021</a:t>
            </a:fld>
            <a:endParaRPr lang="en-US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CDCC6A-ED79-4F29-A0A9-90F1B76CCF9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519772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6C35FA-AFC0-4D8C-9A86-0C7F2B4BD691}" type="datetimeFigureOut">
              <a:rPr lang="en-US" altLang="en-US"/>
              <a:pPr>
                <a:defRPr/>
              </a:pPr>
              <a:t>2/3/2021</a:t>
            </a:fld>
            <a:endParaRPr lang="en-US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3034F8-BB49-450B-851F-DC49DDB02F6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60247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5F0DE6-6F82-4FA6-9838-BC2031756A08}" type="datetimeFigureOut">
              <a:rPr lang="en-US" altLang="en-US"/>
              <a:pPr>
                <a:defRPr/>
              </a:pPr>
              <a:t>2/3/2021</a:t>
            </a:fld>
            <a:endParaRPr lang="en-US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F67C30-8E8A-4C55-9A41-7FC8F1E765E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221735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DB901D-761E-4B59-A666-F8E53C7A1C5B}" type="datetimeFigureOut">
              <a:rPr lang="en-US" altLang="en-US"/>
              <a:pPr>
                <a:defRPr/>
              </a:pPr>
              <a:t>2/3/2021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9BD0FB-0E04-46E2-BB6F-0A2193CDF91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929714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CE85BD-2A5C-4AFC-BF11-66B8B531423B}" type="datetimeFigureOut">
              <a:rPr lang="en-US" altLang="en-US"/>
              <a:pPr>
                <a:defRPr/>
              </a:pPr>
              <a:t>2/3/2021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276000-4190-4C8C-A05E-CFE63B43A9E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151248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430929B5-CD6C-4535-8B8D-ABFD307184CE}" type="datetimeFigureOut">
              <a:rPr lang="en-US" altLang="en-US"/>
              <a:pPr>
                <a:defRPr/>
              </a:pPr>
              <a:t>2/3/2021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23735E06-F04E-4D58-8851-5860B7E06BC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B7076AF5-6A7D-4816-BB60-FCCFA1004B69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1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051" name="Rectangle 2" descr="Recycled paper"/>
          <p:cNvSpPr>
            <a:spLocks noChangeArrowheads="1"/>
          </p:cNvSpPr>
          <p:nvPr/>
        </p:nvSpPr>
        <p:spPr bwMode="auto">
          <a:xfrm>
            <a:off x="1331913" y="3206750"/>
            <a:ext cx="6477000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4400" b="1" dirty="0"/>
              <a:t>Applications</a:t>
            </a:r>
          </a:p>
        </p:txBody>
      </p:sp>
      <p:sp>
        <p:nvSpPr>
          <p:cNvPr id="15" name="Title 14"/>
          <p:cNvSpPr txBox="1">
            <a:spLocks/>
          </p:cNvSpPr>
          <p:nvPr/>
        </p:nvSpPr>
        <p:spPr>
          <a:xfrm>
            <a:off x="2627313" y="1752600"/>
            <a:ext cx="3886200" cy="914400"/>
          </a:xfrm>
          <a:prstGeom prst="rect">
            <a:avLst/>
          </a:prstGeom>
          <a:solidFill>
            <a:srgbClr val="C00000"/>
          </a:solidFill>
        </p:spPr>
        <p:txBody>
          <a:bodyPr/>
          <a:lstStyle/>
          <a:p>
            <a:pPr algn="ctr" eaLnBrk="0" hangingPunct="0">
              <a:defRPr/>
            </a:pPr>
            <a:r>
              <a:rPr lang="en-US" sz="4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Topic 3 Part 3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z="2600" dirty="0"/>
              <a:t>Generally, people consume </a:t>
            </a:r>
            <a:r>
              <a:rPr lang="en-US" altLang="en-US" sz="2600" b="1" dirty="0"/>
              <a:t>positive amounts of X and Y</a:t>
            </a:r>
            <a:r>
              <a:rPr lang="en-US" altLang="en-US" sz="2600" dirty="0"/>
              <a:t>.</a:t>
            </a:r>
          </a:p>
          <a:p>
            <a:r>
              <a:rPr lang="en-US" altLang="en-US" sz="2600" dirty="0"/>
              <a:t>In this case, such bundle is said to be an </a:t>
            </a:r>
            <a:r>
              <a:rPr lang="en-US" altLang="en-US" sz="2600" b="1" dirty="0"/>
              <a:t>interior</a:t>
            </a:r>
            <a:r>
              <a:rPr lang="en-US" altLang="en-US" sz="2600" dirty="0"/>
              <a:t> solution.</a:t>
            </a:r>
          </a:p>
          <a:p>
            <a:endParaRPr lang="en-US" altLang="en-US" sz="2600" dirty="0"/>
          </a:p>
          <a:p>
            <a:r>
              <a:rPr lang="en-US" altLang="en-US" sz="2600" dirty="0"/>
              <a:t>But, some people choose to consume </a:t>
            </a:r>
            <a:r>
              <a:rPr lang="en-US" altLang="en-US" sz="2600" b="1" dirty="0"/>
              <a:t>ONLY one good</a:t>
            </a:r>
            <a:r>
              <a:rPr lang="en-US" altLang="en-US" sz="2600" dirty="0"/>
              <a:t>.</a:t>
            </a:r>
          </a:p>
          <a:p>
            <a:r>
              <a:rPr lang="en-US" altLang="en-US" sz="2600" dirty="0"/>
              <a:t>In this case, such bundle is said to be a </a:t>
            </a:r>
            <a:r>
              <a:rPr lang="en-US" altLang="en-US" sz="2600" b="1" dirty="0"/>
              <a:t>corner</a:t>
            </a:r>
            <a:r>
              <a:rPr lang="en-US" altLang="en-US" sz="2600" dirty="0"/>
              <a:t> solution.</a:t>
            </a:r>
          </a:p>
        </p:txBody>
      </p:sp>
      <p:sp>
        <p:nvSpPr>
          <p:cNvPr id="3075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6BD6A9F7-D618-4D90-A930-72DAD4A5620A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2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1127427" name="AutoShape 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n-US" altLang="en-US" sz="4000" b="1" dirty="0">
                <a:solidFill>
                  <a:srgbClr val="000066"/>
                </a:solidFill>
                <a:latin typeface="Calibri" pitchFamily="34" charset="0"/>
              </a:rPr>
              <a:t>Review – Corner Solution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z="2600" dirty="0"/>
              <a:t>When the optimality condition “</a:t>
            </a:r>
            <a:r>
              <a:rPr lang="en-US" altLang="en-US" sz="2600" dirty="0" err="1"/>
              <a:t>MUx</a:t>
            </a:r>
            <a:r>
              <a:rPr lang="en-US" altLang="en-US" sz="2600" dirty="0"/>
              <a:t>/</a:t>
            </a:r>
            <a:r>
              <a:rPr lang="en-US" altLang="en-US" sz="2600" dirty="0" err="1"/>
              <a:t>Px</a:t>
            </a:r>
            <a:r>
              <a:rPr lang="en-US" altLang="en-US" sz="2600" dirty="0"/>
              <a:t> = </a:t>
            </a:r>
            <a:r>
              <a:rPr lang="en-US" altLang="en-US" sz="2600" dirty="0" err="1"/>
              <a:t>MUy</a:t>
            </a:r>
            <a:r>
              <a:rPr lang="en-US" altLang="en-US" sz="2600" dirty="0"/>
              <a:t>/</a:t>
            </a:r>
            <a:r>
              <a:rPr lang="en-US" altLang="en-US" sz="2600" dirty="0" err="1"/>
              <a:t>Py</a:t>
            </a:r>
            <a:r>
              <a:rPr lang="en-US" altLang="en-US" sz="2600" dirty="0"/>
              <a:t>” holds, we will have an interior solution.</a:t>
            </a:r>
          </a:p>
          <a:p>
            <a:endParaRPr lang="en-US" altLang="en-US" sz="2600" dirty="0"/>
          </a:p>
          <a:p>
            <a:r>
              <a:rPr lang="en-US" altLang="en-US" sz="2600" dirty="0"/>
              <a:t>This is because this condition implies the bundle where the IC and BL are </a:t>
            </a:r>
            <a:r>
              <a:rPr lang="en-US" altLang="en-US" sz="2600" b="1" dirty="0"/>
              <a:t>tangent (their slopes are equal)</a:t>
            </a:r>
            <a:r>
              <a:rPr lang="en-US" altLang="en-US" sz="2600" dirty="0"/>
              <a:t>.</a:t>
            </a:r>
          </a:p>
          <a:p>
            <a:endParaRPr lang="en-US" altLang="en-US" sz="2600" dirty="0"/>
          </a:p>
          <a:p>
            <a:r>
              <a:rPr lang="en-US" altLang="en-US" sz="2600" dirty="0"/>
              <a:t>This in turn implies that such bundle is </a:t>
            </a:r>
            <a:r>
              <a:rPr lang="en-US" altLang="en-US" sz="2600" b="1" dirty="0"/>
              <a:t>affordable</a:t>
            </a:r>
            <a:r>
              <a:rPr lang="en-US" altLang="en-US" sz="2600" dirty="0"/>
              <a:t> and gives the </a:t>
            </a:r>
            <a:r>
              <a:rPr lang="en-US" altLang="en-US" sz="2600" b="1" dirty="0"/>
              <a:t>highest utility</a:t>
            </a:r>
            <a:r>
              <a:rPr lang="en-US" altLang="en-US" sz="2600" dirty="0"/>
              <a:t>.</a:t>
            </a:r>
          </a:p>
        </p:txBody>
      </p:sp>
      <p:sp>
        <p:nvSpPr>
          <p:cNvPr id="3075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6BD6A9F7-D618-4D90-A930-72DAD4A5620A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3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1127427" name="AutoShape 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n-US" altLang="en-US" sz="4000" b="1" dirty="0">
                <a:solidFill>
                  <a:srgbClr val="000066"/>
                </a:solidFill>
                <a:latin typeface="Calibri" pitchFamily="34" charset="0"/>
              </a:rPr>
              <a:t>Review – Corner Solution</a:t>
            </a:r>
          </a:p>
        </p:txBody>
      </p:sp>
    </p:spTree>
    <p:extLst>
      <p:ext uri="{BB962C8B-B14F-4D97-AF65-F5344CB8AC3E}">
        <p14:creationId xmlns:p14="http://schemas.microsoft.com/office/powerpoint/2010/main" val="18233637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z="2600" dirty="0"/>
              <a:t>Suppose that </a:t>
            </a:r>
            <a:r>
              <a:rPr lang="en-US" altLang="en-US" sz="2600" dirty="0" err="1"/>
              <a:t>MUx</a:t>
            </a:r>
            <a:r>
              <a:rPr lang="en-US" altLang="en-US" sz="2600" dirty="0"/>
              <a:t>/</a:t>
            </a:r>
            <a:r>
              <a:rPr lang="en-US" altLang="en-US" sz="2600" dirty="0" err="1"/>
              <a:t>Px</a:t>
            </a:r>
            <a:r>
              <a:rPr lang="en-US" altLang="en-US" sz="2600" dirty="0"/>
              <a:t> &gt; </a:t>
            </a:r>
            <a:r>
              <a:rPr lang="en-US" altLang="en-US" sz="2600" dirty="0" err="1"/>
              <a:t>MUy</a:t>
            </a:r>
            <a:r>
              <a:rPr lang="en-US" altLang="en-US" sz="2600" dirty="0"/>
              <a:t>/</a:t>
            </a:r>
            <a:r>
              <a:rPr lang="en-US" altLang="en-US" sz="2600" dirty="0" err="1"/>
              <a:t>Py</a:t>
            </a:r>
            <a:r>
              <a:rPr lang="en-US" altLang="en-US" sz="2600" dirty="0"/>
              <a:t>.</a:t>
            </a:r>
          </a:p>
          <a:p>
            <a:r>
              <a:rPr lang="en-US" altLang="en-US" sz="2600" dirty="0"/>
              <a:t>This means spending one dollar on X will give higher MU.</a:t>
            </a:r>
          </a:p>
          <a:p>
            <a:r>
              <a:rPr lang="en-US" altLang="en-US" sz="2600" dirty="0"/>
              <a:t>Hence, we should consume more X.</a:t>
            </a:r>
          </a:p>
          <a:p>
            <a:endParaRPr lang="en-US" altLang="en-US" sz="2600" dirty="0"/>
          </a:p>
          <a:p>
            <a:r>
              <a:rPr lang="en-US" altLang="en-US" sz="2600" dirty="0"/>
              <a:t>Note that when X increase, </a:t>
            </a:r>
            <a:r>
              <a:rPr lang="en-US" altLang="en-US" sz="2600" dirty="0" err="1"/>
              <a:t>MUx</a:t>
            </a:r>
            <a:r>
              <a:rPr lang="en-US" altLang="en-US" sz="2600" dirty="0"/>
              <a:t> falls, equating</a:t>
            </a:r>
            <a:br>
              <a:rPr lang="en-US" altLang="en-US" sz="2600" dirty="0"/>
            </a:br>
            <a:r>
              <a:rPr lang="en-US" altLang="en-US" sz="2600" dirty="0" err="1"/>
              <a:t>MUx</a:t>
            </a:r>
            <a:r>
              <a:rPr lang="en-US" altLang="en-US" sz="2600" dirty="0"/>
              <a:t>/</a:t>
            </a:r>
            <a:r>
              <a:rPr lang="en-US" altLang="en-US" sz="2600" dirty="0" err="1"/>
              <a:t>Px</a:t>
            </a:r>
            <a:r>
              <a:rPr lang="en-US" altLang="en-US" sz="2600" dirty="0"/>
              <a:t> = </a:t>
            </a:r>
            <a:r>
              <a:rPr lang="en-US" altLang="en-US" sz="2600" dirty="0" err="1"/>
              <a:t>MUy</a:t>
            </a:r>
            <a:r>
              <a:rPr lang="en-US" altLang="en-US" sz="2600" dirty="0"/>
              <a:t>/</a:t>
            </a:r>
            <a:r>
              <a:rPr lang="en-US" altLang="en-US" sz="2600" dirty="0" err="1"/>
              <a:t>Py</a:t>
            </a:r>
            <a:r>
              <a:rPr lang="en-US" altLang="en-US" sz="2600" dirty="0"/>
              <a:t>, and the optimal bundle is reached.</a:t>
            </a:r>
          </a:p>
          <a:p>
            <a:endParaRPr lang="en-US" altLang="en-US" sz="2600" dirty="0"/>
          </a:p>
          <a:p>
            <a:r>
              <a:rPr lang="en-US" altLang="en-US" sz="2600" b="1" dirty="0"/>
              <a:t>What if there is NO bundle such that</a:t>
            </a:r>
            <a:br>
              <a:rPr lang="en-US" altLang="en-US" sz="2600" b="1" dirty="0"/>
            </a:br>
            <a:r>
              <a:rPr lang="en-US" altLang="en-US" sz="2600" b="1" dirty="0" err="1"/>
              <a:t>MUx</a:t>
            </a:r>
            <a:r>
              <a:rPr lang="en-US" altLang="en-US" sz="2600" b="1" dirty="0"/>
              <a:t>/</a:t>
            </a:r>
            <a:r>
              <a:rPr lang="en-US" altLang="en-US" sz="2600" b="1" dirty="0" err="1"/>
              <a:t>Px</a:t>
            </a:r>
            <a:r>
              <a:rPr lang="en-US" altLang="en-US" sz="2600" b="1" dirty="0"/>
              <a:t> = </a:t>
            </a:r>
            <a:r>
              <a:rPr lang="en-US" altLang="en-US" sz="2600" b="1" dirty="0" err="1"/>
              <a:t>MUy</a:t>
            </a:r>
            <a:r>
              <a:rPr lang="en-US" altLang="en-US" sz="2600" b="1" dirty="0"/>
              <a:t>/</a:t>
            </a:r>
            <a:r>
              <a:rPr lang="en-US" altLang="en-US" sz="2600" b="1" dirty="0" err="1"/>
              <a:t>Py</a:t>
            </a:r>
            <a:r>
              <a:rPr lang="en-US" altLang="en-US" sz="2600" b="1" dirty="0"/>
              <a:t>?</a:t>
            </a:r>
          </a:p>
        </p:txBody>
      </p:sp>
      <p:sp>
        <p:nvSpPr>
          <p:cNvPr id="3075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6BD6A9F7-D618-4D90-A930-72DAD4A5620A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4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1127427" name="AutoShape 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n-US" altLang="en-US" sz="4000" b="1" dirty="0">
                <a:solidFill>
                  <a:srgbClr val="000066"/>
                </a:solidFill>
                <a:latin typeface="Calibri" pitchFamily="34" charset="0"/>
              </a:rPr>
              <a:t>Review – Corner Solution</a:t>
            </a:r>
          </a:p>
        </p:txBody>
      </p:sp>
    </p:spTree>
    <p:extLst>
      <p:ext uri="{BB962C8B-B14F-4D97-AF65-F5344CB8AC3E}">
        <p14:creationId xmlns:p14="http://schemas.microsoft.com/office/powerpoint/2010/main" val="18233637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z="2600" dirty="0"/>
              <a:t>Suppose that </a:t>
            </a:r>
            <a:r>
              <a:rPr lang="en-US" altLang="en-US" sz="2600" dirty="0" err="1"/>
              <a:t>MUx</a:t>
            </a:r>
            <a:r>
              <a:rPr lang="en-US" altLang="en-US" sz="2600" dirty="0"/>
              <a:t>/</a:t>
            </a:r>
            <a:r>
              <a:rPr lang="en-US" altLang="en-US" sz="2600" dirty="0" err="1"/>
              <a:t>Px</a:t>
            </a:r>
            <a:r>
              <a:rPr lang="en-US" altLang="en-US" sz="2600" dirty="0"/>
              <a:t> &gt; </a:t>
            </a:r>
            <a:r>
              <a:rPr lang="en-US" altLang="en-US" sz="2600" dirty="0" err="1"/>
              <a:t>MUy</a:t>
            </a:r>
            <a:r>
              <a:rPr lang="en-US" altLang="en-US" sz="2600" dirty="0"/>
              <a:t>/</a:t>
            </a:r>
            <a:r>
              <a:rPr lang="en-US" altLang="en-US" sz="2600" dirty="0" err="1"/>
              <a:t>Py</a:t>
            </a:r>
            <a:r>
              <a:rPr lang="en-US" altLang="en-US" sz="2600" dirty="0"/>
              <a:t> for all affordable bundles.</a:t>
            </a:r>
          </a:p>
          <a:p>
            <a:endParaRPr lang="en-US" altLang="en-US" sz="2600" dirty="0"/>
          </a:p>
          <a:p>
            <a:r>
              <a:rPr lang="en-US" altLang="en-US" sz="2600" dirty="0"/>
              <a:t>This means that, </a:t>
            </a:r>
            <a:r>
              <a:rPr lang="en-US" altLang="en-US" sz="2600" b="1" dirty="0"/>
              <a:t>for every bundle we can buy</a:t>
            </a:r>
            <a:r>
              <a:rPr lang="en-US" altLang="en-US" sz="2600" dirty="0"/>
              <a:t>, $1 spent on X will ALWAYS give higher MU than $1 spent on Y.</a:t>
            </a:r>
          </a:p>
          <a:p>
            <a:endParaRPr lang="en-US" altLang="en-US" sz="2600" dirty="0"/>
          </a:p>
          <a:p>
            <a:r>
              <a:rPr lang="en-US" altLang="en-US" sz="2600" dirty="0"/>
              <a:t>Therefore, we should spend money on X, i.e. we should consume only X.</a:t>
            </a:r>
          </a:p>
          <a:p>
            <a:endParaRPr lang="en-US" altLang="en-US" sz="2600" dirty="0"/>
          </a:p>
          <a:p>
            <a:r>
              <a:rPr lang="en-US" altLang="en-US" sz="2600" dirty="0"/>
              <a:t>This is what a corner solution means. </a:t>
            </a:r>
          </a:p>
        </p:txBody>
      </p:sp>
      <p:sp>
        <p:nvSpPr>
          <p:cNvPr id="3075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6BD6A9F7-D618-4D90-A930-72DAD4A5620A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5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1127427" name="AutoShape 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n-US" altLang="en-US" sz="4000" b="1" dirty="0">
                <a:solidFill>
                  <a:srgbClr val="000066"/>
                </a:solidFill>
                <a:latin typeface="Calibri" pitchFamily="34" charset="0"/>
              </a:rPr>
              <a:t>Review – Corner Solution</a:t>
            </a:r>
          </a:p>
        </p:txBody>
      </p:sp>
    </p:spTree>
    <p:extLst>
      <p:ext uri="{BB962C8B-B14F-4D97-AF65-F5344CB8AC3E}">
        <p14:creationId xmlns:p14="http://schemas.microsoft.com/office/powerpoint/2010/main" val="26700542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E273C2-540D-4D51-AB0F-6C83033FAC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Voucher vs Cash Subsidy</a:t>
            </a:r>
          </a:p>
          <a:p>
            <a:r>
              <a:rPr lang="en-US" dirty="0"/>
              <a:t>Demand for Leisure and Supply of Labor</a:t>
            </a:r>
          </a:p>
          <a:p>
            <a:r>
              <a:rPr lang="en-US" dirty="0"/>
              <a:t>Consumer Price Index</a:t>
            </a:r>
            <a:endParaRPr lang="th-TH" dirty="0"/>
          </a:p>
        </p:txBody>
      </p:sp>
      <p:sp>
        <p:nvSpPr>
          <p:cNvPr id="30725" name="Slide Number Placeholder 3">
            <a:extLst>
              <a:ext uri="{FF2B5EF4-FFF2-40B4-BE49-F238E27FC236}">
                <a16:creationId xmlns:a16="http://schemas.microsoft.com/office/drawing/2014/main" id="{17B1D02D-E2D4-4DBD-B9FA-7880CFD0CB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1C57911-6DA1-4864-AB67-A301FA421C5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6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292883" name="AutoShape 19">
            <a:extLst>
              <a:ext uri="{FF2B5EF4-FFF2-40B4-BE49-F238E27FC236}">
                <a16:creationId xmlns:a16="http://schemas.microsoft.com/office/drawing/2014/main" id="{372EA524-6F3A-4C46-A9C7-10A0C42214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Applications of the Consumer Theory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37453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6BD6A9F7-D618-4D90-A930-72DAD4A5620A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7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1127427" name="AutoShape 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n-US" altLang="en-US" sz="4000" b="1" dirty="0">
                <a:solidFill>
                  <a:srgbClr val="000066"/>
                </a:solidFill>
                <a:latin typeface="Calibri" pitchFamily="34" charset="0"/>
              </a:rPr>
              <a:t>Choice with Composite Goods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 previous analysis, a consumer has two choices: good X and good Y.</a:t>
            </a:r>
          </a:p>
          <a:p>
            <a:endParaRPr lang="en-US" dirty="0"/>
          </a:p>
          <a:p>
            <a:r>
              <a:rPr lang="en-US" dirty="0"/>
              <a:t>We will introduce a </a:t>
            </a:r>
            <a:r>
              <a:rPr lang="en-US" b="1" dirty="0"/>
              <a:t>Composite Good</a:t>
            </a:r>
            <a:r>
              <a:rPr lang="en-US" dirty="0"/>
              <a:t>.</a:t>
            </a:r>
          </a:p>
          <a:p>
            <a:endParaRPr lang="en-US" dirty="0"/>
          </a:p>
          <a:p>
            <a:r>
              <a:rPr lang="en-US" dirty="0"/>
              <a:t>Suppose that </a:t>
            </a:r>
            <a:r>
              <a:rPr lang="en-US" b="1" dirty="0"/>
              <a:t>good Y represents a composite good, then good Y includes every other good except good X.</a:t>
            </a:r>
          </a:p>
        </p:txBody>
      </p:sp>
    </p:spTree>
    <p:extLst>
      <p:ext uri="{BB962C8B-B14F-4D97-AF65-F5344CB8AC3E}">
        <p14:creationId xmlns:p14="http://schemas.microsoft.com/office/powerpoint/2010/main" val="4656703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6BD6A9F7-D618-4D90-A930-72DAD4A5620A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8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1127427" name="AutoShape 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n-US" altLang="en-US" sz="4000" b="1" dirty="0">
                <a:solidFill>
                  <a:srgbClr val="000066"/>
                </a:solidFill>
                <a:latin typeface="Calibri" pitchFamily="34" charset="0"/>
              </a:rPr>
              <a:t>Choice with Composite Goods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We will plot a composite good in place of good Y, i.e. on the vertical axis.</a:t>
            </a:r>
          </a:p>
          <a:p>
            <a:endParaRPr lang="en-US" dirty="0"/>
          </a:p>
          <a:p>
            <a:r>
              <a:rPr lang="en-US" dirty="0"/>
              <a:t>We assume that its price is $1, i.e. </a:t>
            </a:r>
            <a:r>
              <a:rPr lang="en-US" dirty="0" err="1"/>
              <a:t>Py</a:t>
            </a:r>
            <a:r>
              <a:rPr lang="en-US" dirty="0"/>
              <a:t> = 1.</a:t>
            </a:r>
          </a:p>
          <a:p>
            <a:endParaRPr lang="en-US" dirty="0"/>
          </a:p>
          <a:p>
            <a:r>
              <a:rPr lang="en-US" dirty="0"/>
              <a:t>Hence, the slope of the budget line becomes</a:t>
            </a:r>
            <a:br>
              <a:rPr lang="en-US" dirty="0"/>
            </a:br>
            <a:r>
              <a:rPr lang="en-US" dirty="0"/>
              <a:t>–</a:t>
            </a:r>
            <a:r>
              <a:rPr lang="en-US" dirty="0" err="1"/>
              <a:t>Px</a:t>
            </a:r>
            <a:r>
              <a:rPr lang="en-US" dirty="0"/>
              <a:t>/</a:t>
            </a:r>
            <a:r>
              <a:rPr lang="en-US" dirty="0" err="1"/>
              <a:t>Py</a:t>
            </a:r>
            <a:r>
              <a:rPr lang="en-US" dirty="0"/>
              <a:t> = –</a:t>
            </a:r>
            <a:r>
              <a:rPr lang="en-US" dirty="0" err="1"/>
              <a:t>Px</a:t>
            </a:r>
            <a:r>
              <a:rPr lang="en-US" dirty="0"/>
              <a:t>/1 = –</a:t>
            </a:r>
            <a:r>
              <a:rPr lang="en-US" dirty="0" err="1"/>
              <a:t>Px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798320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6BD6A9F7-D618-4D90-A930-72DAD4A5620A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9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1127427" name="AutoShape 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n-US" altLang="en-US" sz="4000" b="1" dirty="0">
                <a:solidFill>
                  <a:srgbClr val="000066"/>
                </a:solidFill>
                <a:latin typeface="Calibri" pitchFamily="34" charset="0"/>
              </a:rPr>
              <a:t>Choice with Composite Goods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495425"/>
            <a:ext cx="8353425" cy="460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798320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6BD6A9F7-D618-4D90-A930-72DAD4A5620A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10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1127427" name="AutoShape 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n-US" altLang="en-US" sz="4000" b="1" dirty="0">
                <a:solidFill>
                  <a:srgbClr val="000066"/>
                </a:solidFill>
                <a:latin typeface="Calibri" pitchFamily="34" charset="0"/>
              </a:rPr>
              <a:t>App: Coupons and Cash Subsidies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600" dirty="0"/>
              <a:t>Governments often have programs (coupons and subsidies) aimed at helping the poor purchase more essential goods, e.g. food, housing, and education.</a:t>
            </a:r>
          </a:p>
          <a:p>
            <a:endParaRPr lang="en-US" sz="2600" dirty="0"/>
          </a:p>
          <a:p>
            <a:r>
              <a:rPr lang="en-US" sz="2600" b="1" dirty="0"/>
              <a:t>Cash Subsidies is essentially an increase in income of a consumer</a:t>
            </a:r>
            <a:r>
              <a:rPr lang="en-US" sz="2600" dirty="0"/>
              <a:t>, shifting his/her BL to the right.</a:t>
            </a:r>
          </a:p>
          <a:p>
            <a:endParaRPr lang="en-US" sz="2600" dirty="0"/>
          </a:p>
          <a:p>
            <a:r>
              <a:rPr lang="en-US" sz="2600" b="1" dirty="0"/>
              <a:t>Coupons/Vouchers permit consumers to buy more of a specific good only</a:t>
            </a:r>
            <a:r>
              <a:rPr lang="en-US" sz="2600" dirty="0"/>
              <a:t>, </a:t>
            </a:r>
            <a:r>
              <a:rPr lang="en-US" sz="2600" b="1" u="sng" dirty="0">
                <a:solidFill>
                  <a:srgbClr val="FF0000"/>
                </a:solidFill>
              </a:rPr>
              <a:t>partly</a:t>
            </a:r>
            <a:r>
              <a:rPr lang="en-US" sz="2600" dirty="0"/>
              <a:t> shifting his/her BL to the right.</a:t>
            </a:r>
          </a:p>
          <a:p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29146354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6BD6A9F7-D618-4D90-A930-72DAD4A5620A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11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1127427" name="AutoShape 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n-US" altLang="en-US" sz="4000" b="1" dirty="0">
                <a:solidFill>
                  <a:srgbClr val="000066"/>
                </a:solidFill>
                <a:latin typeface="Calibri" pitchFamily="34" charset="0"/>
              </a:rPr>
              <a:t>App: Coupons and Cash Subsidies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115406"/>
            <a:ext cx="9143999" cy="52853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960302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6BD6A9F7-D618-4D90-A930-72DAD4A5620A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12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492" y="4588552"/>
            <a:ext cx="7467600" cy="223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5092" y="112572"/>
            <a:ext cx="4953000" cy="4365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492" y="2011069"/>
            <a:ext cx="2447925" cy="246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960302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6BD6A9F7-D618-4D90-A930-72DAD4A5620A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13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76200"/>
            <a:ext cx="6354561" cy="563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029200" y="381000"/>
            <a:ext cx="3886200" cy="286232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A is the original bundle.</a:t>
            </a:r>
          </a:p>
          <a:p>
            <a:endParaRPr lang="en-US" dirty="0"/>
          </a:p>
          <a:p>
            <a:r>
              <a:rPr lang="en-US" dirty="0"/>
              <a:t>T</a:t>
            </a:r>
            <a:r>
              <a:rPr lang="en-US"/>
              <a:t> </a:t>
            </a:r>
            <a:r>
              <a:rPr lang="en-US" dirty="0"/>
              <a:t>is the bundle when the </a:t>
            </a:r>
            <a:r>
              <a:rPr lang="en-US" dirty="0" err="1"/>
              <a:t>govt</a:t>
            </a:r>
            <a:r>
              <a:rPr lang="en-US" dirty="0"/>
              <a:t> gives a cash subsidy of S.</a:t>
            </a:r>
          </a:p>
          <a:p>
            <a:endParaRPr lang="en-US" dirty="0"/>
          </a:p>
          <a:p>
            <a:r>
              <a:rPr lang="en-US" dirty="0"/>
              <a:t>F is the bundle when the </a:t>
            </a:r>
            <a:r>
              <a:rPr lang="en-US" dirty="0" err="1"/>
              <a:t>govt</a:t>
            </a:r>
            <a:r>
              <a:rPr lang="en-US" dirty="0"/>
              <a:t> gives a cash subsidy of V.</a:t>
            </a:r>
          </a:p>
          <a:p>
            <a:endParaRPr lang="en-US" dirty="0"/>
          </a:p>
          <a:p>
            <a:r>
              <a:rPr lang="en-US" dirty="0"/>
              <a:t>R is a bundle when the </a:t>
            </a:r>
            <a:r>
              <a:rPr lang="en-US" dirty="0" err="1"/>
              <a:t>govt</a:t>
            </a:r>
            <a:r>
              <a:rPr lang="en-US" dirty="0"/>
              <a:t> gives a housing voucher of V.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556900" y="3905071"/>
            <a:ext cx="2362199" cy="120032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F gives higher utility than R. But, at F, the consumer buys less housing.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6200" y="5867400"/>
            <a:ext cx="7543800" cy="646331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Suppose the </a:t>
            </a:r>
            <a:r>
              <a:rPr lang="en-US" dirty="0" err="1"/>
              <a:t>govt</a:t>
            </a:r>
            <a:r>
              <a:rPr lang="en-US" dirty="0"/>
              <a:t> wants </a:t>
            </a:r>
            <a:r>
              <a:rPr lang="en-US" dirty="0" err="1"/>
              <a:t>h</a:t>
            </a:r>
            <a:r>
              <a:rPr lang="en-US" baseline="-25000" dirty="0" err="1"/>
              <a:t>B</a:t>
            </a:r>
            <a:r>
              <a:rPr lang="en-US" dirty="0"/>
              <a:t> units of housing to be consumed. It can save money of S-V if it chooses a voucher program instead of a cash subsidy.</a:t>
            </a:r>
          </a:p>
        </p:txBody>
      </p:sp>
      <p:cxnSp>
        <p:nvCxnSpPr>
          <p:cNvPr id="10" name="ลูกศรเชื่อมต่อแบบตรง 9"/>
          <p:cNvCxnSpPr/>
          <p:nvPr/>
        </p:nvCxnSpPr>
        <p:spPr>
          <a:xfrm>
            <a:off x="2362200" y="5181600"/>
            <a:ext cx="304800" cy="762000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732140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6BD6A9F7-D618-4D90-A930-72DAD4A5620A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14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1127427" name="AutoShape 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n-US" altLang="en-US" sz="4000" b="1" dirty="0">
                <a:solidFill>
                  <a:srgbClr val="000066"/>
                </a:solidFill>
                <a:latin typeface="Calibri" pitchFamily="34" charset="0"/>
              </a:rPr>
              <a:t>App: Coupons and Cash Subsidies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/>
              <a:t>Key Points</a:t>
            </a:r>
          </a:p>
          <a:p>
            <a:r>
              <a:rPr lang="en-US" dirty="0"/>
              <a:t>Since a cash subsidy allows a consumer to buy whatever he wants and whatever he needs, </a:t>
            </a:r>
            <a:r>
              <a:rPr lang="en-US" u="sng" dirty="0"/>
              <a:t>this program tends to give higher utility</a:t>
            </a:r>
            <a:r>
              <a:rPr lang="en-US" dirty="0"/>
              <a:t>.</a:t>
            </a:r>
          </a:p>
          <a:p>
            <a:r>
              <a:rPr lang="en-US" u="sng" dirty="0"/>
              <a:t>Coupons/Vouchers will save cost for the government</a:t>
            </a:r>
            <a:r>
              <a:rPr lang="en-US" dirty="0"/>
              <a:t>, and are effective when the government wants to increase the consumption of a specific good.</a:t>
            </a:r>
          </a:p>
        </p:txBody>
      </p:sp>
    </p:spTree>
    <p:extLst>
      <p:ext uri="{BB962C8B-B14F-4D97-AF65-F5344CB8AC3E}">
        <p14:creationId xmlns:p14="http://schemas.microsoft.com/office/powerpoint/2010/main" val="14673344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Content Placeholder 2">
            <a:extLst>
              <a:ext uri="{FF2B5EF4-FFF2-40B4-BE49-F238E27FC236}">
                <a16:creationId xmlns:a16="http://schemas.microsoft.com/office/drawing/2014/main" id="{404FA7CB-0DCC-477E-90FC-1A3E735D16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48593"/>
            <a:ext cx="8229600" cy="4525963"/>
          </a:xfrm>
        </p:spPr>
        <p:txBody>
          <a:bodyPr/>
          <a:lstStyle/>
          <a:p>
            <a:r>
              <a:rPr lang="en-US" altLang="th-TH" dirty="0"/>
              <a:t>All workers face labor-leisure trade-off.</a:t>
            </a:r>
          </a:p>
          <a:p>
            <a:r>
              <a:rPr lang="en-US" altLang="th-TH" dirty="0"/>
              <a:t>They have 24 hours a day, which are allocated between working and resting.</a:t>
            </a:r>
          </a:p>
          <a:p>
            <a:r>
              <a:rPr lang="en-US" altLang="th-TH" dirty="0"/>
              <a:t>Workers value both income from working and their leisure time.</a:t>
            </a:r>
          </a:p>
          <a:p>
            <a:r>
              <a:rPr lang="en-US" altLang="th-TH" dirty="0"/>
              <a:t>MU for both are positive but diminishing.</a:t>
            </a:r>
          </a:p>
          <a:p>
            <a:r>
              <a:rPr lang="en-US" altLang="th-TH" b="1" dirty="0"/>
              <a:t>Leisure is a normal good</a:t>
            </a:r>
            <a:r>
              <a:rPr lang="en-US" altLang="th-TH" dirty="0"/>
              <a:t>: as income rise, people want to consume more leisure.</a:t>
            </a:r>
          </a:p>
        </p:txBody>
      </p:sp>
      <p:sp>
        <p:nvSpPr>
          <p:cNvPr id="5" name="AutoShape 46">
            <a:extLst>
              <a:ext uri="{FF2B5EF4-FFF2-40B4-BE49-F238E27FC236}">
                <a16:creationId xmlns:a16="http://schemas.microsoft.com/office/drawing/2014/main" id="{61C31651-3EBA-432B-979A-B2D4F6F807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App: Labor Supply Curve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619D0BC-496E-42D9-B958-1F13EA11CC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91541AE-4598-477C-B8DE-63D0BED6644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15</a:t>
            </a:fld>
            <a:endParaRPr lang="en-US" altLang="th-TH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Content Placeholder 2">
            <a:extLst>
              <a:ext uri="{FF2B5EF4-FFF2-40B4-BE49-F238E27FC236}">
                <a16:creationId xmlns:a16="http://schemas.microsoft.com/office/drawing/2014/main" id="{2D4A1FD1-3F1C-406D-978D-40B6BFF729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48593"/>
            <a:ext cx="8229600" cy="4525963"/>
          </a:xfrm>
        </p:spPr>
        <p:txBody>
          <a:bodyPr/>
          <a:lstStyle/>
          <a:p>
            <a:r>
              <a:rPr lang="en-US" altLang="th-TH" b="1" dirty="0"/>
              <a:t>One can think of “wage” as “price of leisure” </a:t>
            </a:r>
            <a:r>
              <a:rPr lang="en-US" altLang="th-TH" dirty="0"/>
              <a:t>since when we rest, we forego wage income.</a:t>
            </a:r>
          </a:p>
          <a:p>
            <a:r>
              <a:rPr lang="en-US" altLang="th-TH" dirty="0"/>
              <a:t>Now, </a:t>
            </a:r>
            <a:r>
              <a:rPr lang="en-US" altLang="th-TH" u="sng" dirty="0"/>
              <a:t>if wage rises, leisure becomes more expensive</a:t>
            </a:r>
            <a:r>
              <a:rPr lang="en-US" altLang="th-TH" dirty="0"/>
              <a:t>.</a:t>
            </a:r>
          </a:p>
          <a:p>
            <a:r>
              <a:rPr lang="en-US" altLang="th-TH" dirty="0"/>
              <a:t>SE implies that workers will work more.</a:t>
            </a:r>
          </a:p>
          <a:p>
            <a:r>
              <a:rPr lang="en-US" altLang="th-TH" dirty="0"/>
              <a:t>IE implies that, with more money from higher wage, workers can work less and rest more.</a:t>
            </a:r>
          </a:p>
          <a:p>
            <a:r>
              <a:rPr lang="en-US" altLang="th-TH" dirty="0"/>
              <a:t>Two effects work in the opposite directions.</a:t>
            </a:r>
          </a:p>
          <a:p>
            <a:endParaRPr lang="en-US" altLang="th-TH" dirty="0"/>
          </a:p>
        </p:txBody>
      </p:sp>
      <p:sp>
        <p:nvSpPr>
          <p:cNvPr id="5" name="AutoShape 46">
            <a:extLst>
              <a:ext uri="{FF2B5EF4-FFF2-40B4-BE49-F238E27FC236}">
                <a16:creationId xmlns:a16="http://schemas.microsoft.com/office/drawing/2014/main" id="{35AB8786-8975-4B92-8E9A-077FEAE593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App: Labor Supply Curve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00624CA-BAA2-4DE9-9A70-5BA6E1978A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91541AE-4598-477C-B8DE-63D0BED6644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16</a:t>
            </a:fld>
            <a:endParaRPr lang="en-US" altLang="th-TH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Content Placeholder 2">
            <a:extLst>
              <a:ext uri="{FF2B5EF4-FFF2-40B4-BE49-F238E27FC236}">
                <a16:creationId xmlns:a16="http://schemas.microsoft.com/office/drawing/2014/main" id="{C8191BC0-D3FC-4392-A36B-CB2EAE080D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79550"/>
            <a:ext cx="8229600" cy="4876800"/>
          </a:xfrm>
        </p:spPr>
        <p:txBody>
          <a:bodyPr/>
          <a:lstStyle/>
          <a:p>
            <a:r>
              <a:rPr lang="en-US" altLang="th-TH" b="1" dirty="0"/>
              <a:t>The labor supply curve slopes upward over the region where the SE &gt; IE.</a:t>
            </a:r>
          </a:p>
          <a:p>
            <a:r>
              <a:rPr lang="en-US" altLang="th-TH" dirty="0"/>
              <a:t>Because leisure is more expensive, workers substitute away from leisure and work more.</a:t>
            </a:r>
          </a:p>
          <a:p>
            <a:r>
              <a:rPr lang="en-US" altLang="th-TH" b="1" dirty="0"/>
              <a:t>The labor supply curve bends backward over the region where the IE &gt; SE.</a:t>
            </a:r>
          </a:p>
          <a:p>
            <a:r>
              <a:rPr lang="en-US" altLang="th-TH" dirty="0"/>
              <a:t>Given a higher wage, workers now become richer. Since leisure is a normal good, more leisure is consumed, and workers work less.</a:t>
            </a:r>
          </a:p>
          <a:p>
            <a:endParaRPr lang="en-US" altLang="th-TH" dirty="0"/>
          </a:p>
        </p:txBody>
      </p:sp>
      <p:sp>
        <p:nvSpPr>
          <p:cNvPr id="5" name="AutoShape 46">
            <a:extLst>
              <a:ext uri="{FF2B5EF4-FFF2-40B4-BE49-F238E27FC236}">
                <a16:creationId xmlns:a16="http://schemas.microsoft.com/office/drawing/2014/main" id="{FADBE6FC-5202-4D72-BCD5-7738A68CC9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App: Labor Supply Curve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FFD290-D80C-4995-A5E5-DF21C2344F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91541AE-4598-477C-B8DE-63D0BED6644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17</a:t>
            </a:fld>
            <a:endParaRPr lang="en-US" altLang="th-TH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18213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46">
            <a:extLst>
              <a:ext uri="{FF2B5EF4-FFF2-40B4-BE49-F238E27FC236}">
                <a16:creationId xmlns:a16="http://schemas.microsoft.com/office/drawing/2014/main" id="{924831B5-8963-4906-802B-781B01A1DD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App: Labor Supply Curve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pic>
        <p:nvPicPr>
          <p:cNvPr id="46083" name="Picture 5">
            <a:extLst>
              <a:ext uri="{FF2B5EF4-FFF2-40B4-BE49-F238E27FC236}">
                <a16:creationId xmlns:a16="http://schemas.microsoft.com/office/drawing/2014/main" id="{5681F2EA-AFA6-4B75-B673-BA125DBDB6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003" y="1125983"/>
            <a:ext cx="5486400" cy="521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4" name="Picture 6">
            <a:extLst>
              <a:ext uri="{FF2B5EF4-FFF2-40B4-BE49-F238E27FC236}">
                <a16:creationId xmlns:a16="http://schemas.microsoft.com/office/drawing/2014/main" id="{CF458108-35B0-4DB6-A9D6-89C53BE67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1722" y="2230882"/>
            <a:ext cx="4105275" cy="300037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52DE2399-676E-4455-BA1E-C40B89117DE7}"/>
              </a:ext>
            </a:extLst>
          </p:cNvPr>
          <p:cNvCxnSpPr/>
          <p:nvPr/>
        </p:nvCxnSpPr>
        <p:spPr>
          <a:xfrm>
            <a:off x="914400" y="6324600"/>
            <a:ext cx="2133600" cy="0"/>
          </a:xfrm>
          <a:prstGeom prst="straightConnector1">
            <a:avLst/>
          </a:prstGeom>
          <a:ln w="76200">
            <a:solidFill>
              <a:srgbClr val="0070C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297B61D2-7261-4DF6-8586-08070891AFF0}"/>
              </a:ext>
            </a:extLst>
          </p:cNvPr>
          <p:cNvCxnSpPr>
            <a:cxnSpLocks/>
          </p:cNvCxnSpPr>
          <p:nvPr/>
        </p:nvCxnSpPr>
        <p:spPr>
          <a:xfrm>
            <a:off x="3168588" y="6324600"/>
            <a:ext cx="1784412" cy="0"/>
          </a:xfrm>
          <a:prstGeom prst="straightConnector1">
            <a:avLst/>
          </a:prstGeom>
          <a:ln w="762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9F954366-6169-4A89-97CC-A6EE402F0911}"/>
              </a:ext>
            </a:extLst>
          </p:cNvPr>
          <p:cNvSpPr txBox="1"/>
          <p:nvPr/>
        </p:nvSpPr>
        <p:spPr>
          <a:xfrm>
            <a:off x="5815659" y="1584551"/>
            <a:ext cx="2057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000066"/>
                </a:solidFill>
                <a:latin typeface="Calibri" pitchFamily="34" charset="0"/>
              </a:rPr>
              <a:t>Backward-Bending Labor Supply</a:t>
            </a:r>
            <a:endParaRPr lang="th-TH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16AE096-9769-4F6C-AE01-51E69CA91BE9}"/>
              </a:ext>
            </a:extLst>
          </p:cNvPr>
          <p:cNvSpPr txBox="1"/>
          <p:nvPr/>
        </p:nvSpPr>
        <p:spPr>
          <a:xfrm>
            <a:off x="5815659" y="5638800"/>
            <a:ext cx="2362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solidFill>
                  <a:srgbClr val="0070C0"/>
                </a:solidFill>
              </a:rPr>
              <a:t>Hrs</a:t>
            </a:r>
            <a:r>
              <a:rPr lang="en-US" sz="2400" b="1" dirty="0">
                <a:solidFill>
                  <a:srgbClr val="0070C0"/>
                </a:solidFill>
              </a:rPr>
              <a:t> of Leisure</a:t>
            </a:r>
          </a:p>
          <a:p>
            <a:r>
              <a:rPr lang="en-US" sz="2400" b="1" dirty="0" err="1">
                <a:solidFill>
                  <a:srgbClr val="FF0000"/>
                </a:solidFill>
              </a:rPr>
              <a:t>Hrs</a:t>
            </a:r>
            <a:r>
              <a:rPr lang="en-US" sz="2400" b="1" dirty="0">
                <a:solidFill>
                  <a:srgbClr val="FF0000"/>
                </a:solidFill>
              </a:rPr>
              <a:t> of Work</a:t>
            </a:r>
            <a:endParaRPr lang="th-TH" sz="2400" b="1" dirty="0">
              <a:solidFill>
                <a:srgbClr val="FF0000"/>
              </a:solidFill>
            </a:endParaRPr>
          </a:p>
        </p:txBody>
      </p:sp>
      <p:sp>
        <p:nvSpPr>
          <p:cNvPr id="15" name="Slide Number Placeholder 3">
            <a:extLst>
              <a:ext uri="{FF2B5EF4-FFF2-40B4-BE49-F238E27FC236}">
                <a16:creationId xmlns:a16="http://schemas.microsoft.com/office/drawing/2014/main" id="{57740CF5-1161-4471-A256-D652A7D9B5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91541AE-4598-477C-B8DE-63D0BED6644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18</a:t>
            </a:fld>
            <a:endParaRPr lang="en-US" altLang="th-TH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Content Placeholder 2">
            <a:extLst>
              <a:ext uri="{FF2B5EF4-FFF2-40B4-BE49-F238E27FC236}">
                <a16:creationId xmlns:a16="http://schemas.microsoft.com/office/drawing/2014/main" id="{C8191BC0-D3FC-4392-A36B-CB2EAE080D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th-TH" dirty="0"/>
              <a:t>CPI is an index (a number) that tells us about the cost of living of typical consumers.</a:t>
            </a:r>
          </a:p>
          <a:p>
            <a:endParaRPr lang="en-US" altLang="th-TH" dirty="0"/>
          </a:p>
          <a:p>
            <a:r>
              <a:rPr lang="en-US" altLang="th-TH" dirty="0"/>
              <a:t>It measures changes in the price level and can be used to calculate the inflation rate.</a:t>
            </a:r>
          </a:p>
          <a:p>
            <a:endParaRPr lang="en-US" altLang="th-TH" dirty="0"/>
          </a:p>
          <a:p>
            <a:r>
              <a:rPr lang="en-US" altLang="th-TH" dirty="0"/>
              <a:t>CPI is a fixed-weight index, calculated from a fixed basket of goods.</a:t>
            </a:r>
          </a:p>
        </p:txBody>
      </p:sp>
      <p:sp>
        <p:nvSpPr>
          <p:cNvPr id="5" name="AutoShape 46">
            <a:extLst>
              <a:ext uri="{FF2B5EF4-FFF2-40B4-BE49-F238E27FC236}">
                <a16:creationId xmlns:a16="http://schemas.microsoft.com/office/drawing/2014/main" id="{FADBE6FC-5202-4D72-BCD5-7738A68CC9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App: Consumer Price Index (CPI)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3FC786-1C6D-4343-9A35-59232EFA15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91541AE-4598-477C-B8DE-63D0BED6644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19</a:t>
            </a:fld>
            <a:endParaRPr lang="en-US" altLang="th-TH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41814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Content Placeholder 2">
            <a:extLst>
              <a:ext uri="{FF2B5EF4-FFF2-40B4-BE49-F238E27FC236}">
                <a16:creationId xmlns:a16="http://schemas.microsoft.com/office/drawing/2014/main" id="{C8191BC0-D3FC-4392-A36B-CB2EAE080D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th-TH" dirty="0"/>
              <a:t>Since CPI is calculated from a fixed basket of goods, it ignores the fact that people would “substitute” expensive goods with cheaper goods.</a:t>
            </a:r>
          </a:p>
          <a:p>
            <a:endParaRPr lang="en-US" altLang="th-TH" dirty="0"/>
          </a:p>
          <a:p>
            <a:r>
              <a:rPr lang="en-US" altLang="th-TH" b="1" dirty="0"/>
              <a:t>This is called the “substitution bias” and causes CPI to overestimate the cost of living when the price level rises.</a:t>
            </a:r>
          </a:p>
        </p:txBody>
      </p:sp>
      <p:sp>
        <p:nvSpPr>
          <p:cNvPr id="5" name="AutoShape 46">
            <a:extLst>
              <a:ext uri="{FF2B5EF4-FFF2-40B4-BE49-F238E27FC236}">
                <a16:creationId xmlns:a16="http://schemas.microsoft.com/office/drawing/2014/main" id="{FADBE6FC-5202-4D72-BCD5-7738A68CC9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App: Consumer Price Index (CPI)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E9CFC7-00AF-4676-9A3A-A1027CCF51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91541AE-4598-477C-B8DE-63D0BED6644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20</a:t>
            </a:fld>
            <a:endParaRPr lang="en-US" altLang="th-TH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701774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Content Placeholder 2">
            <a:extLst>
              <a:ext uri="{FF2B5EF4-FFF2-40B4-BE49-F238E27FC236}">
                <a16:creationId xmlns:a16="http://schemas.microsoft.com/office/drawing/2014/main" id="{C8191BC0-D3FC-4392-A36B-CB2EAE080D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th-TH" b="1" dirty="0"/>
              <a:t>Example</a:t>
            </a:r>
          </a:p>
          <a:p>
            <a:r>
              <a:rPr lang="en-US" altLang="th-TH" dirty="0"/>
              <a:t>Assume a consumer buys two goods:</a:t>
            </a:r>
            <a:br>
              <a:rPr lang="en-US" altLang="th-TH" dirty="0"/>
            </a:br>
            <a:r>
              <a:rPr lang="en-US" altLang="th-TH" dirty="0"/>
              <a:t>food with P</a:t>
            </a:r>
            <a:r>
              <a:rPr lang="en-US" altLang="th-TH" baseline="-25000" dirty="0"/>
              <a:t>F,1</a:t>
            </a:r>
            <a:r>
              <a:rPr lang="en-US" altLang="th-TH" dirty="0"/>
              <a:t> = $3 and clothing with P</a:t>
            </a:r>
            <a:r>
              <a:rPr lang="en-US" altLang="th-TH" baseline="-25000" dirty="0"/>
              <a:t>C,1</a:t>
            </a:r>
            <a:r>
              <a:rPr lang="en-US" altLang="th-TH" dirty="0"/>
              <a:t> = $8.</a:t>
            </a:r>
          </a:p>
          <a:p>
            <a:r>
              <a:rPr lang="en-US" altLang="th-TH" dirty="0"/>
              <a:t>At these prices, the consumer buy 80 units of food and 30 units of clothing, (F, C) = (80, 30).</a:t>
            </a:r>
          </a:p>
          <a:p>
            <a:r>
              <a:rPr lang="en-US" altLang="th-TH" dirty="0"/>
              <a:t>Thus, the cost of living before the price change is $480.</a:t>
            </a:r>
          </a:p>
        </p:txBody>
      </p:sp>
      <p:sp>
        <p:nvSpPr>
          <p:cNvPr id="5" name="AutoShape 46">
            <a:extLst>
              <a:ext uri="{FF2B5EF4-FFF2-40B4-BE49-F238E27FC236}">
                <a16:creationId xmlns:a16="http://schemas.microsoft.com/office/drawing/2014/main" id="{FADBE6FC-5202-4D72-BCD5-7738A68CC9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App: Consumer Price Index (CPI)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DC7AD38-6565-4258-A34A-0BD8C3C8F6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91541AE-4598-477C-B8DE-63D0BED6644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21</a:t>
            </a:fld>
            <a:endParaRPr lang="en-US" altLang="th-TH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199522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Content Placeholder 2">
            <a:extLst>
              <a:ext uri="{FF2B5EF4-FFF2-40B4-BE49-F238E27FC236}">
                <a16:creationId xmlns:a16="http://schemas.microsoft.com/office/drawing/2014/main" id="{C8191BC0-D3FC-4392-A36B-CB2EAE080D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th-TH" b="1" dirty="0"/>
              <a:t>Example (</a:t>
            </a:r>
            <a:r>
              <a:rPr lang="en-US" altLang="th-TH" b="1" dirty="0" err="1"/>
              <a:t>cont</a:t>
            </a:r>
            <a:r>
              <a:rPr lang="en-US" altLang="th-TH" b="1" dirty="0"/>
              <a:t>)</a:t>
            </a:r>
          </a:p>
          <a:p>
            <a:r>
              <a:rPr lang="en-US" altLang="th-TH" dirty="0"/>
              <a:t>Suppose the prices of food and clothing rises; the new prices are P</a:t>
            </a:r>
            <a:r>
              <a:rPr lang="en-US" altLang="th-TH" baseline="-25000" dirty="0"/>
              <a:t>F,2</a:t>
            </a:r>
            <a:r>
              <a:rPr lang="en-US" altLang="th-TH" dirty="0"/>
              <a:t> = $6 and P</a:t>
            </a:r>
            <a:r>
              <a:rPr lang="en-US" altLang="th-TH" baseline="-25000" dirty="0"/>
              <a:t>C,2</a:t>
            </a:r>
            <a:r>
              <a:rPr lang="en-US" altLang="th-TH" dirty="0"/>
              <a:t> = $9.</a:t>
            </a:r>
          </a:p>
          <a:p>
            <a:r>
              <a:rPr lang="en-US" altLang="th-TH" u="sng" dirty="0"/>
              <a:t>CPI assumes that the consumer would still buy the original bundle,</a:t>
            </a:r>
            <a:r>
              <a:rPr lang="en-US" altLang="th-TH" dirty="0"/>
              <a:t> (F, C) = (80, 30). With this approach, the cost of living after the price change would be $750.</a:t>
            </a:r>
          </a:p>
          <a:p>
            <a:r>
              <a:rPr lang="en-US" altLang="th-TH" dirty="0"/>
              <a:t>CPI = 750/480 = 1.56. Inflation = 56%.</a:t>
            </a:r>
          </a:p>
        </p:txBody>
      </p:sp>
      <p:sp>
        <p:nvSpPr>
          <p:cNvPr id="5" name="AutoShape 46">
            <a:extLst>
              <a:ext uri="{FF2B5EF4-FFF2-40B4-BE49-F238E27FC236}">
                <a16:creationId xmlns:a16="http://schemas.microsoft.com/office/drawing/2014/main" id="{FADBE6FC-5202-4D72-BCD5-7738A68CC9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App: Consumer Price Index (CPI)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BD2AF07-9C05-424F-966B-891A382CEB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91541AE-4598-477C-B8DE-63D0BED6644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22</a:t>
            </a:fld>
            <a:endParaRPr lang="en-US" altLang="th-TH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834972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Content Placeholder 2">
            <a:extLst>
              <a:ext uri="{FF2B5EF4-FFF2-40B4-BE49-F238E27FC236}">
                <a16:creationId xmlns:a16="http://schemas.microsoft.com/office/drawing/2014/main" id="{C8191BC0-D3FC-4392-A36B-CB2EAE080D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th-TH" b="1" dirty="0"/>
              <a:t>Example (</a:t>
            </a:r>
            <a:r>
              <a:rPr lang="en-US" altLang="th-TH" b="1" dirty="0" err="1"/>
              <a:t>cont</a:t>
            </a:r>
            <a:r>
              <a:rPr lang="en-US" altLang="th-TH" b="1" dirty="0"/>
              <a:t>)</a:t>
            </a:r>
          </a:p>
          <a:p>
            <a:r>
              <a:rPr lang="en-US" altLang="th-TH" dirty="0"/>
              <a:t>In reality, there exists a bundle that could give the consumer </a:t>
            </a:r>
            <a:r>
              <a:rPr lang="en-US" altLang="th-TH" u="sng" dirty="0"/>
              <a:t>the same happiness</a:t>
            </a:r>
            <a:r>
              <a:rPr lang="en-US" altLang="th-TH" dirty="0"/>
              <a:t> as (F, C) = (80, 30).</a:t>
            </a:r>
          </a:p>
          <a:p>
            <a:r>
              <a:rPr lang="en-US" altLang="th-TH" dirty="0"/>
              <a:t>From the diagram, such bundle is (40, 60) and costs $720 after the price change.</a:t>
            </a:r>
          </a:p>
          <a:p>
            <a:r>
              <a:rPr lang="en-US" altLang="th-TH" u="sng" dirty="0"/>
              <a:t>If CPI were to account for the substitution</a:t>
            </a:r>
            <a:r>
              <a:rPr lang="en-US" altLang="th-TH" dirty="0"/>
              <a:t>, CPI would be 720/480 = 1.5. Inflation = 50%.</a:t>
            </a:r>
          </a:p>
        </p:txBody>
      </p:sp>
      <p:sp>
        <p:nvSpPr>
          <p:cNvPr id="5" name="AutoShape 46">
            <a:extLst>
              <a:ext uri="{FF2B5EF4-FFF2-40B4-BE49-F238E27FC236}">
                <a16:creationId xmlns:a16="http://schemas.microsoft.com/office/drawing/2014/main" id="{FADBE6FC-5202-4D72-BCD5-7738A68CC9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App: Consumer Price Index (CPI)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ABBBD82-03FD-4ECF-8ED0-8E11154262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91541AE-4598-477C-B8DE-63D0BED6644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23</a:t>
            </a:fld>
            <a:endParaRPr lang="en-US" altLang="th-TH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427376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79175E6-D2CE-473C-AD40-6415A2FFB3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4050" y="121595"/>
            <a:ext cx="5295900" cy="395557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BF5C83A-E775-4D78-97AF-6419D581B3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4000" y="4134788"/>
            <a:ext cx="7236000" cy="25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422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869</TotalTime>
  <Words>1262</Words>
  <Application>Microsoft Office PowerPoint</Application>
  <PresentationFormat>On-screen Show (4:3)</PresentationFormat>
  <Paragraphs>137</Paragraphs>
  <Slides>24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7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UC Riverside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Economics</dc:creator>
  <cp:lastModifiedBy>LENOVO</cp:lastModifiedBy>
  <cp:revision>87</cp:revision>
  <dcterms:created xsi:type="dcterms:W3CDTF">2010-04-07T23:51:55Z</dcterms:created>
  <dcterms:modified xsi:type="dcterms:W3CDTF">2021-02-03T03:20:24Z</dcterms:modified>
</cp:coreProperties>
</file>