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7" r:id="rId2"/>
    <p:sldId id="258" r:id="rId3"/>
    <p:sldId id="259" r:id="rId4"/>
    <p:sldId id="299" r:id="rId5"/>
    <p:sldId id="261" r:id="rId6"/>
    <p:sldId id="262" r:id="rId7"/>
    <p:sldId id="263" r:id="rId8"/>
    <p:sldId id="264" r:id="rId9"/>
    <p:sldId id="300" r:id="rId10"/>
    <p:sldId id="266" r:id="rId11"/>
    <p:sldId id="265" r:id="rId12"/>
    <p:sldId id="267" r:id="rId13"/>
    <p:sldId id="268" r:id="rId14"/>
    <p:sldId id="269" r:id="rId15"/>
    <p:sldId id="271" r:id="rId16"/>
    <p:sldId id="301" r:id="rId17"/>
    <p:sldId id="273" r:id="rId18"/>
    <p:sldId id="274" r:id="rId19"/>
    <p:sldId id="275" r:id="rId20"/>
    <p:sldId id="276" r:id="rId21"/>
    <p:sldId id="277" r:id="rId22"/>
    <p:sldId id="278" r:id="rId23"/>
    <p:sldId id="279" r:id="rId24"/>
    <p:sldId id="302" r:id="rId25"/>
    <p:sldId id="281" r:id="rId26"/>
    <p:sldId id="308" r:id="rId27"/>
    <p:sldId id="283" r:id="rId28"/>
    <p:sldId id="284" r:id="rId29"/>
    <p:sldId id="307" r:id="rId30"/>
    <p:sldId id="286" r:id="rId31"/>
    <p:sldId id="306" r:id="rId32"/>
    <p:sldId id="303" r:id="rId33"/>
    <p:sldId id="304" r:id="rId34"/>
    <p:sldId id="310" r:id="rId35"/>
    <p:sldId id="287" r:id="rId36"/>
    <p:sldId id="294" r:id="rId37"/>
    <p:sldId id="288" r:id="rId38"/>
    <p:sldId id="291" r:id="rId39"/>
    <p:sldId id="293" r:id="rId40"/>
    <p:sldId id="295" r:id="rId41"/>
    <p:sldId id="296" r:id="rId42"/>
    <p:sldId id="297" r:id="rId43"/>
    <p:sldId id="298" r:id="rId44"/>
    <p:sldId id="309"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t>25/10/61</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t>‹#›</a:t>
            </a:fld>
            <a:endParaRPr lang="th-TH"/>
          </a:p>
        </p:txBody>
      </p:sp>
    </p:spTree>
    <p:extLst>
      <p:ext uri="{BB962C8B-B14F-4D97-AF65-F5344CB8AC3E}">
        <p14:creationId xmlns:p14="http://schemas.microsoft.com/office/powerpoint/2010/main" val="6184223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42</a:t>
            </a:fld>
            <a:endParaRPr lang="th-TH"/>
          </a:p>
        </p:txBody>
      </p:sp>
    </p:spTree>
    <p:extLst>
      <p:ext uri="{BB962C8B-B14F-4D97-AF65-F5344CB8AC3E}">
        <p14:creationId xmlns:p14="http://schemas.microsoft.com/office/powerpoint/2010/main" val="425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43</a:t>
            </a:fld>
            <a:endParaRPr lang="th-TH"/>
          </a:p>
        </p:txBody>
      </p:sp>
    </p:spTree>
    <p:extLst>
      <p:ext uri="{BB962C8B-B14F-4D97-AF65-F5344CB8AC3E}">
        <p14:creationId xmlns:p14="http://schemas.microsoft.com/office/powerpoint/2010/main" val="712709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25/10/61</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25/10/61</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25/10/61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25/10/61</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25/10/61</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25/10/61</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25/10/61</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25/10/61</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25/10/61</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25/10/61</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II</a:t>
            </a:r>
            <a:br>
              <a:rPr lang="en-US" sz="3600" b="1" dirty="0" smtClean="0"/>
            </a:br>
            <a:r>
              <a:rPr lang="en-US" sz="2200" b="1" dirty="0" smtClean="0"/>
              <a:t>CHAPTER 11: Pricing Strategy: Additional Considerations</a:t>
            </a:r>
            <a:endParaRPr lang="th-TH" sz="2200" b="1" dirty="0"/>
          </a:p>
        </p:txBody>
      </p:sp>
      <p:pic>
        <p:nvPicPr>
          <p:cNvPr id="4" name="Picture 3"/>
          <p:cNvPicPr>
            <a:picLocks noChangeAspect="1"/>
          </p:cNvPicPr>
          <p:nvPr/>
        </p:nvPicPr>
        <p:blipFill>
          <a:blip r:embed="rId2"/>
          <a:stretch>
            <a:fillRect/>
          </a:stretch>
        </p:blipFill>
        <p:spPr>
          <a:xfrm>
            <a:off x="6942532" y="206464"/>
            <a:ext cx="1558558" cy="1926481"/>
          </a:xfrm>
          <a:prstGeom prst="rect">
            <a:avLst/>
          </a:prstGeom>
        </p:spPr>
      </p:pic>
      <p:pic>
        <p:nvPicPr>
          <p:cNvPr id="6" name="Picture 5"/>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89613" y="0"/>
            <a:ext cx="7772400" cy="1143000"/>
          </a:xfrm>
        </p:spPr>
        <p:txBody>
          <a:bodyPr/>
          <a:lstStyle/>
          <a:p>
            <a:r>
              <a:rPr lang="en-US" dirty="0" smtClean="0"/>
              <a:t>Objective Outline</a:t>
            </a:r>
            <a:endParaRPr lang="th-TH" dirty="0"/>
          </a:p>
        </p:txBody>
      </p:sp>
      <p:sp>
        <p:nvSpPr>
          <p:cNvPr id="3" name="ตัวยึดเนื้อหา 2"/>
          <p:cNvSpPr>
            <a:spLocks noGrp="1"/>
          </p:cNvSpPr>
          <p:nvPr>
            <p:ph sz="quarter" idx="1"/>
          </p:nvPr>
        </p:nvSpPr>
        <p:spPr>
          <a:xfrm>
            <a:off x="362625" y="1321776"/>
            <a:ext cx="8893802" cy="5410200"/>
          </a:xfrm>
        </p:spPr>
        <p:txBody>
          <a:bodyPr>
            <a:normAutofit fontScale="92500"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Describe the major strategies for pricing new products.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Explain how companies find a set of prices that maximizes the profits from the total production mix.</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Discuss how companies adjust their prices to take into account different types of customers and situations.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4: </a:t>
            </a:r>
            <a:r>
              <a:rPr lang="en-US" dirty="0" smtClean="0">
                <a:latin typeface="Arial" charset="0"/>
                <a:ea typeface="Arial" charset="0"/>
                <a:cs typeface="Arial" charset="0"/>
              </a:rPr>
              <a:t>Discuss the key issues related to initiating and responding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5: </a:t>
            </a:r>
            <a:r>
              <a:rPr lang="en-US" dirty="0" smtClean="0">
                <a:latin typeface="Arial" charset="0"/>
                <a:ea typeface="Arial" charset="0"/>
                <a:cs typeface="Arial" charset="0"/>
              </a:rPr>
              <a:t>Overview the social and legal issues that affect pricing decisions.</a:t>
            </a:r>
            <a:endParaRPr lang="th-TH" dirty="0">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smtClean="0"/>
              <a:t>Panera</a:t>
            </a:r>
            <a:r>
              <a:rPr lang="en-US" dirty="0" smtClean="0"/>
              <a:t> Bread Company: </a:t>
            </a:r>
            <a:br>
              <a:rPr lang="en-US" dirty="0" smtClean="0"/>
            </a:br>
            <a:r>
              <a:rPr lang="en-US" sz="3100" dirty="0" smtClean="0"/>
              <a:t>Value Isn’t Just about Low Prices</a:t>
            </a:r>
            <a:endParaRPr lang="th-TH" sz="3100" dirty="0"/>
          </a:p>
        </p:txBody>
      </p:sp>
      <p:sp>
        <p:nvSpPr>
          <p:cNvPr id="3" name="ตัวยึดเนื้อหา 2"/>
          <p:cNvSpPr>
            <a:spLocks noGrp="1"/>
          </p:cNvSpPr>
          <p:nvPr>
            <p:ph sz="quarter" idx="1"/>
          </p:nvPr>
        </p:nvSpPr>
        <p:spPr>
          <a:xfrm>
            <a:off x="914400" y="1447800"/>
            <a:ext cx="7801004" cy="5410200"/>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Bread understands that low prices often aren’t the best value. Says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CEO Ronald </a:t>
            </a:r>
            <a:r>
              <a:rPr lang="en-US" sz="1900" dirty="0" err="1" smtClean="0">
                <a:latin typeface="Arial" charset="0"/>
                <a:ea typeface="Arial" charset="0"/>
                <a:cs typeface="Arial" charset="0"/>
              </a:rPr>
              <a:t>Shaich</a:t>
            </a:r>
            <a:r>
              <a:rPr lang="en-US" sz="1900" dirty="0" smtClean="0">
                <a:latin typeface="Arial" charset="0"/>
                <a:ea typeface="Arial" charset="0"/>
                <a:cs typeface="Arial" charset="0"/>
              </a:rPr>
              <a:t>, “Give people something of value and they’ll happily pay for it.”</a:t>
            </a:r>
            <a:endParaRPr lang="th-TH" sz="1900" dirty="0">
              <a:latin typeface="Arial" charset="0"/>
              <a:ea typeface="Arial" charset="0"/>
              <a:cs typeface="Arial" charset="0"/>
            </a:endParaRPr>
          </a:p>
        </p:txBody>
      </p:sp>
      <p:pic>
        <p:nvPicPr>
          <p:cNvPr id="1026" name="Picture 2" descr="http://writenow.files.wordpress.com/2010/05/984211-0-0-1.jpg"/>
          <p:cNvPicPr>
            <a:picLocks noChangeAspect="1" noChangeArrowheads="1"/>
          </p:cNvPicPr>
          <p:nvPr/>
        </p:nvPicPr>
        <p:blipFill>
          <a:blip r:embed="rId2" cstate="print"/>
          <a:srcRect/>
          <a:stretch>
            <a:fillRect/>
          </a:stretch>
        </p:blipFill>
        <p:spPr bwMode="auto">
          <a:xfrm>
            <a:off x="1779286" y="1602062"/>
            <a:ext cx="4978780" cy="37891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a:t>Amazon vs.Walmart</a:t>
            </a:r>
            <a:r>
              <a:rPr lang="en-US" dirty="0" smtClean="0"/>
              <a:t/>
            </a:r>
            <a:br>
              <a:rPr lang="en-US" dirty="0" smtClean="0"/>
            </a:br>
            <a:r>
              <a:rPr lang="en-US" sz="3100" dirty="0"/>
              <a:t>A price War for Online Supremacy</a:t>
            </a:r>
            <a:endParaRPr lang="th-TH" sz="3100" dirty="0"/>
          </a:p>
        </p:txBody>
      </p:sp>
      <p:sp>
        <p:nvSpPr>
          <p:cNvPr id="3" name="ตัวยึดเนื้อหา 2"/>
          <p:cNvSpPr>
            <a:spLocks noGrp="1"/>
          </p:cNvSpPr>
          <p:nvPr>
            <p:ph sz="quarter" idx="1"/>
          </p:nvPr>
        </p:nvSpPr>
        <p:spPr>
          <a:xfrm>
            <a:off x="652072" y="1099279"/>
            <a:ext cx="7772399" cy="5871146"/>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a:latin typeface="Arial" charset="0"/>
                <a:ea typeface="Arial" charset="0"/>
                <a:cs typeface="Arial" charset="0"/>
              </a:rPr>
              <a:t>Walmart versus Amazon online:  Achieving online supremacy will take more than just waging and winning an online price war. The spoils will go to the company that delivers the best overall online customer experience and value for price.</a:t>
            </a:r>
            <a:endParaRPr lang="th-TH" sz="19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11771" y="1417637"/>
            <a:ext cx="6708098" cy="3516625"/>
          </a:xfrm>
          <a:prstGeom prst="rect">
            <a:avLst/>
          </a:prstGeom>
        </p:spPr>
      </p:pic>
    </p:spTree>
    <p:extLst>
      <p:ext uri="{BB962C8B-B14F-4D97-AF65-F5344CB8AC3E}">
        <p14:creationId xmlns:p14="http://schemas.microsoft.com/office/powerpoint/2010/main" val="586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New-Product Pricing Strategies</a:t>
            </a:r>
            <a:endParaRPr lang="th-TH" dirty="0"/>
          </a:p>
        </p:txBody>
      </p:sp>
      <p:pic>
        <p:nvPicPr>
          <p:cNvPr id="35842" name="Picture 2" descr="http://b-i.forbesimg.com/yec/files/2013/09/FORBES-WOMAN2.jpg"/>
          <p:cNvPicPr>
            <a:picLocks noChangeAspect="1" noChangeArrowheads="1"/>
          </p:cNvPicPr>
          <p:nvPr/>
        </p:nvPicPr>
        <p:blipFill>
          <a:blip r:embed="rId2" cstate="print"/>
          <a:srcRect/>
          <a:stretch>
            <a:fillRect/>
          </a:stretch>
        </p:blipFill>
        <p:spPr bwMode="auto">
          <a:xfrm>
            <a:off x="2857488" y="3000372"/>
            <a:ext cx="3505200" cy="33813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Market-skimming pricing(price skimming): </a:t>
            </a:r>
            <a:r>
              <a:rPr lang="en-US" dirty="0" smtClean="0">
                <a:solidFill>
                  <a:srgbClr val="FF0000"/>
                </a:solidFill>
                <a:latin typeface="Arial" charset="0"/>
                <a:ea typeface="Arial" charset="0"/>
                <a:cs typeface="Arial" charset="0"/>
              </a:rPr>
              <a:t>Setting a high price for a new product to skim maximum revenues layer by layer from the segments willing to pay the high price; the company makes fewer but more profitable sales.</a:t>
            </a:r>
          </a:p>
        </p:txBody>
      </p:sp>
      <p:pic>
        <p:nvPicPr>
          <p:cNvPr id="34818" name="Picture 2" descr="http://www.ciol.com/IMG/209/75209/iphone5s-370x264.jpg"/>
          <p:cNvPicPr>
            <a:picLocks noChangeAspect="1" noChangeArrowheads="1"/>
          </p:cNvPicPr>
          <p:nvPr/>
        </p:nvPicPr>
        <p:blipFill>
          <a:blip r:embed="rId2" cstate="print"/>
          <a:srcRect/>
          <a:stretch>
            <a:fillRect/>
          </a:stretch>
        </p:blipFill>
        <p:spPr bwMode="auto">
          <a:xfrm>
            <a:off x="2612724" y="3594907"/>
            <a:ext cx="4143404" cy="295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Market-penetration pricing: Setting a low price for a new product in order to attract a large number of buyers and a large market share.</a:t>
            </a:r>
          </a:p>
        </p:txBody>
      </p:sp>
      <p:pic>
        <p:nvPicPr>
          <p:cNvPr id="33794" name="Picture 2" descr="http://www.ikeafans.com/images/wordpress/uploads/2012/04/IKEA-PS-Collection-2012.jpg"/>
          <p:cNvPicPr>
            <a:picLocks noChangeAspect="1" noChangeArrowheads="1"/>
          </p:cNvPicPr>
          <p:nvPr/>
        </p:nvPicPr>
        <p:blipFill>
          <a:blip r:embed="rId2" cstate="print"/>
          <a:srcRect/>
          <a:stretch>
            <a:fillRect/>
          </a:stretch>
        </p:blipFill>
        <p:spPr bwMode="auto">
          <a:xfrm>
            <a:off x="1857356" y="3023610"/>
            <a:ext cx="5500726" cy="30485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thestar.blogs.com/.a/6a00d8341bf8f353ef0192aca90a3f970d-pi"/>
          <p:cNvPicPr>
            <a:picLocks noChangeAspect="1" noChangeArrowheads="1"/>
          </p:cNvPicPr>
          <p:nvPr/>
        </p:nvPicPr>
        <p:blipFill>
          <a:blip r:embed="rId2" cstate="print"/>
          <a:srcRect/>
          <a:stretch>
            <a:fillRect/>
          </a:stretch>
        </p:blipFill>
        <p:spPr bwMode="auto">
          <a:xfrm>
            <a:off x="428596" y="1500174"/>
            <a:ext cx="4178287" cy="3429024"/>
          </a:xfrm>
          <a:prstGeom prst="rect">
            <a:avLst/>
          </a:prstGeom>
          <a:noFill/>
        </p:spPr>
      </p:pic>
      <p:pic>
        <p:nvPicPr>
          <p:cNvPr id="16388" name="Picture 4" descr="http://www.bloomberg.com/image/iK4.9ktlVKpU.jpg"/>
          <p:cNvPicPr>
            <a:picLocks noChangeAspect="1" noChangeArrowheads="1"/>
          </p:cNvPicPr>
          <p:nvPr/>
        </p:nvPicPr>
        <p:blipFill>
          <a:blip r:embed="rId3" cstate="print"/>
          <a:srcRect/>
          <a:stretch>
            <a:fillRect/>
          </a:stretch>
        </p:blipFill>
        <p:spPr bwMode="auto">
          <a:xfrm>
            <a:off x="4643438" y="1500174"/>
            <a:ext cx="3786214" cy="3357586"/>
          </a:xfrm>
          <a:prstGeom prst="rect">
            <a:avLst/>
          </a:prstGeom>
          <a:noFill/>
        </p:spPr>
      </p:pic>
      <p:sp>
        <p:nvSpPr>
          <p:cNvPr id="6" name="TextBox 5"/>
          <p:cNvSpPr txBox="1"/>
          <p:nvPr/>
        </p:nvSpPr>
        <p:spPr>
          <a:xfrm>
            <a:off x="785786" y="5214950"/>
            <a:ext cx="7643866" cy="1200329"/>
          </a:xfrm>
          <a:prstGeom prst="rect">
            <a:avLst/>
          </a:prstGeom>
          <a:noFill/>
        </p:spPr>
        <p:txBody>
          <a:bodyPr wrap="square" rtlCol="0">
            <a:spAutoFit/>
          </a:bodyPr>
          <a:lstStyle/>
          <a:p>
            <a:r>
              <a:rPr lang="en-US" sz="1800" dirty="0" smtClean="0">
                <a:latin typeface="Arial" charset="0"/>
                <a:ea typeface="Arial" charset="0"/>
                <a:cs typeface="Arial" charset="0"/>
              </a:rPr>
              <a:t>Penetration pricing: To lure famously frugal Chinese customers, IKEA slashed its prices.  The strategy worked.  Weekend crowds in many of IKEA’s Chinese stores are so big that employees use megaphones to keep shoppers under control</a:t>
            </a:r>
            <a:endParaRPr lang="th-TH" sz="1800" dirty="0">
              <a:latin typeface="Arial" charset="0"/>
              <a:ea typeface="Arial"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85786" y="5364852"/>
            <a:ext cx="7643866" cy="923330"/>
          </a:xfrm>
          <a:prstGeom prst="rect">
            <a:avLst/>
          </a:prstGeom>
          <a:noFill/>
        </p:spPr>
        <p:txBody>
          <a:bodyPr wrap="square" rtlCol="0">
            <a:spAutoFit/>
          </a:bodyPr>
          <a:lstStyle/>
          <a:p>
            <a:r>
              <a:rPr lang="en-US" sz="1800" dirty="0" smtClean="0">
                <a:latin typeface="Arial" charset="0"/>
                <a:ea typeface="Arial" charset="0"/>
                <a:cs typeface="Arial" charset="0"/>
              </a:rPr>
              <a:t>Penetration pricing: Samsung has used low initial prices to make quick and deep inroads into emerging mobile device markets such as Africa and India.</a:t>
            </a:r>
            <a:endParaRPr lang="th-TH" sz="18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899408" y="606869"/>
            <a:ext cx="6970427" cy="4456386"/>
          </a:xfrm>
          <a:prstGeom prst="rect">
            <a:avLst/>
          </a:prstGeom>
        </p:spPr>
      </p:pic>
    </p:spTree>
    <p:extLst>
      <p:ext uri="{BB962C8B-B14F-4D97-AF65-F5344CB8AC3E}">
        <p14:creationId xmlns:p14="http://schemas.microsoft.com/office/powerpoint/2010/main" val="1496996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 Product Mix Pricing Strategies</a:t>
            </a:r>
            <a:endParaRPr lang="th-TH" dirty="0"/>
          </a:p>
        </p:txBody>
      </p:sp>
      <p:pic>
        <p:nvPicPr>
          <p:cNvPr id="31746" name="Picture 2" descr="http://www.refsol.com/images/vets%20ford.JPG"/>
          <p:cNvPicPr>
            <a:picLocks noChangeAspect="1" noChangeArrowheads="1"/>
          </p:cNvPicPr>
          <p:nvPr/>
        </p:nvPicPr>
        <p:blipFill>
          <a:blip r:embed="rId2" cstate="print"/>
          <a:srcRect/>
          <a:stretch>
            <a:fillRect/>
          </a:stretch>
        </p:blipFill>
        <p:spPr bwMode="auto">
          <a:xfrm>
            <a:off x="1714480" y="2786058"/>
            <a:ext cx="5214974" cy="390724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None/>
            </a:pPr>
            <a:r>
              <a:rPr lang="en-US" b="1" dirty="0" smtClean="0">
                <a:latin typeface="Arial" charset="0"/>
                <a:ea typeface="Arial" charset="0"/>
                <a:cs typeface="Arial" charset="0"/>
              </a:rPr>
              <a:t>Table 11.1 Product Mix Pricing</a:t>
            </a:r>
            <a:endParaRPr lang="th-TH" b="1" dirty="0">
              <a:latin typeface="Arial" charset="0"/>
              <a:ea typeface="Arial" charset="0"/>
              <a:cs typeface="Arial" charset="0"/>
            </a:endParaRPr>
          </a:p>
        </p:txBody>
      </p:sp>
      <p:pic>
        <p:nvPicPr>
          <p:cNvPr id="4" name="รูปภาพ 3" descr="Table 11.1.jpg"/>
          <p:cNvPicPr>
            <a:picLocks noChangeAspect="1"/>
          </p:cNvPicPr>
          <p:nvPr/>
        </p:nvPicPr>
        <p:blipFill>
          <a:blip r:embed="rId2" cstate="print">
            <a:lum bright="10000" contrast="70000"/>
          </a:blip>
          <a:stretch>
            <a:fillRect/>
          </a:stretch>
        </p:blipFill>
        <p:spPr>
          <a:xfrm>
            <a:off x="285720" y="2428868"/>
            <a:ext cx="8481332" cy="40005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line pricing: </a:t>
            </a:r>
            <a:r>
              <a:rPr lang="en-US" dirty="0" smtClean="0">
                <a:solidFill>
                  <a:srgbClr val="FF0000"/>
                </a:solidFill>
                <a:latin typeface="Arial" charset="0"/>
                <a:ea typeface="Arial" charset="0"/>
                <a:cs typeface="Arial" charset="0"/>
              </a:rPr>
              <a:t>Setting the price steps between various products in a product line based on cost differences between the products, customer evaluations of different features, and competitors’ prices.</a:t>
            </a:r>
            <a:endParaRPr lang="th-TH" dirty="0">
              <a:solidFill>
                <a:srgbClr val="FF0000"/>
              </a:solidFill>
              <a:latin typeface="Arial" charset="0"/>
              <a:ea typeface="Arial" charset="0"/>
              <a:cs typeface="Arial" charset="0"/>
            </a:endParaRPr>
          </a:p>
        </p:txBody>
      </p:sp>
      <p:pic>
        <p:nvPicPr>
          <p:cNvPr id="29700" name="Picture 4" descr="http://www.chique.co.nz/images/Chique_2011_PriceList-1.jpg"/>
          <p:cNvPicPr>
            <a:picLocks noChangeAspect="1" noChangeArrowheads="1"/>
          </p:cNvPicPr>
          <p:nvPr/>
        </p:nvPicPr>
        <p:blipFill>
          <a:blip r:embed="rId2" cstate="print"/>
          <a:srcRect/>
          <a:stretch>
            <a:fillRect/>
          </a:stretch>
        </p:blipFill>
        <p:spPr bwMode="auto">
          <a:xfrm>
            <a:off x="1643042" y="3143248"/>
            <a:ext cx="5715000" cy="3048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42910" y="5643578"/>
            <a:ext cx="7929618" cy="1015663"/>
          </a:xfrm>
          <a:prstGeom prst="rect">
            <a:avLst/>
          </a:prstGeom>
          <a:noFill/>
        </p:spPr>
        <p:txBody>
          <a:bodyPr wrap="square" rtlCol="0">
            <a:spAutoFit/>
          </a:bodyPr>
          <a:lstStyle/>
          <a:p>
            <a:r>
              <a:rPr lang="en-US" sz="2000" dirty="0" smtClean="0">
                <a:latin typeface="Arial" charset="0"/>
                <a:ea typeface="Arial" charset="0"/>
                <a:cs typeface="Arial" charset="0"/>
              </a:rPr>
              <a:t>Product line pricing: Mr. Clean car washes offer a complete line of wash packages priced from $5 for the basic Bronze wash to $27 for the feature-loaded Mr. Clean Signature Shine package.</a:t>
            </a:r>
            <a:endParaRPr lang="th-TH" sz="2000" dirty="0">
              <a:latin typeface="Arial" charset="0"/>
              <a:ea typeface="Arial" charset="0"/>
              <a:cs typeface="Arial" charset="0"/>
            </a:endParaRPr>
          </a:p>
        </p:txBody>
      </p:sp>
      <p:pic>
        <p:nvPicPr>
          <p:cNvPr id="5" name="รูปภาพ 4" descr="carwash.jpg"/>
          <p:cNvPicPr>
            <a:picLocks noChangeAspect="1"/>
          </p:cNvPicPr>
          <p:nvPr/>
        </p:nvPicPr>
        <p:blipFill>
          <a:blip r:embed="rId2" cstate="print">
            <a:lum bright="13000" contrast="46000"/>
          </a:blip>
          <a:stretch>
            <a:fillRect/>
          </a:stretch>
        </p:blipFill>
        <p:spPr>
          <a:xfrm>
            <a:off x="1928794" y="285728"/>
            <a:ext cx="4286280" cy="507209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Optional Product Pricing: </a:t>
            </a:r>
            <a:r>
              <a:rPr lang="en-US" dirty="0" smtClean="0">
                <a:solidFill>
                  <a:srgbClr val="FF0000"/>
                </a:solidFill>
                <a:latin typeface="Arial" charset="0"/>
                <a:ea typeface="Arial" charset="0"/>
                <a:cs typeface="Arial" charset="0"/>
              </a:rPr>
              <a:t>The pricing of optional or accessory product along with main product</a:t>
            </a:r>
            <a:endParaRPr lang="th-TH" dirty="0">
              <a:solidFill>
                <a:srgbClr val="FF0000"/>
              </a:solidFill>
              <a:latin typeface="Arial" charset="0"/>
              <a:ea typeface="Arial" charset="0"/>
              <a:cs typeface="Arial" charset="0"/>
            </a:endParaRPr>
          </a:p>
        </p:txBody>
      </p:sp>
      <p:pic>
        <p:nvPicPr>
          <p:cNvPr id="27650" name="Picture 2" descr="http://images.autotrader.com/scaler/620/420/cms/content/articles/top-cars/2012/10-oct/193429.jpg"/>
          <p:cNvPicPr>
            <a:picLocks noChangeAspect="1" noChangeArrowheads="1"/>
          </p:cNvPicPr>
          <p:nvPr/>
        </p:nvPicPr>
        <p:blipFill>
          <a:blip r:embed="rId2" cstate="print"/>
          <a:srcRect/>
          <a:stretch>
            <a:fillRect/>
          </a:stretch>
        </p:blipFill>
        <p:spPr bwMode="auto">
          <a:xfrm>
            <a:off x="1948312" y="2864521"/>
            <a:ext cx="5156609" cy="344328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Captive Product Pricing: </a:t>
            </a:r>
            <a:r>
              <a:rPr lang="en-US" dirty="0" smtClean="0">
                <a:solidFill>
                  <a:srgbClr val="FF0000"/>
                </a:solidFill>
                <a:latin typeface="Arial" charset="0"/>
                <a:ea typeface="Arial" charset="0"/>
                <a:cs typeface="Arial" charset="0"/>
              </a:rPr>
              <a:t>Setting a price for products that must be used along with a main product, such a blades for razor and games for a video game console.</a:t>
            </a:r>
            <a:endParaRPr lang="th-TH" dirty="0">
              <a:solidFill>
                <a:srgbClr val="FF0000"/>
              </a:solidFill>
              <a:latin typeface="Arial" charset="0"/>
              <a:ea typeface="Arial" charset="0"/>
              <a:cs typeface="Arial" charset="0"/>
            </a:endParaRPr>
          </a:p>
        </p:txBody>
      </p:sp>
      <p:pic>
        <p:nvPicPr>
          <p:cNvPr id="26630" name="Picture 6" descr="http://www.buttasu.com/product_images/d/mach3_turbo_refill_razor_cartridges__24282.jpg"/>
          <p:cNvPicPr>
            <a:picLocks noChangeAspect="1" noChangeArrowheads="1"/>
          </p:cNvPicPr>
          <p:nvPr/>
        </p:nvPicPr>
        <p:blipFill>
          <a:blip r:embed="rId2" cstate="print"/>
          <a:srcRect/>
          <a:stretch>
            <a:fillRect/>
          </a:stretch>
        </p:blipFill>
        <p:spPr bwMode="auto">
          <a:xfrm>
            <a:off x="571472" y="3214686"/>
            <a:ext cx="3429000" cy="3429000"/>
          </a:xfrm>
          <a:prstGeom prst="rect">
            <a:avLst/>
          </a:prstGeom>
          <a:noFill/>
        </p:spPr>
      </p:pic>
      <p:pic>
        <p:nvPicPr>
          <p:cNvPr id="26632" name="Picture 8" descr="http://kaufmann-mercantile.com/images/gillette-razor-blades-1962.jpg"/>
          <p:cNvPicPr>
            <a:picLocks noChangeAspect="1" noChangeArrowheads="1"/>
          </p:cNvPicPr>
          <p:nvPr/>
        </p:nvPicPr>
        <p:blipFill>
          <a:blip r:embed="rId3" cstate="print"/>
          <a:srcRect/>
          <a:stretch>
            <a:fillRect/>
          </a:stretch>
        </p:blipFill>
        <p:spPr bwMode="auto">
          <a:xfrm>
            <a:off x="4000496" y="3643314"/>
            <a:ext cx="4789139" cy="257176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792812" y="5531152"/>
            <a:ext cx="7929618" cy="1015663"/>
          </a:xfrm>
          <a:prstGeom prst="rect">
            <a:avLst/>
          </a:prstGeom>
          <a:noFill/>
        </p:spPr>
        <p:txBody>
          <a:bodyPr wrap="square" rtlCol="0">
            <a:spAutoFit/>
          </a:bodyPr>
          <a:lstStyle/>
          <a:p>
            <a:r>
              <a:rPr lang="en-US" sz="2000" dirty="0">
                <a:latin typeface="Arial" charset="0"/>
                <a:ea typeface="Arial" charset="0"/>
                <a:cs typeface="Arial" charset="0"/>
              </a:rPr>
              <a:t>Captive product pricing: Nearly 73 percent of Keurig's sales come from its K-Cup portion packs.The brand must find the right balance between main-product and captive-product ideas.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2283573" y="133749"/>
            <a:ext cx="4648292" cy="5509829"/>
          </a:xfrm>
          <a:prstGeom prst="rect">
            <a:avLst/>
          </a:prstGeom>
        </p:spPr>
      </p:pic>
    </p:spTree>
    <p:extLst>
      <p:ext uri="{BB962C8B-B14F-4D97-AF65-F5344CB8AC3E}">
        <p14:creationId xmlns:p14="http://schemas.microsoft.com/office/powerpoint/2010/main" val="577574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2171" y="8876"/>
            <a:ext cx="7772400" cy="1143000"/>
          </a:xfrm>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a:xfrm>
            <a:off x="214282" y="1447800"/>
            <a:ext cx="8572560" cy="5410200"/>
          </a:xfrm>
        </p:spPr>
        <p:txBody>
          <a:bodyPr>
            <a:normAutofit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By-Product Pricing: Setting a price for by-product in order to make the main products price more competitive.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marL="514350" indent="-514350">
              <a:buNone/>
            </a:pPr>
            <a:endParaRPr lang="en-US" dirty="0">
              <a:latin typeface="Arial" charset="0"/>
              <a:ea typeface="Arial" charset="0"/>
              <a:cs typeface="Arial" charset="0"/>
            </a:endParaRPr>
          </a:p>
          <a:p>
            <a:pPr marL="514350" indent="-514350">
              <a:buNone/>
            </a:pPr>
            <a:endParaRPr lang="en-US" sz="1900" dirty="0" smtClean="0">
              <a:latin typeface="Arial" charset="0"/>
              <a:ea typeface="Arial" charset="0"/>
              <a:cs typeface="Arial" charset="0"/>
            </a:endParaRPr>
          </a:p>
          <a:p>
            <a:pPr marL="514350" indent="-514350">
              <a:buNone/>
            </a:pPr>
            <a:r>
              <a:rPr lang="en-US" sz="1900" dirty="0">
                <a:latin typeface="Arial" charset="0"/>
                <a:ea typeface="Arial" charset="0"/>
                <a:cs typeface="Arial" charset="0"/>
              </a:rPr>
              <a:t>        </a:t>
            </a:r>
            <a:r>
              <a:rPr lang="en-US" sz="1900" dirty="0" smtClean="0">
                <a:latin typeface="Arial" charset="0"/>
                <a:ea typeface="Arial" charset="0"/>
                <a:cs typeface="Arial" charset="0"/>
              </a:rPr>
              <a:t>By-Product Pricing: “There’s green and money to be made in animal poop!” exclaims Dan </a:t>
            </a:r>
            <a:r>
              <a:rPr lang="en-US" sz="1900" dirty="0" err="1" smtClean="0">
                <a:latin typeface="Arial" charset="0"/>
                <a:ea typeface="Arial" charset="0"/>
                <a:cs typeface="Arial" charset="0"/>
              </a:rPr>
              <a:t>Corum</a:t>
            </a:r>
            <a:r>
              <a:rPr lang="en-US" sz="1900" dirty="0" smtClean="0">
                <a:latin typeface="Arial" charset="0"/>
                <a:ea typeface="Arial" charset="0"/>
                <a:cs typeface="Arial" charset="0"/>
              </a:rPr>
              <a:t>, the Woodland Zoo’s enthusiastic Compost and Recycling  Coordinator (also know as the Prince of </a:t>
            </a:r>
            <a:r>
              <a:rPr lang="en-US" sz="1900" dirty="0" err="1" smtClean="0">
                <a:latin typeface="Arial" charset="0"/>
                <a:ea typeface="Arial" charset="0"/>
                <a:cs typeface="Arial" charset="0"/>
              </a:rPr>
              <a:t>Poo</a:t>
            </a:r>
            <a:r>
              <a:rPr lang="en-US" sz="1900" dirty="0" smtClean="0">
                <a:latin typeface="Arial" charset="0"/>
                <a:ea typeface="Arial" charset="0"/>
                <a:cs typeface="Arial" charset="0"/>
              </a:rPr>
              <a:t>, the Emperor of </a:t>
            </a:r>
            <a:r>
              <a:rPr lang="en-US" sz="1900" dirty="0" err="1" smtClean="0">
                <a:latin typeface="Arial" charset="0"/>
                <a:ea typeface="Arial" charset="0"/>
                <a:cs typeface="Arial" charset="0"/>
              </a:rPr>
              <a:t>Exrement</a:t>
            </a:r>
            <a:r>
              <a:rPr lang="en-US" sz="1900" dirty="0" smtClean="0">
                <a:latin typeface="Arial" charset="0"/>
                <a:ea typeface="Arial" charset="0"/>
                <a:cs typeface="Arial" charset="0"/>
              </a:rPr>
              <a:t>, the GM of BM, or just plain </a:t>
            </a:r>
            <a:r>
              <a:rPr lang="en-US" sz="1900" dirty="0" err="1" smtClean="0">
                <a:latin typeface="Arial" charset="0"/>
                <a:ea typeface="Arial" charset="0"/>
                <a:cs typeface="Arial" charset="0"/>
              </a:rPr>
              <a:t>Dr.Doo</a:t>
            </a:r>
            <a:r>
              <a:rPr lang="en-US" sz="1900" dirty="0" smtClean="0">
                <a:latin typeface="Arial" charset="0"/>
                <a:ea typeface="Arial" charset="0"/>
                <a:cs typeface="Arial" charset="0"/>
              </a:rPr>
              <a:t>).</a:t>
            </a:r>
          </a:p>
        </p:txBody>
      </p:sp>
      <p:pic>
        <p:nvPicPr>
          <p:cNvPr id="4" name="รูปภาพ 3" descr="by product.jpg"/>
          <p:cNvPicPr>
            <a:picLocks noChangeAspect="1"/>
          </p:cNvPicPr>
          <p:nvPr/>
        </p:nvPicPr>
        <p:blipFill>
          <a:blip r:embed="rId2" cstate="print"/>
          <a:stretch>
            <a:fillRect/>
          </a:stretch>
        </p:blipFill>
        <p:spPr>
          <a:xfrm>
            <a:off x="3242386" y="2542563"/>
            <a:ext cx="3615614" cy="235325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bundle pricing: </a:t>
            </a:r>
            <a:r>
              <a:rPr lang="en-US" dirty="0" smtClean="0">
                <a:solidFill>
                  <a:srgbClr val="FF0000"/>
                </a:solidFill>
                <a:latin typeface="Arial" charset="0"/>
                <a:ea typeface="Arial" charset="0"/>
                <a:cs typeface="Arial" charset="0"/>
              </a:rPr>
              <a:t>combining several products and offering the bundle at a reduced price.</a:t>
            </a:r>
            <a:endParaRPr lang="th-TH" dirty="0">
              <a:solidFill>
                <a:srgbClr val="FF0000"/>
              </a:solidFill>
              <a:latin typeface="Arial" charset="0"/>
              <a:ea typeface="Arial" charset="0"/>
              <a:cs typeface="Arial" charset="0"/>
            </a:endParaRPr>
          </a:p>
        </p:txBody>
      </p:sp>
      <p:pic>
        <p:nvPicPr>
          <p:cNvPr id="24578" name="Picture 2" descr="http://3.bp.blogspot.com/_A5iwmZ15_8s/ScbEYtcowwI/AAAAAAAAAB0/ca4xDGCf5M0/s320/kfc.bundle.bmp"/>
          <p:cNvPicPr>
            <a:picLocks noChangeAspect="1" noChangeArrowheads="1"/>
          </p:cNvPicPr>
          <p:nvPr/>
        </p:nvPicPr>
        <p:blipFill>
          <a:blip r:embed="rId2" cstate="print"/>
          <a:srcRect/>
          <a:stretch>
            <a:fillRect/>
          </a:stretch>
        </p:blipFill>
        <p:spPr bwMode="auto">
          <a:xfrm>
            <a:off x="357158" y="2857496"/>
            <a:ext cx="3657625" cy="3429024"/>
          </a:xfrm>
          <a:prstGeom prst="rect">
            <a:avLst/>
          </a:prstGeom>
          <a:ln>
            <a:noFill/>
          </a:ln>
          <a:effectLst>
            <a:outerShdw blurRad="292100" dist="139700" dir="2700000" algn="tl" rotWithShape="0">
              <a:srgbClr val="333333">
                <a:alpha val="65000"/>
              </a:srgbClr>
            </a:outerShdw>
          </a:effectLst>
        </p:spPr>
      </p:pic>
      <p:pic>
        <p:nvPicPr>
          <p:cNvPr id="24580" name="Picture 4" descr="http://www.neurosciencemarketing.com/blog/wp-content/uploads/2012/07/bundle-math.jpg"/>
          <p:cNvPicPr>
            <a:picLocks noChangeAspect="1" noChangeArrowheads="1"/>
          </p:cNvPicPr>
          <p:nvPr/>
        </p:nvPicPr>
        <p:blipFill>
          <a:blip r:embed="rId3" cstate="print"/>
          <a:srcRect/>
          <a:stretch>
            <a:fillRect/>
          </a:stretch>
        </p:blipFill>
        <p:spPr bwMode="auto">
          <a:xfrm>
            <a:off x="4214810" y="3429000"/>
            <a:ext cx="4747877" cy="228601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 Price-Adjustment Strategies</a:t>
            </a:r>
            <a:endParaRPr lang="th-TH" dirty="0"/>
          </a:p>
        </p:txBody>
      </p:sp>
      <p:pic>
        <p:nvPicPr>
          <p:cNvPr id="23554" name="Picture 2" descr="http://newempressmagazine.com/wp-content/uploads/2012/03/adjustmentbureau2.jpg"/>
          <p:cNvPicPr>
            <a:picLocks noChangeAspect="1" noChangeArrowheads="1"/>
          </p:cNvPicPr>
          <p:nvPr/>
        </p:nvPicPr>
        <p:blipFill>
          <a:blip r:embed="rId2" cstate="print"/>
          <a:srcRect/>
          <a:stretch>
            <a:fillRect/>
          </a:stretch>
        </p:blipFill>
        <p:spPr bwMode="auto">
          <a:xfrm>
            <a:off x="1928794" y="2786058"/>
            <a:ext cx="5486400" cy="3429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pPr>
              <a:buNone/>
            </a:pPr>
            <a:r>
              <a:rPr lang="en-US" b="1" dirty="0" smtClean="0">
                <a:latin typeface="Arial" charset="0"/>
                <a:ea typeface="Arial" charset="0"/>
                <a:cs typeface="Arial" charset="0"/>
              </a:rPr>
              <a:t>Table 11.2 Price Adjustments</a:t>
            </a:r>
            <a:endParaRPr lang="th-TH" b="1" dirty="0">
              <a:latin typeface="Arial" charset="0"/>
              <a:ea typeface="Arial" charset="0"/>
              <a:cs typeface="Arial" charset="0"/>
            </a:endParaRPr>
          </a:p>
        </p:txBody>
      </p:sp>
      <p:pic>
        <p:nvPicPr>
          <p:cNvPr id="6" name="รูปภาพ 5" descr="11.2.jpg"/>
          <p:cNvPicPr>
            <a:picLocks noChangeAspect="1"/>
          </p:cNvPicPr>
          <p:nvPr/>
        </p:nvPicPr>
        <p:blipFill>
          <a:blip r:embed="rId2" cstate="print">
            <a:lum bright="17000" contrast="73000"/>
          </a:blip>
          <a:stretch>
            <a:fillRect/>
          </a:stretch>
        </p:blipFill>
        <p:spPr>
          <a:xfrm>
            <a:off x="642910" y="2000240"/>
            <a:ext cx="7643866" cy="42862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719814" y="1417638"/>
            <a:ext cx="7772400" cy="4572000"/>
          </a:xfrm>
        </p:spPr>
        <p:txBody>
          <a:bodyPr>
            <a:normAutofit fontScale="92500"/>
          </a:bodyPr>
          <a:lstStyle/>
          <a:p>
            <a:pPr>
              <a:buFont typeface="Wingdings" pitchFamily="2" charset="2"/>
              <a:buChar char="v"/>
            </a:pPr>
            <a:r>
              <a:rPr lang="en-US" b="1" dirty="0" smtClean="0">
                <a:solidFill>
                  <a:srgbClr val="FF0000"/>
                </a:solidFill>
                <a:latin typeface="Arial" charset="0"/>
                <a:ea typeface="Arial" charset="0"/>
                <a:cs typeface="Arial" charset="0"/>
              </a:rPr>
              <a:t>Discount: </a:t>
            </a:r>
            <a:r>
              <a:rPr lang="en-US" dirty="0" smtClean="0">
                <a:solidFill>
                  <a:srgbClr val="FF0000"/>
                </a:solidFill>
                <a:latin typeface="Arial" charset="0"/>
                <a:ea typeface="Arial" charset="0"/>
                <a:cs typeface="Arial" charset="0"/>
              </a:rPr>
              <a:t>A straight reduction in price on purchases during a stated period of time or in larger quantities.</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Allowance: </a:t>
            </a:r>
            <a:r>
              <a:rPr lang="en-US" dirty="0" smtClean="0">
                <a:solidFill>
                  <a:srgbClr val="FF0000"/>
                </a:solidFill>
                <a:latin typeface="Arial" charset="0"/>
                <a:ea typeface="Arial" charset="0"/>
                <a:cs typeface="Arial" charset="0"/>
              </a:rPr>
              <a:t>Promotional money paid by manufactures to retailers in return for an agreement to feature the manufacturer’s products in some way.</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Segmented pricing</a:t>
            </a:r>
            <a:r>
              <a:rPr lang="en-US" dirty="0" smtClean="0">
                <a:solidFill>
                  <a:srgbClr val="FF0000"/>
                </a:solidFill>
                <a:latin typeface="Arial" charset="0"/>
                <a:ea typeface="Arial" charset="0"/>
                <a:cs typeface="Arial" charset="0"/>
              </a:rPr>
              <a:t>: Selling a product or service a two or more prices, where the difference in prices is not based on differences in costs.</a:t>
            </a:r>
            <a:endParaRPr lang="th-TH" dirty="0">
              <a:solidFill>
                <a:srgbClr val="FF0000"/>
              </a:solidFill>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57224" y="1500174"/>
            <a:ext cx="4443418" cy="4572000"/>
          </a:xfrm>
        </p:spPr>
        <p:txBody>
          <a:bodyPr>
            <a:normAutofit fontScale="92500"/>
          </a:bodyPr>
          <a:lstStyle/>
          <a:p>
            <a:pPr>
              <a:buFont typeface="Wingdings" pitchFamily="2" charset="2"/>
              <a:buChar char="v"/>
            </a:pPr>
            <a:r>
              <a:rPr lang="en-US" b="1" dirty="0" smtClean="0">
                <a:solidFill>
                  <a:srgbClr val="FF0000"/>
                </a:solidFill>
                <a:latin typeface="Arial" charset="0"/>
                <a:ea typeface="Arial" charset="0"/>
                <a:cs typeface="Arial" charset="0"/>
              </a:rPr>
              <a:t>Psychological pricing: </a:t>
            </a:r>
            <a:r>
              <a:rPr lang="en-US" dirty="0" smtClean="0">
                <a:solidFill>
                  <a:srgbClr val="FF0000"/>
                </a:solidFill>
                <a:latin typeface="Arial" charset="0"/>
                <a:ea typeface="Arial" charset="0"/>
                <a:cs typeface="Arial" charset="0"/>
              </a:rPr>
              <a:t>Pricing that considers the psychology of prices and not simply the economics; the price is used to say something about the product.</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Reference prices: </a:t>
            </a:r>
            <a:r>
              <a:rPr lang="en-US" dirty="0" smtClean="0">
                <a:solidFill>
                  <a:srgbClr val="FF0000"/>
                </a:solidFill>
                <a:latin typeface="Arial" charset="0"/>
                <a:ea typeface="Arial" charset="0"/>
                <a:cs typeface="Arial" charset="0"/>
              </a:rPr>
              <a:t>Prices that buyers carry in their minds and refer to when they look at a given product.</a:t>
            </a:r>
          </a:p>
        </p:txBody>
      </p:sp>
      <p:sp>
        <p:nvSpPr>
          <p:cNvPr id="20482" name="AutoShape 2"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484" name="AutoShape 4"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490" name="Picture 10" descr="http://wisevishvesh.files.wordpress.com/2011/12/psychological-pricing.jpg"/>
          <p:cNvPicPr>
            <a:picLocks noChangeAspect="1" noChangeArrowheads="1"/>
          </p:cNvPicPr>
          <p:nvPr/>
        </p:nvPicPr>
        <p:blipFill>
          <a:blip r:embed="rId2" cstate="print"/>
          <a:srcRect/>
          <a:stretch>
            <a:fillRect/>
          </a:stretch>
        </p:blipFill>
        <p:spPr bwMode="auto">
          <a:xfrm>
            <a:off x="5500694" y="1571612"/>
            <a:ext cx="3143272"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0067" y="5066608"/>
            <a:ext cx="7358114" cy="1323439"/>
          </a:xfrm>
          <a:prstGeom prst="rect">
            <a:avLst/>
          </a:prstGeom>
          <a:noFill/>
        </p:spPr>
        <p:txBody>
          <a:bodyPr wrap="square" rtlCol="0">
            <a:spAutoFit/>
          </a:bodyPr>
          <a:lstStyle/>
          <a:p>
            <a:r>
              <a:rPr lang="en-US" sz="2000" dirty="0" smtClean="0">
                <a:latin typeface="Arial" charset="0"/>
                <a:ea typeface="Arial" charset="0"/>
                <a:cs typeface="Arial" charset="0"/>
              </a:rPr>
              <a:t>Product-form pricing: A roomier business class seat on a flight from New York to London is many times the price of an economy seat on the same flight.  To customers who can afford it, the extra comfort and service are worth the extra charge.</a:t>
            </a:r>
            <a:endParaRPr lang="th-TH" sz="2000" dirty="0">
              <a:latin typeface="Arial" charset="0"/>
              <a:ea typeface="Arial" charset="0"/>
              <a:cs typeface="Arial" charset="0"/>
            </a:endParaRPr>
          </a:p>
        </p:txBody>
      </p:sp>
      <p:pic>
        <p:nvPicPr>
          <p:cNvPr id="28674" name="Picture 2" descr="http://www.dotwnews.com/uploads/posts/singaporetwo.jpg"/>
          <p:cNvPicPr>
            <a:picLocks noChangeAspect="1" noChangeArrowheads="1"/>
          </p:cNvPicPr>
          <p:nvPr/>
        </p:nvPicPr>
        <p:blipFill>
          <a:blip r:embed="rId2" cstate="print"/>
          <a:srcRect/>
          <a:stretch>
            <a:fillRect/>
          </a:stretch>
        </p:blipFill>
        <p:spPr bwMode="auto">
          <a:xfrm>
            <a:off x="1643042" y="571480"/>
            <a:ext cx="5969296" cy="421484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11836" y="538142"/>
            <a:ext cx="7674964" cy="1143000"/>
          </a:xfrm>
        </p:spPr>
        <p:txBody>
          <a:bodyPr>
            <a:noAutofit/>
          </a:bodyPr>
          <a:lstStyle/>
          <a:p>
            <a:r>
              <a:rPr lang="en-US" sz="4800" dirty="0" smtClean="0"/>
              <a:t/>
            </a:r>
            <a:br>
              <a:rPr lang="en-US" sz="4800" dirty="0" smtClean="0"/>
            </a:br>
            <a:r>
              <a:rPr lang="en-US" sz="4800" dirty="0" smtClean="0"/>
              <a:t>Quick, What’s a Good Price for..? We’ll Give You a Cue</a:t>
            </a:r>
            <a:endParaRPr lang="th-TH" sz="4800" dirty="0"/>
          </a:p>
        </p:txBody>
      </p:sp>
      <p:sp>
        <p:nvSpPr>
          <p:cNvPr id="3" name="ตัวยึดเนื้อหา 2"/>
          <p:cNvSpPr>
            <a:spLocks noGrp="1"/>
          </p:cNvSpPr>
          <p:nvPr>
            <p:ph sz="quarter" idx="1"/>
          </p:nvPr>
        </p:nvSpPr>
        <p:spPr>
          <a:xfrm>
            <a:off x="804863" y="1785958"/>
            <a:ext cx="7772400" cy="4572000"/>
          </a:xfrm>
        </p:spPr>
        <p:txBody>
          <a:bodyPr/>
          <a:lstStyle/>
          <a:p>
            <a:pPr>
              <a:buNone/>
            </a:pPr>
            <a:r>
              <a:rPr lang="en-US" dirty="0" smtClean="0">
                <a:latin typeface="Arial" charset="0"/>
                <a:ea typeface="Arial" charset="0"/>
                <a:cs typeface="Arial" charset="0"/>
              </a:rPr>
              <a:t>   </a:t>
            </a:r>
            <a:r>
              <a:rPr lang="en-US" sz="2000" b="1" dirty="0" smtClean="0">
                <a:latin typeface="Arial" charset="0"/>
                <a:ea typeface="Arial" charset="0"/>
                <a:cs typeface="Arial" charset="0"/>
              </a:rPr>
              <a:t>Pricing cues provided by retailers, such as sales signs and prices ending in 9, can provide helpful price hints to consumers, telling them whether a given price is relatively high or low</a:t>
            </a:r>
            <a:r>
              <a:rPr lang="en-US" dirty="0" smtClean="0">
                <a:latin typeface="Arial" charset="0"/>
                <a:ea typeface="Arial" charset="0"/>
                <a:cs typeface="Arial" charset="0"/>
              </a:rPr>
              <a:t>.</a:t>
            </a:r>
            <a:endParaRPr lang="th-TH" dirty="0">
              <a:latin typeface="Arial" charset="0"/>
              <a:ea typeface="Arial" charset="0"/>
              <a:cs typeface="Arial" charset="0"/>
            </a:endParaRPr>
          </a:p>
        </p:txBody>
      </p:sp>
      <p:pic>
        <p:nvPicPr>
          <p:cNvPr id="34818" name="Picture 2" descr="http://upload.wikimedia.org/wikipedia/commons/4/49/FF_XIII_Xbox_360_version_price_tag_with_gift_card_offer_at_Target,_Tanforan.JPG"/>
          <p:cNvPicPr>
            <a:picLocks noChangeAspect="1" noChangeArrowheads="1"/>
          </p:cNvPicPr>
          <p:nvPr/>
        </p:nvPicPr>
        <p:blipFill>
          <a:blip r:embed="rId2" cstate="print"/>
          <a:srcRect/>
          <a:stretch>
            <a:fillRect/>
          </a:stretch>
        </p:blipFill>
        <p:spPr bwMode="auto">
          <a:xfrm>
            <a:off x="2643174" y="3286124"/>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370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14466" y="1909997"/>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Promotional Pricing: </a:t>
            </a:r>
            <a:r>
              <a:rPr lang="en-US" dirty="0" smtClean="0">
                <a:solidFill>
                  <a:srgbClr val="FF0000"/>
                </a:solidFill>
                <a:latin typeface="Arial" charset="0"/>
                <a:ea typeface="Arial" charset="0"/>
                <a:cs typeface="Arial" charset="0"/>
              </a:rPr>
              <a:t>Temporarily pricing products below the list price, and sometimes even below the cost, to increase short-run sales.</a:t>
            </a:r>
          </a:p>
        </p:txBody>
      </p:sp>
      <p:pic>
        <p:nvPicPr>
          <p:cNvPr id="2" name="Picture 1"/>
          <p:cNvPicPr>
            <a:picLocks noChangeAspect="1"/>
          </p:cNvPicPr>
          <p:nvPr/>
        </p:nvPicPr>
        <p:blipFill>
          <a:blip r:embed="rId2"/>
          <a:stretch>
            <a:fillRect/>
          </a:stretch>
        </p:blipFill>
        <p:spPr>
          <a:xfrm>
            <a:off x="2733623" y="3671133"/>
            <a:ext cx="3289300" cy="24638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8" name="TextBox 7"/>
          <p:cNvSpPr txBox="1"/>
          <p:nvPr/>
        </p:nvSpPr>
        <p:spPr>
          <a:xfrm>
            <a:off x="1192981" y="5504156"/>
            <a:ext cx="7215238" cy="707886"/>
          </a:xfrm>
          <a:prstGeom prst="rect">
            <a:avLst/>
          </a:prstGeom>
          <a:noFill/>
        </p:spPr>
        <p:txBody>
          <a:bodyPr wrap="square" rtlCol="0">
            <a:spAutoFit/>
          </a:bodyPr>
          <a:lstStyle/>
          <a:p>
            <a:r>
              <a:rPr lang="en-US" sz="2000" dirty="0" smtClean="0">
                <a:latin typeface="Arial" charset="0"/>
                <a:ea typeface="Arial" charset="0"/>
                <a:cs typeface="Arial" charset="0"/>
              </a:rPr>
              <a:t>Promotional pricing: Companies offer promotional prices to create buying excitement and urgency.</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409908" y="1711377"/>
            <a:ext cx="5809119" cy="3538970"/>
          </a:xfrm>
          <a:prstGeom prst="rect">
            <a:avLst/>
          </a:prstGeom>
        </p:spPr>
      </p:pic>
    </p:spTree>
    <p:extLst>
      <p:ext uri="{BB962C8B-B14F-4D97-AF65-F5344CB8AC3E}">
        <p14:creationId xmlns:p14="http://schemas.microsoft.com/office/powerpoint/2010/main" val="1897581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389561" y="1417638"/>
            <a:ext cx="8429652" cy="5124472"/>
          </a:xfrm>
        </p:spPr>
        <p:txBody>
          <a:bodyPr>
            <a:normAutofit fontScale="70000" lnSpcReduction="20000"/>
          </a:bodyPr>
          <a:lstStyle/>
          <a:p>
            <a:pPr>
              <a:buFont typeface="Wingdings" pitchFamily="2" charset="2"/>
              <a:buChar char="v"/>
            </a:pPr>
            <a:r>
              <a:rPr lang="en-US" dirty="0" smtClean="0">
                <a:solidFill>
                  <a:srgbClr val="FF0000"/>
                </a:solidFill>
                <a:latin typeface="Arial" charset="0"/>
                <a:ea typeface="Arial" charset="0"/>
                <a:cs typeface="Arial" charset="0"/>
              </a:rPr>
              <a:t>Geographic pricing: Setting prices for customers located in different parts of the country or world</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FOB-origin pricing: A geographical pricing strategy in which goods are placed free on board a carrier; the customer pays the freight form the factory to the destination.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Uniform-delivered pricing: A geographical pricing strategy in which the company  sets up two or more zones. All customers within the zone pay the same total price; the more distant the zone, the higher the price.</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Basing-point pricing: A geographical pricing strategy in which the seller designates some city as a basing point and charges all customers the freight cost from that city to the customer.</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Freight-absorption pricing: A geographical pricing strategy in which the seller absorbs all or part of the freight charges in order to get the desired business.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Dynamic and Internet Pricing</a:t>
            </a:r>
          </a:p>
          <a:p>
            <a:pPr>
              <a:buFont typeface="Wingdings" pitchFamily="2" charset="2"/>
              <a:buChar char="v"/>
            </a:pPr>
            <a:r>
              <a:rPr lang="en-US" b="1" dirty="0" smtClean="0">
                <a:solidFill>
                  <a:srgbClr val="FF0000"/>
                </a:solidFill>
                <a:latin typeface="Arial" charset="0"/>
                <a:ea typeface="Arial" charset="0"/>
                <a:cs typeface="Arial" charset="0"/>
              </a:rPr>
              <a:t>Dynamic Pricing: </a:t>
            </a:r>
            <a:r>
              <a:rPr lang="en-US" dirty="0" smtClean="0">
                <a:solidFill>
                  <a:srgbClr val="FF0000"/>
                </a:solidFill>
                <a:latin typeface="Arial" charset="0"/>
                <a:ea typeface="Arial" charset="0"/>
                <a:cs typeface="Arial" charset="0"/>
              </a:rPr>
              <a:t>Adjusting prices continually to meet the characteristics and need of customers and situations.</a:t>
            </a:r>
          </a:p>
          <a:p>
            <a:pPr lvl="1">
              <a:buFont typeface="Wingdings" pitchFamily="2" charset="2"/>
              <a:buChar char="Ø"/>
            </a:pPr>
            <a:r>
              <a:rPr lang="en-US" sz="2000" dirty="0" smtClean="0">
                <a:latin typeface="Arial" charset="0"/>
                <a:ea typeface="Arial" charset="0"/>
                <a:cs typeface="Arial" charset="0"/>
              </a:rPr>
              <a:t>LL Bean, Amazon.com or Dell.com mine their databases to gauge a specific shopper’s desires, measure his or her means, instantaneously tailor to fit that shopper’s behavior and price products accordingly.</a:t>
            </a:r>
          </a:p>
          <a:p>
            <a:endParaRPr lang="en-US" dirty="0" smtClean="0">
              <a:latin typeface="Arial" charset="0"/>
              <a:ea typeface="Arial" charset="0"/>
              <a:cs typeface="Arial" charset="0"/>
            </a:endParaRPr>
          </a:p>
        </p:txBody>
      </p:sp>
      <p:pic>
        <p:nvPicPr>
          <p:cNvPr id="14338" name="Picture 2" descr="http://www.gutsofaburglar.com/wp-content/uploads/2010/05/LL-Bean-726139.jpg"/>
          <p:cNvPicPr>
            <a:picLocks noChangeAspect="1" noChangeArrowheads="1"/>
          </p:cNvPicPr>
          <p:nvPr/>
        </p:nvPicPr>
        <p:blipFill>
          <a:blip r:embed="rId2" cstate="print"/>
          <a:srcRect/>
          <a:stretch>
            <a:fillRect/>
          </a:stretch>
        </p:blipFill>
        <p:spPr bwMode="auto">
          <a:xfrm>
            <a:off x="5600219" y="4493129"/>
            <a:ext cx="2881716" cy="191634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53340" y="556572"/>
            <a:ext cx="7457606" cy="1143000"/>
          </a:xfrm>
        </p:spPr>
        <p:txBody>
          <a:bodyPr>
            <a:normAutofit fontScale="90000"/>
          </a:bodyPr>
          <a:lstStyle/>
          <a:p>
            <a:r>
              <a:rPr lang="en-US" dirty="0" smtClean="0"/>
              <a:t>Real Marketing 11.1</a:t>
            </a:r>
            <a:br>
              <a:rPr lang="en-US" dirty="0" smtClean="0"/>
            </a:br>
            <a:r>
              <a:rPr lang="en-US" sz="2700" dirty="0"/>
              <a:t>Dynamic Pricing: The Wonders and Woes of Real-Time Price Adjustments</a:t>
            </a:r>
            <a:endParaRPr lang="th-TH" sz="2700" dirty="0"/>
          </a:p>
        </p:txBody>
      </p:sp>
      <p:sp>
        <p:nvSpPr>
          <p:cNvPr id="3" name="ตัวยึดเนื้อหา 2"/>
          <p:cNvSpPr>
            <a:spLocks noGrp="1"/>
          </p:cNvSpPr>
          <p:nvPr>
            <p:ph sz="quarter" idx="1"/>
          </p:nvPr>
        </p:nvSpPr>
        <p:spPr>
          <a:xfrm>
            <a:off x="750756" y="5657538"/>
            <a:ext cx="7629995" cy="4572000"/>
          </a:xfrm>
        </p:spPr>
        <p:txBody>
          <a:bodyPr>
            <a:normAutofit/>
          </a:bodyPr>
          <a:lstStyle/>
          <a:p>
            <a:pPr>
              <a:buNone/>
            </a:pPr>
            <a:r>
              <a:rPr lang="en-US" sz="1800" dirty="0">
                <a:latin typeface="Arial" charset="0"/>
                <a:ea typeface="Arial" charset="0"/>
                <a:cs typeface="Arial" charset="0"/>
              </a:rPr>
              <a:t>    Uber's "surge-pricing": App-based car service Uber uses dynamic pricing to adjust its rates to meet market conditions. Some customers are shocked, but Uber alerts cutomers in advance about its pricing.</a:t>
            </a:r>
            <a:endParaRPr lang="th-TH" sz="18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661410" y="1923176"/>
            <a:ext cx="5441466" cy="3510758"/>
          </a:xfrm>
          <a:prstGeom prst="rect">
            <a:avLst/>
          </a:prstGeom>
        </p:spPr>
      </p:pic>
    </p:spTree>
    <p:extLst>
      <p:ext uri="{BB962C8B-B14F-4D97-AF65-F5344CB8AC3E}">
        <p14:creationId xmlns:p14="http://schemas.microsoft.com/office/powerpoint/2010/main" val="317923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82011" y="4947156"/>
            <a:ext cx="7072362" cy="1631216"/>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eBay’s </a:t>
            </a:r>
            <a:r>
              <a:rPr lang="en-US" sz="2000" dirty="0" err="1" smtClean="0">
                <a:latin typeface="Arial" charset="0"/>
                <a:ea typeface="Arial" charset="0"/>
                <a:cs typeface="Arial" charset="0"/>
              </a:rPr>
              <a:t>RedLaser</a:t>
            </a:r>
            <a:r>
              <a:rPr lang="en-US" sz="2000" dirty="0" smtClean="0">
                <a:latin typeface="Arial" charset="0"/>
                <a:ea typeface="Arial" charset="0"/>
                <a:cs typeface="Arial" charset="0"/>
              </a:rPr>
              <a:t>, consumers can scan barcodes or QR codes while shopping in store and receive product reviews, availability information, and comparison prices for online and nearby stores.</a:t>
            </a:r>
            <a:endParaRPr lang="th-TH" sz="2000" dirty="0">
              <a:latin typeface="Arial" charset="0"/>
              <a:ea typeface="Arial" charset="0"/>
              <a:cs typeface="Arial" charset="0"/>
            </a:endParaRPr>
          </a:p>
        </p:txBody>
      </p:sp>
      <p:pic>
        <p:nvPicPr>
          <p:cNvPr id="3" name="รูปภาพ 2" descr="smart shopper phone.jpg"/>
          <p:cNvPicPr>
            <a:picLocks noChangeAspect="1"/>
          </p:cNvPicPr>
          <p:nvPr/>
        </p:nvPicPr>
        <p:blipFill>
          <a:blip r:embed="rId2" cstate="print">
            <a:lum bright="17000" contrast="21000"/>
          </a:blip>
          <a:stretch>
            <a:fillRect/>
          </a:stretch>
        </p:blipFill>
        <p:spPr>
          <a:xfrm>
            <a:off x="500034" y="714356"/>
            <a:ext cx="8156815"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4536" y="5371877"/>
            <a:ext cx="7072362" cy="1015663"/>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Amazon's Price Check, consumers can get instant price comparisons on millions of products.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992909" y="568036"/>
            <a:ext cx="7620000" cy="4508500"/>
          </a:xfrm>
          <a:prstGeom prst="rect">
            <a:avLst/>
          </a:prstGeom>
        </p:spPr>
      </p:pic>
    </p:spTree>
    <p:extLst>
      <p:ext uri="{BB962C8B-B14F-4D97-AF65-F5344CB8AC3E}">
        <p14:creationId xmlns:p14="http://schemas.microsoft.com/office/powerpoint/2010/main" val="15479496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914400" y="1447800"/>
            <a:ext cx="7658128" cy="5195910"/>
          </a:xfrm>
        </p:spPr>
        <p:txBody>
          <a:bodyPr>
            <a:normAutofit/>
          </a:bodyPr>
          <a:lstStyle/>
          <a:p>
            <a:r>
              <a:rPr lang="en-US" dirty="0" smtClean="0">
                <a:latin typeface="Arial" charset="0"/>
                <a:ea typeface="Arial" charset="0"/>
                <a:cs typeface="Arial" charset="0"/>
              </a:rPr>
              <a:t>International Pricing</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Companies that market internationally must decide what prices to charge in different countries.</a:t>
            </a:r>
          </a:p>
        </p:txBody>
      </p:sp>
      <p:pic>
        <p:nvPicPr>
          <p:cNvPr id="6" name="รูปภาพ 5" descr="mcdonalds greece.jpg"/>
          <p:cNvPicPr>
            <a:picLocks noChangeAspect="1"/>
          </p:cNvPicPr>
          <p:nvPr/>
        </p:nvPicPr>
        <p:blipFill>
          <a:blip r:embed="rId2" cstate="print"/>
          <a:stretch>
            <a:fillRect/>
          </a:stretch>
        </p:blipFill>
        <p:spPr>
          <a:xfrm>
            <a:off x="1714480" y="2071678"/>
            <a:ext cx="5214974" cy="3590098"/>
          </a:xfrm>
          <a:prstGeom prst="rect">
            <a:avLst/>
          </a:prstGeom>
        </p:spPr>
      </p:pic>
    </p:spTree>
    <p:extLst>
      <p:ext uri="{BB962C8B-B14F-4D97-AF65-F5344CB8AC3E}">
        <p14:creationId xmlns:p14="http://schemas.microsoft.com/office/powerpoint/2010/main" val="1492652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37187" y="-88852"/>
            <a:ext cx="7772400" cy="1143000"/>
          </a:xfrm>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437187" y="905677"/>
            <a:ext cx="8856715" cy="5952323"/>
          </a:xfrm>
        </p:spPr>
        <p:txBody>
          <a:bodyPr>
            <a:normAutofit/>
          </a:bodyPr>
          <a:lstStyle/>
          <a:p>
            <a:r>
              <a:rPr lang="en-US" dirty="0" smtClean="0">
                <a:latin typeface="Arial" charset="0"/>
                <a:ea typeface="Arial" charset="0"/>
                <a:cs typeface="Arial" charset="0"/>
              </a:rPr>
              <a:t>International Pricing</a:t>
            </a:r>
          </a:p>
          <a:p>
            <a:endParaRPr lang="en-US" dirty="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a:latin typeface="Arial" charset="0"/>
                <a:ea typeface="Arial" charset="0"/>
                <a:cs typeface="Arial" charset="0"/>
              </a:rPr>
              <a:t>  </a:t>
            </a:r>
            <a:r>
              <a:rPr lang="en-US" sz="2000" dirty="0" smtClean="0">
                <a:latin typeface="Arial" charset="0"/>
                <a:ea typeface="Arial" charset="0"/>
                <a:cs typeface="Arial" charset="0"/>
              </a:rPr>
              <a:t> </a:t>
            </a:r>
            <a:r>
              <a:rPr lang="en-US" sz="1600" dirty="0" smtClean="0">
                <a:latin typeface="Arial" charset="0"/>
                <a:ea typeface="Arial" charset="0"/>
                <a:cs typeface="Arial" charset="0"/>
              </a:rPr>
              <a:t>International pricing: To lower prices in emerging markets, such as Indonesia shown here, Unilever developed smaller, single-use packets if Sunsilk, Ponds, Dove, and other brands that are at prices even the world's poorest consumers can afford.</a:t>
            </a:r>
          </a:p>
        </p:txBody>
      </p:sp>
      <p:pic>
        <p:nvPicPr>
          <p:cNvPr id="2" name="Picture 1"/>
          <p:cNvPicPr>
            <a:picLocks noChangeAspect="1"/>
          </p:cNvPicPr>
          <p:nvPr/>
        </p:nvPicPr>
        <p:blipFill>
          <a:blip r:embed="rId2"/>
          <a:stretch>
            <a:fillRect/>
          </a:stretch>
        </p:blipFill>
        <p:spPr>
          <a:xfrm>
            <a:off x="1692937" y="1575483"/>
            <a:ext cx="5260900" cy="3562068"/>
          </a:xfrm>
          <a:prstGeom prst="rect">
            <a:avLst/>
          </a:prstGeom>
        </p:spPr>
      </p:pic>
    </p:spTree>
    <p:extLst>
      <p:ext uri="{BB962C8B-B14F-4D97-AF65-F5344CB8AC3E}">
        <p14:creationId xmlns:p14="http://schemas.microsoft.com/office/powerpoint/2010/main" val="590974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11.2</a:t>
            </a:r>
            <a:br>
              <a:rPr lang="en-US" dirty="0" smtClean="0"/>
            </a:br>
            <a:r>
              <a:rPr lang="en-US" sz="2700" b="1" dirty="0" smtClean="0"/>
              <a:t>International Pricing: </a:t>
            </a:r>
            <a:r>
              <a:rPr lang="en-US" sz="2700" dirty="0" smtClean="0"/>
              <a:t>Targeting the Bottom of the Pyramid</a:t>
            </a:r>
            <a:endParaRPr lang="th-TH" sz="2700" dirty="0"/>
          </a:p>
        </p:txBody>
      </p:sp>
      <p:sp>
        <p:nvSpPr>
          <p:cNvPr id="3" name="ตัวยึดเนื้อหา 2"/>
          <p:cNvSpPr>
            <a:spLocks noGrp="1"/>
          </p:cNvSpPr>
          <p:nvPr>
            <p:ph sz="quarter" idx="1"/>
          </p:nvPr>
        </p:nvSpPr>
        <p:spPr>
          <a:xfrm>
            <a:off x="642910" y="1428736"/>
            <a:ext cx="7858180" cy="5429264"/>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To lower prices in developing countries, Unilever developed smaller more affordable packages that put the company’s premier brands within the reach of cash-strapped customers.</a:t>
            </a:r>
            <a:endParaRPr lang="th-TH" sz="2000" dirty="0">
              <a:latin typeface="Arial" charset="0"/>
              <a:ea typeface="Arial" charset="0"/>
              <a:cs typeface="Arial" charset="0"/>
            </a:endParaRPr>
          </a:p>
        </p:txBody>
      </p:sp>
      <p:pic>
        <p:nvPicPr>
          <p:cNvPr id="4" name="รูปภาพ 3" descr="unilever.jpg"/>
          <p:cNvPicPr>
            <a:picLocks noChangeAspect="1"/>
          </p:cNvPicPr>
          <p:nvPr/>
        </p:nvPicPr>
        <p:blipFill>
          <a:blip r:embed="rId2" cstate="print"/>
          <a:stretch>
            <a:fillRect/>
          </a:stretch>
        </p:blipFill>
        <p:spPr>
          <a:xfrm>
            <a:off x="1785918" y="1500174"/>
            <a:ext cx="4786321" cy="3994983"/>
          </a:xfrm>
          <a:prstGeom prst="rect">
            <a:avLst/>
          </a:prstGeom>
        </p:spPr>
      </p:pic>
    </p:spTree>
    <p:extLst>
      <p:ext uri="{BB962C8B-B14F-4D97-AF65-F5344CB8AC3E}">
        <p14:creationId xmlns:p14="http://schemas.microsoft.com/office/powerpoint/2010/main" val="97638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4:Price Changes</a:t>
            </a:r>
            <a:endParaRPr lang="th-TH" dirty="0"/>
          </a:p>
        </p:txBody>
      </p:sp>
      <p:pic>
        <p:nvPicPr>
          <p:cNvPr id="12294" name="Picture 6" descr="http://www.joomlabamboo.com/blog/images/stories/blog/pricechange/newprice.jpg"/>
          <p:cNvPicPr>
            <a:picLocks noChangeAspect="1" noChangeArrowheads="1"/>
          </p:cNvPicPr>
          <p:nvPr/>
        </p:nvPicPr>
        <p:blipFill>
          <a:blip r:embed="rId2" cstate="print"/>
          <a:srcRect/>
          <a:stretch>
            <a:fillRect/>
          </a:stretch>
        </p:blipFill>
        <p:spPr bwMode="auto">
          <a:xfrm>
            <a:off x="857224" y="2928934"/>
            <a:ext cx="7516190" cy="309563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8887" y="37572"/>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418817" y="1180571"/>
            <a:ext cx="8372540" cy="5214974"/>
          </a:xfrm>
        </p:spPr>
        <p:txBody>
          <a:bodyPr>
            <a:normAutofit fontScale="92500" lnSpcReduction="20000"/>
          </a:bodyPr>
          <a:lstStyle/>
          <a:p>
            <a:r>
              <a:rPr lang="en-US" dirty="0" smtClean="0">
                <a:latin typeface="Arial" charset="0"/>
                <a:ea typeface="Arial" charset="0"/>
                <a:cs typeface="Arial" charset="0"/>
              </a:rPr>
              <a:t>Responding to price changes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r>
              <a:rPr lang="en-US" sz="2000" dirty="0">
                <a:latin typeface="Arial" charset="0"/>
                <a:ea typeface="Arial" charset="0"/>
                <a:cs typeface="Arial" charset="0"/>
              </a:rPr>
              <a:t>    </a:t>
            </a:r>
          </a:p>
          <a:p>
            <a:pPr>
              <a:buNone/>
            </a:pPr>
            <a:r>
              <a:rPr lang="en-US" sz="2000" dirty="0" smtClean="0">
                <a:latin typeface="Arial" charset="0"/>
                <a:ea typeface="Arial" charset="0"/>
                <a:cs typeface="Arial" charset="0"/>
              </a:rPr>
              <a:t>    Fighter brands: Starbucks has positioned its Seattle’s best Coffee unit to compete more directly with the “mass premium” brands sold by </a:t>
            </a:r>
            <a:r>
              <a:rPr lang="en-US" sz="2000" dirty="0" err="1" smtClean="0">
                <a:latin typeface="Arial" charset="0"/>
                <a:ea typeface="Arial" charset="0"/>
                <a:cs typeface="Arial" charset="0"/>
              </a:rPr>
              <a:t>Dunkin’Donuts</a:t>
            </a:r>
            <a:r>
              <a:rPr lang="en-US" sz="2000" dirty="0" smtClean="0">
                <a:latin typeface="Arial" charset="0"/>
                <a:ea typeface="Arial" charset="0"/>
                <a:cs typeface="Arial" charset="0"/>
              </a:rPr>
              <a:t>, McDonald’s and other lower-prices competitors.</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1802983" y="1761344"/>
            <a:ext cx="5217411" cy="37686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 Changes</a:t>
            </a:r>
            <a:endParaRPr lang="th-TH" dirty="0"/>
          </a:p>
        </p:txBody>
      </p:sp>
      <p:sp>
        <p:nvSpPr>
          <p:cNvPr id="5" name="ตัวยึดเนื้อหา 4"/>
          <p:cNvSpPr>
            <a:spLocks noGrp="1"/>
          </p:cNvSpPr>
          <p:nvPr>
            <p:ph sz="quarter" idx="1"/>
          </p:nvPr>
        </p:nvSpPr>
        <p:spPr>
          <a:xfrm>
            <a:off x="709623" y="2166917"/>
            <a:ext cx="7772400" cy="4572000"/>
          </a:xfrm>
        </p:spPr>
        <p:txBody>
          <a:bodyPr/>
          <a:lstStyle/>
          <a:p>
            <a:pPr>
              <a:buFont typeface="Wingdings" pitchFamily="2" charset="2"/>
              <a:buChar char="Ø"/>
            </a:pPr>
            <a:r>
              <a:rPr lang="en-US" dirty="0" smtClean="0">
                <a:latin typeface="Arial" charset="0"/>
                <a:ea typeface="Arial" charset="0"/>
                <a:cs typeface="Arial" charset="0"/>
              </a:rPr>
              <a:t>Initiating Price Cuts?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Initiating Price Increases?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Buyers Reactions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Competitor Reactions to Price Changes?</a:t>
            </a:r>
            <a:endParaRPr lang="th-TH" dirty="0">
              <a:latin typeface="Arial" charset="0"/>
              <a:ea typeface="Arial" charset="0"/>
              <a:cs typeface="Arial" charset="0"/>
            </a:endParaRPr>
          </a:p>
        </p:txBody>
      </p:sp>
      <p:pic>
        <p:nvPicPr>
          <p:cNvPr id="6" name="Picture 4" descr="http://rcinsider.com/wp-content/uploads/2012/07/dollar-sign-clipart-profits-up-prev1175393776ezKR76.jpg"/>
          <p:cNvPicPr>
            <a:picLocks noChangeAspect="1" noChangeArrowheads="1"/>
          </p:cNvPicPr>
          <p:nvPr/>
        </p:nvPicPr>
        <p:blipFill>
          <a:blip r:embed="rId2" cstate="print"/>
          <a:srcRect/>
          <a:stretch>
            <a:fillRect/>
          </a:stretch>
        </p:blipFill>
        <p:spPr bwMode="auto">
          <a:xfrm>
            <a:off x="6072198" y="500042"/>
            <a:ext cx="2409825" cy="3333751"/>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0128" y="0"/>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914400" y="1447800"/>
            <a:ext cx="7658128" cy="54102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Initiating Price Increases: When gasoline prices rise rapidly, angry consumers often accuse the major oil companies of enriching themselves by gouging customers.</a:t>
            </a:r>
            <a:endParaRPr lang="th-TH" sz="2200" dirty="0">
              <a:latin typeface="Arial" charset="0"/>
              <a:ea typeface="Arial" charset="0"/>
              <a:cs typeface="Arial" charset="0"/>
            </a:endParaRPr>
          </a:p>
        </p:txBody>
      </p:sp>
      <p:pic>
        <p:nvPicPr>
          <p:cNvPr id="4" name="รูปภาพ 3" descr="mobile.jpg"/>
          <p:cNvPicPr>
            <a:picLocks noChangeAspect="1"/>
          </p:cNvPicPr>
          <p:nvPr/>
        </p:nvPicPr>
        <p:blipFill>
          <a:blip r:embed="rId2" cstate="print"/>
          <a:stretch>
            <a:fillRect/>
          </a:stretch>
        </p:blipFill>
        <p:spPr>
          <a:xfrm>
            <a:off x="2071670" y="1357298"/>
            <a:ext cx="4819884" cy="36433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Price Changes</a:t>
            </a:r>
            <a:br>
              <a:rPr lang="en-US" dirty="0" smtClean="0"/>
            </a:br>
            <a:r>
              <a:rPr lang="en-US" sz="2200" dirty="0" smtClean="0"/>
              <a:t>Responding to change</a:t>
            </a:r>
            <a:endParaRPr lang="th-TH" sz="2200" dirty="0"/>
          </a:p>
        </p:txBody>
      </p:sp>
      <p:sp>
        <p:nvSpPr>
          <p:cNvPr id="3" name="ตัวยึดเนื้อหา 2"/>
          <p:cNvSpPr>
            <a:spLocks noGrp="1"/>
          </p:cNvSpPr>
          <p:nvPr>
            <p:ph sz="quarter" idx="1"/>
          </p:nvPr>
        </p:nvSpPr>
        <p:spPr>
          <a:xfrm>
            <a:off x="285720" y="1447800"/>
            <a:ext cx="8401080" cy="4572000"/>
          </a:xfrm>
        </p:spPr>
        <p:txBody>
          <a:bodyPr/>
          <a:lstStyle/>
          <a:p>
            <a:pPr>
              <a:buNone/>
            </a:pPr>
            <a:r>
              <a:rPr lang="en-US" sz="2400" dirty="0" smtClean="0">
                <a:latin typeface="Arial" charset="0"/>
                <a:ea typeface="Arial" charset="0"/>
                <a:cs typeface="Arial" charset="0"/>
              </a:rPr>
              <a:t>Figure 11.1 Assessing and Responding to Competitor Price Changes</a:t>
            </a:r>
          </a:p>
        </p:txBody>
      </p:sp>
      <p:pic>
        <p:nvPicPr>
          <p:cNvPr id="4" name="รูปภาพ 3" descr="Figure 11.1.jpg"/>
          <p:cNvPicPr>
            <a:picLocks noChangeAspect="1"/>
          </p:cNvPicPr>
          <p:nvPr/>
        </p:nvPicPr>
        <p:blipFill>
          <a:blip r:embed="rId2" cstate="print">
            <a:lum bright="9000" contrast="53000"/>
          </a:blip>
          <a:stretch>
            <a:fillRect/>
          </a:stretch>
        </p:blipFill>
        <p:spPr>
          <a:xfrm>
            <a:off x="3286116" y="2382298"/>
            <a:ext cx="5686136" cy="3832783"/>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14282" y="4714884"/>
            <a:ext cx="3000396" cy="2062103"/>
          </a:xfrm>
          <a:prstGeom prst="rect">
            <a:avLst/>
          </a:prstGeom>
          <a:noFill/>
        </p:spPr>
        <p:txBody>
          <a:bodyPr wrap="square" rtlCol="0">
            <a:spAutoFit/>
          </a:bodyPr>
          <a:lstStyle/>
          <a:p>
            <a:r>
              <a:rPr lang="en-US" sz="1600" dirty="0" smtClean="0">
                <a:latin typeface="Arial" charset="0"/>
                <a:ea typeface="Arial" charset="0"/>
                <a:cs typeface="Arial" charset="0"/>
              </a:rPr>
              <a:t>When a competitor cuts prices, a company’s first reaction may be to drop its prices as well.  But that is often the wrong response.  Instead the firm may want to emphasize the “value” side of the price-value equation.</a:t>
            </a:r>
            <a:endParaRPr lang="th-TH" sz="1600" dirty="0">
              <a:latin typeface="Arial" charset="0"/>
              <a:ea typeface="Arial" charset="0"/>
              <a:cs typeface="Arial" charset="0"/>
            </a:endParaRPr>
          </a:p>
        </p:txBody>
      </p:sp>
      <p:cxnSp>
        <p:nvCxnSpPr>
          <p:cNvPr id="7" name="ลูกศรเชื่อมต่อแบบตรง 6"/>
          <p:cNvCxnSpPr/>
          <p:nvPr/>
        </p:nvCxnSpPr>
        <p:spPr>
          <a:xfrm flipV="1">
            <a:off x="3000364" y="5143512"/>
            <a:ext cx="214314" cy="14287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5: Public Policy and Marketing</a:t>
            </a:r>
            <a:endParaRPr lang="th-TH" dirty="0"/>
          </a:p>
        </p:txBody>
      </p:sp>
      <p:pic>
        <p:nvPicPr>
          <p:cNvPr id="5122" name="Picture 2" descr="http://www.thedrinksbusiness.com/wordpress/wp-content/uploads/2012/10/Wine-Shopping.jpeg"/>
          <p:cNvPicPr>
            <a:picLocks noChangeAspect="1" noChangeArrowheads="1"/>
          </p:cNvPicPr>
          <p:nvPr/>
        </p:nvPicPr>
        <p:blipFill>
          <a:blip r:embed="rId2" cstate="print"/>
          <a:srcRect/>
          <a:stretch>
            <a:fillRect/>
          </a:stretch>
        </p:blipFill>
        <p:spPr bwMode="auto">
          <a:xfrm>
            <a:off x="1714480" y="2857496"/>
            <a:ext cx="5145563" cy="341423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Figure 11.2 Public Policy Issues in Pricing</a:t>
            </a:r>
            <a:endParaRPr lang="th-TH" dirty="0">
              <a:latin typeface="Arial" charset="0"/>
              <a:ea typeface="Arial" charset="0"/>
              <a:cs typeface="Arial" charset="0"/>
            </a:endParaRPr>
          </a:p>
        </p:txBody>
      </p:sp>
      <p:pic>
        <p:nvPicPr>
          <p:cNvPr id="6" name="รูปภาพ 5" descr="Figure 11.2.jpg"/>
          <p:cNvPicPr>
            <a:picLocks noChangeAspect="1"/>
          </p:cNvPicPr>
          <p:nvPr/>
        </p:nvPicPr>
        <p:blipFill>
          <a:blip r:embed="rId2" cstate="print">
            <a:lum bright="17000" contrast="35000"/>
          </a:blip>
          <a:stretch>
            <a:fillRect/>
          </a:stretch>
        </p:blipFill>
        <p:spPr>
          <a:xfrm>
            <a:off x="2571736" y="2214554"/>
            <a:ext cx="6279922" cy="4000528"/>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214282" y="4429132"/>
            <a:ext cx="2286015" cy="1323439"/>
          </a:xfrm>
          <a:prstGeom prst="rect">
            <a:avLst/>
          </a:prstGeom>
          <a:noFill/>
        </p:spPr>
        <p:txBody>
          <a:bodyPr wrap="square" rtlCol="0">
            <a:spAutoFit/>
          </a:bodyPr>
          <a:lstStyle/>
          <a:p>
            <a:r>
              <a:rPr lang="en-US" sz="1600" dirty="0" smtClean="0">
                <a:latin typeface="Arial" charset="0"/>
                <a:ea typeface="Arial" charset="0"/>
                <a:cs typeface="Arial" charset="0"/>
              </a:rPr>
              <a:t>Major public policy issues in pricing take place at two levels. Pricing practices within a given channel level…</a:t>
            </a:r>
            <a:endParaRPr lang="th-TH" sz="1600" dirty="0">
              <a:latin typeface="Arial" charset="0"/>
              <a:ea typeface="Arial" charset="0"/>
              <a:cs typeface="Arial" charset="0"/>
            </a:endParaRPr>
          </a:p>
        </p:txBody>
      </p:sp>
      <p:cxnSp>
        <p:nvCxnSpPr>
          <p:cNvPr id="8" name="ลูกศรเชื่อมต่อแบบตรง 7"/>
          <p:cNvCxnSpPr/>
          <p:nvPr/>
        </p:nvCxnSpPr>
        <p:spPr>
          <a:xfrm flipV="1">
            <a:off x="1643042" y="3286124"/>
            <a:ext cx="928694" cy="78581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928662" y="1357298"/>
            <a:ext cx="7772400" cy="4572000"/>
          </a:xfrm>
        </p:spPr>
        <p:txBody>
          <a:bodyPr>
            <a:normAutofit/>
          </a:bodyPr>
          <a:lstStyle/>
          <a:p>
            <a:r>
              <a:rPr lang="en-US" dirty="0" smtClean="0">
                <a:latin typeface="Arial" charset="0"/>
                <a:ea typeface="Arial" charset="0"/>
                <a:cs typeface="Arial" charset="0"/>
              </a:rPr>
              <a:t>Pricing with Channel Levels</a:t>
            </a:r>
          </a:p>
          <a:p>
            <a:pPr>
              <a:buFont typeface="Wingdings" pitchFamily="2" charset="2"/>
              <a:buChar char="v"/>
            </a:pPr>
            <a:r>
              <a:rPr lang="en-US" dirty="0" smtClean="0">
                <a:solidFill>
                  <a:srgbClr val="FF0000"/>
                </a:solidFill>
                <a:latin typeface="Arial" charset="0"/>
                <a:ea typeface="Arial" charset="0"/>
                <a:cs typeface="Arial" charset="0"/>
              </a:rPr>
              <a:t>Predatory pricing: Selling below cost with intention of punishing a competitor or gaining higher long-run profits by putting competitors out of business.</a:t>
            </a:r>
          </a:p>
          <a:p>
            <a:endParaRPr lang="en-US" dirty="0" smtClean="0">
              <a:latin typeface="Arial" charset="0"/>
              <a:ea typeface="Arial" charset="0"/>
              <a:cs typeface="Arial" charset="0"/>
            </a:endParaRPr>
          </a:p>
          <a:p>
            <a:pPr>
              <a:buNone/>
            </a:pPr>
            <a:endParaRPr lang="en-US" dirty="0" smtClean="0">
              <a:latin typeface="Arial" charset="0"/>
              <a:ea typeface="Arial" charset="0"/>
              <a:cs typeface="Arial" charset="0"/>
            </a:endParaRPr>
          </a:p>
        </p:txBody>
      </p:sp>
      <p:pic>
        <p:nvPicPr>
          <p:cNvPr id="3074" name="Picture 2" descr="http://i.dailymail.co.uk/i/pix/2009/12/07/article-1233766-077F6D62000005DC-210_964x637.jpg"/>
          <p:cNvPicPr>
            <a:picLocks noChangeAspect="1" noChangeArrowheads="1"/>
          </p:cNvPicPr>
          <p:nvPr/>
        </p:nvPicPr>
        <p:blipFill>
          <a:blip r:embed="rId3" cstate="print"/>
          <a:srcRect/>
          <a:stretch>
            <a:fillRect/>
          </a:stretch>
        </p:blipFill>
        <p:spPr bwMode="auto">
          <a:xfrm>
            <a:off x="1650948" y="3643298"/>
            <a:ext cx="4169553" cy="2755192"/>
          </a:xfrm>
          <a:prstGeom prst="rect">
            <a:avLst/>
          </a:prstGeom>
          <a:ln>
            <a:noFill/>
          </a:ln>
          <a:effectLst>
            <a:outerShdw blurRad="292100" dist="139700" dir="2700000" algn="tl" rotWithShape="0">
              <a:srgbClr val="333333">
                <a:alpha val="65000"/>
              </a:srgbClr>
            </a:outerShdw>
          </a:effectLst>
        </p:spPr>
      </p:pic>
      <p:pic>
        <p:nvPicPr>
          <p:cNvPr id="3076" name="Picture 4" descr="http://ecx.images-amazon.com/images/I/41aRaGVKyAL._SL500_AA300_.png"/>
          <p:cNvPicPr>
            <a:picLocks noChangeAspect="1" noChangeArrowheads="1"/>
          </p:cNvPicPr>
          <p:nvPr/>
        </p:nvPicPr>
        <p:blipFill>
          <a:blip r:embed="rId4" cstate="print"/>
          <a:srcRect/>
          <a:stretch>
            <a:fillRect/>
          </a:stretch>
        </p:blipFill>
        <p:spPr bwMode="auto">
          <a:xfrm>
            <a:off x="6367819" y="4271811"/>
            <a:ext cx="1785925" cy="178592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501580" y="1417638"/>
            <a:ext cx="8229600" cy="55531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1800" dirty="0" smtClean="0">
                <a:latin typeface="Arial" charset="0"/>
                <a:ea typeface="Arial" charset="0"/>
                <a:cs typeface="Arial" charset="0"/>
              </a:rPr>
              <a:t>    Predatory pricing: Some industry critics have accused Amazon.com of pricing books at fire-sales prices that harm competing book sellers.  But is it predatory pricing or just plain good competitive marketing?</a:t>
            </a:r>
            <a:endParaRPr lang="th-TH" sz="1800" dirty="0">
              <a:latin typeface="Arial" charset="0"/>
              <a:ea typeface="Arial" charset="0"/>
              <a:cs typeface="Arial" charset="0"/>
            </a:endParaRPr>
          </a:p>
        </p:txBody>
      </p:sp>
      <p:pic>
        <p:nvPicPr>
          <p:cNvPr id="6" name="รูปภาพ 5" descr="amazon net.jpg"/>
          <p:cNvPicPr>
            <a:picLocks noChangeAspect="1"/>
          </p:cNvPicPr>
          <p:nvPr/>
        </p:nvPicPr>
        <p:blipFill>
          <a:blip r:embed="rId3" cstate="print">
            <a:lum bright="16000" contrast="24000"/>
          </a:blip>
          <a:stretch>
            <a:fillRect/>
          </a:stretch>
        </p:blipFill>
        <p:spPr>
          <a:xfrm>
            <a:off x="1643042" y="1357298"/>
            <a:ext cx="5429288" cy="4214842"/>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2301" y="655829"/>
            <a:ext cx="8729273" cy="1307962"/>
          </a:xfrm>
        </p:spPr>
        <p:txBody>
          <a:bodyPr>
            <a:noAutofit/>
          </a:bodyPr>
          <a:lstStyle/>
          <a:p>
            <a:r>
              <a:rPr lang="en-US" sz="3600" dirty="0"/>
              <a:t>Group Homework</a:t>
            </a:r>
          </a:p>
          <a:p>
            <a:r>
              <a:rPr lang="en-US" sz="3600" dirty="0"/>
              <a:t> </a:t>
            </a:r>
            <a:r>
              <a:rPr lang="en-US" sz="2800" dirty="0"/>
              <a:t>5 mins presentation slides </a:t>
            </a:r>
            <a:endParaRPr lang="th-TH" sz="2800" dirty="0"/>
          </a:p>
        </p:txBody>
      </p:sp>
      <p:pic>
        <p:nvPicPr>
          <p:cNvPr id="4" name="Picture 4" descr="0187"/>
          <p:cNvPicPr>
            <a:picLocks noChangeAspect="1" noChangeArrowheads="1" noCrop="1"/>
          </p:cNvPicPr>
          <p:nvPr/>
        </p:nvPicPr>
        <p:blipFill>
          <a:blip r:embed="rId2" cstate="print"/>
          <a:srcRect/>
          <a:stretch>
            <a:fillRect/>
          </a:stretch>
        </p:blipFill>
        <p:spPr>
          <a:xfrm>
            <a:off x="5783706" y="4603192"/>
            <a:ext cx="2241029" cy="1874914"/>
          </a:xfrm>
          <a:prstGeom prst="rect">
            <a:avLst/>
          </a:prstGeom>
          <a:noFill/>
          <a:ln/>
        </p:spPr>
      </p:pic>
      <p:sp>
        <p:nvSpPr>
          <p:cNvPr id="6" name="Content Placeholder 4"/>
          <p:cNvSpPr txBox="1">
            <a:spLocks/>
          </p:cNvSpPr>
          <p:nvPr/>
        </p:nvSpPr>
        <p:spPr>
          <a:xfrm>
            <a:off x="302301" y="2396209"/>
            <a:ext cx="8072204" cy="887282"/>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a:buFont typeface="Wingdings" charset="2"/>
              <a:buChar char="Ø"/>
            </a:pPr>
            <a:r>
              <a:rPr lang="en-US">
                <a:latin typeface="Arial" charset="0"/>
                <a:ea typeface="Arial" charset="0"/>
                <a:cs typeface="Arial" charset="0"/>
              </a:rPr>
              <a:t>1 -2 power point slides on the pricing strategy of your new product</a:t>
            </a:r>
          </a:p>
        </p:txBody>
      </p:sp>
    </p:spTree>
    <p:extLst>
      <p:ext uri="{BB962C8B-B14F-4D97-AF65-F5344CB8AC3E}">
        <p14:creationId xmlns:p14="http://schemas.microsoft.com/office/powerpoint/2010/main" val="15078708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247</TotalTime>
  <Words>1534</Words>
  <Application>Microsoft Office PowerPoint</Application>
  <PresentationFormat>On-screen Show (4:3)</PresentationFormat>
  <Paragraphs>197</Paragraphs>
  <Slides>44</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Arial Unicode MS</vt:lpstr>
      <vt:lpstr>Arial</vt:lpstr>
      <vt:lpstr>Calibri</vt:lpstr>
      <vt:lpstr>Cordia New</vt:lpstr>
      <vt:lpstr>EucrosiaUPC</vt:lpstr>
      <vt:lpstr>Franklin Gothic Book</vt:lpstr>
      <vt:lpstr>LilyUPC</vt:lpstr>
      <vt:lpstr>Perpetua</vt:lpstr>
      <vt:lpstr>Wingdings</vt:lpstr>
      <vt:lpstr>Wingdings 2</vt:lpstr>
      <vt:lpstr>เสมอภาค</vt:lpstr>
      <vt:lpstr>Pricing Strategy  II CHAPTER 11: Pricing Strategy: Additional Considerations</vt:lpstr>
      <vt:lpstr>Objective Outline</vt:lpstr>
      <vt:lpstr>Panera Bread Company:  Value Isn’t Just about Low Prices</vt:lpstr>
      <vt:lpstr>Amazon vs.Walmart A price War for Online Supremacy</vt:lpstr>
      <vt:lpstr>Objective 1: New-Product Pricing Strategies</vt:lpstr>
      <vt:lpstr>New-Product Pricing Strategies</vt:lpstr>
      <vt:lpstr>New-Product Pricing Strategies</vt:lpstr>
      <vt:lpstr>PowerPoint Presentation</vt:lpstr>
      <vt:lpstr>PowerPoint Presentation</vt:lpstr>
      <vt:lpstr>Objective 2: Product Mix Pricing Strategies</vt:lpstr>
      <vt:lpstr>Product Mix Pricing Strategies</vt:lpstr>
      <vt:lpstr>Product Mix Pricing Strategies</vt:lpstr>
      <vt:lpstr>PowerPoint Presentation</vt:lpstr>
      <vt:lpstr>Product Mix Pricing Strategies</vt:lpstr>
      <vt:lpstr>Product Mix Pricing Strategies</vt:lpstr>
      <vt:lpstr>PowerPoint Presentation</vt:lpstr>
      <vt:lpstr>Product Mix Pricing Strategies</vt:lpstr>
      <vt:lpstr>Product Mix Pricing Strategies</vt:lpstr>
      <vt:lpstr>Objective 3: Price-Adjustment Strategies</vt:lpstr>
      <vt:lpstr>Price-Adjustment Strategies</vt:lpstr>
      <vt:lpstr>Price-Adjustment Strategies</vt:lpstr>
      <vt:lpstr>Price-Adjustment Strategies</vt:lpstr>
      <vt:lpstr>PowerPoint Presentation</vt:lpstr>
      <vt:lpstr> Quick, What’s a Good Price for..? We’ll Give You a Cue</vt:lpstr>
      <vt:lpstr>Price-Adjustment Strategies</vt:lpstr>
      <vt:lpstr>Price-Adjustment Strategies</vt:lpstr>
      <vt:lpstr>Price-Adjustment Strategies</vt:lpstr>
      <vt:lpstr>Price-Adjustment Strategies</vt:lpstr>
      <vt:lpstr>Real Marketing 11.1 Dynamic Pricing: The Wonders and Woes of Real-Time Price Adjustments</vt:lpstr>
      <vt:lpstr>PowerPoint Presentation</vt:lpstr>
      <vt:lpstr>PowerPoint Presentation</vt:lpstr>
      <vt:lpstr>Price-Adjustment Strategies</vt:lpstr>
      <vt:lpstr>Price-Adjustment Strategies</vt:lpstr>
      <vt:lpstr>Real Marketing 11.2 International Pricing: Targeting the Bottom of the Pyramid</vt:lpstr>
      <vt:lpstr>Objective 4:Price Changes</vt:lpstr>
      <vt:lpstr>Price Changes</vt:lpstr>
      <vt:lpstr>Price Changes</vt:lpstr>
      <vt:lpstr>Price Changes</vt:lpstr>
      <vt:lpstr>Price Changes Responding to change</vt:lpstr>
      <vt:lpstr>Objective 5: Public Policy and Marketing</vt:lpstr>
      <vt:lpstr>Public Policy and Marketing</vt:lpstr>
      <vt:lpstr>Public Policy and Marketing</vt:lpstr>
      <vt:lpstr>Public Policy and Marketing</vt:lpstr>
      <vt:lpstr>Group Homework  5 mins presentation slides </vt:lpstr>
    </vt:vector>
  </TitlesOfParts>
  <Company>Service 99-99-9999</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88</cp:revision>
  <dcterms:created xsi:type="dcterms:W3CDTF">2013-10-18T08:44:42Z</dcterms:created>
  <dcterms:modified xsi:type="dcterms:W3CDTF">2018-10-25T09:58:00Z</dcterms:modified>
</cp:coreProperties>
</file>