
<file path=[Content_Types].xml><?xml version="1.0" encoding="utf-8"?>
<Types xmlns="http://schemas.openxmlformats.org/package/2006/content-types">
  <Default Extension="tmp" ContentType="image/png"/>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71"/>
  </p:notesMasterIdLst>
  <p:sldIdLst>
    <p:sldId id="256" r:id="rId2"/>
    <p:sldId id="379" r:id="rId3"/>
    <p:sldId id="380" r:id="rId4"/>
    <p:sldId id="381" r:id="rId5"/>
    <p:sldId id="382" r:id="rId6"/>
    <p:sldId id="383" r:id="rId7"/>
    <p:sldId id="384" r:id="rId8"/>
    <p:sldId id="385" r:id="rId9"/>
    <p:sldId id="386" r:id="rId10"/>
    <p:sldId id="387" r:id="rId11"/>
    <p:sldId id="388" r:id="rId12"/>
    <p:sldId id="389" r:id="rId13"/>
    <p:sldId id="390" r:id="rId14"/>
    <p:sldId id="391" r:id="rId15"/>
    <p:sldId id="392" r:id="rId16"/>
    <p:sldId id="393" r:id="rId17"/>
    <p:sldId id="394" r:id="rId18"/>
    <p:sldId id="395" r:id="rId19"/>
    <p:sldId id="396" r:id="rId20"/>
    <p:sldId id="397" r:id="rId21"/>
    <p:sldId id="398" r:id="rId22"/>
    <p:sldId id="399" r:id="rId23"/>
    <p:sldId id="400" r:id="rId24"/>
    <p:sldId id="401" r:id="rId25"/>
    <p:sldId id="402" r:id="rId26"/>
    <p:sldId id="403" r:id="rId27"/>
    <p:sldId id="404" r:id="rId28"/>
    <p:sldId id="405" r:id="rId29"/>
    <p:sldId id="406" r:id="rId30"/>
    <p:sldId id="407" r:id="rId31"/>
    <p:sldId id="408" r:id="rId32"/>
    <p:sldId id="409" r:id="rId33"/>
    <p:sldId id="410" r:id="rId34"/>
    <p:sldId id="321" r:id="rId35"/>
    <p:sldId id="322" r:id="rId36"/>
    <p:sldId id="323" r:id="rId37"/>
    <p:sldId id="324" r:id="rId38"/>
    <p:sldId id="325" r:id="rId39"/>
    <p:sldId id="326" r:id="rId40"/>
    <p:sldId id="329" r:id="rId41"/>
    <p:sldId id="353" r:id="rId42"/>
    <p:sldId id="354" r:id="rId43"/>
    <p:sldId id="355" r:id="rId44"/>
    <p:sldId id="356" r:id="rId45"/>
    <p:sldId id="357" r:id="rId46"/>
    <p:sldId id="358" r:id="rId47"/>
    <p:sldId id="359" r:id="rId48"/>
    <p:sldId id="360" r:id="rId49"/>
    <p:sldId id="361" r:id="rId50"/>
    <p:sldId id="362" r:id="rId51"/>
    <p:sldId id="327" r:id="rId52"/>
    <p:sldId id="328" r:id="rId53"/>
    <p:sldId id="330" r:id="rId54"/>
    <p:sldId id="331" r:id="rId55"/>
    <p:sldId id="332" r:id="rId56"/>
    <p:sldId id="333" r:id="rId57"/>
    <p:sldId id="334" r:id="rId58"/>
    <p:sldId id="335" r:id="rId59"/>
    <p:sldId id="336" r:id="rId60"/>
    <p:sldId id="337" r:id="rId61"/>
    <p:sldId id="338" r:id="rId62"/>
    <p:sldId id="339" r:id="rId63"/>
    <p:sldId id="340" r:id="rId64"/>
    <p:sldId id="341" r:id="rId65"/>
    <p:sldId id="342" r:id="rId66"/>
    <p:sldId id="343" r:id="rId67"/>
    <p:sldId id="344" r:id="rId68"/>
    <p:sldId id="363" r:id="rId69"/>
    <p:sldId id="320" r:id="rId7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91" d="100"/>
          <a:sy n="91" d="100"/>
        </p:scale>
        <p:origin x="1368" y="4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6170D8-79F3-47E8-AABF-3546422B4182}" type="datetimeFigureOut">
              <a:rPr lang="en-US" smtClean="0"/>
              <a:t>2/19/2015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097B3-C1B6-4468-B554-69E32C22EF59}" type="slidenum">
              <a:rPr lang="en-US" smtClean="0"/>
              <a:t>‹#›</a:t>
            </a:fld>
            <a:endParaRPr lang="en-US"/>
          </a:p>
        </p:txBody>
      </p:sp>
    </p:spTree>
    <p:extLst>
      <p:ext uri="{BB962C8B-B14F-4D97-AF65-F5344CB8AC3E}">
        <p14:creationId xmlns:p14="http://schemas.microsoft.com/office/powerpoint/2010/main" val="3131728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AFD40DE-EED9-4683-ABA5-90BDC7AE24B6}" type="datetime1">
              <a:rPr lang="en-US" smtClean="0"/>
              <a:t>2/19/2015</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705D276-3774-4756-969C-6385FEFC9C5E}" type="datetime1">
              <a:rPr lang="en-US" smtClean="0"/>
              <a:t>2/19/2015</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16294E8-2C6E-4C58-B6AB-246DC642EA98}" type="datetime1">
              <a:rPr lang="en-US" smtClean="0"/>
              <a:t>2/19/2015</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555265B-F812-4449-8548-A2213FDF56F3}" type="datetime1">
              <a:rPr lang="en-US" smtClean="0"/>
              <a:t>2/19/2015</a:t>
            </a:fld>
            <a:endParaRPr lang="en-US"/>
          </a:p>
        </p:txBody>
      </p:sp>
      <p:sp>
        <p:nvSpPr>
          <p:cNvPr id="6" name="Footer Placeholder 5"/>
          <p:cNvSpPr>
            <a:spLocks noGrp="1"/>
          </p:cNvSpPr>
          <p:nvPr>
            <p:ph type="ftr" sz="quarter" idx="11"/>
          </p:nvPr>
        </p:nvSpPr>
        <p:spPr/>
        <p:txBody>
          <a:bodyPr/>
          <a:lstStyle/>
          <a:p>
            <a:r>
              <a:rPr lang="en-US" smtClean="0"/>
              <a:t>FN 221: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2DFD204-2B7A-483D-B657-57469F0BBDE0}" type="datetime1">
              <a:rPr lang="en-US" smtClean="0"/>
              <a:t>2/19/2015</a:t>
            </a:fld>
            <a:endParaRPr lang="en-US"/>
          </a:p>
        </p:txBody>
      </p:sp>
      <p:sp>
        <p:nvSpPr>
          <p:cNvPr id="8" name="Footer Placeholder 7"/>
          <p:cNvSpPr>
            <a:spLocks noGrp="1"/>
          </p:cNvSpPr>
          <p:nvPr>
            <p:ph type="ftr" sz="quarter" idx="11"/>
          </p:nvPr>
        </p:nvSpPr>
        <p:spPr/>
        <p:txBody>
          <a:bodyPr/>
          <a:lstStyle/>
          <a:p>
            <a:r>
              <a:rPr lang="en-US" smtClean="0"/>
              <a:t>FN 221: Personal Finance</a:t>
            </a:r>
            <a:endParaRPr lang="en-US"/>
          </a:p>
        </p:txBody>
      </p:sp>
      <p:sp>
        <p:nvSpPr>
          <p:cNvPr id="9" name="Slide Number Placeholder 8"/>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79D208B-137B-443C-A20D-838854832AB9}" type="datetime1">
              <a:rPr lang="en-US" smtClean="0"/>
              <a:t>2/19/2015</a:t>
            </a:fld>
            <a:endParaRPr lang="en-US"/>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2F7DB0-DB2F-442E-AA42-1BB0767278C2}" type="datetime1">
              <a:rPr lang="en-US" smtClean="0"/>
              <a:t>2/19/2015</a:t>
            </a:fld>
            <a:endParaRPr lang="en-US"/>
          </a:p>
        </p:txBody>
      </p:sp>
      <p:sp>
        <p:nvSpPr>
          <p:cNvPr id="3" name="Footer Placeholder 2"/>
          <p:cNvSpPr>
            <a:spLocks noGrp="1"/>
          </p:cNvSpPr>
          <p:nvPr>
            <p:ph type="ftr" sz="quarter" idx="11"/>
          </p:nvPr>
        </p:nvSpPr>
        <p:spPr/>
        <p:txBody>
          <a:bodyPr/>
          <a:lstStyle/>
          <a:p>
            <a:r>
              <a:rPr lang="en-US" smtClean="0"/>
              <a:t>FN 221: Personal Finance</a:t>
            </a:r>
            <a:endParaRPr lang="en-US"/>
          </a:p>
        </p:txBody>
      </p:sp>
      <p:sp>
        <p:nvSpPr>
          <p:cNvPr id="4" name="Slide Number Placeholder 3"/>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94996CD-54AB-4F83-AED8-89485AD42955}" type="datetime1">
              <a:rPr lang="en-US" smtClean="0"/>
              <a:t>2/19/2015</a:t>
            </a:fld>
            <a:endParaRPr lang="en-US"/>
          </a:p>
        </p:txBody>
      </p:sp>
      <p:sp>
        <p:nvSpPr>
          <p:cNvPr id="6" name="Footer Placeholder 5"/>
          <p:cNvSpPr>
            <a:spLocks noGrp="1"/>
          </p:cNvSpPr>
          <p:nvPr>
            <p:ph type="ftr" sz="quarter" idx="11"/>
          </p:nvPr>
        </p:nvSpPr>
        <p:spPr/>
        <p:txBody>
          <a:bodyPr/>
          <a:lstStyle/>
          <a:p>
            <a:r>
              <a:rPr lang="en-US" smtClean="0"/>
              <a:t>FN 221: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F2794A1A-7544-4223-A0DD-EC35F61DA804}" type="datetime1">
              <a:rPr lang="en-US" smtClean="0"/>
              <a:t>2/19/2015</a:t>
            </a:fld>
            <a:endParaRPr lang="en-US"/>
          </a:p>
        </p:txBody>
      </p:sp>
      <p:sp>
        <p:nvSpPr>
          <p:cNvPr id="9" name="Slide Number Placeholder 8"/>
          <p:cNvSpPr>
            <a:spLocks noGrp="1"/>
          </p:cNvSpPr>
          <p:nvPr>
            <p:ph type="sldNum" sz="quarter" idx="11"/>
          </p:nvPr>
        </p:nvSpPr>
        <p:spPr/>
        <p:txBody>
          <a:bodyPr/>
          <a:lstStyle/>
          <a:p>
            <a:fld id="{304EA3A7-80BF-408A-9BAF-2337D606B151}" type="slidenum">
              <a:rPr lang="en-US" smtClean="0"/>
              <a:t>‹#›</a:t>
            </a:fld>
            <a:endParaRPr lang="en-US"/>
          </a:p>
        </p:txBody>
      </p:sp>
      <p:sp>
        <p:nvSpPr>
          <p:cNvPr id="10" name="Footer Placeholder 9"/>
          <p:cNvSpPr>
            <a:spLocks noGrp="1"/>
          </p:cNvSpPr>
          <p:nvPr>
            <p:ph type="ftr" sz="quarter" idx="12"/>
          </p:nvPr>
        </p:nvSpPr>
        <p:spPr/>
        <p:txBody>
          <a:bodyPr/>
          <a:lstStyle/>
          <a:p>
            <a:r>
              <a:rPr lang="en-US" smtClean="0"/>
              <a:t>FN 221: Personal Finance</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07291BC-123B-4922-85EB-31C714991D3D}" type="datetime1">
              <a:rPr lang="en-US" smtClean="0"/>
              <a:t>2/19/2015</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9A44139-9C22-419F-BF24-206E0C8FD7B9}" type="datetime1">
              <a:rPr lang="en-US" smtClean="0"/>
              <a:t>2/19/2015</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304EA3A7-80BF-408A-9BAF-2337D606B15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n-US" smtClean="0"/>
              <a:t>FN 221: Personal Finance</a:t>
            </a:r>
            <a:endParaRPr lang="en-US"/>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F03B78E8-BBB8-4BC9-9C46-F58589C9C7AA}" type="datetime1">
              <a:rPr lang="en-US" smtClean="0"/>
              <a:t>2/19/2015</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hf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tmp"/><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FN 221: Personal Finance</a:t>
            </a:r>
            <a:endParaRPr lang="en-US" dirty="0"/>
          </a:p>
        </p:txBody>
      </p:sp>
      <p:sp>
        <p:nvSpPr>
          <p:cNvPr id="3" name="Subtitle 2"/>
          <p:cNvSpPr>
            <a:spLocks noGrp="1"/>
          </p:cNvSpPr>
          <p:nvPr>
            <p:ph type="subTitle" idx="1"/>
          </p:nvPr>
        </p:nvSpPr>
        <p:spPr/>
        <p:txBody>
          <a:bodyPr/>
          <a:lstStyle/>
          <a:p>
            <a:r>
              <a:rPr lang="en-US" dirty="0" smtClean="0"/>
              <a:t>Thanachote </a:t>
            </a:r>
            <a:r>
              <a:rPr lang="en-US" dirty="0" err="1" smtClean="0"/>
              <a:t>Rungsitivat</a:t>
            </a:r>
            <a:r>
              <a:rPr lang="en-US" dirty="0" smtClean="0"/>
              <a:t>, CFA, FRM</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a:t>
            </a:fld>
            <a:endParaRPr lang="en-US"/>
          </a:p>
        </p:txBody>
      </p:sp>
    </p:spTree>
    <p:extLst>
      <p:ext uri="{BB962C8B-B14F-4D97-AF65-F5344CB8AC3E}">
        <p14:creationId xmlns:p14="http://schemas.microsoft.com/office/powerpoint/2010/main" val="6360204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Measuring Your Credit Capacity</a:t>
            </a:r>
            <a:endParaRPr lang="th-TH" dirty="0"/>
          </a:p>
        </p:txBody>
      </p:sp>
      <p:sp>
        <p:nvSpPr>
          <p:cNvPr id="3" name="Content Placeholder 2"/>
          <p:cNvSpPr>
            <a:spLocks noGrp="1"/>
          </p:cNvSpPr>
          <p:nvPr>
            <p:ph idx="1"/>
          </p:nvPr>
        </p:nvSpPr>
        <p:spPr/>
        <p:txBody>
          <a:bodyPr/>
          <a:lstStyle/>
          <a:p>
            <a:r>
              <a:rPr lang="en-US" dirty="0" smtClean="0"/>
              <a:t>You first need to make your budget</a:t>
            </a:r>
          </a:p>
          <a:p>
            <a:pPr lvl="1"/>
            <a:r>
              <a:rPr lang="en-US" dirty="0" smtClean="0"/>
              <a:t>Should include also the basic necessities such as rent, food, clothing</a:t>
            </a:r>
          </a:p>
          <a:p>
            <a:pPr lvl="1"/>
            <a:r>
              <a:rPr lang="en-US" dirty="0" smtClean="0"/>
              <a:t>Also spare some amount for other durable goods, such as new phones, </a:t>
            </a:r>
            <a:r>
              <a:rPr lang="en-US" dirty="0" err="1" smtClean="0"/>
              <a:t>etc</a:t>
            </a:r>
            <a:r>
              <a:rPr lang="en-US" dirty="0" smtClean="0"/>
              <a:t> if needed or maintenance of those goods.</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a:t>
            </a:fld>
            <a:endParaRPr lang="en-US"/>
          </a:p>
        </p:txBody>
      </p:sp>
    </p:spTree>
    <p:extLst>
      <p:ext uri="{BB962C8B-B14F-4D97-AF65-F5344CB8AC3E}">
        <p14:creationId xmlns:p14="http://schemas.microsoft.com/office/powerpoint/2010/main" val="911644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Can you Afford a Loan?</a:t>
            </a:r>
            <a:endParaRPr lang="th-TH" dirty="0"/>
          </a:p>
        </p:txBody>
      </p:sp>
      <p:sp>
        <p:nvSpPr>
          <p:cNvPr id="3" name="Content Placeholder 2"/>
          <p:cNvSpPr>
            <a:spLocks noGrp="1"/>
          </p:cNvSpPr>
          <p:nvPr>
            <p:ph idx="1"/>
          </p:nvPr>
        </p:nvSpPr>
        <p:spPr/>
        <p:txBody>
          <a:bodyPr/>
          <a:lstStyle/>
          <a:p>
            <a:r>
              <a:rPr lang="en-US" dirty="0" smtClean="0"/>
              <a:t>Ask yourself</a:t>
            </a:r>
          </a:p>
          <a:p>
            <a:pPr lvl="1"/>
            <a:r>
              <a:rPr lang="en-US" dirty="0" smtClean="0"/>
              <a:t>Whether you can meet all of your essential expenses and still afford the monthly loan payments (including interest)</a:t>
            </a:r>
          </a:p>
          <a:p>
            <a:pPr lvl="1"/>
            <a:r>
              <a:rPr lang="en-US" dirty="0" smtClean="0"/>
              <a:t>What you plan to give up to make the monthly loan payment? Are you prepared to make this trade-off?</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a:t>
            </a:fld>
            <a:endParaRPr lang="en-US"/>
          </a:p>
        </p:txBody>
      </p:sp>
    </p:spTree>
    <p:extLst>
      <p:ext uri="{BB962C8B-B14F-4D97-AF65-F5344CB8AC3E}">
        <p14:creationId xmlns:p14="http://schemas.microsoft.com/office/powerpoint/2010/main" val="24002863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General Rules of Credit Capacity</a:t>
            </a:r>
            <a:endParaRPr lang="th-TH"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US" dirty="0" smtClean="0"/>
                  <a:t>Debt Payments to Income Ratio:</a:t>
                </a:r>
              </a:p>
              <a:p>
                <a:pPr marL="411480" lvl="1" indent="0">
                  <a:buNone/>
                </a:pPr>
                <a:r>
                  <a:rPr lang="en-US" b="0" dirty="0" smtClean="0"/>
                  <a:t>			</a:t>
                </a:r>
                <a14:m>
                  <m:oMath xmlns:m="http://schemas.openxmlformats.org/officeDocument/2006/math">
                    <m:f>
                      <m:fPr>
                        <m:ctrlPr>
                          <a:rPr lang="en-US" b="0" i="1" smtClean="0">
                            <a:latin typeface="Cambria Math" panose="02040503050406030204" pitchFamily="18" charset="0"/>
                          </a:rPr>
                        </m:ctrlPr>
                      </m:fPr>
                      <m:num>
                        <m:r>
                          <a:rPr lang="en-US" b="0" i="1" smtClean="0">
                            <a:latin typeface="Cambria Math"/>
                          </a:rPr>
                          <m:t>𝑚𝑜𝑛𝑡h𝑙𝑦</m:t>
                        </m:r>
                        <m:r>
                          <a:rPr lang="en-US" b="0" i="1" smtClean="0">
                            <a:latin typeface="Cambria Math"/>
                          </a:rPr>
                          <m:t> </m:t>
                        </m:r>
                        <m:r>
                          <a:rPr lang="en-US" b="0" i="1" smtClean="0">
                            <a:latin typeface="Cambria Math"/>
                          </a:rPr>
                          <m:t>𝑑𝑒𝑏𝑡</m:t>
                        </m:r>
                        <m:r>
                          <a:rPr lang="en-US" b="0" i="1" smtClean="0">
                            <a:latin typeface="Cambria Math"/>
                          </a:rPr>
                          <m:t> </m:t>
                        </m:r>
                        <m:r>
                          <a:rPr lang="en-US" b="0" i="1" smtClean="0">
                            <a:latin typeface="Cambria Math"/>
                          </a:rPr>
                          <m:t>𝑝𝑎𝑦𝑚𝑒𝑛𝑡𝑠</m:t>
                        </m:r>
                      </m:num>
                      <m:den>
                        <m:r>
                          <a:rPr lang="en-US" b="0" i="1" smtClean="0">
                            <a:latin typeface="Cambria Math"/>
                          </a:rPr>
                          <m:t>𝑚𝑜𝑛𝑡h𝑙𝑦</m:t>
                        </m:r>
                        <m:r>
                          <a:rPr lang="en-US" b="0" i="1" smtClean="0">
                            <a:latin typeface="Cambria Math"/>
                          </a:rPr>
                          <m:t> </m:t>
                        </m:r>
                        <m:r>
                          <a:rPr lang="en-US" b="0" i="1" smtClean="0">
                            <a:latin typeface="Cambria Math"/>
                          </a:rPr>
                          <m:t>𝑖𝑛𝑐𝑜𝑚𝑒</m:t>
                        </m:r>
                      </m:den>
                    </m:f>
                  </m:oMath>
                </a14:m>
                <a:r>
                  <a:rPr lang="en-US" dirty="0" smtClean="0"/>
                  <a:t> </a:t>
                </a:r>
              </a:p>
              <a:p>
                <a:pPr lvl="1"/>
                <a:r>
                  <a:rPr lang="en-US" dirty="0" smtClean="0"/>
                  <a:t>Recommendation: should not exceed 20%</a:t>
                </a:r>
              </a:p>
              <a:p>
                <a:r>
                  <a:rPr lang="en-US" dirty="0" smtClean="0"/>
                  <a:t>Debt to Equity Ratio</a:t>
                </a:r>
              </a:p>
              <a:p>
                <a:pPr marL="114300" lvl="1" indent="0">
                  <a:buClr>
                    <a:schemeClr val="accent1"/>
                  </a:buClr>
                  <a:buNone/>
                </a:pPr>
                <a:r>
                  <a:rPr lang="en-US" dirty="0" smtClean="0"/>
                  <a:t>		</a:t>
                </a:r>
                <a:r>
                  <a:rPr lang="en-US" dirty="0"/>
                  <a:t>	</a:t>
                </a:r>
                <a14:m>
                  <m:oMath xmlns:m="http://schemas.openxmlformats.org/officeDocument/2006/math">
                    <m:f>
                      <m:fPr>
                        <m:ctrlPr>
                          <a:rPr lang="en-US" i="1">
                            <a:latin typeface="Cambria Math" panose="02040503050406030204" pitchFamily="18" charset="0"/>
                          </a:rPr>
                        </m:ctrlPr>
                      </m:fPr>
                      <m:num>
                        <m:r>
                          <a:rPr lang="en-US" b="0" i="1" smtClean="0">
                            <a:latin typeface="Cambria Math"/>
                          </a:rPr>
                          <m:t>𝐿𝑖𝑎𝑏𝑖𝑙𝑖𝑡𝑖𝑒𝑠</m:t>
                        </m:r>
                      </m:num>
                      <m:den>
                        <m:r>
                          <a:rPr lang="en-US" b="0" i="1" smtClean="0">
                            <a:latin typeface="Cambria Math"/>
                          </a:rPr>
                          <m:t>𝑁𝑒𝑡</m:t>
                        </m:r>
                        <m:r>
                          <a:rPr lang="en-US" b="0" i="1" smtClean="0">
                            <a:latin typeface="Cambria Math"/>
                          </a:rPr>
                          <m:t> </m:t>
                        </m:r>
                        <m:r>
                          <a:rPr lang="en-US" b="0" i="1" smtClean="0">
                            <a:latin typeface="Cambria Math"/>
                          </a:rPr>
                          <m:t>𝑊𝑜𝑟𝑡h</m:t>
                        </m:r>
                      </m:den>
                    </m:f>
                  </m:oMath>
                </a14:m>
                <a:r>
                  <a:rPr lang="en-US" dirty="0"/>
                  <a:t> </a:t>
                </a:r>
              </a:p>
              <a:p>
                <a:pPr marL="708660" lvl="2">
                  <a:buClr>
                    <a:schemeClr val="accent1"/>
                  </a:buClr>
                </a:pPr>
                <a:r>
                  <a:rPr lang="en-US" dirty="0"/>
                  <a:t>Recommendation: </a:t>
                </a:r>
                <a:r>
                  <a:rPr lang="en-US" dirty="0" smtClean="0"/>
                  <a:t>try not to go above 0.50</a:t>
                </a:r>
                <a:endParaRPr lang="en-US" dirty="0"/>
              </a:p>
              <a:p>
                <a:endParaRPr lang="th-TH"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t="-889"/>
                </a:stretch>
              </a:blipFill>
            </p:spPr>
            <p:txBody>
              <a:bodyPr/>
              <a:lstStyle/>
              <a:p>
                <a:r>
                  <a:rPr lang="th-TH">
                    <a:noFill/>
                  </a:rPr>
                  <a:t> </a:t>
                </a:r>
              </a:p>
            </p:txBody>
          </p:sp>
        </mc:Fallback>
      </mc:AlternateContent>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a:t>
            </a:fld>
            <a:endParaRPr lang="en-US"/>
          </a:p>
        </p:txBody>
      </p:sp>
    </p:spTree>
    <p:extLst>
      <p:ext uri="{BB962C8B-B14F-4D97-AF65-F5344CB8AC3E}">
        <p14:creationId xmlns:p14="http://schemas.microsoft.com/office/powerpoint/2010/main" val="4556661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Cosigning a Loan</a:t>
            </a:r>
            <a:endParaRPr lang="th-TH" dirty="0"/>
          </a:p>
        </p:txBody>
      </p:sp>
      <p:sp>
        <p:nvSpPr>
          <p:cNvPr id="3" name="Content Placeholder 2"/>
          <p:cNvSpPr>
            <a:spLocks noGrp="1"/>
          </p:cNvSpPr>
          <p:nvPr>
            <p:ph idx="1"/>
          </p:nvPr>
        </p:nvSpPr>
        <p:spPr/>
        <p:txBody>
          <a:bodyPr/>
          <a:lstStyle/>
          <a:p>
            <a:r>
              <a:rPr lang="en-US" dirty="0" smtClean="0"/>
              <a:t>Think before you give an answer if someone asks you to cosign a loan</a:t>
            </a:r>
          </a:p>
          <a:p>
            <a:endParaRPr lang="en-US" dirty="0"/>
          </a:p>
          <a:p>
            <a:r>
              <a:rPr lang="en-US" dirty="0"/>
              <a:t>You are being asked to guarantee this debt. Think carefully before you do. If the </a:t>
            </a:r>
            <a:r>
              <a:rPr lang="en-US" dirty="0" smtClean="0"/>
              <a:t>borrower doesn’t </a:t>
            </a:r>
            <a:r>
              <a:rPr lang="en-US" dirty="0"/>
              <a:t>pay the debt, you will have to. Be sure you can afford to pay if you have to, and </a:t>
            </a:r>
            <a:r>
              <a:rPr lang="en-US" dirty="0" smtClean="0"/>
              <a:t>that you </a:t>
            </a:r>
            <a:r>
              <a:rPr lang="en-US" dirty="0"/>
              <a:t>want to accept this responsibility.</a:t>
            </a:r>
          </a:p>
          <a:p>
            <a:r>
              <a:rPr lang="en-US" dirty="0"/>
              <a:t>You may have to pay up to the full amount of the debt if the borrower does not pay. </a:t>
            </a:r>
            <a:r>
              <a:rPr lang="en-US" dirty="0" smtClean="0"/>
              <a:t>You may </a:t>
            </a:r>
            <a:r>
              <a:rPr lang="en-US" dirty="0"/>
              <a:t>also have to pay late fees or collection costs, which increase this amount.</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a:t>
            </a:fld>
            <a:endParaRPr lang="en-US"/>
          </a:p>
        </p:txBody>
      </p:sp>
    </p:spTree>
    <p:extLst>
      <p:ext uri="{BB962C8B-B14F-4D97-AF65-F5344CB8AC3E}">
        <p14:creationId xmlns:p14="http://schemas.microsoft.com/office/powerpoint/2010/main" val="550534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Building and Maintaining your Credit Rating</a:t>
            </a:r>
            <a:endParaRPr lang="th-TH" dirty="0"/>
          </a:p>
        </p:txBody>
      </p:sp>
      <p:sp>
        <p:nvSpPr>
          <p:cNvPr id="3" name="Content Placeholder 2"/>
          <p:cNvSpPr>
            <a:spLocks noGrp="1"/>
          </p:cNvSpPr>
          <p:nvPr>
            <p:ph idx="1"/>
          </p:nvPr>
        </p:nvSpPr>
        <p:spPr/>
        <p:txBody>
          <a:bodyPr>
            <a:normAutofit/>
          </a:bodyPr>
          <a:lstStyle/>
          <a:p>
            <a:r>
              <a:rPr lang="en-US" dirty="0" smtClean="0"/>
              <a:t>National Credit Bureau</a:t>
            </a:r>
          </a:p>
          <a:p>
            <a:pPr lvl="1"/>
            <a:r>
              <a:rPr lang="en-US" dirty="0" smtClean="0"/>
              <a:t>The </a:t>
            </a:r>
            <a:r>
              <a:rPr lang="en-US" dirty="0"/>
              <a:t>concept to establish a credit data center started in 1961.  The Thai Banker’s Association discussed with Bank of Thailand that there should be a center to exchange the data of the clients of commercial banks to reduce the risk of giving a loan and prevent the damages that may happen to commercial banks.  Bank of Thailand was asked to be the center to gather all the data.  Then Bank of Thailand has started the central credit registration since 1964.  After that, it had continuously been developed until 1995, the government by the Ministry of Finance, Bank of Thailand, and the Securities and Exchange Commission, Thailand, made up a plan of financial system development together.  It was about establishing the credit data center on the proportion of financial organizations that support the financial system development.  </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a:t>
            </a:fld>
            <a:endParaRPr lang="en-US"/>
          </a:p>
        </p:txBody>
      </p:sp>
    </p:spTree>
    <p:extLst>
      <p:ext uri="{BB962C8B-B14F-4D97-AF65-F5344CB8AC3E}">
        <p14:creationId xmlns:p14="http://schemas.microsoft.com/office/powerpoint/2010/main" val="25467737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National Credit Bureau	</a:t>
            </a:r>
            <a:endParaRPr lang="th-TH" dirty="0"/>
          </a:p>
        </p:txBody>
      </p:sp>
      <p:sp>
        <p:nvSpPr>
          <p:cNvPr id="3" name="Content Placeholder 2"/>
          <p:cNvSpPr>
            <a:spLocks noGrp="1"/>
          </p:cNvSpPr>
          <p:nvPr>
            <p:ph idx="1"/>
          </p:nvPr>
        </p:nvSpPr>
        <p:spPr/>
        <p:txBody>
          <a:bodyPr/>
          <a:lstStyle/>
          <a:p>
            <a:r>
              <a:rPr lang="en-US" dirty="0"/>
              <a:t>The establishment of the credit data center was divided into 2 sections including a section set up by the Government Housing Bank that established Thai Credit Bureau Co., Ltd. and Bank of Thailand together with the Thai Banker’s Association established </a:t>
            </a:r>
            <a:r>
              <a:rPr lang="en-US" dirty="0" smtClean="0"/>
              <a:t>Central Information Services </a:t>
            </a:r>
            <a:r>
              <a:rPr lang="en-US" dirty="0" err="1" smtClean="0"/>
              <a:t>Co</a:t>
            </a:r>
            <a:r>
              <a:rPr lang="en-US" dirty="0" err="1"/>
              <a:t>.,Ltd</a:t>
            </a:r>
            <a:r>
              <a:rPr lang="en-US" dirty="0"/>
              <a:t>.  Both companies were established with the same objective including being the center to gather clients’ data to help reduce the risk and increase the efficiency of giving loans and to prevent bad debt or non-performing loan problems in the economic system.</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a:t>
            </a:fld>
            <a:endParaRPr lang="en-US"/>
          </a:p>
        </p:txBody>
      </p:sp>
    </p:spTree>
    <p:extLst>
      <p:ext uri="{BB962C8B-B14F-4D97-AF65-F5344CB8AC3E}">
        <p14:creationId xmlns:p14="http://schemas.microsoft.com/office/powerpoint/2010/main" val="8005357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National Credit Bureau</a:t>
            </a:r>
            <a:endParaRPr lang="th-TH" dirty="0"/>
          </a:p>
        </p:txBody>
      </p:sp>
      <p:sp>
        <p:nvSpPr>
          <p:cNvPr id="3" name="Content Placeholder 2"/>
          <p:cNvSpPr>
            <a:spLocks noGrp="1"/>
          </p:cNvSpPr>
          <p:nvPr>
            <p:ph idx="1"/>
          </p:nvPr>
        </p:nvSpPr>
        <p:spPr/>
        <p:txBody>
          <a:bodyPr>
            <a:normAutofit fontScale="92500" lnSpcReduction="20000"/>
          </a:bodyPr>
          <a:lstStyle/>
          <a:p>
            <a:r>
              <a:rPr lang="en-US" dirty="0"/>
              <a:t>In 2005 Central Credit Information Services Co., Ltd. merged the business with another credit data company, Thai Credit Bureau Co., Ltd. Central Credit Information Services Co., Ltd. had bought all the shares of Thai Credit Bureau Co., Ltd. and increased the capital to 250 million baht.  The company name was changed to </a:t>
            </a:r>
            <a:r>
              <a:rPr lang="en-US" b="1" dirty="0"/>
              <a:t>National Credit Bureau Co., Ltd</a:t>
            </a:r>
            <a:r>
              <a:rPr lang="en-US" dirty="0"/>
              <a:t>. on May 19, 2005, of which shareholders include the shareholders of Thai Credit Bureau Co., Ltd. and banks as well as government financial institutes.  The portion of the shareholders after the merger consists of Thai commercial banks hold the same portion of the shares totaling 24.5%, Business Online PCL. and </a:t>
            </a:r>
            <a:r>
              <a:rPr lang="en-US" dirty="0" err="1"/>
              <a:t>TransUnion</a:t>
            </a:r>
            <a:r>
              <a:rPr lang="en-US" dirty="0"/>
              <a:t> Inc. hold the same portion of 12.25% totaling 24.50%.  The total of shares held by the shareholders of the former Central Credit Information Services Co., Ltd. are of 49%.  The shareholders of Thailand Credit Data Co., Ltd. hold the portion of 30% including Government Housing Bank 15% and PCC Capital Co., Ltd.15%.  The rest of another 21% are held by government financial institutes including Government Savings Bank, </a:t>
            </a:r>
            <a:r>
              <a:rPr lang="en-US" dirty="0" err="1"/>
              <a:t>Dhipaya</a:t>
            </a:r>
            <a:r>
              <a:rPr lang="en-US" dirty="0"/>
              <a:t> Insurance PCL., and Small and Medium Enterprise Development Bank of Thailand hold the share portions of 9%, 6% and 6% respectively.</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8</a:t>
            </a:fld>
            <a:endParaRPr lang="en-US"/>
          </a:p>
        </p:txBody>
      </p:sp>
    </p:spTree>
    <p:extLst>
      <p:ext uri="{BB962C8B-B14F-4D97-AF65-F5344CB8AC3E}">
        <p14:creationId xmlns:p14="http://schemas.microsoft.com/office/powerpoint/2010/main" val="31194255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National Credit Bureau</a:t>
            </a:r>
            <a:endParaRPr lang="th-TH" dirty="0"/>
          </a:p>
        </p:txBody>
      </p:sp>
      <p:sp>
        <p:nvSpPr>
          <p:cNvPr id="3" name="Content Placeholder 2"/>
          <p:cNvSpPr>
            <a:spLocks noGrp="1"/>
          </p:cNvSpPr>
          <p:nvPr>
            <p:ph idx="1"/>
          </p:nvPr>
        </p:nvSpPr>
        <p:spPr/>
        <p:txBody>
          <a:bodyPr/>
          <a:lstStyle/>
          <a:p>
            <a:r>
              <a:rPr lang="en-US" dirty="0" smtClean="0"/>
              <a:t>There are two reports: Consumer Credit report and Commercial Credit Report</a:t>
            </a:r>
          </a:p>
          <a:p>
            <a:r>
              <a:rPr lang="en-US" dirty="0" smtClean="0"/>
              <a:t>Who provide such information?</a:t>
            </a:r>
          </a:p>
          <a:p>
            <a:pPr lvl="1"/>
            <a:r>
              <a:rPr lang="en-US" dirty="0" smtClean="0"/>
              <a:t>Banks and Specialized Financial Institutions</a:t>
            </a:r>
          </a:p>
          <a:p>
            <a:r>
              <a:rPr lang="en-US" dirty="0" smtClean="0"/>
              <a:t>What do they provide?</a:t>
            </a:r>
          </a:p>
          <a:p>
            <a:pPr lvl="1"/>
            <a:r>
              <a:rPr lang="en-US" dirty="0" smtClean="0"/>
              <a:t>Credit Limit that they provide and if you make repayments on time</a:t>
            </a:r>
          </a:p>
          <a:p>
            <a:endParaRPr lang="en-US" dirty="0"/>
          </a:p>
          <a:p>
            <a:r>
              <a:rPr lang="en-US" dirty="0" smtClean="0"/>
              <a:t>You are asked to get it (or the bank can get it for you) whenever you apply for credit from the bank</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9</a:t>
            </a:fld>
            <a:endParaRPr lang="en-US"/>
          </a:p>
        </p:txBody>
      </p:sp>
    </p:spTree>
    <p:extLst>
      <p:ext uri="{BB962C8B-B14F-4D97-AF65-F5344CB8AC3E}">
        <p14:creationId xmlns:p14="http://schemas.microsoft.com/office/powerpoint/2010/main" val="39335491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NCB Report</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10</a:t>
            </a:fld>
            <a:endParaRPr lang="en-US"/>
          </a:p>
        </p:txBody>
      </p:sp>
      <p:pic>
        <p:nvPicPr>
          <p:cNvPr id="16386" name="Picture 2" descr="https://www.ncb.co.th/images/Report/0.jpg"/>
          <p:cNvPicPr>
            <a:picLocks noChangeAspect="1" noChangeArrowheads="1"/>
          </p:cNvPicPr>
          <p:nvPr/>
        </p:nvPicPr>
        <p:blipFill rotWithShape="1">
          <a:blip r:embed="rId2">
            <a:extLst>
              <a:ext uri="{28A0092B-C50C-407E-A947-70E740481C1C}">
                <a14:useLocalDpi xmlns:a14="http://schemas.microsoft.com/office/drawing/2010/main" val="0"/>
              </a:ext>
            </a:extLst>
          </a:blip>
          <a:srcRect t="30176"/>
          <a:stretch/>
        </p:blipFill>
        <p:spPr bwMode="auto">
          <a:xfrm>
            <a:off x="838200" y="1219200"/>
            <a:ext cx="6275294" cy="53205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08706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NCB Report</a:t>
            </a:r>
            <a:endParaRPr lang="th-TH" dirty="0"/>
          </a:p>
        </p:txBody>
      </p:sp>
      <p:sp>
        <p:nvSpPr>
          <p:cNvPr id="3" name="Content Placeholder 2"/>
          <p:cNvSpPr>
            <a:spLocks noGrp="1"/>
          </p:cNvSpPr>
          <p:nvPr>
            <p:ph idx="1"/>
          </p:nvPr>
        </p:nvSpPr>
        <p:spPr/>
        <p:txBody>
          <a:bodyPr/>
          <a:lstStyle/>
          <a:p>
            <a:endParaRPr lang="th-TH"/>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11</a:t>
            </a:fld>
            <a:endParaRPr lang="en-US"/>
          </a:p>
        </p:txBody>
      </p:sp>
      <p:pic>
        <p:nvPicPr>
          <p:cNvPr id="18434" name="Picture 2" descr="https://www.ncb.co.th/images/Report/1.jpg"/>
          <p:cNvPicPr>
            <a:picLocks noChangeAspect="1" noChangeArrowheads="1"/>
          </p:cNvPicPr>
          <p:nvPr/>
        </p:nvPicPr>
        <p:blipFill rotWithShape="1">
          <a:blip r:embed="rId2">
            <a:extLst>
              <a:ext uri="{28A0092B-C50C-407E-A947-70E740481C1C}">
                <a14:useLocalDpi xmlns:a14="http://schemas.microsoft.com/office/drawing/2010/main" val="0"/>
              </a:ext>
            </a:extLst>
          </a:blip>
          <a:srcRect t="30199"/>
          <a:stretch/>
        </p:blipFill>
        <p:spPr bwMode="auto">
          <a:xfrm>
            <a:off x="685800" y="1371600"/>
            <a:ext cx="6629400" cy="49211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6468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NCB Report</a:t>
            </a:r>
            <a:endParaRPr lang="th-TH" dirty="0"/>
          </a:p>
        </p:txBody>
      </p:sp>
      <p:sp>
        <p:nvSpPr>
          <p:cNvPr id="3" name="Content Placeholder 2"/>
          <p:cNvSpPr>
            <a:spLocks noGrp="1"/>
          </p:cNvSpPr>
          <p:nvPr>
            <p:ph idx="1"/>
          </p:nvPr>
        </p:nvSpPr>
        <p:spPr/>
        <p:txBody>
          <a:bodyPr/>
          <a:lstStyle/>
          <a:p>
            <a:endParaRPr lang="th-TH"/>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12</a:t>
            </a:fld>
            <a:endParaRPr lang="en-US"/>
          </a:p>
        </p:txBody>
      </p:sp>
      <p:pic>
        <p:nvPicPr>
          <p:cNvPr id="19458" name="Picture 2" descr="https://www.ncb.co.th/images/Report/2.jpg"/>
          <p:cNvPicPr>
            <a:picLocks noChangeAspect="1" noChangeArrowheads="1"/>
          </p:cNvPicPr>
          <p:nvPr/>
        </p:nvPicPr>
        <p:blipFill rotWithShape="1">
          <a:blip r:embed="rId2">
            <a:extLst>
              <a:ext uri="{28A0092B-C50C-407E-A947-70E740481C1C}">
                <a14:useLocalDpi xmlns:a14="http://schemas.microsoft.com/office/drawing/2010/main" val="0"/>
              </a:ext>
            </a:extLst>
          </a:blip>
          <a:srcRect t="32484"/>
          <a:stretch/>
        </p:blipFill>
        <p:spPr bwMode="auto">
          <a:xfrm>
            <a:off x="152400" y="1066800"/>
            <a:ext cx="7848600" cy="5635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66427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NCB Report</a:t>
            </a:r>
            <a:endParaRPr lang="th-TH" dirty="0"/>
          </a:p>
        </p:txBody>
      </p:sp>
      <p:sp>
        <p:nvSpPr>
          <p:cNvPr id="3" name="Content Placeholder 2"/>
          <p:cNvSpPr>
            <a:spLocks noGrp="1"/>
          </p:cNvSpPr>
          <p:nvPr>
            <p:ph idx="1"/>
          </p:nvPr>
        </p:nvSpPr>
        <p:spPr/>
        <p:txBody>
          <a:bodyPr/>
          <a:lstStyle/>
          <a:p>
            <a:endParaRPr lang="th-TH"/>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13</a:t>
            </a:fld>
            <a:endParaRPr lang="en-US"/>
          </a:p>
        </p:txBody>
      </p:sp>
      <p:pic>
        <p:nvPicPr>
          <p:cNvPr id="20482" name="Picture 2" descr="https://www.ncb.co.th/images/Report/3.jpg"/>
          <p:cNvPicPr>
            <a:picLocks noChangeAspect="1" noChangeArrowheads="1"/>
          </p:cNvPicPr>
          <p:nvPr/>
        </p:nvPicPr>
        <p:blipFill rotWithShape="1">
          <a:blip r:embed="rId2">
            <a:extLst>
              <a:ext uri="{28A0092B-C50C-407E-A947-70E740481C1C}">
                <a14:useLocalDpi xmlns:a14="http://schemas.microsoft.com/office/drawing/2010/main" val="0"/>
              </a:ext>
            </a:extLst>
          </a:blip>
          <a:srcRect t="25154"/>
          <a:stretch/>
        </p:blipFill>
        <p:spPr bwMode="auto">
          <a:xfrm>
            <a:off x="685800" y="1093303"/>
            <a:ext cx="7010400" cy="55801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43797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NCB Report</a:t>
            </a:r>
            <a:endParaRPr lang="th-TH" dirty="0"/>
          </a:p>
        </p:txBody>
      </p:sp>
      <p:sp>
        <p:nvSpPr>
          <p:cNvPr id="3" name="Content Placeholder 2"/>
          <p:cNvSpPr>
            <a:spLocks noGrp="1"/>
          </p:cNvSpPr>
          <p:nvPr>
            <p:ph idx="1"/>
          </p:nvPr>
        </p:nvSpPr>
        <p:spPr/>
        <p:txBody>
          <a:bodyPr/>
          <a:lstStyle/>
          <a:p>
            <a:endParaRPr lang="th-TH"/>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14</a:t>
            </a:fld>
            <a:endParaRPr lang="en-US"/>
          </a:p>
        </p:txBody>
      </p:sp>
      <p:pic>
        <p:nvPicPr>
          <p:cNvPr id="21506" name="Picture 2" descr="https://www.ncb.co.th/images/Report/4.jpg"/>
          <p:cNvPicPr>
            <a:picLocks noChangeAspect="1" noChangeArrowheads="1"/>
          </p:cNvPicPr>
          <p:nvPr/>
        </p:nvPicPr>
        <p:blipFill rotWithShape="1">
          <a:blip r:embed="rId2">
            <a:extLst>
              <a:ext uri="{28A0092B-C50C-407E-A947-70E740481C1C}">
                <a14:useLocalDpi xmlns:a14="http://schemas.microsoft.com/office/drawing/2010/main" val="0"/>
              </a:ext>
            </a:extLst>
          </a:blip>
          <a:srcRect t="24451" b="4522"/>
          <a:stretch/>
        </p:blipFill>
        <p:spPr bwMode="auto">
          <a:xfrm>
            <a:off x="389965" y="1159648"/>
            <a:ext cx="7543800" cy="5698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0817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NCB Report</a:t>
            </a:r>
            <a:endParaRPr lang="th-TH" dirty="0"/>
          </a:p>
        </p:txBody>
      </p:sp>
      <p:sp>
        <p:nvSpPr>
          <p:cNvPr id="3" name="Content Placeholder 2"/>
          <p:cNvSpPr>
            <a:spLocks noGrp="1"/>
          </p:cNvSpPr>
          <p:nvPr>
            <p:ph idx="1"/>
          </p:nvPr>
        </p:nvSpPr>
        <p:spPr/>
        <p:txBody>
          <a:bodyPr/>
          <a:lstStyle/>
          <a:p>
            <a:endParaRPr lang="th-TH"/>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15</a:t>
            </a:fld>
            <a:endParaRPr lang="en-US"/>
          </a:p>
        </p:txBody>
      </p:sp>
      <p:pic>
        <p:nvPicPr>
          <p:cNvPr id="22530" name="Picture 2" descr="https://www.ncb.co.th/images/Report/5.jpg"/>
          <p:cNvPicPr>
            <a:picLocks noChangeAspect="1" noChangeArrowheads="1"/>
          </p:cNvPicPr>
          <p:nvPr/>
        </p:nvPicPr>
        <p:blipFill rotWithShape="1">
          <a:blip r:embed="rId2">
            <a:extLst>
              <a:ext uri="{28A0092B-C50C-407E-A947-70E740481C1C}">
                <a14:useLocalDpi xmlns:a14="http://schemas.microsoft.com/office/drawing/2010/main" val="0"/>
              </a:ext>
            </a:extLst>
          </a:blip>
          <a:srcRect t="25858" b="4608"/>
          <a:stretch/>
        </p:blipFill>
        <p:spPr bwMode="auto">
          <a:xfrm>
            <a:off x="381000" y="1143000"/>
            <a:ext cx="7543800" cy="55786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18272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Creditors Look for</a:t>
            </a:r>
            <a:endParaRPr lang="th-TH" dirty="0"/>
          </a:p>
        </p:txBody>
      </p:sp>
      <p:sp>
        <p:nvSpPr>
          <p:cNvPr id="3" name="Content Placeholder 2"/>
          <p:cNvSpPr>
            <a:spLocks noGrp="1"/>
          </p:cNvSpPr>
          <p:nvPr>
            <p:ph idx="1"/>
          </p:nvPr>
        </p:nvSpPr>
        <p:spPr/>
        <p:txBody>
          <a:bodyPr/>
          <a:lstStyle/>
          <a:p>
            <a:r>
              <a:rPr lang="en-US" dirty="0" smtClean="0"/>
              <a:t>Credit Rating (also using NCB Report as a guide)</a:t>
            </a:r>
          </a:p>
          <a:p>
            <a:r>
              <a:rPr lang="en-US" dirty="0" smtClean="0"/>
              <a:t>Five Cs</a:t>
            </a:r>
          </a:p>
          <a:p>
            <a:pPr lvl="1"/>
            <a:r>
              <a:rPr lang="en-US" dirty="0" smtClean="0"/>
              <a:t>Character </a:t>
            </a:r>
          </a:p>
          <a:p>
            <a:pPr lvl="2"/>
            <a:r>
              <a:rPr lang="en-US" dirty="0" smtClean="0"/>
              <a:t>Borrower’s attitude toward credit obligations.</a:t>
            </a:r>
          </a:p>
          <a:p>
            <a:pPr lvl="1"/>
            <a:r>
              <a:rPr lang="en-US" dirty="0" smtClean="0"/>
              <a:t>Capacity</a:t>
            </a:r>
          </a:p>
          <a:p>
            <a:pPr lvl="2"/>
            <a:r>
              <a:rPr lang="en-US" dirty="0" smtClean="0"/>
              <a:t>Financial ability to meet the obligations (salary, statements, etc.)</a:t>
            </a:r>
          </a:p>
          <a:p>
            <a:pPr lvl="1"/>
            <a:r>
              <a:rPr lang="en-US" dirty="0" smtClean="0"/>
              <a:t>Capital</a:t>
            </a:r>
          </a:p>
          <a:p>
            <a:pPr lvl="2"/>
            <a:r>
              <a:rPr lang="en-US" dirty="0" smtClean="0"/>
              <a:t>Assets or Net worth</a:t>
            </a:r>
          </a:p>
          <a:p>
            <a:pPr lvl="1"/>
            <a:r>
              <a:rPr lang="en-US" dirty="0" smtClean="0"/>
              <a:t>Collateral</a:t>
            </a:r>
          </a:p>
          <a:p>
            <a:pPr lvl="2"/>
            <a:r>
              <a:rPr lang="en-US" dirty="0" smtClean="0"/>
              <a:t>Asset that you pledge to a financial institution to obtain a loan.</a:t>
            </a:r>
          </a:p>
          <a:p>
            <a:pPr lvl="1"/>
            <a:r>
              <a:rPr lang="en-US" dirty="0" smtClean="0"/>
              <a:t>Conditions</a:t>
            </a:r>
          </a:p>
          <a:p>
            <a:pPr lvl="2"/>
            <a:r>
              <a:rPr lang="en-US" dirty="0" smtClean="0"/>
              <a:t>General economic conditions that can affect your ability to repay a loan. (job security, etc.)</a:t>
            </a:r>
          </a:p>
          <a:p>
            <a:pPr lvl="1"/>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16</a:t>
            </a:fld>
            <a:endParaRPr lang="en-US"/>
          </a:p>
        </p:txBody>
      </p:sp>
    </p:spTree>
    <p:extLst>
      <p:ext uri="{BB962C8B-B14F-4D97-AF65-F5344CB8AC3E}">
        <p14:creationId xmlns:p14="http://schemas.microsoft.com/office/powerpoint/2010/main" val="10345036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situation</a:t>
            </a:r>
            <a:endParaRPr lang="en-US" dirty="0"/>
          </a:p>
        </p:txBody>
      </p:sp>
      <p:sp>
        <p:nvSpPr>
          <p:cNvPr id="3" name="Content Placeholder 2"/>
          <p:cNvSpPr>
            <a:spLocks noGrp="1"/>
          </p:cNvSpPr>
          <p:nvPr>
            <p:ph idx="1"/>
          </p:nvPr>
        </p:nvSpPr>
        <p:spPr/>
        <p:txBody>
          <a:bodyPr>
            <a:normAutofit lnSpcReduction="10000"/>
          </a:bodyPr>
          <a:lstStyle/>
          <a:p>
            <a:r>
              <a:rPr lang="en-US" dirty="0" err="1" smtClean="0"/>
              <a:t>Jil</a:t>
            </a:r>
            <a:r>
              <a:rPr lang="en-US" dirty="0" smtClean="0"/>
              <a:t> brown is a little nervous about getting a credit card while she is still in college. She knows there re many people who have misused credit cards at her university. However, she decides to carefully weigh the advantages and disadvantages of having a credit card.</a:t>
            </a:r>
          </a:p>
          <a:p>
            <a:endParaRPr lang="en-US" dirty="0"/>
          </a:p>
          <a:p>
            <a:endParaRPr lang="en-US" dirty="0" smtClean="0"/>
          </a:p>
          <a:p>
            <a:endParaRPr lang="en-US" dirty="0"/>
          </a:p>
          <a:p>
            <a:endParaRPr lang="en-US" dirty="0" smtClean="0"/>
          </a:p>
          <a:p>
            <a:endParaRPr lang="en-US" dirty="0"/>
          </a:p>
          <a:p>
            <a:r>
              <a:rPr lang="en-US" dirty="0" smtClean="0"/>
              <a:t>Notes: Jill brown is appropriately nervous about getting a credit card. If you do manage your credit wisely, your debt can quickly get out of control and cause added stress which can have adverse consequences on your financial health.</a:t>
            </a:r>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17</a:t>
            </a:fld>
            <a:endParaRPr lang="en-US"/>
          </a:p>
        </p:txBody>
      </p:sp>
    </p:spTree>
    <p:extLst>
      <p:ext uri="{BB962C8B-B14F-4D97-AF65-F5344CB8AC3E}">
        <p14:creationId xmlns:p14="http://schemas.microsoft.com/office/powerpoint/2010/main" val="27255805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Advantages of credit</a:t>
            </a:r>
            <a:endParaRPr lang="en-US" dirty="0"/>
          </a:p>
        </p:txBody>
      </p:sp>
      <p:sp>
        <p:nvSpPr>
          <p:cNvPr id="3" name="Content Placeholder 2"/>
          <p:cNvSpPr>
            <a:spLocks noGrp="1"/>
          </p:cNvSpPr>
          <p:nvPr>
            <p:ph idx="1"/>
          </p:nvPr>
        </p:nvSpPr>
        <p:spPr/>
        <p:txBody>
          <a:bodyPr/>
          <a:lstStyle/>
          <a:p>
            <a:r>
              <a:rPr lang="en-US" dirty="0" smtClean="0"/>
              <a:t>Advantages </a:t>
            </a:r>
          </a:p>
          <a:p>
            <a:pPr lvl="1"/>
            <a:r>
              <a:rPr lang="en-US" dirty="0" smtClean="0"/>
              <a:t>it enables </a:t>
            </a:r>
            <a:r>
              <a:rPr lang="en-US" dirty="0"/>
              <a:t>J</a:t>
            </a:r>
            <a:r>
              <a:rPr lang="en-US" dirty="0" smtClean="0"/>
              <a:t>ill to enjoy goods and services now</a:t>
            </a:r>
          </a:p>
          <a:p>
            <a:pPr lvl="1"/>
            <a:r>
              <a:rPr lang="en-US" dirty="0" smtClean="0"/>
              <a:t>She may receive advance sale notices or other extras</a:t>
            </a:r>
          </a:p>
          <a:p>
            <a:pPr lvl="1"/>
            <a:r>
              <a:rPr lang="en-US" dirty="0" smtClean="0"/>
              <a:t>It may be easier for her to return merchandise</a:t>
            </a:r>
          </a:p>
          <a:p>
            <a:pPr lvl="1"/>
            <a:r>
              <a:rPr lang="en-US" dirty="0" smtClean="0"/>
              <a:t>It enables her to have shopping convenience and efficiency</a:t>
            </a:r>
          </a:p>
          <a:p>
            <a:pPr lvl="1"/>
            <a:r>
              <a:rPr lang="en-US" dirty="0" smtClean="0"/>
              <a:t>It is safer to use than carrying large amount of cash</a:t>
            </a:r>
          </a:p>
          <a:p>
            <a:pPr lvl="1"/>
            <a:r>
              <a:rPr lang="en-US" dirty="0" smtClean="0"/>
              <a:t>It provides a record of expenses</a:t>
            </a:r>
          </a:p>
          <a:p>
            <a:pPr lvl="1"/>
            <a:r>
              <a:rPr lang="en-US" dirty="0" smtClean="0"/>
              <a:t>Allows up to a 50 day float</a:t>
            </a:r>
            <a:endParaRPr lang="en-US" dirty="0"/>
          </a:p>
          <a:p>
            <a:pPr marL="411480" lvl="1" indent="0">
              <a:buNone/>
            </a:pP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18</a:t>
            </a:fld>
            <a:endParaRPr lang="en-US"/>
          </a:p>
        </p:txBody>
      </p:sp>
    </p:spTree>
    <p:extLst>
      <p:ext uri="{BB962C8B-B14F-4D97-AF65-F5344CB8AC3E}">
        <p14:creationId xmlns:p14="http://schemas.microsoft.com/office/powerpoint/2010/main" val="34486365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t>
            </a:r>
            <a:r>
              <a:rPr lang="en-US" dirty="0" smtClean="0"/>
              <a:t>isadvantages of credit</a:t>
            </a:r>
            <a:endParaRPr lang="en-US" dirty="0"/>
          </a:p>
        </p:txBody>
      </p:sp>
      <p:sp>
        <p:nvSpPr>
          <p:cNvPr id="3" name="Content Placeholder 2"/>
          <p:cNvSpPr>
            <a:spLocks noGrp="1"/>
          </p:cNvSpPr>
          <p:nvPr>
            <p:ph idx="1"/>
          </p:nvPr>
        </p:nvSpPr>
        <p:spPr/>
        <p:txBody>
          <a:bodyPr/>
          <a:lstStyle/>
          <a:p>
            <a:r>
              <a:rPr lang="en-US" dirty="0" smtClean="0"/>
              <a:t>Disadvantages </a:t>
            </a:r>
          </a:p>
          <a:p>
            <a:pPr lvl="1"/>
            <a:r>
              <a:rPr lang="en-US" dirty="0" smtClean="0"/>
              <a:t>The temptation to overspend</a:t>
            </a:r>
          </a:p>
          <a:p>
            <a:pPr lvl="1"/>
            <a:r>
              <a:rPr lang="en-US" dirty="0" smtClean="0"/>
              <a:t>Failure to pay can lead to loss of income, valuable property and Jill’s good reputation</a:t>
            </a:r>
          </a:p>
          <a:p>
            <a:pPr lvl="1"/>
            <a:r>
              <a:rPr lang="en-US" dirty="0" smtClean="0"/>
              <a:t>It can lead to long term financial problems</a:t>
            </a:r>
          </a:p>
          <a:p>
            <a:pPr lvl="1"/>
            <a:r>
              <a:rPr lang="en-US" dirty="0" smtClean="0"/>
              <a:t>It can damage family relation ships</a:t>
            </a:r>
          </a:p>
          <a:p>
            <a:pPr lvl="1"/>
            <a:r>
              <a:rPr lang="en-US" dirty="0" smtClean="0"/>
              <a:t>Does not increase total purchasing power</a:t>
            </a:r>
          </a:p>
          <a:p>
            <a:pPr lvl="1"/>
            <a:r>
              <a:rPr lang="en-US" dirty="0" smtClean="0"/>
              <a:t>Credit costs money</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19</a:t>
            </a:fld>
            <a:endParaRPr lang="en-US"/>
          </a:p>
        </p:txBody>
      </p:sp>
    </p:spTree>
    <p:extLst>
      <p:ext uri="{BB962C8B-B14F-4D97-AF65-F5344CB8AC3E}">
        <p14:creationId xmlns:p14="http://schemas.microsoft.com/office/powerpoint/2010/main" val="24232364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 of Credit</a:t>
            </a:r>
            <a:endParaRPr lang="en-US" dirty="0"/>
          </a:p>
        </p:txBody>
      </p:sp>
      <p:sp>
        <p:nvSpPr>
          <p:cNvPr id="3" name="Content Placeholder 2"/>
          <p:cNvSpPr>
            <a:spLocks noGrp="1"/>
          </p:cNvSpPr>
          <p:nvPr>
            <p:ph idx="1"/>
          </p:nvPr>
        </p:nvSpPr>
        <p:spPr/>
        <p:txBody>
          <a:bodyPr/>
          <a:lstStyle/>
          <a:p>
            <a:r>
              <a:rPr lang="en-US" dirty="0" smtClean="0"/>
              <a:t>Closed - End Credit</a:t>
            </a:r>
          </a:p>
          <a:p>
            <a:pPr lvl="1"/>
            <a:r>
              <a:rPr lang="en-US" dirty="0" smtClean="0"/>
              <a:t>Installment Sales Credit</a:t>
            </a:r>
          </a:p>
          <a:p>
            <a:pPr lvl="1"/>
            <a:r>
              <a:rPr lang="en-US" dirty="0" smtClean="0"/>
              <a:t>Installment Cash Credit</a:t>
            </a:r>
          </a:p>
          <a:p>
            <a:pPr lvl="1"/>
            <a:r>
              <a:rPr lang="en-US" dirty="0" smtClean="0"/>
              <a:t>Single Lump – Sum Credit</a:t>
            </a:r>
          </a:p>
          <a:p>
            <a:r>
              <a:rPr lang="en-US" dirty="0" smtClean="0"/>
              <a:t>Open - End Credit</a:t>
            </a:r>
          </a:p>
          <a:p>
            <a:pPr lvl="1"/>
            <a:r>
              <a:rPr lang="en-US" dirty="0" smtClean="0"/>
              <a:t>Revolving Credit</a:t>
            </a:r>
          </a:p>
          <a:p>
            <a:pPr lvl="1"/>
            <a:r>
              <a:rPr lang="en-US" dirty="0" smtClean="0"/>
              <a:t>Incidental Credit</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20</a:t>
            </a:fld>
            <a:endParaRPr lang="en-US"/>
          </a:p>
        </p:txBody>
      </p:sp>
    </p:spTree>
    <p:extLst>
      <p:ext uri="{BB962C8B-B14F-4D97-AF65-F5344CB8AC3E}">
        <p14:creationId xmlns:p14="http://schemas.microsoft.com/office/powerpoint/2010/main" val="17281840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Installment Sales Credit</a:t>
            </a:r>
            <a:endParaRPr lang="en-US" dirty="0"/>
          </a:p>
        </p:txBody>
      </p:sp>
      <p:sp>
        <p:nvSpPr>
          <p:cNvPr id="3" name="Content Placeholder 2"/>
          <p:cNvSpPr>
            <a:spLocks noGrp="1"/>
          </p:cNvSpPr>
          <p:nvPr>
            <p:ph idx="1"/>
          </p:nvPr>
        </p:nvSpPr>
        <p:spPr/>
        <p:txBody>
          <a:bodyPr/>
          <a:lstStyle/>
          <a:p>
            <a:r>
              <a:rPr lang="en-US" dirty="0" smtClean="0"/>
              <a:t>Jill purchases a used car and secures a loan from a bank where she makes </a:t>
            </a:r>
            <a:r>
              <a:rPr lang="en-US" dirty="0"/>
              <a:t>p</a:t>
            </a:r>
            <a:r>
              <a:rPr lang="en-US" dirty="0" smtClean="0"/>
              <a:t>ayments of $450 per month over the next 36 months. Her payments include interest on the loan and partial payment of the principal on the loan.</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21</a:t>
            </a:fld>
            <a:endParaRPr lang="en-US"/>
          </a:p>
        </p:txBody>
      </p:sp>
    </p:spTree>
    <p:extLst>
      <p:ext uri="{BB962C8B-B14F-4D97-AF65-F5344CB8AC3E}">
        <p14:creationId xmlns:p14="http://schemas.microsoft.com/office/powerpoint/2010/main" val="291140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Installment Cash Credit </a:t>
            </a:r>
            <a:endParaRPr lang="en-US" dirty="0"/>
          </a:p>
        </p:txBody>
      </p:sp>
      <p:sp>
        <p:nvSpPr>
          <p:cNvPr id="3" name="Content Placeholder 2"/>
          <p:cNvSpPr>
            <a:spLocks noGrp="1"/>
          </p:cNvSpPr>
          <p:nvPr>
            <p:ph idx="1"/>
          </p:nvPr>
        </p:nvSpPr>
        <p:spPr/>
        <p:txBody>
          <a:bodyPr/>
          <a:lstStyle/>
          <a:p>
            <a:r>
              <a:rPr lang="en-US" dirty="0" smtClean="0"/>
              <a:t>Jill gets a $5,000 loan in cash from her bank. She plans on using the money for a summer vacation to Aruba. She will repay this loan in monthly payments of $430 over the next year.</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22</a:t>
            </a:fld>
            <a:endParaRPr lang="en-US"/>
          </a:p>
        </p:txBody>
      </p:sp>
    </p:spTree>
    <p:extLst>
      <p:ext uri="{BB962C8B-B14F-4D97-AF65-F5344CB8AC3E}">
        <p14:creationId xmlns:p14="http://schemas.microsoft.com/office/powerpoint/2010/main" val="25037892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Single Lump –Sum Credit</a:t>
            </a:r>
            <a:endParaRPr lang="en-US" dirty="0"/>
          </a:p>
        </p:txBody>
      </p:sp>
      <p:sp>
        <p:nvSpPr>
          <p:cNvPr id="3" name="Content Placeholder 2"/>
          <p:cNvSpPr>
            <a:spLocks noGrp="1"/>
          </p:cNvSpPr>
          <p:nvPr>
            <p:ph idx="1"/>
          </p:nvPr>
        </p:nvSpPr>
        <p:spPr/>
        <p:txBody>
          <a:bodyPr/>
          <a:lstStyle/>
          <a:p>
            <a:r>
              <a:rPr lang="en-US" dirty="0" smtClean="0"/>
              <a:t>Jill’s mom purchases a new dinning room table and six chairs from a large furniture retailer. The cost of the furniture is $1,050. However, she decides to get a loan from he retailer that allows her to make one payment of $1,100 at the end of 90 days.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23</a:t>
            </a:fld>
            <a:endParaRPr lang="en-US"/>
          </a:p>
        </p:txBody>
      </p:sp>
    </p:spTree>
    <p:extLst>
      <p:ext uri="{BB962C8B-B14F-4D97-AF65-F5344CB8AC3E}">
        <p14:creationId xmlns:p14="http://schemas.microsoft.com/office/powerpoint/2010/main" val="16133316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Revolving Credit</a:t>
            </a:r>
            <a:endParaRPr lang="en-US" dirty="0"/>
          </a:p>
        </p:txBody>
      </p:sp>
      <p:sp>
        <p:nvSpPr>
          <p:cNvPr id="3" name="Content Placeholder 2"/>
          <p:cNvSpPr>
            <a:spLocks noGrp="1"/>
          </p:cNvSpPr>
          <p:nvPr>
            <p:ph idx="1"/>
          </p:nvPr>
        </p:nvSpPr>
        <p:spPr/>
        <p:txBody>
          <a:bodyPr/>
          <a:lstStyle/>
          <a:p>
            <a:r>
              <a:rPr lang="en-US" dirty="0" smtClean="0"/>
              <a:t>Jill’s brother, James, has a credit card with  a line of credit of $10,000. Most months he uses it to charge about $500 in goods and services. He must make a minimum payment within 30 days of receiving the bill of $20. If he does not pay the entire balance, the he is charged interest at a rate of 19.5% compounded monthly.</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24</a:t>
            </a:fld>
            <a:endParaRPr lang="en-US"/>
          </a:p>
        </p:txBody>
      </p:sp>
    </p:spTree>
    <p:extLst>
      <p:ext uri="{BB962C8B-B14F-4D97-AF65-F5344CB8AC3E}">
        <p14:creationId xmlns:p14="http://schemas.microsoft.com/office/powerpoint/2010/main" val="29816131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Incidental Credit</a:t>
            </a:r>
            <a:endParaRPr lang="en-US" dirty="0"/>
          </a:p>
        </p:txBody>
      </p:sp>
      <p:sp>
        <p:nvSpPr>
          <p:cNvPr id="3" name="Content Placeholder 2"/>
          <p:cNvSpPr>
            <a:spLocks noGrp="1"/>
          </p:cNvSpPr>
          <p:nvPr>
            <p:ph idx="1"/>
          </p:nvPr>
        </p:nvSpPr>
        <p:spPr/>
        <p:txBody>
          <a:bodyPr/>
          <a:lstStyle/>
          <a:p>
            <a:r>
              <a:rPr lang="en-US" dirty="0" smtClean="0"/>
              <a:t>James has a puppy named Brownie which requires frequent treatments at the vet’s office during the first year of his life. As a courtesy to James, his vet bills him once a month rather than making him pay for each visit separately.</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25</a:t>
            </a:fld>
            <a:endParaRPr lang="en-US"/>
          </a:p>
        </p:txBody>
      </p:sp>
    </p:spTree>
    <p:extLst>
      <p:ext uri="{BB962C8B-B14F-4D97-AF65-F5344CB8AC3E}">
        <p14:creationId xmlns:p14="http://schemas.microsoft.com/office/powerpoint/2010/main" val="38029893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Jill’s Cobranded Credit Card</a:t>
            </a:r>
            <a:endParaRPr lang="en-US" dirty="0"/>
          </a:p>
        </p:txBody>
      </p:sp>
      <p:sp>
        <p:nvSpPr>
          <p:cNvPr id="3" name="Content Placeholder 2"/>
          <p:cNvSpPr>
            <a:spLocks noGrp="1"/>
          </p:cNvSpPr>
          <p:nvPr>
            <p:ph idx="1"/>
          </p:nvPr>
        </p:nvSpPr>
        <p:spPr/>
        <p:txBody>
          <a:bodyPr/>
          <a:lstStyle/>
          <a:p>
            <a:r>
              <a:rPr lang="en-US" dirty="0" smtClean="0"/>
              <a:t>Jill lovers to read and has applied for a Waldenbooks Visa card. She knows that she will get one $5 gift certificate to Waldenbooks for every $500 she puts on her credit card. She believes she sill be able to buy at least 5 free books a year with this credit card.</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26</a:t>
            </a:fld>
            <a:endParaRPr lang="en-US"/>
          </a:p>
        </p:txBody>
      </p:sp>
    </p:spTree>
    <p:extLst>
      <p:ext uri="{BB962C8B-B14F-4D97-AF65-F5344CB8AC3E}">
        <p14:creationId xmlns:p14="http://schemas.microsoft.com/office/powerpoint/2010/main" val="41278261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Can Jill Afford a loan?</a:t>
            </a:r>
            <a:endParaRPr lang="en-US" dirty="0"/>
          </a:p>
        </p:txBody>
      </p:sp>
      <p:sp>
        <p:nvSpPr>
          <p:cNvPr id="3" name="Content Placeholder 2"/>
          <p:cNvSpPr>
            <a:spLocks noGrp="1"/>
          </p:cNvSpPr>
          <p:nvPr>
            <p:ph idx="1"/>
          </p:nvPr>
        </p:nvSpPr>
        <p:spPr/>
        <p:txBody>
          <a:bodyPr>
            <a:normAutofit/>
          </a:bodyPr>
          <a:lstStyle/>
          <a:p>
            <a:r>
              <a:rPr lang="en-US" dirty="0" smtClean="0"/>
              <a:t>Jill is thinking of taking out another small loan in order to purchase the new Apple iPad. She knows from her friend enrolled in the personal finance course that she needs to keep the following ratios in mind when applying for the loan.</a:t>
            </a:r>
          </a:p>
          <a:p>
            <a:endParaRPr lang="en-US" dirty="0"/>
          </a:p>
          <a:p>
            <a:r>
              <a:rPr lang="en-US" dirty="0" smtClean="0"/>
              <a:t>Debt Payment to Income ratio:</a:t>
            </a:r>
          </a:p>
          <a:p>
            <a:r>
              <a:rPr lang="en-US" dirty="0" smtClean="0"/>
              <a:t>Monthly debt payment (excluding house payment)/net monthly income</a:t>
            </a:r>
            <a:endParaRPr lang="en-US" dirty="0"/>
          </a:p>
          <a:p>
            <a:r>
              <a:rPr lang="en-US" dirty="0" smtClean="0"/>
              <a:t>Debt to Equity ratio : total liabilities / net worth</a:t>
            </a:r>
          </a:p>
          <a:p>
            <a:endParaRPr lang="en-US" dirty="0"/>
          </a:p>
          <a:p>
            <a:r>
              <a:rPr lang="en-US" dirty="0" smtClean="0"/>
              <a:t>In Jill’s case, case her debt to income ratio is 30%, and her debt to equity ratio is 8.</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27</a:t>
            </a:fld>
            <a:endParaRPr lang="en-US"/>
          </a:p>
        </p:txBody>
      </p:sp>
    </p:spTree>
    <p:extLst>
      <p:ext uri="{BB962C8B-B14F-4D97-AF65-F5344CB8AC3E}">
        <p14:creationId xmlns:p14="http://schemas.microsoft.com/office/powerpoint/2010/main" val="28331402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James Apples for a Loan</a:t>
            </a:r>
            <a:endParaRPr lang="en-US" dirty="0"/>
          </a:p>
        </p:txBody>
      </p:sp>
      <p:sp>
        <p:nvSpPr>
          <p:cNvPr id="3" name="Content Placeholder 2"/>
          <p:cNvSpPr>
            <a:spLocks noGrp="1"/>
          </p:cNvSpPr>
          <p:nvPr>
            <p:ph idx="1"/>
          </p:nvPr>
        </p:nvSpPr>
        <p:spPr/>
        <p:txBody>
          <a:bodyPr/>
          <a:lstStyle/>
          <a:p>
            <a:r>
              <a:rPr lang="en-US" dirty="0" smtClean="0"/>
              <a:t>Character : his attitude towards credit obligations</a:t>
            </a:r>
          </a:p>
          <a:p>
            <a:r>
              <a:rPr lang="en-US" dirty="0" smtClean="0"/>
              <a:t>Capacity   : his financial ability to meet credit obligations</a:t>
            </a:r>
          </a:p>
          <a:p>
            <a:r>
              <a:rPr lang="en-US" dirty="0" smtClean="0"/>
              <a:t>Capital      : his assets and net worth</a:t>
            </a:r>
          </a:p>
          <a:p>
            <a:r>
              <a:rPr lang="en-US" dirty="0" smtClean="0"/>
              <a:t>Collateral : A valuable asset pledged to ensure loan payments</a:t>
            </a:r>
          </a:p>
          <a:p>
            <a:r>
              <a:rPr lang="en-US" dirty="0" smtClean="0"/>
              <a:t>Conditions : General economic conditions that affect his ability to repay a loan</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28</a:t>
            </a:fld>
            <a:endParaRPr lang="en-US"/>
          </a:p>
        </p:txBody>
      </p:sp>
    </p:spTree>
    <p:extLst>
      <p:ext uri="{BB962C8B-B14F-4D97-AF65-F5344CB8AC3E}">
        <p14:creationId xmlns:p14="http://schemas.microsoft.com/office/powerpoint/2010/main" val="21552440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Character</a:t>
            </a:r>
            <a:br>
              <a:rPr lang="en-US" dirty="0" smtClean="0"/>
            </a:br>
            <a:r>
              <a:rPr lang="en-US" dirty="0" smtClean="0"/>
              <a:t>( Will you repay the loan?)</a:t>
            </a:r>
            <a:endParaRPr lang="en-US" dirty="0"/>
          </a:p>
        </p:txBody>
      </p:sp>
      <p:sp>
        <p:nvSpPr>
          <p:cNvPr id="3" name="Content Placeholder 2"/>
          <p:cNvSpPr>
            <a:spLocks noGrp="1"/>
          </p:cNvSpPr>
          <p:nvPr>
            <p:ph idx="1"/>
          </p:nvPr>
        </p:nvSpPr>
        <p:spPr/>
        <p:txBody>
          <a:bodyPr/>
          <a:lstStyle/>
          <a:p>
            <a:r>
              <a:rPr lang="en-US" dirty="0" smtClean="0"/>
              <a:t>Does James pay his bills on time?</a:t>
            </a:r>
          </a:p>
          <a:p>
            <a:r>
              <a:rPr lang="en-US" dirty="0" smtClean="0"/>
              <a:t>Has he used credit before?</a:t>
            </a:r>
          </a:p>
          <a:p>
            <a:r>
              <a:rPr lang="en-US" dirty="0" smtClean="0"/>
              <a:t>Has he ever filed for bankruptcy?</a:t>
            </a:r>
          </a:p>
          <a:p>
            <a:r>
              <a:rPr lang="en-US" dirty="0" smtClean="0"/>
              <a:t>Does he live within his means?</a:t>
            </a:r>
          </a:p>
          <a:p>
            <a:r>
              <a:rPr lang="en-US" dirty="0" smtClean="0"/>
              <a:t>Does he own his own home?</a:t>
            </a:r>
          </a:p>
          <a:p>
            <a:r>
              <a:rPr lang="en-US" dirty="0" smtClean="0"/>
              <a:t>How long has he lived at his current address?</a:t>
            </a:r>
          </a:p>
          <a:p>
            <a:r>
              <a:rPr lang="en-US" dirty="0" smtClean="0"/>
              <a:t>How long has he been employed by his present employer?</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29</a:t>
            </a:fld>
            <a:endParaRPr lang="en-US"/>
          </a:p>
        </p:txBody>
      </p:sp>
    </p:spTree>
    <p:extLst>
      <p:ext uri="{BB962C8B-B14F-4D97-AF65-F5344CB8AC3E}">
        <p14:creationId xmlns:p14="http://schemas.microsoft.com/office/powerpoint/2010/main" val="41408584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Capacity</a:t>
            </a:r>
            <a:br>
              <a:rPr lang="en-US" dirty="0" smtClean="0"/>
            </a:br>
            <a:r>
              <a:rPr lang="en-US" dirty="0" smtClean="0"/>
              <a:t>(Can you repay the loan?)</a:t>
            </a:r>
            <a:endParaRPr lang="en-US" dirty="0"/>
          </a:p>
        </p:txBody>
      </p:sp>
      <p:sp>
        <p:nvSpPr>
          <p:cNvPr id="3" name="Content Placeholder 2"/>
          <p:cNvSpPr>
            <a:spLocks noGrp="1"/>
          </p:cNvSpPr>
          <p:nvPr>
            <p:ph idx="1"/>
          </p:nvPr>
        </p:nvSpPr>
        <p:spPr/>
        <p:txBody>
          <a:bodyPr/>
          <a:lstStyle/>
          <a:p>
            <a:r>
              <a:rPr lang="en-US" dirty="0" smtClean="0"/>
              <a:t>What is </a:t>
            </a:r>
            <a:r>
              <a:rPr lang="en-US" dirty="0" err="1" smtClean="0"/>
              <a:t>Jame’s</a:t>
            </a:r>
            <a:r>
              <a:rPr lang="en-US" dirty="0" smtClean="0"/>
              <a:t> job and what is his salary?</a:t>
            </a:r>
          </a:p>
          <a:p>
            <a:r>
              <a:rPr lang="en-US" dirty="0" smtClean="0"/>
              <a:t>How reliable is that income?</a:t>
            </a:r>
          </a:p>
          <a:p>
            <a:r>
              <a:rPr lang="en-US" dirty="0" smtClean="0"/>
              <a:t>Does he have any other sources of income?</a:t>
            </a:r>
          </a:p>
          <a:p>
            <a:r>
              <a:rPr lang="en-US" dirty="0" smtClean="0"/>
              <a:t>How many dependents does he have?</a:t>
            </a:r>
          </a:p>
          <a:p>
            <a:r>
              <a:rPr lang="en-US" dirty="0" smtClean="0"/>
              <a:t>What are the other claims on his income?</a:t>
            </a:r>
          </a:p>
          <a:p>
            <a:r>
              <a:rPr lang="en-US" dirty="0" smtClean="0"/>
              <a:t>What are his current debts?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30</a:t>
            </a:fld>
            <a:endParaRPr lang="en-US"/>
          </a:p>
        </p:txBody>
      </p:sp>
    </p:spTree>
    <p:extLst>
      <p:ext uri="{BB962C8B-B14F-4D97-AF65-F5344CB8AC3E}">
        <p14:creationId xmlns:p14="http://schemas.microsoft.com/office/powerpoint/2010/main" val="31858459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Capital</a:t>
            </a:r>
            <a:br>
              <a:rPr lang="en-US" dirty="0" smtClean="0"/>
            </a:br>
            <a:r>
              <a:rPr lang="en-US" sz="3600" dirty="0" smtClean="0"/>
              <a:t>(What are your assets and net worth?)</a:t>
            </a:r>
            <a:endParaRPr lang="en-US" sz="3600" dirty="0"/>
          </a:p>
        </p:txBody>
      </p:sp>
      <p:sp>
        <p:nvSpPr>
          <p:cNvPr id="3" name="Content Placeholder 2"/>
          <p:cNvSpPr>
            <a:spLocks noGrp="1"/>
          </p:cNvSpPr>
          <p:nvPr>
            <p:ph idx="1"/>
          </p:nvPr>
        </p:nvSpPr>
        <p:spPr/>
        <p:txBody>
          <a:bodyPr/>
          <a:lstStyle/>
          <a:p>
            <a:r>
              <a:rPr lang="en-US" dirty="0" smtClean="0"/>
              <a:t>James needs to list the value of all of his assets</a:t>
            </a:r>
          </a:p>
          <a:p>
            <a:r>
              <a:rPr lang="en-US" dirty="0" smtClean="0"/>
              <a:t>James needs to list the value of all of his liabilities</a:t>
            </a:r>
          </a:p>
          <a:p>
            <a:r>
              <a:rPr lang="en-US" dirty="0" smtClean="0"/>
              <a:t>James can then calculate his net worth</a:t>
            </a:r>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31</a:t>
            </a:fld>
            <a:endParaRPr lang="en-US"/>
          </a:p>
        </p:txBody>
      </p:sp>
    </p:spTree>
    <p:extLst>
      <p:ext uri="{BB962C8B-B14F-4D97-AF65-F5344CB8AC3E}">
        <p14:creationId xmlns:p14="http://schemas.microsoft.com/office/powerpoint/2010/main" val="11641856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Collateral</a:t>
            </a:r>
            <a:br>
              <a:rPr lang="en-US" dirty="0" smtClean="0"/>
            </a:br>
            <a:r>
              <a:rPr lang="en-US" sz="3600" dirty="0" smtClean="0"/>
              <a:t>(What if you don’t repay the loan?)</a:t>
            </a:r>
            <a:endParaRPr lang="en-US" sz="3600" dirty="0"/>
          </a:p>
        </p:txBody>
      </p:sp>
      <p:sp>
        <p:nvSpPr>
          <p:cNvPr id="3" name="Content Placeholder 2"/>
          <p:cNvSpPr>
            <a:spLocks noGrp="1"/>
          </p:cNvSpPr>
          <p:nvPr>
            <p:ph idx="1"/>
          </p:nvPr>
        </p:nvSpPr>
        <p:spPr/>
        <p:txBody>
          <a:bodyPr/>
          <a:lstStyle/>
          <a:p>
            <a:r>
              <a:rPr lang="en-US" dirty="0" smtClean="0"/>
              <a:t>What assets can James use to secure the loan?</a:t>
            </a:r>
          </a:p>
          <a:p>
            <a:r>
              <a:rPr lang="en-US" dirty="0" smtClean="0"/>
              <a:t>Do the assets used to secure the loan have any warranties/guarantees?</a:t>
            </a:r>
          </a:p>
          <a:p>
            <a:r>
              <a:rPr lang="en-US" dirty="0" smtClean="0"/>
              <a:t>Do the assets used to secure the loan have sufficient insurance?</a:t>
            </a:r>
          </a:p>
          <a:p>
            <a:r>
              <a:rPr lang="en-US" dirty="0" smtClean="0"/>
              <a:t>What is the age of the assets used to secure the loan?</a:t>
            </a:r>
          </a:p>
          <a:p>
            <a:r>
              <a:rPr lang="en-US" dirty="0" smtClean="0"/>
              <a:t>Are there any claims to the title of the assets used to secure the loan?</a:t>
            </a:r>
          </a:p>
          <a:p>
            <a:r>
              <a:rPr lang="en-US" dirty="0" smtClean="0"/>
              <a:t>What sources does he have besides income (savings, stocks, bonds, insurance, etc.)?</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32</a:t>
            </a:fld>
            <a:endParaRPr lang="en-US"/>
          </a:p>
        </p:txBody>
      </p:sp>
    </p:spTree>
    <p:extLst>
      <p:ext uri="{BB962C8B-B14F-4D97-AF65-F5344CB8AC3E}">
        <p14:creationId xmlns:p14="http://schemas.microsoft.com/office/powerpoint/2010/main" val="229354392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Conditions</a:t>
            </a:r>
            <a:br>
              <a:rPr lang="en-US" dirty="0" smtClean="0"/>
            </a:br>
            <a:r>
              <a:rPr lang="en-US" sz="2800" dirty="0" smtClean="0"/>
              <a:t>(What general economic conditions can affect your repayment of the loan)?</a:t>
            </a:r>
            <a:endParaRPr lang="en-US" dirty="0"/>
          </a:p>
        </p:txBody>
      </p:sp>
      <p:sp>
        <p:nvSpPr>
          <p:cNvPr id="3" name="Content Placeholder 2"/>
          <p:cNvSpPr>
            <a:spLocks noGrp="1"/>
          </p:cNvSpPr>
          <p:nvPr>
            <p:ph idx="1"/>
          </p:nvPr>
        </p:nvSpPr>
        <p:spPr/>
        <p:txBody>
          <a:bodyPr/>
          <a:lstStyle/>
          <a:p>
            <a:r>
              <a:rPr lang="en-US" dirty="0" smtClean="0"/>
              <a:t>How secure is </a:t>
            </a:r>
            <a:r>
              <a:rPr lang="en-US" dirty="0" err="1" smtClean="0"/>
              <a:t>Jame’s</a:t>
            </a:r>
            <a:r>
              <a:rPr lang="en-US" dirty="0" smtClean="0"/>
              <a:t> job?</a:t>
            </a:r>
          </a:p>
          <a:p>
            <a:r>
              <a:rPr lang="en-US" dirty="0" smtClean="0"/>
              <a:t>How secure is the company that James works for?</a:t>
            </a:r>
          </a:p>
          <a:p>
            <a:r>
              <a:rPr lang="en-US" dirty="0" smtClean="0"/>
              <a:t>What is the condition of the industry that James is employed in?</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33</a:t>
            </a:fld>
            <a:endParaRPr lang="en-US"/>
          </a:p>
        </p:txBody>
      </p:sp>
    </p:spTree>
    <p:extLst>
      <p:ext uri="{BB962C8B-B14F-4D97-AF65-F5344CB8AC3E}">
        <p14:creationId xmlns:p14="http://schemas.microsoft.com/office/powerpoint/2010/main" val="26223040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Choosing Sources of Credit</a:t>
            </a:r>
            <a:endParaRPr lang="en-US" dirty="0"/>
          </a:p>
        </p:txBody>
      </p:sp>
      <p:sp>
        <p:nvSpPr>
          <p:cNvPr id="3" name="Content Placeholder 2"/>
          <p:cNvSpPr>
            <a:spLocks noGrp="1"/>
          </p:cNvSpPr>
          <p:nvPr>
            <p:ph idx="1"/>
          </p:nvPr>
        </p:nvSpPr>
        <p:spPr/>
        <p:txBody>
          <a:bodyPr/>
          <a:lstStyle/>
          <a:p>
            <a:pPr marL="114300" indent="0">
              <a:buNone/>
            </a:pPr>
            <a:r>
              <a:rPr lang="en-US" dirty="0" smtClean="0"/>
              <a:t>Inexpensive Loans</a:t>
            </a:r>
            <a:r>
              <a:rPr lang="en-US" dirty="0"/>
              <a:t> </a:t>
            </a:r>
            <a:r>
              <a:rPr lang="en-US" dirty="0" smtClean="0"/>
              <a:t>– Parents or family members are often the source of the least expensive loans. However, such loans can complicate family relationships. All loans to or from family members should be in writing and state the interest rate, if any repayment schedule, and the final payment date.</a:t>
            </a:r>
          </a:p>
          <a:p>
            <a:pPr marL="114300" indent="0">
              <a:buNone/>
            </a:pPr>
            <a:endParaRPr lang="en-US" dirty="0"/>
          </a:p>
          <a:p>
            <a:pPr marL="114300" indent="0">
              <a:buNone/>
            </a:pPr>
            <a:r>
              <a:rPr lang="en-US" dirty="0" smtClean="0"/>
              <a:t>Medium-priced loans – Often you can obtain medium-priced loans from commercial banks. New car loans and Used car (slightly more expensive) are included.</a:t>
            </a:r>
          </a:p>
          <a:p>
            <a:pPr marL="114300" indent="0">
              <a:buNone/>
            </a:pPr>
            <a:endParaRPr lang="en-US" dirty="0"/>
          </a:p>
          <a:p>
            <a:pPr marL="114300" indent="0">
              <a:buNone/>
            </a:pPr>
            <a:r>
              <a:rPr lang="en-US" dirty="0" smtClean="0"/>
              <a:t>Expensive Loans – Convenient to obtain, from finance companies or bank through credit cards. </a:t>
            </a:r>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34</a:t>
            </a:fld>
            <a:endParaRPr lang="en-US"/>
          </a:p>
        </p:txBody>
      </p:sp>
    </p:spTree>
    <p:extLst>
      <p:ext uri="{BB962C8B-B14F-4D97-AF65-F5344CB8AC3E}">
        <p14:creationId xmlns:p14="http://schemas.microsoft.com/office/powerpoint/2010/main" val="13649014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Cost of Credit</a:t>
            </a:r>
            <a:endParaRPr lang="th-TH" dirty="0"/>
          </a:p>
        </p:txBody>
      </p:sp>
      <p:sp>
        <p:nvSpPr>
          <p:cNvPr id="3" name="Content Placeholder 2"/>
          <p:cNvSpPr>
            <a:spLocks noGrp="1"/>
          </p:cNvSpPr>
          <p:nvPr>
            <p:ph idx="1"/>
          </p:nvPr>
        </p:nvSpPr>
        <p:spPr/>
        <p:txBody>
          <a:bodyPr/>
          <a:lstStyle/>
          <a:p>
            <a:r>
              <a:rPr lang="en-US" dirty="0" smtClean="0"/>
              <a:t>Finance Charge and Annual Percentage Rate (APR)</a:t>
            </a:r>
          </a:p>
          <a:p>
            <a:endParaRPr lang="en-US" dirty="0"/>
          </a:p>
          <a:p>
            <a:r>
              <a:rPr lang="en-US" dirty="0" smtClean="0"/>
              <a:t>Finance charge: the total amount you pay to use credit (this includes interest cost and sometimes other costs such as service charges, credit-related insurance premiums or appraisal fees.</a:t>
            </a:r>
          </a:p>
          <a:p>
            <a:endParaRPr lang="en-US" dirty="0"/>
          </a:p>
          <a:p>
            <a:r>
              <a:rPr lang="en-US" dirty="0" smtClean="0"/>
              <a:t>Annual Percentage Rate (APR): percentage cost of credit on a yearly basis. The APR is key to comparing credit costs, regardless of amount od credit or how much time you have to repay it.</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35</a:t>
            </a:fld>
            <a:endParaRPr lang="en-US"/>
          </a:p>
        </p:txBody>
      </p:sp>
    </p:spTree>
    <p:extLst>
      <p:ext uri="{BB962C8B-B14F-4D97-AF65-F5344CB8AC3E}">
        <p14:creationId xmlns:p14="http://schemas.microsoft.com/office/powerpoint/2010/main" val="26100585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APR</a:t>
            </a:r>
            <a:endParaRPr lang="th-TH" dirty="0"/>
          </a:p>
        </p:txBody>
      </p:sp>
      <p:pic>
        <p:nvPicPr>
          <p:cNvPr id="6" name="Content Placeholder 5"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95400" y="1219200"/>
            <a:ext cx="5204012" cy="3282788"/>
          </a:xfrm>
        </p:spPr>
      </p:pic>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36</a:t>
            </a:fld>
            <a:endParaRPr lang="en-US"/>
          </a:p>
        </p:txBody>
      </p:sp>
      <p:sp>
        <p:nvSpPr>
          <p:cNvPr id="7" name="TextBox 6"/>
          <p:cNvSpPr txBox="1"/>
          <p:nvPr/>
        </p:nvSpPr>
        <p:spPr>
          <a:xfrm>
            <a:off x="609600" y="4876800"/>
            <a:ext cx="6781800" cy="369332"/>
          </a:xfrm>
          <a:prstGeom prst="rect">
            <a:avLst/>
          </a:prstGeom>
          <a:noFill/>
        </p:spPr>
        <p:txBody>
          <a:bodyPr wrap="square" rtlCol="0">
            <a:spAutoFit/>
          </a:bodyPr>
          <a:lstStyle/>
          <a:p>
            <a:r>
              <a:rPr lang="en-US" dirty="0" smtClean="0"/>
              <a:t>APR is 10%</a:t>
            </a:r>
            <a:endParaRPr lang="th-TH" dirty="0"/>
          </a:p>
        </p:txBody>
      </p:sp>
    </p:spTree>
    <p:extLst>
      <p:ext uri="{BB962C8B-B14F-4D97-AF65-F5344CB8AC3E}">
        <p14:creationId xmlns:p14="http://schemas.microsoft.com/office/powerpoint/2010/main" val="393162509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APR</a:t>
            </a:r>
            <a:endParaRPr lang="th-TH" dirty="0"/>
          </a:p>
        </p:txBody>
      </p:sp>
      <p:pic>
        <p:nvPicPr>
          <p:cNvPr id="6" name="Content Placeholder 5"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28800" y="762000"/>
            <a:ext cx="5486400" cy="4046940"/>
          </a:xfrm>
        </p:spPr>
      </p:pic>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37</a:t>
            </a:fld>
            <a:endParaRPr lang="en-US"/>
          </a:p>
        </p:txBody>
      </p:sp>
      <p:sp>
        <p:nvSpPr>
          <p:cNvPr id="7" name="TextBox 6"/>
          <p:cNvSpPr txBox="1"/>
          <p:nvPr/>
        </p:nvSpPr>
        <p:spPr>
          <a:xfrm>
            <a:off x="443753" y="4822140"/>
            <a:ext cx="7315200" cy="1200329"/>
          </a:xfrm>
          <a:prstGeom prst="rect">
            <a:avLst/>
          </a:prstGeom>
          <a:noFill/>
        </p:spPr>
        <p:txBody>
          <a:bodyPr wrap="square" rtlCol="0">
            <a:spAutoFit/>
          </a:bodyPr>
          <a:lstStyle/>
          <a:p>
            <a:r>
              <a:rPr lang="en-US" dirty="0" smtClean="0"/>
              <a:t>APR here is 18.5% because you pay 10% of 100 but you get to use less than 100 each month. Normally, to approximate the APR is to use the average balance.</a:t>
            </a:r>
          </a:p>
          <a:p>
            <a:endParaRPr lang="th-TH"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71763" y="5755769"/>
            <a:ext cx="3800475"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5593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Trade-Offs</a:t>
            </a:r>
            <a:endParaRPr lang="th-TH" dirty="0"/>
          </a:p>
        </p:txBody>
      </p:sp>
      <p:sp>
        <p:nvSpPr>
          <p:cNvPr id="3" name="Content Placeholder 2"/>
          <p:cNvSpPr>
            <a:spLocks noGrp="1"/>
          </p:cNvSpPr>
          <p:nvPr>
            <p:ph idx="1"/>
          </p:nvPr>
        </p:nvSpPr>
        <p:spPr/>
        <p:txBody>
          <a:bodyPr/>
          <a:lstStyle/>
          <a:p>
            <a:r>
              <a:rPr lang="en-US" dirty="0" smtClean="0"/>
              <a:t>Term Versus Interest Costs</a:t>
            </a:r>
          </a:p>
          <a:p>
            <a:pPr lvl="1"/>
            <a:r>
              <a:rPr lang="en-US" dirty="0" smtClean="0"/>
              <a:t>Many people choose longer-term financing because they want smaller monthly payments. But the longer the term for a loan at a given interest rate, the greater the amount you must pay in interest charges.</a:t>
            </a:r>
          </a:p>
          <a:p>
            <a:pPr lvl="1"/>
            <a:r>
              <a:rPr lang="en-US" dirty="0" smtClean="0"/>
              <a:t>Suppose you are buying a USD 7,500 watch and you need to borrow USD 6,000</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38</a:t>
            </a:fld>
            <a:endParaRPr lang="en-US"/>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0" y="4427725"/>
            <a:ext cx="6124575" cy="1952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59561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Trade-Offs</a:t>
            </a:r>
            <a:endParaRPr lang="th-TH" dirty="0"/>
          </a:p>
        </p:txBody>
      </p:sp>
      <p:sp>
        <p:nvSpPr>
          <p:cNvPr id="3" name="Content Placeholder 2"/>
          <p:cNvSpPr>
            <a:spLocks noGrp="1"/>
          </p:cNvSpPr>
          <p:nvPr>
            <p:ph idx="1"/>
          </p:nvPr>
        </p:nvSpPr>
        <p:spPr/>
        <p:txBody>
          <a:bodyPr>
            <a:normAutofit fontScale="77500" lnSpcReduction="20000"/>
          </a:bodyPr>
          <a:lstStyle/>
          <a:p>
            <a:r>
              <a:rPr lang="en-US" dirty="0" smtClean="0"/>
              <a:t>Lender risk versus Interest Rate</a:t>
            </a:r>
          </a:p>
          <a:p>
            <a:r>
              <a:rPr lang="en-US" dirty="0" smtClean="0"/>
              <a:t>You may prefer financing that requires low fixed payments with a large final payment or only a minimum of up-front cash. But both of these requirements can increase your cost of borrowing because they create more risk for your lender.</a:t>
            </a:r>
          </a:p>
          <a:p>
            <a:pPr marL="114300" indent="0">
              <a:buNone/>
            </a:pPr>
            <a:endParaRPr lang="en-US" dirty="0"/>
          </a:p>
          <a:p>
            <a:r>
              <a:rPr lang="en-US" dirty="0" smtClean="0"/>
              <a:t>Variable Interest Rate – based on fluctuating rates in the banking system. With this type of loan, you share the interest rate risks with the lender. Therefore the lender may offer a lower initial  interest rate than it would with a fixed-rate loan.</a:t>
            </a:r>
          </a:p>
          <a:p>
            <a:endParaRPr lang="en-US" dirty="0"/>
          </a:p>
          <a:p>
            <a:r>
              <a:rPr lang="en-US" dirty="0" smtClean="0"/>
              <a:t>A Secured Loan – If you pledge property as collateral, you’ll probably receive a lower interest rate on your loan.</a:t>
            </a:r>
          </a:p>
          <a:p>
            <a:endParaRPr lang="en-US" dirty="0"/>
          </a:p>
          <a:p>
            <a:r>
              <a:rPr lang="en-US" dirty="0" smtClean="0"/>
              <a:t>Up-Front Cash – many lenders believe you have a higher stake in repaying a loan if you pay cash for a large portion of what you are financing. This may reduce the credit cost charged to you.</a:t>
            </a:r>
          </a:p>
          <a:p>
            <a:endParaRPr lang="en-US" dirty="0"/>
          </a:p>
          <a:p>
            <a:r>
              <a:rPr lang="en-US" dirty="0" smtClean="0"/>
              <a:t>A Shorter Term – The shorter the period of time for which you borrow, the smaller the chance that something will prevent you from repayment and the lower the risk to the lender.</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39</a:t>
            </a:fld>
            <a:endParaRPr lang="en-US"/>
          </a:p>
        </p:txBody>
      </p:sp>
    </p:spTree>
    <p:extLst>
      <p:ext uri="{BB962C8B-B14F-4D97-AF65-F5344CB8AC3E}">
        <p14:creationId xmlns:p14="http://schemas.microsoft.com/office/powerpoint/2010/main" val="17040542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Situation</a:t>
            </a:r>
            <a:endParaRPr lang="th-TH" dirty="0"/>
          </a:p>
        </p:txBody>
      </p:sp>
      <p:sp>
        <p:nvSpPr>
          <p:cNvPr id="3" name="Content Placeholder 2"/>
          <p:cNvSpPr>
            <a:spLocks noGrp="1"/>
          </p:cNvSpPr>
          <p:nvPr>
            <p:ph idx="1"/>
          </p:nvPr>
        </p:nvSpPr>
        <p:spPr/>
        <p:txBody>
          <a:bodyPr/>
          <a:lstStyle/>
          <a:p>
            <a:pPr marL="114300" indent="0">
              <a:buNone/>
            </a:pPr>
            <a:r>
              <a:rPr lang="en-US" dirty="0" smtClean="0"/>
              <a:t>Samantha jones wants to borrow $5,000 to buy a used car. She has several options when it comes to getting a loan, but needs to decide which option id the best in this situation. She has never taken out a loan before and is not certain she will be qualified for a loan.</a:t>
            </a:r>
          </a:p>
          <a:p>
            <a:pPr marL="114300" indent="0">
              <a:buNone/>
            </a:pPr>
            <a:r>
              <a:rPr lang="en-US" dirty="0" smtClean="0"/>
              <a:t> </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40</a:t>
            </a:fld>
            <a:endParaRPr lang="en-US"/>
          </a:p>
        </p:txBody>
      </p:sp>
    </p:spTree>
    <p:extLst>
      <p:ext uri="{BB962C8B-B14F-4D97-AF65-F5344CB8AC3E}">
        <p14:creationId xmlns:p14="http://schemas.microsoft.com/office/powerpoint/2010/main" val="169508883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Inexpensive Loan: A Loan from Her Grandmother </a:t>
            </a:r>
            <a:endParaRPr lang="en-US" dirty="0"/>
          </a:p>
        </p:txBody>
      </p:sp>
      <p:sp>
        <p:nvSpPr>
          <p:cNvPr id="3" name="Content Placeholder 2"/>
          <p:cNvSpPr>
            <a:spLocks noGrp="1"/>
          </p:cNvSpPr>
          <p:nvPr>
            <p:ph idx="1"/>
          </p:nvPr>
        </p:nvSpPr>
        <p:spPr/>
        <p:txBody>
          <a:bodyPr/>
          <a:lstStyle/>
          <a:p>
            <a:r>
              <a:rPr lang="en-US" dirty="0" smtClean="0"/>
              <a:t>Samantha knows that her grandmother will not charge her very much interest, just enough to cover her own costs.</a:t>
            </a:r>
          </a:p>
          <a:p>
            <a:r>
              <a:rPr lang="en-US" dirty="0" smtClean="0"/>
              <a:t>Samantha is worried that if things go wrong she could ruin her relationship with her grandmother.</a:t>
            </a:r>
          </a:p>
          <a:p>
            <a:r>
              <a:rPr lang="en-US" dirty="0" smtClean="0"/>
              <a:t>Samantha knows this loan will not help her establish a good credit history, since there will be no record of it.</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41</a:t>
            </a:fld>
            <a:endParaRPr lang="en-US"/>
          </a:p>
        </p:txBody>
      </p:sp>
    </p:spTree>
    <p:extLst>
      <p:ext uri="{BB962C8B-B14F-4D97-AF65-F5344CB8AC3E}">
        <p14:creationId xmlns:p14="http://schemas.microsoft.com/office/powerpoint/2010/main" val="86344271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Medium – Priced Loan: A Loan from the Local Credit Union  </a:t>
            </a:r>
            <a:endParaRPr lang="en-US" dirty="0"/>
          </a:p>
        </p:txBody>
      </p:sp>
      <p:sp>
        <p:nvSpPr>
          <p:cNvPr id="3" name="Content Placeholder 2"/>
          <p:cNvSpPr>
            <a:spLocks noGrp="1"/>
          </p:cNvSpPr>
          <p:nvPr>
            <p:ph idx="1"/>
          </p:nvPr>
        </p:nvSpPr>
        <p:spPr/>
        <p:txBody>
          <a:bodyPr/>
          <a:lstStyle/>
          <a:p>
            <a:r>
              <a:rPr lang="en-US" dirty="0" smtClean="0"/>
              <a:t>She knows a loan from a credit union will be a little more expensive but still reasonable.</a:t>
            </a:r>
          </a:p>
          <a:p>
            <a:r>
              <a:rPr lang="en-US" dirty="0" smtClean="0"/>
              <a:t>She knows that if she  has payment problems, they will work with her to overcome those problems.</a:t>
            </a:r>
          </a:p>
          <a:p>
            <a:r>
              <a:rPr lang="en-US" dirty="0" smtClean="0"/>
              <a:t>The credit union will offer personalized service on the loan.</a:t>
            </a:r>
          </a:p>
          <a:p>
            <a:r>
              <a:rPr lang="en-US" dirty="0" smtClean="0"/>
              <a:t>Credit unions provide free credit life insurance.</a:t>
            </a:r>
          </a:p>
          <a:p>
            <a:r>
              <a:rPr lang="en-US" dirty="0" smtClean="0"/>
              <a:t>She will begin to establish a good credit history.</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42</a:t>
            </a:fld>
            <a:endParaRPr lang="en-US"/>
          </a:p>
        </p:txBody>
      </p:sp>
    </p:spTree>
    <p:extLst>
      <p:ext uri="{BB962C8B-B14F-4D97-AF65-F5344CB8AC3E}">
        <p14:creationId xmlns:p14="http://schemas.microsoft.com/office/powerpoint/2010/main" val="319690198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Expensive Loan: A Loan from a Finance Company</a:t>
            </a:r>
            <a:endParaRPr lang="en-US" dirty="0"/>
          </a:p>
        </p:txBody>
      </p:sp>
      <p:sp>
        <p:nvSpPr>
          <p:cNvPr id="3" name="Content Placeholder 2"/>
          <p:cNvSpPr>
            <a:spLocks noGrp="1"/>
          </p:cNvSpPr>
          <p:nvPr>
            <p:ph idx="1"/>
          </p:nvPr>
        </p:nvSpPr>
        <p:spPr/>
        <p:txBody>
          <a:bodyPr/>
          <a:lstStyle/>
          <a:p>
            <a:r>
              <a:rPr lang="en-US" dirty="0" smtClean="0"/>
              <a:t>Samantha knows that a loan from a finance company is likely to have a very high interest rate.</a:t>
            </a:r>
          </a:p>
          <a:p>
            <a:r>
              <a:rPr lang="en-US" dirty="0" smtClean="0"/>
              <a:t>Finance companies often lend to people without an establish credit history, so she should have no trouble getting the loan.</a:t>
            </a:r>
          </a:p>
          <a:p>
            <a:r>
              <a:rPr lang="en-US" dirty="0" smtClean="0"/>
              <a:t>Samantha knows they will also process her credit application quickly, so she can take her car home very soon.</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43</a:t>
            </a:fld>
            <a:endParaRPr lang="en-US"/>
          </a:p>
        </p:txBody>
      </p:sp>
    </p:spTree>
    <p:extLst>
      <p:ext uri="{BB962C8B-B14F-4D97-AF65-F5344CB8AC3E}">
        <p14:creationId xmlns:p14="http://schemas.microsoft.com/office/powerpoint/2010/main" val="161504453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Samantha’s Decision </a:t>
            </a:r>
            <a:endParaRPr lang="en-US" dirty="0"/>
          </a:p>
        </p:txBody>
      </p:sp>
      <p:sp>
        <p:nvSpPr>
          <p:cNvPr id="3" name="Content Placeholder 2"/>
          <p:cNvSpPr>
            <a:spLocks noGrp="1"/>
          </p:cNvSpPr>
          <p:nvPr>
            <p:ph idx="1"/>
          </p:nvPr>
        </p:nvSpPr>
        <p:spPr/>
        <p:txBody>
          <a:bodyPr/>
          <a:lstStyle/>
          <a:p>
            <a:r>
              <a:rPr lang="en-US" dirty="0" smtClean="0"/>
              <a:t>Samantha decides to apply for a loan with the credit union. She has had saving and checking accounts there since she was a kid. They know her, and she thinks they will be willing to lend her the money. She does not want tot take a chance and ruin the relationship she has with her grandmother and she is not comfortable with the interest rate the finance company will charge her.</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44</a:t>
            </a:fld>
            <a:endParaRPr lang="en-US"/>
          </a:p>
        </p:txBody>
      </p:sp>
    </p:spTree>
    <p:extLst>
      <p:ext uri="{BB962C8B-B14F-4D97-AF65-F5344CB8AC3E}">
        <p14:creationId xmlns:p14="http://schemas.microsoft.com/office/powerpoint/2010/main" val="300552708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Terms of a Loan</a:t>
            </a:r>
            <a:endParaRPr lang="en-US" dirty="0"/>
          </a:p>
        </p:txBody>
      </p:sp>
      <p:sp>
        <p:nvSpPr>
          <p:cNvPr id="3" name="Content Placeholder 2"/>
          <p:cNvSpPr>
            <a:spLocks noGrp="1"/>
          </p:cNvSpPr>
          <p:nvPr>
            <p:ph idx="1"/>
          </p:nvPr>
        </p:nvSpPr>
        <p:spPr/>
        <p:txBody>
          <a:bodyPr/>
          <a:lstStyle/>
          <a:p>
            <a:r>
              <a:rPr lang="en-US" dirty="0" smtClean="0"/>
              <a:t>Samantha faces several trade-offs between the terms she wants on the loan and the cost of her loan. The terms often loan will affect the finance charge, as well as the annual percentage rate (APR). If she is willing to take steps to reduce the lender’s risk, then she can reduce the interest rate she will have to pay on the loan.</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45</a:t>
            </a:fld>
            <a:endParaRPr lang="en-US"/>
          </a:p>
        </p:txBody>
      </p:sp>
    </p:spTree>
    <p:extLst>
      <p:ext uri="{BB962C8B-B14F-4D97-AF65-F5344CB8AC3E}">
        <p14:creationId xmlns:p14="http://schemas.microsoft.com/office/powerpoint/2010/main" val="395018709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Variable versus Fixed Rate Interest</a:t>
            </a:r>
            <a:endParaRPr lang="en-US" dirty="0"/>
          </a:p>
        </p:txBody>
      </p:sp>
      <p:sp>
        <p:nvSpPr>
          <p:cNvPr id="3" name="Content Placeholder 2"/>
          <p:cNvSpPr>
            <a:spLocks noGrp="1"/>
          </p:cNvSpPr>
          <p:nvPr>
            <p:ph idx="1"/>
          </p:nvPr>
        </p:nvSpPr>
        <p:spPr/>
        <p:txBody>
          <a:bodyPr/>
          <a:lstStyle/>
          <a:p>
            <a:r>
              <a:rPr lang="en-US" dirty="0" smtClean="0"/>
              <a:t>If Samantha is willing to take a variable rate loan, then the interest rate on the loan will start out lower. However, Samantha may face higher payments later on if interest rates rise.</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46</a:t>
            </a:fld>
            <a:endParaRPr lang="en-US"/>
          </a:p>
        </p:txBody>
      </p:sp>
    </p:spTree>
    <p:extLst>
      <p:ext uri="{BB962C8B-B14F-4D97-AF65-F5344CB8AC3E}">
        <p14:creationId xmlns:p14="http://schemas.microsoft.com/office/powerpoint/2010/main" val="276396201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Secured Loan versus an Unsecured Loan </a:t>
            </a:r>
            <a:endParaRPr lang="en-US" dirty="0"/>
          </a:p>
        </p:txBody>
      </p:sp>
      <p:sp>
        <p:nvSpPr>
          <p:cNvPr id="3" name="Content Placeholder 2"/>
          <p:cNvSpPr>
            <a:spLocks noGrp="1"/>
          </p:cNvSpPr>
          <p:nvPr>
            <p:ph idx="1"/>
          </p:nvPr>
        </p:nvSpPr>
        <p:spPr/>
        <p:txBody>
          <a:bodyPr/>
          <a:lstStyle/>
          <a:p>
            <a:r>
              <a:rPr lang="en-US" dirty="0" smtClean="0"/>
              <a:t>If Samantha is willing to pledge property or other assets as collateral for the loan, then the loan cost will likely be lower. The collateral can be seized by the credit union in the event that Samantha were to default on the loan.</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47</a:t>
            </a:fld>
            <a:endParaRPr lang="en-US"/>
          </a:p>
        </p:txBody>
      </p:sp>
    </p:spTree>
    <p:extLst>
      <p:ext uri="{BB962C8B-B14F-4D97-AF65-F5344CB8AC3E}">
        <p14:creationId xmlns:p14="http://schemas.microsoft.com/office/powerpoint/2010/main" val="287513932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Up-Front Cash</a:t>
            </a:r>
            <a:endParaRPr lang="en-US" dirty="0"/>
          </a:p>
        </p:txBody>
      </p:sp>
      <p:sp>
        <p:nvSpPr>
          <p:cNvPr id="3" name="Content Placeholder 2"/>
          <p:cNvSpPr>
            <a:spLocks noGrp="1"/>
          </p:cNvSpPr>
          <p:nvPr>
            <p:ph idx="1"/>
          </p:nvPr>
        </p:nvSpPr>
        <p:spPr/>
        <p:txBody>
          <a:bodyPr/>
          <a:lstStyle/>
          <a:p>
            <a:r>
              <a:rPr lang="en-US" dirty="0" smtClean="0"/>
              <a:t>The larger the down payment that Samantha is willing to pay up front in cash for the purchase of her car, the lower the interest rate is likely to be on the loan.</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48</a:t>
            </a:fld>
            <a:endParaRPr lang="en-US"/>
          </a:p>
        </p:txBody>
      </p:sp>
    </p:spTree>
    <p:extLst>
      <p:ext uri="{BB962C8B-B14F-4D97-AF65-F5344CB8AC3E}">
        <p14:creationId xmlns:p14="http://schemas.microsoft.com/office/powerpoint/2010/main" val="8502124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Shorter Term versus a Longer Term Loan.</a:t>
            </a:r>
            <a:endParaRPr lang="en-US" dirty="0"/>
          </a:p>
        </p:txBody>
      </p:sp>
      <p:sp>
        <p:nvSpPr>
          <p:cNvPr id="3" name="Content Placeholder 2"/>
          <p:cNvSpPr>
            <a:spLocks noGrp="1"/>
          </p:cNvSpPr>
          <p:nvPr>
            <p:ph idx="1"/>
          </p:nvPr>
        </p:nvSpPr>
        <p:spPr/>
        <p:txBody>
          <a:bodyPr/>
          <a:lstStyle/>
          <a:p>
            <a:r>
              <a:rPr lang="en-US" dirty="0" smtClean="0"/>
              <a:t>Samantha also needs to decide what time period she wants the loan for. A longer time period will make her payments more affordable, but it will mean that she will pay more in total interest charges. If she uses a shorter term loan, then her payments will be higher but the credit union likely to give her a lower interest rate.</a:t>
            </a:r>
          </a:p>
          <a:p>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49</a:t>
            </a:fld>
            <a:endParaRPr lang="en-US"/>
          </a:p>
        </p:txBody>
      </p:sp>
    </p:spTree>
    <p:extLst>
      <p:ext uri="{BB962C8B-B14F-4D97-AF65-F5344CB8AC3E}">
        <p14:creationId xmlns:p14="http://schemas.microsoft.com/office/powerpoint/2010/main" val="317313177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Samantha’s choice </a:t>
            </a:r>
            <a:endParaRPr lang="en-US" dirty="0"/>
          </a:p>
        </p:txBody>
      </p:sp>
      <p:sp>
        <p:nvSpPr>
          <p:cNvPr id="3" name="Content Placeholder 2"/>
          <p:cNvSpPr>
            <a:spLocks noGrp="1"/>
          </p:cNvSpPr>
          <p:nvPr>
            <p:ph idx="1"/>
          </p:nvPr>
        </p:nvSpPr>
        <p:spPr/>
        <p:txBody>
          <a:bodyPr/>
          <a:lstStyle/>
          <a:p>
            <a:r>
              <a:rPr lang="en-US" dirty="0" smtClean="0"/>
              <a:t>Samantha chooses a fixed rate loan, because she does not want her payments to rise over the life of the loan.</a:t>
            </a:r>
          </a:p>
          <a:p>
            <a:r>
              <a:rPr lang="en-US" dirty="0" smtClean="0"/>
              <a:t>Samantha does use the car she is purchasing as collateral for the loan.</a:t>
            </a:r>
          </a:p>
          <a:p>
            <a:r>
              <a:rPr lang="en-US" dirty="0" smtClean="0"/>
              <a:t>Samantha has saved some money and decides to put $1,000 in cash towards the purchase od the car which means she will only borrow $4,000.</a:t>
            </a:r>
          </a:p>
          <a:p>
            <a:r>
              <a:rPr lang="en-US" dirty="0" smtClean="0"/>
              <a:t>Samantha chooses a two-year loan rather than a longer term one.</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50</a:t>
            </a:fld>
            <a:endParaRPr lang="en-US"/>
          </a:p>
        </p:txBody>
      </p:sp>
    </p:spTree>
    <p:extLst>
      <p:ext uri="{BB962C8B-B14F-4D97-AF65-F5344CB8AC3E}">
        <p14:creationId xmlns:p14="http://schemas.microsoft.com/office/powerpoint/2010/main" val="239505476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Calculating the Cost of Credit</a:t>
            </a:r>
            <a:endParaRPr lang="th-TH" dirty="0"/>
          </a:p>
        </p:txBody>
      </p:sp>
      <p:sp>
        <p:nvSpPr>
          <p:cNvPr id="3" name="Content Placeholder 2"/>
          <p:cNvSpPr>
            <a:spLocks noGrp="1"/>
          </p:cNvSpPr>
          <p:nvPr>
            <p:ph idx="1"/>
          </p:nvPr>
        </p:nvSpPr>
        <p:spPr/>
        <p:txBody>
          <a:bodyPr/>
          <a:lstStyle/>
          <a:p>
            <a:r>
              <a:rPr lang="en-US" dirty="0" smtClean="0"/>
              <a:t>Simple Interest</a:t>
            </a:r>
          </a:p>
          <a:p>
            <a:r>
              <a:rPr lang="en-US" dirty="0" smtClean="0"/>
              <a:t>Simple Interest on the Declining Balance</a:t>
            </a:r>
          </a:p>
          <a:p>
            <a:r>
              <a:rPr lang="en-US" dirty="0" smtClean="0"/>
              <a:t>Add-on Interest</a:t>
            </a:r>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51</a:t>
            </a:fld>
            <a:endParaRPr lang="en-US"/>
          </a:p>
        </p:txBody>
      </p:sp>
    </p:spTree>
    <p:extLst>
      <p:ext uri="{BB962C8B-B14F-4D97-AF65-F5344CB8AC3E}">
        <p14:creationId xmlns:p14="http://schemas.microsoft.com/office/powerpoint/2010/main" val="414036312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Simple Interest</a:t>
            </a:r>
            <a:endParaRPr lang="th-TH" dirty="0"/>
          </a:p>
        </p:txBody>
      </p:sp>
      <p:sp>
        <p:nvSpPr>
          <p:cNvPr id="3" name="Content Placeholder 2"/>
          <p:cNvSpPr>
            <a:spLocks noGrp="1"/>
          </p:cNvSpPr>
          <p:nvPr>
            <p:ph idx="1"/>
          </p:nvPr>
        </p:nvSpPr>
        <p:spPr/>
        <p:txBody>
          <a:bodyPr/>
          <a:lstStyle/>
          <a:p>
            <a:r>
              <a:rPr lang="en-US" dirty="0" smtClean="0"/>
              <a:t>Simple interest is calculated on principal only and without compounding</a:t>
            </a:r>
          </a:p>
          <a:p>
            <a:endParaRPr lang="en-US" dirty="0"/>
          </a:p>
          <a:p>
            <a:endParaRPr lang="en-US" dirty="0" smtClean="0"/>
          </a:p>
          <a:p>
            <a:r>
              <a:rPr lang="en-US" dirty="0" smtClean="0"/>
              <a:t>Interest = Principal x Rate of Interest x Time</a:t>
            </a:r>
          </a:p>
          <a:p>
            <a:pPr marL="114300" indent="0">
              <a:buNone/>
            </a:pPr>
            <a:r>
              <a:rPr lang="en-US" dirty="0"/>
              <a:t>	 </a:t>
            </a:r>
            <a:r>
              <a:rPr lang="en-US" dirty="0" smtClean="0"/>
              <a:t>     = P x r x T</a:t>
            </a:r>
          </a:p>
          <a:p>
            <a:pPr marL="114300" indent="0">
              <a:buNone/>
            </a:pPr>
            <a:endParaRPr lang="en-US" dirty="0"/>
          </a:p>
          <a:p>
            <a:pPr marL="114300" indent="0">
              <a:buNone/>
            </a:pPr>
            <a:endParaRPr lang="en-US" dirty="0" smtClean="0"/>
          </a:p>
          <a:p>
            <a:pPr marL="114300" indent="0">
              <a:buNone/>
            </a:pPr>
            <a:endParaRPr lang="en-US" dirty="0"/>
          </a:p>
          <a:p>
            <a:pPr marL="114300" indent="0">
              <a:buNone/>
            </a:pPr>
            <a:r>
              <a:rPr lang="en-US" dirty="0" smtClean="0"/>
              <a:t>If Samantha wants USD 5,000 loan for 1 year at 5% interest rate, then her total interest will be USD250 (5,000 x 0.05 x 1) since she will have to use the USD 5,000 for the entire year</a:t>
            </a:r>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52</a:t>
            </a:fld>
            <a:endParaRPr lang="en-US"/>
          </a:p>
        </p:txBody>
      </p:sp>
    </p:spTree>
    <p:extLst>
      <p:ext uri="{BB962C8B-B14F-4D97-AF65-F5344CB8AC3E}">
        <p14:creationId xmlns:p14="http://schemas.microsoft.com/office/powerpoint/2010/main" val="359326560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Simple Interest on Declining Balance</a:t>
            </a:r>
            <a:endParaRPr lang="th-TH" dirty="0"/>
          </a:p>
        </p:txBody>
      </p:sp>
      <p:sp>
        <p:nvSpPr>
          <p:cNvPr id="3" name="Content Placeholder 2"/>
          <p:cNvSpPr>
            <a:spLocks noGrp="1"/>
          </p:cNvSpPr>
          <p:nvPr>
            <p:ph idx="1"/>
          </p:nvPr>
        </p:nvSpPr>
        <p:spPr/>
        <p:txBody>
          <a:bodyPr/>
          <a:lstStyle/>
          <a:p>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53</a:t>
            </a:fld>
            <a:endParaRPr lang="en-US"/>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618985"/>
            <a:ext cx="7834313" cy="4229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7438595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Simple Interest on Declining Balance</a:t>
            </a:r>
            <a:endParaRPr lang="th-TH" dirty="0"/>
          </a:p>
        </p:txBody>
      </p:sp>
      <p:sp>
        <p:nvSpPr>
          <p:cNvPr id="3" name="Content Placeholder 2"/>
          <p:cNvSpPr>
            <a:spLocks noGrp="1"/>
          </p:cNvSpPr>
          <p:nvPr>
            <p:ph idx="1"/>
          </p:nvPr>
        </p:nvSpPr>
        <p:spPr/>
        <p:txBody>
          <a:bodyPr>
            <a:normAutofit lnSpcReduction="10000"/>
          </a:bodyPr>
          <a:lstStyle/>
          <a:p>
            <a:r>
              <a:rPr lang="en-US" dirty="0" smtClean="0"/>
              <a:t>Samantha will make monthly payments for two years of this loan. If the payment amount is calculated using simple interest on the declining balance. Then each payment includes a different amount of interest. Samantha will pay interest only on the amount of original principal that she has not yet paid. While the annual interest rate on the loan is 6%, this equates to a monthly interest rate of 1/12 of 6%. Therefore, the first payment will be the principal amount  of USD 166.67 (USD 4,000 / 24 months) plus the interest owed on the principal left. At this point, the USD 4,000 is the principal left and so the interest portion of the payment is USD 20. The total payment in the first month is therefore USD 187.67. As each payment is made, the amount of principal left goes down by the principal payment and the amount of interest paid is a bit smaller each month. </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54</a:t>
            </a:fld>
            <a:endParaRPr lang="en-US"/>
          </a:p>
        </p:txBody>
      </p:sp>
    </p:spTree>
    <p:extLst>
      <p:ext uri="{BB962C8B-B14F-4D97-AF65-F5344CB8AC3E}">
        <p14:creationId xmlns:p14="http://schemas.microsoft.com/office/powerpoint/2010/main" val="224266900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Add-On Interest</a:t>
            </a:r>
            <a:endParaRPr lang="th-TH" dirty="0"/>
          </a:p>
        </p:txBody>
      </p:sp>
      <p:sp>
        <p:nvSpPr>
          <p:cNvPr id="3" name="Content Placeholder 2"/>
          <p:cNvSpPr>
            <a:spLocks noGrp="1"/>
          </p:cNvSpPr>
          <p:nvPr>
            <p:ph idx="1"/>
          </p:nvPr>
        </p:nvSpPr>
        <p:spPr/>
        <p:txBody>
          <a:bodyPr>
            <a:normAutofit lnSpcReduction="10000"/>
          </a:bodyPr>
          <a:lstStyle/>
          <a:p>
            <a:r>
              <a:rPr lang="en-US" dirty="0" smtClean="0"/>
              <a:t>USD 4,000 * 0.6 * 2 = USD 480</a:t>
            </a:r>
          </a:p>
          <a:p>
            <a:endParaRPr lang="en-US" dirty="0"/>
          </a:p>
          <a:p>
            <a:r>
              <a:rPr lang="en-US" dirty="0" smtClean="0"/>
              <a:t>(USD 4,000 + USD 480) /24 = USD 186.67</a:t>
            </a:r>
          </a:p>
          <a:p>
            <a:endParaRPr lang="en-US" dirty="0"/>
          </a:p>
          <a:p>
            <a:endParaRPr lang="en-US" dirty="0" smtClean="0"/>
          </a:p>
          <a:p>
            <a:r>
              <a:rPr lang="en-US" dirty="0" smtClean="0"/>
              <a:t>In an add-on interest loan, the interest is based on the full amount of the original principal times the interest rate times the number of years of the loan. This interest amount is then added to the principal and divided by the number of payments. This determines the monthly payment on the loan. In the case of Samantha’s loan, the add-on payment amounts would be USD 186.67 per month. Since the interest is paid on the beginning principal over the life of the loan, the amount of interest pad is high.</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55</a:t>
            </a:fld>
            <a:endParaRPr lang="en-US"/>
          </a:p>
        </p:txBody>
      </p:sp>
    </p:spTree>
    <p:extLst>
      <p:ext uri="{BB962C8B-B14F-4D97-AF65-F5344CB8AC3E}">
        <p14:creationId xmlns:p14="http://schemas.microsoft.com/office/powerpoint/2010/main" val="149314875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Cost of Open-End Credit</a:t>
            </a:r>
            <a:endParaRPr lang="th-TH" dirty="0"/>
          </a:p>
        </p:txBody>
      </p:sp>
      <p:sp>
        <p:nvSpPr>
          <p:cNvPr id="3" name="Content Placeholder 2"/>
          <p:cNvSpPr>
            <a:spLocks noGrp="1"/>
          </p:cNvSpPr>
          <p:nvPr>
            <p:ph idx="1"/>
          </p:nvPr>
        </p:nvSpPr>
        <p:spPr/>
        <p:txBody>
          <a:bodyPr/>
          <a:lstStyle/>
          <a:p>
            <a:r>
              <a:rPr lang="en-US" dirty="0" smtClean="0"/>
              <a:t>Some creditors add finance charges after subtracting payments made during the billing period – this is called the adjusted balance method</a:t>
            </a:r>
          </a:p>
          <a:p>
            <a:r>
              <a:rPr lang="en-US" dirty="0" smtClean="0"/>
              <a:t>Others give you no credit for payments made during the billing period – this is called previous balance method</a:t>
            </a:r>
          </a:p>
          <a:p>
            <a:r>
              <a:rPr lang="en-US" dirty="0" smtClean="0"/>
              <a:t>Th</a:t>
            </a:r>
            <a:r>
              <a:rPr lang="en-US" dirty="0" smtClean="0"/>
              <a:t>e </a:t>
            </a:r>
            <a:r>
              <a:rPr lang="en-US" dirty="0" smtClean="0"/>
              <a:t>fairest method is the average daily balance method – creditors add your balances for each day in the billing period then divide by the number of days in the period. The average daily balance may include or exclude new purchases during the billing period.</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56</a:t>
            </a:fld>
            <a:endParaRPr lang="en-US"/>
          </a:p>
        </p:txBody>
      </p:sp>
      <p:sp>
        <p:nvSpPr>
          <p:cNvPr id="6" name="Rectangle 5"/>
          <p:cNvSpPr/>
          <p:nvPr/>
        </p:nvSpPr>
        <p:spPr>
          <a:xfrm>
            <a:off x="1066800" y="5229145"/>
            <a:ext cx="7010400" cy="1261884"/>
          </a:xfrm>
          <a:prstGeom prst="rect">
            <a:avLst/>
          </a:prstGeom>
        </p:spPr>
        <p:txBody>
          <a:bodyPr wrap="square">
            <a:spAutoFit/>
          </a:bodyPr>
          <a:lstStyle/>
          <a:p>
            <a:pPr>
              <a:buSzPct val="90000"/>
            </a:pPr>
            <a:r>
              <a:rPr lang="en-US" b="1" dirty="0"/>
              <a:t>Average daily balance method</a:t>
            </a:r>
          </a:p>
          <a:p>
            <a:pPr lvl="1"/>
            <a:r>
              <a:rPr lang="en-US" sz="1600" dirty="0"/>
              <a:t>Creditors </a:t>
            </a:r>
          </a:p>
          <a:p>
            <a:pPr lvl="2"/>
            <a:r>
              <a:rPr lang="en-US" sz="1400" dirty="0"/>
              <a:t>1) add your balances for each day in the billing period</a:t>
            </a:r>
          </a:p>
          <a:p>
            <a:pPr lvl="2"/>
            <a:r>
              <a:rPr lang="en-US" sz="1400" dirty="0"/>
              <a:t>2) divide this total by the number of days in the billing period </a:t>
            </a:r>
          </a:p>
          <a:p>
            <a:pPr lvl="2"/>
            <a:r>
              <a:rPr lang="en-US" sz="1400" dirty="0"/>
              <a:t>3) multiply this average by the monthly interest rate.  </a:t>
            </a:r>
          </a:p>
        </p:txBody>
      </p:sp>
    </p:spTree>
    <p:extLst>
      <p:ext uri="{BB962C8B-B14F-4D97-AF65-F5344CB8AC3E}">
        <p14:creationId xmlns:p14="http://schemas.microsoft.com/office/powerpoint/2010/main" val="182703964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Cost of Open-End Credit</a:t>
            </a:r>
            <a:endParaRPr lang="th-TH" dirty="0"/>
          </a:p>
        </p:txBody>
      </p:sp>
      <p:sp>
        <p:nvSpPr>
          <p:cNvPr id="3" name="Content Placeholder 2"/>
          <p:cNvSpPr>
            <a:spLocks noGrp="1"/>
          </p:cNvSpPr>
          <p:nvPr>
            <p:ph idx="1"/>
          </p:nvPr>
        </p:nvSpPr>
        <p:spPr/>
        <p:txBody>
          <a:bodyPr/>
          <a:lstStyle/>
          <a:p>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57</a:t>
            </a:fld>
            <a:endParaRPr lang="en-US"/>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8800" y="1066800"/>
            <a:ext cx="5029200" cy="58201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712202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a:t>
            </a:r>
            <a:endParaRPr lang="th-TH" dirty="0"/>
          </a:p>
        </p:txBody>
      </p:sp>
      <p:sp>
        <p:nvSpPr>
          <p:cNvPr id="3" name="Content Placeholder 2"/>
          <p:cNvSpPr>
            <a:spLocks noGrp="1"/>
          </p:cNvSpPr>
          <p:nvPr>
            <p:ph idx="1"/>
          </p:nvPr>
        </p:nvSpPr>
        <p:spPr/>
        <p:txBody>
          <a:bodyPr/>
          <a:lstStyle/>
          <a:p>
            <a:r>
              <a:rPr lang="en-US" dirty="0" smtClean="0"/>
              <a:t>Jack has a credit card with a balance at the beginning of the month of THB 20,000</a:t>
            </a:r>
          </a:p>
          <a:p>
            <a:r>
              <a:rPr lang="en-US" dirty="0" smtClean="0"/>
              <a:t>On the 15</a:t>
            </a:r>
            <a:r>
              <a:rPr lang="en-US" baseline="30000" dirty="0" smtClean="0"/>
              <a:t>th</a:t>
            </a:r>
            <a:r>
              <a:rPr lang="en-US" dirty="0" smtClean="0"/>
              <a:t> day of the month, Jack purchase THB 5,000 worth of stereo equipment using his credit card</a:t>
            </a:r>
          </a:p>
          <a:p>
            <a:r>
              <a:rPr lang="en-US" dirty="0" smtClean="0"/>
              <a:t>On the 20</a:t>
            </a:r>
            <a:r>
              <a:rPr lang="en-US" baseline="30000" dirty="0" smtClean="0"/>
              <a:t>th</a:t>
            </a:r>
            <a:r>
              <a:rPr lang="en-US" dirty="0" smtClean="0"/>
              <a:t> day of the month, Jack makes a payment on his credit card of THB 10,000</a:t>
            </a:r>
          </a:p>
          <a:p>
            <a:r>
              <a:rPr lang="en-US" dirty="0" smtClean="0"/>
              <a:t>Jack’s annual interest rate on his credit card is 18%</a:t>
            </a:r>
          </a:p>
          <a:p>
            <a:r>
              <a:rPr lang="en-US" dirty="0" smtClean="0"/>
              <a:t>Jack knows he has incurred a finance charge of THB 250 on his credit card but is not sure how his bank has calculated this finance charge.</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58</a:t>
            </a:fld>
            <a:endParaRPr lang="en-US"/>
          </a:p>
        </p:txBody>
      </p:sp>
    </p:spTree>
    <p:extLst>
      <p:ext uri="{BB962C8B-B14F-4D97-AF65-F5344CB8AC3E}">
        <p14:creationId xmlns:p14="http://schemas.microsoft.com/office/powerpoint/2010/main" val="349217493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Adjusted Balance Method</a:t>
            </a:r>
            <a:endParaRPr lang="th-TH" dirty="0"/>
          </a:p>
        </p:txBody>
      </p:sp>
      <p:sp>
        <p:nvSpPr>
          <p:cNvPr id="3" name="Content Placeholder 2"/>
          <p:cNvSpPr>
            <a:spLocks noGrp="1"/>
          </p:cNvSpPr>
          <p:nvPr>
            <p:ph idx="1"/>
          </p:nvPr>
        </p:nvSpPr>
        <p:spPr/>
        <p:txBody>
          <a:bodyPr>
            <a:normAutofit lnSpcReduction="10000"/>
          </a:bodyPr>
          <a:lstStyle/>
          <a:p>
            <a:r>
              <a:rPr lang="en-US" dirty="0" smtClean="0"/>
              <a:t>THB 20,000 – THB 10,000 = THB 10,000</a:t>
            </a:r>
          </a:p>
          <a:p>
            <a:r>
              <a:rPr lang="en-US" dirty="0" smtClean="0"/>
              <a:t>THB 10,000 * .015 = THB 150</a:t>
            </a:r>
          </a:p>
          <a:p>
            <a:endParaRPr lang="en-US" dirty="0"/>
          </a:p>
          <a:p>
            <a:endParaRPr lang="en-US" dirty="0" smtClean="0"/>
          </a:p>
          <a:p>
            <a:endParaRPr lang="en-US" dirty="0"/>
          </a:p>
          <a:p>
            <a:endParaRPr lang="en-US" dirty="0" smtClean="0"/>
          </a:p>
          <a:p>
            <a:endParaRPr lang="en-US" dirty="0"/>
          </a:p>
          <a:p>
            <a:r>
              <a:rPr lang="en-US" dirty="0" smtClean="0"/>
              <a:t>The payments that are made during the month are subtracted from the balance at the beginning of the month before finance charges are calculated. Jack’s interest rate is 18% for the year or 1.5% for each month. Therefore, after subtracting out Jack’s payment of THB 10,000 from his beginning balance of THB 20,000, his total finance charge for the month would be THB 150 under this method.</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59</a:t>
            </a:fld>
            <a:endParaRPr lang="en-US"/>
          </a:p>
        </p:txBody>
      </p:sp>
    </p:spTree>
    <p:extLst>
      <p:ext uri="{BB962C8B-B14F-4D97-AF65-F5344CB8AC3E}">
        <p14:creationId xmlns:p14="http://schemas.microsoft.com/office/powerpoint/2010/main" val="125602683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Previous Balance Method</a:t>
            </a:r>
            <a:endParaRPr lang="th-TH" dirty="0"/>
          </a:p>
        </p:txBody>
      </p:sp>
      <p:sp>
        <p:nvSpPr>
          <p:cNvPr id="3" name="Content Placeholder 2"/>
          <p:cNvSpPr>
            <a:spLocks noGrp="1"/>
          </p:cNvSpPr>
          <p:nvPr>
            <p:ph idx="1"/>
          </p:nvPr>
        </p:nvSpPr>
        <p:spPr/>
        <p:txBody>
          <a:bodyPr/>
          <a:lstStyle/>
          <a:p>
            <a:r>
              <a:rPr lang="en-US" dirty="0" smtClean="0"/>
              <a:t>THB 20,000 * .015 = THB 300</a:t>
            </a:r>
          </a:p>
          <a:p>
            <a:endParaRPr lang="en-US" dirty="0"/>
          </a:p>
          <a:p>
            <a:endParaRPr lang="en-US" dirty="0" smtClean="0"/>
          </a:p>
          <a:p>
            <a:endParaRPr lang="en-US" dirty="0"/>
          </a:p>
          <a:p>
            <a:endParaRPr lang="en-US" dirty="0" smtClean="0"/>
          </a:p>
          <a:p>
            <a:endParaRPr lang="en-US" dirty="0"/>
          </a:p>
          <a:p>
            <a:endParaRPr lang="en-US" dirty="0" smtClean="0"/>
          </a:p>
          <a:p>
            <a:r>
              <a:rPr lang="en-US" dirty="0" smtClean="0"/>
              <a:t>Any payments that Jack made are not included. The interest rate is 1.5% for the month, in this case, finance charge would be at THB 300 for the month.</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60</a:t>
            </a:fld>
            <a:endParaRPr lang="en-US"/>
          </a:p>
        </p:txBody>
      </p:sp>
    </p:spTree>
    <p:extLst>
      <p:ext uri="{BB962C8B-B14F-4D97-AF65-F5344CB8AC3E}">
        <p14:creationId xmlns:p14="http://schemas.microsoft.com/office/powerpoint/2010/main" val="2072294429"/>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Average Daily Balance (Purchases Excluded)</a:t>
            </a:r>
            <a:endParaRPr lang="th-TH"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fontScale="92500" lnSpcReduction="10000"/>
              </a:bodyPr>
              <a:lstStyle/>
              <a:p>
                <a14:m>
                  <m:oMath xmlns:m="http://schemas.openxmlformats.org/officeDocument/2006/math">
                    <m:f>
                      <m:fPr>
                        <m:ctrlPr>
                          <a:rPr lang="th-TH" sz="3600" i="1" smtClean="0">
                            <a:latin typeface="Cambria Math" panose="02040503050406030204" pitchFamily="18" charset="0"/>
                          </a:rPr>
                        </m:ctrlPr>
                      </m:fPr>
                      <m:num>
                        <m:r>
                          <a:rPr lang="en-US" sz="3600" b="0" i="1" smtClean="0">
                            <a:latin typeface="Cambria Math"/>
                          </a:rPr>
                          <m:t>20 ∗</m:t>
                        </m:r>
                        <m:r>
                          <a:rPr lang="en-US" sz="3600" b="0" i="1" smtClean="0">
                            <a:latin typeface="Cambria Math"/>
                          </a:rPr>
                          <m:t>𝑇𝐻𝐵</m:t>
                        </m:r>
                        <m:r>
                          <a:rPr lang="en-US" sz="3600" b="0" i="1" smtClean="0">
                            <a:latin typeface="Cambria Math"/>
                          </a:rPr>
                          <m:t> 20,000+10 ∗</m:t>
                        </m:r>
                        <m:r>
                          <a:rPr lang="en-US" sz="3600" b="0" i="1" smtClean="0">
                            <a:latin typeface="Cambria Math"/>
                          </a:rPr>
                          <m:t>𝑇𝐻𝐵</m:t>
                        </m:r>
                        <m:r>
                          <a:rPr lang="en-US" sz="3600" b="0" i="1" smtClean="0">
                            <a:latin typeface="Cambria Math"/>
                          </a:rPr>
                          <m:t> 10,000</m:t>
                        </m:r>
                      </m:num>
                      <m:den>
                        <m:r>
                          <a:rPr lang="en-US" sz="3600" b="0" i="1" smtClean="0">
                            <a:latin typeface="Cambria Math"/>
                          </a:rPr>
                          <m:t>30</m:t>
                        </m:r>
                      </m:den>
                    </m:f>
                  </m:oMath>
                </a14:m>
                <a:endParaRPr lang="th-TH" sz="3600" dirty="0" smtClean="0"/>
              </a:p>
              <a:p>
                <a:r>
                  <a:rPr lang="en-US" sz="3600" dirty="0" smtClean="0"/>
                  <a:t>THB 16,667</a:t>
                </a:r>
              </a:p>
              <a:p>
                <a:r>
                  <a:rPr lang="en-US" sz="3600" dirty="0" smtClean="0"/>
                  <a:t>THB 16,667 * .015 = THB 250</a:t>
                </a:r>
              </a:p>
              <a:p>
                <a:endParaRPr lang="en-US" sz="3600" dirty="0"/>
              </a:p>
              <a:p>
                <a:r>
                  <a:rPr lang="en-US" sz="2400" dirty="0" smtClean="0"/>
                  <a:t>The month is assumed to have 30 days. For Jack, the average daily balance is the average of 20 days at a balance of THB 20,000 and 10 days at a balance of THB 10,000. For this method, Jack’s finance charge would be at THB 250. Given this, he now knows that his bank calculates his finance charge based on the average daily balance method excluding purchases.</a:t>
                </a:r>
                <a:endParaRPr lang="en-US" sz="24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1">
                <a:blip r:embed="rId2"/>
                <a:stretch>
                  <a:fillRect l="-320" r="-320"/>
                </a:stretch>
              </a:blipFill>
            </p:spPr>
            <p:txBody>
              <a:bodyPr/>
              <a:lstStyle/>
              <a:p>
                <a:r>
                  <a:rPr lang="th-TH">
                    <a:noFill/>
                  </a:rPr>
                  <a:t> </a:t>
                </a:r>
              </a:p>
            </p:txBody>
          </p:sp>
        </mc:Fallback>
      </mc:AlternateContent>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61</a:t>
            </a:fld>
            <a:endParaRPr lang="en-US"/>
          </a:p>
        </p:txBody>
      </p:sp>
    </p:spTree>
    <p:extLst>
      <p:ext uri="{BB962C8B-B14F-4D97-AF65-F5344CB8AC3E}">
        <p14:creationId xmlns:p14="http://schemas.microsoft.com/office/powerpoint/2010/main" val="415201247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Avoid the Minimum Monthly Payment Trap</a:t>
            </a:r>
            <a:endParaRPr lang="th-TH" dirty="0"/>
          </a:p>
        </p:txBody>
      </p:sp>
      <p:sp>
        <p:nvSpPr>
          <p:cNvPr id="3" name="Content Placeholder 2"/>
          <p:cNvSpPr>
            <a:spLocks noGrp="1"/>
          </p:cNvSpPr>
          <p:nvPr>
            <p:ph idx="1"/>
          </p:nvPr>
        </p:nvSpPr>
        <p:spPr/>
        <p:txBody>
          <a:bodyPr/>
          <a:lstStyle/>
          <a:p>
            <a:r>
              <a:rPr lang="en-US" dirty="0" smtClean="0"/>
              <a:t>You purchase a USD 2,000 laptop using a credit card with 19 percent interest and a 2 percent minimum payment. If you pay just the minimum every month, it will take you 265 months – over 22 years – to pay off the debt and will cost you nearly USD 4,800 in interest payments. Doubling the amount paid each month to 4% of the balance owed would allow you to shorten the payment time to 88 months from 265 months (7 years as opposed to 22 years). You also save USD 3,680.</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62</a:t>
            </a:fld>
            <a:endParaRPr lang="en-US"/>
          </a:p>
        </p:txBody>
      </p:sp>
    </p:spTree>
    <p:extLst>
      <p:ext uri="{BB962C8B-B14F-4D97-AF65-F5344CB8AC3E}">
        <p14:creationId xmlns:p14="http://schemas.microsoft.com/office/powerpoint/2010/main" val="4180868513"/>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Practice</a:t>
            </a:r>
            <a:endParaRPr lang="th-TH" dirty="0"/>
          </a:p>
        </p:txBody>
      </p:sp>
      <p:sp>
        <p:nvSpPr>
          <p:cNvPr id="3" name="Content Placeholder 2"/>
          <p:cNvSpPr>
            <a:spLocks noGrp="1"/>
          </p:cNvSpPr>
          <p:nvPr>
            <p:ph idx="1"/>
          </p:nvPr>
        </p:nvSpPr>
        <p:spPr/>
        <p:txBody>
          <a:bodyPr/>
          <a:lstStyle/>
          <a:p>
            <a:r>
              <a:rPr lang="en-US" dirty="0" smtClean="0"/>
              <a:t>Page 230 on your textbook</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63</a:t>
            </a:fld>
            <a:endParaRPr lang="en-US"/>
          </a:p>
        </p:txBody>
      </p:sp>
    </p:spTree>
    <p:extLst>
      <p:ext uri="{BB962C8B-B14F-4D97-AF65-F5344CB8AC3E}">
        <p14:creationId xmlns:p14="http://schemas.microsoft.com/office/powerpoint/2010/main" val="1769402768"/>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Credit Insurance</a:t>
            </a:r>
            <a:endParaRPr lang="th-TH" dirty="0"/>
          </a:p>
        </p:txBody>
      </p:sp>
      <p:sp>
        <p:nvSpPr>
          <p:cNvPr id="3" name="Content Placeholder 2"/>
          <p:cNvSpPr>
            <a:spLocks noGrp="1"/>
          </p:cNvSpPr>
          <p:nvPr>
            <p:ph idx="1"/>
          </p:nvPr>
        </p:nvSpPr>
        <p:spPr/>
        <p:txBody>
          <a:bodyPr/>
          <a:lstStyle/>
          <a:p>
            <a:r>
              <a:rPr lang="en-US" dirty="0" smtClean="0"/>
              <a:t>Credit insurance ensures the repayment of your loan in the event of death, disability, or loss of property. The lender is named the beneficiary and directly receives any payments made on submitted claims.</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64</a:t>
            </a:fld>
            <a:endParaRPr lang="en-US"/>
          </a:p>
        </p:txBody>
      </p:sp>
    </p:spTree>
    <p:extLst>
      <p:ext uri="{BB962C8B-B14F-4D97-AF65-F5344CB8AC3E}">
        <p14:creationId xmlns:p14="http://schemas.microsoft.com/office/powerpoint/2010/main" val="3620503759"/>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Danger signals of potential debt problems</a:t>
            </a:r>
            <a:endParaRPr lang="th-TH" dirty="0"/>
          </a:p>
        </p:txBody>
      </p:sp>
      <p:sp>
        <p:nvSpPr>
          <p:cNvPr id="3" name="Content Placeholder 2"/>
          <p:cNvSpPr>
            <a:spLocks noGrp="1"/>
          </p:cNvSpPr>
          <p:nvPr>
            <p:ph idx="1"/>
          </p:nvPr>
        </p:nvSpPr>
        <p:spPr/>
        <p:txBody>
          <a:bodyPr/>
          <a:lstStyle/>
          <a:p>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65</a:t>
            </a:fld>
            <a:endParaRPr lang="en-US"/>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1466850"/>
            <a:ext cx="5137150" cy="5391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38950638"/>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Managing your Debts:</a:t>
            </a:r>
            <a:br>
              <a:rPr lang="en-US" dirty="0" smtClean="0"/>
            </a:br>
            <a:r>
              <a:rPr lang="en-US" dirty="0" smtClean="0"/>
              <a:t>Reasons for Excessive Debt</a:t>
            </a:r>
            <a:endParaRPr lang="th-TH" dirty="0"/>
          </a:p>
        </p:txBody>
      </p:sp>
      <p:sp>
        <p:nvSpPr>
          <p:cNvPr id="3" name="Content Placeholder 2"/>
          <p:cNvSpPr>
            <a:spLocks noGrp="1"/>
          </p:cNvSpPr>
          <p:nvPr>
            <p:ph idx="1"/>
          </p:nvPr>
        </p:nvSpPr>
        <p:spPr/>
        <p:txBody>
          <a:bodyPr/>
          <a:lstStyle/>
          <a:p>
            <a:r>
              <a:rPr lang="en-US" dirty="0" smtClean="0"/>
              <a:t>Emotional problems</a:t>
            </a:r>
          </a:p>
          <a:p>
            <a:r>
              <a:rPr lang="en-US" dirty="0" smtClean="0"/>
              <a:t>The use of money to punish</a:t>
            </a:r>
          </a:p>
          <a:p>
            <a:r>
              <a:rPr lang="en-US" dirty="0" smtClean="0"/>
              <a:t>The expectation of instant comfort</a:t>
            </a:r>
          </a:p>
          <a:p>
            <a:r>
              <a:rPr lang="en-US" dirty="0" smtClean="0"/>
              <a:t>Keeping up with the neighbors</a:t>
            </a:r>
          </a:p>
          <a:p>
            <a:r>
              <a:rPr lang="en-US" dirty="0" smtClean="0"/>
              <a:t>Overindulgence of children</a:t>
            </a:r>
          </a:p>
          <a:p>
            <a:r>
              <a:rPr lang="en-US" dirty="0" smtClean="0"/>
              <a:t>Misunderstanding or lack of communication</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66</a:t>
            </a:fld>
            <a:endParaRPr lang="en-US"/>
          </a:p>
        </p:txBody>
      </p:sp>
    </p:spTree>
    <p:extLst>
      <p:ext uri="{BB962C8B-B14F-4D97-AF65-F5344CB8AC3E}">
        <p14:creationId xmlns:p14="http://schemas.microsoft.com/office/powerpoint/2010/main" val="2455231077"/>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Charlie Smith’s Debt Problems</a:t>
            </a:r>
            <a:endParaRPr lang="th-TH" dirty="0"/>
          </a:p>
        </p:txBody>
      </p:sp>
      <p:sp>
        <p:nvSpPr>
          <p:cNvPr id="3" name="Content Placeholder 2"/>
          <p:cNvSpPr>
            <a:spLocks noGrp="1"/>
          </p:cNvSpPr>
          <p:nvPr>
            <p:ph idx="1"/>
          </p:nvPr>
        </p:nvSpPr>
        <p:spPr/>
        <p:txBody>
          <a:bodyPr/>
          <a:lstStyle/>
          <a:p>
            <a:r>
              <a:rPr lang="en-US" dirty="0" smtClean="0"/>
              <a:t>Charlie Smith has a mortgage on his house of $85,000.</a:t>
            </a:r>
          </a:p>
          <a:p>
            <a:r>
              <a:rPr lang="en-US" dirty="0" smtClean="0"/>
              <a:t>He is leasing a brand new Lexus Convertible and has lease payments of $560 per month.</a:t>
            </a:r>
          </a:p>
          <a:p>
            <a:r>
              <a:rPr lang="en-US" dirty="0" smtClean="0"/>
              <a:t>He has maxed out three credit cards with a total line of credit of $40,000.</a:t>
            </a:r>
          </a:p>
          <a:p>
            <a:r>
              <a:rPr lang="en-US" dirty="0" smtClean="0"/>
              <a:t>He also has borrowed money from the local consumer electronic store to purchase a big screen TV.</a:t>
            </a:r>
          </a:p>
          <a:p>
            <a:r>
              <a:rPr lang="en-US" dirty="0" smtClean="0"/>
              <a:t>Charlie is beginning to think he has a problem with </a:t>
            </a:r>
            <a:r>
              <a:rPr lang="en-US" dirty="0" err="1" smtClean="0"/>
              <a:t>overindebtedness</a:t>
            </a:r>
            <a:r>
              <a:rPr lang="en-US" dirty="0" smtClean="0"/>
              <a:t>.</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67</a:t>
            </a:fld>
            <a:endParaRPr lang="en-US"/>
          </a:p>
        </p:txBody>
      </p:sp>
    </p:spTree>
    <p:extLst>
      <p:ext uri="{BB962C8B-B14F-4D97-AF65-F5344CB8AC3E}">
        <p14:creationId xmlns:p14="http://schemas.microsoft.com/office/powerpoint/2010/main" val="2405608501"/>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Danger Signs of Debt Problems</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Paying Only the Minimum Payment on Credit Cards</a:t>
            </a:r>
          </a:p>
          <a:p>
            <a:r>
              <a:rPr lang="en-US" dirty="0" smtClean="0"/>
              <a:t>Missing Payments or Paying Some Bills This Month and Others Next Month</a:t>
            </a:r>
          </a:p>
          <a:p>
            <a:r>
              <a:rPr lang="en-US" dirty="0" smtClean="0"/>
              <a:t>Intentionally Using Overdraft Protection on Checking Account</a:t>
            </a:r>
          </a:p>
          <a:p>
            <a:r>
              <a:rPr lang="en-US" dirty="0" smtClean="0"/>
              <a:t>Using Savings to Pay Routine Bills</a:t>
            </a:r>
          </a:p>
          <a:p>
            <a:r>
              <a:rPr lang="en-US" dirty="0" smtClean="0"/>
              <a:t>Receiving Second or Third Payment Notices Getting A credit Card Revoked by an Issuer</a:t>
            </a:r>
          </a:p>
          <a:p>
            <a:r>
              <a:rPr lang="en-US" dirty="0" smtClean="0"/>
              <a:t>Not talking about Money with Your Spouse</a:t>
            </a:r>
          </a:p>
          <a:p>
            <a:r>
              <a:rPr lang="en-US" dirty="0" smtClean="0"/>
              <a:t>Depending on Overtime to Meet Everyday Expenses</a:t>
            </a:r>
          </a:p>
          <a:p>
            <a:r>
              <a:rPr lang="en-US" dirty="0" smtClean="0"/>
              <a:t>Using  up Savings Completely</a:t>
            </a:r>
          </a:p>
          <a:p>
            <a:r>
              <a:rPr lang="en-US" dirty="0" smtClean="0"/>
              <a:t>Borrowing Money to Pay Old Debts</a:t>
            </a:r>
          </a:p>
          <a:p>
            <a:r>
              <a:rPr lang="en-US" dirty="0" smtClean="0"/>
              <a:t>Going Over Credit Limits on Credit Cards</a:t>
            </a:r>
          </a:p>
          <a:p>
            <a:r>
              <a:rPr lang="en-US" dirty="0" smtClean="0"/>
              <a:t>Having Nothing in Saving Handle Emergencies</a:t>
            </a:r>
          </a:p>
          <a:p>
            <a:r>
              <a:rPr lang="en-US" dirty="0" smtClean="0"/>
              <a:t>Putting off Medical Visits Because you can’t afford Them</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68</a:t>
            </a:fld>
            <a:endParaRPr lang="en-US"/>
          </a:p>
        </p:txBody>
      </p:sp>
    </p:spTree>
    <p:extLst>
      <p:ext uri="{BB962C8B-B14F-4D97-AF65-F5344CB8AC3E}">
        <p14:creationId xmlns:p14="http://schemas.microsoft.com/office/powerpoint/2010/main" val="651702461"/>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a:t>
            </a:r>
            <a:endParaRPr lang="en-US" dirty="0"/>
          </a:p>
        </p:txBody>
      </p:sp>
      <p:sp>
        <p:nvSpPr>
          <p:cNvPr id="3" name="Content Placeholder 2"/>
          <p:cNvSpPr>
            <a:spLocks noGrp="1"/>
          </p:cNvSpPr>
          <p:nvPr>
            <p:ph idx="1"/>
          </p:nvPr>
        </p:nvSpPr>
        <p:spPr/>
        <p:txBody>
          <a:bodyPr/>
          <a:lstStyle/>
          <a:p>
            <a:pPr marL="114300" lvl="0" indent="0">
              <a:buNone/>
            </a:pP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69</a:t>
            </a:fld>
            <a:endParaRPr lang="en-US"/>
          </a:p>
        </p:txBody>
      </p:sp>
    </p:spTree>
    <p:extLst>
      <p:ext uri="{BB962C8B-B14F-4D97-AF65-F5344CB8AC3E}">
        <p14:creationId xmlns:p14="http://schemas.microsoft.com/office/powerpoint/2010/main" val="236549443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10890</TotalTime>
  <Words>4203</Words>
  <Application>Microsoft Office PowerPoint</Application>
  <PresentationFormat>On-screen Show (4:3)</PresentationFormat>
  <Paragraphs>446</Paragraphs>
  <Slides>69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69</vt:i4>
      </vt:variant>
    </vt:vector>
  </HeadingPairs>
  <TitlesOfParts>
    <vt:vector size="76" baseType="lpstr">
      <vt:lpstr>Angsana New</vt:lpstr>
      <vt:lpstr>Arial</vt:lpstr>
      <vt:lpstr>Calibri</vt:lpstr>
      <vt:lpstr>Cambria</vt:lpstr>
      <vt:lpstr>Cambria Math</vt:lpstr>
      <vt:lpstr>Cordia New</vt:lpstr>
      <vt:lpstr>Adjacency</vt:lpstr>
      <vt:lpstr>FN 221: Personal Finance</vt:lpstr>
      <vt:lpstr>Measuring Your Credit Capacity</vt:lpstr>
      <vt:lpstr>Can you Afford a Loan?</vt:lpstr>
      <vt:lpstr>General Rules of Credit Capacity</vt:lpstr>
      <vt:lpstr>Cosigning a Loan</vt:lpstr>
      <vt:lpstr>Building and Maintaining your Credit Rating</vt:lpstr>
      <vt:lpstr>National Credit Bureau </vt:lpstr>
      <vt:lpstr>National Credit Bureau</vt:lpstr>
      <vt:lpstr>National Credit Bureau</vt:lpstr>
      <vt:lpstr>NCB Report</vt:lpstr>
      <vt:lpstr>NCB Report</vt:lpstr>
      <vt:lpstr>NCB Report</vt:lpstr>
      <vt:lpstr>NCB Report</vt:lpstr>
      <vt:lpstr>NCB Report</vt:lpstr>
      <vt:lpstr>NCB Report</vt:lpstr>
      <vt:lpstr>What Creditors Look for</vt:lpstr>
      <vt:lpstr>The situation</vt:lpstr>
      <vt:lpstr>Advantages of credit</vt:lpstr>
      <vt:lpstr>Disadvantages of credit</vt:lpstr>
      <vt:lpstr>Type of Credit</vt:lpstr>
      <vt:lpstr>Installment Sales Credit</vt:lpstr>
      <vt:lpstr>Installment Cash Credit </vt:lpstr>
      <vt:lpstr>Single Lump –Sum Credit</vt:lpstr>
      <vt:lpstr>Revolving Credit</vt:lpstr>
      <vt:lpstr>Incidental Credit</vt:lpstr>
      <vt:lpstr>Jill’s Cobranded Credit Card</vt:lpstr>
      <vt:lpstr>Can Jill Afford a loan?</vt:lpstr>
      <vt:lpstr>James Apples for a Loan</vt:lpstr>
      <vt:lpstr>Character ( Will you repay the loan?)</vt:lpstr>
      <vt:lpstr>Capacity (Can you repay the loan?)</vt:lpstr>
      <vt:lpstr>Capital (What are your assets and net worth?)</vt:lpstr>
      <vt:lpstr>Collateral (What if you don’t repay the loan?)</vt:lpstr>
      <vt:lpstr>Conditions (What general economic conditions can affect your repayment of the loan)?</vt:lpstr>
      <vt:lpstr>Choosing Sources of Credit</vt:lpstr>
      <vt:lpstr>The Cost of Credit</vt:lpstr>
      <vt:lpstr>APR</vt:lpstr>
      <vt:lpstr>APR</vt:lpstr>
      <vt:lpstr>Trade-Offs</vt:lpstr>
      <vt:lpstr>Trade-Offs</vt:lpstr>
      <vt:lpstr>The Situation</vt:lpstr>
      <vt:lpstr>Inexpensive Loan: A Loan from Her Grandmother </vt:lpstr>
      <vt:lpstr>Medium – Priced Loan: A Loan from the Local Credit Union  </vt:lpstr>
      <vt:lpstr>Expensive Loan: A Loan from a Finance Company</vt:lpstr>
      <vt:lpstr>Samantha’s Decision </vt:lpstr>
      <vt:lpstr>The Terms of a Loan</vt:lpstr>
      <vt:lpstr>Variable versus Fixed Rate Interest</vt:lpstr>
      <vt:lpstr>A Secured Loan versus an Unsecured Loan </vt:lpstr>
      <vt:lpstr>Up-Front Cash</vt:lpstr>
      <vt:lpstr>A Shorter Term versus a Longer Term Loan.</vt:lpstr>
      <vt:lpstr>Samantha’s choice </vt:lpstr>
      <vt:lpstr>Calculating the Cost of Credit</vt:lpstr>
      <vt:lpstr>Simple Interest</vt:lpstr>
      <vt:lpstr>Simple Interest on Declining Balance</vt:lpstr>
      <vt:lpstr>Simple Interest on Declining Balance</vt:lpstr>
      <vt:lpstr>Add-On Interest</vt:lpstr>
      <vt:lpstr>Cost of Open-End Credit</vt:lpstr>
      <vt:lpstr>Cost of Open-End Credit</vt:lpstr>
      <vt:lpstr>Example</vt:lpstr>
      <vt:lpstr>Adjusted Balance Method</vt:lpstr>
      <vt:lpstr>Previous Balance Method</vt:lpstr>
      <vt:lpstr>Average Daily Balance (Purchases Excluded)</vt:lpstr>
      <vt:lpstr>Avoid the Minimum Monthly Payment Trap</vt:lpstr>
      <vt:lpstr>Practice</vt:lpstr>
      <vt:lpstr>Credit Insurance</vt:lpstr>
      <vt:lpstr>Danger signals of potential debt problems</vt:lpstr>
      <vt:lpstr>Managing your Debts: Reasons for Excessive Debt</vt:lpstr>
      <vt:lpstr>Charlie Smith’s Debt Problems</vt:lpstr>
      <vt:lpstr>Danger Signs of Debt Problems</vt:lpstr>
      <vt:lpstr>Thank you</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Thanachote</dc:creator>
  <cp:lastModifiedBy>Thanachote R</cp:lastModifiedBy>
  <cp:revision>114</cp:revision>
  <dcterms:created xsi:type="dcterms:W3CDTF">2013-11-23T06:38:33Z</dcterms:created>
  <dcterms:modified xsi:type="dcterms:W3CDTF">2015-02-19T19:13:56Z</dcterms:modified>
</cp:coreProperties>
</file>