
<file path=[Content_Types].xml><?xml version="1.0" encoding="utf-8"?>
<Types xmlns="http://schemas.openxmlformats.org/package/2006/content-types">
  <Default Extension="png" ContentType="image/png"/>
  <Default Extension="emf" ContentType="image/x-emf"/>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slides/slide64.xml" ContentType="application/vnd.openxmlformats-officedocument.presentationml.slide+xml"/>
  <Override PartName="/ppt/slides/slide65.xml" ContentType="application/vnd.openxmlformats-officedocument.presentationml.slide+xml"/>
  <Override PartName="/ppt/slides/slide66.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aveSubsetFonts="1">
  <p:sldMasterIdLst>
    <p:sldMasterId id="2147483748" r:id="rId1"/>
  </p:sldMasterIdLst>
  <p:notesMasterIdLst>
    <p:notesMasterId r:id="rId68"/>
  </p:notesMasterIdLst>
  <p:sldIdLst>
    <p:sldId id="256" r:id="rId2"/>
    <p:sldId id="311" r:id="rId3"/>
    <p:sldId id="350" r:id="rId4"/>
    <p:sldId id="338" r:id="rId5"/>
    <p:sldId id="340" r:id="rId6"/>
    <p:sldId id="339" r:id="rId7"/>
    <p:sldId id="343" r:id="rId8"/>
    <p:sldId id="313" r:id="rId9"/>
    <p:sldId id="314" r:id="rId10"/>
    <p:sldId id="312" r:id="rId11"/>
    <p:sldId id="324" r:id="rId12"/>
    <p:sldId id="355" r:id="rId13"/>
    <p:sldId id="341" r:id="rId14"/>
    <p:sldId id="337" r:id="rId15"/>
    <p:sldId id="326" r:id="rId16"/>
    <p:sldId id="327" r:id="rId17"/>
    <p:sldId id="328" r:id="rId18"/>
    <p:sldId id="329" r:id="rId19"/>
    <p:sldId id="330" r:id="rId20"/>
    <p:sldId id="331" r:id="rId21"/>
    <p:sldId id="332" r:id="rId22"/>
    <p:sldId id="333" r:id="rId23"/>
    <p:sldId id="334" r:id="rId24"/>
    <p:sldId id="335" r:id="rId25"/>
    <p:sldId id="336" r:id="rId26"/>
    <p:sldId id="316" r:id="rId27"/>
    <p:sldId id="317" r:id="rId28"/>
    <p:sldId id="318" r:id="rId29"/>
    <p:sldId id="319" r:id="rId30"/>
    <p:sldId id="320" r:id="rId31"/>
    <p:sldId id="321" r:id="rId32"/>
    <p:sldId id="322" r:id="rId33"/>
    <p:sldId id="323" r:id="rId34"/>
    <p:sldId id="276" r:id="rId35"/>
    <p:sldId id="345" r:id="rId36"/>
    <p:sldId id="258" r:id="rId37"/>
    <p:sldId id="349" r:id="rId38"/>
    <p:sldId id="259" r:id="rId39"/>
    <p:sldId id="346" r:id="rId40"/>
    <p:sldId id="347" r:id="rId41"/>
    <p:sldId id="302" r:id="rId42"/>
    <p:sldId id="348" r:id="rId43"/>
    <p:sldId id="351" r:id="rId44"/>
    <p:sldId id="352" r:id="rId45"/>
    <p:sldId id="279" r:id="rId46"/>
    <p:sldId id="280" r:id="rId47"/>
    <p:sldId id="281" r:id="rId48"/>
    <p:sldId id="286" r:id="rId49"/>
    <p:sldId id="282" r:id="rId50"/>
    <p:sldId id="287" r:id="rId51"/>
    <p:sldId id="288" r:id="rId52"/>
    <p:sldId id="289" r:id="rId53"/>
    <p:sldId id="290" r:id="rId54"/>
    <p:sldId id="291" r:id="rId55"/>
    <p:sldId id="353" r:id="rId56"/>
    <p:sldId id="292" r:id="rId57"/>
    <p:sldId id="293" r:id="rId58"/>
    <p:sldId id="294" r:id="rId59"/>
    <p:sldId id="295" r:id="rId60"/>
    <p:sldId id="296" r:id="rId61"/>
    <p:sldId id="297" r:id="rId62"/>
    <p:sldId id="298" r:id="rId63"/>
    <p:sldId id="299" r:id="rId64"/>
    <p:sldId id="300" r:id="rId65"/>
    <p:sldId id="301" r:id="rId66"/>
    <p:sldId id="354" r:id="rId67"/>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Medium Style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 styleId="{93296810-A885-4BE3-A3E7-6D5BEEA58F35}" styleName="Medium Style 2 - Accent 6">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6">
              <a:tint val="20000"/>
            </a:schemeClr>
          </a:solidFill>
        </a:fill>
      </a:tcStyle>
    </a:wholeTbl>
    <a:band1H>
      <a:tcStyle>
        <a:tcBdr/>
        <a:fill>
          <a:solidFill>
            <a:schemeClr val="accent6">
              <a:tint val="40000"/>
            </a:schemeClr>
          </a:solidFill>
        </a:fill>
      </a:tcStyle>
    </a:band1H>
    <a:band2H>
      <a:tcStyle>
        <a:tcBdr/>
      </a:tcStyle>
    </a:band2H>
    <a:band1V>
      <a:tcStyle>
        <a:tcBdr/>
        <a:fill>
          <a:solidFill>
            <a:schemeClr val="accent6">
              <a:tint val="40000"/>
            </a:schemeClr>
          </a:solidFill>
        </a:fill>
      </a:tcStyle>
    </a:band1V>
    <a:band2V>
      <a:tcStyle>
        <a:tcBdr/>
      </a:tcStyle>
    </a:band2V>
    <a:lastCol>
      <a:tcTxStyle b="on">
        <a:fontRef idx="minor">
          <a:prstClr val="black"/>
        </a:fontRef>
        <a:schemeClr val="lt1"/>
      </a:tcTxStyle>
      <a:tcStyle>
        <a:tcBdr/>
        <a:fill>
          <a:solidFill>
            <a:schemeClr val="accent6"/>
          </a:solidFill>
        </a:fill>
      </a:tcStyle>
    </a:lastCol>
    <a:firstCol>
      <a:tcTxStyle b="on">
        <a:fontRef idx="minor">
          <a:prstClr val="black"/>
        </a:fontRef>
        <a:schemeClr val="lt1"/>
      </a:tcTxStyle>
      <a:tcStyle>
        <a:tcBdr/>
        <a:fill>
          <a:solidFill>
            <a:schemeClr val="accent6"/>
          </a:solidFill>
        </a:fill>
      </a:tcStyle>
    </a:firstCol>
    <a:lastRow>
      <a:tcTxStyle b="on">
        <a:fontRef idx="minor">
          <a:prstClr val="black"/>
        </a:fontRef>
        <a:schemeClr val="lt1"/>
      </a:tcTxStyle>
      <a:tcStyle>
        <a:tcBdr>
          <a:top>
            <a:ln w="38100" cmpd="sng">
              <a:solidFill>
                <a:schemeClr val="lt1"/>
              </a:solidFill>
            </a:ln>
          </a:top>
        </a:tcBdr>
        <a:fill>
          <a:solidFill>
            <a:schemeClr val="accent6"/>
          </a:solidFill>
        </a:fill>
      </a:tcStyle>
    </a:lastRow>
    <a:firstRow>
      <a:tcTxStyle b="on">
        <a:fontRef idx="minor">
          <a:prstClr val="black"/>
        </a:fontRef>
        <a:schemeClr val="lt1"/>
      </a:tcTxStyle>
      <a:tcStyle>
        <a:tcBdr>
          <a:bottom>
            <a:ln w="38100" cmpd="sng">
              <a:solidFill>
                <a:schemeClr val="lt1"/>
              </a:solidFill>
            </a:ln>
          </a:bottom>
        </a:tcBdr>
        <a:fill>
          <a:solidFill>
            <a:schemeClr val="accent6"/>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000" autoAdjust="0"/>
    <p:restoredTop sz="94660"/>
  </p:normalViewPr>
  <p:slideViewPr>
    <p:cSldViewPr snapToGrid="0">
      <p:cViewPr varScale="1">
        <p:scale>
          <a:sx n="68" d="100"/>
          <a:sy n="68" d="100"/>
        </p:scale>
        <p:origin x="616" y="52"/>
      </p:cViewPr>
      <p:guideLst/>
    </p:cSldViewPr>
  </p:slideViewPr>
  <p:notesTextViewPr>
    <p:cViewPr>
      <p:scale>
        <a:sx n="1" d="1"/>
        <a:sy n="1" d="1"/>
      </p:scale>
      <p:origin x="0" y="0"/>
    </p:cViewPr>
  </p:notesTextViewPr>
  <p:sorterViewPr>
    <p:cViewPr>
      <p:scale>
        <a:sx n="110" d="100"/>
        <a:sy n="110" d="100"/>
      </p:scale>
      <p:origin x="0" y="-19488"/>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slide" Target="slides/slide62.xml"/><Relationship Id="rId68" Type="http://schemas.openxmlformats.org/officeDocument/2006/relationships/notesMaster" Target="notesMasters/notesMaster1.xml"/><Relationship Id="rId7" Type="http://schemas.openxmlformats.org/officeDocument/2006/relationships/slide" Target="slides/slide6.xml"/><Relationship Id="rId71" Type="http://schemas.openxmlformats.org/officeDocument/2006/relationships/theme" Target="theme/theme1.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66" Type="http://schemas.openxmlformats.org/officeDocument/2006/relationships/slide" Target="slides/slide65.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61" Type="http://schemas.openxmlformats.org/officeDocument/2006/relationships/slide" Target="slides/slide60.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slide" Target="slides/slide64.xml"/><Relationship Id="rId73" Type="http://schemas.microsoft.com/office/2015/10/relationships/revisionInfo" Target="revisionInfo.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slide" Target="slides/slide63.xml"/><Relationship Id="rId69"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72" Type="http://schemas.openxmlformats.org/officeDocument/2006/relationships/tableStyles" Target="tableStyle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67" Type="http://schemas.openxmlformats.org/officeDocument/2006/relationships/slide" Target="slides/slide66.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slide" Target="slides/slide61.xml"/><Relationship Id="rId7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s>
</file>

<file path=ppt/charts/_rels/chart1.xml.rels><?xml version="1.0" encoding="UTF-8" standalone="yes"?>
<Relationships xmlns="http://schemas.openxmlformats.org/package/2006/relationships"><Relationship Id="rId3" Type="http://schemas.openxmlformats.org/officeDocument/2006/relationships/oleObject" Target="file:///D:\EE%20460%20SOEs\information%20assests.xlsx" TargetMode="External"/><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oleObject" Target="file:///D:\EE%20460%20SOEs\information%20assests.xlsx" TargetMode="External"/><Relationship Id="rId2" Type="http://schemas.microsoft.com/office/2011/relationships/chartColorStyle" Target="colors2.xml"/><Relationship Id="rId1" Type="http://schemas.microsoft.com/office/2011/relationships/chartStyle" Target="style2.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60" b="1" i="0" u="none" strike="noStrike" kern="1200" spc="0" baseline="0">
                <a:solidFill>
                  <a:schemeClr val="bg1"/>
                </a:solidFill>
                <a:latin typeface="TH SarabunPSK" panose="020B0500040200020003" pitchFamily="34" charset="-34"/>
                <a:ea typeface="+mn-ea"/>
                <a:cs typeface="TH SarabunPSK" panose="020B0500040200020003" pitchFamily="34" charset="-34"/>
              </a:defRPr>
            </a:pPr>
            <a:r>
              <a:rPr lang="en-US" dirty="0"/>
              <a:t>SOEs with Profits</a:t>
            </a:r>
            <a:r>
              <a:rPr lang="en-US" baseline="0" dirty="0"/>
              <a:t> (ROE %)</a:t>
            </a:r>
            <a:endParaRPr lang="en-US" dirty="0"/>
          </a:p>
        </c:rich>
      </c:tx>
      <c:overlay val="0"/>
      <c:spPr>
        <a:noFill/>
        <a:ln>
          <a:noFill/>
        </a:ln>
        <a:effectLst/>
      </c:spPr>
      <c:txPr>
        <a:bodyPr rot="0" spcFirstLastPara="1" vertOverflow="ellipsis" vert="horz" wrap="square" anchor="ctr" anchorCtr="1"/>
        <a:lstStyle/>
        <a:p>
          <a:pPr>
            <a:defRPr sz="2160" b="1" i="0" u="none" strike="noStrike" kern="1200" spc="0" baseline="0">
              <a:solidFill>
                <a:schemeClr val="bg1"/>
              </a:solidFill>
              <a:latin typeface="TH SarabunPSK" panose="020B0500040200020003" pitchFamily="34" charset="-34"/>
              <a:ea typeface="+mn-ea"/>
              <a:cs typeface="TH SarabunPSK" panose="020B0500040200020003" pitchFamily="34" charset="-34"/>
            </a:defRPr>
          </a:pPr>
          <a:endParaRPr lang="en-US"/>
        </a:p>
      </c:txPr>
    </c:title>
    <c:autoTitleDeleted val="0"/>
    <c:plotArea>
      <c:layout/>
      <c:barChart>
        <c:barDir val="bar"/>
        <c:grouping val="clustered"/>
        <c:varyColors val="0"/>
        <c:ser>
          <c:idx val="0"/>
          <c:order val="0"/>
          <c:spPr>
            <a:solidFill>
              <a:schemeClr val="accent1"/>
            </a:solidFill>
            <a:ln>
              <a:noFill/>
            </a:ln>
            <a:effectLst/>
          </c:spPr>
          <c:invertIfNegative val="0"/>
          <c:cat>
            <c:strRef>
              <c:f>Sheet2!$A$2:$A$6</c:f>
              <c:strCache>
                <c:ptCount val="5"/>
                <c:pt idx="0">
                  <c:v>AOT</c:v>
                </c:pt>
                <c:pt idx="1">
                  <c:v>EGAT</c:v>
                </c:pt>
                <c:pt idx="2">
                  <c:v>PTT</c:v>
                </c:pt>
                <c:pt idx="3">
                  <c:v>PAT</c:v>
                </c:pt>
                <c:pt idx="4">
                  <c:v>The Transport Co.Ltd</c:v>
                </c:pt>
              </c:strCache>
            </c:strRef>
          </c:cat>
          <c:val>
            <c:numRef>
              <c:f>Sheet2!$B$2:$B$6</c:f>
              <c:numCache>
                <c:formatCode>General</c:formatCode>
                <c:ptCount val="5"/>
                <c:pt idx="0">
                  <c:v>10.7</c:v>
                </c:pt>
                <c:pt idx="1">
                  <c:v>5.8</c:v>
                </c:pt>
                <c:pt idx="2">
                  <c:v>5.3</c:v>
                </c:pt>
                <c:pt idx="3">
                  <c:v>11.1</c:v>
                </c:pt>
                <c:pt idx="4">
                  <c:v>9.8000000000000007</c:v>
                </c:pt>
              </c:numCache>
            </c:numRef>
          </c:val>
          <c:extLst>
            <c:ext xmlns:c16="http://schemas.microsoft.com/office/drawing/2014/chart" uri="{C3380CC4-5D6E-409C-BE32-E72D297353CC}">
              <c16:uniqueId val="{00000000-B021-41F8-A6A2-B11FC993AA93}"/>
            </c:ext>
          </c:extLst>
        </c:ser>
        <c:dLbls>
          <c:showLegendKey val="0"/>
          <c:showVal val="0"/>
          <c:showCatName val="0"/>
          <c:showSerName val="0"/>
          <c:showPercent val="0"/>
          <c:showBubbleSize val="0"/>
        </c:dLbls>
        <c:gapWidth val="182"/>
        <c:axId val="155253984"/>
        <c:axId val="222723688"/>
      </c:barChart>
      <c:catAx>
        <c:axId val="155253984"/>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800" b="1" i="0" u="none" strike="noStrike" kern="1200" baseline="0">
                <a:solidFill>
                  <a:schemeClr val="bg1"/>
                </a:solidFill>
                <a:latin typeface="TH SarabunPSK" panose="020B0500040200020003" pitchFamily="34" charset="-34"/>
                <a:ea typeface="+mn-ea"/>
                <a:cs typeface="TH SarabunPSK" panose="020B0500040200020003" pitchFamily="34" charset="-34"/>
              </a:defRPr>
            </a:pPr>
            <a:endParaRPr lang="en-US"/>
          </a:p>
        </c:txPr>
        <c:crossAx val="222723688"/>
        <c:crosses val="autoZero"/>
        <c:auto val="1"/>
        <c:lblAlgn val="ctr"/>
        <c:lblOffset val="100"/>
        <c:noMultiLvlLbl val="0"/>
      </c:catAx>
      <c:valAx>
        <c:axId val="222723688"/>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chemeClr val="bg1"/>
                </a:solidFill>
                <a:latin typeface="TH SarabunPSK" panose="020B0500040200020003" pitchFamily="34" charset="-34"/>
                <a:ea typeface="+mn-ea"/>
                <a:cs typeface="TH SarabunPSK" panose="020B0500040200020003" pitchFamily="34" charset="-34"/>
              </a:defRPr>
            </a:pPr>
            <a:endParaRPr lang="en-US"/>
          </a:p>
        </c:txPr>
        <c:crossAx val="155253984"/>
        <c:crosses val="autoZero"/>
        <c:crossBetween val="between"/>
      </c:valAx>
      <c:spPr>
        <a:noFill/>
        <a:ln>
          <a:noFill/>
        </a:ln>
        <a:effectLst/>
      </c:spPr>
    </c:plotArea>
    <c:plotVisOnly val="1"/>
    <c:dispBlanksAs val="gap"/>
    <c:showDLblsOverMax val="0"/>
  </c:chart>
  <c:spPr>
    <a:solidFill>
      <a:srgbClr val="00B0F0"/>
    </a:solidFill>
    <a:ln>
      <a:noFill/>
    </a:ln>
    <a:effectLst/>
  </c:spPr>
  <c:txPr>
    <a:bodyPr/>
    <a:lstStyle/>
    <a:p>
      <a:pPr>
        <a:defRPr sz="1800" b="1">
          <a:solidFill>
            <a:schemeClr val="bg1"/>
          </a:solidFill>
          <a:latin typeface="TH SarabunPSK" panose="020B0500040200020003" pitchFamily="34" charset="-34"/>
          <a:cs typeface="TH SarabunPSK" panose="020B0500040200020003" pitchFamily="34" charset="-34"/>
        </a:defRPr>
      </a:pPr>
      <a:endParaRPr lang="en-US"/>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th-TH"/>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400" b="0" i="0" u="none" strike="noStrike" kern="1200" spc="0" baseline="0">
                <a:solidFill>
                  <a:schemeClr val="bg1"/>
                </a:solidFill>
                <a:latin typeface="TH SarabunPSK" panose="020B0500040200020003" pitchFamily="34" charset="-34"/>
                <a:ea typeface="+mn-ea"/>
                <a:cs typeface="TH SarabunPSK" panose="020B0500040200020003" pitchFamily="34" charset="-34"/>
              </a:defRPr>
            </a:pPr>
            <a:r>
              <a:rPr lang="en-US" dirty="0"/>
              <a:t>SOEs</a:t>
            </a:r>
            <a:r>
              <a:rPr lang="en-US" baseline="0" dirty="0"/>
              <a:t> with Losses (ROE %)</a:t>
            </a:r>
            <a:endParaRPr lang="en-US" dirty="0"/>
          </a:p>
        </c:rich>
      </c:tx>
      <c:overlay val="0"/>
      <c:spPr>
        <a:noFill/>
        <a:ln>
          <a:noFill/>
        </a:ln>
        <a:effectLst/>
      </c:spPr>
      <c:txPr>
        <a:bodyPr rot="0" spcFirstLastPara="1" vertOverflow="ellipsis" vert="horz" wrap="square" anchor="ctr" anchorCtr="1"/>
        <a:lstStyle/>
        <a:p>
          <a:pPr>
            <a:defRPr sz="2400" b="0" i="0" u="none" strike="noStrike" kern="1200" spc="0" baseline="0">
              <a:solidFill>
                <a:schemeClr val="bg1"/>
              </a:solidFill>
              <a:latin typeface="TH SarabunPSK" panose="020B0500040200020003" pitchFamily="34" charset="-34"/>
              <a:ea typeface="+mn-ea"/>
              <a:cs typeface="TH SarabunPSK" panose="020B0500040200020003" pitchFamily="34" charset="-34"/>
            </a:defRPr>
          </a:pPr>
          <a:endParaRPr lang="en-US"/>
        </a:p>
      </c:txPr>
    </c:title>
    <c:autoTitleDeleted val="0"/>
    <c:plotArea>
      <c:layout/>
      <c:barChart>
        <c:barDir val="col"/>
        <c:grouping val="clustered"/>
        <c:varyColors val="0"/>
        <c:ser>
          <c:idx val="0"/>
          <c:order val="0"/>
          <c:tx>
            <c:strRef>
              <c:f>Sheet2!$B$8</c:f>
              <c:strCache>
                <c:ptCount val="1"/>
              </c:strCache>
            </c:strRef>
          </c:tx>
          <c:spPr>
            <a:solidFill>
              <a:schemeClr val="accent1"/>
            </a:solidFill>
            <a:ln>
              <a:noFill/>
            </a:ln>
            <a:effectLst/>
          </c:spPr>
          <c:invertIfNegative val="0"/>
          <c:cat>
            <c:strRef>
              <c:f>Sheet2!$A$9:$A$13</c:f>
              <c:strCache>
                <c:ptCount val="5"/>
                <c:pt idx="0">
                  <c:v>THAI</c:v>
                </c:pt>
                <c:pt idx="1">
                  <c:v>CAT</c:v>
                </c:pt>
                <c:pt idx="2">
                  <c:v>SRT</c:v>
                </c:pt>
                <c:pt idx="3">
                  <c:v>TOT</c:v>
                </c:pt>
                <c:pt idx="4">
                  <c:v>CATC</c:v>
                </c:pt>
              </c:strCache>
            </c:strRef>
          </c:cat>
          <c:val>
            <c:numRef>
              <c:f>Sheet2!$B$9:$B$13</c:f>
              <c:numCache>
                <c:formatCode>General</c:formatCode>
                <c:ptCount val="5"/>
                <c:pt idx="0">
                  <c:v>-2.9</c:v>
                </c:pt>
                <c:pt idx="1">
                  <c:v>-9.4</c:v>
                </c:pt>
                <c:pt idx="2">
                  <c:v>-12.9</c:v>
                </c:pt>
                <c:pt idx="3">
                  <c:v>-25</c:v>
                </c:pt>
                <c:pt idx="4">
                  <c:v>-9.1</c:v>
                </c:pt>
              </c:numCache>
            </c:numRef>
          </c:val>
          <c:extLst>
            <c:ext xmlns:c16="http://schemas.microsoft.com/office/drawing/2014/chart" uri="{C3380CC4-5D6E-409C-BE32-E72D297353CC}">
              <c16:uniqueId val="{00000000-1D42-4AD3-BE16-6ABF55064925}"/>
            </c:ext>
          </c:extLst>
        </c:ser>
        <c:dLbls>
          <c:showLegendKey val="0"/>
          <c:showVal val="0"/>
          <c:showCatName val="0"/>
          <c:showSerName val="0"/>
          <c:showPercent val="0"/>
          <c:showBubbleSize val="0"/>
        </c:dLbls>
        <c:gapWidth val="219"/>
        <c:overlap val="-27"/>
        <c:axId val="153509312"/>
        <c:axId val="229986144"/>
      </c:barChart>
      <c:catAx>
        <c:axId val="153509312"/>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2000" b="0" i="0" u="none" strike="noStrike" kern="1200" baseline="0">
                <a:solidFill>
                  <a:schemeClr val="bg1"/>
                </a:solidFill>
                <a:latin typeface="TH SarabunPSK" panose="020B0500040200020003" pitchFamily="34" charset="-34"/>
                <a:ea typeface="+mn-ea"/>
                <a:cs typeface="TH SarabunPSK" panose="020B0500040200020003" pitchFamily="34" charset="-34"/>
              </a:defRPr>
            </a:pPr>
            <a:endParaRPr lang="en-US"/>
          </a:p>
        </c:txPr>
        <c:crossAx val="229986144"/>
        <c:crosses val="autoZero"/>
        <c:auto val="1"/>
        <c:lblAlgn val="ctr"/>
        <c:lblOffset val="100"/>
        <c:noMultiLvlLbl val="0"/>
      </c:catAx>
      <c:valAx>
        <c:axId val="22998614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2000" b="0" i="0" u="none" strike="noStrike" kern="1200" baseline="0">
                <a:solidFill>
                  <a:schemeClr val="bg1"/>
                </a:solidFill>
                <a:latin typeface="TH SarabunPSK" panose="020B0500040200020003" pitchFamily="34" charset="-34"/>
                <a:ea typeface="+mn-ea"/>
                <a:cs typeface="TH SarabunPSK" panose="020B0500040200020003" pitchFamily="34" charset="-34"/>
              </a:defRPr>
            </a:pPr>
            <a:endParaRPr lang="en-US"/>
          </a:p>
        </c:txPr>
        <c:crossAx val="153509312"/>
        <c:crosses val="autoZero"/>
        <c:crossBetween val="between"/>
      </c:valAx>
      <c:spPr>
        <a:noFill/>
        <a:ln>
          <a:noFill/>
        </a:ln>
        <a:effectLst/>
      </c:spPr>
    </c:plotArea>
    <c:plotVisOnly val="1"/>
    <c:dispBlanksAs val="gap"/>
    <c:showDLblsOverMax val="0"/>
  </c:chart>
  <c:spPr>
    <a:solidFill>
      <a:srgbClr val="92D050"/>
    </a:solidFill>
    <a:ln>
      <a:noFill/>
    </a:ln>
    <a:effectLst/>
  </c:spPr>
  <c:txPr>
    <a:bodyPr/>
    <a:lstStyle/>
    <a:p>
      <a:pPr>
        <a:defRPr sz="2000">
          <a:solidFill>
            <a:schemeClr val="bg1"/>
          </a:solidFill>
          <a:latin typeface="TH SarabunPSK" panose="020B0500040200020003" pitchFamily="34" charset="-34"/>
          <a:cs typeface="TH SarabunPSK" panose="020B0500040200020003" pitchFamily="34" charset="-34"/>
        </a:defRPr>
      </a:pPr>
      <a:endParaRPr lang="en-US"/>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CD1494D-3795-41A4-A4E2-B030F054A405}" type="datetimeFigureOut">
              <a:rPr lang="en-US" smtClean="0"/>
              <a:t>10/17/2017</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060E5F95-FB0E-4E89-8999-428E4D823A66}" type="slidenum">
              <a:rPr lang="en-US" smtClean="0"/>
              <a:t>‹#›</a:t>
            </a:fld>
            <a:endParaRPr lang="en-US"/>
          </a:p>
        </p:txBody>
      </p:sp>
    </p:spTree>
    <p:extLst>
      <p:ext uri="{BB962C8B-B14F-4D97-AF65-F5344CB8AC3E}">
        <p14:creationId xmlns:p14="http://schemas.microsoft.com/office/powerpoint/2010/main" val="3284592343"/>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9DEF5D46-CDBD-4CB7-9417-E003F387026A}"/>
              </a:ext>
            </a:extLst>
          </p:cNvPr>
          <p:cNvSpPr>
            <a:spLocks noGrp="1" noChangeArrowheads="1"/>
          </p:cNvSpPr>
          <p:nvPr>
            <p:ph type="sldNum" sz="quarter" idx="5"/>
          </p:nvPr>
        </p:nvSpPr>
        <p:spPr>
          <a:ln/>
        </p:spPr>
        <p:txBody>
          <a:bodyPr/>
          <a:lstStyle/>
          <a:p>
            <a:fld id="{EB0A1D3E-DE5A-487A-9D9D-F20A0B5941F2}" type="slidenum">
              <a:rPr lang="en-GB" altLang="en-US"/>
              <a:pPr/>
              <a:t>4</a:t>
            </a:fld>
            <a:endParaRPr lang="en-GB" altLang="en-US"/>
          </a:p>
        </p:txBody>
      </p:sp>
      <p:sp>
        <p:nvSpPr>
          <p:cNvPr id="41986" name="Rectangle 2">
            <a:extLst>
              <a:ext uri="{FF2B5EF4-FFF2-40B4-BE49-F238E27FC236}">
                <a16:creationId xmlns:a16="http://schemas.microsoft.com/office/drawing/2014/main" id="{7C682339-571C-4E28-B338-91A1649058A5}"/>
              </a:ext>
            </a:extLst>
          </p:cNvPr>
          <p:cNvSpPr>
            <a:spLocks noGrp="1" noRot="1" noChangeAspect="1" noChangeArrowheads="1" noTextEdit="1"/>
          </p:cNvSpPr>
          <p:nvPr>
            <p:ph type="sldImg"/>
          </p:nvPr>
        </p:nvSpPr>
        <p:spPr>
          <a:ln/>
        </p:spPr>
      </p:sp>
      <p:sp>
        <p:nvSpPr>
          <p:cNvPr id="41987" name="Rectangle 3">
            <a:extLst>
              <a:ext uri="{FF2B5EF4-FFF2-40B4-BE49-F238E27FC236}">
                <a16:creationId xmlns:a16="http://schemas.microsoft.com/office/drawing/2014/main" id="{136D4B1C-17D7-451D-955C-CCAF861781FC}"/>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211801734"/>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3F2042E7-A4F7-4764-B635-9B1CE401E528}"/>
              </a:ext>
            </a:extLst>
          </p:cNvPr>
          <p:cNvSpPr>
            <a:spLocks noGrp="1" noChangeArrowheads="1"/>
          </p:cNvSpPr>
          <p:nvPr>
            <p:ph type="sldNum" sz="quarter" idx="5"/>
          </p:nvPr>
        </p:nvSpPr>
        <p:spPr>
          <a:ln/>
        </p:spPr>
        <p:txBody>
          <a:bodyPr/>
          <a:lstStyle/>
          <a:p>
            <a:fld id="{B328DF94-0A85-427D-B1A6-78F9FC043AB1}" type="slidenum">
              <a:rPr lang="en-GB" altLang="en-US"/>
              <a:pPr/>
              <a:t>5</a:t>
            </a:fld>
            <a:endParaRPr lang="en-GB" altLang="en-US"/>
          </a:p>
        </p:txBody>
      </p:sp>
      <p:sp>
        <p:nvSpPr>
          <p:cNvPr id="44034" name="Rectangle 2">
            <a:extLst>
              <a:ext uri="{FF2B5EF4-FFF2-40B4-BE49-F238E27FC236}">
                <a16:creationId xmlns:a16="http://schemas.microsoft.com/office/drawing/2014/main" id="{CEED04C1-0225-45A5-981D-E951CEA70E13}"/>
              </a:ext>
            </a:extLst>
          </p:cNvPr>
          <p:cNvSpPr>
            <a:spLocks noGrp="1" noRot="1" noChangeAspect="1" noChangeArrowheads="1" noTextEdit="1"/>
          </p:cNvSpPr>
          <p:nvPr>
            <p:ph type="sldImg"/>
          </p:nvPr>
        </p:nvSpPr>
        <p:spPr>
          <a:ln/>
        </p:spPr>
      </p:sp>
      <p:sp>
        <p:nvSpPr>
          <p:cNvPr id="44035" name="Rectangle 3">
            <a:extLst>
              <a:ext uri="{FF2B5EF4-FFF2-40B4-BE49-F238E27FC236}">
                <a16:creationId xmlns:a16="http://schemas.microsoft.com/office/drawing/2014/main" id="{2BAAFAC1-10FA-42CD-8E02-49F3FB35537A}"/>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1157125151"/>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62BF3AE8-9776-43B8-8338-55D661586784}"/>
              </a:ext>
            </a:extLst>
          </p:cNvPr>
          <p:cNvSpPr>
            <a:spLocks noGrp="1" noChangeArrowheads="1"/>
          </p:cNvSpPr>
          <p:nvPr>
            <p:ph type="sldNum" sz="quarter" idx="5"/>
          </p:nvPr>
        </p:nvSpPr>
        <p:spPr>
          <a:ln/>
        </p:spPr>
        <p:txBody>
          <a:bodyPr/>
          <a:lstStyle/>
          <a:p>
            <a:fld id="{E70B63C5-D78F-4E07-B8C1-2196FD6E78C0}" type="slidenum">
              <a:rPr lang="en-GB" altLang="en-US"/>
              <a:pPr/>
              <a:t>7</a:t>
            </a:fld>
            <a:endParaRPr lang="en-GB" altLang="en-US"/>
          </a:p>
        </p:txBody>
      </p:sp>
      <p:sp>
        <p:nvSpPr>
          <p:cNvPr id="54274" name="Rectangle 2">
            <a:extLst>
              <a:ext uri="{FF2B5EF4-FFF2-40B4-BE49-F238E27FC236}">
                <a16:creationId xmlns:a16="http://schemas.microsoft.com/office/drawing/2014/main" id="{5F5D504D-FF98-4C53-80A7-70AF27258213}"/>
              </a:ext>
            </a:extLst>
          </p:cNvPr>
          <p:cNvSpPr>
            <a:spLocks noGrp="1" noRot="1" noChangeAspect="1" noChangeArrowheads="1" noTextEdit="1"/>
          </p:cNvSpPr>
          <p:nvPr>
            <p:ph type="sldImg"/>
          </p:nvPr>
        </p:nvSpPr>
        <p:spPr>
          <a:ln/>
        </p:spPr>
      </p:sp>
      <p:sp>
        <p:nvSpPr>
          <p:cNvPr id="54275" name="Rectangle 3">
            <a:extLst>
              <a:ext uri="{FF2B5EF4-FFF2-40B4-BE49-F238E27FC236}">
                <a16:creationId xmlns:a16="http://schemas.microsoft.com/office/drawing/2014/main" id="{4D3570BE-306A-439C-AF00-EC7141744EA1}"/>
              </a:ext>
            </a:extLst>
          </p:cNvPr>
          <p:cNvSpPr>
            <a:spLocks noGrp="1" noChangeArrowheads="1"/>
          </p:cNvSpPr>
          <p:nvPr>
            <p:ph type="body" idx="1"/>
          </p:nvPr>
        </p:nvSpPr>
        <p:spPr/>
        <p:txBody>
          <a:bodyPr/>
          <a:lstStyle/>
          <a:p>
            <a:endParaRPr lang="en-US" altLang="en-US"/>
          </a:p>
        </p:txBody>
      </p:sp>
    </p:spTree>
    <p:extLst>
      <p:ext uri="{BB962C8B-B14F-4D97-AF65-F5344CB8AC3E}">
        <p14:creationId xmlns:p14="http://schemas.microsoft.com/office/powerpoint/2010/main" val="243352489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ctrTitle"/>
          </p:nvPr>
        </p:nvSpPr>
        <p:spPr>
          <a:xfrm>
            <a:off x="1097280" y="758952"/>
            <a:ext cx="10058400" cy="3566160"/>
          </a:xfrm>
        </p:spPr>
        <p:txBody>
          <a:bodyPr anchor="b">
            <a:normAutofit/>
          </a:bodyPr>
          <a:lstStyle>
            <a:lvl1pPr algn="l">
              <a:lnSpc>
                <a:spcPct val="85000"/>
              </a:lnSpc>
              <a:defRPr sz="8000" spc="-50" baseline="0">
                <a:solidFill>
                  <a:schemeClr val="tx1">
                    <a:lumMod val="85000"/>
                    <a:lumOff val="15000"/>
                  </a:schemeClr>
                </a:solidFill>
              </a:defRPr>
            </a:lvl1pPr>
          </a:lstStyle>
          <a:p>
            <a:r>
              <a:rPr lang="en-US"/>
              <a:t>Click to edit Master title style</a:t>
            </a:r>
            <a:endParaRPr lang="en-US" dirty="0"/>
          </a:p>
        </p:txBody>
      </p:sp>
      <p:sp>
        <p:nvSpPr>
          <p:cNvPr id="3" name="Subtitle 2"/>
          <p:cNvSpPr>
            <a:spLocks noGrp="1"/>
          </p:cNvSpPr>
          <p:nvPr>
            <p:ph type="subTitle" idx="1"/>
          </p:nvPr>
        </p:nvSpPr>
        <p:spPr>
          <a:xfrm>
            <a:off x="1100051" y="4455620"/>
            <a:ext cx="10058400" cy="1143000"/>
          </a:xfrm>
        </p:spPr>
        <p:txBody>
          <a:bodyPr lIns="91440" rIns="91440">
            <a:normAutofit/>
          </a:bodyPr>
          <a:lstStyle>
            <a:lvl1pPr marL="0" indent="0" algn="l">
              <a:buNone/>
              <a:defRPr sz="2400" cap="all" spc="200" baseline="0">
                <a:solidFill>
                  <a:schemeClr val="tx2"/>
                </a:solidFill>
                <a:latin typeface="+mj-lt"/>
              </a:defRPr>
            </a:lvl1pPr>
            <a:lvl2pPr marL="457200" indent="0" algn="ctr">
              <a:buNone/>
              <a:defRPr sz="2400"/>
            </a:lvl2pPr>
            <a:lvl3pPr marL="914400" indent="0" algn="ctr">
              <a:buNone/>
              <a:defRPr sz="2400"/>
            </a:lvl3pPr>
            <a:lvl4pPr marL="1371600" indent="0" algn="ctr">
              <a:buNone/>
              <a:defRPr sz="2000"/>
            </a:lvl4pPr>
            <a:lvl5pPr marL="1828800" indent="0" algn="ctr">
              <a:buNone/>
              <a:defRPr sz="2000"/>
            </a:lvl5pPr>
            <a:lvl6pPr marL="2286000" indent="0" algn="ctr">
              <a:buNone/>
              <a:defRPr sz="2000"/>
            </a:lvl6pPr>
            <a:lvl7pPr marL="2743200" indent="0" algn="ctr">
              <a:buNone/>
              <a:defRPr sz="2000"/>
            </a:lvl7pPr>
            <a:lvl8pPr marL="3200400" indent="0" algn="ctr">
              <a:buNone/>
              <a:defRPr sz="2000"/>
            </a:lvl8pPr>
            <a:lvl9pPr marL="3657600" indent="0" algn="ctr">
              <a:buNone/>
              <a:defRPr sz="200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E893C326-3166-4E88-B373-11A7A1C37E7C}" type="datetime1">
              <a:rPr lang="en-US" smtClean="0"/>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9E1F84-2C5E-48FF-AA8F-2779AF4985B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88765810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marL="0">
              <a:defRPr>
                <a:latin typeface="TH SarabunPSK" panose="020B0500040200020003" pitchFamily="34" charset="-34"/>
                <a:cs typeface="TH SarabunPSK" panose="020B0500040200020003" pitchFamily="34" charset="-34"/>
              </a:defRPr>
            </a:lvl1pPr>
          </a:lstStyle>
          <a:p>
            <a:r>
              <a:rPr lang="en-US" dirty="0"/>
              <a:t>Click to edit Master title style</a:t>
            </a:r>
          </a:p>
        </p:txBody>
      </p:sp>
      <p:sp>
        <p:nvSpPr>
          <p:cNvPr id="3" name="Content Placeholder 2"/>
          <p:cNvSpPr>
            <a:spLocks noGrp="1"/>
          </p:cNvSpPr>
          <p:nvPr>
            <p:ph idx="1"/>
          </p:nvPr>
        </p:nvSpPr>
        <p:spPr/>
        <p:txBody>
          <a:bodyPr/>
          <a:lstStyle>
            <a:lvl1pPr>
              <a:defRPr>
                <a:latin typeface="TH SarabunPSK" panose="020B0500040200020003" pitchFamily="34" charset="-34"/>
                <a:cs typeface="TH SarabunPSK" panose="020B0500040200020003" pitchFamily="34" charset="-34"/>
              </a:defRPr>
            </a:lvl1pPr>
            <a:lvl2pPr>
              <a:defRPr>
                <a:latin typeface="TH SarabunPSK" panose="020B0500040200020003" pitchFamily="34" charset="-34"/>
                <a:cs typeface="TH SarabunPSK" panose="020B0500040200020003" pitchFamily="34" charset="-34"/>
              </a:defRPr>
            </a:lvl2pPr>
            <a:lvl3pPr>
              <a:defRPr>
                <a:latin typeface="TH SarabunPSK" panose="020B0500040200020003" pitchFamily="34" charset="-34"/>
                <a:cs typeface="TH SarabunPSK" panose="020B0500040200020003" pitchFamily="34" charset="-34"/>
              </a:defRPr>
            </a:lvl3pPr>
            <a:lvl4pPr>
              <a:defRPr>
                <a:latin typeface="TH SarabunPSK" panose="020B0500040200020003" pitchFamily="34" charset="-34"/>
                <a:cs typeface="TH SarabunPSK" panose="020B0500040200020003" pitchFamily="34" charset="-34"/>
              </a:defRPr>
            </a:lvl4pPr>
            <a:lvl5pPr>
              <a:defRPr>
                <a:latin typeface="TH SarabunPSK" panose="020B0500040200020003" pitchFamily="34" charset="-34"/>
                <a:cs typeface="TH SarabunPSK" panose="020B0500040200020003" pitchFamily="34" charset="-34"/>
              </a:defRPr>
            </a:lvl5pPr>
          </a:lstStyle>
          <a:p>
            <a:pPr lvl="0"/>
            <a:r>
              <a:rPr lang="en-US" dirty="0"/>
              <a:t>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Date Placeholder 3"/>
          <p:cNvSpPr>
            <a:spLocks noGrp="1"/>
          </p:cNvSpPr>
          <p:nvPr>
            <p:ph type="dt" sz="half" idx="10"/>
          </p:nvPr>
        </p:nvSpPr>
        <p:spPr/>
        <p:txBody>
          <a:bodyPr/>
          <a:lstStyle/>
          <a:p>
            <a:fld id="{3A23B643-47BA-4DE1-8E47-28695C4A08F0}" type="datetime1">
              <a:rPr lang="en-US" smtClean="0"/>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25449005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Pr>
        <a:solidFill>
          <a:schemeClr val="bg1"/>
        </a:solidFill>
        <a:effectLst/>
      </p:bgPr>
    </p:bg>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758952"/>
            <a:ext cx="10058400" cy="3566160"/>
          </a:xfrm>
        </p:spPr>
        <p:txBody>
          <a:bodyPr anchor="b" anchorCtr="0">
            <a:normAutofit/>
          </a:bodyPr>
          <a:lstStyle>
            <a:lvl1pPr>
              <a:lnSpc>
                <a:spcPct val="85000"/>
              </a:lnSpc>
              <a:defRPr sz="8000" b="0">
                <a:solidFill>
                  <a:schemeClr val="tx1">
                    <a:lumMod val="85000"/>
                    <a:lumOff val="15000"/>
                  </a:schemeClr>
                </a:solidFill>
              </a:defRPr>
            </a:lvl1pPr>
          </a:lstStyle>
          <a:p>
            <a:r>
              <a:rPr lang="en-US"/>
              <a:t>Click to edit Master title style</a:t>
            </a:r>
            <a:endParaRPr lang="en-US" dirty="0"/>
          </a:p>
        </p:txBody>
      </p:sp>
      <p:sp>
        <p:nvSpPr>
          <p:cNvPr id="3" name="Text Placeholder 2"/>
          <p:cNvSpPr>
            <a:spLocks noGrp="1"/>
          </p:cNvSpPr>
          <p:nvPr>
            <p:ph type="body" idx="1"/>
          </p:nvPr>
        </p:nvSpPr>
        <p:spPr>
          <a:xfrm>
            <a:off x="1097280" y="4453128"/>
            <a:ext cx="10058400" cy="1143000"/>
          </a:xfrm>
        </p:spPr>
        <p:txBody>
          <a:bodyPr lIns="91440" rIns="91440" anchor="t" anchorCtr="0">
            <a:normAutofit/>
          </a:bodyPr>
          <a:lstStyle>
            <a:lvl1pPr marL="0" indent="0">
              <a:buNone/>
              <a:defRPr sz="2400" cap="all" spc="200" baseline="0">
                <a:solidFill>
                  <a:schemeClr val="tx2"/>
                </a:solidFill>
                <a:latin typeface="+mj-lt"/>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9CD56310-7297-45DC-B7D7-E6CFFF45BFD3}" type="datetime1">
              <a:rPr lang="en-US" smtClean="0"/>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9E1F84-2C5E-48FF-AA8F-2779AF4985BC}" type="slidenum">
              <a:rPr lang="en-US" smtClean="0"/>
              <a:t>‹#›</a:t>
            </a:fld>
            <a:endParaRPr lang="en-US"/>
          </a:p>
        </p:txBody>
      </p:sp>
      <p:cxnSp>
        <p:nvCxnSpPr>
          <p:cNvPr id="9" name="Straight Connector 8"/>
          <p:cNvCxnSpPr/>
          <p:nvPr/>
        </p:nvCxnSpPr>
        <p:spPr>
          <a:xfrm>
            <a:off x="1207658" y="4343400"/>
            <a:ext cx="987552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35226632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Title 7"/>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Content Placeholder 2"/>
          <p:cNvSpPr>
            <a:spLocks noGrp="1"/>
          </p:cNvSpPr>
          <p:nvPr>
            <p:ph sz="half" idx="1"/>
          </p:nvPr>
        </p:nvSpPr>
        <p:spPr>
          <a:xfrm>
            <a:off x="1097279" y="1845734"/>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6217920" y="1845735"/>
            <a:ext cx="4937760" cy="402336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FFB45604-8548-44CF-B8B5-71FE8449AA4D}" type="datetime1">
              <a:rPr lang="en-US" smtClean="0"/>
              <a:t>10/17/2017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1516225681"/>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Title 9"/>
          <p:cNvSpPr>
            <a:spLocks noGrp="1"/>
          </p:cNvSpPr>
          <p:nvPr>
            <p:ph type="title"/>
          </p:nvPr>
        </p:nvSpPr>
        <p:spPr>
          <a:xfrm>
            <a:off x="1097280" y="286603"/>
            <a:ext cx="10058400" cy="1450757"/>
          </a:xfrm>
        </p:spPr>
        <p:txBody>
          <a:bodyPr/>
          <a:lstStyle/>
          <a:p>
            <a:r>
              <a:rPr lang="en-US"/>
              <a:t>Click to edit Master title style</a:t>
            </a:r>
            <a:endParaRPr lang="en-US" dirty="0"/>
          </a:p>
        </p:txBody>
      </p:sp>
      <p:sp>
        <p:nvSpPr>
          <p:cNvPr id="3" name="Text Placeholder 2"/>
          <p:cNvSpPr>
            <a:spLocks noGrp="1"/>
          </p:cNvSpPr>
          <p:nvPr>
            <p:ph type="body" idx="1"/>
          </p:nvPr>
        </p:nvSpPr>
        <p:spPr>
          <a:xfrm>
            <a:off x="109728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109728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6217920" y="1846052"/>
            <a:ext cx="4937760" cy="736282"/>
          </a:xfrm>
        </p:spPr>
        <p:txBody>
          <a:bodyPr lIns="91440" rIns="91440" anchor="ctr">
            <a:normAutofit/>
          </a:bodyPr>
          <a:lstStyle>
            <a:lvl1pPr marL="0" indent="0">
              <a:buNone/>
              <a:defRPr sz="2000" b="0" cap="all" baseline="0">
                <a:solidFill>
                  <a:schemeClr val="tx2"/>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217920" y="2582334"/>
            <a:ext cx="4937760" cy="33782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E48A1D6-A8D1-4CB7-90BD-4D75161C27A7}" type="datetime1">
              <a:rPr lang="en-US" smtClean="0"/>
              <a:t>10/17/2017</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238209094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7B5DE830-B4FD-4DBB-8B4B-1ED0D26C5754}" type="datetime1">
              <a:rPr lang="en-US" smtClean="0"/>
              <a:t>10/17/2017</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35279556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showMasterSp="0" type="blank" preserve="1">
  <p:cSld name="Blank">
    <p:spTree>
      <p:nvGrpSpPr>
        <p:cNvPr id="1" name=""/>
        <p:cNvGrpSpPr/>
        <p:nvPr/>
      </p:nvGrpSpPr>
      <p:grpSpPr>
        <a:xfrm>
          <a:off x="0" y="0"/>
          <a:ext cx="0" cy="0"/>
          <a:chOff x="0" y="0"/>
          <a:chExt cx="0" cy="0"/>
        </a:xfrm>
      </p:grpSpPr>
      <p:sp>
        <p:nvSpPr>
          <p:cNvPr id="5" name="Rectangle 4"/>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6" name="Rectangle 5"/>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7" name="Date Placeholder 6"/>
          <p:cNvSpPr>
            <a:spLocks noGrp="1"/>
          </p:cNvSpPr>
          <p:nvPr>
            <p:ph type="dt" sz="half" idx="10"/>
          </p:nvPr>
        </p:nvSpPr>
        <p:spPr/>
        <p:txBody>
          <a:bodyPr/>
          <a:lstStyle/>
          <a:p>
            <a:fld id="{96B5D3FC-A304-4DD4-BFEA-C50287CB1546}" type="datetime1">
              <a:rPr lang="en-US" smtClean="0"/>
              <a:t>10/17/2017</a:t>
            </a:fld>
            <a:endParaRPr lang="en-US"/>
          </a:p>
        </p:txBody>
      </p:sp>
      <p:sp>
        <p:nvSpPr>
          <p:cNvPr id="8" name="Footer Placeholder 7"/>
          <p:cNvSpPr>
            <a:spLocks noGrp="1"/>
          </p:cNvSpPr>
          <p:nvPr>
            <p:ph type="ftr" sz="quarter" idx="11"/>
          </p:nvPr>
        </p:nvSpPr>
        <p:spPr/>
        <p:txBody>
          <a:bodyPr/>
          <a:lstStyle>
            <a:lvl1pPr>
              <a:defRPr>
                <a:solidFill>
                  <a:srgbClr val="FFFFFF"/>
                </a:solidFill>
              </a:defRPr>
            </a:lvl1pPr>
          </a:lstStyle>
          <a:p>
            <a:endParaRPr lang="en-US"/>
          </a:p>
        </p:txBody>
      </p:sp>
      <p:sp>
        <p:nvSpPr>
          <p:cNvPr id="9" name="Slide Number Placeholder 8"/>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198588856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8" name="Rectangle 7"/>
          <p:cNvSpPr/>
          <p:nvPr/>
        </p:nvSpPr>
        <p:spPr>
          <a:xfrm>
            <a:off x="16" y="0"/>
            <a:ext cx="4050791" cy="6858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4040071" y="0"/>
            <a:ext cx="64008" cy="6858000"/>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457200" y="594359"/>
            <a:ext cx="3200400" cy="2286000"/>
          </a:xfrm>
        </p:spPr>
        <p:txBody>
          <a:bodyPr anchor="b">
            <a:normAutofit/>
          </a:bodyPr>
          <a:lstStyle>
            <a:lvl1pPr>
              <a:defRPr sz="3600" b="0">
                <a:solidFill>
                  <a:srgbClr val="FFFFFF"/>
                </a:solidFill>
              </a:defRPr>
            </a:lvl1pPr>
          </a:lstStyle>
          <a:p>
            <a:r>
              <a:rPr lang="en-US"/>
              <a:t>Click to edit Master title style</a:t>
            </a:r>
            <a:endParaRPr lang="en-US" dirty="0"/>
          </a:p>
        </p:txBody>
      </p:sp>
      <p:sp>
        <p:nvSpPr>
          <p:cNvPr id="3" name="Content Placeholder 2"/>
          <p:cNvSpPr>
            <a:spLocks noGrp="1"/>
          </p:cNvSpPr>
          <p:nvPr>
            <p:ph idx="1"/>
          </p:nvPr>
        </p:nvSpPr>
        <p:spPr>
          <a:xfrm>
            <a:off x="4800600" y="731520"/>
            <a:ext cx="6492240" cy="5257800"/>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457200" y="2926080"/>
            <a:ext cx="3200400" cy="3379124"/>
          </a:xfrm>
        </p:spPr>
        <p:txBody>
          <a:bodyPr lIns="91440" rIns="91440">
            <a:normAutofit/>
          </a:bodyPr>
          <a:lstStyle>
            <a:lvl1pPr marL="0" indent="0">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a:xfrm>
            <a:off x="465512" y="6459785"/>
            <a:ext cx="2618510" cy="365125"/>
          </a:xfrm>
        </p:spPr>
        <p:txBody>
          <a:bodyPr/>
          <a:lstStyle>
            <a:lvl1pPr algn="l">
              <a:defRPr/>
            </a:lvl1pPr>
          </a:lstStyle>
          <a:p>
            <a:fld id="{5DCDF71A-ACCE-4BC4-81AC-02D8B994208C}" type="datetime1">
              <a:rPr lang="en-US" smtClean="0"/>
              <a:t>10/17/2017</a:t>
            </a:fld>
            <a:endParaRPr lang="en-US"/>
          </a:p>
        </p:txBody>
      </p:sp>
      <p:sp>
        <p:nvSpPr>
          <p:cNvPr id="6" name="Footer Placeholder 5"/>
          <p:cNvSpPr>
            <a:spLocks noGrp="1"/>
          </p:cNvSpPr>
          <p:nvPr>
            <p:ph type="ftr" sz="quarter" idx="11"/>
          </p:nvPr>
        </p:nvSpPr>
        <p:spPr>
          <a:xfrm>
            <a:off x="4800600" y="6459785"/>
            <a:ext cx="4648200" cy="365125"/>
          </a:xfrm>
        </p:spPr>
        <p:txBody>
          <a:bodyPr/>
          <a:lstStyle>
            <a:lvl1pPr algn="l">
              <a:defRPr>
                <a:solidFill>
                  <a:schemeClr val="tx2"/>
                </a:solidFill>
              </a:defRPr>
            </a:lvl1pPr>
          </a:lstStyle>
          <a:p>
            <a:endParaRPr lang="en-US"/>
          </a:p>
        </p:txBody>
      </p:sp>
      <p:sp>
        <p:nvSpPr>
          <p:cNvPr id="7" name="Slide Number Placeholder 6"/>
          <p:cNvSpPr>
            <a:spLocks noGrp="1"/>
          </p:cNvSpPr>
          <p:nvPr>
            <p:ph type="sldNum" sz="quarter" idx="12"/>
          </p:nvPr>
        </p:nvSpPr>
        <p:spPr/>
        <p:txBody>
          <a:bodyPr/>
          <a:lstStyle>
            <a:lvl1pPr>
              <a:defRPr>
                <a:solidFill>
                  <a:schemeClr val="tx2"/>
                </a:solidFill>
              </a:defRPr>
            </a:lvl1pPr>
          </a:lstStyle>
          <a:p>
            <a:fld id="{749E1F84-2C5E-48FF-AA8F-2779AF4985BC}" type="slidenum">
              <a:rPr lang="en-US" smtClean="0"/>
              <a:t>‹#›</a:t>
            </a:fld>
            <a:endParaRPr lang="en-US"/>
          </a:p>
        </p:txBody>
      </p:sp>
    </p:spTree>
    <p:extLst>
      <p:ext uri="{BB962C8B-B14F-4D97-AF65-F5344CB8AC3E}">
        <p14:creationId xmlns:p14="http://schemas.microsoft.com/office/powerpoint/2010/main" val="138611966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8" name="Rectangle 7"/>
          <p:cNvSpPr/>
          <p:nvPr/>
        </p:nvSpPr>
        <p:spPr>
          <a:xfrm>
            <a:off x="0" y="4953000"/>
            <a:ext cx="12188825" cy="19050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15" y="491507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1"/>
          <p:cNvSpPr>
            <a:spLocks noGrp="1"/>
          </p:cNvSpPr>
          <p:nvPr>
            <p:ph type="title"/>
          </p:nvPr>
        </p:nvSpPr>
        <p:spPr>
          <a:xfrm>
            <a:off x="1097280" y="5074920"/>
            <a:ext cx="10113264" cy="822960"/>
          </a:xfrm>
        </p:spPr>
        <p:txBody>
          <a:bodyPr lIns="91440" tIns="0" rIns="91440" bIns="0" anchor="b">
            <a:noAutofit/>
          </a:bodyPr>
          <a:lstStyle>
            <a:lvl1pPr>
              <a:defRPr sz="3600" b="0">
                <a:solidFill>
                  <a:srgbClr val="FFFFFF"/>
                </a:solidFill>
              </a:defRPr>
            </a:lvl1pPr>
          </a:lstStyle>
          <a:p>
            <a:r>
              <a:rPr lang="en-US"/>
              <a:t>Click to edit Master title style</a:t>
            </a:r>
            <a:endParaRPr lang="en-US" dirty="0"/>
          </a:p>
        </p:txBody>
      </p:sp>
      <p:sp>
        <p:nvSpPr>
          <p:cNvPr id="3" name="Picture Placeholder 2"/>
          <p:cNvSpPr>
            <a:spLocks noGrp="1" noChangeAspect="1"/>
          </p:cNvSpPr>
          <p:nvPr>
            <p:ph type="pic" idx="1"/>
          </p:nvPr>
        </p:nvSpPr>
        <p:spPr>
          <a:xfrm>
            <a:off x="15" y="0"/>
            <a:ext cx="12191985" cy="4915076"/>
          </a:xfrm>
          <a:blipFill>
            <a:blip r:embed="rId2"/>
            <a:stretch>
              <a:fillRect/>
            </a:stretch>
          </a:blipFill>
        </p:spPr>
        <p:txBody>
          <a:bodyPr lIns="457200" tIns="457200" anchor="t"/>
          <a:lstStyle>
            <a:lvl1pPr marL="0" indent="0">
              <a:buNone/>
              <a:defRPr sz="3200">
                <a:solidFill>
                  <a:schemeClr val="bg1"/>
                </a:solidFill>
              </a:defRPr>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a:t>Click icon to add picture</a:t>
            </a:r>
            <a:endParaRPr lang="en-US" dirty="0"/>
          </a:p>
        </p:txBody>
      </p:sp>
      <p:sp>
        <p:nvSpPr>
          <p:cNvPr id="4" name="Text Placeholder 3"/>
          <p:cNvSpPr>
            <a:spLocks noGrp="1"/>
          </p:cNvSpPr>
          <p:nvPr>
            <p:ph type="body" sz="half" idx="2"/>
          </p:nvPr>
        </p:nvSpPr>
        <p:spPr>
          <a:xfrm>
            <a:off x="1097280" y="5907023"/>
            <a:ext cx="10113264" cy="594360"/>
          </a:xfrm>
        </p:spPr>
        <p:txBody>
          <a:bodyPr lIns="91440" tIns="0" rIns="91440" bIns="0">
            <a:normAutofit/>
          </a:bodyPr>
          <a:lstStyle>
            <a:lvl1pPr marL="0" indent="0">
              <a:spcBef>
                <a:spcPts val="0"/>
              </a:spcBef>
              <a:spcAft>
                <a:spcPts val="600"/>
              </a:spcAft>
              <a:buNone/>
              <a:defRPr sz="1500">
                <a:solidFill>
                  <a:srgbClr val="FFFFFF"/>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5" name="Date Placeholder 4"/>
          <p:cNvSpPr>
            <a:spLocks noGrp="1"/>
          </p:cNvSpPr>
          <p:nvPr>
            <p:ph type="dt" sz="half" idx="10"/>
          </p:nvPr>
        </p:nvSpPr>
        <p:spPr/>
        <p:txBody>
          <a:bodyPr/>
          <a:lstStyle/>
          <a:p>
            <a:fld id="{C39B48EC-3378-4A66-B837-D37D80FD841C}" type="datetime1">
              <a:rPr lang="en-US" smtClean="0"/>
              <a:t>10/17/2017</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115654510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690F33A-0701-4D21-AF85-0C2D75989077}" type="datetime1">
              <a:rPr lang="en-US" smtClean="0"/>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4625252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showMasterSp="0" type="vertTitleAndTx" preserve="1">
  <p:cSld name="Vertical Title and Text">
    <p:spTree>
      <p:nvGrpSpPr>
        <p:cNvPr id="1" name=""/>
        <p:cNvGrpSpPr/>
        <p:nvPr/>
      </p:nvGrpSpPr>
      <p:grpSpPr>
        <a:xfrm>
          <a:off x="0" y="0"/>
          <a:ext cx="0" cy="0"/>
          <a:chOff x="0" y="0"/>
          <a:chExt cx="0" cy="0"/>
        </a:xfrm>
      </p:grpSpPr>
      <p:sp>
        <p:nvSpPr>
          <p:cNvPr id="7" name="Rectangle 6"/>
          <p:cNvSpPr/>
          <p:nvPr/>
        </p:nvSpPr>
        <p:spPr>
          <a:xfrm>
            <a:off x="3175" y="6400800"/>
            <a:ext cx="12188825"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8" name="Rectangle 7"/>
          <p:cNvSpPr/>
          <p:nvPr/>
        </p:nvSpPr>
        <p:spPr>
          <a:xfrm>
            <a:off x="15" y="6334316"/>
            <a:ext cx="12188825" cy="6400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Vertical Title 1"/>
          <p:cNvSpPr>
            <a:spLocks noGrp="1"/>
          </p:cNvSpPr>
          <p:nvPr>
            <p:ph type="title" orient="vert"/>
          </p:nvPr>
        </p:nvSpPr>
        <p:spPr>
          <a:xfrm>
            <a:off x="8724900" y="414778"/>
            <a:ext cx="2628900" cy="5757421"/>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838200" y="414778"/>
            <a:ext cx="7734300" cy="5757422"/>
          </a:xfrm>
        </p:spPr>
        <p:txBody>
          <a:bodyPr vert="eaVert" lIns="45720" tIns="0" rIns="45720" bIns="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C1DEA432-1ADD-4ED5-801E-4DC7181AFEBF}" type="datetime1">
              <a:rPr lang="en-US" smtClean="0"/>
              <a:t>10/17/2017</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749E1F84-2C5E-48FF-AA8F-2779AF4985BC}" type="slidenum">
              <a:rPr lang="en-US" smtClean="0"/>
              <a:t>‹#›</a:t>
            </a:fld>
            <a:endParaRPr lang="en-US"/>
          </a:p>
        </p:txBody>
      </p:sp>
    </p:spTree>
    <p:extLst>
      <p:ext uri="{BB962C8B-B14F-4D97-AF65-F5344CB8AC3E}">
        <p14:creationId xmlns:p14="http://schemas.microsoft.com/office/powerpoint/2010/main" val="3021490603"/>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p:nvSpPr>
        <p:spPr>
          <a:xfrm>
            <a:off x="1" y="6400800"/>
            <a:ext cx="12192000" cy="457200"/>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9" name="Rectangle 8"/>
          <p:cNvSpPr/>
          <p:nvPr/>
        </p:nvSpPr>
        <p:spPr>
          <a:xfrm>
            <a:off x="0" y="6334316"/>
            <a:ext cx="12192001" cy="65998"/>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sp>
      <p:sp>
        <p:nvSpPr>
          <p:cNvPr id="2" name="Title Placeholder 1"/>
          <p:cNvSpPr>
            <a:spLocks noGrp="1"/>
          </p:cNvSpPr>
          <p:nvPr>
            <p:ph type="title"/>
          </p:nvPr>
        </p:nvSpPr>
        <p:spPr>
          <a:xfrm>
            <a:off x="1097280" y="286603"/>
            <a:ext cx="10058400" cy="1450757"/>
          </a:xfrm>
          <a:prstGeom prst="rect">
            <a:avLst/>
          </a:prstGeom>
        </p:spPr>
        <p:txBody>
          <a:bodyPr vert="horz" lIns="91440" tIns="45720" rIns="91440" bIns="45720" rtlCol="0" anchor="b">
            <a:normAutofit/>
          </a:bodyPr>
          <a:lstStyle/>
          <a:p>
            <a:r>
              <a:rPr lang="en-US"/>
              <a:t>Click to edit Master title style</a:t>
            </a:r>
            <a:endParaRPr lang="en-US" dirty="0"/>
          </a:p>
        </p:txBody>
      </p:sp>
      <p:sp>
        <p:nvSpPr>
          <p:cNvPr id="3" name="Text Placeholder 2"/>
          <p:cNvSpPr>
            <a:spLocks noGrp="1"/>
          </p:cNvSpPr>
          <p:nvPr>
            <p:ph type="body" idx="1"/>
          </p:nvPr>
        </p:nvSpPr>
        <p:spPr>
          <a:xfrm>
            <a:off x="1097280" y="1845734"/>
            <a:ext cx="10058400" cy="4023360"/>
          </a:xfrm>
          <a:prstGeom prst="rect">
            <a:avLst/>
          </a:prstGeom>
        </p:spPr>
        <p:txBody>
          <a:bodyPr vert="horz" lIns="0" tIns="45720" rIns="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1097280" y="6459785"/>
            <a:ext cx="2472271" cy="365125"/>
          </a:xfrm>
          <a:prstGeom prst="rect">
            <a:avLst/>
          </a:prstGeom>
        </p:spPr>
        <p:txBody>
          <a:bodyPr vert="horz" lIns="91440" tIns="45720" rIns="91440" bIns="45720" rtlCol="0" anchor="ctr"/>
          <a:lstStyle>
            <a:lvl1pPr algn="l">
              <a:defRPr sz="900">
                <a:solidFill>
                  <a:srgbClr val="FFFFFF"/>
                </a:solidFill>
              </a:defRPr>
            </a:lvl1pPr>
          </a:lstStyle>
          <a:p>
            <a:fld id="{C767E627-6C7A-418D-BA60-D57157277BDB}" type="datetime1">
              <a:rPr lang="en-US" smtClean="0"/>
              <a:t>10/17/2017</a:t>
            </a:fld>
            <a:endParaRPr lang="en-US"/>
          </a:p>
        </p:txBody>
      </p:sp>
      <p:sp>
        <p:nvSpPr>
          <p:cNvPr id="5" name="Footer Placeholder 4"/>
          <p:cNvSpPr>
            <a:spLocks noGrp="1"/>
          </p:cNvSpPr>
          <p:nvPr>
            <p:ph type="ftr" sz="quarter" idx="3"/>
          </p:nvPr>
        </p:nvSpPr>
        <p:spPr>
          <a:xfrm>
            <a:off x="3686185" y="6459785"/>
            <a:ext cx="4822804" cy="365125"/>
          </a:xfrm>
          <a:prstGeom prst="rect">
            <a:avLst/>
          </a:prstGeom>
        </p:spPr>
        <p:txBody>
          <a:bodyPr vert="horz" lIns="91440" tIns="45720" rIns="91440" bIns="45720" rtlCol="0" anchor="ctr"/>
          <a:lstStyle>
            <a:lvl1pPr algn="ctr">
              <a:defRPr sz="900" cap="all" baseline="0">
                <a:solidFill>
                  <a:srgbClr val="FFFFFF"/>
                </a:solidFill>
              </a:defRPr>
            </a:lvl1pPr>
          </a:lstStyle>
          <a:p>
            <a:endParaRPr lang="en-US"/>
          </a:p>
        </p:txBody>
      </p:sp>
      <p:sp>
        <p:nvSpPr>
          <p:cNvPr id="6" name="Slide Number Placeholder 5"/>
          <p:cNvSpPr>
            <a:spLocks noGrp="1"/>
          </p:cNvSpPr>
          <p:nvPr>
            <p:ph type="sldNum" sz="quarter" idx="4"/>
          </p:nvPr>
        </p:nvSpPr>
        <p:spPr>
          <a:xfrm>
            <a:off x="9900458" y="6459785"/>
            <a:ext cx="1312025" cy="365125"/>
          </a:xfrm>
          <a:prstGeom prst="rect">
            <a:avLst/>
          </a:prstGeom>
        </p:spPr>
        <p:txBody>
          <a:bodyPr vert="horz" lIns="91440" tIns="45720" rIns="91440" bIns="45720" rtlCol="0" anchor="ctr"/>
          <a:lstStyle>
            <a:lvl1pPr algn="r">
              <a:defRPr sz="1050">
                <a:solidFill>
                  <a:srgbClr val="FFFFFF"/>
                </a:solidFill>
              </a:defRPr>
            </a:lvl1pPr>
          </a:lstStyle>
          <a:p>
            <a:fld id="{749E1F84-2C5E-48FF-AA8F-2779AF4985BC}" type="slidenum">
              <a:rPr lang="en-US" smtClean="0"/>
              <a:t>‹#›</a:t>
            </a:fld>
            <a:endParaRPr lang="en-US"/>
          </a:p>
        </p:txBody>
      </p:sp>
      <p:cxnSp>
        <p:nvCxnSpPr>
          <p:cNvPr id="10" name="Straight Connector 9"/>
          <p:cNvCxnSpPr/>
          <p:nvPr/>
        </p:nvCxnSpPr>
        <p:spPr>
          <a:xfrm>
            <a:off x="1193532" y="1737845"/>
            <a:ext cx="9966960" cy="0"/>
          </a:xfrm>
          <a:prstGeom prst="line">
            <a:avLst/>
          </a:prstGeom>
          <a:ln w="6350">
            <a:solidFill>
              <a:schemeClr val="tx1">
                <a:lumMod val="50000"/>
                <a:lumOff val="50000"/>
              </a:schemeClr>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412307643"/>
      </p:ext>
    </p:extLst>
  </p:cSld>
  <p:clrMap bg1="lt1" tx1="dk1" bg2="lt2" tx2="dk2" accent1="accent1" accent2="accent2" accent3="accent3" accent4="accent4" accent5="accent5" accent6="accent6" hlink="hlink" folHlink="folHlink"/>
  <p:sldLayoutIdLst>
    <p:sldLayoutId id="2147483749" r:id="rId1"/>
    <p:sldLayoutId id="2147483750" r:id="rId2"/>
    <p:sldLayoutId id="2147483751" r:id="rId3"/>
    <p:sldLayoutId id="2147483752" r:id="rId4"/>
    <p:sldLayoutId id="2147483753" r:id="rId5"/>
    <p:sldLayoutId id="2147483754" r:id="rId6"/>
    <p:sldLayoutId id="2147483755" r:id="rId7"/>
    <p:sldLayoutId id="2147483756" r:id="rId8"/>
    <p:sldLayoutId id="2147483757" r:id="rId9"/>
    <p:sldLayoutId id="2147483758" r:id="rId10"/>
    <p:sldLayoutId id="2147483759" r:id="rId11"/>
  </p:sldLayoutIdLst>
  <p:hf hdr="0" ftr="0" dt="0"/>
  <p:txStyles>
    <p:titleStyle>
      <a:lvl1pPr algn="l" defTabSz="914400" rtl="0" eaLnBrk="1" latinLnBrk="0" hangingPunct="1">
        <a:lnSpc>
          <a:spcPct val="85000"/>
        </a:lnSpc>
        <a:spcBef>
          <a:spcPct val="0"/>
        </a:spcBef>
        <a:buNone/>
        <a:defRPr sz="4800" kern="1200" spc="-50" baseline="0">
          <a:solidFill>
            <a:schemeClr val="tx1">
              <a:lumMod val="75000"/>
              <a:lumOff val="25000"/>
            </a:schemeClr>
          </a:solidFill>
          <a:latin typeface="+mj-lt"/>
          <a:ea typeface="+mj-ea"/>
          <a:cs typeface="+mj-cs"/>
        </a:defRPr>
      </a:lvl1pPr>
    </p:titleStyle>
    <p:bodyStyle>
      <a:lvl1pPr marL="91440" indent="-91440" algn="l" defTabSz="914400" rtl="0" eaLnBrk="1" latinLnBrk="0" hangingPunct="1">
        <a:lnSpc>
          <a:spcPct val="90000"/>
        </a:lnSpc>
        <a:spcBef>
          <a:spcPts val="1200"/>
        </a:spcBef>
        <a:spcAft>
          <a:spcPts val="200"/>
        </a:spcAft>
        <a:buClr>
          <a:schemeClr val="accent1"/>
        </a:buClr>
        <a:buSzPct val="100000"/>
        <a:buFont typeface="Calibri" panose="020F0502020204030204" pitchFamily="34" charset="0"/>
        <a:buChar char=" "/>
        <a:defRPr sz="2000" kern="1200">
          <a:solidFill>
            <a:schemeClr val="tx1">
              <a:lumMod val="75000"/>
              <a:lumOff val="25000"/>
            </a:schemeClr>
          </a:solidFill>
          <a:latin typeface="+mn-lt"/>
          <a:ea typeface="+mn-ea"/>
          <a:cs typeface="+mn-cs"/>
        </a:defRPr>
      </a:lvl1pPr>
      <a:lvl2pPr marL="384048" indent="-182880" algn="l" defTabSz="914400" rtl="0" eaLnBrk="1" latinLnBrk="0" hangingPunct="1">
        <a:lnSpc>
          <a:spcPct val="90000"/>
        </a:lnSpc>
        <a:spcBef>
          <a:spcPts val="200"/>
        </a:spcBef>
        <a:spcAft>
          <a:spcPts val="400"/>
        </a:spcAft>
        <a:buClr>
          <a:schemeClr val="accent1"/>
        </a:buClr>
        <a:buFont typeface="Calibri" pitchFamily="34" charset="0"/>
        <a:buChar char="◦"/>
        <a:defRPr sz="1800" kern="1200">
          <a:solidFill>
            <a:schemeClr val="tx1">
              <a:lumMod val="75000"/>
              <a:lumOff val="25000"/>
            </a:schemeClr>
          </a:solidFill>
          <a:latin typeface="+mn-lt"/>
          <a:ea typeface="+mn-ea"/>
          <a:cs typeface="+mn-cs"/>
        </a:defRPr>
      </a:lvl2pPr>
      <a:lvl3pPr marL="56692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3pPr>
      <a:lvl4pPr marL="74980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4pPr>
      <a:lvl5pPr marL="932688" indent="-18288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5pPr>
      <a:lvl6pPr marL="11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6pPr>
      <a:lvl7pPr marL="13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7pPr>
      <a:lvl8pPr marL="15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8pPr>
      <a:lvl9pPr marL="1700000" indent="-228600" algn="l" defTabSz="914400" rtl="0" eaLnBrk="1" latinLnBrk="0" hangingPunct="1">
        <a:lnSpc>
          <a:spcPct val="90000"/>
        </a:lnSpc>
        <a:spcBef>
          <a:spcPts val="200"/>
        </a:spcBef>
        <a:spcAft>
          <a:spcPts val="400"/>
        </a:spcAft>
        <a:buClr>
          <a:schemeClr val="accent1"/>
        </a:buClr>
        <a:buFont typeface="Calibri" pitchFamily="34" charset="0"/>
        <a:buChar char="◦"/>
        <a:defRPr sz="1400" kern="1200">
          <a:solidFill>
            <a:schemeClr val="tx1">
              <a:lumMod val="75000"/>
              <a:lumOff val="25000"/>
            </a:schemeClr>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2" Type="http://schemas.openxmlformats.org/officeDocument/2006/relationships/image" Target="../media/image2.emf"/><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4.emf"/><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5.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0.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3.xml.rels><?xml version="1.0" encoding="UTF-8" standalone="yes"?>
<Relationships xmlns="http://schemas.openxmlformats.org/package/2006/relationships"><Relationship Id="rId2" Type="http://schemas.openxmlformats.org/officeDocument/2006/relationships/image" Target="../media/image6.emf"/><Relationship Id="rId1" Type="http://schemas.openxmlformats.org/officeDocument/2006/relationships/slideLayout" Target="../slideLayouts/slideLayout7.xml"/></Relationships>
</file>

<file path=ppt/slides/_rels/slide44.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7.emf"/><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9.xml.rels><?xml version="1.0" encoding="UTF-8" standalone="yes"?>
<Relationships xmlns="http://schemas.openxmlformats.org/package/2006/relationships"><Relationship Id="rId2" Type="http://schemas.openxmlformats.org/officeDocument/2006/relationships/image" Target="../media/image9.emf"/><Relationship Id="rId1" Type="http://schemas.openxmlformats.org/officeDocument/2006/relationships/slideLayout" Target="../slideLayouts/slideLayout7.xml"/></Relationships>
</file>

<file path=ppt/slides/_rels/slide50.xml.rels><?xml version="1.0" encoding="UTF-8" standalone="yes"?>
<Relationships xmlns="http://schemas.openxmlformats.org/package/2006/relationships"><Relationship Id="rId2" Type="http://schemas.openxmlformats.org/officeDocument/2006/relationships/image" Target="../media/image10.emf"/><Relationship Id="rId1" Type="http://schemas.openxmlformats.org/officeDocument/2006/relationships/slideLayout" Target="../slideLayouts/slideLayout7.xml"/></Relationships>
</file>

<file path=ppt/slides/_rels/slide51.xml.rels><?xml version="1.0" encoding="UTF-8" standalone="yes"?>
<Relationships xmlns="http://schemas.openxmlformats.org/package/2006/relationships"><Relationship Id="rId2" Type="http://schemas.openxmlformats.org/officeDocument/2006/relationships/image" Target="../media/image11.emf"/><Relationship Id="rId1" Type="http://schemas.openxmlformats.org/officeDocument/2006/relationships/slideLayout" Target="../slideLayouts/slideLayout7.xml"/></Relationships>
</file>

<file path=ppt/slides/_rels/slide52.xml.rels><?xml version="1.0" encoding="UTF-8" standalone="yes"?>
<Relationships xmlns="http://schemas.openxmlformats.org/package/2006/relationships"><Relationship Id="rId3" Type="http://schemas.openxmlformats.org/officeDocument/2006/relationships/chart" Target="../charts/chart2.xml"/><Relationship Id="rId2" Type="http://schemas.openxmlformats.org/officeDocument/2006/relationships/chart" Target="../charts/chart1.xml"/><Relationship Id="rId1" Type="http://schemas.openxmlformats.org/officeDocument/2006/relationships/slideLayout" Target="../slideLayouts/slideLayout7.xml"/></Relationships>
</file>

<file path=ppt/slides/_rels/slide5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4.xml.rels><?xml version="1.0" encoding="UTF-8" standalone="yes"?>
<Relationships xmlns="http://schemas.openxmlformats.org/package/2006/relationships"><Relationship Id="rId2" Type="http://schemas.openxmlformats.org/officeDocument/2006/relationships/image" Target="../media/image12.emf"/><Relationship Id="rId1" Type="http://schemas.openxmlformats.org/officeDocument/2006/relationships/slideLayout" Target="../slideLayouts/slideLayout7.xml"/></Relationships>
</file>

<file path=ppt/slides/_rels/slide55.xml.rels><?xml version="1.0" encoding="UTF-8" standalone="yes"?>
<Relationships xmlns="http://schemas.openxmlformats.org/package/2006/relationships"><Relationship Id="rId2" Type="http://schemas.openxmlformats.org/officeDocument/2006/relationships/image" Target="../media/image13.emf"/><Relationship Id="rId1" Type="http://schemas.openxmlformats.org/officeDocument/2006/relationships/slideLayout" Target="../slideLayouts/slideLayout2.xml"/></Relationships>
</file>

<file path=ppt/slides/_rels/slide56.xml.rels><?xml version="1.0" encoding="UTF-8" standalone="yes"?>
<Relationships xmlns="http://schemas.openxmlformats.org/package/2006/relationships"><Relationship Id="rId2" Type="http://schemas.openxmlformats.org/officeDocument/2006/relationships/image" Target="../media/image14.emf"/><Relationship Id="rId1" Type="http://schemas.openxmlformats.org/officeDocument/2006/relationships/slideLayout" Target="../slideLayouts/slideLayout7.xml"/></Relationships>
</file>

<file path=ppt/slides/_rels/slide5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15.emf"/><Relationship Id="rId1" Type="http://schemas.openxmlformats.org/officeDocument/2006/relationships/slideLayout" Target="../slideLayouts/slideLayout7.xml"/></Relationships>
</file>

<file path=ppt/slides/_rels/slide59.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7.xml"/></Relationships>
</file>

<file path=ppt/slides/_rels/slide60.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7.xml"/></Relationships>
</file>

<file path=ppt/slides/_rels/slide61.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image" Target="../media/image18.emf"/><Relationship Id="rId1" Type="http://schemas.openxmlformats.org/officeDocument/2006/relationships/slideLayout" Target="../slideLayouts/slideLayout7.xml"/></Relationships>
</file>

<file path=ppt/slides/_rels/slide62.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7.xml"/></Relationships>
</file>

<file path=ppt/slides/_rels/slide63.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64.xml.rels><?xml version="1.0" encoding="UTF-8" standalone="yes"?>
<Relationships xmlns="http://schemas.openxmlformats.org/package/2006/relationships"><Relationship Id="rId2" Type="http://schemas.openxmlformats.org/officeDocument/2006/relationships/image" Target="../media/image22.emf"/><Relationship Id="rId1" Type="http://schemas.openxmlformats.org/officeDocument/2006/relationships/slideLayout" Target="../slideLayouts/slideLayout7.xml"/></Relationships>
</file>

<file path=ppt/slides/_rels/slide65.xml.rels><?xml version="1.0" encoding="UTF-8" standalone="yes"?>
<Relationships xmlns="http://schemas.openxmlformats.org/package/2006/relationships"><Relationship Id="rId2" Type="http://schemas.openxmlformats.org/officeDocument/2006/relationships/image" Target="../media/image23.emf"/><Relationship Id="rId1" Type="http://schemas.openxmlformats.org/officeDocument/2006/relationships/slideLayout" Target="../slideLayouts/slideLayout7.xml"/></Relationships>
</file>

<file path=ppt/slides/_rels/slide6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D2FB8-FE22-4349-8F6D-8E8AC300C001}"/>
              </a:ext>
            </a:extLst>
          </p:cNvPr>
          <p:cNvSpPr>
            <a:spLocks noGrp="1"/>
          </p:cNvSpPr>
          <p:nvPr>
            <p:ph type="ctrTitle"/>
          </p:nvPr>
        </p:nvSpPr>
        <p:spPr/>
        <p:txBody>
          <a:bodyPr>
            <a:normAutofit/>
          </a:bodyPr>
          <a:lstStyle/>
          <a:p>
            <a:r>
              <a:rPr lang="en-US" dirty="0">
                <a:latin typeface="TH SarabunPSK" panose="020B0500040200020003" pitchFamily="34" charset="-34"/>
                <a:cs typeface="TH SarabunPSK" panose="020B0500040200020003" pitchFamily="34" charset="-34"/>
              </a:rPr>
              <a:t>State Owned Enterprises in Thailand: Success or Failure</a:t>
            </a:r>
          </a:p>
        </p:txBody>
      </p:sp>
      <p:sp>
        <p:nvSpPr>
          <p:cNvPr id="3" name="Subtitle 2">
            <a:extLst>
              <a:ext uri="{FF2B5EF4-FFF2-40B4-BE49-F238E27FC236}">
                <a16:creationId xmlns:a16="http://schemas.microsoft.com/office/drawing/2014/main" id="{4CE722D9-4D36-4967-82DA-BF9FAB5016C1}"/>
              </a:ext>
            </a:extLst>
          </p:cNvPr>
          <p:cNvSpPr>
            <a:spLocks noGrp="1"/>
          </p:cNvSpPr>
          <p:nvPr>
            <p:ph type="subTitle" idx="1"/>
          </p:nvPr>
        </p:nvSpPr>
        <p:spPr/>
        <p:txBody>
          <a:bodyPr>
            <a:normAutofit fontScale="85000" lnSpcReduction="20000"/>
          </a:bodyPr>
          <a:lstStyle/>
          <a:p>
            <a:r>
              <a:rPr lang="en-US" b="1" dirty="0">
                <a:latin typeface="TH SarabunPSK" panose="020B0500040200020003" pitchFamily="34" charset="-34"/>
                <a:cs typeface="TH SarabunPSK" panose="020B0500040200020003" pitchFamily="34" charset="-34"/>
              </a:rPr>
              <a:t>EE 460. Thai ECONOMY</a:t>
            </a:r>
          </a:p>
          <a:p>
            <a:r>
              <a:rPr lang="en-US" b="1" dirty="0">
                <a:latin typeface="TH SarabunPSK" panose="020B0500040200020003" pitchFamily="34" charset="-34"/>
                <a:cs typeface="TH SarabunPSK" panose="020B0500040200020003" pitchFamily="34" charset="-34"/>
              </a:rPr>
              <a:t>Prof. Dr. Sakon Varanyuwatana</a:t>
            </a:r>
          </a:p>
          <a:p>
            <a:r>
              <a:rPr lang="th-TH" b="1" dirty="0">
                <a:latin typeface="TH SarabunPSK" panose="020B0500040200020003" pitchFamily="34" charset="-34"/>
                <a:cs typeface="TH SarabunPSK" panose="020B0500040200020003" pitchFamily="34" charset="-34"/>
              </a:rPr>
              <a:t> </a:t>
            </a:r>
            <a:r>
              <a:rPr lang="en-US" b="1" dirty="0">
                <a:latin typeface="TH SarabunPSK" panose="020B0500040200020003" pitchFamily="34" charset="-34"/>
                <a:cs typeface="TH SarabunPSK" panose="020B0500040200020003" pitchFamily="34" charset="-34"/>
              </a:rPr>
              <a:t>17 October 2017</a:t>
            </a:r>
          </a:p>
        </p:txBody>
      </p:sp>
    </p:spTree>
    <p:extLst>
      <p:ext uri="{BB962C8B-B14F-4D97-AF65-F5344CB8AC3E}">
        <p14:creationId xmlns:p14="http://schemas.microsoft.com/office/powerpoint/2010/main" val="275191327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DC73691-0A82-44B8-A88D-4D88790D16AC}"/>
              </a:ext>
            </a:extLst>
          </p:cNvPr>
          <p:cNvSpPr>
            <a:spLocks noGrp="1"/>
          </p:cNvSpPr>
          <p:nvPr>
            <p:ph type="title"/>
          </p:nvPr>
        </p:nvSpPr>
        <p:spPr/>
        <p:txBody>
          <a:bodyPr/>
          <a:lstStyle/>
          <a:p>
            <a:r>
              <a:rPr lang="en-US" dirty="0">
                <a:latin typeface="TH SarabunPSK" panose="020B0500040200020003" pitchFamily="34" charset="-34"/>
                <a:cs typeface="TH SarabunPSK" panose="020B0500040200020003" pitchFamily="34" charset="-34"/>
              </a:rPr>
              <a:t>Lecture Outline</a:t>
            </a:r>
          </a:p>
        </p:txBody>
      </p:sp>
      <p:sp>
        <p:nvSpPr>
          <p:cNvPr id="3" name="Content Placeholder 2">
            <a:extLst>
              <a:ext uri="{FF2B5EF4-FFF2-40B4-BE49-F238E27FC236}">
                <a16:creationId xmlns:a16="http://schemas.microsoft.com/office/drawing/2014/main" id="{B23A5665-563C-41E1-ABDE-43C5842B9E01}"/>
              </a:ext>
            </a:extLst>
          </p:cNvPr>
          <p:cNvSpPr>
            <a:spLocks noGrp="1"/>
          </p:cNvSpPr>
          <p:nvPr>
            <p:ph idx="1"/>
          </p:nvPr>
        </p:nvSpPr>
        <p:spPr/>
        <p:txBody>
          <a:bodyPr>
            <a:normAutofit/>
          </a:bodyPr>
          <a:lstStyle/>
          <a:p>
            <a:pPr marL="282575" indent="-282575">
              <a:buFont typeface="+mj-lt"/>
              <a:buAutoNum type="arabicPeriod"/>
            </a:pPr>
            <a:r>
              <a:rPr lang="en-US" sz="3200" dirty="0">
                <a:latin typeface="TH SarabunPSK" panose="020B0500040200020003" pitchFamily="34" charset="-34"/>
                <a:cs typeface="TH SarabunPSK" panose="020B0500040200020003" pitchFamily="34" charset="-34"/>
              </a:rPr>
              <a:t> Theory of SOEs </a:t>
            </a:r>
          </a:p>
          <a:p>
            <a:pPr marL="798513" lvl="1" indent="-50800">
              <a:buFont typeface="Wingdings" panose="05000000000000000000" pitchFamily="2" charset="2"/>
              <a:buChar char="Ø"/>
            </a:pPr>
            <a:r>
              <a:rPr lang="en-US" sz="3000" dirty="0">
                <a:latin typeface="TH SarabunPSK" panose="020B0500040200020003" pitchFamily="34" charset="-34"/>
                <a:cs typeface="TH SarabunPSK" panose="020B0500040200020003" pitchFamily="34" charset="-34"/>
              </a:rPr>
              <a:t> Benefit of Competition and the Role of Government in a Market Economy</a:t>
            </a:r>
          </a:p>
          <a:p>
            <a:pPr marL="1146175" lvl="1" indent="-347663">
              <a:buFont typeface="Wingdings" panose="05000000000000000000" pitchFamily="2" charset="2"/>
              <a:buChar char="Ø"/>
            </a:pPr>
            <a:r>
              <a:rPr lang="en-US" sz="3000" dirty="0">
                <a:latin typeface="TH SarabunPSK" panose="020B0500040200020003" pitchFamily="34" charset="-34"/>
                <a:cs typeface="TH SarabunPSK" panose="020B0500040200020003" pitchFamily="34" charset="-34"/>
              </a:rPr>
              <a:t>Justifications for State-Owned Enterprises (SOEs)</a:t>
            </a:r>
          </a:p>
          <a:p>
            <a:pPr marL="1146175" lvl="1" indent="-347663">
              <a:buFont typeface="Wingdings" panose="05000000000000000000" pitchFamily="2" charset="2"/>
              <a:buChar char="Ø"/>
            </a:pPr>
            <a:r>
              <a:rPr lang="en-US" sz="3000" dirty="0">
                <a:latin typeface="TH SarabunPSK" panose="020B0500040200020003" pitchFamily="34" charset="-34"/>
                <a:cs typeface="TH SarabunPSK" panose="020B0500040200020003" pitchFamily="34" charset="-34"/>
              </a:rPr>
              <a:t>Risks Involving SOEs</a:t>
            </a:r>
          </a:p>
          <a:p>
            <a:pPr marL="1146175" lvl="1" indent="-347663">
              <a:buFont typeface="Wingdings" panose="05000000000000000000" pitchFamily="2" charset="2"/>
              <a:buChar char="Ø"/>
            </a:pPr>
            <a:r>
              <a:rPr lang="en-US" sz="3000" dirty="0">
                <a:latin typeface="TH SarabunPSK" panose="020B0500040200020003" pitchFamily="34" charset="-34"/>
                <a:cs typeface="TH SarabunPSK" panose="020B0500040200020003" pitchFamily="34" charset="-34"/>
              </a:rPr>
              <a:t> Enterprise Reform and Privatization</a:t>
            </a:r>
          </a:p>
          <a:p>
            <a:pPr marL="347663" indent="-347663">
              <a:buFont typeface="+mj-lt"/>
              <a:buAutoNum type="arabicPeriod"/>
            </a:pPr>
            <a:r>
              <a:rPr lang="en-US" sz="3200" dirty="0">
                <a:latin typeface="TH SarabunPSK" panose="020B0500040200020003" pitchFamily="34" charset="-34"/>
                <a:cs typeface="TH SarabunPSK" panose="020B0500040200020003" pitchFamily="34" charset="-34"/>
              </a:rPr>
              <a:t>SOEs of Thailand</a:t>
            </a:r>
          </a:p>
          <a:p>
            <a:pPr marL="347663" indent="-347663">
              <a:buFont typeface="+mj-lt"/>
              <a:buAutoNum type="arabicPeriod"/>
            </a:pPr>
            <a:r>
              <a:rPr lang="en-US" sz="3200" dirty="0">
                <a:latin typeface="TH SarabunPSK" panose="020B0500040200020003" pitchFamily="34" charset="-34"/>
                <a:cs typeface="TH SarabunPSK" panose="020B0500040200020003" pitchFamily="34" charset="-34"/>
              </a:rPr>
              <a:t>Summary</a:t>
            </a:r>
          </a:p>
        </p:txBody>
      </p:sp>
      <p:sp>
        <p:nvSpPr>
          <p:cNvPr id="4" name="Slide Number Placeholder 3">
            <a:extLst>
              <a:ext uri="{FF2B5EF4-FFF2-40B4-BE49-F238E27FC236}">
                <a16:creationId xmlns:a16="http://schemas.microsoft.com/office/drawing/2014/main" id="{B581F159-9D90-4722-84AE-B0FBE1BD4FE5}"/>
              </a:ext>
            </a:extLst>
          </p:cNvPr>
          <p:cNvSpPr>
            <a:spLocks noGrp="1"/>
          </p:cNvSpPr>
          <p:nvPr>
            <p:ph type="sldNum" sz="quarter" idx="12"/>
          </p:nvPr>
        </p:nvSpPr>
        <p:spPr/>
        <p:txBody>
          <a:bodyPr/>
          <a:lstStyle/>
          <a:p>
            <a:fld id="{749E1F84-2C5E-48FF-AA8F-2779AF4985BC}" type="slidenum">
              <a:rPr lang="en-US" smtClean="0"/>
              <a:t>2</a:t>
            </a:fld>
            <a:endParaRPr lang="en-US"/>
          </a:p>
        </p:txBody>
      </p:sp>
    </p:spTree>
    <p:extLst>
      <p:ext uri="{BB962C8B-B14F-4D97-AF65-F5344CB8AC3E}">
        <p14:creationId xmlns:p14="http://schemas.microsoft.com/office/powerpoint/2010/main" val="314752468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31DEA8B-5BA4-407F-B715-97026C939984}"/>
              </a:ext>
            </a:extLst>
          </p:cNvPr>
          <p:cNvSpPr>
            <a:spLocks noGrp="1"/>
          </p:cNvSpPr>
          <p:nvPr>
            <p:ph type="title"/>
          </p:nvPr>
        </p:nvSpPr>
        <p:spPr/>
        <p:txBody>
          <a:bodyPr/>
          <a:lstStyle/>
          <a:p>
            <a:r>
              <a:rPr lang="en-US" dirty="0"/>
              <a:t>Types of Public Entities</a:t>
            </a:r>
          </a:p>
        </p:txBody>
      </p:sp>
      <p:sp>
        <p:nvSpPr>
          <p:cNvPr id="5" name="Content Placeholder 4">
            <a:extLst>
              <a:ext uri="{FF2B5EF4-FFF2-40B4-BE49-F238E27FC236}">
                <a16:creationId xmlns:a16="http://schemas.microsoft.com/office/drawing/2014/main" id="{DF65AF2E-32E0-4F2D-8E47-C2F76FAC232C}"/>
              </a:ext>
            </a:extLst>
          </p:cNvPr>
          <p:cNvSpPr>
            <a:spLocks noGrp="1"/>
          </p:cNvSpPr>
          <p:nvPr>
            <p:ph idx="1"/>
          </p:nvPr>
        </p:nvSpPr>
        <p:spPr/>
        <p:txBody>
          <a:bodyPr>
            <a:normAutofit/>
          </a:bodyPr>
          <a:lstStyle/>
          <a:p>
            <a:r>
              <a:rPr lang="en-US" sz="2800" dirty="0"/>
              <a:t>Central Public offices</a:t>
            </a:r>
          </a:p>
          <a:p>
            <a:r>
              <a:rPr lang="en-US" sz="2800" dirty="0"/>
              <a:t>Local offices</a:t>
            </a:r>
          </a:p>
          <a:p>
            <a:r>
              <a:rPr lang="en-US" sz="2800" dirty="0"/>
              <a:t>State Owned Enterprises</a:t>
            </a:r>
          </a:p>
          <a:p>
            <a:r>
              <a:rPr lang="en-US" sz="2800" dirty="0"/>
              <a:t>Public organizations</a:t>
            </a:r>
          </a:p>
          <a:p>
            <a:r>
              <a:rPr lang="en-US" sz="2800" dirty="0"/>
              <a:t>Independent organizations</a:t>
            </a:r>
          </a:p>
          <a:p>
            <a:pPr lvl="1"/>
            <a:r>
              <a:rPr lang="en-US" sz="2400" dirty="0"/>
              <a:t>Public Independent organizations</a:t>
            </a:r>
          </a:p>
          <a:p>
            <a:pPr lvl="1"/>
            <a:r>
              <a:rPr lang="en-US" sz="2400" dirty="0"/>
              <a:t>Funds, Revolving funds</a:t>
            </a:r>
          </a:p>
        </p:txBody>
      </p:sp>
    </p:spTree>
    <p:extLst>
      <p:ext uri="{BB962C8B-B14F-4D97-AF65-F5344CB8AC3E}">
        <p14:creationId xmlns:p14="http://schemas.microsoft.com/office/powerpoint/2010/main" val="3715255588"/>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9104AF38-227B-4EBC-8035-E820234C4EA0}"/>
              </a:ext>
            </a:extLst>
          </p:cNvPr>
          <p:cNvSpPr>
            <a:spLocks noGrp="1" noChangeArrowheads="1"/>
          </p:cNvSpPr>
          <p:nvPr>
            <p:ph type="title"/>
          </p:nvPr>
        </p:nvSpPr>
        <p:spPr/>
        <p:txBody>
          <a:bodyPr>
            <a:normAutofit/>
          </a:bodyPr>
          <a:lstStyle/>
          <a:p>
            <a:r>
              <a:rPr lang="en-GB" altLang="en-US" sz="6600" dirty="0">
                <a:latin typeface="TH SarabunPSK" panose="020B0500040200020003" pitchFamily="34" charset="-34"/>
                <a:cs typeface="TH SarabunPSK" panose="020B0500040200020003" pitchFamily="34" charset="-34"/>
              </a:rPr>
              <a:t>Definition of Public Goods</a:t>
            </a:r>
          </a:p>
        </p:txBody>
      </p:sp>
      <p:sp>
        <p:nvSpPr>
          <p:cNvPr id="5123" name="Rectangle 3">
            <a:extLst>
              <a:ext uri="{FF2B5EF4-FFF2-40B4-BE49-F238E27FC236}">
                <a16:creationId xmlns:a16="http://schemas.microsoft.com/office/drawing/2014/main" id="{A2745025-CA1C-41FC-92D4-A410338428D9}"/>
              </a:ext>
            </a:extLst>
          </p:cNvPr>
          <p:cNvSpPr>
            <a:spLocks noGrp="1" noChangeArrowheads="1"/>
          </p:cNvSpPr>
          <p:nvPr>
            <p:ph type="body" idx="1"/>
          </p:nvPr>
        </p:nvSpPr>
        <p:spPr>
          <a:xfrm>
            <a:off x="228600" y="1845734"/>
            <a:ext cx="11715750" cy="4536016"/>
          </a:xfrm>
        </p:spPr>
        <p:txBody>
          <a:bodyPr>
            <a:normAutofit lnSpcReduction="10000"/>
          </a:bodyPr>
          <a:lstStyle/>
          <a:p>
            <a:pPr>
              <a:lnSpc>
                <a:spcPct val="90000"/>
              </a:lnSpc>
              <a:buFontTx/>
              <a:buNone/>
            </a:pPr>
            <a:r>
              <a:rPr lang="en-GB" altLang="en-US" sz="2800" dirty="0">
                <a:latin typeface="TH SarabunPSK" panose="020B0500040200020003" pitchFamily="34" charset="-34"/>
                <a:cs typeface="TH SarabunPSK" panose="020B0500040200020003" pitchFamily="34" charset="-34"/>
              </a:rPr>
              <a:t> </a:t>
            </a:r>
            <a:r>
              <a:rPr lang="en-GB" altLang="en-US" sz="3000" b="1" dirty="0">
                <a:latin typeface="TH SarabunPSK" panose="020B0500040200020003" pitchFamily="34" charset="-34"/>
                <a:cs typeface="TH SarabunPSK" panose="020B0500040200020003" pitchFamily="34" charset="-34"/>
              </a:rPr>
              <a:t>Public Good has 2 properties:</a:t>
            </a:r>
          </a:p>
          <a:p>
            <a:pPr>
              <a:lnSpc>
                <a:spcPct val="90000"/>
              </a:lnSpc>
              <a:buFontTx/>
              <a:buNone/>
            </a:pPr>
            <a:r>
              <a:rPr lang="en-GB" altLang="en-US" sz="3000" b="1" dirty="0">
                <a:latin typeface="TH SarabunPSK" panose="020B0500040200020003" pitchFamily="34" charset="-34"/>
                <a:cs typeface="TH SarabunPSK" panose="020B0500040200020003" pitchFamily="34" charset="-34"/>
              </a:rPr>
              <a:t>		(1) If it has been provided to one consumer it is difficult/impossible to stop another from enjoying it too.</a:t>
            </a:r>
          </a:p>
          <a:p>
            <a:pPr>
              <a:lnSpc>
                <a:spcPct val="90000"/>
              </a:lnSpc>
              <a:buFontTx/>
              <a:buNone/>
            </a:pPr>
            <a:endParaRPr lang="en-GB" altLang="en-US" sz="3000" b="1" dirty="0">
              <a:latin typeface="TH SarabunPSK" panose="020B0500040200020003" pitchFamily="34" charset="-34"/>
              <a:cs typeface="TH SarabunPSK" panose="020B0500040200020003" pitchFamily="34" charset="-34"/>
            </a:endParaRPr>
          </a:p>
          <a:p>
            <a:pPr algn="ctr">
              <a:lnSpc>
                <a:spcPct val="90000"/>
              </a:lnSpc>
              <a:buFontTx/>
              <a:buNone/>
            </a:pPr>
            <a:r>
              <a:rPr lang="en-GB" altLang="en-US" sz="3000" b="1" dirty="0">
                <a:latin typeface="TH SarabunPSK" panose="020B0500040200020003" pitchFamily="34" charset="-34"/>
                <a:cs typeface="TH SarabunPSK" panose="020B0500040200020003" pitchFamily="34" charset="-34"/>
              </a:rPr>
              <a:t>“</a:t>
            </a:r>
            <a:r>
              <a:rPr lang="en-GB" altLang="en-US" sz="3900" b="1" dirty="0">
                <a:solidFill>
                  <a:schemeClr val="accent2"/>
                </a:solidFill>
                <a:latin typeface="TH SarabunPSK" panose="020B0500040200020003" pitchFamily="34" charset="-34"/>
                <a:cs typeface="TH SarabunPSK" panose="020B0500040200020003" pitchFamily="34" charset="-34"/>
              </a:rPr>
              <a:t>Non-Excludable</a:t>
            </a:r>
            <a:r>
              <a:rPr lang="en-GB" altLang="en-US" sz="3000" b="1" dirty="0">
                <a:latin typeface="TH SarabunPSK" panose="020B0500040200020003" pitchFamily="34" charset="-34"/>
                <a:cs typeface="TH SarabunPSK" panose="020B0500040200020003" pitchFamily="34" charset="-34"/>
              </a:rPr>
              <a:t>”  </a:t>
            </a:r>
          </a:p>
          <a:p>
            <a:pPr>
              <a:lnSpc>
                <a:spcPct val="90000"/>
              </a:lnSpc>
              <a:buFontTx/>
              <a:buNone/>
            </a:pPr>
            <a:r>
              <a:rPr lang="en-GB" altLang="en-US" sz="3000" b="1" dirty="0">
                <a:latin typeface="TH SarabunPSK" panose="020B0500040200020003" pitchFamily="34" charset="-34"/>
                <a:cs typeface="TH SarabunPSK" panose="020B0500040200020003" pitchFamily="34" charset="-34"/>
              </a:rPr>
              <a:t>	(2) The amount of the good I enjoy has no affect on the amount you enjoy.</a:t>
            </a:r>
          </a:p>
          <a:p>
            <a:pPr>
              <a:lnSpc>
                <a:spcPct val="90000"/>
              </a:lnSpc>
              <a:buFontTx/>
              <a:buNone/>
            </a:pPr>
            <a:endParaRPr lang="en-GB" altLang="en-US" sz="3000" b="1" dirty="0">
              <a:latin typeface="TH SarabunPSK" panose="020B0500040200020003" pitchFamily="34" charset="-34"/>
              <a:cs typeface="TH SarabunPSK" panose="020B0500040200020003" pitchFamily="34" charset="-34"/>
            </a:endParaRPr>
          </a:p>
          <a:p>
            <a:pPr algn="ctr">
              <a:lnSpc>
                <a:spcPct val="90000"/>
              </a:lnSpc>
              <a:buFontTx/>
              <a:buNone/>
            </a:pPr>
            <a:r>
              <a:rPr lang="en-GB" altLang="en-US" sz="3900" b="1" dirty="0">
                <a:solidFill>
                  <a:schemeClr val="accent2"/>
                </a:solidFill>
                <a:latin typeface="TH SarabunPSK" panose="020B0500040200020003" pitchFamily="34" charset="-34"/>
                <a:cs typeface="TH SarabunPSK" panose="020B0500040200020003" pitchFamily="34" charset="-34"/>
              </a:rPr>
              <a:t>“Non-rival”</a:t>
            </a:r>
            <a:endParaRPr lang="en-GB" altLang="en-US" sz="3600" b="1" dirty="0">
              <a:solidFill>
                <a:schemeClr val="accent2"/>
              </a:solidFill>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3172152341"/>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a:extLst>
              <a:ext uri="{FF2B5EF4-FFF2-40B4-BE49-F238E27FC236}">
                <a16:creationId xmlns:a16="http://schemas.microsoft.com/office/drawing/2014/main" id="{CE6EFFD1-90D4-4501-94EF-6BA9265B3A33}"/>
              </a:ext>
            </a:extLst>
          </p:cNvPr>
          <p:cNvSpPr>
            <a:spLocks noGrp="1" noChangeArrowheads="1"/>
          </p:cNvSpPr>
          <p:nvPr>
            <p:ph type="title"/>
          </p:nvPr>
        </p:nvSpPr>
        <p:spPr/>
        <p:txBody>
          <a:bodyPr>
            <a:normAutofit/>
          </a:bodyPr>
          <a:lstStyle/>
          <a:p>
            <a:r>
              <a:rPr lang="en-GB" altLang="en-US" sz="6600" b="1" dirty="0">
                <a:latin typeface="TH SarabunPSK" panose="020B0500040200020003" pitchFamily="34" charset="-34"/>
                <a:cs typeface="TH SarabunPSK" panose="020B0500040200020003" pitchFamily="34" charset="-34"/>
              </a:rPr>
              <a:t>CONSEQUENCES</a:t>
            </a:r>
          </a:p>
        </p:txBody>
      </p:sp>
      <p:sp>
        <p:nvSpPr>
          <p:cNvPr id="7171" name="Rectangle 3">
            <a:extLst>
              <a:ext uri="{FF2B5EF4-FFF2-40B4-BE49-F238E27FC236}">
                <a16:creationId xmlns:a16="http://schemas.microsoft.com/office/drawing/2014/main" id="{785F1D76-8713-4479-A64F-57433EF02778}"/>
              </a:ext>
            </a:extLst>
          </p:cNvPr>
          <p:cNvSpPr>
            <a:spLocks noGrp="1" noChangeArrowheads="1"/>
          </p:cNvSpPr>
          <p:nvPr>
            <p:ph type="body" idx="1"/>
          </p:nvPr>
        </p:nvSpPr>
        <p:spPr>
          <a:xfrm>
            <a:off x="1097280" y="1845734"/>
            <a:ext cx="10828020" cy="4402666"/>
          </a:xfrm>
        </p:spPr>
        <p:txBody>
          <a:bodyPr>
            <a:normAutofit/>
          </a:bodyPr>
          <a:lstStyle/>
          <a:p>
            <a:pPr>
              <a:buFontTx/>
              <a:buNone/>
            </a:pPr>
            <a:r>
              <a:rPr lang="en-GB" altLang="en-US" sz="3200" b="1" dirty="0">
                <a:latin typeface="TH SarabunPSK" panose="020B0500040200020003" pitchFamily="34" charset="-34"/>
                <a:cs typeface="TH SarabunPSK" panose="020B0500040200020003" pitchFamily="34" charset="-34"/>
              </a:rPr>
              <a:t>Non-excludable:</a:t>
            </a:r>
          </a:p>
          <a:p>
            <a:pPr>
              <a:buFontTx/>
              <a:buNone/>
            </a:pPr>
            <a:r>
              <a:rPr lang="en-GB" altLang="en-US" sz="3200" b="1" dirty="0">
                <a:latin typeface="TH SarabunPSK" panose="020B0500040200020003" pitchFamily="34" charset="-34"/>
                <a:cs typeface="TH SarabunPSK" panose="020B0500040200020003" pitchFamily="34" charset="-34"/>
              </a:rPr>
              <a:t>	Very difficult for the private sector to provide it and make a profit.</a:t>
            </a:r>
          </a:p>
          <a:p>
            <a:pPr>
              <a:buFontTx/>
              <a:buNone/>
            </a:pPr>
            <a:r>
              <a:rPr lang="en-GB" altLang="en-US" sz="3200" b="1" dirty="0">
                <a:latin typeface="TH SarabunPSK" panose="020B0500040200020003" pitchFamily="34" charset="-34"/>
                <a:cs typeface="TH SarabunPSK" panose="020B0500040200020003" pitchFamily="34" charset="-34"/>
              </a:rPr>
              <a:t>	(Basic Research, Information, R&amp;D)</a:t>
            </a:r>
          </a:p>
          <a:p>
            <a:pPr>
              <a:buFontTx/>
              <a:buNone/>
            </a:pPr>
            <a:endParaRPr lang="en-GB" altLang="en-US" sz="3200" b="1" dirty="0">
              <a:latin typeface="TH SarabunPSK" panose="020B0500040200020003" pitchFamily="34" charset="-34"/>
              <a:cs typeface="TH SarabunPSK" panose="020B0500040200020003" pitchFamily="34" charset="-34"/>
            </a:endParaRPr>
          </a:p>
          <a:p>
            <a:pPr>
              <a:buFontTx/>
              <a:buNone/>
            </a:pPr>
            <a:r>
              <a:rPr lang="en-GB" altLang="en-US" sz="3200" b="1" dirty="0">
                <a:latin typeface="TH SarabunPSK" panose="020B0500040200020003" pitchFamily="34" charset="-34"/>
                <a:cs typeface="TH SarabunPSK" panose="020B0500040200020003" pitchFamily="34" charset="-34"/>
              </a:rPr>
              <a:t>Non-rivalry:</a:t>
            </a:r>
          </a:p>
          <a:p>
            <a:pPr>
              <a:buFontTx/>
              <a:buNone/>
            </a:pPr>
            <a:r>
              <a:rPr lang="en-GB" altLang="en-US" sz="3200" b="1" dirty="0">
                <a:latin typeface="TH SarabunPSK" panose="020B0500040200020003" pitchFamily="34" charset="-34"/>
                <a:cs typeface="TH SarabunPSK" panose="020B0500040200020003" pitchFamily="34" charset="-34"/>
              </a:rPr>
              <a:t>	Do not want to exclude people as it is inefficient</a:t>
            </a:r>
          </a:p>
          <a:p>
            <a:pPr>
              <a:buFontTx/>
              <a:buNone/>
            </a:pPr>
            <a:r>
              <a:rPr lang="en-GB" altLang="en-US" sz="3200" b="1" dirty="0">
                <a:latin typeface="TH SarabunPSK" panose="020B0500040200020003" pitchFamily="34" charset="-34"/>
                <a:cs typeface="TH SarabunPSK" panose="020B0500040200020003" pitchFamily="34" charset="-34"/>
              </a:rPr>
              <a:t>(The marginal cost of them getting the good is zero and they get positive benefit.)</a:t>
            </a:r>
          </a:p>
        </p:txBody>
      </p:sp>
    </p:spTree>
    <p:extLst>
      <p:ext uri="{BB962C8B-B14F-4D97-AF65-F5344CB8AC3E}">
        <p14:creationId xmlns:p14="http://schemas.microsoft.com/office/powerpoint/2010/main" val="146005444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Slide Number Placeholder 3">
            <a:extLst>
              <a:ext uri="{FF2B5EF4-FFF2-40B4-BE49-F238E27FC236}">
                <a16:creationId xmlns:a16="http://schemas.microsoft.com/office/drawing/2014/main" id="{7D6F9FA5-0011-4F90-AC9E-DBD2632D7D71}"/>
              </a:ext>
            </a:extLst>
          </p:cNvPr>
          <p:cNvSpPr>
            <a:spLocks noGrp="1"/>
          </p:cNvSpPr>
          <p:nvPr>
            <p:ph type="sldNum" sz="quarter" idx="12"/>
          </p:nvPr>
        </p:nvSpPr>
        <p:spPr>
          <a:xfrm>
            <a:off x="9898650" y="6459785"/>
            <a:ext cx="1313833" cy="365125"/>
          </a:xfrm>
          <a:noFill/>
        </p:spPr>
        <p:txBody>
          <a:bodyPr/>
          <a:lstStyle>
            <a:lvl1pPr>
              <a:spcBef>
                <a:spcPct val="60000"/>
              </a:spcBef>
              <a:buClr>
                <a:schemeClr val="tx1"/>
              </a:buClr>
              <a:buChar char="•"/>
              <a:defRPr sz="3000">
                <a:solidFill>
                  <a:schemeClr val="tx1"/>
                </a:solidFill>
                <a:latin typeface="Arial" panose="020B0604020202020204" pitchFamily="34" charset="0"/>
              </a:defRPr>
            </a:lvl1pPr>
            <a:lvl2pPr marL="742950" indent="-285750">
              <a:spcBef>
                <a:spcPct val="40000"/>
              </a:spcBef>
              <a:buClr>
                <a:schemeClr val="tx1"/>
              </a:buClr>
              <a:buChar char="–"/>
              <a:defRPr sz="2600">
                <a:solidFill>
                  <a:schemeClr val="tx1"/>
                </a:solidFill>
                <a:latin typeface="Arial" panose="020B0604020202020204" pitchFamily="34" charset="0"/>
              </a:defRPr>
            </a:lvl2pPr>
            <a:lvl3pPr marL="1143000" indent="-228600">
              <a:lnSpc>
                <a:spcPct val="95000"/>
              </a:lnSpc>
              <a:spcBef>
                <a:spcPct val="35000"/>
              </a:spcBef>
              <a:buClr>
                <a:schemeClr val="tx1"/>
              </a:buClr>
              <a:buChar char="•"/>
              <a:defRPr sz="2400">
                <a:solidFill>
                  <a:schemeClr val="tx1"/>
                </a:solidFill>
                <a:latin typeface="Arial" panose="020B0604020202020204" pitchFamily="34" charset="0"/>
              </a:defRPr>
            </a:lvl3pPr>
            <a:lvl4pPr marL="1600200" indent="-228600">
              <a:lnSpc>
                <a:spcPct val="75000"/>
              </a:lnSpc>
              <a:spcBef>
                <a:spcPct val="30000"/>
              </a:spcBef>
              <a:buClr>
                <a:schemeClr val="tx1"/>
              </a:buClr>
              <a:buChar char="–"/>
              <a:defRPr sz="2000">
                <a:solidFill>
                  <a:schemeClr val="tx1"/>
                </a:solidFill>
                <a:latin typeface="Arial" panose="020B0604020202020204" pitchFamily="34" charset="0"/>
              </a:defRPr>
            </a:lvl4pPr>
            <a:lvl5pPr marL="2057400" indent="-228600">
              <a:lnSpc>
                <a:spcPct val="75000"/>
              </a:lnSpc>
              <a:spcBef>
                <a:spcPct val="30000"/>
              </a:spcBef>
              <a:buClr>
                <a:schemeClr val="tx1"/>
              </a:buClr>
              <a:buChar char="»"/>
              <a:defRPr>
                <a:solidFill>
                  <a:schemeClr val="tx1"/>
                </a:solidFill>
                <a:latin typeface="Arial" panose="020B0604020202020204" pitchFamily="34" charset="0"/>
              </a:defRPr>
            </a:lvl5pPr>
            <a:lvl6pPr marL="25146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6pPr>
            <a:lvl7pPr marL="29718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7pPr>
            <a:lvl8pPr marL="34290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8pPr>
            <a:lvl9pPr marL="38862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9pPr>
          </a:lstStyle>
          <a:p>
            <a:pPr>
              <a:spcBef>
                <a:spcPct val="20000"/>
              </a:spcBef>
              <a:buClrTx/>
              <a:buFontTx/>
              <a:buNone/>
            </a:pPr>
            <a:fld id="{CC3E2575-50CC-406B-8722-588402CE66D2}" type="slidenum">
              <a:rPr lang="en-US" altLang="en-US" sz="1600">
                <a:latin typeface="TH SarabunPSK" panose="020B0500040200020003" pitchFamily="34" charset="-34"/>
                <a:cs typeface="TH SarabunPSK" panose="020B0500040200020003" pitchFamily="34" charset="-34"/>
              </a:rPr>
              <a:pPr>
                <a:spcBef>
                  <a:spcPct val="20000"/>
                </a:spcBef>
                <a:buClrTx/>
                <a:buFontTx/>
                <a:buNone/>
              </a:pPr>
              <a:t>6</a:t>
            </a:fld>
            <a:endParaRPr lang="en-US" altLang="en-US" sz="1600">
              <a:latin typeface="TH SarabunPSK" panose="020B0500040200020003" pitchFamily="34" charset="-34"/>
              <a:cs typeface="TH SarabunPSK" panose="020B0500040200020003" pitchFamily="34" charset="-34"/>
            </a:endParaRPr>
          </a:p>
        </p:txBody>
      </p:sp>
      <p:sp>
        <p:nvSpPr>
          <p:cNvPr id="16387" name="Title 1">
            <a:extLst>
              <a:ext uri="{FF2B5EF4-FFF2-40B4-BE49-F238E27FC236}">
                <a16:creationId xmlns:a16="http://schemas.microsoft.com/office/drawing/2014/main" id="{AFBC94D1-23D8-43BA-84B8-584B158279AF}"/>
              </a:ext>
            </a:extLst>
          </p:cNvPr>
          <p:cNvSpPr>
            <a:spLocks noGrp="1"/>
          </p:cNvSpPr>
          <p:nvPr>
            <p:ph type="title" idx="4294967295"/>
          </p:nvPr>
        </p:nvSpPr>
        <p:spPr>
          <a:xfrm>
            <a:off x="0" y="0"/>
            <a:ext cx="2770496" cy="533400"/>
          </a:xfrm>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t">
            <a:noAutofit/>
          </a:bodyPr>
          <a:lstStyle/>
          <a:p>
            <a:pPr algn="ctr" eaLnBrk="1" hangingPunct="1"/>
            <a:r>
              <a:rPr lang="en-US" altLang="en-US" sz="4400" dirty="0">
                <a:latin typeface="TH SarabunPSK" panose="020B0500040200020003" pitchFamily="34" charset="-34"/>
                <a:cs typeface="TH SarabunPSK" panose="020B0500040200020003" pitchFamily="34" charset="-34"/>
              </a:rPr>
              <a:t>Types of goods</a:t>
            </a:r>
          </a:p>
        </p:txBody>
      </p:sp>
      <p:graphicFrame>
        <p:nvGraphicFramePr>
          <p:cNvPr id="5" name="Table 4">
            <a:extLst>
              <a:ext uri="{FF2B5EF4-FFF2-40B4-BE49-F238E27FC236}">
                <a16:creationId xmlns:a16="http://schemas.microsoft.com/office/drawing/2014/main" id="{F3C4038C-8E59-4CD6-908F-21E8403E28C3}"/>
              </a:ext>
            </a:extLst>
          </p:cNvPr>
          <p:cNvGraphicFramePr>
            <a:graphicFrameLocks noGrp="1"/>
          </p:cNvGraphicFramePr>
          <p:nvPr>
            <p:extLst>
              <p:ext uri="{D42A27DB-BD31-4B8C-83A1-F6EECF244321}">
                <p14:modId xmlns:p14="http://schemas.microsoft.com/office/powerpoint/2010/main" val="620181372"/>
              </p:ext>
            </p:extLst>
          </p:nvPr>
        </p:nvGraphicFramePr>
        <p:xfrm>
          <a:off x="1192183" y="110520"/>
          <a:ext cx="10020300" cy="5091876"/>
        </p:xfrm>
        <a:graphic>
          <a:graphicData uri="http://schemas.openxmlformats.org/drawingml/2006/table">
            <a:tbl>
              <a:tblPr>
                <a:tableStyleId>{5C22544A-7EE6-4342-B048-85BDC9FD1C3A}</a:tableStyleId>
              </a:tblPr>
              <a:tblGrid>
                <a:gridCol w="1782721">
                  <a:extLst>
                    <a:ext uri="{9D8B030D-6E8A-4147-A177-3AD203B41FA5}">
                      <a16:colId xmlns:a16="http://schemas.microsoft.com/office/drawing/2014/main" val="20000"/>
                    </a:ext>
                  </a:extLst>
                </a:gridCol>
                <a:gridCol w="782906">
                  <a:extLst>
                    <a:ext uri="{9D8B030D-6E8A-4147-A177-3AD203B41FA5}">
                      <a16:colId xmlns:a16="http://schemas.microsoft.com/office/drawing/2014/main" val="20001"/>
                    </a:ext>
                  </a:extLst>
                </a:gridCol>
                <a:gridCol w="3567309">
                  <a:extLst>
                    <a:ext uri="{9D8B030D-6E8A-4147-A177-3AD203B41FA5}">
                      <a16:colId xmlns:a16="http://schemas.microsoft.com/office/drawing/2014/main" val="20002"/>
                    </a:ext>
                  </a:extLst>
                </a:gridCol>
                <a:gridCol w="3887364">
                  <a:extLst>
                    <a:ext uri="{9D8B030D-6E8A-4147-A177-3AD203B41FA5}">
                      <a16:colId xmlns:a16="http://schemas.microsoft.com/office/drawing/2014/main" val="20003"/>
                    </a:ext>
                  </a:extLst>
                </a:gridCol>
              </a:tblGrid>
              <a:tr h="416049">
                <a:tc>
                  <a:txBody>
                    <a:bodyPr/>
                    <a:lstStyle/>
                    <a:p>
                      <a:endParaRPr lang="en-US" sz="2800" b="1" dirty="0">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800" b="1">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gridSpan="2">
                  <a:txBody>
                    <a:bodyPr/>
                    <a:lstStyle/>
                    <a:p>
                      <a:pPr algn="ctr"/>
                      <a:r>
                        <a:rPr lang="en-US" sz="2800" b="1" kern="1200" baseline="0" dirty="0">
                          <a:solidFill>
                            <a:srgbClr val="000099"/>
                          </a:solidFill>
                          <a:latin typeface="TH SarabunPSK" panose="020B0500040200020003" pitchFamily="34" charset="-34"/>
                          <a:ea typeface="+mn-ea"/>
                          <a:cs typeface="TH SarabunPSK" panose="020B0500040200020003" pitchFamily="34" charset="-34"/>
                        </a:rPr>
                        <a:t>Rival in consumption?</a:t>
                      </a:r>
                      <a:endParaRPr lang="en-US" sz="2800" b="1" dirty="0">
                        <a:solidFill>
                          <a:srgbClr val="000099"/>
                        </a:solidFill>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h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extLst>
                  <a:ext uri="{0D108BD9-81ED-4DB2-BD59-A6C34878D82A}">
                    <a16:rowId xmlns:a16="http://schemas.microsoft.com/office/drawing/2014/main" val="10000"/>
                  </a:ext>
                </a:extLst>
              </a:tr>
              <a:tr h="416049">
                <a:tc>
                  <a:txBody>
                    <a:bodyPr/>
                    <a:lstStyle/>
                    <a:p>
                      <a:endParaRPr lang="en-US" sz="2800" b="1">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endParaRPr lang="en-US" sz="2800" b="1">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a:solidFill>
                            <a:srgbClr val="000099"/>
                          </a:solidFill>
                          <a:latin typeface="TH SarabunPSK" panose="020B0500040200020003" pitchFamily="34" charset="-34"/>
                          <a:cs typeface="TH SarabunPSK" panose="020B0500040200020003" pitchFamily="34" charset="-34"/>
                        </a:rPr>
                        <a:t>Yes </a:t>
                      </a: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r>
                        <a:rPr lang="en-US" sz="2800" b="1" dirty="0">
                          <a:solidFill>
                            <a:srgbClr val="000099"/>
                          </a:solidFill>
                          <a:latin typeface="TH SarabunPSK" panose="020B0500040200020003" pitchFamily="34" charset="-34"/>
                          <a:cs typeface="TH SarabunPSK" panose="020B0500040200020003" pitchFamily="34" charset="-34"/>
                        </a:rPr>
                        <a:t>No </a:t>
                      </a: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1"/>
                  </a:ext>
                </a:extLst>
              </a:tr>
              <a:tr h="1641399">
                <a:tc rowSpan="2">
                  <a:txBody>
                    <a:bodyPr/>
                    <a:lstStyle/>
                    <a:p>
                      <a:pPr algn="ctr"/>
                      <a:endParaRPr lang="en-US" sz="2800" b="1" kern="1200" baseline="0" dirty="0">
                        <a:solidFill>
                          <a:srgbClr val="000099"/>
                        </a:solidFill>
                        <a:latin typeface="TH SarabunPSK" panose="020B0500040200020003" pitchFamily="34" charset="-34"/>
                        <a:ea typeface="+mn-ea"/>
                        <a:cs typeface="TH SarabunPSK" panose="020B0500040200020003" pitchFamily="34" charset="-34"/>
                      </a:endParaRPr>
                    </a:p>
                    <a:p>
                      <a:pPr algn="ctr"/>
                      <a:endParaRPr lang="en-US" sz="2800" b="1" kern="1200" baseline="0" dirty="0">
                        <a:solidFill>
                          <a:srgbClr val="000099"/>
                        </a:solidFill>
                        <a:latin typeface="TH SarabunPSK" panose="020B0500040200020003" pitchFamily="34" charset="-34"/>
                        <a:ea typeface="+mn-ea"/>
                        <a:cs typeface="TH SarabunPSK" panose="020B0500040200020003" pitchFamily="34" charset="-34"/>
                      </a:endParaRPr>
                    </a:p>
                    <a:p>
                      <a:pPr algn="ctr"/>
                      <a:endParaRPr lang="en-US" sz="2800" b="1" kern="1200" baseline="0" dirty="0">
                        <a:solidFill>
                          <a:srgbClr val="000099"/>
                        </a:solidFill>
                        <a:latin typeface="TH SarabunPSK" panose="020B0500040200020003" pitchFamily="34" charset="-34"/>
                        <a:ea typeface="+mn-ea"/>
                        <a:cs typeface="TH SarabunPSK" panose="020B0500040200020003" pitchFamily="34" charset="-34"/>
                      </a:endParaRPr>
                    </a:p>
                    <a:p>
                      <a:pPr algn="ctr"/>
                      <a:endParaRPr lang="en-US" sz="2800" b="1" kern="1200" baseline="0" dirty="0">
                        <a:solidFill>
                          <a:srgbClr val="000099"/>
                        </a:solidFill>
                        <a:latin typeface="TH SarabunPSK" panose="020B0500040200020003" pitchFamily="34" charset="-34"/>
                        <a:ea typeface="+mn-ea"/>
                        <a:cs typeface="TH SarabunPSK" panose="020B0500040200020003" pitchFamily="34" charset="-34"/>
                      </a:endParaRPr>
                    </a:p>
                    <a:p>
                      <a:pPr algn="ctr"/>
                      <a:r>
                        <a:rPr lang="en-US" sz="2800" b="1" kern="1200" baseline="0" dirty="0">
                          <a:solidFill>
                            <a:srgbClr val="000099"/>
                          </a:solidFill>
                          <a:latin typeface="TH SarabunPSK" panose="020B0500040200020003" pitchFamily="34" charset="-34"/>
                          <a:ea typeface="+mn-ea"/>
                          <a:cs typeface="TH SarabunPSK" panose="020B0500040200020003" pitchFamily="34" charset="-34"/>
                        </a:rPr>
                        <a:t>Excludable</a:t>
                      </a:r>
                      <a:r>
                        <a:rPr lang="cs-CZ" sz="2800" b="1" kern="1200" baseline="0" dirty="0">
                          <a:solidFill>
                            <a:srgbClr val="000099"/>
                          </a:solidFill>
                          <a:latin typeface="TH SarabunPSK" panose="020B0500040200020003" pitchFamily="34" charset="-34"/>
                          <a:ea typeface="+mn-ea"/>
                          <a:cs typeface="TH SarabunPSK" panose="020B0500040200020003" pitchFamily="34" charset="-34"/>
                        </a:rPr>
                        <a:t>?</a:t>
                      </a:r>
                      <a:endParaRPr lang="en-US" sz="2800" b="1" dirty="0">
                        <a:solidFill>
                          <a:srgbClr val="000099"/>
                        </a:solidFill>
                        <a:latin typeface="TH SarabunPSK" panose="020B0500040200020003" pitchFamily="34" charset="-34"/>
                        <a:cs typeface="TH SarabunPSK" panose="020B0500040200020003" pitchFamily="34" charset="-34"/>
                      </a:endParaRPr>
                    </a:p>
                  </a:txBody>
                  <a:tcPr marL="91451" marR="91451" marT="45717" marB="45717">
                    <a:lnL w="12700" cap="flat" cmpd="sng" algn="ctr">
                      <a:noFill/>
                      <a:prstDash val="solid"/>
                      <a:round/>
                      <a:headEnd type="none" w="med" len="med"/>
                      <a:tailEnd type="none" w="med" len="med"/>
                    </a:lnL>
                    <a:lnR w="12700" cap="flat" cmpd="sng" algn="ctr">
                      <a:no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a:endParaRPr lang="en-US" sz="2800" b="1" dirty="0">
                        <a:solidFill>
                          <a:srgbClr val="000099"/>
                        </a:solidFill>
                        <a:latin typeface="TH SarabunPSK" panose="020B0500040200020003" pitchFamily="34" charset="-34"/>
                        <a:cs typeface="TH SarabunPSK" panose="020B0500040200020003" pitchFamily="34" charset="-34"/>
                      </a:endParaRPr>
                    </a:p>
                    <a:p>
                      <a:pPr algn="ctr"/>
                      <a:endParaRPr lang="en-US" sz="2800" b="1" dirty="0">
                        <a:solidFill>
                          <a:srgbClr val="000099"/>
                        </a:solidFill>
                        <a:latin typeface="TH SarabunPSK" panose="020B0500040200020003" pitchFamily="34" charset="-34"/>
                        <a:cs typeface="TH SarabunPSK" panose="020B0500040200020003" pitchFamily="34" charset="-34"/>
                      </a:endParaRPr>
                    </a:p>
                    <a:p>
                      <a:pPr algn="ctr"/>
                      <a:r>
                        <a:rPr lang="en-US" sz="2800" b="1" dirty="0">
                          <a:solidFill>
                            <a:srgbClr val="000099"/>
                          </a:solidFill>
                          <a:latin typeface="TH SarabunPSK" panose="020B0500040200020003" pitchFamily="34" charset="-34"/>
                          <a:cs typeface="TH SarabunPSK" panose="020B0500040200020003" pitchFamily="34" charset="-34"/>
                        </a:rPr>
                        <a:t>Yes </a:t>
                      </a:r>
                    </a:p>
                  </a:txBody>
                  <a:tcPr marL="91451" marR="91451" marT="45717" marB="45717">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800" b="1" dirty="0">
                          <a:solidFill>
                            <a:srgbClr val="000099"/>
                          </a:solidFill>
                          <a:latin typeface="TH SarabunPSK" panose="020B0500040200020003" pitchFamily="34" charset="-34"/>
                          <a:cs typeface="TH SarabunPSK" panose="020B0500040200020003" pitchFamily="34" charset="-34"/>
                        </a:rPr>
                        <a:t>Private goods</a:t>
                      </a:r>
                      <a:endParaRPr lang="en-US" sz="2800" b="1" dirty="0">
                        <a:latin typeface="TH SarabunPSK" panose="020B0500040200020003" pitchFamily="34" charset="-34"/>
                        <a:cs typeface="TH SarabunPSK" panose="020B0500040200020003" pitchFamily="34" charset="-34"/>
                      </a:endParaRPr>
                    </a:p>
                    <a:p>
                      <a:r>
                        <a:rPr lang="en-US" sz="2800" b="1" dirty="0">
                          <a:latin typeface="TH SarabunPSK" panose="020B0500040200020003" pitchFamily="34" charset="-34"/>
                          <a:cs typeface="TH SarabunPSK" panose="020B0500040200020003" pitchFamily="34" charset="-34"/>
                        </a:rPr>
                        <a:t> - Ice-cream cones</a:t>
                      </a:r>
                    </a:p>
                    <a:p>
                      <a:r>
                        <a:rPr lang="en-US" sz="2800" b="1" dirty="0">
                          <a:latin typeface="TH SarabunPSK" panose="020B0500040200020003" pitchFamily="34" charset="-34"/>
                          <a:cs typeface="TH SarabunPSK" panose="020B0500040200020003" pitchFamily="34" charset="-34"/>
                        </a:rPr>
                        <a:t> - Clothing</a:t>
                      </a:r>
                    </a:p>
                    <a:p>
                      <a:r>
                        <a:rPr lang="en-US" sz="2800" b="1" dirty="0">
                          <a:latin typeface="TH SarabunPSK" panose="020B0500040200020003" pitchFamily="34" charset="-34"/>
                          <a:cs typeface="TH SarabunPSK" panose="020B0500040200020003" pitchFamily="34" charset="-34"/>
                        </a:rPr>
                        <a:t> - </a:t>
                      </a:r>
                      <a:r>
                        <a:rPr lang="cs-CZ" sz="2800" b="1" dirty="0">
                          <a:latin typeface="TH SarabunPSK" panose="020B0500040200020003" pitchFamily="34" charset="-34"/>
                          <a:cs typeface="TH SarabunPSK" panose="020B0500040200020003" pitchFamily="34" charset="-34"/>
                        </a:rPr>
                        <a:t>Food</a:t>
                      </a:r>
                      <a:endParaRPr lang="en-US" sz="2800" b="1" dirty="0">
                        <a:latin typeface="TH SarabunPSK" panose="020B0500040200020003" pitchFamily="34" charset="-34"/>
                        <a:cs typeface="TH SarabunPSK" panose="020B0500040200020003" pitchFamily="34" charset="-34"/>
                      </a:endParaRPr>
                    </a:p>
                  </a:txBody>
                  <a:tcPr marL="91451" marR="91451"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cs-CZ" sz="2800" b="1" dirty="0">
                          <a:solidFill>
                            <a:srgbClr val="000099"/>
                          </a:solidFill>
                          <a:latin typeface="TH SarabunPSK" panose="020B0500040200020003" pitchFamily="34" charset="-34"/>
                          <a:cs typeface="TH SarabunPSK" panose="020B0500040200020003" pitchFamily="34" charset="-34"/>
                        </a:rPr>
                        <a:t>Club </a:t>
                      </a:r>
                      <a:r>
                        <a:rPr lang="cs-CZ" sz="2800" b="1" dirty="0" err="1">
                          <a:solidFill>
                            <a:srgbClr val="000099"/>
                          </a:solidFill>
                          <a:latin typeface="TH SarabunPSK" panose="020B0500040200020003" pitchFamily="34" charset="-34"/>
                          <a:cs typeface="TH SarabunPSK" panose="020B0500040200020003" pitchFamily="34" charset="-34"/>
                        </a:rPr>
                        <a:t>goods</a:t>
                      </a:r>
                      <a:endParaRPr lang="en-US" sz="2800" b="1" dirty="0">
                        <a:latin typeface="TH SarabunPSK" panose="020B0500040200020003" pitchFamily="34" charset="-34"/>
                        <a:cs typeface="TH SarabunPSK" panose="020B0500040200020003" pitchFamily="34" charset="-34"/>
                      </a:endParaRPr>
                    </a:p>
                    <a:p>
                      <a:r>
                        <a:rPr lang="en-US" sz="2800" b="1" dirty="0">
                          <a:latin typeface="TH SarabunPSK" panose="020B0500040200020003" pitchFamily="34" charset="-34"/>
                          <a:cs typeface="TH SarabunPSK" panose="020B0500040200020003" pitchFamily="34" charset="-34"/>
                        </a:rPr>
                        <a:t> - </a:t>
                      </a:r>
                      <a:r>
                        <a:rPr lang="cs-CZ" sz="2800" b="1" dirty="0" err="1">
                          <a:latin typeface="TH SarabunPSK" panose="020B0500040200020003" pitchFamily="34" charset="-34"/>
                          <a:cs typeface="TH SarabunPSK" panose="020B0500040200020003" pitchFamily="34" charset="-34"/>
                        </a:rPr>
                        <a:t>Higher</a:t>
                      </a:r>
                      <a:r>
                        <a:rPr lang="cs-CZ" sz="2800" b="1" dirty="0">
                          <a:latin typeface="TH SarabunPSK" panose="020B0500040200020003" pitchFamily="34" charset="-34"/>
                          <a:cs typeface="TH SarabunPSK" panose="020B0500040200020003" pitchFamily="34" charset="-34"/>
                        </a:rPr>
                        <a:t> </a:t>
                      </a:r>
                      <a:r>
                        <a:rPr lang="cs-CZ" sz="2800" b="1" dirty="0" err="1">
                          <a:latin typeface="TH SarabunPSK" panose="020B0500040200020003" pitchFamily="34" charset="-34"/>
                          <a:cs typeface="TH SarabunPSK" panose="020B0500040200020003" pitchFamily="34" charset="-34"/>
                        </a:rPr>
                        <a:t>educa</a:t>
                      </a:r>
                      <a:r>
                        <a:rPr lang="en-US" sz="2800" b="1" dirty="0" err="1">
                          <a:latin typeface="TH SarabunPSK" panose="020B0500040200020003" pitchFamily="34" charset="-34"/>
                          <a:cs typeface="TH SarabunPSK" panose="020B0500040200020003" pitchFamily="34" charset="-34"/>
                        </a:rPr>
                        <a:t>tion</a:t>
                      </a:r>
                      <a:endParaRPr lang="en-US" sz="2800" b="1" dirty="0">
                        <a:latin typeface="TH SarabunPSK" panose="020B0500040200020003" pitchFamily="34" charset="-34"/>
                        <a:cs typeface="TH SarabunPSK" panose="020B0500040200020003" pitchFamily="34" charset="-34"/>
                      </a:endParaRPr>
                    </a:p>
                    <a:p>
                      <a:r>
                        <a:rPr lang="en-US" sz="2800" b="1" dirty="0">
                          <a:latin typeface="TH SarabunPSK" panose="020B0500040200020003" pitchFamily="34" charset="-34"/>
                          <a:cs typeface="TH SarabunPSK" panose="020B0500040200020003" pitchFamily="34" charset="-34"/>
                        </a:rPr>
                        <a:t> - Cable TV</a:t>
                      </a:r>
                    </a:p>
                    <a:p>
                      <a:r>
                        <a:rPr lang="en-US" sz="2800" b="1" dirty="0">
                          <a:latin typeface="TH SarabunPSK" panose="020B0500040200020003" pitchFamily="34" charset="-34"/>
                          <a:cs typeface="TH SarabunPSK" panose="020B0500040200020003" pitchFamily="34" charset="-34"/>
                        </a:rPr>
                        <a:t> - Uncongested toll roads</a:t>
                      </a:r>
                    </a:p>
                  </a:txBody>
                  <a:tcPr marL="91451" marR="91451"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2"/>
                  </a:ext>
                </a:extLst>
              </a:tr>
              <a:tr h="2257254">
                <a:tc vMerge="1">
                  <a:txBody>
                    <a:bodyPr/>
                    <a:lstStyle/>
                    <a:p>
                      <a:endParaRPr lang="en-US" dirty="0"/>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noFill/>
                  </a:tcPr>
                </a:tc>
                <a:tc>
                  <a:txBody>
                    <a:bodyPr/>
                    <a:lstStyle/>
                    <a:p>
                      <a:pPr algn="ctr"/>
                      <a:endParaRPr lang="en-US" sz="2800" b="1" dirty="0">
                        <a:solidFill>
                          <a:srgbClr val="000099"/>
                        </a:solidFill>
                        <a:latin typeface="TH SarabunPSK" panose="020B0500040200020003" pitchFamily="34" charset="-34"/>
                        <a:cs typeface="TH SarabunPSK" panose="020B0500040200020003" pitchFamily="34" charset="-34"/>
                      </a:endParaRPr>
                    </a:p>
                    <a:p>
                      <a:pPr algn="ctr"/>
                      <a:endParaRPr lang="en-US" sz="2800" b="1" dirty="0">
                        <a:solidFill>
                          <a:srgbClr val="000099"/>
                        </a:solidFill>
                        <a:latin typeface="TH SarabunPSK" panose="020B0500040200020003" pitchFamily="34" charset="-34"/>
                        <a:cs typeface="TH SarabunPSK" panose="020B0500040200020003" pitchFamily="34" charset="-34"/>
                      </a:endParaRPr>
                    </a:p>
                    <a:p>
                      <a:pPr algn="ctr"/>
                      <a:r>
                        <a:rPr lang="en-US" sz="2800" b="1" dirty="0">
                          <a:solidFill>
                            <a:srgbClr val="000099"/>
                          </a:solidFill>
                          <a:latin typeface="TH SarabunPSK" panose="020B0500040200020003" pitchFamily="34" charset="-34"/>
                          <a:cs typeface="TH SarabunPSK" panose="020B0500040200020003" pitchFamily="34" charset="-34"/>
                        </a:rPr>
                        <a:t>No </a:t>
                      </a:r>
                    </a:p>
                  </a:txBody>
                  <a:tcPr marL="91451" marR="91451" marT="45717" marB="45717">
                    <a:lnL w="12700" cap="flat" cmpd="sng" algn="ctr">
                      <a:no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noFill/>
                      <a:prstDash val="solid"/>
                      <a:round/>
                      <a:headEnd type="none" w="med" len="med"/>
                      <a:tailEnd type="none" w="med" len="med"/>
                    </a:lnT>
                    <a:lnB w="12700" cap="flat" cmpd="sng" algn="ctr">
                      <a:no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cs-CZ" sz="2800" b="1" dirty="0" err="1">
                          <a:solidFill>
                            <a:srgbClr val="000099"/>
                          </a:solidFill>
                          <a:latin typeface="TH SarabunPSK" panose="020B0500040200020003" pitchFamily="34" charset="-34"/>
                          <a:cs typeface="TH SarabunPSK" panose="020B0500040200020003" pitchFamily="34" charset="-34"/>
                        </a:rPr>
                        <a:t>Congestible</a:t>
                      </a:r>
                      <a:r>
                        <a:rPr lang="cs-CZ" sz="2800" b="1" dirty="0">
                          <a:solidFill>
                            <a:srgbClr val="000099"/>
                          </a:solidFill>
                          <a:latin typeface="TH SarabunPSK" panose="020B0500040200020003" pitchFamily="34" charset="-34"/>
                          <a:cs typeface="TH SarabunPSK" panose="020B0500040200020003" pitchFamily="34" charset="-34"/>
                        </a:rPr>
                        <a:t> (</a:t>
                      </a:r>
                      <a:r>
                        <a:rPr lang="cs-CZ" sz="2800" b="1" dirty="0" err="1">
                          <a:solidFill>
                            <a:srgbClr val="000099"/>
                          </a:solidFill>
                          <a:latin typeface="TH SarabunPSK" panose="020B0500040200020003" pitchFamily="34" charset="-34"/>
                          <a:cs typeface="TH SarabunPSK" panose="020B0500040200020003" pitchFamily="34" charset="-34"/>
                        </a:rPr>
                        <a:t>position</a:t>
                      </a:r>
                      <a:r>
                        <a:rPr lang="cs-CZ" sz="2800" b="1" dirty="0">
                          <a:solidFill>
                            <a:srgbClr val="000099"/>
                          </a:solidFill>
                          <a:latin typeface="TH SarabunPSK" panose="020B0500040200020003" pitchFamily="34" charset="-34"/>
                          <a:cs typeface="TH SarabunPSK" panose="020B0500040200020003" pitchFamily="34" charset="-34"/>
                        </a:rPr>
                        <a:t>) </a:t>
                      </a:r>
                      <a:r>
                        <a:rPr lang="cs-CZ" sz="2800" b="1" dirty="0" err="1">
                          <a:solidFill>
                            <a:srgbClr val="000099"/>
                          </a:solidFill>
                          <a:latin typeface="TH SarabunPSK" panose="020B0500040200020003" pitchFamily="34" charset="-34"/>
                          <a:cs typeface="TH SarabunPSK" panose="020B0500040200020003" pitchFamily="34" charset="-34"/>
                        </a:rPr>
                        <a:t>goods</a:t>
                      </a:r>
                      <a:r>
                        <a:rPr lang="cs-CZ" sz="2800" b="1" dirty="0">
                          <a:solidFill>
                            <a:srgbClr val="000099"/>
                          </a:solidFill>
                          <a:latin typeface="TH SarabunPSK" panose="020B0500040200020003" pitchFamily="34" charset="-34"/>
                          <a:cs typeface="TH SarabunPSK" panose="020B0500040200020003" pitchFamily="34" charset="-34"/>
                        </a:rPr>
                        <a:t> (most in </a:t>
                      </a:r>
                      <a:r>
                        <a:rPr lang="cs-CZ" sz="2800" b="1" dirty="0" err="1">
                          <a:solidFill>
                            <a:srgbClr val="000099"/>
                          </a:solidFill>
                          <a:latin typeface="TH SarabunPSK" panose="020B0500040200020003" pitchFamily="34" charset="-34"/>
                          <a:cs typeface="TH SarabunPSK" panose="020B0500040200020003" pitchFamily="34" charset="-34"/>
                        </a:rPr>
                        <a:t>real</a:t>
                      </a:r>
                      <a:r>
                        <a:rPr lang="cs-CZ" sz="2800" b="1" baseline="0" dirty="0">
                          <a:solidFill>
                            <a:srgbClr val="000099"/>
                          </a:solidFill>
                          <a:latin typeface="TH SarabunPSK" panose="020B0500040200020003" pitchFamily="34" charset="-34"/>
                          <a:cs typeface="TH SarabunPSK" panose="020B0500040200020003" pitchFamily="34" charset="-34"/>
                        </a:rPr>
                        <a:t> </a:t>
                      </a:r>
                      <a:r>
                        <a:rPr lang="cs-CZ" sz="2800" b="1" baseline="0" dirty="0" err="1">
                          <a:solidFill>
                            <a:srgbClr val="000099"/>
                          </a:solidFill>
                          <a:latin typeface="TH SarabunPSK" panose="020B0500040200020003" pitchFamily="34" charset="-34"/>
                          <a:cs typeface="TH SarabunPSK" panose="020B0500040200020003" pitchFamily="34" charset="-34"/>
                        </a:rPr>
                        <a:t>world</a:t>
                      </a:r>
                      <a:r>
                        <a:rPr lang="cs-CZ" sz="2800" b="1" baseline="0" dirty="0">
                          <a:solidFill>
                            <a:srgbClr val="000099"/>
                          </a:solidFill>
                          <a:latin typeface="TH SarabunPSK" panose="020B0500040200020003" pitchFamily="34" charset="-34"/>
                          <a:cs typeface="TH SarabunPSK" panose="020B0500040200020003" pitchFamily="34" charset="-34"/>
                        </a:rPr>
                        <a:t>...)</a:t>
                      </a:r>
                      <a:endParaRPr lang="en-US" sz="2800" b="1" dirty="0">
                        <a:latin typeface="TH SarabunPSK" panose="020B0500040200020003" pitchFamily="34" charset="-34"/>
                        <a:cs typeface="TH SarabunPSK" panose="020B0500040200020003" pitchFamily="34" charset="-34"/>
                      </a:endParaRPr>
                    </a:p>
                    <a:p>
                      <a:r>
                        <a:rPr lang="en-US" sz="2800" b="1" dirty="0">
                          <a:latin typeface="TH SarabunPSK" panose="020B0500040200020003" pitchFamily="34" charset="-34"/>
                          <a:cs typeface="TH SarabunPSK" panose="020B0500040200020003" pitchFamily="34" charset="-34"/>
                        </a:rPr>
                        <a:t> - Fish in the ocean</a:t>
                      </a:r>
                    </a:p>
                    <a:p>
                      <a:r>
                        <a:rPr lang="en-US" sz="2800" b="1" dirty="0">
                          <a:latin typeface="TH SarabunPSK" panose="020B0500040200020003" pitchFamily="34" charset="-34"/>
                          <a:cs typeface="TH SarabunPSK" panose="020B0500040200020003" pitchFamily="34" charset="-34"/>
                        </a:rPr>
                        <a:t> - The environment</a:t>
                      </a:r>
                    </a:p>
                    <a:p>
                      <a:r>
                        <a:rPr lang="en-US" sz="2800" b="1" dirty="0">
                          <a:latin typeface="TH SarabunPSK" panose="020B0500040200020003" pitchFamily="34" charset="-34"/>
                          <a:cs typeface="TH SarabunPSK" panose="020B0500040200020003" pitchFamily="34" charset="-34"/>
                        </a:rPr>
                        <a:t> - Congested nontoll roads</a:t>
                      </a:r>
                    </a:p>
                  </a:txBody>
                  <a:tcPr marL="91451" marR="91451"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r>
                        <a:rPr lang="en-US" sz="2800" b="1" dirty="0">
                          <a:solidFill>
                            <a:srgbClr val="000099"/>
                          </a:solidFill>
                          <a:latin typeface="TH SarabunPSK" panose="020B0500040200020003" pitchFamily="34" charset="-34"/>
                          <a:cs typeface="TH SarabunPSK" panose="020B0500040200020003" pitchFamily="34" charset="-34"/>
                        </a:rPr>
                        <a:t>Public goods</a:t>
                      </a:r>
                      <a:endParaRPr lang="en-US" sz="2800" b="1" dirty="0">
                        <a:latin typeface="TH SarabunPSK" panose="020B0500040200020003" pitchFamily="34" charset="-34"/>
                        <a:cs typeface="TH SarabunPSK" panose="020B0500040200020003" pitchFamily="34" charset="-34"/>
                      </a:endParaRPr>
                    </a:p>
                    <a:p>
                      <a:r>
                        <a:rPr lang="en-US" sz="2800" b="1" dirty="0">
                          <a:latin typeface="TH SarabunPSK" panose="020B0500040200020003" pitchFamily="34" charset="-34"/>
                          <a:cs typeface="TH SarabunPSK" panose="020B0500040200020003" pitchFamily="34" charset="-34"/>
                        </a:rPr>
                        <a:t> - Tornado system</a:t>
                      </a:r>
                    </a:p>
                    <a:p>
                      <a:r>
                        <a:rPr lang="en-US" sz="2800" b="1" dirty="0">
                          <a:latin typeface="TH SarabunPSK" panose="020B0500040200020003" pitchFamily="34" charset="-34"/>
                          <a:cs typeface="TH SarabunPSK" panose="020B0500040200020003" pitchFamily="34" charset="-34"/>
                        </a:rPr>
                        <a:t> - National defense</a:t>
                      </a:r>
                    </a:p>
                    <a:p>
                      <a:r>
                        <a:rPr lang="en-US" sz="2800" b="1" dirty="0">
                          <a:latin typeface="TH SarabunPSK" panose="020B0500040200020003" pitchFamily="34" charset="-34"/>
                          <a:cs typeface="TH SarabunPSK" panose="020B0500040200020003" pitchFamily="34" charset="-34"/>
                        </a:rPr>
                        <a:t> - Uncongested nontoll</a:t>
                      </a:r>
                      <a:r>
                        <a:rPr lang="en-US" sz="2800" b="1" baseline="0" dirty="0">
                          <a:latin typeface="TH SarabunPSK" panose="020B0500040200020003" pitchFamily="34" charset="-34"/>
                          <a:cs typeface="TH SarabunPSK" panose="020B0500040200020003" pitchFamily="34" charset="-34"/>
                        </a:rPr>
                        <a:t> roads</a:t>
                      </a:r>
                      <a:endParaRPr lang="en-US" sz="2800" b="1" dirty="0">
                        <a:latin typeface="TH SarabunPSK" panose="020B0500040200020003" pitchFamily="34" charset="-34"/>
                        <a:cs typeface="TH SarabunPSK" panose="020B0500040200020003" pitchFamily="34" charset="-34"/>
                      </a:endParaRPr>
                    </a:p>
                  </a:txBody>
                  <a:tcPr marL="91451" marR="91451" marT="45717" marB="45717">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10003"/>
                  </a:ext>
                </a:extLst>
              </a:tr>
            </a:tbl>
          </a:graphicData>
        </a:graphic>
      </p:graphicFrame>
      <p:sp>
        <p:nvSpPr>
          <p:cNvPr id="16409" name="TextBox 5">
            <a:extLst>
              <a:ext uri="{FF2B5EF4-FFF2-40B4-BE49-F238E27FC236}">
                <a16:creationId xmlns:a16="http://schemas.microsoft.com/office/drawing/2014/main" id="{661CC899-9AAA-4EC7-A3D8-34E2962F1D8F}"/>
              </a:ext>
            </a:extLst>
          </p:cNvPr>
          <p:cNvSpPr txBox="1">
            <a:spLocks noChangeArrowheads="1"/>
          </p:cNvSpPr>
          <p:nvPr/>
        </p:nvSpPr>
        <p:spPr bwMode="auto">
          <a:xfrm>
            <a:off x="3125339" y="5202396"/>
            <a:ext cx="9183080" cy="113877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spcBef>
                <a:spcPct val="60000"/>
              </a:spcBef>
              <a:buClr>
                <a:schemeClr val="tx1"/>
              </a:buClr>
              <a:buChar char="•"/>
              <a:defRPr sz="3000">
                <a:solidFill>
                  <a:schemeClr val="tx1"/>
                </a:solidFill>
                <a:latin typeface="Arial" panose="020B0604020202020204" pitchFamily="34" charset="0"/>
              </a:defRPr>
            </a:lvl1pPr>
            <a:lvl2pPr marL="742950" indent="-285750">
              <a:spcBef>
                <a:spcPct val="40000"/>
              </a:spcBef>
              <a:buClr>
                <a:schemeClr val="tx1"/>
              </a:buClr>
              <a:buChar char="–"/>
              <a:defRPr sz="2600">
                <a:solidFill>
                  <a:schemeClr val="tx1"/>
                </a:solidFill>
                <a:latin typeface="Arial" panose="020B0604020202020204" pitchFamily="34" charset="0"/>
              </a:defRPr>
            </a:lvl2pPr>
            <a:lvl3pPr marL="1143000" indent="-228600">
              <a:lnSpc>
                <a:spcPct val="95000"/>
              </a:lnSpc>
              <a:spcBef>
                <a:spcPct val="35000"/>
              </a:spcBef>
              <a:buClr>
                <a:schemeClr val="tx1"/>
              </a:buClr>
              <a:buChar char="•"/>
              <a:defRPr sz="2400">
                <a:solidFill>
                  <a:schemeClr val="tx1"/>
                </a:solidFill>
                <a:latin typeface="Arial" panose="020B0604020202020204" pitchFamily="34" charset="0"/>
              </a:defRPr>
            </a:lvl3pPr>
            <a:lvl4pPr marL="1600200" indent="-228600">
              <a:lnSpc>
                <a:spcPct val="75000"/>
              </a:lnSpc>
              <a:spcBef>
                <a:spcPct val="30000"/>
              </a:spcBef>
              <a:buClr>
                <a:schemeClr val="tx1"/>
              </a:buClr>
              <a:buChar char="–"/>
              <a:defRPr sz="2000">
                <a:solidFill>
                  <a:schemeClr val="tx1"/>
                </a:solidFill>
                <a:latin typeface="Arial" panose="020B0604020202020204" pitchFamily="34" charset="0"/>
              </a:defRPr>
            </a:lvl4pPr>
            <a:lvl5pPr marL="2057400" indent="-228600">
              <a:lnSpc>
                <a:spcPct val="75000"/>
              </a:lnSpc>
              <a:spcBef>
                <a:spcPct val="30000"/>
              </a:spcBef>
              <a:buClr>
                <a:schemeClr val="tx1"/>
              </a:buClr>
              <a:buChar char="»"/>
              <a:defRPr>
                <a:solidFill>
                  <a:schemeClr val="tx1"/>
                </a:solidFill>
                <a:latin typeface="Arial" panose="020B0604020202020204" pitchFamily="34" charset="0"/>
              </a:defRPr>
            </a:lvl5pPr>
            <a:lvl6pPr marL="25146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6pPr>
            <a:lvl7pPr marL="29718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7pPr>
            <a:lvl8pPr marL="34290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8pPr>
            <a:lvl9pPr marL="3886200" indent="-228600" eaLnBrk="0" fontAlgn="base" hangingPunct="0">
              <a:lnSpc>
                <a:spcPct val="75000"/>
              </a:lnSpc>
              <a:spcBef>
                <a:spcPct val="30000"/>
              </a:spcBef>
              <a:spcAft>
                <a:spcPct val="0"/>
              </a:spcAft>
              <a:buClr>
                <a:schemeClr val="tx1"/>
              </a:buClr>
              <a:buChar char="»"/>
              <a:defRPr>
                <a:solidFill>
                  <a:schemeClr val="tx1"/>
                </a:solidFill>
                <a:latin typeface="Arial" panose="020B0604020202020204" pitchFamily="34" charset="0"/>
              </a:defRPr>
            </a:lvl9pPr>
          </a:lstStyle>
          <a:p>
            <a:pPr eaLnBrk="1" hangingPunct="1">
              <a:spcBef>
                <a:spcPct val="20000"/>
              </a:spcBef>
              <a:buClrTx/>
              <a:buFontTx/>
              <a:buNone/>
            </a:pPr>
            <a:r>
              <a:rPr lang="en-US" altLang="en-US" sz="2000" b="1" dirty="0">
                <a:solidFill>
                  <a:srgbClr val="800080"/>
                </a:solidFill>
                <a:latin typeface="TH SarabunPSK" panose="020B0500040200020003" pitchFamily="34" charset="-34"/>
                <a:cs typeface="TH SarabunPSK" panose="020B0500040200020003" pitchFamily="34" charset="-34"/>
              </a:rPr>
              <a:t>Goods can be grouped into four categories according to two characteristics: </a:t>
            </a:r>
          </a:p>
          <a:p>
            <a:pPr eaLnBrk="1" hangingPunct="1">
              <a:spcBef>
                <a:spcPct val="20000"/>
              </a:spcBef>
              <a:buClrTx/>
              <a:buFontTx/>
              <a:buNone/>
            </a:pPr>
            <a:r>
              <a:rPr lang="en-US" altLang="en-US" sz="2000" b="1" dirty="0">
                <a:solidFill>
                  <a:srgbClr val="800080"/>
                </a:solidFill>
                <a:latin typeface="TH SarabunPSK" panose="020B0500040200020003" pitchFamily="34" charset="-34"/>
                <a:cs typeface="TH SarabunPSK" panose="020B0500040200020003" pitchFamily="34" charset="-34"/>
              </a:rPr>
              <a:t>(1) A good is excludable if people can be prevented from using it. </a:t>
            </a:r>
          </a:p>
          <a:p>
            <a:pPr eaLnBrk="1" hangingPunct="1">
              <a:spcBef>
                <a:spcPct val="20000"/>
              </a:spcBef>
              <a:buClrTx/>
              <a:buFontTx/>
              <a:buNone/>
            </a:pPr>
            <a:r>
              <a:rPr lang="en-US" altLang="en-US" sz="2000" b="1" dirty="0">
                <a:solidFill>
                  <a:srgbClr val="800080"/>
                </a:solidFill>
                <a:latin typeface="TH SarabunPSK" panose="020B0500040200020003" pitchFamily="34" charset="-34"/>
                <a:cs typeface="TH SarabunPSK" panose="020B0500040200020003" pitchFamily="34" charset="-34"/>
              </a:rPr>
              <a:t>(2) A good is rival in consumption if one person’s use of the good diminishes other people’s use of it.</a:t>
            </a:r>
          </a:p>
        </p:txBody>
      </p:sp>
    </p:spTree>
    <p:extLst>
      <p:ext uri="{BB962C8B-B14F-4D97-AF65-F5344CB8AC3E}">
        <p14:creationId xmlns:p14="http://schemas.microsoft.com/office/powerpoint/2010/main" val="2609273317"/>
      </p:ext>
    </p:extLst>
  </p:cSld>
  <p:clrMapOvr>
    <a:masterClrMapping/>
  </p:clrMapOvr>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a:extLst>
              <a:ext uri="{FF2B5EF4-FFF2-40B4-BE49-F238E27FC236}">
                <a16:creationId xmlns:a16="http://schemas.microsoft.com/office/drawing/2014/main" id="{B3DE6242-F3A8-4C2B-92B5-C4FC30474AED}"/>
              </a:ext>
            </a:extLst>
          </p:cNvPr>
          <p:cNvSpPr>
            <a:spLocks noGrp="1" noChangeArrowheads="1"/>
          </p:cNvSpPr>
          <p:nvPr>
            <p:ph type="title"/>
          </p:nvPr>
        </p:nvSpPr>
        <p:spPr/>
        <p:txBody>
          <a:bodyPr>
            <a:normAutofit/>
          </a:bodyPr>
          <a:lstStyle/>
          <a:p>
            <a:r>
              <a:rPr lang="en-GB" altLang="en-US" sz="5400" b="1" dirty="0">
                <a:latin typeface="TH SarabunPSK" panose="020B0500040200020003" pitchFamily="34" charset="-34"/>
                <a:cs typeface="TH SarabunPSK" panose="020B0500040200020003" pitchFamily="34" charset="-34"/>
              </a:rPr>
              <a:t>Impure Public Goods</a:t>
            </a:r>
          </a:p>
        </p:txBody>
      </p:sp>
      <p:sp>
        <p:nvSpPr>
          <p:cNvPr id="14339" name="Rectangle 3">
            <a:extLst>
              <a:ext uri="{FF2B5EF4-FFF2-40B4-BE49-F238E27FC236}">
                <a16:creationId xmlns:a16="http://schemas.microsoft.com/office/drawing/2014/main" id="{8FD023F1-A34C-4BDF-B5FB-9419CDE047C4}"/>
              </a:ext>
            </a:extLst>
          </p:cNvPr>
          <p:cNvSpPr>
            <a:spLocks noGrp="1" noChangeArrowheads="1"/>
          </p:cNvSpPr>
          <p:nvPr>
            <p:ph type="body" idx="1"/>
          </p:nvPr>
        </p:nvSpPr>
        <p:spPr/>
        <p:txBody>
          <a:bodyPr>
            <a:normAutofit/>
          </a:bodyPr>
          <a:lstStyle/>
          <a:p>
            <a:pPr>
              <a:buFontTx/>
              <a:buNone/>
            </a:pPr>
            <a:r>
              <a:rPr lang="en-GB" altLang="en-US" sz="3600" dirty="0">
                <a:latin typeface="TH SarabunPSK" panose="020B0500040200020003" pitchFamily="34" charset="-34"/>
                <a:cs typeface="TH SarabunPSK" panose="020B0500040200020003" pitchFamily="34" charset="-34"/>
              </a:rPr>
              <a:t>Anything with a positive consumption externality.</a:t>
            </a:r>
          </a:p>
          <a:p>
            <a:pPr>
              <a:buFontTx/>
              <a:buNone/>
            </a:pPr>
            <a:r>
              <a:rPr lang="en-GB" altLang="en-US" sz="3600" dirty="0">
                <a:latin typeface="TH SarabunPSK" panose="020B0500040200020003" pitchFamily="34" charset="-34"/>
                <a:cs typeface="TH SarabunPSK" panose="020B0500040200020003" pitchFamily="34" charset="-34"/>
              </a:rPr>
              <a:t>Congested goods: Roads</a:t>
            </a:r>
          </a:p>
          <a:p>
            <a:pPr>
              <a:buFontTx/>
              <a:buNone/>
            </a:pPr>
            <a:r>
              <a:rPr lang="en-GB" altLang="en-US" sz="3600" dirty="0">
                <a:latin typeface="TH SarabunPSK" panose="020B0500040200020003" pitchFamily="34" charset="-34"/>
                <a:cs typeface="TH SarabunPSK" panose="020B0500040200020003" pitchFamily="34" charset="-34"/>
              </a:rPr>
              <a:t>Club Goods: Excludable with congestion = Museum</a:t>
            </a:r>
          </a:p>
          <a:p>
            <a:pPr>
              <a:buFontTx/>
              <a:buNone/>
            </a:pPr>
            <a:r>
              <a:rPr lang="en-GB" altLang="en-US" sz="3600" dirty="0">
                <a:latin typeface="TH SarabunPSK" panose="020B0500040200020003" pitchFamily="34" charset="-34"/>
                <a:cs typeface="TH SarabunPSK" panose="020B0500040200020003" pitchFamily="34" charset="-34"/>
              </a:rPr>
              <a:t>Local Public Goods: Parks, libraries etc.</a:t>
            </a:r>
          </a:p>
        </p:txBody>
      </p:sp>
    </p:spTree>
    <p:extLst>
      <p:ext uri="{BB962C8B-B14F-4D97-AF65-F5344CB8AC3E}">
        <p14:creationId xmlns:p14="http://schemas.microsoft.com/office/powerpoint/2010/main" val="130718406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599B7AD-E0FA-423C-B1C3-FA4BFE4B8145}"/>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8</a:t>
            </a:fld>
            <a:endParaRPr lang="en-US">
              <a:latin typeface="TH SarabunPSK" panose="020B0500040200020003" pitchFamily="34" charset="-34"/>
              <a:cs typeface="TH SarabunPSK" panose="020B0500040200020003" pitchFamily="34" charset="-34"/>
            </a:endParaRPr>
          </a:p>
        </p:txBody>
      </p:sp>
      <p:sp>
        <p:nvSpPr>
          <p:cNvPr id="5" name="Rectangle 4">
            <a:extLst>
              <a:ext uri="{FF2B5EF4-FFF2-40B4-BE49-F238E27FC236}">
                <a16:creationId xmlns:a16="http://schemas.microsoft.com/office/drawing/2014/main" id="{16499BCB-D530-46E2-8F9E-EF04F9842566}"/>
              </a:ext>
            </a:extLst>
          </p:cNvPr>
          <p:cNvSpPr/>
          <p:nvPr/>
        </p:nvSpPr>
        <p:spPr>
          <a:xfrm>
            <a:off x="421105" y="10464"/>
            <a:ext cx="10563727" cy="584775"/>
          </a:xfrm>
          <a:prstGeom prst="rect">
            <a:avLst/>
          </a:prstGeom>
        </p:spPr>
        <p:txBody>
          <a:bodyPr wrap="square">
            <a:spAutoFit/>
          </a:bodyPr>
          <a:lstStyle/>
          <a:p>
            <a:r>
              <a:rPr lang="en-US" sz="3200" b="1" dirty="0">
                <a:latin typeface="TH SarabunPSK" panose="020B0500040200020003" pitchFamily="34" charset="-34"/>
                <a:cs typeface="TH SarabunPSK" panose="020B0500040200020003" pitchFamily="34" charset="-34"/>
              </a:rPr>
              <a:t>The role of government: examples of market failures </a:t>
            </a:r>
          </a:p>
        </p:txBody>
      </p:sp>
      <p:graphicFrame>
        <p:nvGraphicFramePr>
          <p:cNvPr id="7" name="Table 6">
            <a:extLst>
              <a:ext uri="{FF2B5EF4-FFF2-40B4-BE49-F238E27FC236}">
                <a16:creationId xmlns:a16="http://schemas.microsoft.com/office/drawing/2014/main" id="{948F16B8-53EB-44AC-953B-F47836384A2E}"/>
              </a:ext>
            </a:extLst>
          </p:cNvPr>
          <p:cNvGraphicFramePr>
            <a:graphicFrameLocks noGrp="1"/>
          </p:cNvGraphicFramePr>
          <p:nvPr>
            <p:extLst>
              <p:ext uri="{D42A27DB-BD31-4B8C-83A1-F6EECF244321}">
                <p14:modId xmlns:p14="http://schemas.microsoft.com/office/powerpoint/2010/main" val="8062168"/>
              </p:ext>
            </p:extLst>
          </p:nvPr>
        </p:nvGraphicFramePr>
        <p:xfrm>
          <a:off x="0" y="492207"/>
          <a:ext cx="12192000" cy="5869954"/>
        </p:xfrm>
        <a:graphic>
          <a:graphicData uri="http://schemas.openxmlformats.org/drawingml/2006/table">
            <a:tbl>
              <a:tblPr firstRow="1" bandRow="1">
                <a:tableStyleId>{5C22544A-7EE6-4342-B048-85BDC9FD1C3A}</a:tableStyleId>
              </a:tblPr>
              <a:tblGrid>
                <a:gridCol w="3048000">
                  <a:extLst>
                    <a:ext uri="{9D8B030D-6E8A-4147-A177-3AD203B41FA5}">
                      <a16:colId xmlns:a16="http://schemas.microsoft.com/office/drawing/2014/main" val="590940159"/>
                    </a:ext>
                  </a:extLst>
                </a:gridCol>
                <a:gridCol w="3048000">
                  <a:extLst>
                    <a:ext uri="{9D8B030D-6E8A-4147-A177-3AD203B41FA5}">
                      <a16:colId xmlns:a16="http://schemas.microsoft.com/office/drawing/2014/main" val="1834718963"/>
                    </a:ext>
                  </a:extLst>
                </a:gridCol>
                <a:gridCol w="3048000">
                  <a:extLst>
                    <a:ext uri="{9D8B030D-6E8A-4147-A177-3AD203B41FA5}">
                      <a16:colId xmlns:a16="http://schemas.microsoft.com/office/drawing/2014/main" val="2752928280"/>
                    </a:ext>
                  </a:extLst>
                </a:gridCol>
                <a:gridCol w="3048000">
                  <a:extLst>
                    <a:ext uri="{9D8B030D-6E8A-4147-A177-3AD203B41FA5}">
                      <a16:colId xmlns:a16="http://schemas.microsoft.com/office/drawing/2014/main" val="2082089369"/>
                    </a:ext>
                  </a:extLst>
                </a:gridCol>
              </a:tblGrid>
              <a:tr h="725527">
                <a:tc>
                  <a:txBody>
                    <a:bodyPr/>
                    <a:lstStyle/>
                    <a:p>
                      <a:r>
                        <a:rPr lang="en-US" sz="2200" b="1" dirty="0">
                          <a:latin typeface="TH SarabunPSK" panose="020B0500040200020003" pitchFamily="34" charset="-34"/>
                          <a:cs typeface="TH SarabunPSK" panose="020B0500040200020003" pitchFamily="34" charset="-34"/>
                        </a:rPr>
                        <a:t>Types of Goods</a:t>
                      </a:r>
                    </a:p>
                  </a:txBody>
                  <a:tcPr/>
                </a:tc>
                <a:tc>
                  <a:txBody>
                    <a:bodyPr/>
                    <a:lstStyle/>
                    <a:p>
                      <a:r>
                        <a:rPr lang="en-US" sz="2200" b="1" dirty="0">
                          <a:latin typeface="TH SarabunPSK" panose="020B0500040200020003" pitchFamily="34" charset="-34"/>
                          <a:cs typeface="TH SarabunPSK" panose="020B0500040200020003" pitchFamily="34" charset="-34"/>
                        </a:rPr>
                        <a:t>Issue</a:t>
                      </a:r>
                    </a:p>
                  </a:txBody>
                  <a:tcPr/>
                </a:tc>
                <a:tc>
                  <a:txBody>
                    <a:bodyPr/>
                    <a:lstStyle/>
                    <a:p>
                      <a:r>
                        <a:rPr lang="en-US" sz="2200" b="1" dirty="0">
                          <a:latin typeface="TH SarabunPSK" panose="020B0500040200020003" pitchFamily="34" charset="-34"/>
                          <a:cs typeface="TH SarabunPSK" panose="020B0500040200020003" pitchFamily="34" charset="-34"/>
                        </a:rPr>
                        <a:t>Examples</a:t>
                      </a:r>
                    </a:p>
                  </a:txBody>
                  <a:tcPr/>
                </a:tc>
                <a:tc>
                  <a:txBody>
                    <a:bodyPr/>
                    <a:lstStyle/>
                    <a:p>
                      <a:r>
                        <a:rPr lang="en-US" sz="2200" b="1" dirty="0">
                          <a:latin typeface="TH SarabunPSK" panose="020B0500040200020003" pitchFamily="34" charset="-34"/>
                          <a:cs typeface="TH SarabunPSK" panose="020B0500040200020003" pitchFamily="34" charset="-34"/>
                        </a:rPr>
                        <a:t>Problem of Private Provision</a:t>
                      </a:r>
                    </a:p>
                  </a:txBody>
                  <a:tcPr/>
                </a:tc>
                <a:extLst>
                  <a:ext uri="{0D108BD9-81ED-4DB2-BD59-A6C34878D82A}">
                    <a16:rowId xmlns:a16="http://schemas.microsoft.com/office/drawing/2014/main" val="692947621"/>
                  </a:ext>
                </a:extLst>
              </a:tr>
              <a:tr h="838041">
                <a:tc>
                  <a:txBody>
                    <a:bodyPr/>
                    <a:lstStyle/>
                    <a:p>
                      <a:r>
                        <a:rPr lang="en-US" sz="2200" b="1" dirty="0">
                          <a:latin typeface="TH SarabunPSK" panose="020B0500040200020003" pitchFamily="34" charset="-34"/>
                          <a:cs typeface="TH SarabunPSK" panose="020B0500040200020003" pitchFamily="34" charset="-34"/>
                        </a:rPr>
                        <a:t>Risk Pooling</a:t>
                      </a:r>
                    </a:p>
                  </a:txBody>
                  <a:tcPr/>
                </a:tc>
                <a:tc>
                  <a:txBody>
                    <a:bodyPr/>
                    <a:lstStyle/>
                    <a:p>
                      <a:r>
                        <a:rPr lang="en-US" sz="2200" b="1" dirty="0">
                          <a:latin typeface="TH SarabunPSK" panose="020B0500040200020003" pitchFamily="34" charset="-34"/>
                          <a:cs typeface="TH SarabunPSK" panose="020B0500040200020003" pitchFamily="34" charset="-34"/>
                        </a:rPr>
                        <a:t>Moral Hazard and Adverse Selection</a:t>
                      </a:r>
                    </a:p>
                  </a:txBody>
                  <a:tcPr/>
                </a:tc>
                <a:tc>
                  <a:txBody>
                    <a:bodyPr/>
                    <a:lstStyle/>
                    <a:p>
                      <a:r>
                        <a:rPr lang="en-US" sz="2200" b="1" dirty="0">
                          <a:latin typeface="TH SarabunPSK" panose="020B0500040200020003" pitchFamily="34" charset="-34"/>
                          <a:cs typeface="TH SarabunPSK" panose="020B0500040200020003" pitchFamily="34" charset="-34"/>
                        </a:rPr>
                        <a:t>Health Insurance; Deposit insurance; public pension</a:t>
                      </a:r>
                    </a:p>
                  </a:txBody>
                  <a:tcPr/>
                </a:tc>
                <a:tc>
                  <a:txBody>
                    <a:bodyPr/>
                    <a:lstStyle/>
                    <a:p>
                      <a:r>
                        <a:rPr lang="en-US" sz="2200" b="1" dirty="0">
                          <a:latin typeface="TH SarabunPSK" panose="020B0500040200020003" pitchFamily="34" charset="-34"/>
                          <a:cs typeface="TH SarabunPSK" panose="020B0500040200020003" pitchFamily="34" charset="-34"/>
                        </a:rPr>
                        <a:t>Market may not exist or be unattractive </a:t>
                      </a:r>
                    </a:p>
                  </a:txBody>
                  <a:tcPr/>
                </a:tc>
                <a:extLst>
                  <a:ext uri="{0D108BD9-81ED-4DB2-BD59-A6C34878D82A}">
                    <a16:rowId xmlns:a16="http://schemas.microsoft.com/office/drawing/2014/main" val="2722907712"/>
                  </a:ext>
                </a:extLst>
              </a:tr>
              <a:tr h="1156115">
                <a:tc>
                  <a:txBody>
                    <a:bodyPr/>
                    <a:lstStyle/>
                    <a:p>
                      <a:r>
                        <a:rPr lang="en-US" sz="2200" b="1" dirty="0">
                          <a:latin typeface="TH SarabunPSK" panose="020B0500040200020003" pitchFamily="34" charset="-34"/>
                          <a:cs typeface="TH SarabunPSK" panose="020B0500040200020003" pitchFamily="34" charset="-34"/>
                        </a:rPr>
                        <a:t>Public Goods</a:t>
                      </a:r>
                    </a:p>
                  </a:txBody>
                  <a:tcPr/>
                </a:tc>
                <a:tc>
                  <a:txBody>
                    <a:bodyPr/>
                    <a:lstStyle/>
                    <a:p>
                      <a:r>
                        <a:rPr lang="en-US" sz="2200" b="1" dirty="0">
                          <a:latin typeface="TH SarabunPSK" panose="020B0500040200020003" pitchFamily="34" charset="-34"/>
                          <a:cs typeface="TH SarabunPSK" panose="020B0500040200020003" pitchFamily="34" charset="-34"/>
                        </a:rPr>
                        <a:t>Benefit can be enjoyed by many people simultaneously at zero marginal cost</a:t>
                      </a:r>
                    </a:p>
                  </a:txBody>
                  <a:tcPr/>
                </a:tc>
                <a:tc>
                  <a:txBody>
                    <a:bodyPr/>
                    <a:lstStyle/>
                    <a:p>
                      <a:r>
                        <a:rPr lang="en-US" sz="2200" b="1" dirty="0">
                          <a:latin typeface="TH SarabunPSK" panose="020B0500040200020003" pitchFamily="34" charset="-34"/>
                          <a:cs typeface="TH SarabunPSK" panose="020B0500040200020003" pitchFamily="34" charset="-34"/>
                        </a:rPr>
                        <a:t>National Defense, police environment protection, rule of law</a:t>
                      </a:r>
                    </a:p>
                  </a:txBody>
                  <a:tcPr/>
                </a:tc>
                <a:tc>
                  <a:txBody>
                    <a:bodyPr/>
                    <a:lstStyle/>
                    <a:p>
                      <a:r>
                        <a:rPr lang="en-US" sz="2200" b="1" dirty="0">
                          <a:latin typeface="TH SarabunPSK" panose="020B0500040200020003" pitchFamily="34" charset="-34"/>
                          <a:cs typeface="TH SarabunPSK" panose="020B0500040200020003" pitchFamily="34" charset="-34"/>
                        </a:rPr>
                        <a:t>Under provided (free Riding)</a:t>
                      </a:r>
                    </a:p>
                  </a:txBody>
                  <a:tcPr/>
                </a:tc>
                <a:extLst>
                  <a:ext uri="{0D108BD9-81ED-4DB2-BD59-A6C34878D82A}">
                    <a16:rowId xmlns:a16="http://schemas.microsoft.com/office/drawing/2014/main" val="158240526"/>
                  </a:ext>
                </a:extLst>
              </a:tr>
              <a:tr h="1156115">
                <a:tc>
                  <a:txBody>
                    <a:bodyPr/>
                    <a:lstStyle/>
                    <a:p>
                      <a:r>
                        <a:rPr lang="en-US" sz="2200" b="1" dirty="0">
                          <a:latin typeface="TH SarabunPSK" panose="020B0500040200020003" pitchFamily="34" charset="-34"/>
                          <a:cs typeface="TH SarabunPSK" panose="020B0500040200020003" pitchFamily="34" charset="-34"/>
                        </a:rPr>
                        <a:t>Good with Externalities</a:t>
                      </a:r>
                    </a:p>
                  </a:txBody>
                  <a:tcPr/>
                </a:tc>
                <a:tc>
                  <a:txBody>
                    <a:bodyPr/>
                    <a:lstStyle/>
                    <a:p>
                      <a:r>
                        <a:rPr lang="en-US" sz="2200" b="1" dirty="0">
                          <a:latin typeface="TH SarabunPSK" panose="020B0500040200020003" pitchFamily="34" charset="-34"/>
                          <a:cs typeface="TH SarabunPSK" panose="020B0500040200020003" pitchFamily="34" charset="-34"/>
                        </a:rPr>
                        <a:t>Direct benefits from personal use and indirect benefits from use by others</a:t>
                      </a:r>
                    </a:p>
                  </a:txBody>
                  <a:tcPr/>
                </a:tc>
                <a:tc>
                  <a:txBody>
                    <a:bodyPr/>
                    <a:lstStyle/>
                    <a:p>
                      <a:r>
                        <a:rPr lang="en-US" sz="2200" b="1" dirty="0">
                          <a:latin typeface="TH SarabunPSK" panose="020B0500040200020003" pitchFamily="34" charset="-34"/>
                          <a:cs typeface="TH SarabunPSK" panose="020B0500040200020003" pitchFamily="34" charset="-34"/>
                        </a:rPr>
                        <a:t>Education, Immunization programs</a:t>
                      </a:r>
                    </a:p>
                  </a:txBody>
                  <a:tcPr/>
                </a:tc>
                <a:tc>
                  <a:txBody>
                    <a:bodyPr/>
                    <a:lstStyle/>
                    <a:p>
                      <a:r>
                        <a:rPr lang="en-US" sz="2200" b="1" dirty="0">
                          <a:latin typeface="TH SarabunPSK" panose="020B0500040200020003" pitchFamily="34" charset="-34"/>
                          <a:cs typeface="TH SarabunPSK" panose="020B0500040200020003" pitchFamily="34" charset="-34"/>
                        </a:rPr>
                        <a:t>Under provided or over used</a:t>
                      </a:r>
                    </a:p>
                  </a:txBody>
                  <a:tcPr/>
                </a:tc>
                <a:extLst>
                  <a:ext uri="{0D108BD9-81ED-4DB2-BD59-A6C34878D82A}">
                    <a16:rowId xmlns:a16="http://schemas.microsoft.com/office/drawing/2014/main" val="33660741"/>
                  </a:ext>
                </a:extLst>
              </a:tr>
              <a:tr h="838041">
                <a:tc>
                  <a:txBody>
                    <a:bodyPr/>
                    <a:lstStyle/>
                    <a:p>
                      <a:r>
                        <a:rPr lang="en-US" sz="2200" b="1" dirty="0">
                          <a:latin typeface="TH SarabunPSK" panose="020B0500040200020003" pitchFamily="34" charset="-34"/>
                          <a:cs typeface="TH SarabunPSK" panose="020B0500040200020003" pitchFamily="34" charset="-34"/>
                        </a:rPr>
                        <a:t>Natural Monopolies</a:t>
                      </a:r>
                    </a:p>
                  </a:txBody>
                  <a:tcPr/>
                </a:tc>
                <a:tc>
                  <a:txBody>
                    <a:bodyPr/>
                    <a:lstStyle/>
                    <a:p>
                      <a:r>
                        <a:rPr lang="en-US" sz="2200" b="1" dirty="0">
                          <a:latin typeface="TH SarabunPSK" panose="020B0500040200020003" pitchFamily="34" charset="-34"/>
                          <a:cs typeface="TH SarabunPSK" panose="020B0500040200020003" pitchFamily="34" charset="-34"/>
                        </a:rPr>
                        <a:t>Large upfront fixed costs determine decreasing AVC</a:t>
                      </a:r>
                    </a:p>
                  </a:txBody>
                  <a:tcPr/>
                </a:tc>
                <a:tc>
                  <a:txBody>
                    <a:bodyPr/>
                    <a:lstStyle/>
                    <a:p>
                      <a:r>
                        <a:rPr lang="en-US" sz="2200" b="1" dirty="0">
                          <a:latin typeface="TH SarabunPSK" panose="020B0500040200020003" pitchFamily="34" charset="-34"/>
                          <a:cs typeface="TH SarabunPSK" panose="020B0500040200020003" pitchFamily="34" charset="-34"/>
                        </a:rPr>
                        <a:t>Water Provision, Electricity, mass transportation</a:t>
                      </a:r>
                    </a:p>
                  </a:txBody>
                  <a:tcPr/>
                </a:tc>
                <a:tc>
                  <a:txBody>
                    <a:bodyPr/>
                    <a:lstStyle/>
                    <a:p>
                      <a:r>
                        <a:rPr lang="en-US" sz="2200" b="1" dirty="0">
                          <a:latin typeface="TH SarabunPSK" panose="020B0500040200020003" pitchFamily="34" charset="-34"/>
                          <a:cs typeface="TH SarabunPSK" panose="020B0500040200020003" pitchFamily="34" charset="-34"/>
                        </a:rPr>
                        <a:t>One firm dominates the industry or no production</a:t>
                      </a:r>
                    </a:p>
                  </a:txBody>
                  <a:tcPr/>
                </a:tc>
                <a:extLst>
                  <a:ext uri="{0D108BD9-81ED-4DB2-BD59-A6C34878D82A}">
                    <a16:rowId xmlns:a16="http://schemas.microsoft.com/office/drawing/2014/main" val="1407316614"/>
                  </a:ext>
                </a:extLst>
              </a:tr>
              <a:tr h="1156115">
                <a:tc>
                  <a:txBody>
                    <a:bodyPr/>
                    <a:lstStyle/>
                    <a:p>
                      <a:r>
                        <a:rPr lang="en-US" sz="2200" b="1" dirty="0">
                          <a:latin typeface="TH SarabunPSK" panose="020B0500040200020003" pitchFamily="34" charset="-34"/>
                          <a:cs typeface="TH SarabunPSK" panose="020B0500040200020003" pitchFamily="34" charset="-34"/>
                        </a:rPr>
                        <a:t>Asymmetrical Information</a:t>
                      </a:r>
                    </a:p>
                  </a:txBody>
                  <a:tcPr/>
                </a:tc>
                <a:tc>
                  <a:txBody>
                    <a:bodyPr/>
                    <a:lstStyle/>
                    <a:p>
                      <a:r>
                        <a:rPr lang="en-US" sz="2200" b="1" dirty="0">
                          <a:latin typeface="TH SarabunPSK" panose="020B0500040200020003" pitchFamily="34" charset="-34"/>
                          <a:cs typeface="TH SarabunPSK" panose="020B0500040200020003" pitchFamily="34" charset="-34"/>
                        </a:rPr>
                        <a:t>Inability of Buyers to assess sellers information or services can create fraud</a:t>
                      </a:r>
                    </a:p>
                  </a:txBody>
                  <a:tcPr/>
                </a:tc>
                <a:tc>
                  <a:txBody>
                    <a:bodyPr/>
                    <a:lstStyle/>
                    <a:p>
                      <a:r>
                        <a:rPr lang="en-US" sz="2200" b="1" dirty="0">
                          <a:latin typeface="TH SarabunPSK" panose="020B0500040200020003" pitchFamily="34" charset="-34"/>
                          <a:cs typeface="TH SarabunPSK" panose="020B0500040200020003" pitchFamily="34" charset="-34"/>
                        </a:rPr>
                        <a:t>Securities markets, medical care</a:t>
                      </a:r>
                    </a:p>
                  </a:txBody>
                  <a:tcPr/>
                </a:tc>
                <a:tc>
                  <a:txBody>
                    <a:bodyPr/>
                    <a:lstStyle/>
                    <a:p>
                      <a:r>
                        <a:rPr lang="en-US" sz="2200" b="1" dirty="0">
                          <a:latin typeface="TH SarabunPSK" panose="020B0500040200020003" pitchFamily="34" charset="-34"/>
                          <a:cs typeface="TH SarabunPSK" panose="020B0500040200020003" pitchFamily="34" charset="-34"/>
                        </a:rPr>
                        <a:t>Without regulation, can lead to fraud, serious risks to health</a:t>
                      </a:r>
                    </a:p>
                  </a:txBody>
                  <a:tcPr/>
                </a:tc>
                <a:extLst>
                  <a:ext uri="{0D108BD9-81ED-4DB2-BD59-A6C34878D82A}">
                    <a16:rowId xmlns:a16="http://schemas.microsoft.com/office/drawing/2014/main" val="4208745748"/>
                  </a:ext>
                </a:extLst>
              </a:tr>
            </a:tbl>
          </a:graphicData>
        </a:graphic>
      </p:graphicFrame>
    </p:spTree>
    <p:extLst>
      <p:ext uri="{BB962C8B-B14F-4D97-AF65-F5344CB8AC3E}">
        <p14:creationId xmlns:p14="http://schemas.microsoft.com/office/powerpoint/2010/main" val="129585138"/>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E11F83ED-D3F3-4F36-A4EE-C78A5A16450D}"/>
              </a:ext>
            </a:extLst>
          </p:cNvPr>
          <p:cNvSpPr>
            <a:spLocks noGrp="1"/>
          </p:cNvSpPr>
          <p:nvPr>
            <p:ph type="title"/>
          </p:nvPr>
        </p:nvSpPr>
        <p:spPr>
          <a:xfrm>
            <a:off x="1004515" y="651785"/>
            <a:ext cx="10058400" cy="756586"/>
          </a:xfrm>
        </p:spPr>
        <p:txBody>
          <a:bodyPr/>
          <a:lstStyle/>
          <a:p>
            <a:r>
              <a:rPr lang="en-US" b="1" dirty="0"/>
              <a:t>Government’s Role in providing public services</a:t>
            </a:r>
          </a:p>
        </p:txBody>
      </p:sp>
      <p:sp>
        <p:nvSpPr>
          <p:cNvPr id="5" name="Content Placeholder 4">
            <a:extLst>
              <a:ext uri="{FF2B5EF4-FFF2-40B4-BE49-F238E27FC236}">
                <a16:creationId xmlns:a16="http://schemas.microsoft.com/office/drawing/2014/main" id="{DF930E7E-EA44-4298-B5DB-FDF5056ED998}"/>
              </a:ext>
            </a:extLst>
          </p:cNvPr>
          <p:cNvSpPr>
            <a:spLocks noGrp="1"/>
          </p:cNvSpPr>
          <p:nvPr>
            <p:ph idx="1"/>
          </p:nvPr>
        </p:nvSpPr>
        <p:spPr>
          <a:xfrm>
            <a:off x="1097280" y="1717995"/>
            <a:ext cx="10058400" cy="4232043"/>
          </a:xfrm>
        </p:spPr>
        <p:txBody>
          <a:bodyPr>
            <a:normAutofit/>
          </a:bodyPr>
          <a:lstStyle/>
          <a:p>
            <a:r>
              <a:rPr lang="en-US" sz="4000" dirty="0"/>
              <a:t>If there is market failure, government may be able to provide the good at a more optimal level and price:</a:t>
            </a:r>
          </a:p>
          <a:p>
            <a:pPr lvl="1"/>
            <a:r>
              <a:rPr lang="en-US" sz="3600" dirty="0"/>
              <a:t>Internal security, national defense</a:t>
            </a:r>
          </a:p>
          <a:p>
            <a:pPr lvl="1"/>
            <a:r>
              <a:rPr lang="en-US" sz="3600" dirty="0"/>
              <a:t>Environment protection</a:t>
            </a:r>
          </a:p>
          <a:p>
            <a:pPr lvl="1"/>
            <a:r>
              <a:rPr lang="en-US" sz="3600" dirty="0"/>
              <a:t>Judiciary</a:t>
            </a:r>
          </a:p>
          <a:p>
            <a:pPr lvl="1"/>
            <a:r>
              <a:rPr lang="en-US" sz="3600" dirty="0"/>
              <a:t>Education, public health etc.</a:t>
            </a:r>
          </a:p>
        </p:txBody>
      </p:sp>
      <p:sp>
        <p:nvSpPr>
          <p:cNvPr id="2" name="Slide Number Placeholder 1">
            <a:extLst>
              <a:ext uri="{FF2B5EF4-FFF2-40B4-BE49-F238E27FC236}">
                <a16:creationId xmlns:a16="http://schemas.microsoft.com/office/drawing/2014/main" id="{29F86D2A-172F-4B2E-815B-415D43AAE2C0}"/>
              </a:ext>
            </a:extLst>
          </p:cNvPr>
          <p:cNvSpPr>
            <a:spLocks noGrp="1"/>
          </p:cNvSpPr>
          <p:nvPr>
            <p:ph type="sldNum" sz="quarter" idx="12"/>
          </p:nvPr>
        </p:nvSpPr>
        <p:spPr/>
        <p:txBody>
          <a:bodyPr/>
          <a:lstStyle/>
          <a:p>
            <a:fld id="{749E1F84-2C5E-48FF-AA8F-2779AF4985BC}" type="slidenum">
              <a:rPr lang="en-US" smtClean="0"/>
              <a:t>9</a:t>
            </a:fld>
            <a:endParaRPr lang="en-US"/>
          </a:p>
        </p:txBody>
      </p:sp>
    </p:spTree>
    <p:extLst>
      <p:ext uri="{BB962C8B-B14F-4D97-AF65-F5344CB8AC3E}">
        <p14:creationId xmlns:p14="http://schemas.microsoft.com/office/powerpoint/2010/main" val="409022688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2341E1-0674-4EC2-AAD3-6234940992A9}"/>
              </a:ext>
            </a:extLst>
          </p:cNvPr>
          <p:cNvSpPr>
            <a:spLocks noGrp="1"/>
          </p:cNvSpPr>
          <p:nvPr>
            <p:ph type="title"/>
          </p:nvPr>
        </p:nvSpPr>
        <p:spPr>
          <a:xfrm>
            <a:off x="609600" y="286603"/>
            <a:ext cx="10546080" cy="1450757"/>
          </a:xfrm>
        </p:spPr>
        <p:txBody>
          <a:bodyPr/>
          <a:lstStyle/>
          <a:p>
            <a:r>
              <a:rPr lang="en-US" b="1" dirty="0">
                <a:latin typeface="TH SarabunPSK" panose="020B0500040200020003" pitchFamily="34" charset="-34"/>
                <a:cs typeface="TH SarabunPSK" panose="020B0500040200020003" pitchFamily="34" charset="-34"/>
              </a:rPr>
              <a:t>Benefit of Competition and the Role of Government in a Market Economy</a:t>
            </a:r>
          </a:p>
        </p:txBody>
      </p:sp>
      <p:sp>
        <p:nvSpPr>
          <p:cNvPr id="3" name="Content Placeholder 2">
            <a:extLst>
              <a:ext uri="{FF2B5EF4-FFF2-40B4-BE49-F238E27FC236}">
                <a16:creationId xmlns:a16="http://schemas.microsoft.com/office/drawing/2014/main" id="{3B54EAE4-E66F-424C-BA2C-93A68D45F338}"/>
              </a:ext>
            </a:extLst>
          </p:cNvPr>
          <p:cNvSpPr>
            <a:spLocks noGrp="1"/>
          </p:cNvSpPr>
          <p:nvPr>
            <p:ph idx="1"/>
          </p:nvPr>
        </p:nvSpPr>
        <p:spPr>
          <a:xfrm>
            <a:off x="721894" y="1737360"/>
            <a:ext cx="10782701" cy="4302403"/>
          </a:xfrm>
        </p:spPr>
        <p:txBody>
          <a:bodyPr>
            <a:normAutofit fontScale="92500" lnSpcReduction="10000"/>
          </a:bodyPr>
          <a:lstStyle/>
          <a:p>
            <a:pPr>
              <a:buFont typeface="Wingdings" panose="05000000000000000000" pitchFamily="2" charset="2"/>
              <a:buChar char="Ø"/>
            </a:pPr>
            <a:r>
              <a:rPr lang="en-US" dirty="0">
                <a:latin typeface="TH SarabunPSK" panose="020B0500040200020003" pitchFamily="34" charset="-34"/>
                <a:cs typeface="TH SarabunPSK" panose="020B0500040200020003" pitchFamily="34" charset="-34"/>
              </a:rPr>
              <a:t> </a:t>
            </a:r>
            <a:r>
              <a:rPr lang="en-US" sz="4000" dirty="0">
                <a:latin typeface="TH SarabunPSK" panose="020B0500040200020003" pitchFamily="34" charset="-34"/>
                <a:cs typeface="TH SarabunPSK" panose="020B0500040200020003" pitchFamily="34" charset="-34"/>
              </a:rPr>
              <a:t>Economic theory contends that competitive markets offer the most efficient outcomes when the following conditions hold:</a:t>
            </a:r>
          </a:p>
          <a:p>
            <a:pPr lvl="1"/>
            <a:r>
              <a:rPr lang="en-US" sz="3600" dirty="0">
                <a:latin typeface="TH SarabunPSK" panose="020B0500040200020003" pitchFamily="34" charset="-34"/>
                <a:cs typeface="TH SarabunPSK" panose="020B0500040200020003" pitchFamily="34" charset="-34"/>
              </a:rPr>
              <a:t> A market for every good and service</a:t>
            </a:r>
          </a:p>
          <a:p>
            <a:pPr lvl="1"/>
            <a:r>
              <a:rPr lang="en-US" sz="3600" dirty="0">
                <a:latin typeface="TH SarabunPSK" panose="020B0500040200020003" pitchFamily="34" charset="-34"/>
                <a:cs typeface="TH SarabunPSK" panose="020B0500040200020003" pitchFamily="34" charset="-34"/>
              </a:rPr>
              <a:t> Perfect competition (i.e., no agents have market power)</a:t>
            </a:r>
          </a:p>
          <a:p>
            <a:pPr lvl="1"/>
            <a:r>
              <a:rPr lang="en-US" sz="3600" dirty="0">
                <a:latin typeface="TH SarabunPSK" panose="020B0500040200020003" pitchFamily="34" charset="-34"/>
                <a:cs typeface="TH SarabunPSK" panose="020B0500040200020003" pitchFamily="34" charset="-34"/>
              </a:rPr>
              <a:t> Uniform information (everyone knows what anyone knows)</a:t>
            </a:r>
          </a:p>
          <a:p>
            <a:pPr lvl="1"/>
            <a:r>
              <a:rPr lang="en-US" sz="3600" dirty="0">
                <a:latin typeface="TH SarabunPSK" panose="020B0500040200020003" pitchFamily="34" charset="-34"/>
                <a:cs typeface="TH SarabunPSK" panose="020B0500040200020003" pitchFamily="34" charset="-34"/>
              </a:rPr>
              <a:t> Costless contract negotiation and enforcement</a:t>
            </a:r>
          </a:p>
          <a:p>
            <a:pPr lvl="1"/>
            <a:r>
              <a:rPr lang="en-US" sz="3600" dirty="0">
                <a:latin typeface="TH SarabunPSK" panose="020B0500040200020003" pitchFamily="34" charset="-34"/>
                <a:cs typeface="TH SarabunPSK" panose="020B0500040200020003" pitchFamily="34" charset="-34"/>
              </a:rPr>
              <a:t> Uniform tastes and social welfare functions</a:t>
            </a:r>
          </a:p>
          <a:p>
            <a:pPr lvl="1"/>
            <a:r>
              <a:rPr lang="en-US" sz="3600" dirty="0">
                <a:latin typeface="TH SarabunPSK" panose="020B0500040200020003" pitchFamily="34" charset="-34"/>
                <a:cs typeface="TH SarabunPSK" panose="020B0500040200020003" pitchFamily="34" charset="-34"/>
              </a:rPr>
              <a:t> Decreasing returns to scale production structures and no externalities</a:t>
            </a:r>
          </a:p>
          <a:p>
            <a:pPr lvl="2">
              <a:buFont typeface="Wingdings" panose="05000000000000000000" pitchFamily="2" charset="2"/>
              <a:buChar char="§"/>
            </a:pPr>
            <a:endParaRPr lang="en-US" sz="1200" dirty="0">
              <a:latin typeface="TH SarabunPSK" panose="020B0500040200020003" pitchFamily="34" charset="-34"/>
              <a:cs typeface="TH SarabunPSK" panose="020B0500040200020003" pitchFamily="34" charset="-34"/>
            </a:endParaRPr>
          </a:p>
        </p:txBody>
      </p:sp>
      <p:sp>
        <p:nvSpPr>
          <p:cNvPr id="4" name="Slide Number Placeholder 3">
            <a:extLst>
              <a:ext uri="{FF2B5EF4-FFF2-40B4-BE49-F238E27FC236}">
                <a16:creationId xmlns:a16="http://schemas.microsoft.com/office/drawing/2014/main" id="{AE18338F-9E84-4FC8-85B0-FEB966C72D2D}"/>
              </a:ext>
            </a:extLst>
          </p:cNvPr>
          <p:cNvSpPr>
            <a:spLocks noGrp="1"/>
          </p:cNvSpPr>
          <p:nvPr>
            <p:ph type="sldNum" sz="quarter" idx="12"/>
          </p:nvPr>
        </p:nvSpPr>
        <p:spPr/>
        <p:txBody>
          <a:bodyPr/>
          <a:lstStyle/>
          <a:p>
            <a:fld id="{749E1F84-2C5E-48FF-AA8F-2779AF4985BC}" type="slidenum">
              <a:rPr lang="en-US" smtClean="0"/>
              <a:t>10</a:t>
            </a:fld>
            <a:endParaRPr lang="en-US"/>
          </a:p>
        </p:txBody>
      </p:sp>
    </p:spTree>
    <p:extLst>
      <p:ext uri="{BB962C8B-B14F-4D97-AF65-F5344CB8AC3E}">
        <p14:creationId xmlns:p14="http://schemas.microsoft.com/office/powerpoint/2010/main" val="1886596027"/>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11A2268F-CF3E-4356-A03B-92B57A78753B}"/>
              </a:ext>
            </a:extLst>
          </p:cNvPr>
          <p:cNvSpPr>
            <a:spLocks noGrp="1"/>
          </p:cNvSpPr>
          <p:nvPr>
            <p:ph type="sldNum" sz="quarter" idx="12"/>
          </p:nvPr>
        </p:nvSpPr>
        <p:spPr/>
        <p:txBody>
          <a:bodyPr/>
          <a:lstStyle/>
          <a:p>
            <a:fld id="{749E1F84-2C5E-48FF-AA8F-2779AF4985BC}" type="slidenum">
              <a:rPr lang="en-US" smtClean="0"/>
              <a:t>11</a:t>
            </a:fld>
            <a:endParaRPr lang="en-US"/>
          </a:p>
        </p:txBody>
      </p:sp>
      <p:sp>
        <p:nvSpPr>
          <p:cNvPr id="5" name="TextBox 4">
            <a:extLst>
              <a:ext uri="{FF2B5EF4-FFF2-40B4-BE49-F238E27FC236}">
                <a16:creationId xmlns:a16="http://schemas.microsoft.com/office/drawing/2014/main" id="{E2BFB610-43F8-4783-8DC4-BC2D43795E6D}"/>
              </a:ext>
            </a:extLst>
          </p:cNvPr>
          <p:cNvSpPr txBox="1"/>
          <p:nvPr/>
        </p:nvSpPr>
        <p:spPr>
          <a:xfrm>
            <a:off x="284598" y="27255"/>
            <a:ext cx="11754841" cy="6432530"/>
          </a:xfrm>
          <a:prstGeom prst="rect">
            <a:avLst/>
          </a:prstGeom>
          <a:noFill/>
        </p:spPr>
        <p:txBody>
          <a:bodyPr wrap="square" rtlCol="0">
            <a:spAutoFit/>
          </a:bodyPr>
          <a:lstStyle/>
          <a:p>
            <a:r>
              <a:rPr lang="en-US" sz="4400" b="1" dirty="0">
                <a:latin typeface="TH SarabunPSK" panose="020B0500040200020003" pitchFamily="34" charset="-34"/>
                <a:cs typeface="TH SarabunPSK" panose="020B0500040200020003" pitchFamily="34" charset="-34"/>
              </a:rPr>
              <a:t>Key issue about public provision of goods:</a:t>
            </a:r>
          </a:p>
          <a:p>
            <a:endParaRPr lang="en-US" sz="4400" b="1" dirty="0">
              <a:latin typeface="TH SarabunPSK" panose="020B0500040200020003" pitchFamily="34" charset="-34"/>
              <a:cs typeface="TH SarabunPSK" panose="020B0500040200020003" pitchFamily="34" charset="-34"/>
            </a:endParaRPr>
          </a:p>
          <a:p>
            <a:pPr marL="342900" indent="-342900">
              <a:buFont typeface="Arial" panose="020B0604020202020204" pitchFamily="34" charset="0"/>
              <a:buChar char="•"/>
            </a:pPr>
            <a:r>
              <a:rPr lang="en-US" sz="3600" dirty="0">
                <a:latin typeface="TH SarabunPSK" panose="020B0500040200020003" pitchFamily="34" charset="-34"/>
                <a:cs typeface="TH SarabunPSK" panose="020B0500040200020003" pitchFamily="34" charset="-34"/>
              </a:rPr>
              <a:t>Need not require direct production: can use agencies, contract out, leasing; concessions</a:t>
            </a:r>
          </a:p>
          <a:p>
            <a:r>
              <a:rPr lang="en-US" sz="3600" dirty="0">
                <a:latin typeface="TH SarabunPSK" panose="020B0500040200020003" pitchFamily="34" charset="-34"/>
                <a:cs typeface="TH SarabunPSK" panose="020B0500040200020003" pitchFamily="34" charset="-34"/>
              </a:rPr>
              <a:t>     (highways, airports, regulated private utility.</a:t>
            </a:r>
          </a:p>
          <a:p>
            <a:pPr marL="457200" indent="-457200">
              <a:buFont typeface="Arial" panose="020B0604020202020204" pitchFamily="34" charset="0"/>
              <a:buChar char="•"/>
            </a:pPr>
            <a:r>
              <a:rPr lang="en-US" sz="3600" dirty="0">
                <a:latin typeface="TH SarabunPSK" panose="020B0500040200020003" pitchFamily="34" charset="-34"/>
                <a:cs typeface="TH SarabunPSK" panose="020B0500040200020003" pitchFamily="34" charset="-34"/>
              </a:rPr>
              <a:t>Relative efficiency and costs of private vs. public provision of services must be compared (public provision may not be the best option.</a:t>
            </a:r>
          </a:p>
          <a:p>
            <a:pPr marL="457200" indent="-457200">
              <a:buFont typeface="Arial" panose="020B0604020202020204" pitchFamily="34" charset="0"/>
              <a:buChar char="•"/>
            </a:pPr>
            <a:r>
              <a:rPr lang="en-US" sz="3600" dirty="0">
                <a:latin typeface="TH SarabunPSK" panose="020B0500040200020003" pitchFamily="34" charset="-34"/>
                <a:cs typeface="TH SarabunPSK" panose="020B0500040200020003" pitchFamily="34" charset="-34"/>
              </a:rPr>
              <a:t>If private provision is used, supplier must be held to service standards.  Regulation is needed if monopoly involved (e.g. supplier of electricity or phone service)</a:t>
            </a:r>
          </a:p>
          <a:p>
            <a:endParaRPr lang="en-US" sz="3600" dirty="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246455240"/>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TextBox 13">
            <a:extLst>
              <a:ext uri="{FF2B5EF4-FFF2-40B4-BE49-F238E27FC236}">
                <a16:creationId xmlns:a16="http://schemas.microsoft.com/office/drawing/2014/main" id="{C9D29C0C-E972-4360-88D7-455BF2E76EAE}"/>
              </a:ext>
            </a:extLst>
          </p:cNvPr>
          <p:cNvSpPr txBox="1"/>
          <p:nvPr/>
        </p:nvSpPr>
        <p:spPr>
          <a:xfrm>
            <a:off x="188686" y="5638800"/>
            <a:ext cx="2224688" cy="1384995"/>
          </a:xfrm>
          <a:prstGeom prst="rect">
            <a:avLst/>
          </a:prstGeom>
          <a:noFill/>
        </p:spPr>
        <p:txBody>
          <a:bodyPr wrap="square" rtlCol="0">
            <a:spAutoFit/>
          </a:bodyPr>
          <a:lstStyle/>
          <a:p>
            <a:r>
              <a:rPr lang="en-US" sz="2800" b="1" dirty="0">
                <a:latin typeface="TH SarabunPSK" panose="020B0500040200020003" pitchFamily="34" charset="-34"/>
                <a:cs typeface="TH SarabunPSK" panose="020B0500040200020003" pitchFamily="34" charset="-34"/>
              </a:rPr>
              <a:t>Government </a:t>
            </a:r>
          </a:p>
          <a:p>
            <a:r>
              <a:rPr lang="en-US" sz="2800" b="1" dirty="0">
                <a:latin typeface="TH SarabunPSK" panose="020B0500040200020003" pitchFamily="34" charset="-34"/>
                <a:cs typeface="TH SarabunPSK" panose="020B0500040200020003" pitchFamily="34" charset="-34"/>
              </a:rPr>
              <a:t>Production and </a:t>
            </a:r>
          </a:p>
          <a:p>
            <a:r>
              <a:rPr lang="en-US" sz="2800" b="1" dirty="0">
                <a:latin typeface="TH SarabunPSK" panose="020B0500040200020003" pitchFamily="34" charset="-34"/>
                <a:cs typeface="TH SarabunPSK" panose="020B0500040200020003" pitchFamily="34" charset="-34"/>
              </a:rPr>
              <a:t>Delivery</a:t>
            </a:r>
          </a:p>
        </p:txBody>
      </p:sp>
      <p:sp>
        <p:nvSpPr>
          <p:cNvPr id="2" name="Slide Number Placeholder 1">
            <a:extLst>
              <a:ext uri="{FF2B5EF4-FFF2-40B4-BE49-F238E27FC236}">
                <a16:creationId xmlns:a16="http://schemas.microsoft.com/office/drawing/2014/main" id="{53AD1B8D-1DFF-4F13-9614-AA21FD768AA6}"/>
              </a:ext>
            </a:extLst>
          </p:cNvPr>
          <p:cNvSpPr>
            <a:spLocks noGrp="1"/>
          </p:cNvSpPr>
          <p:nvPr>
            <p:ph type="sldNum" sz="quarter" idx="12"/>
          </p:nvPr>
        </p:nvSpPr>
        <p:spPr>
          <a:xfrm>
            <a:off x="10937497" y="6249263"/>
            <a:ext cx="683339" cy="365125"/>
          </a:xfrm>
        </p:spPr>
        <p:txBody>
          <a:bodyPr/>
          <a:lstStyle/>
          <a:p>
            <a:fld id="{840BBF93-A68B-4E08-861A-4E0A52AB74DC}" type="slidenum">
              <a:rPr lang="en-US" sz="1800" b="1" smtClean="0">
                <a:latin typeface="TH SarabunPSK" panose="020B0500040200020003" pitchFamily="34" charset="-34"/>
                <a:cs typeface="TH SarabunPSK" panose="020B0500040200020003" pitchFamily="34" charset="-34"/>
              </a:rPr>
              <a:t>12</a:t>
            </a:fld>
            <a:endParaRPr lang="en-US" sz="1800" b="1" dirty="0">
              <a:latin typeface="TH SarabunPSK" panose="020B0500040200020003" pitchFamily="34" charset="-34"/>
              <a:cs typeface="TH SarabunPSK" panose="020B0500040200020003" pitchFamily="34" charset="-34"/>
            </a:endParaRPr>
          </a:p>
        </p:txBody>
      </p:sp>
      <p:grpSp>
        <p:nvGrpSpPr>
          <p:cNvPr id="4" name="Group 3">
            <a:extLst>
              <a:ext uri="{FF2B5EF4-FFF2-40B4-BE49-F238E27FC236}">
                <a16:creationId xmlns:a16="http://schemas.microsoft.com/office/drawing/2014/main" id="{D02E0BA3-0E88-443A-A750-6D2FFC609D43}"/>
              </a:ext>
            </a:extLst>
          </p:cNvPr>
          <p:cNvGrpSpPr/>
          <p:nvPr/>
        </p:nvGrpSpPr>
        <p:grpSpPr>
          <a:xfrm>
            <a:off x="349302" y="512802"/>
            <a:ext cx="11271533" cy="6428959"/>
            <a:chOff x="349303" y="512802"/>
            <a:chExt cx="9540470" cy="6428959"/>
          </a:xfrm>
        </p:grpSpPr>
        <p:sp>
          <p:nvSpPr>
            <p:cNvPr id="5" name="Rectangle 4">
              <a:extLst>
                <a:ext uri="{FF2B5EF4-FFF2-40B4-BE49-F238E27FC236}">
                  <a16:creationId xmlns:a16="http://schemas.microsoft.com/office/drawing/2014/main" id="{2850C3F4-70A4-418F-977E-BFC2F052CE0D}"/>
                </a:ext>
              </a:extLst>
            </p:cNvPr>
            <p:cNvSpPr/>
            <p:nvPr/>
          </p:nvSpPr>
          <p:spPr>
            <a:xfrm>
              <a:off x="1250043" y="723900"/>
              <a:ext cx="7486650" cy="4648200"/>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endParaRPr lang="en-US" sz="2800" b="1">
                <a:latin typeface="TH SarabunPSK" panose="020B0500040200020003" pitchFamily="34" charset="-34"/>
                <a:cs typeface="TH SarabunPSK" panose="020B0500040200020003" pitchFamily="34" charset="-34"/>
              </a:endParaRPr>
            </a:p>
          </p:txBody>
        </p:sp>
        <p:cxnSp>
          <p:nvCxnSpPr>
            <p:cNvPr id="7" name="Straight Connector 6">
              <a:extLst>
                <a:ext uri="{FF2B5EF4-FFF2-40B4-BE49-F238E27FC236}">
                  <a16:creationId xmlns:a16="http://schemas.microsoft.com/office/drawing/2014/main" id="{867630D5-0F06-49D1-AA26-4F6AFD25BB42}"/>
                </a:ext>
              </a:extLst>
            </p:cNvPr>
            <p:cNvCxnSpPr>
              <a:cxnSpLocks/>
              <a:endCxn id="3" idx="3"/>
            </p:cNvCxnSpPr>
            <p:nvPr/>
          </p:nvCxnSpPr>
          <p:spPr>
            <a:xfrm>
              <a:off x="1287970" y="742950"/>
              <a:ext cx="7448723" cy="4635758"/>
            </a:xfrm>
            <a:prstGeom prst="line">
              <a:avLst/>
            </a:prstGeom>
          </p:spPr>
          <p:style>
            <a:lnRef idx="1">
              <a:schemeClr val="accent1"/>
            </a:lnRef>
            <a:fillRef idx="0">
              <a:schemeClr val="accent1"/>
            </a:fillRef>
            <a:effectRef idx="0">
              <a:schemeClr val="accent1"/>
            </a:effectRef>
            <a:fontRef idx="minor">
              <a:schemeClr val="tx1"/>
            </a:fontRef>
          </p:style>
        </p:cxnSp>
        <p:sp>
          <p:nvSpPr>
            <p:cNvPr id="8" name="TextBox 7">
              <a:extLst>
                <a:ext uri="{FF2B5EF4-FFF2-40B4-BE49-F238E27FC236}">
                  <a16:creationId xmlns:a16="http://schemas.microsoft.com/office/drawing/2014/main" id="{30F573C1-157D-4B81-975D-E0F8581F53B1}"/>
                </a:ext>
              </a:extLst>
            </p:cNvPr>
            <p:cNvSpPr txBox="1"/>
            <p:nvPr/>
          </p:nvSpPr>
          <p:spPr>
            <a:xfrm rot="16200000">
              <a:off x="-453642" y="2361457"/>
              <a:ext cx="2129109"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Government Risk</a:t>
              </a:r>
            </a:p>
          </p:txBody>
        </p:sp>
        <p:sp>
          <p:nvSpPr>
            <p:cNvPr id="9" name="TextBox 8">
              <a:extLst>
                <a:ext uri="{FF2B5EF4-FFF2-40B4-BE49-F238E27FC236}">
                  <a16:creationId xmlns:a16="http://schemas.microsoft.com/office/drawing/2014/main" id="{D0F8DAFB-CDDB-4DF3-AD5A-F367FFA486D3}"/>
                </a:ext>
              </a:extLst>
            </p:cNvPr>
            <p:cNvSpPr txBox="1"/>
            <p:nvPr/>
          </p:nvSpPr>
          <p:spPr>
            <a:xfrm>
              <a:off x="549123" y="512802"/>
              <a:ext cx="840295"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100%</a:t>
              </a:r>
            </a:p>
          </p:txBody>
        </p:sp>
        <p:sp>
          <p:nvSpPr>
            <p:cNvPr id="10" name="TextBox 9">
              <a:extLst>
                <a:ext uri="{FF2B5EF4-FFF2-40B4-BE49-F238E27FC236}">
                  <a16:creationId xmlns:a16="http://schemas.microsoft.com/office/drawing/2014/main" id="{4337B309-E12D-473C-AA73-3D2FE2BA1E92}"/>
                </a:ext>
              </a:extLst>
            </p:cNvPr>
            <p:cNvSpPr txBox="1"/>
            <p:nvPr/>
          </p:nvSpPr>
          <p:spPr>
            <a:xfrm>
              <a:off x="767557" y="5454134"/>
              <a:ext cx="567784"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0%</a:t>
              </a:r>
            </a:p>
          </p:txBody>
        </p:sp>
        <p:sp>
          <p:nvSpPr>
            <p:cNvPr id="11" name="TextBox 10">
              <a:extLst>
                <a:ext uri="{FF2B5EF4-FFF2-40B4-BE49-F238E27FC236}">
                  <a16:creationId xmlns:a16="http://schemas.microsoft.com/office/drawing/2014/main" id="{26615DE4-4979-4DA7-8698-88822B33B03E}"/>
                </a:ext>
              </a:extLst>
            </p:cNvPr>
            <p:cNvSpPr txBox="1"/>
            <p:nvPr/>
          </p:nvSpPr>
          <p:spPr>
            <a:xfrm>
              <a:off x="8794574" y="512802"/>
              <a:ext cx="840295"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100%</a:t>
              </a:r>
            </a:p>
          </p:txBody>
        </p:sp>
        <p:sp>
          <p:nvSpPr>
            <p:cNvPr id="12" name="TextBox 11">
              <a:extLst>
                <a:ext uri="{FF2B5EF4-FFF2-40B4-BE49-F238E27FC236}">
                  <a16:creationId xmlns:a16="http://schemas.microsoft.com/office/drawing/2014/main" id="{B5097428-3D71-442D-98F1-E6EC707ACD26}"/>
                </a:ext>
              </a:extLst>
            </p:cNvPr>
            <p:cNvSpPr txBox="1"/>
            <p:nvPr/>
          </p:nvSpPr>
          <p:spPr>
            <a:xfrm>
              <a:off x="8811722" y="5206484"/>
              <a:ext cx="567784"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0%</a:t>
              </a:r>
            </a:p>
          </p:txBody>
        </p:sp>
        <p:sp>
          <p:nvSpPr>
            <p:cNvPr id="13" name="TextBox 12">
              <a:extLst>
                <a:ext uri="{FF2B5EF4-FFF2-40B4-BE49-F238E27FC236}">
                  <a16:creationId xmlns:a16="http://schemas.microsoft.com/office/drawing/2014/main" id="{D7071D07-62C7-4120-A7E7-0745D779A650}"/>
                </a:ext>
              </a:extLst>
            </p:cNvPr>
            <p:cNvSpPr txBox="1"/>
            <p:nvPr/>
          </p:nvSpPr>
          <p:spPr>
            <a:xfrm rot="16200000">
              <a:off x="8453616" y="2361457"/>
              <a:ext cx="1475084" cy="523220"/>
            </a:xfrm>
            <a:prstGeom prst="rect">
              <a:avLst/>
            </a:prstGeom>
            <a:noFill/>
          </p:spPr>
          <p:txBody>
            <a:bodyPr wrap="none" rtlCol="0">
              <a:spAutoFit/>
            </a:bodyPr>
            <a:lstStyle/>
            <a:p>
              <a:r>
                <a:rPr lang="en-US" sz="2800" b="1" dirty="0">
                  <a:latin typeface="TH SarabunPSK" panose="020B0500040200020003" pitchFamily="34" charset="-34"/>
                  <a:cs typeface="TH SarabunPSK" panose="020B0500040200020003" pitchFamily="34" charset="-34"/>
                </a:rPr>
                <a:t>Private Risk</a:t>
              </a:r>
            </a:p>
          </p:txBody>
        </p:sp>
        <p:sp>
          <p:nvSpPr>
            <p:cNvPr id="15" name="TextBox 14">
              <a:extLst>
                <a:ext uri="{FF2B5EF4-FFF2-40B4-BE49-F238E27FC236}">
                  <a16:creationId xmlns:a16="http://schemas.microsoft.com/office/drawing/2014/main" id="{FDEDAB44-85E6-4690-AB04-590E2B4AA07B}"/>
                </a:ext>
              </a:extLst>
            </p:cNvPr>
            <p:cNvSpPr txBox="1"/>
            <p:nvPr/>
          </p:nvSpPr>
          <p:spPr>
            <a:xfrm>
              <a:off x="2413374" y="5556766"/>
              <a:ext cx="1803830" cy="1384995"/>
            </a:xfrm>
            <a:prstGeom prst="rect">
              <a:avLst/>
            </a:prstGeom>
            <a:noFill/>
          </p:spPr>
          <p:txBody>
            <a:bodyPr wrap="square" rtlCol="0">
              <a:spAutoFit/>
            </a:bodyPr>
            <a:lstStyle/>
            <a:p>
              <a:r>
                <a:rPr lang="en-US" sz="2800" b="1" dirty="0">
                  <a:latin typeface="TH SarabunPSK" panose="020B0500040200020003" pitchFamily="34" charset="-34"/>
                  <a:cs typeface="TH SarabunPSK" panose="020B0500040200020003" pitchFamily="34" charset="-34"/>
                </a:rPr>
                <a:t>Traditional Public Procurement</a:t>
              </a:r>
            </a:p>
          </p:txBody>
        </p:sp>
        <p:sp>
          <p:nvSpPr>
            <p:cNvPr id="16" name="TextBox 15">
              <a:extLst>
                <a:ext uri="{FF2B5EF4-FFF2-40B4-BE49-F238E27FC236}">
                  <a16:creationId xmlns:a16="http://schemas.microsoft.com/office/drawing/2014/main" id="{C9CE46E9-EA62-409C-B00F-92800B2887E1}"/>
                </a:ext>
              </a:extLst>
            </p:cNvPr>
            <p:cNvSpPr txBox="1"/>
            <p:nvPr/>
          </p:nvSpPr>
          <p:spPr>
            <a:xfrm>
              <a:off x="4682002" y="5530513"/>
              <a:ext cx="714225" cy="523220"/>
            </a:xfrm>
            <a:prstGeom prst="rect">
              <a:avLst/>
            </a:prstGeom>
            <a:noFill/>
          </p:spPr>
          <p:txBody>
            <a:bodyPr wrap="square" rtlCol="0">
              <a:spAutoFit/>
            </a:bodyPr>
            <a:lstStyle/>
            <a:p>
              <a:r>
                <a:rPr lang="en-US" sz="2800" b="1" dirty="0">
                  <a:latin typeface="TH SarabunPSK" panose="020B0500040200020003" pitchFamily="34" charset="-34"/>
                  <a:cs typeface="TH SarabunPSK" panose="020B0500040200020003" pitchFamily="34" charset="-34"/>
                </a:rPr>
                <a:t>PPP</a:t>
              </a:r>
            </a:p>
          </p:txBody>
        </p:sp>
        <p:sp>
          <p:nvSpPr>
            <p:cNvPr id="17" name="TextBox 16">
              <a:extLst>
                <a:ext uri="{FF2B5EF4-FFF2-40B4-BE49-F238E27FC236}">
                  <a16:creationId xmlns:a16="http://schemas.microsoft.com/office/drawing/2014/main" id="{6F3355CA-D92C-48B2-B177-71D7866F2062}"/>
                </a:ext>
              </a:extLst>
            </p:cNvPr>
            <p:cNvSpPr txBox="1"/>
            <p:nvPr/>
          </p:nvSpPr>
          <p:spPr>
            <a:xfrm>
              <a:off x="5657308" y="5530513"/>
              <a:ext cx="1803830" cy="523220"/>
            </a:xfrm>
            <a:prstGeom prst="rect">
              <a:avLst/>
            </a:prstGeom>
            <a:noFill/>
          </p:spPr>
          <p:txBody>
            <a:bodyPr wrap="square" rtlCol="0">
              <a:spAutoFit/>
            </a:bodyPr>
            <a:lstStyle/>
            <a:p>
              <a:r>
                <a:rPr lang="en-US" sz="2800" b="1" dirty="0">
                  <a:latin typeface="TH SarabunPSK" panose="020B0500040200020003" pitchFamily="34" charset="-34"/>
                  <a:cs typeface="TH SarabunPSK" panose="020B0500040200020003" pitchFamily="34" charset="-34"/>
                </a:rPr>
                <a:t>Concessions</a:t>
              </a:r>
            </a:p>
          </p:txBody>
        </p:sp>
        <p:sp>
          <p:nvSpPr>
            <p:cNvPr id="18" name="TextBox 17">
              <a:extLst>
                <a:ext uri="{FF2B5EF4-FFF2-40B4-BE49-F238E27FC236}">
                  <a16:creationId xmlns:a16="http://schemas.microsoft.com/office/drawing/2014/main" id="{10CB0A0A-6EBF-4BB3-9FA9-754BE6C62EF2}"/>
                </a:ext>
              </a:extLst>
            </p:cNvPr>
            <p:cNvSpPr txBox="1"/>
            <p:nvPr/>
          </p:nvSpPr>
          <p:spPr>
            <a:xfrm>
              <a:off x="8085943" y="5550932"/>
              <a:ext cx="1803830" cy="523220"/>
            </a:xfrm>
            <a:prstGeom prst="rect">
              <a:avLst/>
            </a:prstGeom>
            <a:noFill/>
          </p:spPr>
          <p:txBody>
            <a:bodyPr wrap="square" rtlCol="0">
              <a:spAutoFit/>
            </a:bodyPr>
            <a:lstStyle/>
            <a:p>
              <a:r>
                <a:rPr lang="en-US" sz="2800" b="1" dirty="0">
                  <a:latin typeface="TH SarabunPSK" panose="020B0500040200020003" pitchFamily="34" charset="-34"/>
                  <a:cs typeface="TH SarabunPSK" panose="020B0500040200020003" pitchFamily="34" charset="-34"/>
                </a:rPr>
                <a:t>Privatization</a:t>
              </a:r>
            </a:p>
          </p:txBody>
        </p:sp>
        <p:sp>
          <p:nvSpPr>
            <p:cNvPr id="3" name="Arrow: Right 2">
              <a:extLst>
                <a:ext uri="{FF2B5EF4-FFF2-40B4-BE49-F238E27FC236}">
                  <a16:creationId xmlns:a16="http://schemas.microsoft.com/office/drawing/2014/main" id="{ECFC34FB-0B0F-41D2-AF55-53F48168E654}"/>
                </a:ext>
              </a:extLst>
            </p:cNvPr>
            <p:cNvSpPr/>
            <p:nvPr/>
          </p:nvSpPr>
          <p:spPr>
            <a:xfrm>
              <a:off x="1243969" y="5206484"/>
              <a:ext cx="7492724" cy="34444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b="1"/>
            </a:p>
          </p:txBody>
        </p:sp>
      </p:grpSp>
    </p:spTree>
    <p:extLst>
      <p:ext uri="{BB962C8B-B14F-4D97-AF65-F5344CB8AC3E}">
        <p14:creationId xmlns:p14="http://schemas.microsoft.com/office/powerpoint/2010/main" val="347103900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21506" name="Rectangle 2">
            <a:extLst>
              <a:ext uri="{FF2B5EF4-FFF2-40B4-BE49-F238E27FC236}">
                <a16:creationId xmlns:a16="http://schemas.microsoft.com/office/drawing/2014/main" id="{8FD8A91E-A88D-4645-BA93-70EECCDCE495}"/>
              </a:ext>
            </a:extLst>
          </p:cNvPr>
          <p:cNvSpPr>
            <a:spLocks noGrp="1" noChangeArrowheads="1"/>
          </p:cNvSpPr>
          <p:nvPr>
            <p:ph type="title"/>
          </p:nvPr>
        </p:nvSpPr>
        <p:spPr>
          <a:xfrm>
            <a:off x="669701" y="533400"/>
            <a:ext cx="11217499" cy="1143000"/>
          </a:xfrm>
        </p:spPr>
        <p:txBody>
          <a:bodyPr>
            <a:normAutofit/>
          </a:bodyPr>
          <a:lstStyle/>
          <a:p>
            <a:r>
              <a:rPr lang="en-US" altLang="en-US" sz="4800" b="1" dirty="0">
                <a:solidFill>
                  <a:srgbClr val="CC3300"/>
                </a:solidFill>
                <a:latin typeface="TH SarabunPSK" panose="020B0500040200020003" pitchFamily="34" charset="-34"/>
                <a:cs typeface="TH SarabunPSK" panose="020B0500040200020003" pitchFamily="34" charset="-34"/>
              </a:rPr>
              <a:t>Public Ownership/Nationalization?</a:t>
            </a:r>
          </a:p>
        </p:txBody>
      </p:sp>
      <p:sp>
        <p:nvSpPr>
          <p:cNvPr id="21507" name="Rectangle 3">
            <a:extLst>
              <a:ext uri="{FF2B5EF4-FFF2-40B4-BE49-F238E27FC236}">
                <a16:creationId xmlns:a16="http://schemas.microsoft.com/office/drawing/2014/main" id="{E5DB3960-0BFC-4C2C-893D-355203092503}"/>
              </a:ext>
            </a:extLst>
          </p:cNvPr>
          <p:cNvSpPr>
            <a:spLocks noGrp="1" noChangeArrowheads="1"/>
          </p:cNvSpPr>
          <p:nvPr>
            <p:ph idx="1"/>
          </p:nvPr>
        </p:nvSpPr>
        <p:spPr>
          <a:xfrm>
            <a:off x="231321" y="1868735"/>
            <a:ext cx="10981162" cy="4572000"/>
          </a:xfrm>
        </p:spPr>
        <p:txBody>
          <a:bodyPr>
            <a:normAutofit/>
          </a:bodyPr>
          <a:lstStyle/>
          <a:p>
            <a:pPr>
              <a:buClr>
                <a:schemeClr val="tx1"/>
              </a:buClr>
            </a:pPr>
            <a:r>
              <a:rPr lang="en-US" altLang="en-US" sz="4000" b="1" dirty="0">
                <a:solidFill>
                  <a:srgbClr val="CC3300"/>
                </a:solidFill>
                <a:latin typeface="TH SarabunPSK" panose="020B0500040200020003" pitchFamily="34" charset="-34"/>
                <a:cs typeface="TH SarabunPSK" panose="020B0500040200020003" pitchFamily="34" charset="-34"/>
              </a:rPr>
              <a:t>Public Ownership</a:t>
            </a:r>
            <a:r>
              <a:rPr lang="en-US" altLang="en-US" sz="4000" dirty="0">
                <a:latin typeface="TH SarabunPSK" panose="020B0500040200020003" pitchFamily="34" charset="-34"/>
                <a:cs typeface="TH SarabunPSK" panose="020B0500040200020003" pitchFamily="34" charset="-34"/>
              </a:rPr>
              <a:t> is essentially where government either creates a commercial enterprise/business or  takes a business out of private hands and runs it as a state agency.   </a:t>
            </a:r>
          </a:p>
        </p:txBody>
      </p:sp>
      <p:sp>
        <p:nvSpPr>
          <p:cNvPr id="2" name="Slide Number Placeholder 1">
            <a:extLst>
              <a:ext uri="{FF2B5EF4-FFF2-40B4-BE49-F238E27FC236}">
                <a16:creationId xmlns:a16="http://schemas.microsoft.com/office/drawing/2014/main" id="{39B41839-C40E-4B06-867F-A79011FDACCD}"/>
              </a:ext>
            </a:extLst>
          </p:cNvPr>
          <p:cNvSpPr>
            <a:spLocks noGrp="1"/>
          </p:cNvSpPr>
          <p:nvPr>
            <p:ph type="sldNum" sz="quarter" idx="12"/>
          </p:nvPr>
        </p:nvSpPr>
        <p:spPr/>
        <p:txBody>
          <a:bodyPr/>
          <a:lstStyle/>
          <a:p>
            <a:fld id="{749E1F84-2C5E-48FF-AA8F-2779AF4985BC}" type="slidenum">
              <a:rPr lang="en-US" sz="1600" smtClean="0">
                <a:latin typeface="TH SarabunPSK" panose="020B0500040200020003" pitchFamily="34" charset="-34"/>
                <a:cs typeface="TH SarabunPSK" panose="020B0500040200020003" pitchFamily="34" charset="-34"/>
              </a:rPr>
              <a:t>13</a:t>
            </a:fld>
            <a:endParaRPr lang="en-US" sz="160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188667112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0">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05BC7E38-3115-49A2-B035-DF3FB90FF011}"/>
              </a:ext>
            </a:extLst>
          </p:cNvPr>
          <p:cNvSpPr>
            <a:spLocks noGrp="1"/>
          </p:cNvSpPr>
          <p:nvPr>
            <p:ph type="title"/>
          </p:nvPr>
        </p:nvSpPr>
        <p:spPr>
          <a:xfrm>
            <a:off x="517730" y="296214"/>
            <a:ext cx="10058400" cy="913112"/>
          </a:xfrm>
        </p:spPr>
        <p:txBody>
          <a:bodyPr/>
          <a:lstStyle/>
          <a:p>
            <a:r>
              <a:rPr lang="en-US" dirty="0"/>
              <a:t>Justifications for SOEs</a:t>
            </a:r>
          </a:p>
        </p:txBody>
      </p:sp>
      <p:sp>
        <p:nvSpPr>
          <p:cNvPr id="5" name="Content Placeholder 4">
            <a:extLst>
              <a:ext uri="{FF2B5EF4-FFF2-40B4-BE49-F238E27FC236}">
                <a16:creationId xmlns:a16="http://schemas.microsoft.com/office/drawing/2014/main" id="{DF802E71-4E3E-49A4-B22F-F9DF99AA7EC8}"/>
              </a:ext>
            </a:extLst>
          </p:cNvPr>
          <p:cNvSpPr>
            <a:spLocks noGrp="1"/>
          </p:cNvSpPr>
          <p:nvPr>
            <p:ph idx="1"/>
          </p:nvPr>
        </p:nvSpPr>
        <p:spPr>
          <a:xfrm>
            <a:off x="231820" y="1209327"/>
            <a:ext cx="10923860" cy="5250458"/>
          </a:xfrm>
        </p:spPr>
        <p:txBody>
          <a:bodyPr>
            <a:normAutofit lnSpcReduction="10000"/>
          </a:bodyPr>
          <a:lstStyle/>
          <a:p>
            <a:pPr>
              <a:buSzPct val="90000"/>
              <a:buFont typeface="Wingdings" panose="05000000000000000000" pitchFamily="2" charset="2"/>
              <a:buChar char="q"/>
            </a:pPr>
            <a:r>
              <a:rPr lang="en-US" sz="3600" dirty="0"/>
              <a:t> Private operation is impossible due to:</a:t>
            </a:r>
          </a:p>
          <a:p>
            <a:pPr lvl="1">
              <a:buFont typeface="Wingdings" panose="05000000000000000000" pitchFamily="2" charset="2"/>
              <a:buChar char="v"/>
            </a:pPr>
            <a:r>
              <a:rPr lang="en-US" sz="3200" dirty="0"/>
              <a:t>Declining marginal costs; pricing problems</a:t>
            </a:r>
          </a:p>
          <a:p>
            <a:pPr lvl="2">
              <a:buFont typeface="Wingdings" panose="05000000000000000000" pitchFamily="2" charset="2"/>
              <a:buChar char="ü"/>
            </a:pPr>
            <a:r>
              <a:rPr lang="en-US" sz="2800" dirty="0"/>
              <a:t>Natural monopoly e.g. electricity generation</a:t>
            </a:r>
          </a:p>
          <a:p>
            <a:pPr lvl="1">
              <a:buFont typeface="Wingdings" panose="05000000000000000000" pitchFamily="2" charset="2"/>
              <a:buChar char="v"/>
            </a:pPr>
            <a:r>
              <a:rPr lang="en-US" sz="3200" dirty="0"/>
              <a:t>Externalities require “special” management</a:t>
            </a:r>
          </a:p>
          <a:p>
            <a:pPr lvl="2">
              <a:buFont typeface="Wingdings" panose="05000000000000000000" pitchFamily="2" charset="2"/>
              <a:buChar char="ü"/>
            </a:pPr>
            <a:r>
              <a:rPr lang="en-US" sz="2400" dirty="0"/>
              <a:t>Airport authority, postal service</a:t>
            </a:r>
          </a:p>
          <a:p>
            <a:pPr lvl="1">
              <a:buFont typeface="Wingdings" panose="05000000000000000000" pitchFamily="2" charset="2"/>
              <a:buChar char="v"/>
            </a:pPr>
            <a:r>
              <a:rPr lang="en-US" sz="2800" dirty="0"/>
              <a:t>Risk or capital scarcity prevents private entry</a:t>
            </a:r>
          </a:p>
          <a:p>
            <a:pPr lvl="2">
              <a:buFont typeface="Wingdings" panose="05000000000000000000" pitchFamily="2" charset="2"/>
              <a:buChar char="ü"/>
            </a:pPr>
            <a:r>
              <a:rPr lang="en-US" sz="2800" dirty="0"/>
              <a:t>R&amp;D</a:t>
            </a:r>
          </a:p>
          <a:p>
            <a:pPr lvl="1">
              <a:buFont typeface="Wingdings" panose="05000000000000000000" pitchFamily="2" charset="2"/>
              <a:buChar char="v"/>
            </a:pPr>
            <a:r>
              <a:rPr lang="en-US" sz="3200" dirty="0"/>
              <a:t>Service is “essential” but consumers can’t pay</a:t>
            </a:r>
          </a:p>
          <a:p>
            <a:pPr lvl="2">
              <a:buFont typeface="Wingdings" panose="05000000000000000000" pitchFamily="2" charset="2"/>
              <a:buChar char="ü"/>
            </a:pPr>
            <a:r>
              <a:rPr lang="en-US" sz="2400" dirty="0"/>
              <a:t>Healthcare system</a:t>
            </a:r>
          </a:p>
          <a:p>
            <a:pPr lvl="1">
              <a:buFont typeface="Wingdings" panose="05000000000000000000" pitchFamily="2" charset="2"/>
              <a:buChar char="v"/>
            </a:pPr>
            <a:r>
              <a:rPr lang="en-US" sz="2800" dirty="0"/>
              <a:t>Public sector believes it can do better</a:t>
            </a:r>
          </a:p>
          <a:p>
            <a:pPr lvl="2">
              <a:buFont typeface="Wingdings" panose="05000000000000000000" pitchFamily="2" charset="2"/>
              <a:buChar char="ü"/>
            </a:pPr>
            <a:r>
              <a:rPr lang="en-US" sz="2400" dirty="0"/>
              <a:t>National security activities</a:t>
            </a:r>
          </a:p>
          <a:p>
            <a:pPr lvl="1">
              <a:buFont typeface="Wingdings" panose="05000000000000000000" pitchFamily="2" charset="2"/>
              <a:buChar char="v"/>
            </a:pPr>
            <a:r>
              <a:rPr lang="en-US" sz="2800" dirty="0"/>
              <a:t>Each justification requires careful review</a:t>
            </a:r>
          </a:p>
        </p:txBody>
      </p:sp>
      <p:sp>
        <p:nvSpPr>
          <p:cNvPr id="2" name="Slide Number Placeholder 1">
            <a:extLst>
              <a:ext uri="{FF2B5EF4-FFF2-40B4-BE49-F238E27FC236}">
                <a16:creationId xmlns:a16="http://schemas.microsoft.com/office/drawing/2014/main" id="{02BFFA39-B715-49F1-B220-C9AA1544FC48}"/>
              </a:ext>
            </a:extLst>
          </p:cNvPr>
          <p:cNvSpPr>
            <a:spLocks noGrp="1"/>
          </p:cNvSpPr>
          <p:nvPr>
            <p:ph type="sldNum" sz="quarter" idx="12"/>
          </p:nvPr>
        </p:nvSpPr>
        <p:spPr/>
        <p:txBody>
          <a:bodyPr/>
          <a:lstStyle/>
          <a:p>
            <a:fld id="{749E1F84-2C5E-48FF-AA8F-2779AF4985BC}" type="slidenum">
              <a:rPr lang="en-US" smtClean="0"/>
              <a:t>14</a:t>
            </a:fld>
            <a:endParaRPr lang="en-US"/>
          </a:p>
        </p:txBody>
      </p:sp>
    </p:spTree>
    <p:extLst>
      <p:ext uri="{BB962C8B-B14F-4D97-AF65-F5344CB8AC3E}">
        <p14:creationId xmlns:p14="http://schemas.microsoft.com/office/powerpoint/2010/main" val="1533730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9874" name="Rectangle 1026">
            <a:extLst>
              <a:ext uri="{FF2B5EF4-FFF2-40B4-BE49-F238E27FC236}">
                <a16:creationId xmlns:a16="http://schemas.microsoft.com/office/drawing/2014/main" id="{4FDFDB67-F270-49D7-AB28-4381532746E0}"/>
              </a:ext>
            </a:extLst>
          </p:cNvPr>
          <p:cNvSpPr>
            <a:spLocks noGrp="1" noChangeArrowheads="1"/>
          </p:cNvSpPr>
          <p:nvPr>
            <p:ph type="title"/>
          </p:nvPr>
        </p:nvSpPr>
        <p:spPr>
          <a:xfrm>
            <a:off x="1600200" y="152400"/>
            <a:ext cx="9144000" cy="1143000"/>
          </a:xfrm>
        </p:spPr>
        <p:txBody>
          <a:bodyPr/>
          <a:lstStyle/>
          <a:p>
            <a:r>
              <a:rPr lang="en-US" altLang="en-US" sz="4800" b="1" dirty="0">
                <a:latin typeface="TH SarabunPSK" panose="020B0500040200020003" pitchFamily="34" charset="-34"/>
                <a:cs typeface="TH SarabunPSK" panose="020B0500040200020003" pitchFamily="34" charset="-34"/>
              </a:rPr>
              <a:t>Rationale</a:t>
            </a:r>
            <a:r>
              <a:rPr lang="en-US" altLang="en-US" sz="4200" b="1" dirty="0">
                <a:latin typeface="TH SarabunPSK" panose="020B0500040200020003" pitchFamily="34" charset="-34"/>
                <a:cs typeface="TH SarabunPSK" panose="020B0500040200020003" pitchFamily="34" charset="-34"/>
              </a:rPr>
              <a:t> </a:t>
            </a:r>
            <a:r>
              <a:rPr lang="en-US" altLang="en-US" sz="4800" b="1" dirty="0">
                <a:latin typeface="TH SarabunPSK" panose="020B0500040200020003" pitchFamily="34" charset="-34"/>
                <a:cs typeface="TH SarabunPSK" panose="020B0500040200020003" pitchFamily="34" charset="-34"/>
              </a:rPr>
              <a:t>for SOEs</a:t>
            </a:r>
            <a:endParaRPr lang="en-US" altLang="en-US" sz="4000" b="1" dirty="0">
              <a:latin typeface="TH SarabunPSK" panose="020B0500040200020003" pitchFamily="34" charset="-34"/>
              <a:cs typeface="TH SarabunPSK" panose="020B0500040200020003" pitchFamily="34" charset="-34"/>
            </a:endParaRPr>
          </a:p>
        </p:txBody>
      </p:sp>
      <p:sp>
        <p:nvSpPr>
          <p:cNvPr id="79875" name="Rectangle 1027">
            <a:extLst>
              <a:ext uri="{FF2B5EF4-FFF2-40B4-BE49-F238E27FC236}">
                <a16:creationId xmlns:a16="http://schemas.microsoft.com/office/drawing/2014/main" id="{3E111B3E-8DF8-4FB4-A12E-4B040414F48B}"/>
              </a:ext>
            </a:extLst>
          </p:cNvPr>
          <p:cNvSpPr>
            <a:spLocks noGrp="1" noChangeArrowheads="1"/>
          </p:cNvSpPr>
          <p:nvPr>
            <p:ph idx="1"/>
          </p:nvPr>
        </p:nvSpPr>
        <p:spPr>
          <a:xfrm>
            <a:off x="746976" y="1815921"/>
            <a:ext cx="11165982" cy="4289738"/>
          </a:xfrm>
        </p:spPr>
        <p:txBody>
          <a:bodyPr>
            <a:noAutofit/>
          </a:bodyPr>
          <a:lstStyle/>
          <a:p>
            <a:pPr>
              <a:lnSpc>
                <a:spcPct val="90000"/>
              </a:lnSpc>
              <a:buClr>
                <a:schemeClr val="tx1"/>
              </a:buClr>
            </a:pPr>
            <a:r>
              <a:rPr lang="en-US" altLang="en-US" sz="3200" dirty="0">
                <a:latin typeface="TH SarabunPSK" panose="020B0500040200020003" pitchFamily="34" charset="-34"/>
                <a:cs typeface="TH SarabunPSK" panose="020B0500040200020003" pitchFamily="34" charset="-34"/>
              </a:rPr>
              <a:t>The most common rationales for the existence and use SOEs include the following:    </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Market failure/provision of essential good or service.</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Nation building/nationalism.</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Efficient &amp; effective delivery method.</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Economic development.</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Public ownership as regulatory tool.</a:t>
            </a:r>
          </a:p>
          <a:p>
            <a:pPr lvl="1">
              <a:lnSpc>
                <a:spcPct val="90000"/>
              </a:lnSpc>
              <a:buClr>
                <a:schemeClr val="tx1"/>
              </a:buClr>
            </a:pPr>
            <a:r>
              <a:rPr lang="en-US" altLang="en-US" sz="3200" b="1" dirty="0">
                <a:solidFill>
                  <a:srgbClr val="CC3300"/>
                </a:solidFill>
                <a:latin typeface="TH SarabunPSK" panose="020B0500040200020003" pitchFamily="34" charset="-34"/>
                <a:cs typeface="TH SarabunPSK" panose="020B0500040200020003" pitchFamily="34" charset="-34"/>
              </a:rPr>
              <a:t>Commercial investment.</a:t>
            </a:r>
            <a:r>
              <a:rPr lang="en-US" altLang="en-US" sz="3200" dirty="0">
                <a:latin typeface="TH SarabunPSK" panose="020B0500040200020003" pitchFamily="34" charset="-34"/>
                <a:cs typeface="TH SarabunPSK" panose="020B0500040200020003" pitchFamily="34" charset="-34"/>
              </a:rPr>
              <a:t> </a:t>
            </a:r>
          </a:p>
          <a:p>
            <a:pPr lvl="1">
              <a:lnSpc>
                <a:spcPct val="90000"/>
              </a:lnSpc>
              <a:buClr>
                <a:schemeClr val="tx1"/>
              </a:buClr>
            </a:pPr>
            <a:r>
              <a:rPr lang="en-GB" altLang="en-US" sz="3200" b="1" dirty="0">
                <a:solidFill>
                  <a:srgbClr val="CC0000"/>
                </a:solidFill>
                <a:latin typeface="TH SarabunPSK" panose="020B0500040200020003" pitchFamily="34" charset="-34"/>
                <a:cs typeface="TH SarabunPSK" panose="020B0500040200020003" pitchFamily="34" charset="-34"/>
              </a:rPr>
              <a:t>Providing a window on the private sector</a:t>
            </a:r>
          </a:p>
          <a:p>
            <a:pPr lvl="1">
              <a:lnSpc>
                <a:spcPct val="90000"/>
              </a:lnSpc>
              <a:buClr>
                <a:schemeClr val="tx1"/>
              </a:buClr>
            </a:pPr>
            <a:r>
              <a:rPr lang="en-GB" altLang="en-US" sz="3200" b="1" dirty="0">
                <a:solidFill>
                  <a:srgbClr val="CC0000"/>
                </a:solidFill>
                <a:latin typeface="TH SarabunPSK" panose="020B0500040200020003" pitchFamily="34" charset="-34"/>
                <a:cs typeface="TH SarabunPSK" panose="020B0500040200020003" pitchFamily="34" charset="-34"/>
              </a:rPr>
              <a:t>Attracting business people to management</a:t>
            </a:r>
            <a:r>
              <a:rPr lang="en-CA" altLang="en-US" sz="3200" dirty="0">
                <a:solidFill>
                  <a:srgbClr val="CC0000"/>
                </a:solidFill>
                <a:latin typeface="TH SarabunPSK" panose="020B0500040200020003" pitchFamily="34" charset="-34"/>
                <a:cs typeface="TH SarabunPSK" panose="020B0500040200020003" pitchFamily="34" charset="-34"/>
              </a:rPr>
              <a:t> </a:t>
            </a:r>
            <a:endParaRPr lang="en-GB" altLang="en-US" sz="3200" dirty="0">
              <a:solidFill>
                <a:srgbClr val="CC0000"/>
              </a:solidFill>
              <a:latin typeface="TH SarabunPSK" panose="020B0500040200020003" pitchFamily="34" charset="-34"/>
              <a:cs typeface="TH SarabunPSK" panose="020B0500040200020003" pitchFamily="34" charset="-34"/>
            </a:endParaRPr>
          </a:p>
          <a:p>
            <a:pPr lvl="1">
              <a:lnSpc>
                <a:spcPct val="90000"/>
              </a:lnSpc>
              <a:buClr>
                <a:schemeClr val="tx1"/>
              </a:buClr>
            </a:pPr>
            <a:endParaRPr lang="en-GB" altLang="en-US" sz="3200" dirty="0">
              <a:solidFill>
                <a:srgbClr val="CC0000"/>
              </a:solidFill>
              <a:latin typeface="TH SarabunPSK" panose="020B0500040200020003" pitchFamily="34" charset="-34"/>
              <a:cs typeface="TH SarabunPSK" panose="020B0500040200020003" pitchFamily="34" charset="-34"/>
            </a:endParaRPr>
          </a:p>
          <a:p>
            <a:pPr lvl="1">
              <a:lnSpc>
                <a:spcPct val="90000"/>
              </a:lnSpc>
              <a:buClr>
                <a:schemeClr val="tx1"/>
              </a:buClr>
            </a:pPr>
            <a:endParaRPr lang="en-US" altLang="en-US" sz="3200" dirty="0">
              <a:solidFill>
                <a:schemeClr val="hlink"/>
              </a:solidFill>
              <a:latin typeface="TH SarabunPSK" panose="020B0500040200020003" pitchFamily="34" charset="-34"/>
              <a:cs typeface="TH SarabunPSK" panose="020B0500040200020003" pitchFamily="34" charset="-34"/>
            </a:endParaRPr>
          </a:p>
          <a:p>
            <a:pPr lvl="2">
              <a:lnSpc>
                <a:spcPct val="90000"/>
              </a:lnSpc>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E037AB1B-C9D4-41BC-8167-0B778CB94B8D}"/>
              </a:ext>
            </a:extLst>
          </p:cNvPr>
          <p:cNvSpPr>
            <a:spLocks noGrp="1"/>
          </p:cNvSpPr>
          <p:nvPr>
            <p:ph type="sldNum" sz="quarter" idx="12"/>
          </p:nvPr>
        </p:nvSpPr>
        <p:spPr/>
        <p:txBody>
          <a:bodyPr/>
          <a:lstStyle/>
          <a:p>
            <a:fld id="{749E1F84-2C5E-48FF-AA8F-2779AF4985BC}" type="slidenum">
              <a:rPr lang="en-US" smtClean="0"/>
              <a:t>15</a:t>
            </a:fld>
            <a:endParaRPr lang="en-US"/>
          </a:p>
        </p:txBody>
      </p:sp>
    </p:spTree>
    <p:extLst>
      <p:ext uri="{BB962C8B-B14F-4D97-AF65-F5344CB8AC3E}">
        <p14:creationId xmlns:p14="http://schemas.microsoft.com/office/powerpoint/2010/main" val="196607401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0898" name="Rectangle 2">
            <a:extLst>
              <a:ext uri="{FF2B5EF4-FFF2-40B4-BE49-F238E27FC236}">
                <a16:creationId xmlns:a16="http://schemas.microsoft.com/office/drawing/2014/main" id="{6DF03206-4F5D-47AB-AB97-4D710DAB6B73}"/>
              </a:ext>
            </a:extLst>
          </p:cNvPr>
          <p:cNvSpPr>
            <a:spLocks noGrp="1" noChangeArrowheads="1"/>
          </p:cNvSpPr>
          <p:nvPr>
            <p:ph type="title"/>
          </p:nvPr>
        </p:nvSpPr>
        <p:spPr>
          <a:xfrm>
            <a:off x="1446727" y="228600"/>
            <a:ext cx="7315200" cy="1143000"/>
          </a:xfrm>
        </p:spPr>
        <p:txBody>
          <a:bodyPr/>
          <a:lstStyle/>
          <a:p>
            <a:r>
              <a:rPr lang="en-US" altLang="en-US" sz="4800" b="1" dirty="0">
                <a:solidFill>
                  <a:srgbClr val="CC3300"/>
                </a:solidFill>
                <a:latin typeface="TH SarabunPSK" panose="020B0500040200020003" pitchFamily="34" charset="-34"/>
                <a:cs typeface="TH SarabunPSK" panose="020B0500040200020003" pitchFamily="34" charset="-34"/>
              </a:rPr>
              <a:t>Rationale?</a:t>
            </a:r>
            <a:endParaRPr lang="en-US" altLang="en-US" sz="4000" dirty="0">
              <a:solidFill>
                <a:srgbClr val="FF6600"/>
              </a:solidFill>
              <a:latin typeface="TH SarabunPSK" panose="020B0500040200020003" pitchFamily="34" charset="-34"/>
              <a:cs typeface="TH SarabunPSK" panose="020B0500040200020003" pitchFamily="34" charset="-34"/>
            </a:endParaRPr>
          </a:p>
        </p:txBody>
      </p:sp>
      <p:sp>
        <p:nvSpPr>
          <p:cNvPr id="80899" name="Rectangle 3">
            <a:extLst>
              <a:ext uri="{FF2B5EF4-FFF2-40B4-BE49-F238E27FC236}">
                <a16:creationId xmlns:a16="http://schemas.microsoft.com/office/drawing/2014/main" id="{755BF37F-C2AD-40F4-B6CE-D25F91F245AC}"/>
              </a:ext>
            </a:extLst>
          </p:cNvPr>
          <p:cNvSpPr>
            <a:spLocks noGrp="1" noChangeArrowheads="1"/>
          </p:cNvSpPr>
          <p:nvPr>
            <p:ph idx="1"/>
          </p:nvPr>
        </p:nvSpPr>
        <p:spPr>
          <a:xfrm>
            <a:off x="272955" y="2081011"/>
            <a:ext cx="11356668" cy="4114800"/>
          </a:xfrm>
        </p:spPr>
        <p:txBody>
          <a:bodyPr>
            <a:normAutofit/>
          </a:bodyPr>
          <a:lstStyle/>
          <a:p>
            <a:pPr>
              <a:buClr>
                <a:schemeClr val="tx1"/>
              </a:buClr>
            </a:pPr>
            <a:r>
              <a:rPr lang="en-US" altLang="en-US" sz="3200" dirty="0">
                <a:latin typeface="TH SarabunPSK" panose="020B0500040200020003" pitchFamily="34" charset="-34"/>
                <a:cs typeface="TH SarabunPSK" panose="020B0500040200020003" pitchFamily="34" charset="-34"/>
              </a:rPr>
              <a:t>Keep in mind that the rationale for any particular SOEs can be changed from time to time, the result of which is sometimes an equally valid but different rationale from what was originally intended.  </a:t>
            </a:r>
          </a:p>
          <a:p>
            <a:pPr>
              <a:buClr>
                <a:schemeClr val="tx1"/>
              </a:buClr>
            </a:pPr>
            <a:endParaRPr lang="en-US" altLang="en-US" sz="1000" dirty="0">
              <a:latin typeface="TH SarabunPSK" panose="020B0500040200020003" pitchFamily="34" charset="-34"/>
              <a:cs typeface="TH SarabunPSK" panose="020B0500040200020003" pitchFamily="34" charset="-34"/>
            </a:endParaRPr>
          </a:p>
          <a:p>
            <a:pPr>
              <a:buClr>
                <a:schemeClr val="tx1"/>
              </a:buClr>
            </a:pPr>
            <a:r>
              <a:rPr lang="en-US" altLang="en-US" sz="3200" dirty="0">
                <a:latin typeface="TH SarabunPSK" panose="020B0500040200020003" pitchFamily="34" charset="-34"/>
                <a:cs typeface="TH SarabunPSK" panose="020B0500040200020003" pitchFamily="34" charset="-34"/>
              </a:rPr>
              <a:t>There may be a need to reform all or some part of the SOEs to meet the new rationale.  </a:t>
            </a:r>
          </a:p>
          <a:p>
            <a:pPr>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058861F5-2604-4B54-8335-4E3E5BF49723}"/>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16</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3980239809"/>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Rectangle 1026">
            <a:extLst>
              <a:ext uri="{FF2B5EF4-FFF2-40B4-BE49-F238E27FC236}">
                <a16:creationId xmlns:a16="http://schemas.microsoft.com/office/drawing/2014/main" id="{69CDA23B-0DF7-4E03-98B0-60C9BA8070CA}"/>
              </a:ext>
            </a:extLst>
          </p:cNvPr>
          <p:cNvSpPr>
            <a:spLocks noGrp="1" noChangeArrowheads="1"/>
          </p:cNvSpPr>
          <p:nvPr>
            <p:ph type="title"/>
          </p:nvPr>
        </p:nvSpPr>
        <p:spPr>
          <a:xfrm>
            <a:off x="756458" y="416417"/>
            <a:ext cx="9144000" cy="1143000"/>
          </a:xfrm>
        </p:spPr>
        <p:txBody>
          <a:bodyPr/>
          <a:lstStyle/>
          <a:p>
            <a:r>
              <a:rPr lang="en-US" altLang="en-US" sz="4800" b="1" dirty="0">
                <a:solidFill>
                  <a:srgbClr val="CC3300"/>
                </a:solidFill>
                <a:latin typeface="TH SarabunPSK" panose="020B0500040200020003" pitchFamily="34" charset="-34"/>
                <a:cs typeface="TH SarabunPSK" panose="020B0500040200020003" pitchFamily="34" charset="-34"/>
              </a:rPr>
              <a:t>Rationale </a:t>
            </a:r>
            <a:r>
              <a:rPr lang="en-US" altLang="en-US" sz="4000" b="1" dirty="0">
                <a:solidFill>
                  <a:srgbClr val="800000"/>
                </a:solidFill>
                <a:latin typeface="TH SarabunPSK" panose="020B0500040200020003" pitchFamily="34" charset="-34"/>
                <a:cs typeface="TH SarabunPSK" panose="020B0500040200020003" pitchFamily="34" charset="-34"/>
              </a:rPr>
              <a:t>– market failure</a:t>
            </a:r>
            <a:endParaRPr lang="en-US" altLang="en-US" sz="4000" dirty="0">
              <a:solidFill>
                <a:srgbClr val="800000"/>
              </a:solidFill>
              <a:latin typeface="TH SarabunPSK" panose="020B0500040200020003" pitchFamily="34" charset="-34"/>
              <a:cs typeface="TH SarabunPSK" panose="020B0500040200020003" pitchFamily="34" charset="-34"/>
            </a:endParaRPr>
          </a:p>
        </p:txBody>
      </p:sp>
      <p:sp>
        <p:nvSpPr>
          <p:cNvPr id="83971" name="Rectangle 1027">
            <a:extLst>
              <a:ext uri="{FF2B5EF4-FFF2-40B4-BE49-F238E27FC236}">
                <a16:creationId xmlns:a16="http://schemas.microsoft.com/office/drawing/2014/main" id="{499FC0DD-A95B-441A-9CD5-98C43A4A6EFF}"/>
              </a:ext>
            </a:extLst>
          </p:cNvPr>
          <p:cNvSpPr>
            <a:spLocks noGrp="1" noChangeArrowheads="1"/>
          </p:cNvSpPr>
          <p:nvPr>
            <p:ph idx="1"/>
          </p:nvPr>
        </p:nvSpPr>
        <p:spPr>
          <a:xfrm>
            <a:off x="327546" y="1952201"/>
            <a:ext cx="11443743" cy="4114800"/>
          </a:xfrm>
        </p:spPr>
        <p:txBody>
          <a:bodyPr>
            <a:normAutofit/>
          </a:bodyPr>
          <a:lstStyle/>
          <a:p>
            <a:pPr>
              <a:buClr>
                <a:schemeClr val="tx1"/>
              </a:buClr>
            </a:pPr>
            <a:r>
              <a:rPr lang="en-US" altLang="en-US" sz="3200" dirty="0">
                <a:latin typeface="TH SarabunPSK" panose="020B0500040200020003" pitchFamily="34" charset="-34"/>
                <a:cs typeface="TH SarabunPSK" panose="020B0500040200020003" pitchFamily="34" charset="-34"/>
              </a:rPr>
              <a:t>Market Failure occurs when competitive markets fail to provide the socially optimal quantity of a good or service.    </a:t>
            </a:r>
          </a:p>
          <a:p>
            <a:pPr>
              <a:buClr>
                <a:schemeClr val="tx1"/>
              </a:buClr>
            </a:pPr>
            <a:endParaRPr lang="en-US" altLang="en-US" sz="1000" dirty="0">
              <a:latin typeface="TH SarabunPSK" panose="020B0500040200020003" pitchFamily="34" charset="-34"/>
              <a:cs typeface="TH SarabunPSK" panose="020B0500040200020003" pitchFamily="34" charset="-34"/>
            </a:endParaRPr>
          </a:p>
          <a:p>
            <a:pPr>
              <a:buClr>
                <a:schemeClr val="tx1"/>
              </a:buClr>
            </a:pPr>
            <a:r>
              <a:rPr lang="en-US" altLang="en-US" sz="3200" dirty="0">
                <a:latin typeface="TH SarabunPSK" panose="020B0500040200020003" pitchFamily="34" charset="-34"/>
                <a:cs typeface="TH SarabunPSK" panose="020B0500040200020003" pitchFamily="34" charset="-34"/>
              </a:rPr>
              <a:t>This failure can be a complete absence of the good or service, or it may be provided by the private sector, but at quantities that are lower or greater than considered desirable.  </a:t>
            </a:r>
          </a:p>
          <a:p>
            <a:pPr>
              <a:buClr>
                <a:schemeClr val="tx1"/>
              </a:buClr>
            </a:pPr>
            <a:endParaRPr lang="en-US" altLang="en-US" sz="3200" dirty="0">
              <a:latin typeface="TH SarabunPSK" panose="020B0500040200020003" pitchFamily="34" charset="-34"/>
              <a:cs typeface="TH SarabunPSK" panose="020B0500040200020003" pitchFamily="34" charset="-34"/>
            </a:endParaRPr>
          </a:p>
          <a:p>
            <a:pPr>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099FCAA5-645F-47C2-A499-FC5D3DEAB3D0}"/>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17</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60851647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5234" name="Rectangle 2">
            <a:extLst>
              <a:ext uri="{FF2B5EF4-FFF2-40B4-BE49-F238E27FC236}">
                <a16:creationId xmlns:a16="http://schemas.microsoft.com/office/drawing/2014/main" id="{E9E14594-9883-46F8-8FFC-700EF2BF3A07}"/>
              </a:ext>
            </a:extLst>
          </p:cNvPr>
          <p:cNvSpPr>
            <a:spLocks noGrp="1" noChangeArrowheads="1"/>
          </p:cNvSpPr>
          <p:nvPr>
            <p:ph type="title"/>
          </p:nvPr>
        </p:nvSpPr>
        <p:spPr>
          <a:xfrm>
            <a:off x="1181636" y="626815"/>
            <a:ext cx="7696200" cy="1143000"/>
          </a:xfrm>
        </p:spPr>
        <p:txBody>
          <a:bodyPr>
            <a:normAutofit/>
          </a:bodyPr>
          <a:lstStyle/>
          <a:p>
            <a:r>
              <a:rPr lang="en-US" altLang="en-US" sz="4800" b="1" dirty="0">
                <a:solidFill>
                  <a:srgbClr val="CC3300"/>
                </a:solidFill>
                <a:latin typeface="TH SarabunPSK" panose="020B0500040200020003" pitchFamily="34" charset="-34"/>
                <a:cs typeface="TH SarabunPSK" panose="020B0500040200020003" pitchFamily="34" charset="-34"/>
              </a:rPr>
              <a:t>Rationale </a:t>
            </a:r>
            <a:r>
              <a:rPr lang="en-US" altLang="en-US" sz="4000" b="1" dirty="0">
                <a:solidFill>
                  <a:srgbClr val="800000"/>
                </a:solidFill>
                <a:latin typeface="TH SarabunPSK" panose="020B0500040200020003" pitchFamily="34" charset="-34"/>
                <a:cs typeface="TH SarabunPSK" panose="020B0500040200020003" pitchFamily="34" charset="-34"/>
              </a:rPr>
              <a:t>– market failure</a:t>
            </a:r>
            <a:endParaRPr lang="en-US" altLang="en-US" sz="4000" dirty="0">
              <a:solidFill>
                <a:srgbClr val="800000"/>
              </a:solidFill>
              <a:latin typeface="TH SarabunPSK" panose="020B0500040200020003" pitchFamily="34" charset="-34"/>
              <a:cs typeface="TH SarabunPSK" panose="020B0500040200020003" pitchFamily="34" charset="-34"/>
            </a:endParaRPr>
          </a:p>
        </p:txBody>
      </p:sp>
      <p:sp>
        <p:nvSpPr>
          <p:cNvPr id="95235" name="Rectangle 3">
            <a:extLst>
              <a:ext uri="{FF2B5EF4-FFF2-40B4-BE49-F238E27FC236}">
                <a16:creationId xmlns:a16="http://schemas.microsoft.com/office/drawing/2014/main" id="{F8735464-6682-4616-8C72-09210DF4A6F5}"/>
              </a:ext>
            </a:extLst>
          </p:cNvPr>
          <p:cNvSpPr>
            <a:spLocks noGrp="1" noChangeArrowheads="1"/>
          </p:cNvSpPr>
          <p:nvPr>
            <p:ph idx="1"/>
          </p:nvPr>
        </p:nvSpPr>
        <p:spPr>
          <a:xfrm>
            <a:off x="1181635" y="2173309"/>
            <a:ext cx="10254803" cy="4114800"/>
          </a:xfrm>
        </p:spPr>
        <p:txBody>
          <a:bodyPr>
            <a:normAutofit/>
          </a:bodyPr>
          <a:lstStyle/>
          <a:p>
            <a:pPr>
              <a:buClr>
                <a:schemeClr val="tx1"/>
              </a:buClr>
            </a:pPr>
            <a:r>
              <a:rPr lang="en-US" altLang="en-US" sz="3200" dirty="0">
                <a:latin typeface="TH SarabunPSK" panose="020B0500040200020003" pitchFamily="34" charset="-34"/>
                <a:cs typeface="TH SarabunPSK" panose="020B0500040200020003" pitchFamily="34" charset="-34"/>
              </a:rPr>
              <a:t>In such cases of </a:t>
            </a:r>
            <a:r>
              <a:rPr lang="en-US" altLang="en-US" sz="3200" b="1" i="1" dirty="0">
                <a:solidFill>
                  <a:srgbClr val="CC3300"/>
                </a:solidFill>
                <a:latin typeface="TH SarabunPSK" panose="020B0500040200020003" pitchFamily="34" charset="-34"/>
                <a:cs typeface="TH SarabunPSK" panose="020B0500040200020003" pitchFamily="34" charset="-34"/>
              </a:rPr>
              <a:t>Market Failure</a:t>
            </a:r>
            <a:r>
              <a:rPr lang="en-US" altLang="en-US" sz="3200" dirty="0">
                <a:latin typeface="TH SarabunPSK" panose="020B0500040200020003" pitchFamily="34" charset="-34"/>
                <a:cs typeface="TH SarabunPSK" panose="020B0500040200020003" pitchFamily="34" charset="-34"/>
              </a:rPr>
              <a:t>, the only way to achieve optimal quantities is through government intervention.    </a:t>
            </a:r>
          </a:p>
          <a:p>
            <a:pPr>
              <a:buClr>
                <a:schemeClr val="tx1"/>
              </a:buClr>
            </a:pPr>
            <a:endParaRPr lang="en-US" altLang="en-US" sz="1000" dirty="0">
              <a:latin typeface="TH SarabunPSK" panose="020B0500040200020003" pitchFamily="34" charset="-34"/>
              <a:cs typeface="TH SarabunPSK" panose="020B0500040200020003" pitchFamily="34" charset="-34"/>
            </a:endParaRPr>
          </a:p>
          <a:p>
            <a:pPr>
              <a:buClr>
                <a:schemeClr val="tx1"/>
              </a:buClr>
            </a:pPr>
            <a:r>
              <a:rPr lang="en-US" altLang="en-US" sz="3200" dirty="0">
                <a:latin typeface="TH SarabunPSK" panose="020B0500040200020003" pitchFamily="34" charset="-34"/>
                <a:cs typeface="TH SarabunPSK" panose="020B0500040200020003" pitchFamily="34" charset="-34"/>
              </a:rPr>
              <a:t>The case for intervention becomes even stronger when the failure occurs in an area that is considered essential.  </a:t>
            </a:r>
          </a:p>
          <a:p>
            <a:pPr>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1953A49C-FE8A-400F-852B-DB286AF48909}"/>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18</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1146823045"/>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6018" name="Rectangle 2">
            <a:extLst>
              <a:ext uri="{FF2B5EF4-FFF2-40B4-BE49-F238E27FC236}">
                <a16:creationId xmlns:a16="http://schemas.microsoft.com/office/drawing/2014/main" id="{915A7C5F-3157-43FE-B475-C416E449B610}"/>
              </a:ext>
            </a:extLst>
          </p:cNvPr>
          <p:cNvSpPr>
            <a:spLocks noGrp="1" noChangeArrowheads="1"/>
          </p:cNvSpPr>
          <p:nvPr>
            <p:ph type="title"/>
          </p:nvPr>
        </p:nvSpPr>
        <p:spPr>
          <a:xfrm>
            <a:off x="891862" y="542008"/>
            <a:ext cx="9144000" cy="1143000"/>
          </a:xfrm>
        </p:spPr>
        <p:txBody>
          <a:bodyPr>
            <a:normAutofit/>
          </a:bodyPr>
          <a:lstStyle/>
          <a:p>
            <a:r>
              <a:rPr lang="en-US" altLang="en-US" sz="4800" b="1" dirty="0">
                <a:solidFill>
                  <a:srgbClr val="CC3300"/>
                </a:solidFill>
                <a:latin typeface="TH SarabunPSK" panose="020B0500040200020003" pitchFamily="34" charset="-34"/>
                <a:cs typeface="TH SarabunPSK" panose="020B0500040200020003" pitchFamily="34" charset="-34"/>
              </a:rPr>
              <a:t>Rationale </a:t>
            </a:r>
            <a:r>
              <a:rPr lang="en-US" altLang="en-US" sz="4000" b="1" dirty="0">
                <a:solidFill>
                  <a:srgbClr val="800000"/>
                </a:solidFill>
                <a:latin typeface="TH SarabunPSK" panose="020B0500040200020003" pitchFamily="34" charset="-34"/>
                <a:cs typeface="TH SarabunPSK" panose="020B0500040200020003" pitchFamily="34" charset="-34"/>
              </a:rPr>
              <a:t>– commercial investment</a:t>
            </a:r>
            <a:endParaRPr lang="en-US" altLang="en-US" sz="4000" dirty="0">
              <a:solidFill>
                <a:srgbClr val="800000"/>
              </a:solidFill>
              <a:latin typeface="TH SarabunPSK" panose="020B0500040200020003" pitchFamily="34" charset="-34"/>
              <a:cs typeface="TH SarabunPSK" panose="020B0500040200020003" pitchFamily="34" charset="-34"/>
            </a:endParaRPr>
          </a:p>
        </p:txBody>
      </p:sp>
      <p:sp>
        <p:nvSpPr>
          <p:cNvPr id="86019" name="Rectangle 3">
            <a:extLst>
              <a:ext uri="{FF2B5EF4-FFF2-40B4-BE49-F238E27FC236}">
                <a16:creationId xmlns:a16="http://schemas.microsoft.com/office/drawing/2014/main" id="{BCACDE4D-510E-4E0C-8E7E-6186A22B8564}"/>
              </a:ext>
            </a:extLst>
          </p:cNvPr>
          <p:cNvSpPr>
            <a:spLocks noGrp="1" noChangeArrowheads="1"/>
          </p:cNvSpPr>
          <p:nvPr>
            <p:ph idx="1"/>
          </p:nvPr>
        </p:nvSpPr>
        <p:spPr>
          <a:xfrm>
            <a:off x="891862" y="2014996"/>
            <a:ext cx="10699124" cy="4114800"/>
          </a:xfrm>
        </p:spPr>
        <p:txBody>
          <a:bodyPr>
            <a:normAutofit/>
          </a:bodyPr>
          <a:lstStyle/>
          <a:p>
            <a:pPr>
              <a:buClr>
                <a:schemeClr val="tx1"/>
              </a:buClr>
            </a:pPr>
            <a:r>
              <a:rPr lang="en-US" altLang="en-US" sz="3600" dirty="0">
                <a:latin typeface="TH SarabunPSK" panose="020B0500040200020003" pitchFamily="34" charset="-34"/>
                <a:cs typeface="TH SarabunPSK" panose="020B0500040200020003" pitchFamily="34" charset="-34"/>
              </a:rPr>
              <a:t>The primary goal of SOEs that are created as a commercial enterprise is to generate a return on investment.    </a:t>
            </a:r>
          </a:p>
          <a:p>
            <a:pPr>
              <a:buClr>
                <a:schemeClr val="tx1"/>
              </a:buClr>
            </a:pPr>
            <a:endParaRPr lang="en-US" altLang="en-US" sz="1050" dirty="0">
              <a:latin typeface="TH SarabunPSK" panose="020B0500040200020003" pitchFamily="34" charset="-34"/>
              <a:cs typeface="TH SarabunPSK" panose="020B0500040200020003" pitchFamily="34" charset="-34"/>
            </a:endParaRPr>
          </a:p>
          <a:p>
            <a:pPr>
              <a:buClr>
                <a:schemeClr val="tx1"/>
              </a:buClr>
            </a:pPr>
            <a:r>
              <a:rPr lang="en-US" altLang="en-US" sz="3600" dirty="0">
                <a:latin typeface="TH SarabunPSK" panose="020B0500040200020003" pitchFamily="34" charset="-34"/>
                <a:cs typeface="TH SarabunPSK" panose="020B0500040200020003" pitchFamily="34" charset="-34"/>
              </a:rPr>
              <a:t>It is argued that these types of SOEs can generate significant profits for the government.    </a:t>
            </a:r>
          </a:p>
          <a:p>
            <a:pPr>
              <a:buClr>
                <a:schemeClr val="tx1"/>
              </a:buClr>
            </a:pPr>
            <a:endParaRPr lang="en-US" altLang="en-US" sz="36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E3DA2914-2EAC-4996-9172-CFA0F37ECDB0}"/>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19</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631565668"/>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042" name="Rectangle 2">
            <a:extLst>
              <a:ext uri="{FF2B5EF4-FFF2-40B4-BE49-F238E27FC236}">
                <a16:creationId xmlns:a16="http://schemas.microsoft.com/office/drawing/2014/main" id="{138CE742-C578-40E1-925B-77A8582FCEC9}"/>
              </a:ext>
            </a:extLst>
          </p:cNvPr>
          <p:cNvSpPr>
            <a:spLocks noGrp="1" noChangeArrowheads="1"/>
          </p:cNvSpPr>
          <p:nvPr>
            <p:ph type="title"/>
          </p:nvPr>
        </p:nvSpPr>
        <p:spPr>
          <a:xfrm>
            <a:off x="1724695" y="236113"/>
            <a:ext cx="7848600" cy="1143000"/>
          </a:xfrm>
        </p:spPr>
        <p:txBody>
          <a:bodyPr>
            <a:normAutofit/>
          </a:bodyPr>
          <a:lstStyle/>
          <a:p>
            <a:r>
              <a:rPr lang="en-US" altLang="en-US" sz="4800" b="1">
                <a:solidFill>
                  <a:srgbClr val="CC3300"/>
                </a:solidFill>
                <a:latin typeface="TH SarabunPSK" panose="020B0500040200020003" pitchFamily="34" charset="-34"/>
                <a:cs typeface="TH SarabunPSK" panose="020B0500040200020003" pitchFamily="34" charset="-34"/>
              </a:rPr>
              <a:t>Rationale </a:t>
            </a:r>
            <a:r>
              <a:rPr lang="en-US" altLang="en-US" sz="4000" b="1">
                <a:solidFill>
                  <a:srgbClr val="800000"/>
                </a:solidFill>
                <a:latin typeface="TH SarabunPSK" panose="020B0500040200020003" pitchFamily="34" charset="-34"/>
                <a:cs typeface="TH SarabunPSK" panose="020B0500040200020003" pitchFamily="34" charset="-34"/>
              </a:rPr>
              <a:t>– economic development</a:t>
            </a:r>
            <a:endParaRPr lang="en-US" altLang="en-US" sz="4000">
              <a:solidFill>
                <a:srgbClr val="800000"/>
              </a:solidFill>
              <a:latin typeface="TH SarabunPSK" panose="020B0500040200020003" pitchFamily="34" charset="-34"/>
              <a:cs typeface="TH SarabunPSK" panose="020B0500040200020003" pitchFamily="34" charset="-34"/>
            </a:endParaRPr>
          </a:p>
        </p:txBody>
      </p:sp>
      <p:sp>
        <p:nvSpPr>
          <p:cNvPr id="87043" name="Rectangle 3">
            <a:extLst>
              <a:ext uri="{FF2B5EF4-FFF2-40B4-BE49-F238E27FC236}">
                <a16:creationId xmlns:a16="http://schemas.microsoft.com/office/drawing/2014/main" id="{BF8127A9-3C77-49FC-AD5F-C81CA737C264}"/>
              </a:ext>
            </a:extLst>
          </p:cNvPr>
          <p:cNvSpPr>
            <a:spLocks noGrp="1" noChangeArrowheads="1"/>
          </p:cNvSpPr>
          <p:nvPr>
            <p:ph idx="1"/>
          </p:nvPr>
        </p:nvSpPr>
        <p:spPr>
          <a:xfrm>
            <a:off x="1056068" y="1996225"/>
            <a:ext cx="10534918" cy="4335888"/>
          </a:xfrm>
        </p:spPr>
        <p:txBody>
          <a:bodyPr>
            <a:normAutofit/>
          </a:bodyPr>
          <a:lstStyle/>
          <a:p>
            <a:pPr>
              <a:buClr>
                <a:schemeClr val="tx1"/>
              </a:buClr>
            </a:pPr>
            <a:r>
              <a:rPr lang="en-US" altLang="en-US" sz="3600" dirty="0">
                <a:latin typeface="TH SarabunPSK" panose="020B0500040200020003" pitchFamily="34" charset="-34"/>
                <a:cs typeface="TH SarabunPSK" panose="020B0500040200020003" pitchFamily="34" charset="-34"/>
              </a:rPr>
              <a:t>In economics, development in an economy usually refers to a change in the composition of output or GDP.    </a:t>
            </a:r>
          </a:p>
          <a:p>
            <a:pPr>
              <a:buClr>
                <a:schemeClr val="tx1"/>
              </a:buClr>
            </a:pPr>
            <a:endParaRPr lang="en-US" altLang="en-US" sz="1050" dirty="0">
              <a:latin typeface="TH SarabunPSK" panose="020B0500040200020003" pitchFamily="34" charset="-34"/>
              <a:cs typeface="TH SarabunPSK" panose="020B0500040200020003" pitchFamily="34" charset="-34"/>
            </a:endParaRPr>
          </a:p>
          <a:p>
            <a:pPr>
              <a:buClr>
                <a:schemeClr val="tx1"/>
              </a:buClr>
            </a:pPr>
            <a:r>
              <a:rPr lang="en-US" altLang="en-US" sz="3600" dirty="0">
                <a:latin typeface="TH SarabunPSK" panose="020B0500040200020003" pitchFamily="34" charset="-34"/>
                <a:cs typeface="TH SarabunPSK" panose="020B0500040200020003" pitchFamily="34" charset="-34"/>
              </a:rPr>
              <a:t>Diversification of economic activity is central in this process.  </a:t>
            </a:r>
          </a:p>
          <a:p>
            <a:pPr>
              <a:buClr>
                <a:schemeClr val="tx1"/>
              </a:buClr>
            </a:pPr>
            <a:endParaRPr lang="en-US" altLang="en-US" sz="1050" dirty="0">
              <a:latin typeface="TH SarabunPSK" panose="020B0500040200020003" pitchFamily="34" charset="-34"/>
              <a:cs typeface="TH SarabunPSK" panose="020B0500040200020003" pitchFamily="34" charset="-34"/>
            </a:endParaRPr>
          </a:p>
          <a:p>
            <a:pPr>
              <a:buClr>
                <a:schemeClr val="tx1"/>
              </a:buClr>
            </a:pPr>
            <a:r>
              <a:rPr lang="en-US" altLang="en-US" sz="3600" dirty="0">
                <a:latin typeface="TH SarabunPSK" panose="020B0500040200020003" pitchFamily="34" charset="-34"/>
                <a:cs typeface="TH SarabunPSK" panose="020B0500040200020003" pitchFamily="34" charset="-34"/>
              </a:rPr>
              <a:t>Two means to economic development that SOEs have used in the past are </a:t>
            </a:r>
            <a:r>
              <a:rPr lang="en-US" altLang="en-US" sz="3600" b="1" dirty="0">
                <a:solidFill>
                  <a:srgbClr val="CC3300"/>
                </a:solidFill>
                <a:latin typeface="TH SarabunPSK" panose="020B0500040200020003" pitchFamily="34" charset="-34"/>
                <a:cs typeface="TH SarabunPSK" panose="020B0500040200020003" pitchFamily="34" charset="-34"/>
              </a:rPr>
              <a:t>R&amp;D</a:t>
            </a:r>
            <a:r>
              <a:rPr lang="en-US" altLang="en-US" sz="3600" dirty="0">
                <a:latin typeface="TH SarabunPSK" panose="020B0500040200020003" pitchFamily="34" charset="-34"/>
                <a:cs typeface="TH SarabunPSK" panose="020B0500040200020003" pitchFamily="34" charset="-34"/>
              </a:rPr>
              <a:t> and    </a:t>
            </a:r>
            <a:r>
              <a:rPr lang="en-US" altLang="en-US" sz="3600" b="1" dirty="0">
                <a:solidFill>
                  <a:srgbClr val="CC3300"/>
                </a:solidFill>
                <a:latin typeface="TH SarabunPSK" panose="020B0500040200020003" pitchFamily="34" charset="-34"/>
                <a:cs typeface="TH SarabunPSK" panose="020B0500040200020003" pitchFamily="34" charset="-34"/>
              </a:rPr>
              <a:t>job creation.    </a:t>
            </a:r>
          </a:p>
          <a:p>
            <a:pPr>
              <a:buClr>
                <a:schemeClr val="tx1"/>
              </a:buClr>
            </a:pPr>
            <a:endParaRPr lang="en-US" altLang="en-US" sz="3600" b="1" dirty="0">
              <a:solidFill>
                <a:srgbClr val="CC3300"/>
              </a:solidFill>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0A46CD20-CFDF-41EB-94E2-B0A85315D87C}"/>
              </a:ext>
            </a:extLst>
          </p:cNvPr>
          <p:cNvSpPr>
            <a:spLocks noGrp="1"/>
          </p:cNvSpPr>
          <p:nvPr>
            <p:ph type="sldNum" sz="quarter" idx="12"/>
          </p:nvPr>
        </p:nvSpPr>
        <p:spPr>
          <a:xfrm>
            <a:off x="8805753" y="6086298"/>
            <a:ext cx="1312025" cy="365125"/>
          </a:xfrm>
        </p:spPr>
        <p:txBody>
          <a:bodyPr/>
          <a:lstStyle/>
          <a:p>
            <a:fld id="{749E1F84-2C5E-48FF-AA8F-2779AF4985BC}" type="slidenum">
              <a:rPr lang="en-US" smtClean="0">
                <a:latin typeface="TH SarabunPSK" panose="020B0500040200020003" pitchFamily="34" charset="-34"/>
                <a:cs typeface="TH SarabunPSK" panose="020B0500040200020003" pitchFamily="34" charset="-34"/>
              </a:rPr>
              <a:t>20</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1402663602"/>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8066" name="Rectangle 2">
            <a:extLst>
              <a:ext uri="{FF2B5EF4-FFF2-40B4-BE49-F238E27FC236}">
                <a16:creationId xmlns:a16="http://schemas.microsoft.com/office/drawing/2014/main" id="{C1FED078-EDEE-401E-94B0-CEA33483BFE9}"/>
              </a:ext>
            </a:extLst>
          </p:cNvPr>
          <p:cNvSpPr>
            <a:spLocks noGrp="1" noChangeArrowheads="1"/>
          </p:cNvSpPr>
          <p:nvPr>
            <p:ph type="title"/>
          </p:nvPr>
        </p:nvSpPr>
        <p:spPr>
          <a:xfrm>
            <a:off x="1169831" y="0"/>
            <a:ext cx="7848600" cy="1143000"/>
          </a:xfrm>
        </p:spPr>
        <p:txBody>
          <a:bodyPr>
            <a:normAutofit/>
          </a:bodyPr>
          <a:lstStyle/>
          <a:p>
            <a:r>
              <a:rPr lang="en-US" altLang="en-US" sz="4800" b="1">
                <a:solidFill>
                  <a:srgbClr val="CC3300"/>
                </a:solidFill>
                <a:latin typeface="TH SarabunPSK" panose="020B0500040200020003" pitchFamily="34" charset="-34"/>
                <a:cs typeface="TH SarabunPSK" panose="020B0500040200020003" pitchFamily="34" charset="-34"/>
              </a:rPr>
              <a:t>Rationale </a:t>
            </a:r>
            <a:r>
              <a:rPr lang="en-US" altLang="en-US" sz="4000" b="1">
                <a:solidFill>
                  <a:srgbClr val="800000"/>
                </a:solidFill>
                <a:latin typeface="TH SarabunPSK" panose="020B0500040200020003" pitchFamily="34" charset="-34"/>
                <a:cs typeface="TH SarabunPSK" panose="020B0500040200020003" pitchFamily="34" charset="-34"/>
              </a:rPr>
              <a:t>– regulatory tool</a:t>
            </a:r>
            <a:endParaRPr lang="en-US" altLang="en-US" sz="4000">
              <a:solidFill>
                <a:srgbClr val="800000"/>
              </a:solidFill>
              <a:latin typeface="TH SarabunPSK" panose="020B0500040200020003" pitchFamily="34" charset="-34"/>
              <a:cs typeface="TH SarabunPSK" panose="020B0500040200020003" pitchFamily="34" charset="-34"/>
            </a:endParaRPr>
          </a:p>
        </p:txBody>
      </p:sp>
      <p:sp>
        <p:nvSpPr>
          <p:cNvPr id="88067" name="Rectangle 3">
            <a:extLst>
              <a:ext uri="{FF2B5EF4-FFF2-40B4-BE49-F238E27FC236}">
                <a16:creationId xmlns:a16="http://schemas.microsoft.com/office/drawing/2014/main" id="{AD6C9655-CAC8-4ED1-AE36-EE07690CF0E1}"/>
              </a:ext>
            </a:extLst>
          </p:cNvPr>
          <p:cNvSpPr>
            <a:spLocks noGrp="1" noChangeArrowheads="1"/>
          </p:cNvSpPr>
          <p:nvPr>
            <p:ph idx="1"/>
          </p:nvPr>
        </p:nvSpPr>
        <p:spPr>
          <a:xfrm>
            <a:off x="109181" y="1142999"/>
            <a:ext cx="11515059" cy="5164385"/>
          </a:xfrm>
        </p:spPr>
        <p:txBody>
          <a:bodyPr>
            <a:normAutofit lnSpcReduction="10000"/>
          </a:bodyPr>
          <a:lstStyle/>
          <a:p>
            <a:pPr marL="660400" indent="-660400">
              <a:buClr>
                <a:schemeClr val="tx1"/>
              </a:buClr>
            </a:pPr>
            <a:r>
              <a:rPr lang="en-US" altLang="en-US" sz="4800" dirty="0">
                <a:latin typeface="TH SarabunPSK" panose="020B0500040200020003" pitchFamily="34" charset="-34"/>
                <a:cs typeface="TH SarabunPSK" panose="020B0500040200020003" pitchFamily="34" charset="-34"/>
              </a:rPr>
              <a:t>Providing some form of regulation is often cited as a rationale for public ownership of a firm(s) in an industry.    </a:t>
            </a:r>
          </a:p>
          <a:p>
            <a:pPr marL="660400" indent="-660400">
              <a:buClr>
                <a:schemeClr val="tx1"/>
              </a:buClr>
            </a:pPr>
            <a:endParaRPr lang="en-US" altLang="en-US" sz="1400" dirty="0">
              <a:latin typeface="TH SarabunPSK" panose="020B0500040200020003" pitchFamily="34" charset="-34"/>
              <a:cs typeface="TH SarabunPSK" panose="020B0500040200020003" pitchFamily="34" charset="-34"/>
            </a:endParaRPr>
          </a:p>
          <a:p>
            <a:pPr marL="660400" indent="-660400">
              <a:buClr>
                <a:schemeClr val="tx1"/>
              </a:buClr>
            </a:pPr>
            <a:r>
              <a:rPr lang="en-US" altLang="en-US" sz="4800" dirty="0">
                <a:latin typeface="TH SarabunPSK" panose="020B0500040200020003" pitchFamily="34" charset="-34"/>
                <a:cs typeface="TH SarabunPSK" panose="020B0500040200020003" pitchFamily="34" charset="-34"/>
              </a:rPr>
              <a:t>Regulation can occur in three principal areas:</a:t>
            </a:r>
          </a:p>
          <a:p>
            <a:pPr marL="1409700" lvl="2" indent="-495300">
              <a:buClr>
                <a:schemeClr val="tx1"/>
              </a:buClr>
              <a:buFontTx/>
              <a:buAutoNum type="romanLcPeriod"/>
            </a:pPr>
            <a:r>
              <a:rPr lang="en-US" altLang="en-US" sz="3200" b="1" dirty="0">
                <a:solidFill>
                  <a:srgbClr val="CC3300"/>
                </a:solidFill>
                <a:latin typeface="TH SarabunPSK" panose="020B0500040200020003" pitchFamily="34" charset="-34"/>
                <a:cs typeface="TH SarabunPSK" panose="020B0500040200020003" pitchFamily="34" charset="-34"/>
              </a:rPr>
              <a:t>Managing natural monopolies:</a:t>
            </a:r>
          </a:p>
          <a:p>
            <a:pPr marL="2241550" lvl="4" indent="-412750">
              <a:buClr>
                <a:schemeClr val="tx1"/>
              </a:buClr>
              <a:buFontTx/>
              <a:buChar char="•"/>
            </a:pPr>
            <a:r>
              <a:rPr lang="en-US" altLang="en-US" sz="3200" dirty="0">
                <a:solidFill>
                  <a:srgbClr val="CC3300"/>
                </a:solidFill>
                <a:latin typeface="TH SarabunPSK" panose="020B0500040200020003" pitchFamily="34" charset="-34"/>
                <a:cs typeface="TH SarabunPSK" panose="020B0500040200020003" pitchFamily="34" charset="-34"/>
              </a:rPr>
              <a:t>restriction to a fair rate of return.</a:t>
            </a:r>
          </a:p>
          <a:p>
            <a:pPr marL="2241550" lvl="4" indent="-412750">
              <a:buClr>
                <a:schemeClr val="tx1"/>
              </a:buClr>
              <a:buFontTx/>
              <a:buChar char="•"/>
            </a:pPr>
            <a:r>
              <a:rPr lang="en-US" altLang="en-US" sz="3200" dirty="0">
                <a:solidFill>
                  <a:srgbClr val="CC3300"/>
                </a:solidFill>
                <a:latin typeface="TH SarabunPSK" panose="020B0500040200020003" pitchFamily="34" charset="-34"/>
                <a:cs typeface="TH SarabunPSK" panose="020B0500040200020003" pitchFamily="34" charset="-34"/>
              </a:rPr>
              <a:t>rate regulation</a:t>
            </a:r>
            <a:r>
              <a:rPr lang="en-US" altLang="en-US" sz="3200" b="1" dirty="0">
                <a:solidFill>
                  <a:srgbClr val="CC3300"/>
                </a:solidFill>
                <a:latin typeface="TH SarabunPSK" panose="020B0500040200020003" pitchFamily="34" charset="-34"/>
                <a:cs typeface="TH SarabunPSK" panose="020B0500040200020003" pitchFamily="34" charset="-34"/>
              </a:rPr>
              <a:t>.</a:t>
            </a:r>
          </a:p>
          <a:p>
            <a:pPr marL="1409700" lvl="2" indent="-495300">
              <a:buClr>
                <a:schemeClr val="tx1"/>
              </a:buClr>
              <a:buFontTx/>
              <a:buAutoNum type="romanLcPeriod"/>
            </a:pPr>
            <a:r>
              <a:rPr lang="en-US" altLang="en-US" sz="3200" b="1" dirty="0">
                <a:solidFill>
                  <a:srgbClr val="CC3300"/>
                </a:solidFill>
                <a:latin typeface="TH SarabunPSK" panose="020B0500040200020003" pitchFamily="34" charset="-34"/>
                <a:cs typeface="TH SarabunPSK" panose="020B0500040200020003" pitchFamily="34" charset="-34"/>
              </a:rPr>
              <a:t>The regulation of sensitive industries; and </a:t>
            </a:r>
          </a:p>
          <a:p>
            <a:pPr marL="1409700" lvl="2" indent="-495300">
              <a:buClr>
                <a:schemeClr val="tx1"/>
              </a:buClr>
              <a:buFontTx/>
              <a:buAutoNum type="romanLcPeriod"/>
            </a:pPr>
            <a:r>
              <a:rPr lang="en-US" altLang="en-US" sz="3200" b="1" dirty="0">
                <a:solidFill>
                  <a:srgbClr val="CC3300"/>
                </a:solidFill>
                <a:latin typeface="TH SarabunPSK" panose="020B0500040200020003" pitchFamily="34" charset="-34"/>
                <a:cs typeface="TH SarabunPSK" panose="020B0500040200020003" pitchFamily="34" charset="-34"/>
              </a:rPr>
              <a:t>The enforcement of government objectives</a:t>
            </a:r>
            <a:r>
              <a:rPr lang="en-US" altLang="en-US" sz="3200" dirty="0">
                <a:latin typeface="TH SarabunPSK" panose="020B0500040200020003" pitchFamily="34" charset="-34"/>
                <a:cs typeface="TH SarabunPSK" panose="020B0500040200020003" pitchFamily="34" charset="-34"/>
              </a:rPr>
              <a:t>.    </a:t>
            </a:r>
          </a:p>
          <a:p>
            <a:pPr marL="660400" indent="-660400">
              <a:buClr>
                <a:schemeClr val="tx1"/>
              </a:buClr>
            </a:pPr>
            <a:endParaRPr lang="en-US" altLang="en-US" sz="48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9E5F04BE-BD3A-4C8B-BB42-9E58CF5263E5}"/>
              </a:ext>
            </a:extLst>
          </p:cNvPr>
          <p:cNvSpPr>
            <a:spLocks noGrp="1"/>
          </p:cNvSpPr>
          <p:nvPr>
            <p:ph type="sldNum" sz="quarter" idx="12"/>
          </p:nvPr>
        </p:nvSpPr>
        <p:spPr>
          <a:xfrm>
            <a:off x="10453865" y="6307384"/>
            <a:ext cx="1312025" cy="365125"/>
          </a:xfrm>
        </p:spPr>
        <p:txBody>
          <a:bodyPr/>
          <a:lstStyle/>
          <a:p>
            <a:fld id="{749E1F84-2C5E-48FF-AA8F-2779AF4985BC}" type="slidenum">
              <a:rPr lang="en-US" smtClean="0">
                <a:latin typeface="TH SarabunPSK" panose="020B0500040200020003" pitchFamily="34" charset="-34"/>
                <a:cs typeface="TH SarabunPSK" panose="020B0500040200020003" pitchFamily="34" charset="-34"/>
              </a:rPr>
              <a:t>21</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3492109872"/>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9090" name="Rectangle 2">
            <a:extLst>
              <a:ext uri="{FF2B5EF4-FFF2-40B4-BE49-F238E27FC236}">
                <a16:creationId xmlns:a16="http://schemas.microsoft.com/office/drawing/2014/main" id="{12B6336A-3D44-4CE5-8D1C-1C3623A24928}"/>
              </a:ext>
            </a:extLst>
          </p:cNvPr>
          <p:cNvSpPr>
            <a:spLocks noGrp="1" noChangeArrowheads="1"/>
          </p:cNvSpPr>
          <p:nvPr>
            <p:ph type="title"/>
          </p:nvPr>
        </p:nvSpPr>
        <p:spPr>
          <a:xfrm>
            <a:off x="2819400" y="533400"/>
            <a:ext cx="9144000" cy="1143000"/>
          </a:xfrm>
        </p:spPr>
        <p:txBody>
          <a:bodyPr/>
          <a:lstStyle/>
          <a:p>
            <a:r>
              <a:rPr lang="en-US" altLang="en-US" sz="4800" b="1">
                <a:solidFill>
                  <a:srgbClr val="CC3300"/>
                </a:solidFill>
                <a:latin typeface="TH SarabunPSK" panose="020B0500040200020003" pitchFamily="34" charset="-34"/>
                <a:cs typeface="TH SarabunPSK" panose="020B0500040200020003" pitchFamily="34" charset="-34"/>
              </a:rPr>
              <a:t>Rationale </a:t>
            </a:r>
            <a:r>
              <a:rPr lang="en-US" altLang="en-US" sz="4000" b="1">
                <a:solidFill>
                  <a:srgbClr val="800000"/>
                </a:solidFill>
                <a:latin typeface="TH SarabunPSK" panose="020B0500040200020003" pitchFamily="34" charset="-34"/>
                <a:cs typeface="TH SarabunPSK" panose="020B0500040200020003" pitchFamily="34" charset="-34"/>
              </a:rPr>
              <a:t>– autonomy</a:t>
            </a:r>
            <a:endParaRPr lang="en-US" altLang="en-US" sz="4000">
              <a:solidFill>
                <a:srgbClr val="800000"/>
              </a:solidFill>
              <a:latin typeface="TH SarabunPSK" panose="020B0500040200020003" pitchFamily="34" charset="-34"/>
              <a:cs typeface="TH SarabunPSK" panose="020B0500040200020003" pitchFamily="34" charset="-34"/>
            </a:endParaRPr>
          </a:p>
        </p:txBody>
      </p:sp>
      <p:sp>
        <p:nvSpPr>
          <p:cNvPr id="89091" name="Rectangle 3">
            <a:extLst>
              <a:ext uri="{FF2B5EF4-FFF2-40B4-BE49-F238E27FC236}">
                <a16:creationId xmlns:a16="http://schemas.microsoft.com/office/drawing/2014/main" id="{35890B40-9457-442B-9579-44237215247E}"/>
              </a:ext>
            </a:extLst>
          </p:cNvPr>
          <p:cNvSpPr>
            <a:spLocks noGrp="1" noChangeArrowheads="1"/>
          </p:cNvSpPr>
          <p:nvPr>
            <p:ph idx="1"/>
          </p:nvPr>
        </p:nvSpPr>
        <p:spPr>
          <a:xfrm>
            <a:off x="1481069" y="1906073"/>
            <a:ext cx="9731413" cy="4266127"/>
          </a:xfrm>
        </p:spPr>
        <p:txBody>
          <a:bodyPr>
            <a:normAutofit/>
          </a:bodyPr>
          <a:lstStyle/>
          <a:p>
            <a:pPr>
              <a:buClr>
                <a:schemeClr val="tx1"/>
              </a:buClr>
            </a:pPr>
            <a:r>
              <a:rPr lang="en-US" altLang="en-US" sz="3600" dirty="0">
                <a:latin typeface="TH SarabunPSK" panose="020B0500040200020003" pitchFamily="34" charset="-34"/>
                <a:cs typeface="TH SarabunPSK" panose="020B0500040200020003" pitchFamily="34" charset="-34"/>
              </a:rPr>
              <a:t>There are certain activities that should be performed by government but require freedom from direct political influence or other controls.    </a:t>
            </a:r>
          </a:p>
          <a:p>
            <a:pPr>
              <a:buClr>
                <a:schemeClr val="tx1"/>
              </a:buClr>
            </a:pPr>
            <a:endParaRPr lang="en-US" altLang="en-US" sz="1100" dirty="0">
              <a:latin typeface="TH SarabunPSK" panose="020B0500040200020003" pitchFamily="34" charset="-34"/>
              <a:cs typeface="TH SarabunPSK" panose="020B0500040200020003" pitchFamily="34" charset="-34"/>
            </a:endParaRPr>
          </a:p>
          <a:p>
            <a:pPr>
              <a:buClr>
                <a:schemeClr val="tx1"/>
              </a:buClr>
            </a:pPr>
            <a:r>
              <a:rPr lang="en-US" altLang="en-US" sz="3600" dirty="0">
                <a:latin typeface="TH SarabunPSK" panose="020B0500040200020003" pitchFamily="34" charset="-34"/>
                <a:cs typeface="TH SarabunPSK" panose="020B0500040200020003" pitchFamily="34" charset="-34"/>
              </a:rPr>
              <a:t>It is believed that some healthy degree of autonomy allows the SOEs to pursue its mandate more effectively.  </a:t>
            </a:r>
          </a:p>
          <a:p>
            <a:pPr>
              <a:buClr>
                <a:schemeClr val="tx1"/>
              </a:buClr>
            </a:pPr>
            <a:endParaRPr lang="en-US" altLang="en-US" sz="36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B5778C62-AA18-4962-9F6E-CD897D5FFE15}"/>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22</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2646537388"/>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114" name="Rectangle 2">
            <a:extLst>
              <a:ext uri="{FF2B5EF4-FFF2-40B4-BE49-F238E27FC236}">
                <a16:creationId xmlns:a16="http://schemas.microsoft.com/office/drawing/2014/main" id="{2405F5FF-D657-4FAE-9902-E79BFEC1513A}"/>
              </a:ext>
            </a:extLst>
          </p:cNvPr>
          <p:cNvSpPr>
            <a:spLocks noGrp="1" noChangeArrowheads="1"/>
          </p:cNvSpPr>
          <p:nvPr>
            <p:ph type="title"/>
          </p:nvPr>
        </p:nvSpPr>
        <p:spPr>
          <a:xfrm>
            <a:off x="1544470" y="451513"/>
            <a:ext cx="8855123" cy="1143000"/>
          </a:xfrm>
        </p:spPr>
        <p:txBody>
          <a:bodyPr>
            <a:normAutofit/>
          </a:bodyPr>
          <a:lstStyle/>
          <a:p>
            <a:r>
              <a:rPr lang="en-US" altLang="en-US" sz="4800" b="1" dirty="0">
                <a:solidFill>
                  <a:srgbClr val="CC3300"/>
                </a:solidFill>
                <a:latin typeface="TH SarabunPSK" panose="020B0500040200020003" pitchFamily="34" charset="-34"/>
                <a:cs typeface="TH SarabunPSK" panose="020B0500040200020003" pitchFamily="34" charset="-34"/>
              </a:rPr>
              <a:t>Rationale </a:t>
            </a:r>
            <a:r>
              <a:rPr lang="en-US" altLang="en-US" sz="4000" b="1" dirty="0">
                <a:solidFill>
                  <a:srgbClr val="800000"/>
                </a:solidFill>
                <a:latin typeface="TH SarabunPSK" panose="020B0500040200020003" pitchFamily="34" charset="-34"/>
                <a:cs typeface="TH SarabunPSK" panose="020B0500040200020003" pitchFamily="34" charset="-34"/>
              </a:rPr>
              <a:t>– efficient &amp; effective method of delivery</a:t>
            </a:r>
            <a:endParaRPr lang="en-US" altLang="en-US" sz="4000" dirty="0">
              <a:solidFill>
                <a:srgbClr val="800000"/>
              </a:solidFill>
              <a:latin typeface="TH SarabunPSK" panose="020B0500040200020003" pitchFamily="34" charset="-34"/>
              <a:cs typeface="TH SarabunPSK" panose="020B0500040200020003" pitchFamily="34" charset="-34"/>
            </a:endParaRPr>
          </a:p>
        </p:txBody>
      </p:sp>
      <p:sp>
        <p:nvSpPr>
          <p:cNvPr id="90115" name="Rectangle 3">
            <a:extLst>
              <a:ext uri="{FF2B5EF4-FFF2-40B4-BE49-F238E27FC236}">
                <a16:creationId xmlns:a16="http://schemas.microsoft.com/office/drawing/2014/main" id="{3EEF0139-8C7F-441E-BB99-038C28E5ACE0}"/>
              </a:ext>
            </a:extLst>
          </p:cNvPr>
          <p:cNvSpPr>
            <a:spLocks noGrp="1" noChangeArrowheads="1"/>
          </p:cNvSpPr>
          <p:nvPr>
            <p:ph idx="1"/>
          </p:nvPr>
        </p:nvSpPr>
        <p:spPr>
          <a:xfrm>
            <a:off x="1108022" y="1852267"/>
            <a:ext cx="9728018" cy="4114800"/>
          </a:xfrm>
        </p:spPr>
        <p:txBody>
          <a:bodyPr>
            <a:normAutofit/>
          </a:bodyPr>
          <a:lstStyle/>
          <a:p>
            <a:pPr>
              <a:buClr>
                <a:schemeClr val="tx1"/>
              </a:buClr>
            </a:pPr>
            <a:r>
              <a:rPr lang="en-US" altLang="en-US" sz="3200" dirty="0">
                <a:latin typeface="TH SarabunPSK" panose="020B0500040200020003" pitchFamily="34" charset="-34"/>
                <a:cs typeface="TH SarabunPSK" panose="020B0500040200020003" pitchFamily="34" charset="-34"/>
              </a:rPr>
              <a:t>Delivering a public service can be accomplished by most of the policy tools available to government, but there are some that lend themselves better to the corporate form.    </a:t>
            </a:r>
          </a:p>
          <a:p>
            <a:pPr>
              <a:buClr>
                <a:schemeClr val="tx1"/>
              </a:buClr>
            </a:pPr>
            <a:endParaRPr lang="en-US" altLang="en-US" sz="1000" dirty="0">
              <a:latin typeface="TH SarabunPSK" panose="020B0500040200020003" pitchFamily="34" charset="-34"/>
              <a:cs typeface="TH SarabunPSK" panose="020B0500040200020003" pitchFamily="34" charset="-34"/>
            </a:endParaRPr>
          </a:p>
          <a:p>
            <a:pPr>
              <a:buClr>
                <a:schemeClr val="tx1"/>
              </a:buClr>
            </a:pPr>
            <a:r>
              <a:rPr lang="en-US" altLang="en-US" sz="3200" dirty="0">
                <a:latin typeface="TH SarabunPSK" panose="020B0500040200020003" pitchFamily="34" charset="-34"/>
                <a:cs typeface="TH SarabunPSK" panose="020B0500040200020003" pitchFamily="34" charset="-34"/>
              </a:rPr>
              <a:t>For example, services that involve large quantities of commercial transactions may be delivered more efficiently through a corporation than a department or central agency.    </a:t>
            </a:r>
          </a:p>
          <a:p>
            <a:pPr>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B27855E1-2BF4-44C1-849F-7B0F43B79FC2}"/>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23</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656504605"/>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1138" name="Rectangle 2">
            <a:extLst>
              <a:ext uri="{FF2B5EF4-FFF2-40B4-BE49-F238E27FC236}">
                <a16:creationId xmlns:a16="http://schemas.microsoft.com/office/drawing/2014/main" id="{E88933F0-BFE9-4D0D-8F27-5E688AD7215A}"/>
              </a:ext>
            </a:extLst>
          </p:cNvPr>
          <p:cNvSpPr>
            <a:spLocks noGrp="1" noChangeArrowheads="1"/>
          </p:cNvSpPr>
          <p:nvPr>
            <p:ph type="title"/>
          </p:nvPr>
        </p:nvSpPr>
        <p:spPr>
          <a:xfrm>
            <a:off x="3048000" y="457200"/>
            <a:ext cx="9144000" cy="1143000"/>
          </a:xfrm>
        </p:spPr>
        <p:txBody>
          <a:bodyPr/>
          <a:lstStyle/>
          <a:p>
            <a:r>
              <a:rPr lang="en-US" altLang="en-US" sz="4800" b="1">
                <a:solidFill>
                  <a:srgbClr val="CC3300"/>
                </a:solidFill>
                <a:latin typeface="TH SarabunPSK" panose="020B0500040200020003" pitchFamily="34" charset="-34"/>
                <a:cs typeface="TH SarabunPSK" panose="020B0500040200020003" pitchFamily="34" charset="-34"/>
              </a:rPr>
              <a:t>Rationale </a:t>
            </a:r>
            <a:r>
              <a:rPr lang="en-US" altLang="en-US" sz="4000" b="1">
                <a:solidFill>
                  <a:srgbClr val="800000"/>
                </a:solidFill>
                <a:latin typeface="TH SarabunPSK" panose="020B0500040200020003" pitchFamily="34" charset="-34"/>
                <a:cs typeface="TH SarabunPSK" panose="020B0500040200020003" pitchFamily="34" charset="-34"/>
              </a:rPr>
              <a:t>– “other”</a:t>
            </a:r>
            <a:endParaRPr lang="en-US" altLang="en-US" sz="4000">
              <a:solidFill>
                <a:srgbClr val="800000"/>
              </a:solidFill>
              <a:latin typeface="TH SarabunPSK" panose="020B0500040200020003" pitchFamily="34" charset="-34"/>
              <a:cs typeface="TH SarabunPSK" panose="020B0500040200020003" pitchFamily="34" charset="-34"/>
            </a:endParaRPr>
          </a:p>
        </p:txBody>
      </p:sp>
      <p:sp>
        <p:nvSpPr>
          <p:cNvPr id="91139" name="Rectangle 3">
            <a:extLst>
              <a:ext uri="{FF2B5EF4-FFF2-40B4-BE49-F238E27FC236}">
                <a16:creationId xmlns:a16="http://schemas.microsoft.com/office/drawing/2014/main" id="{21EFFE7D-1176-4C26-AA4B-A12322263275}"/>
              </a:ext>
            </a:extLst>
          </p:cNvPr>
          <p:cNvSpPr>
            <a:spLocks noGrp="1" noChangeArrowheads="1"/>
          </p:cNvSpPr>
          <p:nvPr>
            <p:ph idx="1"/>
          </p:nvPr>
        </p:nvSpPr>
        <p:spPr>
          <a:xfrm>
            <a:off x="1687132" y="2163651"/>
            <a:ext cx="7685468" cy="4313349"/>
          </a:xfrm>
        </p:spPr>
        <p:txBody>
          <a:bodyPr>
            <a:normAutofit/>
          </a:bodyPr>
          <a:lstStyle/>
          <a:p>
            <a:pPr marL="660400" indent="-660400">
              <a:buClr>
                <a:srgbClr val="CC3300"/>
              </a:buClr>
              <a:buFontTx/>
              <a:buAutoNum type="romanLcPeriod"/>
            </a:pPr>
            <a:r>
              <a:rPr lang="en-US" altLang="en-US" sz="3200" b="1" dirty="0">
                <a:latin typeface="TH SarabunPSK" panose="020B0500040200020003" pitchFamily="34" charset="-34"/>
                <a:cs typeface="TH SarabunPSK" panose="020B0500040200020003" pitchFamily="34" charset="-34"/>
              </a:rPr>
              <a:t>Visibility/Transparency.  </a:t>
            </a:r>
          </a:p>
          <a:p>
            <a:pPr marL="660400" indent="-660400">
              <a:buClr>
                <a:srgbClr val="CC3300"/>
              </a:buClr>
              <a:buFontTx/>
              <a:buAutoNum type="romanLcPeriod"/>
            </a:pPr>
            <a:endParaRPr lang="en-US" altLang="en-US" sz="1000" b="1" dirty="0">
              <a:latin typeface="TH SarabunPSK" panose="020B0500040200020003" pitchFamily="34" charset="-34"/>
              <a:cs typeface="TH SarabunPSK" panose="020B0500040200020003" pitchFamily="34" charset="-34"/>
            </a:endParaRPr>
          </a:p>
          <a:p>
            <a:pPr marL="660400" indent="-660400">
              <a:buClr>
                <a:srgbClr val="CC3300"/>
              </a:buClr>
              <a:buFontTx/>
              <a:buAutoNum type="romanLcPeriod"/>
            </a:pPr>
            <a:r>
              <a:rPr lang="en-US" altLang="en-US" sz="3200" b="1" dirty="0">
                <a:latin typeface="TH SarabunPSK" panose="020B0500040200020003" pitchFamily="34" charset="-34"/>
                <a:cs typeface="TH SarabunPSK" panose="020B0500040200020003" pitchFamily="34" charset="-34"/>
              </a:rPr>
              <a:t>Revenue Generation/Low Visibility Taxation.</a:t>
            </a:r>
          </a:p>
          <a:p>
            <a:pPr marL="660400" indent="-660400">
              <a:buClr>
                <a:srgbClr val="CC3300"/>
              </a:buClr>
              <a:buFontTx/>
              <a:buAutoNum type="romanLcPeriod"/>
            </a:pPr>
            <a:endParaRPr lang="en-US" altLang="en-US" sz="1000" b="1" dirty="0">
              <a:latin typeface="TH SarabunPSK" panose="020B0500040200020003" pitchFamily="34" charset="-34"/>
              <a:cs typeface="TH SarabunPSK" panose="020B0500040200020003" pitchFamily="34" charset="-34"/>
            </a:endParaRPr>
          </a:p>
          <a:p>
            <a:pPr marL="660400" indent="-660400">
              <a:buClr>
                <a:srgbClr val="CC3300"/>
              </a:buClr>
              <a:buFontTx/>
              <a:buAutoNum type="romanLcPeriod"/>
            </a:pPr>
            <a:r>
              <a:rPr lang="en-US" altLang="en-US" sz="3200" b="1" dirty="0">
                <a:latin typeface="TH SarabunPSK" panose="020B0500040200020003" pitchFamily="34" charset="-34"/>
                <a:cs typeface="TH SarabunPSK" panose="020B0500040200020003" pitchFamily="34" charset="-34"/>
              </a:rPr>
              <a:t>Ideology.  </a:t>
            </a:r>
          </a:p>
          <a:p>
            <a:pPr marL="660400" indent="-660400">
              <a:buClr>
                <a:schemeClr val="tx1"/>
              </a:buClr>
            </a:pPr>
            <a:endParaRPr lang="en-US" altLang="en-US" sz="3200" b="1"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AB091FC7-BE7E-4B69-9C51-E29631F5B556}"/>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24</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322570970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62" name="Rectangle 2">
            <a:extLst>
              <a:ext uri="{FF2B5EF4-FFF2-40B4-BE49-F238E27FC236}">
                <a16:creationId xmlns:a16="http://schemas.microsoft.com/office/drawing/2014/main" id="{1BC4853A-7AFA-4721-A11D-523948137599}"/>
              </a:ext>
            </a:extLst>
          </p:cNvPr>
          <p:cNvSpPr>
            <a:spLocks noGrp="1" noChangeArrowheads="1"/>
          </p:cNvSpPr>
          <p:nvPr>
            <p:ph type="title"/>
          </p:nvPr>
        </p:nvSpPr>
        <p:spPr>
          <a:xfrm>
            <a:off x="2667000" y="533400"/>
            <a:ext cx="9144000" cy="1143000"/>
          </a:xfrm>
        </p:spPr>
        <p:txBody>
          <a:bodyPr/>
          <a:lstStyle/>
          <a:p>
            <a:r>
              <a:rPr lang="en-US" altLang="en-US" sz="4800" b="1">
                <a:solidFill>
                  <a:srgbClr val="CC3300"/>
                </a:solidFill>
                <a:latin typeface="TH SarabunPSK" panose="020B0500040200020003" pitchFamily="34" charset="-34"/>
                <a:cs typeface="TH SarabunPSK" panose="020B0500040200020003" pitchFamily="34" charset="-34"/>
              </a:rPr>
              <a:t>Problems?</a:t>
            </a:r>
            <a:endParaRPr lang="en-US" altLang="en-US" sz="4000">
              <a:solidFill>
                <a:srgbClr val="800000"/>
              </a:solidFill>
              <a:latin typeface="TH SarabunPSK" panose="020B0500040200020003" pitchFamily="34" charset="-34"/>
              <a:cs typeface="TH SarabunPSK" panose="020B0500040200020003" pitchFamily="34" charset="-34"/>
            </a:endParaRPr>
          </a:p>
        </p:txBody>
      </p:sp>
      <p:sp>
        <p:nvSpPr>
          <p:cNvPr id="92163" name="Rectangle 3">
            <a:extLst>
              <a:ext uri="{FF2B5EF4-FFF2-40B4-BE49-F238E27FC236}">
                <a16:creationId xmlns:a16="http://schemas.microsoft.com/office/drawing/2014/main" id="{0F97C6ED-79AC-4D6E-BF81-AD87814149B4}"/>
              </a:ext>
            </a:extLst>
          </p:cNvPr>
          <p:cNvSpPr>
            <a:spLocks noGrp="1" noChangeArrowheads="1"/>
          </p:cNvSpPr>
          <p:nvPr>
            <p:ph idx="1"/>
          </p:nvPr>
        </p:nvSpPr>
        <p:spPr>
          <a:xfrm>
            <a:off x="1429555" y="1893194"/>
            <a:ext cx="8476445" cy="4126606"/>
          </a:xfrm>
        </p:spPr>
        <p:txBody>
          <a:bodyPr>
            <a:normAutofit fontScale="92500" lnSpcReduction="20000"/>
          </a:bodyPr>
          <a:lstStyle/>
          <a:p>
            <a:pPr marL="660400" indent="-660400">
              <a:buClr>
                <a:srgbClr val="CC3300"/>
              </a:buClr>
            </a:pPr>
            <a:r>
              <a:rPr lang="en-US" altLang="en-US" sz="3200" b="1" dirty="0">
                <a:solidFill>
                  <a:srgbClr val="FF6600"/>
                </a:solidFill>
                <a:latin typeface="TH SarabunPSK" panose="020B0500040200020003" pitchFamily="34" charset="-34"/>
                <a:cs typeface="TH SarabunPSK" panose="020B0500040200020003" pitchFamily="34" charset="-34"/>
              </a:rPr>
              <a:t>Goals may be vague</a:t>
            </a:r>
            <a:r>
              <a:rPr lang="en-US" altLang="en-US" sz="3200" dirty="0">
                <a:latin typeface="TH SarabunPSK" panose="020B0500040200020003" pitchFamily="34" charset="-34"/>
                <a:cs typeface="TH SarabunPSK" panose="020B0500040200020003" pitchFamily="34" charset="-34"/>
              </a:rPr>
              <a:t> (or unstated) and multiple – hence conflicting.</a:t>
            </a:r>
          </a:p>
          <a:p>
            <a:pPr marL="660400" indent="-660400">
              <a:buClr>
                <a:srgbClr val="CC3300"/>
              </a:buClr>
            </a:pPr>
            <a:r>
              <a:rPr lang="en-US" altLang="en-US" sz="3200" dirty="0">
                <a:latin typeface="TH SarabunPSK" panose="020B0500040200020003" pitchFamily="34" charset="-34"/>
                <a:cs typeface="TH SarabunPSK" panose="020B0500040200020003" pitchFamily="34" charset="-34"/>
              </a:rPr>
              <a:t>Vehicle for (hidden) </a:t>
            </a:r>
            <a:r>
              <a:rPr lang="en-US" altLang="en-US" sz="3200" b="1" dirty="0">
                <a:solidFill>
                  <a:srgbClr val="FF6600"/>
                </a:solidFill>
                <a:latin typeface="TH SarabunPSK" panose="020B0500040200020003" pitchFamily="34" charset="-34"/>
                <a:cs typeface="TH SarabunPSK" panose="020B0500040200020003" pitchFamily="34" charset="-34"/>
              </a:rPr>
              <a:t>cross-subsidization</a:t>
            </a:r>
            <a:r>
              <a:rPr lang="en-US" altLang="en-US" sz="3200" dirty="0">
                <a:latin typeface="TH SarabunPSK" panose="020B0500040200020003" pitchFamily="34" charset="-34"/>
                <a:cs typeface="TH SarabunPSK" panose="020B0500040200020003" pitchFamily="34" charset="-34"/>
              </a:rPr>
              <a:t>.  </a:t>
            </a:r>
          </a:p>
          <a:p>
            <a:pPr marL="660400" indent="-660400">
              <a:buClr>
                <a:srgbClr val="CC3300"/>
              </a:buClr>
            </a:pPr>
            <a:endParaRPr lang="en-US" altLang="en-US" sz="1000" dirty="0">
              <a:latin typeface="TH SarabunPSK" panose="020B0500040200020003" pitchFamily="34" charset="-34"/>
              <a:cs typeface="TH SarabunPSK" panose="020B0500040200020003" pitchFamily="34" charset="-34"/>
            </a:endParaRPr>
          </a:p>
          <a:p>
            <a:pPr marL="660400" indent="-660400">
              <a:buClr>
                <a:srgbClr val="CC3300"/>
              </a:buClr>
            </a:pPr>
            <a:r>
              <a:rPr lang="en-US" altLang="en-US" sz="3200" b="1" dirty="0">
                <a:solidFill>
                  <a:srgbClr val="FF6600"/>
                </a:solidFill>
                <a:latin typeface="TH SarabunPSK" panose="020B0500040200020003" pitchFamily="34" charset="-34"/>
                <a:cs typeface="TH SarabunPSK" panose="020B0500040200020003" pitchFamily="34" charset="-34"/>
              </a:rPr>
              <a:t>Reduced incentive</a:t>
            </a:r>
            <a:r>
              <a:rPr lang="en-US" altLang="en-US" sz="3200" dirty="0">
                <a:latin typeface="TH SarabunPSK" panose="020B0500040200020003" pitchFamily="34" charset="-34"/>
                <a:cs typeface="TH SarabunPSK" panose="020B0500040200020003" pitchFamily="34" charset="-34"/>
              </a:rPr>
              <a:t> to be efficient.</a:t>
            </a:r>
          </a:p>
          <a:p>
            <a:pPr marL="660400" indent="-660400">
              <a:buClr>
                <a:srgbClr val="CC3300"/>
              </a:buClr>
            </a:pPr>
            <a:endParaRPr lang="en-US" altLang="en-US" sz="1000" dirty="0">
              <a:latin typeface="TH SarabunPSK" panose="020B0500040200020003" pitchFamily="34" charset="-34"/>
              <a:cs typeface="TH SarabunPSK" panose="020B0500040200020003" pitchFamily="34" charset="-34"/>
            </a:endParaRPr>
          </a:p>
          <a:p>
            <a:pPr marL="660400" indent="-660400">
              <a:buClr>
                <a:srgbClr val="CC3300"/>
              </a:buClr>
            </a:pPr>
            <a:r>
              <a:rPr lang="en-US" altLang="en-US" sz="3200" dirty="0">
                <a:latin typeface="TH SarabunPSK" panose="020B0500040200020003" pitchFamily="34" charset="-34"/>
                <a:cs typeface="TH SarabunPSK" panose="020B0500040200020003" pitchFamily="34" charset="-34"/>
              </a:rPr>
              <a:t>Board of Directors may become </a:t>
            </a:r>
            <a:r>
              <a:rPr lang="en-US" altLang="en-US" sz="3200" b="1" dirty="0">
                <a:solidFill>
                  <a:srgbClr val="FF6600"/>
                </a:solidFill>
                <a:latin typeface="TH SarabunPSK" panose="020B0500040200020003" pitchFamily="34" charset="-34"/>
                <a:cs typeface="TH SarabunPSK" panose="020B0500040200020003" pitchFamily="34" charset="-34"/>
              </a:rPr>
              <a:t>patronage tool</a:t>
            </a:r>
            <a:r>
              <a:rPr lang="en-US" altLang="en-US" sz="3200" dirty="0">
                <a:latin typeface="TH SarabunPSK" panose="020B0500040200020003" pitchFamily="34" charset="-34"/>
                <a:cs typeface="TH SarabunPSK" panose="020B0500040200020003" pitchFamily="34" charset="-34"/>
              </a:rPr>
              <a:t>.</a:t>
            </a:r>
          </a:p>
          <a:p>
            <a:pPr marL="660400" indent="-660400">
              <a:buClr>
                <a:srgbClr val="CC3300"/>
              </a:buClr>
            </a:pPr>
            <a:r>
              <a:rPr lang="en-US" altLang="en-US" sz="1000" dirty="0">
                <a:latin typeface="TH SarabunPSK" panose="020B0500040200020003" pitchFamily="34" charset="-34"/>
                <a:cs typeface="TH SarabunPSK" panose="020B0500040200020003" pitchFamily="34" charset="-34"/>
              </a:rPr>
              <a:t> </a:t>
            </a:r>
          </a:p>
          <a:p>
            <a:pPr marL="660400" indent="-660400">
              <a:buClr>
                <a:srgbClr val="CC3300"/>
              </a:buClr>
            </a:pPr>
            <a:r>
              <a:rPr lang="en-US" altLang="en-US" sz="3200" dirty="0">
                <a:latin typeface="TH SarabunPSK" panose="020B0500040200020003" pitchFamily="34" charset="-34"/>
                <a:cs typeface="TH SarabunPSK" panose="020B0500040200020003" pitchFamily="34" charset="-34"/>
              </a:rPr>
              <a:t>Creation of new crowns or subsidiaries without the approval of legislature (</a:t>
            </a:r>
            <a:r>
              <a:rPr lang="en-US" altLang="en-US" sz="3200" b="1" dirty="0">
                <a:solidFill>
                  <a:srgbClr val="FF6600"/>
                </a:solidFill>
                <a:latin typeface="TH SarabunPSK" panose="020B0500040200020003" pitchFamily="34" charset="-34"/>
                <a:cs typeface="TH SarabunPSK" panose="020B0500040200020003" pitchFamily="34" charset="-34"/>
              </a:rPr>
              <a:t>too much autonomy</a:t>
            </a:r>
            <a:r>
              <a:rPr lang="en-US" altLang="en-US" sz="3200" dirty="0">
                <a:latin typeface="TH SarabunPSK" panose="020B0500040200020003" pitchFamily="34" charset="-34"/>
                <a:cs typeface="TH SarabunPSK" panose="020B0500040200020003" pitchFamily="34" charset="-34"/>
              </a:rPr>
              <a:t>).    </a:t>
            </a:r>
          </a:p>
          <a:p>
            <a:pPr marL="660400" indent="-660400">
              <a:buClr>
                <a:schemeClr val="tx1"/>
              </a:buClr>
            </a:pPr>
            <a:endParaRPr lang="en-US"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44C7613F-31C0-45F2-B644-1B2E8098628F}"/>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25</a:t>
            </a:fld>
            <a:endParaRPr lang="en-US">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258143703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3FACA84A-D817-4EF1-9447-F02E03AF2CB5}"/>
              </a:ext>
            </a:extLst>
          </p:cNvPr>
          <p:cNvSpPr>
            <a:spLocks noGrp="1"/>
          </p:cNvSpPr>
          <p:nvPr>
            <p:ph type="title"/>
          </p:nvPr>
        </p:nvSpPr>
        <p:spPr>
          <a:xfrm>
            <a:off x="491973" y="647213"/>
            <a:ext cx="10058400" cy="968440"/>
          </a:xfrm>
        </p:spPr>
        <p:txBody>
          <a:bodyPr/>
          <a:lstStyle/>
          <a:p>
            <a:r>
              <a:rPr lang="en-US" dirty="0"/>
              <a:t>Economics Risks of SOEs</a:t>
            </a:r>
          </a:p>
        </p:txBody>
      </p:sp>
      <p:sp>
        <p:nvSpPr>
          <p:cNvPr id="4" name="Content Placeholder 3">
            <a:extLst>
              <a:ext uri="{FF2B5EF4-FFF2-40B4-BE49-F238E27FC236}">
                <a16:creationId xmlns:a16="http://schemas.microsoft.com/office/drawing/2014/main" id="{DA0B6AFE-A881-41F1-9078-B1073FF45EE8}"/>
              </a:ext>
            </a:extLst>
          </p:cNvPr>
          <p:cNvSpPr>
            <a:spLocks noGrp="1"/>
          </p:cNvSpPr>
          <p:nvPr>
            <p:ph idx="1"/>
          </p:nvPr>
        </p:nvSpPr>
        <p:spPr/>
        <p:txBody>
          <a:bodyPr>
            <a:normAutofit/>
          </a:bodyPr>
          <a:lstStyle/>
          <a:p>
            <a:pPr>
              <a:buFont typeface="Wingdings" panose="05000000000000000000" pitchFamily="2" charset="2"/>
              <a:buChar char="q"/>
            </a:pPr>
            <a:r>
              <a:rPr lang="en-US" sz="3600" dirty="0"/>
              <a:t> Management and Production Incentives</a:t>
            </a:r>
          </a:p>
          <a:p>
            <a:pPr>
              <a:buFont typeface="Wingdings" panose="05000000000000000000" pitchFamily="2" charset="2"/>
              <a:buChar char="q"/>
            </a:pPr>
            <a:r>
              <a:rPr lang="en-US" sz="3600" dirty="0"/>
              <a:t> Effects on Consumers</a:t>
            </a:r>
          </a:p>
          <a:p>
            <a:pPr>
              <a:buFont typeface="Wingdings" panose="05000000000000000000" pitchFamily="2" charset="2"/>
              <a:buChar char="q"/>
            </a:pPr>
            <a:r>
              <a:rPr lang="en-US" sz="3600" dirty="0"/>
              <a:t> Pricing Strategies</a:t>
            </a:r>
          </a:p>
          <a:p>
            <a:pPr>
              <a:buFont typeface="Wingdings" panose="05000000000000000000" pitchFamily="2" charset="2"/>
              <a:buChar char="q"/>
            </a:pPr>
            <a:r>
              <a:rPr lang="en-US" sz="3600" dirty="0"/>
              <a:t> Financing Issues</a:t>
            </a:r>
          </a:p>
          <a:p>
            <a:pPr>
              <a:buFont typeface="Wingdings" panose="05000000000000000000" pitchFamily="2" charset="2"/>
              <a:buChar char="q"/>
            </a:pPr>
            <a:r>
              <a:rPr lang="en-US" sz="3600" dirty="0"/>
              <a:t>Innovation and Planning</a:t>
            </a:r>
          </a:p>
        </p:txBody>
      </p:sp>
      <p:sp>
        <p:nvSpPr>
          <p:cNvPr id="2" name="Slide Number Placeholder 1">
            <a:extLst>
              <a:ext uri="{FF2B5EF4-FFF2-40B4-BE49-F238E27FC236}">
                <a16:creationId xmlns:a16="http://schemas.microsoft.com/office/drawing/2014/main" id="{3E5D528B-DB93-4CAB-BB32-28FAA2A10C12}"/>
              </a:ext>
            </a:extLst>
          </p:cNvPr>
          <p:cNvSpPr>
            <a:spLocks noGrp="1"/>
          </p:cNvSpPr>
          <p:nvPr>
            <p:ph type="sldNum" sz="quarter" idx="12"/>
          </p:nvPr>
        </p:nvSpPr>
        <p:spPr/>
        <p:txBody>
          <a:bodyPr/>
          <a:lstStyle/>
          <a:p>
            <a:fld id="{749E1F84-2C5E-48FF-AA8F-2779AF4985BC}" type="slidenum">
              <a:rPr lang="en-US" smtClean="0"/>
              <a:t>26</a:t>
            </a:fld>
            <a:endParaRPr lang="en-US"/>
          </a:p>
        </p:txBody>
      </p:sp>
    </p:spTree>
    <p:extLst>
      <p:ext uri="{BB962C8B-B14F-4D97-AF65-F5344CB8AC3E}">
        <p14:creationId xmlns:p14="http://schemas.microsoft.com/office/powerpoint/2010/main" val="32176466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27883342-FEBA-4C3C-90EC-EC131D9D0C3C}"/>
              </a:ext>
            </a:extLst>
          </p:cNvPr>
          <p:cNvSpPr>
            <a:spLocks noGrp="1"/>
          </p:cNvSpPr>
          <p:nvPr>
            <p:ph type="sldNum" sz="quarter" idx="12"/>
          </p:nvPr>
        </p:nvSpPr>
        <p:spPr/>
        <p:txBody>
          <a:bodyPr/>
          <a:lstStyle/>
          <a:p>
            <a:fld id="{749E1F84-2C5E-48FF-AA8F-2779AF4985BC}" type="slidenum">
              <a:rPr lang="en-US" smtClean="0"/>
              <a:t>27</a:t>
            </a:fld>
            <a:endParaRPr lang="en-US"/>
          </a:p>
        </p:txBody>
      </p:sp>
      <p:pic>
        <p:nvPicPr>
          <p:cNvPr id="5" name="Picture 4">
            <a:extLst>
              <a:ext uri="{FF2B5EF4-FFF2-40B4-BE49-F238E27FC236}">
                <a16:creationId xmlns:a16="http://schemas.microsoft.com/office/drawing/2014/main" id="{6133A8B6-0C57-40A2-97C1-1DF9D8166FE5}"/>
              </a:ext>
            </a:extLst>
          </p:cNvPr>
          <p:cNvPicPr>
            <a:picLocks noChangeAspect="1"/>
          </p:cNvPicPr>
          <p:nvPr/>
        </p:nvPicPr>
        <p:blipFill>
          <a:blip r:embed="rId2"/>
          <a:stretch>
            <a:fillRect/>
          </a:stretch>
        </p:blipFill>
        <p:spPr>
          <a:xfrm>
            <a:off x="914400" y="814810"/>
            <a:ext cx="9239534" cy="5167783"/>
          </a:xfrm>
          <a:prstGeom prst="rect">
            <a:avLst/>
          </a:prstGeom>
        </p:spPr>
      </p:pic>
    </p:spTree>
    <p:extLst>
      <p:ext uri="{BB962C8B-B14F-4D97-AF65-F5344CB8AC3E}">
        <p14:creationId xmlns:p14="http://schemas.microsoft.com/office/powerpoint/2010/main" val="4036844706"/>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A3985E9-132A-4DAA-9E1B-4084E8C23822}"/>
              </a:ext>
            </a:extLst>
          </p:cNvPr>
          <p:cNvSpPr>
            <a:spLocks noGrp="1"/>
          </p:cNvSpPr>
          <p:nvPr>
            <p:ph type="sldNum" sz="quarter" idx="12"/>
          </p:nvPr>
        </p:nvSpPr>
        <p:spPr/>
        <p:txBody>
          <a:bodyPr/>
          <a:lstStyle/>
          <a:p>
            <a:fld id="{749E1F84-2C5E-48FF-AA8F-2779AF4985BC}" type="slidenum">
              <a:rPr lang="en-US" smtClean="0"/>
              <a:t>28</a:t>
            </a:fld>
            <a:endParaRPr lang="en-US"/>
          </a:p>
        </p:txBody>
      </p:sp>
      <p:pic>
        <p:nvPicPr>
          <p:cNvPr id="3" name="Picture 2">
            <a:extLst>
              <a:ext uri="{FF2B5EF4-FFF2-40B4-BE49-F238E27FC236}">
                <a16:creationId xmlns:a16="http://schemas.microsoft.com/office/drawing/2014/main" id="{8EC32EC7-7DF1-4FE1-BE9E-B30B265F472C}"/>
              </a:ext>
            </a:extLst>
          </p:cNvPr>
          <p:cNvPicPr>
            <a:picLocks noChangeAspect="1"/>
          </p:cNvPicPr>
          <p:nvPr/>
        </p:nvPicPr>
        <p:blipFill>
          <a:blip r:embed="rId2"/>
          <a:stretch>
            <a:fillRect/>
          </a:stretch>
        </p:blipFill>
        <p:spPr>
          <a:xfrm>
            <a:off x="1442433" y="545160"/>
            <a:ext cx="8680361" cy="5765490"/>
          </a:xfrm>
          <a:prstGeom prst="rect">
            <a:avLst/>
          </a:prstGeom>
        </p:spPr>
      </p:pic>
    </p:spTree>
    <p:extLst>
      <p:ext uri="{BB962C8B-B14F-4D97-AF65-F5344CB8AC3E}">
        <p14:creationId xmlns:p14="http://schemas.microsoft.com/office/powerpoint/2010/main" val="327854885"/>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E829846-B087-4CF8-9A1B-8D9DE93AA1A8}"/>
              </a:ext>
            </a:extLst>
          </p:cNvPr>
          <p:cNvSpPr>
            <a:spLocks noGrp="1"/>
          </p:cNvSpPr>
          <p:nvPr>
            <p:ph type="sldNum" sz="quarter" idx="12"/>
          </p:nvPr>
        </p:nvSpPr>
        <p:spPr/>
        <p:txBody>
          <a:bodyPr/>
          <a:lstStyle/>
          <a:p>
            <a:fld id="{749E1F84-2C5E-48FF-AA8F-2779AF4985BC}" type="slidenum">
              <a:rPr lang="en-US" smtClean="0"/>
              <a:t>29</a:t>
            </a:fld>
            <a:endParaRPr lang="en-US"/>
          </a:p>
        </p:txBody>
      </p:sp>
      <p:pic>
        <p:nvPicPr>
          <p:cNvPr id="3" name="Picture 2">
            <a:extLst>
              <a:ext uri="{FF2B5EF4-FFF2-40B4-BE49-F238E27FC236}">
                <a16:creationId xmlns:a16="http://schemas.microsoft.com/office/drawing/2014/main" id="{9415D893-CFD9-4A01-AC8D-D2108C53030B}"/>
              </a:ext>
            </a:extLst>
          </p:cNvPr>
          <p:cNvPicPr>
            <a:picLocks noChangeAspect="1"/>
          </p:cNvPicPr>
          <p:nvPr/>
        </p:nvPicPr>
        <p:blipFill>
          <a:blip r:embed="rId2"/>
          <a:stretch>
            <a:fillRect/>
          </a:stretch>
        </p:blipFill>
        <p:spPr>
          <a:xfrm>
            <a:off x="1481070" y="372164"/>
            <a:ext cx="8577329" cy="5968690"/>
          </a:xfrm>
          <a:prstGeom prst="rect">
            <a:avLst/>
          </a:prstGeom>
        </p:spPr>
      </p:pic>
    </p:spTree>
    <p:extLst>
      <p:ext uri="{BB962C8B-B14F-4D97-AF65-F5344CB8AC3E}">
        <p14:creationId xmlns:p14="http://schemas.microsoft.com/office/powerpoint/2010/main" val="114088574"/>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6413A79-624A-4583-AFD8-9CDD49BBF467}"/>
              </a:ext>
            </a:extLst>
          </p:cNvPr>
          <p:cNvSpPr>
            <a:spLocks noGrp="1"/>
          </p:cNvSpPr>
          <p:nvPr>
            <p:ph type="sldNum" sz="quarter" idx="12"/>
          </p:nvPr>
        </p:nvSpPr>
        <p:spPr/>
        <p:txBody>
          <a:bodyPr/>
          <a:lstStyle/>
          <a:p>
            <a:fld id="{749E1F84-2C5E-48FF-AA8F-2779AF4985BC}" type="slidenum">
              <a:rPr lang="en-US" smtClean="0"/>
              <a:t>30</a:t>
            </a:fld>
            <a:endParaRPr lang="en-US"/>
          </a:p>
        </p:txBody>
      </p:sp>
      <p:pic>
        <p:nvPicPr>
          <p:cNvPr id="3" name="Picture 2">
            <a:extLst>
              <a:ext uri="{FF2B5EF4-FFF2-40B4-BE49-F238E27FC236}">
                <a16:creationId xmlns:a16="http://schemas.microsoft.com/office/drawing/2014/main" id="{D3C63E5F-52FB-43DA-AB3C-5529F6E536FC}"/>
              </a:ext>
            </a:extLst>
          </p:cNvPr>
          <p:cNvPicPr>
            <a:picLocks noChangeAspect="1"/>
          </p:cNvPicPr>
          <p:nvPr/>
        </p:nvPicPr>
        <p:blipFill>
          <a:blip r:embed="rId2"/>
          <a:stretch>
            <a:fillRect/>
          </a:stretch>
        </p:blipFill>
        <p:spPr>
          <a:xfrm>
            <a:off x="1184856" y="120672"/>
            <a:ext cx="8899301" cy="5994898"/>
          </a:xfrm>
          <a:prstGeom prst="rect">
            <a:avLst/>
          </a:prstGeom>
        </p:spPr>
      </p:pic>
    </p:spTree>
    <p:extLst>
      <p:ext uri="{BB962C8B-B14F-4D97-AF65-F5344CB8AC3E}">
        <p14:creationId xmlns:p14="http://schemas.microsoft.com/office/powerpoint/2010/main" val="162463494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4DF82190-54FD-452B-92CA-FD301580E493}"/>
              </a:ext>
            </a:extLst>
          </p:cNvPr>
          <p:cNvSpPr>
            <a:spLocks noGrp="1"/>
          </p:cNvSpPr>
          <p:nvPr>
            <p:ph type="title"/>
          </p:nvPr>
        </p:nvSpPr>
        <p:spPr/>
        <p:txBody>
          <a:bodyPr/>
          <a:lstStyle/>
          <a:p>
            <a:r>
              <a:rPr lang="en-US" dirty="0"/>
              <a:t>Effects on Consumers</a:t>
            </a:r>
          </a:p>
        </p:txBody>
      </p:sp>
      <p:sp>
        <p:nvSpPr>
          <p:cNvPr id="5" name="Content Placeholder 4">
            <a:extLst>
              <a:ext uri="{FF2B5EF4-FFF2-40B4-BE49-F238E27FC236}">
                <a16:creationId xmlns:a16="http://schemas.microsoft.com/office/drawing/2014/main" id="{10E80FCA-2DFC-4900-ADD1-E6E4D7500E9A}"/>
              </a:ext>
            </a:extLst>
          </p:cNvPr>
          <p:cNvSpPr>
            <a:spLocks noGrp="1"/>
          </p:cNvSpPr>
          <p:nvPr>
            <p:ph idx="1"/>
          </p:nvPr>
        </p:nvSpPr>
        <p:spPr/>
        <p:txBody>
          <a:bodyPr>
            <a:normAutofit/>
          </a:bodyPr>
          <a:lstStyle/>
          <a:p>
            <a:pPr>
              <a:buFont typeface="Wingdings" panose="05000000000000000000" pitchFamily="2" charset="2"/>
              <a:buChar char="q"/>
            </a:pPr>
            <a:r>
              <a:rPr lang="en-US" sz="3200" dirty="0"/>
              <a:t> In monopoly the consumer has little choice</a:t>
            </a:r>
          </a:p>
          <a:p>
            <a:pPr>
              <a:buFont typeface="Wingdings" panose="05000000000000000000" pitchFamily="2" charset="2"/>
              <a:buChar char="q"/>
            </a:pPr>
            <a:r>
              <a:rPr lang="en-US" sz="3200" dirty="0"/>
              <a:t>Pricing may cause consumers to buy less, use substitutes, or do without</a:t>
            </a:r>
          </a:p>
          <a:p>
            <a:pPr>
              <a:buFont typeface="Wingdings" panose="05000000000000000000" pitchFamily="2" charset="2"/>
              <a:buChar char="q"/>
            </a:pPr>
            <a:r>
              <a:rPr lang="en-US" sz="3200" dirty="0"/>
              <a:t>Consumer power alone cannot effectively force the enterprise to improve</a:t>
            </a:r>
          </a:p>
        </p:txBody>
      </p:sp>
      <p:sp>
        <p:nvSpPr>
          <p:cNvPr id="2" name="Slide Number Placeholder 1">
            <a:extLst>
              <a:ext uri="{FF2B5EF4-FFF2-40B4-BE49-F238E27FC236}">
                <a16:creationId xmlns:a16="http://schemas.microsoft.com/office/drawing/2014/main" id="{A7530AF5-1AF6-43BA-9299-76FF53BB5F1A}"/>
              </a:ext>
            </a:extLst>
          </p:cNvPr>
          <p:cNvSpPr>
            <a:spLocks noGrp="1"/>
          </p:cNvSpPr>
          <p:nvPr>
            <p:ph type="sldNum" sz="quarter" idx="12"/>
          </p:nvPr>
        </p:nvSpPr>
        <p:spPr/>
        <p:txBody>
          <a:bodyPr/>
          <a:lstStyle/>
          <a:p>
            <a:fld id="{749E1F84-2C5E-48FF-AA8F-2779AF4985BC}" type="slidenum">
              <a:rPr lang="en-US" smtClean="0"/>
              <a:t>31</a:t>
            </a:fld>
            <a:endParaRPr lang="en-US"/>
          </a:p>
        </p:txBody>
      </p:sp>
    </p:spTree>
    <p:extLst>
      <p:ext uri="{BB962C8B-B14F-4D97-AF65-F5344CB8AC3E}">
        <p14:creationId xmlns:p14="http://schemas.microsoft.com/office/powerpoint/2010/main" val="978765406"/>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23BED646-8B11-41E7-9F6B-71DCFF47B87E}"/>
              </a:ext>
            </a:extLst>
          </p:cNvPr>
          <p:cNvSpPr>
            <a:spLocks noGrp="1"/>
          </p:cNvSpPr>
          <p:nvPr>
            <p:ph type="title"/>
          </p:nvPr>
        </p:nvSpPr>
        <p:spPr/>
        <p:txBody>
          <a:bodyPr/>
          <a:lstStyle/>
          <a:p>
            <a:r>
              <a:rPr lang="en-US" dirty="0"/>
              <a:t>Financing Issues</a:t>
            </a:r>
          </a:p>
        </p:txBody>
      </p:sp>
      <p:sp>
        <p:nvSpPr>
          <p:cNvPr id="5" name="Content Placeholder 4">
            <a:extLst>
              <a:ext uri="{FF2B5EF4-FFF2-40B4-BE49-F238E27FC236}">
                <a16:creationId xmlns:a16="http://schemas.microsoft.com/office/drawing/2014/main" id="{FAE5BA84-59A8-40A1-96EE-2B6F4F96B881}"/>
              </a:ext>
            </a:extLst>
          </p:cNvPr>
          <p:cNvSpPr>
            <a:spLocks noGrp="1"/>
          </p:cNvSpPr>
          <p:nvPr>
            <p:ph idx="1"/>
          </p:nvPr>
        </p:nvSpPr>
        <p:spPr>
          <a:xfrm>
            <a:off x="399245" y="1845734"/>
            <a:ext cx="11792755" cy="4023360"/>
          </a:xfrm>
        </p:spPr>
        <p:txBody>
          <a:bodyPr>
            <a:normAutofit/>
          </a:bodyPr>
          <a:lstStyle/>
          <a:p>
            <a:pPr>
              <a:buFont typeface="Wingdings" panose="05000000000000000000" pitchFamily="2" charset="2"/>
              <a:buChar char="q"/>
            </a:pPr>
            <a:r>
              <a:rPr lang="en-US" sz="3600" dirty="0"/>
              <a:t> Easy access to current budget transfers may hide losses</a:t>
            </a:r>
          </a:p>
          <a:p>
            <a:pPr>
              <a:buFont typeface="Wingdings" panose="05000000000000000000" pitchFamily="2" charset="2"/>
              <a:buChar char="q"/>
            </a:pPr>
            <a:r>
              <a:rPr lang="en-US" sz="3600" dirty="0"/>
              <a:t>Access to capital budget may represent a subsidy or crowd out other investments</a:t>
            </a:r>
          </a:p>
          <a:p>
            <a:pPr>
              <a:buFont typeface="Wingdings" panose="05000000000000000000" pitchFamily="2" charset="2"/>
              <a:buChar char="q"/>
            </a:pPr>
            <a:r>
              <a:rPr lang="en-US" sz="3600" dirty="0"/>
              <a:t>All budgetary financing, current or capital, should require explicit review</a:t>
            </a:r>
          </a:p>
        </p:txBody>
      </p:sp>
      <p:sp>
        <p:nvSpPr>
          <p:cNvPr id="2" name="Slide Number Placeholder 1">
            <a:extLst>
              <a:ext uri="{FF2B5EF4-FFF2-40B4-BE49-F238E27FC236}">
                <a16:creationId xmlns:a16="http://schemas.microsoft.com/office/drawing/2014/main" id="{AF6BE291-D103-4D3A-AD4B-09A344592BC8}"/>
              </a:ext>
            </a:extLst>
          </p:cNvPr>
          <p:cNvSpPr>
            <a:spLocks noGrp="1"/>
          </p:cNvSpPr>
          <p:nvPr>
            <p:ph type="sldNum" sz="quarter" idx="12"/>
          </p:nvPr>
        </p:nvSpPr>
        <p:spPr/>
        <p:txBody>
          <a:bodyPr/>
          <a:lstStyle/>
          <a:p>
            <a:fld id="{749E1F84-2C5E-48FF-AA8F-2779AF4985BC}" type="slidenum">
              <a:rPr lang="en-US" smtClean="0"/>
              <a:t>32</a:t>
            </a:fld>
            <a:endParaRPr lang="en-US"/>
          </a:p>
        </p:txBody>
      </p:sp>
    </p:spTree>
    <p:extLst>
      <p:ext uri="{BB962C8B-B14F-4D97-AF65-F5344CB8AC3E}">
        <p14:creationId xmlns:p14="http://schemas.microsoft.com/office/powerpoint/2010/main" val="3273016444"/>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C1E33340-13CC-48E3-9132-E9969F8F15A1}"/>
              </a:ext>
            </a:extLst>
          </p:cNvPr>
          <p:cNvSpPr>
            <a:spLocks noGrp="1"/>
          </p:cNvSpPr>
          <p:nvPr>
            <p:ph type="title"/>
          </p:nvPr>
        </p:nvSpPr>
        <p:spPr/>
        <p:txBody>
          <a:bodyPr/>
          <a:lstStyle/>
          <a:p>
            <a:r>
              <a:rPr lang="en-US" dirty="0"/>
              <a:t>Efficiency Considerations, Long-Term Planning</a:t>
            </a:r>
          </a:p>
        </p:txBody>
      </p:sp>
      <p:sp>
        <p:nvSpPr>
          <p:cNvPr id="5" name="Content Placeholder 4">
            <a:extLst>
              <a:ext uri="{FF2B5EF4-FFF2-40B4-BE49-F238E27FC236}">
                <a16:creationId xmlns:a16="http://schemas.microsoft.com/office/drawing/2014/main" id="{837D0B57-9720-41C1-AB57-853D86EE3BB3}"/>
              </a:ext>
            </a:extLst>
          </p:cNvPr>
          <p:cNvSpPr>
            <a:spLocks noGrp="1"/>
          </p:cNvSpPr>
          <p:nvPr>
            <p:ph idx="1"/>
          </p:nvPr>
        </p:nvSpPr>
        <p:spPr>
          <a:xfrm>
            <a:off x="613034" y="1737360"/>
            <a:ext cx="11026891" cy="4477793"/>
          </a:xfrm>
        </p:spPr>
        <p:txBody>
          <a:bodyPr>
            <a:normAutofit lnSpcReduction="10000"/>
          </a:bodyPr>
          <a:lstStyle/>
          <a:p>
            <a:pPr>
              <a:buFont typeface="Wingdings" panose="05000000000000000000" pitchFamily="2" charset="2"/>
              <a:buChar char="§"/>
            </a:pPr>
            <a:r>
              <a:rPr lang="en-US" sz="3200" dirty="0"/>
              <a:t> Without competition: </a:t>
            </a:r>
          </a:p>
          <a:p>
            <a:pPr lvl="1">
              <a:buFont typeface="Wingdings" panose="05000000000000000000" pitchFamily="2" charset="2"/>
              <a:buChar char="§"/>
            </a:pPr>
            <a:r>
              <a:rPr lang="en-US" sz="2800" dirty="0"/>
              <a:t>Product innovation may lag</a:t>
            </a:r>
          </a:p>
          <a:p>
            <a:pPr lvl="1">
              <a:buFont typeface="Wingdings" panose="05000000000000000000" pitchFamily="2" charset="2"/>
              <a:buChar char="§"/>
            </a:pPr>
            <a:r>
              <a:rPr lang="en-US" sz="2800" dirty="0"/>
              <a:t>Product quality may be poor</a:t>
            </a:r>
          </a:p>
          <a:p>
            <a:pPr lvl="1">
              <a:buFont typeface="Wingdings" panose="05000000000000000000" pitchFamily="2" charset="2"/>
              <a:buChar char="§"/>
            </a:pPr>
            <a:r>
              <a:rPr lang="en-US" sz="2800" dirty="0"/>
              <a:t>Innovation and progress may suffer</a:t>
            </a:r>
          </a:p>
          <a:p>
            <a:pPr>
              <a:buFont typeface="Wingdings" panose="05000000000000000000" pitchFamily="2" charset="2"/>
              <a:buChar char="§"/>
            </a:pPr>
            <a:r>
              <a:rPr lang="en-US" sz="3200" dirty="0"/>
              <a:t>Managers may work by tradition and “seek the quiet life”</a:t>
            </a:r>
          </a:p>
          <a:p>
            <a:pPr>
              <a:buFont typeface="Wingdings" panose="05000000000000000000" pitchFamily="2" charset="2"/>
              <a:buChar char="§"/>
            </a:pPr>
            <a:r>
              <a:rPr lang="en-US" sz="3200" dirty="0"/>
              <a:t>Compare the case of private provision in competitive markets where competition focuses management</a:t>
            </a:r>
          </a:p>
          <a:p>
            <a:pPr>
              <a:buFont typeface="Wingdings" panose="05000000000000000000" pitchFamily="2" charset="2"/>
              <a:buChar char="§"/>
            </a:pPr>
            <a:r>
              <a:rPr lang="en-US" sz="3200" dirty="0"/>
              <a:t>Empirical work shows that, on average, provision by private firms is more efficient than by public enterprises, even in non-competitive markets</a:t>
            </a:r>
          </a:p>
        </p:txBody>
      </p:sp>
      <p:sp>
        <p:nvSpPr>
          <p:cNvPr id="2" name="Slide Number Placeholder 1">
            <a:extLst>
              <a:ext uri="{FF2B5EF4-FFF2-40B4-BE49-F238E27FC236}">
                <a16:creationId xmlns:a16="http://schemas.microsoft.com/office/drawing/2014/main" id="{93F0DE52-404F-4CE6-9E80-63A03D059A33}"/>
              </a:ext>
            </a:extLst>
          </p:cNvPr>
          <p:cNvSpPr>
            <a:spLocks noGrp="1"/>
          </p:cNvSpPr>
          <p:nvPr>
            <p:ph type="sldNum" sz="quarter" idx="12"/>
          </p:nvPr>
        </p:nvSpPr>
        <p:spPr/>
        <p:txBody>
          <a:bodyPr/>
          <a:lstStyle/>
          <a:p>
            <a:fld id="{749E1F84-2C5E-48FF-AA8F-2779AF4985BC}" type="slidenum">
              <a:rPr lang="en-US" smtClean="0"/>
              <a:t>33</a:t>
            </a:fld>
            <a:endParaRPr lang="en-US"/>
          </a:p>
        </p:txBody>
      </p:sp>
    </p:spTree>
    <p:extLst>
      <p:ext uri="{BB962C8B-B14F-4D97-AF65-F5344CB8AC3E}">
        <p14:creationId xmlns:p14="http://schemas.microsoft.com/office/powerpoint/2010/main" val="279186135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BD6EE28-D028-42D5-933F-CC06462DAFA5}"/>
              </a:ext>
            </a:extLst>
          </p:cNvPr>
          <p:cNvSpPr>
            <a:spLocks noGrp="1"/>
          </p:cNvSpPr>
          <p:nvPr>
            <p:ph type="sldNum" sz="quarter" idx="12"/>
          </p:nvPr>
        </p:nvSpPr>
        <p:spPr/>
        <p:txBody>
          <a:bodyPr/>
          <a:lstStyle/>
          <a:p>
            <a:fld id="{749E1F84-2C5E-48FF-AA8F-2779AF4985BC}" type="slidenum">
              <a:rPr lang="en-US" smtClean="0"/>
              <a:t>34</a:t>
            </a:fld>
            <a:endParaRPr lang="en-US"/>
          </a:p>
        </p:txBody>
      </p:sp>
      <p:sp>
        <p:nvSpPr>
          <p:cNvPr id="3" name="TextBox 2">
            <a:extLst>
              <a:ext uri="{FF2B5EF4-FFF2-40B4-BE49-F238E27FC236}">
                <a16:creationId xmlns:a16="http://schemas.microsoft.com/office/drawing/2014/main" id="{F58A38CD-30EE-472A-AFE4-C847B80D0D62}"/>
              </a:ext>
            </a:extLst>
          </p:cNvPr>
          <p:cNvSpPr txBox="1"/>
          <p:nvPr/>
        </p:nvSpPr>
        <p:spPr>
          <a:xfrm>
            <a:off x="3232807" y="181169"/>
            <a:ext cx="4493538" cy="646331"/>
          </a:xfrm>
          <a:prstGeom prst="rect">
            <a:avLst/>
          </a:prstGeom>
          <a:noFill/>
        </p:spPr>
        <p:txBody>
          <a:bodyPr wrap="none" rtlCol="0">
            <a:spAutoFit/>
          </a:bodyPr>
          <a:lstStyle/>
          <a:p>
            <a:r>
              <a:rPr lang="en-US" sz="3600" b="1" dirty="0">
                <a:latin typeface="TH SarabunPSK" panose="020B0500040200020003" pitchFamily="34" charset="-34"/>
                <a:cs typeface="TH SarabunPSK" panose="020B0500040200020003" pitchFamily="34" charset="-34"/>
              </a:rPr>
              <a:t>Strategic positioning for SOEs</a:t>
            </a:r>
          </a:p>
        </p:txBody>
      </p:sp>
      <p:cxnSp>
        <p:nvCxnSpPr>
          <p:cNvPr id="6" name="Straight Arrow Connector 5">
            <a:extLst>
              <a:ext uri="{FF2B5EF4-FFF2-40B4-BE49-F238E27FC236}">
                <a16:creationId xmlns:a16="http://schemas.microsoft.com/office/drawing/2014/main" id="{5328549A-7BEC-4E34-AFEC-117BFA07E029}"/>
              </a:ext>
            </a:extLst>
          </p:cNvPr>
          <p:cNvCxnSpPr/>
          <p:nvPr/>
        </p:nvCxnSpPr>
        <p:spPr>
          <a:xfrm>
            <a:off x="1815152" y="5486400"/>
            <a:ext cx="7506269" cy="0"/>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8" name="Straight Arrow Connector 7">
            <a:extLst>
              <a:ext uri="{FF2B5EF4-FFF2-40B4-BE49-F238E27FC236}">
                <a16:creationId xmlns:a16="http://schemas.microsoft.com/office/drawing/2014/main" id="{C34A6762-7779-4282-BDB8-1ADF7573B988}"/>
              </a:ext>
            </a:extLst>
          </p:cNvPr>
          <p:cNvCxnSpPr/>
          <p:nvPr/>
        </p:nvCxnSpPr>
        <p:spPr>
          <a:xfrm flipV="1">
            <a:off x="1815152" y="968991"/>
            <a:ext cx="0" cy="4517409"/>
          </a:xfrm>
          <a:prstGeom prst="straightConnector1">
            <a:avLst/>
          </a:prstGeom>
          <a:ln w="28575">
            <a:solidFill>
              <a:schemeClr val="tx1"/>
            </a:solidFill>
            <a:tailEnd type="triangle"/>
          </a:ln>
        </p:spPr>
        <p:style>
          <a:lnRef idx="1">
            <a:schemeClr val="accent1"/>
          </a:lnRef>
          <a:fillRef idx="0">
            <a:schemeClr val="accent1"/>
          </a:fillRef>
          <a:effectRef idx="0">
            <a:schemeClr val="accent1"/>
          </a:effectRef>
          <a:fontRef idx="minor">
            <a:schemeClr val="tx1"/>
          </a:fontRef>
        </p:style>
      </p:cxnSp>
      <p:cxnSp>
        <p:nvCxnSpPr>
          <p:cNvPr id="10" name="Straight Connector 9">
            <a:extLst>
              <a:ext uri="{FF2B5EF4-FFF2-40B4-BE49-F238E27FC236}">
                <a16:creationId xmlns:a16="http://schemas.microsoft.com/office/drawing/2014/main" id="{A43F625E-6AEF-4624-8CD0-AC235104782F}"/>
              </a:ext>
            </a:extLst>
          </p:cNvPr>
          <p:cNvCxnSpPr>
            <a:cxnSpLocks/>
          </p:cNvCxnSpPr>
          <p:nvPr/>
        </p:nvCxnSpPr>
        <p:spPr>
          <a:xfrm flipV="1">
            <a:off x="1815152" y="3179929"/>
            <a:ext cx="7316863" cy="1"/>
          </a:xfrm>
          <a:prstGeom prst="line">
            <a:avLst/>
          </a:prstGeom>
        </p:spPr>
        <p:style>
          <a:lnRef idx="1">
            <a:schemeClr val="accent1"/>
          </a:lnRef>
          <a:fillRef idx="0">
            <a:schemeClr val="accent1"/>
          </a:fillRef>
          <a:effectRef idx="0">
            <a:schemeClr val="accent1"/>
          </a:effectRef>
          <a:fontRef idx="minor">
            <a:schemeClr val="tx1"/>
          </a:fontRef>
        </p:style>
      </p:cxnSp>
      <p:cxnSp>
        <p:nvCxnSpPr>
          <p:cNvPr id="12" name="Straight Connector 11">
            <a:extLst>
              <a:ext uri="{FF2B5EF4-FFF2-40B4-BE49-F238E27FC236}">
                <a16:creationId xmlns:a16="http://schemas.microsoft.com/office/drawing/2014/main" id="{FB3376B4-08FE-45A0-8FF0-28D69013A364}"/>
              </a:ext>
            </a:extLst>
          </p:cNvPr>
          <p:cNvCxnSpPr/>
          <p:nvPr/>
        </p:nvCxnSpPr>
        <p:spPr>
          <a:xfrm flipV="1">
            <a:off x="5390866" y="968990"/>
            <a:ext cx="0" cy="4493528"/>
          </a:xfrm>
          <a:prstGeom prst="line">
            <a:avLst/>
          </a:prstGeom>
        </p:spPr>
        <p:style>
          <a:lnRef idx="1">
            <a:schemeClr val="accent1"/>
          </a:lnRef>
          <a:fillRef idx="0">
            <a:schemeClr val="accent1"/>
          </a:fillRef>
          <a:effectRef idx="0">
            <a:schemeClr val="accent1"/>
          </a:effectRef>
          <a:fontRef idx="minor">
            <a:schemeClr val="tx1"/>
          </a:fontRef>
        </p:style>
      </p:cxnSp>
      <p:sp>
        <p:nvSpPr>
          <p:cNvPr id="13" name="TextBox 12">
            <a:extLst>
              <a:ext uri="{FF2B5EF4-FFF2-40B4-BE49-F238E27FC236}">
                <a16:creationId xmlns:a16="http://schemas.microsoft.com/office/drawing/2014/main" id="{FA0D764B-9B02-47E5-91C1-6117708A964B}"/>
              </a:ext>
            </a:extLst>
          </p:cNvPr>
          <p:cNvSpPr txBox="1"/>
          <p:nvPr/>
        </p:nvSpPr>
        <p:spPr>
          <a:xfrm>
            <a:off x="286603" y="1078173"/>
            <a:ext cx="1351652" cy="646331"/>
          </a:xfrm>
          <a:prstGeom prst="rect">
            <a:avLst/>
          </a:prstGeom>
          <a:noFill/>
        </p:spPr>
        <p:txBody>
          <a:bodyPr wrap="none" rtlCol="0">
            <a:spAutoFit/>
          </a:bodyPr>
          <a:lstStyle/>
          <a:p>
            <a:r>
              <a:rPr lang="en-US" dirty="0"/>
              <a:t>Social Value </a:t>
            </a:r>
          </a:p>
          <a:p>
            <a:r>
              <a:rPr lang="en-US" dirty="0"/>
              <a:t>Creation</a:t>
            </a:r>
          </a:p>
        </p:txBody>
      </p:sp>
      <p:sp>
        <p:nvSpPr>
          <p:cNvPr id="14" name="TextBox 13">
            <a:extLst>
              <a:ext uri="{FF2B5EF4-FFF2-40B4-BE49-F238E27FC236}">
                <a16:creationId xmlns:a16="http://schemas.microsoft.com/office/drawing/2014/main" id="{E5E86060-34A6-4FDF-AB5B-C879A57EBBE6}"/>
              </a:ext>
            </a:extLst>
          </p:cNvPr>
          <p:cNvSpPr txBox="1"/>
          <p:nvPr/>
        </p:nvSpPr>
        <p:spPr>
          <a:xfrm>
            <a:off x="8800605" y="5515846"/>
            <a:ext cx="1099853" cy="369332"/>
          </a:xfrm>
          <a:prstGeom prst="rect">
            <a:avLst/>
          </a:prstGeom>
          <a:noFill/>
        </p:spPr>
        <p:txBody>
          <a:bodyPr wrap="none" rtlCol="0">
            <a:spAutoFit/>
          </a:bodyPr>
          <a:lstStyle/>
          <a:p>
            <a:r>
              <a:rPr lang="en-US" dirty="0"/>
              <a:t>Profitable</a:t>
            </a:r>
          </a:p>
        </p:txBody>
      </p:sp>
      <p:sp>
        <p:nvSpPr>
          <p:cNvPr id="15" name="TextBox 14">
            <a:extLst>
              <a:ext uri="{FF2B5EF4-FFF2-40B4-BE49-F238E27FC236}">
                <a16:creationId xmlns:a16="http://schemas.microsoft.com/office/drawing/2014/main" id="{6B3FE194-D85B-46D4-B274-3F93C955D7CD}"/>
              </a:ext>
            </a:extLst>
          </p:cNvPr>
          <p:cNvSpPr txBox="1"/>
          <p:nvPr/>
        </p:nvSpPr>
        <p:spPr>
          <a:xfrm>
            <a:off x="375052" y="4840069"/>
            <a:ext cx="1443665" cy="646331"/>
          </a:xfrm>
          <a:prstGeom prst="rect">
            <a:avLst/>
          </a:prstGeom>
          <a:noFill/>
        </p:spPr>
        <p:txBody>
          <a:bodyPr wrap="none" rtlCol="0">
            <a:spAutoFit/>
          </a:bodyPr>
          <a:lstStyle/>
          <a:p>
            <a:r>
              <a:rPr lang="en-US" dirty="0"/>
              <a:t>Social Value </a:t>
            </a:r>
          </a:p>
          <a:p>
            <a:r>
              <a:rPr lang="en-US" dirty="0"/>
              <a:t>Deterioration</a:t>
            </a:r>
          </a:p>
        </p:txBody>
      </p:sp>
      <p:sp>
        <p:nvSpPr>
          <p:cNvPr id="16" name="TextBox 15">
            <a:extLst>
              <a:ext uri="{FF2B5EF4-FFF2-40B4-BE49-F238E27FC236}">
                <a16:creationId xmlns:a16="http://schemas.microsoft.com/office/drawing/2014/main" id="{94A8046B-09AC-4D03-A111-B5838B3AF9CD}"/>
              </a:ext>
            </a:extLst>
          </p:cNvPr>
          <p:cNvSpPr txBox="1"/>
          <p:nvPr/>
        </p:nvSpPr>
        <p:spPr>
          <a:xfrm>
            <a:off x="1815152" y="5510282"/>
            <a:ext cx="1319592" cy="369332"/>
          </a:xfrm>
          <a:prstGeom prst="rect">
            <a:avLst/>
          </a:prstGeom>
          <a:noFill/>
        </p:spPr>
        <p:txBody>
          <a:bodyPr wrap="none" rtlCol="0">
            <a:spAutoFit/>
          </a:bodyPr>
          <a:lstStyle/>
          <a:p>
            <a:r>
              <a:rPr lang="en-US" dirty="0"/>
              <a:t>Loss making</a:t>
            </a:r>
          </a:p>
        </p:txBody>
      </p:sp>
      <p:sp>
        <p:nvSpPr>
          <p:cNvPr id="17" name="TextBox 16">
            <a:extLst>
              <a:ext uri="{FF2B5EF4-FFF2-40B4-BE49-F238E27FC236}">
                <a16:creationId xmlns:a16="http://schemas.microsoft.com/office/drawing/2014/main" id="{A51B72F1-42B1-494D-9532-AD684973397A}"/>
              </a:ext>
            </a:extLst>
          </p:cNvPr>
          <p:cNvSpPr txBox="1"/>
          <p:nvPr/>
        </p:nvSpPr>
        <p:spPr>
          <a:xfrm>
            <a:off x="2199996" y="3721457"/>
            <a:ext cx="2609048" cy="646331"/>
          </a:xfrm>
          <a:prstGeom prst="rect">
            <a:avLst/>
          </a:prstGeom>
          <a:noFill/>
        </p:spPr>
        <p:txBody>
          <a:bodyPr wrap="none" rtlCol="0">
            <a:spAutoFit/>
          </a:bodyPr>
          <a:lstStyle/>
          <a:p>
            <a:r>
              <a:rPr lang="en-US" dirty="0"/>
              <a:t>Review Options Including </a:t>
            </a:r>
          </a:p>
          <a:p>
            <a:r>
              <a:rPr lang="en-US" dirty="0"/>
              <a:t>exit/Closure</a:t>
            </a:r>
          </a:p>
        </p:txBody>
      </p:sp>
      <p:sp>
        <p:nvSpPr>
          <p:cNvPr id="18" name="TextBox 17">
            <a:extLst>
              <a:ext uri="{FF2B5EF4-FFF2-40B4-BE49-F238E27FC236}">
                <a16:creationId xmlns:a16="http://schemas.microsoft.com/office/drawing/2014/main" id="{479153C9-1D88-45C7-A163-27D9568D6236}"/>
              </a:ext>
            </a:extLst>
          </p:cNvPr>
          <p:cNvSpPr txBox="1"/>
          <p:nvPr/>
        </p:nvSpPr>
        <p:spPr>
          <a:xfrm>
            <a:off x="2484310" y="1652980"/>
            <a:ext cx="2107372" cy="369332"/>
          </a:xfrm>
          <a:prstGeom prst="rect">
            <a:avLst/>
          </a:prstGeom>
          <a:noFill/>
        </p:spPr>
        <p:txBody>
          <a:bodyPr wrap="none" rtlCol="0">
            <a:spAutoFit/>
          </a:bodyPr>
          <a:lstStyle/>
          <a:p>
            <a:r>
              <a:rPr lang="en-US" dirty="0"/>
              <a:t>Strategic Investment</a:t>
            </a:r>
          </a:p>
        </p:txBody>
      </p:sp>
      <p:sp>
        <p:nvSpPr>
          <p:cNvPr id="19" name="TextBox 18">
            <a:extLst>
              <a:ext uri="{FF2B5EF4-FFF2-40B4-BE49-F238E27FC236}">
                <a16:creationId xmlns:a16="http://schemas.microsoft.com/office/drawing/2014/main" id="{7B4FA3EB-EB0F-4189-BCE5-7F130AA3B981}"/>
              </a:ext>
            </a:extLst>
          </p:cNvPr>
          <p:cNvSpPr txBox="1"/>
          <p:nvPr/>
        </p:nvSpPr>
        <p:spPr>
          <a:xfrm>
            <a:off x="5972689" y="3894542"/>
            <a:ext cx="3159326" cy="923330"/>
          </a:xfrm>
          <a:prstGeom prst="rect">
            <a:avLst/>
          </a:prstGeom>
          <a:noFill/>
        </p:spPr>
        <p:txBody>
          <a:bodyPr wrap="none" rtlCol="0">
            <a:spAutoFit/>
          </a:bodyPr>
          <a:lstStyle/>
          <a:p>
            <a:r>
              <a:rPr lang="en-US" dirty="0"/>
              <a:t>Reengineer to </a:t>
            </a:r>
          </a:p>
          <a:p>
            <a:r>
              <a:rPr lang="en-US" dirty="0"/>
              <a:t>reduce/avoid non-value adding </a:t>
            </a:r>
          </a:p>
          <a:p>
            <a:r>
              <a:rPr lang="en-US" dirty="0"/>
              <a:t>activity</a:t>
            </a:r>
          </a:p>
        </p:txBody>
      </p:sp>
      <p:sp>
        <p:nvSpPr>
          <p:cNvPr id="20" name="TextBox 19">
            <a:extLst>
              <a:ext uri="{FF2B5EF4-FFF2-40B4-BE49-F238E27FC236}">
                <a16:creationId xmlns:a16="http://schemas.microsoft.com/office/drawing/2014/main" id="{7D6D84DC-ACAF-498D-B9C8-3BDAA1BD749A}"/>
              </a:ext>
            </a:extLst>
          </p:cNvPr>
          <p:cNvSpPr txBox="1"/>
          <p:nvPr/>
        </p:nvSpPr>
        <p:spPr>
          <a:xfrm>
            <a:off x="6638864" y="1889794"/>
            <a:ext cx="1257139" cy="369332"/>
          </a:xfrm>
          <a:prstGeom prst="rect">
            <a:avLst/>
          </a:prstGeom>
          <a:noFill/>
        </p:spPr>
        <p:txBody>
          <a:bodyPr wrap="none" rtlCol="0">
            <a:spAutoFit/>
          </a:bodyPr>
          <a:lstStyle/>
          <a:p>
            <a:r>
              <a:rPr lang="en-US" dirty="0"/>
              <a:t>Role Model</a:t>
            </a:r>
          </a:p>
        </p:txBody>
      </p:sp>
      <p:sp>
        <p:nvSpPr>
          <p:cNvPr id="21" name="TextBox 20">
            <a:extLst>
              <a:ext uri="{FF2B5EF4-FFF2-40B4-BE49-F238E27FC236}">
                <a16:creationId xmlns:a16="http://schemas.microsoft.com/office/drawing/2014/main" id="{C4C286E2-BD96-4FB6-A38F-4ACB883123DC}"/>
              </a:ext>
            </a:extLst>
          </p:cNvPr>
          <p:cNvSpPr txBox="1"/>
          <p:nvPr/>
        </p:nvSpPr>
        <p:spPr>
          <a:xfrm>
            <a:off x="0" y="6016516"/>
            <a:ext cx="1384225" cy="369332"/>
          </a:xfrm>
          <a:prstGeom prst="rect">
            <a:avLst/>
          </a:prstGeom>
          <a:noFill/>
        </p:spPr>
        <p:txBody>
          <a:bodyPr wrap="none" rtlCol="0">
            <a:spAutoFit/>
          </a:bodyPr>
          <a:lstStyle/>
          <a:p>
            <a:r>
              <a:rPr lang="en-US" dirty="0"/>
              <a:t>Source: PWC</a:t>
            </a:r>
          </a:p>
        </p:txBody>
      </p:sp>
      <p:cxnSp>
        <p:nvCxnSpPr>
          <p:cNvPr id="25" name="Straight Arrow Connector 24">
            <a:extLst>
              <a:ext uri="{FF2B5EF4-FFF2-40B4-BE49-F238E27FC236}">
                <a16:creationId xmlns:a16="http://schemas.microsoft.com/office/drawing/2014/main" id="{2FB2FEC1-B4B7-45B1-84BB-218EA6582E47}"/>
              </a:ext>
            </a:extLst>
          </p:cNvPr>
          <p:cNvCxnSpPr/>
          <p:nvPr/>
        </p:nvCxnSpPr>
        <p:spPr>
          <a:xfrm flipV="1">
            <a:off x="1815152" y="2259126"/>
            <a:ext cx="5008729" cy="3203392"/>
          </a:xfrm>
          <a:prstGeom prst="straightConnector1">
            <a:avLst/>
          </a:prstGeom>
          <a:ln w="28575">
            <a:prstDash val="dash"/>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818940588"/>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DEA7742-60A6-469A-8D36-B71C5E5E1D06}"/>
              </a:ext>
            </a:extLst>
          </p:cNvPr>
          <p:cNvSpPr>
            <a:spLocks noGrp="1"/>
          </p:cNvSpPr>
          <p:nvPr>
            <p:ph type="ctrTitle"/>
          </p:nvPr>
        </p:nvSpPr>
        <p:spPr/>
        <p:txBody>
          <a:bodyPr>
            <a:normAutofit/>
          </a:bodyPr>
          <a:lstStyle/>
          <a:p>
            <a:pPr algn="ctr"/>
            <a:r>
              <a:rPr lang="en-US" sz="7200" dirty="0">
                <a:latin typeface="TH SarabunPSK" panose="020B0500040200020003" pitchFamily="34" charset="-34"/>
                <a:cs typeface="TH SarabunPSK" panose="020B0500040200020003" pitchFamily="34" charset="-34"/>
              </a:rPr>
              <a:t>SOEs in Thailand</a:t>
            </a:r>
          </a:p>
        </p:txBody>
      </p:sp>
      <p:sp>
        <p:nvSpPr>
          <p:cNvPr id="4" name="Subtitle 3">
            <a:extLst>
              <a:ext uri="{FF2B5EF4-FFF2-40B4-BE49-F238E27FC236}">
                <a16:creationId xmlns:a16="http://schemas.microsoft.com/office/drawing/2014/main" id="{ABCBA018-CF1A-44EA-BAF7-6BA676B38BDA}"/>
              </a:ext>
            </a:extLst>
          </p:cNvPr>
          <p:cNvSpPr>
            <a:spLocks noGrp="1"/>
          </p:cNvSpPr>
          <p:nvPr>
            <p:ph type="subTitle" idx="1"/>
          </p:nvPr>
        </p:nvSpPr>
        <p:spPr/>
        <p:txBody>
          <a:bodyPr/>
          <a:lstStyle/>
          <a:p>
            <a:endParaRPr lang="en-US"/>
          </a:p>
        </p:txBody>
      </p:sp>
      <p:sp>
        <p:nvSpPr>
          <p:cNvPr id="2" name="Slide Number Placeholder 1">
            <a:extLst>
              <a:ext uri="{FF2B5EF4-FFF2-40B4-BE49-F238E27FC236}">
                <a16:creationId xmlns:a16="http://schemas.microsoft.com/office/drawing/2014/main" id="{42294C16-8E57-42E7-857E-9D350D593A4B}"/>
              </a:ext>
            </a:extLst>
          </p:cNvPr>
          <p:cNvSpPr>
            <a:spLocks noGrp="1"/>
          </p:cNvSpPr>
          <p:nvPr>
            <p:ph type="sldNum" sz="quarter" idx="12"/>
          </p:nvPr>
        </p:nvSpPr>
        <p:spPr/>
        <p:txBody>
          <a:bodyPr/>
          <a:lstStyle/>
          <a:p>
            <a:fld id="{749E1F84-2C5E-48FF-AA8F-2779AF4985BC}" type="slidenum">
              <a:rPr lang="en-US" smtClean="0"/>
              <a:t>35</a:t>
            </a:fld>
            <a:endParaRPr lang="en-US"/>
          </a:p>
        </p:txBody>
      </p:sp>
    </p:spTree>
    <p:extLst>
      <p:ext uri="{BB962C8B-B14F-4D97-AF65-F5344CB8AC3E}">
        <p14:creationId xmlns:p14="http://schemas.microsoft.com/office/powerpoint/2010/main" val="1280093166"/>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0594" name="Rectangle 2">
            <a:extLst>
              <a:ext uri="{FF2B5EF4-FFF2-40B4-BE49-F238E27FC236}">
                <a16:creationId xmlns:a16="http://schemas.microsoft.com/office/drawing/2014/main" id="{E8E71F00-0950-4630-BE9F-3E030E638CAC}"/>
              </a:ext>
            </a:extLst>
          </p:cNvPr>
          <p:cNvSpPr>
            <a:spLocks noGrp="1" noChangeArrowheads="1"/>
          </p:cNvSpPr>
          <p:nvPr>
            <p:ph type="title"/>
          </p:nvPr>
        </p:nvSpPr>
        <p:spPr>
          <a:xfrm>
            <a:off x="278642" y="114423"/>
            <a:ext cx="9875520" cy="1356360"/>
          </a:xfrm>
        </p:spPr>
        <p:txBody>
          <a:bodyPr>
            <a:normAutofit/>
          </a:bodyPr>
          <a:lstStyle/>
          <a:p>
            <a:r>
              <a:rPr lang="en-GB" altLang="en-US" sz="4800" dirty="0">
                <a:latin typeface="TH SarabunPSK" panose="020B0500040200020003" pitchFamily="34" charset="-34"/>
                <a:cs typeface="TH SarabunPSK" panose="020B0500040200020003" pitchFamily="34" charset="-34"/>
              </a:rPr>
              <a:t>Legal Definition:</a:t>
            </a:r>
            <a:endParaRPr lang="en-CA" altLang="en-US" sz="4800" dirty="0">
              <a:latin typeface="TH SarabunPSK" panose="020B0500040200020003" pitchFamily="34" charset="-34"/>
              <a:cs typeface="TH SarabunPSK" panose="020B0500040200020003" pitchFamily="34" charset="-34"/>
            </a:endParaRPr>
          </a:p>
        </p:txBody>
      </p:sp>
      <p:sp>
        <p:nvSpPr>
          <p:cNvPr id="110595" name="Rectangle 3">
            <a:extLst>
              <a:ext uri="{FF2B5EF4-FFF2-40B4-BE49-F238E27FC236}">
                <a16:creationId xmlns:a16="http://schemas.microsoft.com/office/drawing/2014/main" id="{AF14A2DD-6F23-487B-BBCE-E3633E396E66}"/>
              </a:ext>
            </a:extLst>
          </p:cNvPr>
          <p:cNvSpPr>
            <a:spLocks noGrp="1" noChangeArrowheads="1"/>
          </p:cNvSpPr>
          <p:nvPr>
            <p:ph idx="1"/>
          </p:nvPr>
        </p:nvSpPr>
        <p:spPr>
          <a:xfrm>
            <a:off x="696882" y="1934807"/>
            <a:ext cx="11254711" cy="4351338"/>
          </a:xfrm>
        </p:spPr>
        <p:txBody>
          <a:bodyPr>
            <a:normAutofit/>
          </a:bodyPr>
          <a:lstStyle/>
          <a:p>
            <a:r>
              <a:rPr lang="en-GB" altLang="en-US" sz="3600" dirty="0">
                <a:latin typeface="TH SarabunPSK" panose="020B0500040200020003" pitchFamily="34" charset="-34"/>
                <a:cs typeface="TH SarabunPSK" panose="020B0500040200020003" pitchFamily="34" charset="-34"/>
              </a:rPr>
              <a:t>The most common definition (legal) is to suggest that the </a:t>
            </a:r>
            <a:r>
              <a:rPr lang="en-US" altLang="en-US" sz="3600" dirty="0">
                <a:latin typeface="TH SarabunPSK" panose="020B0500040200020003" pitchFamily="34" charset="-34"/>
                <a:cs typeface="TH SarabunPSK" panose="020B0500040200020003" pitchFamily="34" charset="-34"/>
              </a:rPr>
              <a:t>SOEs are</a:t>
            </a:r>
            <a:r>
              <a:rPr lang="en-GB" altLang="en-US" sz="3600" dirty="0">
                <a:latin typeface="TH SarabunPSK" panose="020B0500040200020003" pitchFamily="34" charset="-34"/>
                <a:cs typeface="TH SarabunPSK" panose="020B0500040200020003" pitchFamily="34" charset="-34"/>
              </a:rPr>
              <a:t> organization that the government owns.</a:t>
            </a:r>
          </a:p>
          <a:p>
            <a:pPr marL="971550" lvl="1" indent="-514350">
              <a:buFont typeface="+mj-lt"/>
              <a:buAutoNum type="arabicPeriod"/>
            </a:pPr>
            <a:r>
              <a:rPr lang="en-GB" altLang="en-US" sz="3200" dirty="0">
                <a:latin typeface="TH SarabunPSK" panose="020B0500040200020003" pitchFamily="34" charset="-34"/>
                <a:cs typeface="TH SarabunPSK" panose="020B0500040200020003" pitchFamily="34" charset="-34"/>
              </a:rPr>
              <a:t>Current legislation defining the SOEs with 100 % wholly owned by government</a:t>
            </a:r>
          </a:p>
          <a:p>
            <a:pPr marL="971550" lvl="1" indent="-514350">
              <a:buFont typeface="+mj-lt"/>
              <a:buAutoNum type="arabicPeriod"/>
            </a:pPr>
            <a:r>
              <a:rPr lang="en-GB" altLang="en-US" sz="3200" dirty="0">
                <a:latin typeface="TH SarabunPSK" panose="020B0500040200020003" pitchFamily="34" charset="-34"/>
                <a:cs typeface="TH SarabunPSK" panose="020B0500040200020003" pitchFamily="34" charset="-34"/>
              </a:rPr>
              <a:t>Corporates that public entities hold more than 50% of equity</a:t>
            </a:r>
          </a:p>
          <a:p>
            <a:pPr marL="0" indent="0">
              <a:buNone/>
            </a:pPr>
            <a:r>
              <a:rPr lang="en-GB" altLang="en-US" sz="3600" dirty="0">
                <a:highlight>
                  <a:srgbClr val="FFFF00"/>
                </a:highlight>
                <a:latin typeface="TH SarabunPSK" panose="020B0500040200020003" pitchFamily="34" charset="-34"/>
                <a:cs typeface="TH SarabunPSK" panose="020B0500040200020003" pitchFamily="34" charset="-34"/>
              </a:rPr>
              <a:t> 	</a:t>
            </a:r>
          </a:p>
        </p:txBody>
      </p:sp>
      <p:sp>
        <p:nvSpPr>
          <p:cNvPr id="2" name="Slide Number Placeholder 1">
            <a:extLst>
              <a:ext uri="{FF2B5EF4-FFF2-40B4-BE49-F238E27FC236}">
                <a16:creationId xmlns:a16="http://schemas.microsoft.com/office/drawing/2014/main" id="{8272C41A-A5BE-400F-AD72-56F8555CB461}"/>
              </a:ext>
            </a:extLst>
          </p:cNvPr>
          <p:cNvSpPr>
            <a:spLocks noGrp="1"/>
          </p:cNvSpPr>
          <p:nvPr>
            <p:ph type="sldNum" sz="quarter" idx="12"/>
          </p:nvPr>
        </p:nvSpPr>
        <p:spPr/>
        <p:txBody>
          <a:bodyPr/>
          <a:lstStyle/>
          <a:p>
            <a:fld id="{749E1F84-2C5E-48FF-AA8F-2779AF4985BC}" type="slidenum">
              <a:rPr lang="en-US" sz="1400" smtClean="0">
                <a:latin typeface="TH SarabunPSK" panose="020B0500040200020003" pitchFamily="34" charset="-34"/>
                <a:cs typeface="TH SarabunPSK" panose="020B0500040200020003" pitchFamily="34" charset="-34"/>
              </a:rPr>
              <a:t>36</a:t>
            </a:fld>
            <a:endParaRPr lang="en-US" sz="140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1136209334"/>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3A588B25-4C33-4662-B928-E2462A6D621C}"/>
              </a:ext>
            </a:extLst>
          </p:cNvPr>
          <p:cNvSpPr>
            <a:spLocks noGrp="1"/>
          </p:cNvSpPr>
          <p:nvPr>
            <p:ph type="title"/>
          </p:nvPr>
        </p:nvSpPr>
        <p:spPr>
          <a:xfrm>
            <a:off x="252410" y="1"/>
            <a:ext cx="10058400" cy="1037230"/>
          </a:xfrm>
        </p:spPr>
        <p:txBody>
          <a:bodyPr/>
          <a:lstStyle/>
          <a:p>
            <a:r>
              <a:rPr lang="en-US" dirty="0">
                <a:latin typeface="TH SarabunPSK" panose="020B0500040200020003" pitchFamily="34" charset="-34"/>
                <a:cs typeface="TH SarabunPSK" panose="020B0500040200020003" pitchFamily="34" charset="-34"/>
              </a:rPr>
              <a:t>Definitions for Thai SOEs</a:t>
            </a:r>
          </a:p>
        </p:txBody>
      </p:sp>
      <p:sp>
        <p:nvSpPr>
          <p:cNvPr id="5" name="Content Placeholder 4">
            <a:extLst>
              <a:ext uri="{FF2B5EF4-FFF2-40B4-BE49-F238E27FC236}">
                <a16:creationId xmlns:a16="http://schemas.microsoft.com/office/drawing/2014/main" id="{827F178E-6E58-476E-9FE4-2FF19484AC0D}"/>
              </a:ext>
            </a:extLst>
          </p:cNvPr>
          <p:cNvSpPr>
            <a:spLocks noGrp="1"/>
          </p:cNvSpPr>
          <p:nvPr>
            <p:ph idx="1"/>
          </p:nvPr>
        </p:nvSpPr>
        <p:spPr>
          <a:xfrm>
            <a:off x="252410" y="925997"/>
            <a:ext cx="6162037" cy="5047536"/>
          </a:xfrm>
          <a:ln>
            <a:solidFill>
              <a:schemeClr val="tx1"/>
            </a:solidFill>
          </a:ln>
        </p:spPr>
        <p:txBody>
          <a:bodyPr>
            <a:noAutofit/>
          </a:bodyPr>
          <a:lstStyle/>
          <a:p>
            <a:pPr fontAlgn="base"/>
            <a:r>
              <a:rPr lang="en-US" sz="2300" dirty="0"/>
              <a:t>Enterprises have different meanings according to the relevant laws.</a:t>
            </a:r>
          </a:p>
          <a:p>
            <a:pPr fontAlgn="base"/>
            <a:r>
              <a:rPr lang="en-US" sz="2300" dirty="0">
                <a:latin typeface="TH SarabunPSK" panose="020B0500040200020003" pitchFamily="34" charset="-34"/>
                <a:cs typeface="TH SarabunPSK" panose="020B0500040200020003" pitchFamily="34" charset="-34"/>
              </a:rPr>
              <a:t>- Budget Procedures Act of 2502, as amended, Section 4.</a:t>
            </a:r>
            <a:br>
              <a:rPr lang="en-US" sz="2300" dirty="0">
                <a:latin typeface="TH SarabunPSK" panose="020B0500040200020003" pitchFamily="34" charset="-34"/>
                <a:cs typeface="TH SarabunPSK" panose="020B0500040200020003" pitchFamily="34" charset="-34"/>
              </a:rPr>
            </a:br>
            <a:r>
              <a:rPr lang="en-US" sz="2300" dirty="0">
                <a:latin typeface="TH SarabunPSK" panose="020B0500040200020003" pitchFamily="34" charset="-34"/>
                <a:cs typeface="TH SarabunPSK" panose="020B0500040200020003" pitchFamily="34" charset="-34"/>
              </a:rPr>
              <a:t>A. a government agency or government-owned businesses.</a:t>
            </a:r>
            <a:br>
              <a:rPr lang="en-US" sz="2300" dirty="0">
                <a:latin typeface="TH SarabunPSK" panose="020B0500040200020003" pitchFamily="34" charset="-34"/>
                <a:cs typeface="TH SarabunPSK" panose="020B0500040200020003" pitchFamily="34" charset="-34"/>
              </a:rPr>
            </a:br>
            <a:r>
              <a:rPr lang="en-US" sz="2300" dirty="0">
                <a:latin typeface="TH SarabunPSK" panose="020B0500040200020003" pitchFamily="34" charset="-34"/>
                <a:cs typeface="TH SarabunPSK" panose="020B0500040200020003" pitchFamily="34" charset="-34"/>
              </a:rPr>
              <a:t>B. A company or juristic partnership The Government has included funds in excess of fifty percent.</a:t>
            </a:r>
            <a:br>
              <a:rPr lang="en-US" sz="2300" dirty="0">
                <a:latin typeface="TH SarabunPSK" panose="020B0500040200020003" pitchFamily="34" charset="-34"/>
                <a:cs typeface="TH SarabunPSK" panose="020B0500040200020003" pitchFamily="34" charset="-34"/>
              </a:rPr>
            </a:br>
            <a:r>
              <a:rPr lang="en-US" sz="2300" dirty="0">
                <a:latin typeface="TH SarabunPSK" panose="020B0500040200020003" pitchFamily="34" charset="-34"/>
                <a:cs typeface="TH SarabunPSK" panose="020B0500040200020003" pitchFamily="34" charset="-34"/>
              </a:rPr>
              <a:t>C. A company or juristic partnership of government and / or state enterprise under (a) and / or (b) a total capital is more than fifty percent.</a:t>
            </a:r>
            <a:br>
              <a:rPr lang="en-US" sz="2300" dirty="0">
                <a:latin typeface="TH SarabunPSK" panose="020B0500040200020003" pitchFamily="34" charset="-34"/>
                <a:cs typeface="TH SarabunPSK" panose="020B0500040200020003" pitchFamily="34" charset="-34"/>
              </a:rPr>
            </a:br>
            <a:r>
              <a:rPr lang="en-US" sz="2300" dirty="0">
                <a:latin typeface="TH SarabunPSK" panose="020B0500040200020003" pitchFamily="34" charset="-34"/>
                <a:cs typeface="TH SarabunPSK" panose="020B0500040200020003" pitchFamily="34" charset="-34"/>
              </a:rPr>
              <a:t>D. Company or juristic partnership of government and / or state enterprise under (c) and / or (a) and / or (b) a total capital is more than fifty percent.</a:t>
            </a:r>
            <a:br>
              <a:rPr lang="en-US" sz="2300" dirty="0">
                <a:latin typeface="TH SarabunPSK" panose="020B0500040200020003" pitchFamily="34" charset="-34"/>
                <a:cs typeface="TH SarabunPSK" panose="020B0500040200020003" pitchFamily="34" charset="-34"/>
              </a:rPr>
            </a:br>
            <a:r>
              <a:rPr lang="en-US" sz="2300" dirty="0">
                <a:latin typeface="TH SarabunPSK" panose="020B0500040200020003" pitchFamily="34" charset="-34"/>
                <a:cs typeface="TH SarabunPSK" panose="020B0500040200020003" pitchFamily="34" charset="-34"/>
              </a:rPr>
              <a:t>E. A company or juristic partnership of government and / or state enterprise under (d) and / or (a) and / or (b) and / or (c) a total capital is more than fifty percent.</a:t>
            </a:r>
          </a:p>
          <a:p>
            <a:endParaRPr lang="en-US" sz="2300" dirty="0"/>
          </a:p>
        </p:txBody>
      </p:sp>
      <p:sp>
        <p:nvSpPr>
          <p:cNvPr id="3" name="Slide Number Placeholder 2">
            <a:extLst>
              <a:ext uri="{FF2B5EF4-FFF2-40B4-BE49-F238E27FC236}">
                <a16:creationId xmlns:a16="http://schemas.microsoft.com/office/drawing/2014/main" id="{5F688FED-C8BF-45B9-B482-C77FE8C9656A}"/>
              </a:ext>
            </a:extLst>
          </p:cNvPr>
          <p:cNvSpPr>
            <a:spLocks noGrp="1"/>
          </p:cNvSpPr>
          <p:nvPr>
            <p:ph type="sldNum" sz="quarter" idx="12"/>
          </p:nvPr>
        </p:nvSpPr>
        <p:spPr/>
        <p:txBody>
          <a:bodyPr/>
          <a:lstStyle/>
          <a:p>
            <a:fld id="{749E1F84-2C5E-48FF-AA8F-2779AF4985BC}" type="slidenum">
              <a:rPr lang="en-US" smtClean="0"/>
              <a:t>37</a:t>
            </a:fld>
            <a:endParaRPr lang="en-US"/>
          </a:p>
        </p:txBody>
      </p:sp>
      <p:sp>
        <p:nvSpPr>
          <p:cNvPr id="6" name="Rectangle 5">
            <a:extLst>
              <a:ext uri="{FF2B5EF4-FFF2-40B4-BE49-F238E27FC236}">
                <a16:creationId xmlns:a16="http://schemas.microsoft.com/office/drawing/2014/main" id="{E77C4B41-09F8-4BFF-A998-C2388DBAA4B5}"/>
              </a:ext>
            </a:extLst>
          </p:cNvPr>
          <p:cNvSpPr/>
          <p:nvPr/>
        </p:nvSpPr>
        <p:spPr>
          <a:xfrm>
            <a:off x="6528180" y="925997"/>
            <a:ext cx="5472370" cy="5047536"/>
          </a:xfrm>
          <a:prstGeom prst="rect">
            <a:avLst/>
          </a:prstGeom>
          <a:ln>
            <a:solidFill>
              <a:schemeClr val="tx1"/>
            </a:solidFill>
          </a:ln>
        </p:spPr>
        <p:txBody>
          <a:bodyPr wrap="square">
            <a:spAutoFit/>
          </a:bodyPr>
          <a:lstStyle/>
          <a:p>
            <a:r>
              <a:rPr lang="en-US" sz="2300" dirty="0">
                <a:solidFill>
                  <a:srgbClr val="000000"/>
                </a:solidFill>
                <a:latin typeface="TH SarabunPSK" panose="020B0500040200020003" pitchFamily="34" charset="-34"/>
                <a:cs typeface="TH SarabunPSK" panose="020B0500040200020003" pitchFamily="34" charset="-34"/>
              </a:rPr>
              <a:t>The National Economic and Social Development Act 2521 Section 4 state means.</a:t>
            </a:r>
            <a:br>
              <a:rPr lang="en-US" sz="2300" dirty="0">
                <a:latin typeface="TH SarabunPSK" panose="020B0500040200020003" pitchFamily="34" charset="-34"/>
                <a:cs typeface="TH SarabunPSK" panose="020B0500040200020003" pitchFamily="34" charset="-34"/>
              </a:rPr>
            </a:br>
            <a:r>
              <a:rPr lang="en-US" sz="2300" dirty="0">
                <a:solidFill>
                  <a:srgbClr val="000000"/>
                </a:solidFill>
                <a:latin typeface="TH SarabunPSK" panose="020B0500040200020003" pitchFamily="34" charset="-34"/>
                <a:cs typeface="TH SarabunPSK" panose="020B0500040200020003" pitchFamily="34" charset="-34"/>
              </a:rPr>
              <a:t>(1), a government organization established under the laws of the government. Or the state of affairs A legal entity established And includes a state-owned business entities.</a:t>
            </a:r>
            <a:br>
              <a:rPr lang="en-US" sz="2300" dirty="0">
                <a:latin typeface="TH SarabunPSK" panose="020B0500040200020003" pitchFamily="34" charset="-34"/>
                <a:cs typeface="TH SarabunPSK" panose="020B0500040200020003" pitchFamily="34" charset="-34"/>
              </a:rPr>
            </a:br>
            <a:r>
              <a:rPr lang="en-US" sz="2300" dirty="0">
                <a:solidFill>
                  <a:srgbClr val="000000"/>
                </a:solidFill>
                <a:latin typeface="TH SarabunPSK" panose="020B0500040200020003" pitchFamily="34" charset="-34"/>
                <a:cs typeface="TH SarabunPSK" panose="020B0500040200020003" pitchFamily="34" charset="-34"/>
              </a:rPr>
              <a:t>(2) a limited company or partnership entity ministries or government otherwise called as the ministries or departments and enterprises, as (1) a total capital by fifty percent or more.</a:t>
            </a:r>
            <a:br>
              <a:rPr lang="en-US" sz="2300" dirty="0">
                <a:latin typeface="TH SarabunPSK" panose="020B0500040200020003" pitchFamily="34" charset="-34"/>
                <a:cs typeface="TH SarabunPSK" panose="020B0500040200020003" pitchFamily="34" charset="-34"/>
              </a:rPr>
            </a:br>
            <a:r>
              <a:rPr lang="en-US" sz="2300" dirty="0">
                <a:solidFill>
                  <a:srgbClr val="000000"/>
                </a:solidFill>
                <a:latin typeface="TH SarabunPSK" panose="020B0500040200020003" pitchFamily="34" charset="-34"/>
                <a:cs typeface="TH SarabunPSK" panose="020B0500040200020003" pitchFamily="34" charset="-34"/>
              </a:rPr>
              <a:t>(3) a limited company or partnership entity ministries or government nomenclature. Otherwise the status of a ministry or department and or. Enterprises under subsection (1) or (2) a total capital is more than fifty percent.</a:t>
            </a:r>
            <a:endParaRPr lang="en-US" sz="2300" dirty="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823039535"/>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Rectangle 2">
            <a:extLst>
              <a:ext uri="{FF2B5EF4-FFF2-40B4-BE49-F238E27FC236}">
                <a16:creationId xmlns:a16="http://schemas.microsoft.com/office/drawing/2014/main" id="{A65F0026-9909-4A45-92EA-65C7D15FBC6F}"/>
              </a:ext>
            </a:extLst>
          </p:cNvPr>
          <p:cNvSpPr>
            <a:spLocks noGrp="1" noChangeArrowheads="1"/>
          </p:cNvSpPr>
          <p:nvPr>
            <p:ph type="title"/>
          </p:nvPr>
        </p:nvSpPr>
        <p:spPr>
          <a:xfrm>
            <a:off x="1097280" y="286604"/>
            <a:ext cx="10058400" cy="968440"/>
          </a:xfrm>
        </p:spPr>
        <p:txBody>
          <a:bodyPr/>
          <a:lstStyle/>
          <a:p>
            <a:r>
              <a:rPr lang="en-GB" altLang="en-US" dirty="0">
                <a:latin typeface="TH SarabunPSK" panose="020B0500040200020003" pitchFamily="34" charset="-34"/>
                <a:cs typeface="TH SarabunPSK" panose="020B0500040200020003" pitchFamily="34" charset="-34"/>
              </a:rPr>
              <a:t>Functional Definition:</a:t>
            </a:r>
            <a:endParaRPr lang="en-CA" altLang="en-US" dirty="0">
              <a:latin typeface="TH SarabunPSK" panose="020B0500040200020003" pitchFamily="34" charset="-34"/>
              <a:cs typeface="TH SarabunPSK" panose="020B0500040200020003" pitchFamily="34" charset="-34"/>
            </a:endParaRPr>
          </a:p>
        </p:txBody>
      </p:sp>
      <p:sp>
        <p:nvSpPr>
          <p:cNvPr id="111619" name="Rectangle 3">
            <a:extLst>
              <a:ext uri="{FF2B5EF4-FFF2-40B4-BE49-F238E27FC236}">
                <a16:creationId xmlns:a16="http://schemas.microsoft.com/office/drawing/2014/main" id="{CFA3690C-6CDF-446B-948D-835C002E183F}"/>
              </a:ext>
            </a:extLst>
          </p:cNvPr>
          <p:cNvSpPr>
            <a:spLocks noGrp="1" noChangeArrowheads="1"/>
          </p:cNvSpPr>
          <p:nvPr>
            <p:ph idx="1"/>
          </p:nvPr>
        </p:nvSpPr>
        <p:spPr>
          <a:xfrm>
            <a:off x="592428" y="1845734"/>
            <a:ext cx="11436439" cy="4023360"/>
          </a:xfrm>
        </p:spPr>
        <p:txBody>
          <a:bodyPr>
            <a:normAutofit/>
          </a:bodyPr>
          <a:lstStyle/>
          <a:p>
            <a:pPr>
              <a:lnSpc>
                <a:spcPct val="90000"/>
              </a:lnSpc>
            </a:pPr>
            <a:r>
              <a:rPr lang="en-GB" altLang="en-US" sz="3600" dirty="0">
                <a:latin typeface="TH SarabunPSK" panose="020B0500040200020003" pitchFamily="34" charset="-34"/>
                <a:cs typeface="TH SarabunPSK" panose="020B0500040200020003" pitchFamily="34" charset="-34"/>
              </a:rPr>
              <a:t>The criteria is the followings:</a:t>
            </a:r>
          </a:p>
          <a:p>
            <a:pPr lvl="1">
              <a:lnSpc>
                <a:spcPct val="90000"/>
              </a:lnSpc>
            </a:pPr>
            <a:r>
              <a:rPr lang="en-GB" altLang="en-US" sz="3200" dirty="0">
                <a:latin typeface="TH SarabunPSK" panose="020B0500040200020003" pitchFamily="34" charset="-34"/>
                <a:cs typeface="TH SarabunPSK" panose="020B0500040200020003" pitchFamily="34" charset="-34"/>
              </a:rPr>
              <a:t>a majority of its ownership must be vested in government</a:t>
            </a:r>
          </a:p>
          <a:p>
            <a:pPr lvl="1">
              <a:lnSpc>
                <a:spcPct val="90000"/>
              </a:lnSpc>
            </a:pPr>
            <a:r>
              <a:rPr lang="en-GB" altLang="en-US" sz="3200" dirty="0">
                <a:latin typeface="TH SarabunPSK" panose="020B0500040200020003" pitchFamily="34" charset="-34"/>
                <a:cs typeface="TH SarabunPSK" panose="020B0500040200020003" pitchFamily="34" charset="-34"/>
              </a:rPr>
              <a:t>management of its affairs must be relatively independent from government</a:t>
            </a:r>
          </a:p>
          <a:p>
            <a:pPr lvl="1">
              <a:lnSpc>
                <a:spcPct val="90000"/>
              </a:lnSpc>
            </a:pPr>
            <a:r>
              <a:rPr lang="en-GB" altLang="en-US" sz="3200" dirty="0">
                <a:latin typeface="TH SarabunPSK" panose="020B0500040200020003" pitchFamily="34" charset="-34"/>
                <a:cs typeface="TH SarabunPSK" panose="020B0500040200020003" pitchFamily="34" charset="-34"/>
              </a:rPr>
              <a:t>its primary role must be to provide goods or services to the private sector, not government</a:t>
            </a:r>
          </a:p>
          <a:p>
            <a:pPr lvl="1">
              <a:lnSpc>
                <a:spcPct val="90000"/>
              </a:lnSpc>
            </a:pPr>
            <a:r>
              <a:rPr lang="en-GB" altLang="en-US" sz="3200" dirty="0">
                <a:latin typeface="TH SarabunPSK" panose="020B0500040200020003" pitchFamily="34" charset="-34"/>
                <a:cs typeface="TH SarabunPSK" panose="020B0500040200020003" pitchFamily="34" charset="-34"/>
              </a:rPr>
              <a:t>the prices set for these good and services must reflect the cost of producing them.</a:t>
            </a:r>
          </a:p>
          <a:p>
            <a:pPr>
              <a:lnSpc>
                <a:spcPct val="90000"/>
              </a:lnSpc>
            </a:pPr>
            <a:endParaRPr lang="en-CA" altLang="en-US" sz="3200" dirty="0">
              <a:latin typeface="TH SarabunPSK" panose="020B0500040200020003" pitchFamily="34" charset="-34"/>
              <a:cs typeface="TH SarabunPSK" panose="020B0500040200020003" pitchFamily="34" charset="-34"/>
            </a:endParaRPr>
          </a:p>
          <a:p>
            <a:pPr>
              <a:lnSpc>
                <a:spcPct val="90000"/>
              </a:lnSpc>
            </a:pPr>
            <a:endParaRPr lang="en-CA" altLang="en-US" sz="3200" dirty="0">
              <a:latin typeface="TH SarabunPSK" panose="020B0500040200020003" pitchFamily="34" charset="-34"/>
              <a:cs typeface="TH SarabunPSK" panose="020B0500040200020003" pitchFamily="34" charset="-34"/>
            </a:endParaRPr>
          </a:p>
        </p:txBody>
      </p:sp>
      <p:sp>
        <p:nvSpPr>
          <p:cNvPr id="2" name="Slide Number Placeholder 1">
            <a:extLst>
              <a:ext uri="{FF2B5EF4-FFF2-40B4-BE49-F238E27FC236}">
                <a16:creationId xmlns:a16="http://schemas.microsoft.com/office/drawing/2014/main" id="{53FCAC05-C714-4CAE-B444-E0B719CAE89D}"/>
              </a:ext>
            </a:extLst>
          </p:cNvPr>
          <p:cNvSpPr>
            <a:spLocks noGrp="1"/>
          </p:cNvSpPr>
          <p:nvPr>
            <p:ph type="sldNum" sz="quarter" idx="12"/>
          </p:nvPr>
        </p:nvSpPr>
        <p:spPr/>
        <p:txBody>
          <a:bodyPr/>
          <a:lstStyle/>
          <a:p>
            <a:fld id="{749E1F84-2C5E-48FF-AA8F-2779AF4985BC}" type="slidenum">
              <a:rPr lang="en-US" smtClean="0">
                <a:latin typeface="TH SarabunPSK" panose="020B0500040200020003" pitchFamily="34" charset="-34"/>
                <a:cs typeface="TH SarabunPSK" panose="020B0500040200020003" pitchFamily="34" charset="-34"/>
              </a:rPr>
              <a:t>38</a:t>
            </a:fld>
            <a:endParaRPr lang="en-US" dirty="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1939074565"/>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a:extLst>
              <a:ext uri="{FF2B5EF4-FFF2-40B4-BE49-F238E27FC236}">
                <a16:creationId xmlns:a16="http://schemas.microsoft.com/office/drawing/2014/main" id="{C119639A-BF62-4435-88AA-B0837572F853}"/>
              </a:ext>
            </a:extLst>
          </p:cNvPr>
          <p:cNvSpPr>
            <a:spLocks noGrp="1" noChangeArrowheads="1"/>
          </p:cNvSpPr>
          <p:nvPr>
            <p:ph type="title"/>
          </p:nvPr>
        </p:nvSpPr>
        <p:spPr>
          <a:xfrm>
            <a:off x="1524000" y="1"/>
            <a:ext cx="9144000" cy="981075"/>
          </a:xfrm>
          <a:solidFill>
            <a:schemeClr val="accent2"/>
          </a:solidFill>
        </p:spPr>
        <p:txBody>
          <a:bodyPr>
            <a:normAutofit/>
          </a:bodyPr>
          <a:lstStyle/>
          <a:p>
            <a:pPr eaLnBrk="1" hangingPunct="1"/>
            <a:r>
              <a:rPr lang="en-US" altLang="en-US" sz="4000" b="1" dirty="0">
                <a:solidFill>
                  <a:schemeClr val="bg1"/>
                </a:solidFill>
                <a:latin typeface="TH SarabunPSK" panose="020B0500040200020003" pitchFamily="34" charset="-34"/>
                <a:cs typeface="TH SarabunPSK" panose="020B0500040200020003" pitchFamily="34" charset="-34"/>
              </a:rPr>
              <a:t>The Roles of SOEs to Thai Economy</a:t>
            </a:r>
          </a:p>
        </p:txBody>
      </p:sp>
      <p:sp>
        <p:nvSpPr>
          <p:cNvPr id="5123" name="Text Box 3">
            <a:extLst>
              <a:ext uri="{FF2B5EF4-FFF2-40B4-BE49-F238E27FC236}">
                <a16:creationId xmlns:a16="http://schemas.microsoft.com/office/drawing/2014/main" id="{7652DB8F-61BD-42F1-915E-9DA779AA2E72}"/>
              </a:ext>
            </a:extLst>
          </p:cNvPr>
          <p:cNvSpPr txBox="1">
            <a:spLocks noChangeArrowheads="1"/>
          </p:cNvSpPr>
          <p:nvPr/>
        </p:nvSpPr>
        <p:spPr bwMode="auto">
          <a:xfrm>
            <a:off x="999050" y="1750767"/>
            <a:ext cx="10746481" cy="397048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76947" tIns="88473" rIns="176947" bIns="88473">
            <a:spAutoFit/>
          </a:bodyPr>
          <a:lstStyle>
            <a:lvl1pPr defTabSz="1768475">
              <a:defRPr>
                <a:solidFill>
                  <a:schemeClr val="tx1"/>
                </a:solidFill>
                <a:latin typeface="Arial" panose="020B0604020202020204" pitchFamily="34" charset="0"/>
                <a:cs typeface="Arial" panose="020B0604020202020204" pitchFamily="34" charset="0"/>
              </a:defRPr>
            </a:lvl1pPr>
            <a:lvl2pPr marL="742950" indent="-285750" defTabSz="1768475">
              <a:defRPr>
                <a:solidFill>
                  <a:schemeClr val="tx1"/>
                </a:solidFill>
                <a:latin typeface="Arial" panose="020B0604020202020204" pitchFamily="34" charset="0"/>
                <a:cs typeface="Arial" panose="020B0604020202020204" pitchFamily="34" charset="0"/>
              </a:defRPr>
            </a:lvl2pPr>
            <a:lvl3pPr marL="1143000" indent="-228600" defTabSz="1768475">
              <a:defRPr>
                <a:solidFill>
                  <a:schemeClr val="tx1"/>
                </a:solidFill>
                <a:latin typeface="Arial" panose="020B0604020202020204" pitchFamily="34" charset="0"/>
                <a:cs typeface="Arial" panose="020B0604020202020204" pitchFamily="34" charset="0"/>
              </a:defRPr>
            </a:lvl3pPr>
            <a:lvl4pPr marL="1600200" indent="-228600" defTabSz="1768475">
              <a:defRPr>
                <a:solidFill>
                  <a:schemeClr val="tx1"/>
                </a:solidFill>
                <a:latin typeface="Arial" panose="020B0604020202020204" pitchFamily="34" charset="0"/>
                <a:cs typeface="Arial" panose="020B0604020202020204" pitchFamily="34" charset="0"/>
              </a:defRPr>
            </a:lvl4pPr>
            <a:lvl5pPr marL="2057400" indent="-228600" defTabSz="1768475">
              <a:defRPr>
                <a:solidFill>
                  <a:schemeClr val="tx1"/>
                </a:solidFill>
                <a:latin typeface="Arial" panose="020B0604020202020204" pitchFamily="34" charset="0"/>
                <a:cs typeface="Arial" panose="020B0604020202020204" pitchFamily="34" charset="0"/>
              </a:defRPr>
            </a:lvl5pPr>
            <a:lvl6pPr marL="25146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lnSpc>
                <a:spcPct val="110000"/>
              </a:lnSpc>
              <a:spcBef>
                <a:spcPct val="75000"/>
              </a:spcBef>
            </a:pPr>
            <a:r>
              <a:rPr lang="en-US" altLang="en-US" sz="3200" i="1" dirty="0">
                <a:latin typeface="TH SarabunPSK" panose="020B0500040200020003" pitchFamily="34" charset="-34"/>
                <a:cs typeface="TH SarabunPSK" panose="020B0500040200020003" pitchFamily="34" charset="-34"/>
              </a:rPr>
              <a:t>After Thailand economic recovery began in 1999, State Owned Enterprises (SOEs), One of the economic stimulator, has performed as the key role for Thai government to recover its economy. Apparently, the developing SOEs performance has become one of economic development strategy as a substantial provider for the fundamental economic infrastructure in order to </a:t>
            </a:r>
            <a:r>
              <a:rPr lang="en-US" altLang="en-US" sz="3200" b="1" i="1" dirty="0">
                <a:latin typeface="TH SarabunPSK" panose="020B0500040200020003" pitchFamily="34" charset="-34"/>
                <a:cs typeface="TH SarabunPSK" panose="020B0500040200020003" pitchFamily="34" charset="-34"/>
              </a:rPr>
              <a:t>regain the prosperity of Thai economy</a:t>
            </a:r>
            <a:r>
              <a:rPr lang="en-US" altLang="en-US" sz="3200" i="1" dirty="0">
                <a:latin typeface="TH SarabunPSK" panose="020B0500040200020003" pitchFamily="34" charset="-34"/>
                <a:cs typeface="TH SarabunPSK" panose="020B0500040200020003" pitchFamily="34" charset="-34"/>
              </a:rPr>
              <a:t>,  to </a:t>
            </a:r>
            <a:r>
              <a:rPr lang="en-US" altLang="en-US" sz="3200" b="1" i="1" dirty="0">
                <a:latin typeface="TH SarabunPSK" panose="020B0500040200020003" pitchFamily="34" charset="-34"/>
                <a:cs typeface="TH SarabunPSK" panose="020B0500040200020003" pitchFamily="34" charset="-34"/>
              </a:rPr>
              <a:t>contribute the competitiveness for private sector</a:t>
            </a:r>
            <a:r>
              <a:rPr lang="en-US" altLang="en-US" sz="3200" i="1" dirty="0">
                <a:latin typeface="TH SarabunPSK" panose="020B0500040200020003" pitchFamily="34" charset="-34"/>
                <a:cs typeface="TH SarabunPSK" panose="020B0500040200020003" pitchFamily="34" charset="-34"/>
              </a:rPr>
              <a:t> and to </a:t>
            </a:r>
            <a:r>
              <a:rPr lang="en-US" altLang="en-US" sz="3200" b="1" i="1" dirty="0">
                <a:latin typeface="TH SarabunPSK" panose="020B0500040200020003" pitchFamily="34" charset="-34"/>
                <a:cs typeface="TH SarabunPSK" panose="020B0500040200020003" pitchFamily="34" charset="-34"/>
              </a:rPr>
              <a:t>ensure the sustainable in Thai economy</a:t>
            </a:r>
            <a:r>
              <a:rPr lang="en-US" altLang="en-US" sz="3200" i="1" dirty="0">
                <a:latin typeface="TH SarabunPSK" panose="020B0500040200020003" pitchFamily="34" charset="-34"/>
                <a:cs typeface="TH SarabunPSK" panose="020B0500040200020003" pitchFamily="34" charset="-34"/>
              </a:rPr>
              <a:t>. </a:t>
            </a:r>
          </a:p>
        </p:txBody>
      </p:sp>
    </p:spTree>
    <p:extLst>
      <p:ext uri="{BB962C8B-B14F-4D97-AF65-F5344CB8AC3E}">
        <p14:creationId xmlns:p14="http://schemas.microsoft.com/office/powerpoint/2010/main" val="2481425831"/>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2">
            <a:extLst>
              <a:ext uri="{FF2B5EF4-FFF2-40B4-BE49-F238E27FC236}">
                <a16:creationId xmlns:a16="http://schemas.microsoft.com/office/drawing/2014/main" id="{17B9107C-781C-4DE4-B76C-B916AC448EC7}"/>
              </a:ext>
            </a:extLst>
          </p:cNvPr>
          <p:cNvSpPr>
            <a:spLocks noGrp="1" noChangeArrowheads="1"/>
          </p:cNvSpPr>
          <p:nvPr>
            <p:ph type="title"/>
          </p:nvPr>
        </p:nvSpPr>
        <p:spPr>
          <a:xfrm>
            <a:off x="1524000" y="1"/>
            <a:ext cx="9144000" cy="981075"/>
          </a:xfrm>
          <a:solidFill>
            <a:schemeClr val="accent2"/>
          </a:solidFill>
        </p:spPr>
        <p:txBody>
          <a:bodyPr>
            <a:normAutofit/>
          </a:bodyPr>
          <a:lstStyle/>
          <a:p>
            <a:pPr eaLnBrk="1" hangingPunct="1"/>
            <a:r>
              <a:rPr lang="en-US" altLang="en-US" sz="4000" b="1" dirty="0">
                <a:solidFill>
                  <a:schemeClr val="bg1"/>
                </a:solidFill>
                <a:latin typeface="TH SarabunPSK" panose="020B0500040200020003" pitchFamily="34" charset="-34"/>
                <a:cs typeface="TH SarabunPSK" panose="020B0500040200020003" pitchFamily="34" charset="-34"/>
              </a:rPr>
              <a:t>The Roles of SOEs to Thai Economy</a:t>
            </a:r>
          </a:p>
        </p:txBody>
      </p:sp>
      <p:sp>
        <p:nvSpPr>
          <p:cNvPr id="6147" name="Text Box 3">
            <a:extLst>
              <a:ext uri="{FF2B5EF4-FFF2-40B4-BE49-F238E27FC236}">
                <a16:creationId xmlns:a16="http://schemas.microsoft.com/office/drawing/2014/main" id="{CCC791E9-5F71-408F-9B0B-7C6F9D9B7368}"/>
              </a:ext>
            </a:extLst>
          </p:cNvPr>
          <p:cNvSpPr txBox="1">
            <a:spLocks noChangeArrowheads="1"/>
          </p:cNvSpPr>
          <p:nvPr/>
        </p:nvSpPr>
        <p:spPr bwMode="auto">
          <a:xfrm>
            <a:off x="493690" y="1274249"/>
            <a:ext cx="11204620" cy="4979988"/>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lgn="ctr">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lIns="176947" tIns="88473" rIns="176947" bIns="88473">
            <a:spAutoFit/>
          </a:bodyPr>
          <a:lstStyle>
            <a:lvl1pPr defTabSz="1768475">
              <a:defRPr>
                <a:solidFill>
                  <a:schemeClr val="tx1"/>
                </a:solidFill>
                <a:latin typeface="Arial" panose="020B0604020202020204" pitchFamily="34" charset="0"/>
                <a:cs typeface="Arial" panose="020B0604020202020204" pitchFamily="34" charset="0"/>
              </a:defRPr>
            </a:lvl1pPr>
            <a:lvl2pPr marL="742950" indent="-285750" defTabSz="1768475">
              <a:defRPr>
                <a:solidFill>
                  <a:schemeClr val="tx1"/>
                </a:solidFill>
                <a:latin typeface="Arial" panose="020B0604020202020204" pitchFamily="34" charset="0"/>
                <a:cs typeface="Arial" panose="020B0604020202020204" pitchFamily="34" charset="0"/>
              </a:defRPr>
            </a:lvl2pPr>
            <a:lvl3pPr marL="1143000" indent="-228600" defTabSz="1768475">
              <a:defRPr>
                <a:solidFill>
                  <a:schemeClr val="tx1"/>
                </a:solidFill>
                <a:latin typeface="Arial" panose="020B0604020202020204" pitchFamily="34" charset="0"/>
                <a:cs typeface="Arial" panose="020B0604020202020204" pitchFamily="34" charset="0"/>
              </a:defRPr>
            </a:lvl3pPr>
            <a:lvl4pPr marL="1600200" indent="-228600" defTabSz="1768475">
              <a:defRPr>
                <a:solidFill>
                  <a:schemeClr val="tx1"/>
                </a:solidFill>
                <a:latin typeface="Arial" panose="020B0604020202020204" pitchFamily="34" charset="0"/>
                <a:cs typeface="Arial" panose="020B0604020202020204" pitchFamily="34" charset="0"/>
              </a:defRPr>
            </a:lvl4pPr>
            <a:lvl5pPr marL="2057400" indent="-228600" defTabSz="1768475">
              <a:defRPr>
                <a:solidFill>
                  <a:schemeClr val="tx1"/>
                </a:solidFill>
                <a:latin typeface="Arial" panose="020B0604020202020204" pitchFamily="34" charset="0"/>
                <a:cs typeface="Arial" panose="020B0604020202020204" pitchFamily="34" charset="0"/>
              </a:defRPr>
            </a:lvl5pPr>
            <a:lvl6pPr marL="25146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75000"/>
              </a:spcBef>
            </a:pPr>
            <a:r>
              <a:rPr lang="en-US" altLang="en-US" sz="2800" b="1" dirty="0">
                <a:latin typeface="TH SarabunPSK" panose="020B0500040200020003" pitchFamily="34" charset="-34"/>
                <a:cs typeface="TH SarabunPSK" panose="020B0500040200020003" pitchFamily="34" charset="-34"/>
              </a:rPr>
              <a:t>The roles of SOEs have many several issues as followed:</a:t>
            </a:r>
          </a:p>
          <a:p>
            <a:pPr eaLnBrk="1" hangingPunct="1">
              <a:spcBef>
                <a:spcPct val="75000"/>
              </a:spcBef>
            </a:pPr>
            <a:r>
              <a:rPr lang="en-US" altLang="en-US" sz="2600" b="1" dirty="0">
                <a:latin typeface="TH SarabunPSK" panose="020B0500040200020003" pitchFamily="34" charset="-34"/>
                <a:cs typeface="TH SarabunPSK" panose="020B0500040200020003" pitchFamily="34" charset="-34"/>
              </a:rPr>
              <a:t>1. Providing fundamental economic infrastructure:</a:t>
            </a:r>
            <a:r>
              <a:rPr lang="en-US" altLang="en-US" sz="2600" dirty="0">
                <a:latin typeface="TH SarabunPSK" panose="020B0500040200020003" pitchFamily="34" charset="-34"/>
                <a:cs typeface="TH SarabunPSK" panose="020B0500040200020003" pitchFamily="34" charset="-34"/>
              </a:rPr>
              <a:t> such as Transportation, Energy, Water Supply and Telecommunication.</a:t>
            </a:r>
          </a:p>
          <a:p>
            <a:pPr eaLnBrk="1" hangingPunct="1">
              <a:spcBef>
                <a:spcPct val="75000"/>
              </a:spcBef>
            </a:pPr>
            <a:r>
              <a:rPr lang="en-US" altLang="en-US" sz="2600" b="1" dirty="0">
                <a:latin typeface="TH SarabunPSK" panose="020B0500040200020003" pitchFamily="34" charset="-34"/>
                <a:cs typeface="TH SarabunPSK" panose="020B0500040200020003" pitchFamily="34" charset="-34"/>
              </a:rPr>
              <a:t>2. Contributing for the country competitiveness: </a:t>
            </a:r>
            <a:r>
              <a:rPr lang="en-US" altLang="en-US" sz="2600" dirty="0">
                <a:latin typeface="TH SarabunPSK" panose="020B0500040200020003" pitchFamily="34" charset="-34"/>
                <a:cs typeface="TH SarabunPSK" panose="020B0500040200020003" pitchFamily="34" charset="-34"/>
              </a:rPr>
              <a:t>provide</a:t>
            </a:r>
            <a:r>
              <a:rPr lang="en-US" altLang="en-US" sz="2600" b="1" dirty="0">
                <a:latin typeface="TH SarabunPSK" panose="020B0500040200020003" pitchFamily="34" charset="-34"/>
                <a:cs typeface="TH SarabunPSK" panose="020B0500040200020003" pitchFamily="34" charset="-34"/>
              </a:rPr>
              <a:t> </a:t>
            </a:r>
            <a:r>
              <a:rPr lang="en-US" altLang="en-US" sz="2600" dirty="0">
                <a:latin typeface="TH SarabunPSK" panose="020B0500040200020003" pitchFamily="34" charset="-34"/>
                <a:cs typeface="TH SarabunPSK" panose="020B0500040200020003" pitchFamily="34" charset="-34"/>
              </a:rPr>
              <a:t>the basic strength for private sector and real sector productivities with both economic and social values.</a:t>
            </a:r>
          </a:p>
          <a:p>
            <a:pPr eaLnBrk="1" hangingPunct="1">
              <a:spcBef>
                <a:spcPct val="75000"/>
              </a:spcBef>
            </a:pPr>
            <a:r>
              <a:rPr lang="en-US" altLang="en-US" sz="2600" b="1" dirty="0">
                <a:latin typeface="TH SarabunPSK" panose="020B0500040200020003" pitchFamily="34" charset="-34"/>
                <a:cs typeface="TH SarabunPSK" panose="020B0500040200020003" pitchFamily="34" charset="-34"/>
              </a:rPr>
              <a:t>3. The Source of Funds for supporting fiscal budget: </a:t>
            </a:r>
            <a:r>
              <a:rPr lang="en-US" altLang="en-US" sz="2600" dirty="0">
                <a:latin typeface="TH SarabunPSK" panose="020B0500040200020003" pitchFamily="34" charset="-34"/>
                <a:cs typeface="TH SarabunPSK" panose="020B0500040200020003" pitchFamily="34" charset="-34"/>
              </a:rPr>
              <a:t>Both remittance and income tax from SOE is contributed for the sustainable prosperity of fiscal budget.</a:t>
            </a:r>
          </a:p>
          <a:p>
            <a:pPr eaLnBrk="1" hangingPunct="1">
              <a:spcBef>
                <a:spcPct val="75000"/>
              </a:spcBef>
            </a:pPr>
            <a:r>
              <a:rPr lang="en-US" altLang="en-US" sz="2600" b="1" dirty="0">
                <a:latin typeface="TH SarabunPSK" panose="020B0500040200020003" pitchFamily="34" charset="-34"/>
                <a:cs typeface="TH SarabunPSK" panose="020B0500040200020003" pitchFamily="34" charset="-34"/>
              </a:rPr>
              <a:t>4. The enormous source of employment: </a:t>
            </a:r>
            <a:r>
              <a:rPr lang="en-US" altLang="en-US" sz="2600" dirty="0">
                <a:latin typeface="TH SarabunPSK" panose="020B0500040200020003" pitchFamily="34" charset="-34"/>
                <a:cs typeface="TH SarabunPSK" panose="020B0500040200020003" pitchFamily="34" charset="-34"/>
              </a:rPr>
              <a:t>approximately 280,000 employees represented as 12% of total government employees.</a:t>
            </a:r>
          </a:p>
        </p:txBody>
      </p:sp>
    </p:spTree>
    <p:extLst>
      <p:ext uri="{BB962C8B-B14F-4D97-AF65-F5344CB8AC3E}">
        <p14:creationId xmlns:p14="http://schemas.microsoft.com/office/powerpoint/2010/main" val="280519222"/>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EAB3C56C-1784-44BE-BDFF-D763984EE073}"/>
              </a:ext>
            </a:extLst>
          </p:cNvPr>
          <p:cNvSpPr>
            <a:spLocks noGrp="1"/>
          </p:cNvSpPr>
          <p:nvPr>
            <p:ph type="title"/>
          </p:nvPr>
        </p:nvSpPr>
        <p:spPr>
          <a:xfrm>
            <a:off x="934870" y="1"/>
            <a:ext cx="10058400" cy="952500"/>
          </a:xfrm>
        </p:spPr>
        <p:txBody>
          <a:bodyPr/>
          <a:lstStyle/>
          <a:p>
            <a:r>
              <a:rPr lang="en-US" dirty="0"/>
              <a:t>Number of SOEs in Thailand</a:t>
            </a:r>
          </a:p>
        </p:txBody>
      </p:sp>
      <p:graphicFrame>
        <p:nvGraphicFramePr>
          <p:cNvPr id="5" name="Content Placeholder 4">
            <a:extLst>
              <a:ext uri="{FF2B5EF4-FFF2-40B4-BE49-F238E27FC236}">
                <a16:creationId xmlns:a16="http://schemas.microsoft.com/office/drawing/2014/main" id="{176CB8C3-F579-4101-9D60-9A62B528A3EB}"/>
              </a:ext>
            </a:extLst>
          </p:cNvPr>
          <p:cNvGraphicFramePr>
            <a:graphicFrameLocks noGrp="1"/>
          </p:cNvGraphicFramePr>
          <p:nvPr>
            <p:ph idx="1"/>
            <p:extLst>
              <p:ext uri="{D42A27DB-BD31-4B8C-83A1-F6EECF244321}">
                <p14:modId xmlns:p14="http://schemas.microsoft.com/office/powerpoint/2010/main" val="209483208"/>
              </p:ext>
            </p:extLst>
          </p:nvPr>
        </p:nvGraphicFramePr>
        <p:xfrm>
          <a:off x="3103003" y="1152638"/>
          <a:ext cx="5397053" cy="5107009"/>
        </p:xfrm>
        <a:graphic>
          <a:graphicData uri="http://schemas.openxmlformats.org/drawingml/2006/table">
            <a:tbl>
              <a:tblPr firstRow="1" bandRow="1">
                <a:tableStyleId>{5C22544A-7EE6-4342-B048-85BDC9FD1C3A}</a:tableStyleId>
              </a:tblPr>
              <a:tblGrid>
                <a:gridCol w="2991779">
                  <a:extLst>
                    <a:ext uri="{9D8B030D-6E8A-4147-A177-3AD203B41FA5}">
                      <a16:colId xmlns:a16="http://schemas.microsoft.com/office/drawing/2014/main" val="4283849317"/>
                    </a:ext>
                  </a:extLst>
                </a:gridCol>
                <a:gridCol w="2405274">
                  <a:extLst>
                    <a:ext uri="{9D8B030D-6E8A-4147-A177-3AD203B41FA5}">
                      <a16:colId xmlns:a16="http://schemas.microsoft.com/office/drawing/2014/main" val="3483842341"/>
                    </a:ext>
                  </a:extLst>
                </a:gridCol>
              </a:tblGrid>
              <a:tr h="437927">
                <a:tc>
                  <a:txBody>
                    <a:bodyPr/>
                    <a:lstStyle/>
                    <a:p>
                      <a:pPr algn="ctr"/>
                      <a:r>
                        <a:rPr lang="en-US" sz="2400" b="1" dirty="0">
                          <a:latin typeface="TH SarabunPSK" panose="020B0500040200020003" pitchFamily="34" charset="-34"/>
                          <a:cs typeface="TH SarabunPSK" panose="020B0500040200020003" pitchFamily="34" charset="-34"/>
                        </a:rPr>
                        <a:t>SECTORs</a:t>
                      </a:r>
                    </a:p>
                  </a:txBody>
                  <a:tcPr/>
                </a:tc>
                <a:tc>
                  <a:txBody>
                    <a:bodyPr/>
                    <a:lstStyle/>
                    <a:p>
                      <a:pPr algn="ctr"/>
                      <a:r>
                        <a:rPr lang="en-US" sz="2400" b="1" dirty="0">
                          <a:latin typeface="TH SarabunPSK" panose="020B0500040200020003" pitchFamily="34" charset="-34"/>
                          <a:cs typeface="TH SarabunPSK" panose="020B0500040200020003" pitchFamily="34" charset="-34"/>
                        </a:rPr>
                        <a:t>Numbers</a:t>
                      </a:r>
                    </a:p>
                  </a:txBody>
                  <a:tcPr/>
                </a:tc>
                <a:extLst>
                  <a:ext uri="{0D108BD9-81ED-4DB2-BD59-A6C34878D82A}">
                    <a16:rowId xmlns:a16="http://schemas.microsoft.com/office/drawing/2014/main" val="1054188874"/>
                  </a:ext>
                </a:extLst>
              </a:tr>
              <a:tr h="437927">
                <a:tc>
                  <a:txBody>
                    <a:bodyPr/>
                    <a:lstStyle/>
                    <a:p>
                      <a:pPr algn="l"/>
                      <a:r>
                        <a:rPr lang="en-US" sz="2400" b="1" dirty="0">
                          <a:latin typeface="TH SarabunPSK" panose="020B0500040200020003" pitchFamily="34" charset="-34"/>
                          <a:cs typeface="TH SarabunPSK" panose="020B0500040200020003" pitchFamily="34" charset="-34"/>
                        </a:rPr>
                        <a:t>Energy</a:t>
                      </a:r>
                    </a:p>
                  </a:txBody>
                  <a:tcPr/>
                </a:tc>
                <a:tc>
                  <a:txBody>
                    <a:bodyPr/>
                    <a:lstStyle/>
                    <a:p>
                      <a:pPr algn="ctr"/>
                      <a:r>
                        <a:rPr lang="en-US" sz="2400" b="1" dirty="0">
                          <a:latin typeface="TH SarabunPSK" panose="020B0500040200020003" pitchFamily="34" charset="-34"/>
                          <a:cs typeface="TH SarabunPSK" panose="020B0500040200020003" pitchFamily="34" charset="-34"/>
                        </a:rPr>
                        <a:t>4</a:t>
                      </a:r>
                    </a:p>
                  </a:txBody>
                  <a:tcPr/>
                </a:tc>
                <a:extLst>
                  <a:ext uri="{0D108BD9-81ED-4DB2-BD59-A6C34878D82A}">
                    <a16:rowId xmlns:a16="http://schemas.microsoft.com/office/drawing/2014/main" val="4170133729"/>
                  </a:ext>
                </a:extLst>
              </a:tr>
              <a:tr h="437927">
                <a:tc>
                  <a:txBody>
                    <a:bodyPr/>
                    <a:lstStyle/>
                    <a:p>
                      <a:pPr algn="l"/>
                      <a:r>
                        <a:rPr lang="en-US" sz="2400" b="1" dirty="0">
                          <a:latin typeface="TH SarabunPSK" panose="020B0500040200020003" pitchFamily="34" charset="-34"/>
                          <a:cs typeface="TH SarabunPSK" panose="020B0500040200020003" pitchFamily="34" charset="-34"/>
                        </a:rPr>
                        <a:t>Transport</a:t>
                      </a:r>
                    </a:p>
                  </a:txBody>
                  <a:tcPr/>
                </a:tc>
                <a:tc>
                  <a:txBody>
                    <a:bodyPr/>
                    <a:lstStyle/>
                    <a:p>
                      <a:pPr algn="ctr"/>
                      <a:r>
                        <a:rPr lang="en-US" sz="2400" b="1" dirty="0">
                          <a:latin typeface="TH SarabunPSK" panose="020B0500040200020003" pitchFamily="34" charset="-34"/>
                          <a:cs typeface="TH SarabunPSK" panose="020B0500040200020003" pitchFamily="34" charset="-34"/>
                        </a:rPr>
                        <a:t>10</a:t>
                      </a:r>
                    </a:p>
                  </a:txBody>
                  <a:tcPr/>
                </a:tc>
                <a:extLst>
                  <a:ext uri="{0D108BD9-81ED-4DB2-BD59-A6C34878D82A}">
                    <a16:rowId xmlns:a16="http://schemas.microsoft.com/office/drawing/2014/main" val="932455562"/>
                  </a:ext>
                </a:extLst>
              </a:tr>
              <a:tr h="437927">
                <a:tc>
                  <a:txBody>
                    <a:bodyPr/>
                    <a:lstStyle/>
                    <a:p>
                      <a:pPr algn="l"/>
                      <a:r>
                        <a:rPr lang="en-US" sz="2400" b="1" dirty="0">
                          <a:latin typeface="TH SarabunPSK" panose="020B0500040200020003" pitchFamily="34" charset="-34"/>
                          <a:cs typeface="TH SarabunPSK" panose="020B0500040200020003" pitchFamily="34" charset="-34"/>
                        </a:rPr>
                        <a:t>Communication</a:t>
                      </a:r>
                    </a:p>
                  </a:txBody>
                  <a:tcPr/>
                </a:tc>
                <a:tc>
                  <a:txBody>
                    <a:bodyPr/>
                    <a:lstStyle/>
                    <a:p>
                      <a:pPr algn="ctr"/>
                      <a:r>
                        <a:rPr lang="en-US" sz="2400" b="1" dirty="0">
                          <a:latin typeface="TH SarabunPSK" panose="020B0500040200020003" pitchFamily="34" charset="-34"/>
                          <a:cs typeface="TH SarabunPSK" panose="020B0500040200020003" pitchFamily="34" charset="-34"/>
                        </a:rPr>
                        <a:t>4</a:t>
                      </a:r>
                    </a:p>
                  </a:txBody>
                  <a:tcPr/>
                </a:tc>
                <a:extLst>
                  <a:ext uri="{0D108BD9-81ED-4DB2-BD59-A6C34878D82A}">
                    <a16:rowId xmlns:a16="http://schemas.microsoft.com/office/drawing/2014/main" val="2621326657"/>
                  </a:ext>
                </a:extLst>
              </a:tr>
              <a:tr h="437927">
                <a:tc>
                  <a:txBody>
                    <a:bodyPr/>
                    <a:lstStyle/>
                    <a:p>
                      <a:pPr algn="l"/>
                      <a:r>
                        <a:rPr lang="en-US" sz="2400" b="1" dirty="0">
                          <a:latin typeface="TH SarabunPSK" panose="020B0500040200020003" pitchFamily="34" charset="-34"/>
                          <a:cs typeface="TH SarabunPSK" panose="020B0500040200020003" pitchFamily="34" charset="-34"/>
                        </a:rPr>
                        <a:t>Utilities</a:t>
                      </a:r>
                    </a:p>
                  </a:txBody>
                  <a:tcPr/>
                </a:tc>
                <a:tc>
                  <a:txBody>
                    <a:bodyPr/>
                    <a:lstStyle/>
                    <a:p>
                      <a:pPr algn="ctr"/>
                      <a:r>
                        <a:rPr lang="en-US" sz="2400" b="1" dirty="0">
                          <a:latin typeface="TH SarabunPSK" panose="020B0500040200020003" pitchFamily="34" charset="-34"/>
                          <a:cs typeface="TH SarabunPSK" panose="020B0500040200020003" pitchFamily="34" charset="-34"/>
                        </a:rPr>
                        <a:t>6</a:t>
                      </a:r>
                    </a:p>
                  </a:txBody>
                  <a:tcPr/>
                </a:tc>
                <a:extLst>
                  <a:ext uri="{0D108BD9-81ED-4DB2-BD59-A6C34878D82A}">
                    <a16:rowId xmlns:a16="http://schemas.microsoft.com/office/drawing/2014/main" val="4038233542"/>
                  </a:ext>
                </a:extLst>
              </a:tr>
              <a:tr h="535009">
                <a:tc>
                  <a: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sz="2400" b="1" dirty="0">
                          <a:latin typeface="TH SarabunPSK" panose="020B0500040200020003" pitchFamily="34" charset="-34"/>
                          <a:cs typeface="TH SarabunPSK" panose="020B0500040200020003" pitchFamily="34" charset="-34"/>
                        </a:rPr>
                        <a:t>Industries and Commerce</a:t>
                      </a:r>
                    </a:p>
                  </a:txBody>
                  <a:tcPr/>
                </a:tc>
                <a:tc>
                  <a:txBody>
                    <a:bodyPr/>
                    <a:lstStyle/>
                    <a:p>
                      <a:pPr algn="ctr"/>
                      <a:r>
                        <a:rPr lang="en-US" sz="2400" b="1" dirty="0">
                          <a:latin typeface="TH SarabunPSK" panose="020B0500040200020003" pitchFamily="34" charset="-34"/>
                          <a:cs typeface="TH SarabunPSK" panose="020B0500040200020003" pitchFamily="34" charset="-34"/>
                        </a:rPr>
                        <a:t>8</a:t>
                      </a:r>
                    </a:p>
                  </a:txBody>
                  <a:tcPr/>
                </a:tc>
                <a:extLst>
                  <a:ext uri="{0D108BD9-81ED-4DB2-BD59-A6C34878D82A}">
                    <a16:rowId xmlns:a16="http://schemas.microsoft.com/office/drawing/2014/main" val="1190601356"/>
                  </a:ext>
                </a:extLst>
              </a:tr>
              <a:tr h="437927">
                <a:tc>
                  <a:txBody>
                    <a:bodyPr/>
                    <a:lstStyle/>
                    <a:p>
                      <a:pPr algn="l"/>
                      <a:r>
                        <a:rPr lang="en-US" sz="2400" b="1" dirty="0">
                          <a:latin typeface="TH SarabunPSK" panose="020B0500040200020003" pitchFamily="34" charset="-34"/>
                          <a:cs typeface="TH SarabunPSK" panose="020B0500040200020003" pitchFamily="34" charset="-34"/>
                        </a:rPr>
                        <a:t>Agriculture</a:t>
                      </a:r>
                    </a:p>
                  </a:txBody>
                  <a:tcPr/>
                </a:tc>
                <a:tc>
                  <a:txBody>
                    <a:bodyPr/>
                    <a:lstStyle/>
                    <a:p>
                      <a:pPr algn="ctr"/>
                      <a:r>
                        <a:rPr lang="en-US" sz="2400" b="1" dirty="0">
                          <a:latin typeface="TH SarabunPSK" panose="020B0500040200020003" pitchFamily="34" charset="-34"/>
                          <a:cs typeface="TH SarabunPSK" panose="020B0500040200020003" pitchFamily="34" charset="-34"/>
                        </a:rPr>
                        <a:t>6</a:t>
                      </a:r>
                    </a:p>
                  </a:txBody>
                  <a:tcPr/>
                </a:tc>
                <a:extLst>
                  <a:ext uri="{0D108BD9-81ED-4DB2-BD59-A6C34878D82A}">
                    <a16:rowId xmlns:a16="http://schemas.microsoft.com/office/drawing/2014/main" val="1164279162"/>
                  </a:ext>
                </a:extLst>
              </a:tr>
              <a:tr h="437927">
                <a:tc>
                  <a:txBody>
                    <a:bodyPr/>
                    <a:lstStyle/>
                    <a:p>
                      <a:pPr algn="l"/>
                      <a:r>
                        <a:rPr lang="en-US" sz="2400" b="1" dirty="0">
                          <a:latin typeface="TH SarabunPSK" panose="020B0500040200020003" pitchFamily="34" charset="-34"/>
                          <a:cs typeface="TH SarabunPSK" panose="020B0500040200020003" pitchFamily="34" charset="-34"/>
                        </a:rPr>
                        <a:t>Natural Resources</a:t>
                      </a:r>
                    </a:p>
                  </a:txBody>
                  <a:tcPr/>
                </a:tc>
                <a:tc>
                  <a:txBody>
                    <a:bodyPr/>
                    <a:lstStyle/>
                    <a:p>
                      <a:pPr algn="ctr"/>
                      <a:r>
                        <a:rPr lang="en-US" sz="2400" b="1" dirty="0">
                          <a:latin typeface="TH SarabunPSK" panose="020B0500040200020003" pitchFamily="34" charset="-34"/>
                          <a:cs typeface="TH SarabunPSK" panose="020B0500040200020003" pitchFamily="34" charset="-34"/>
                        </a:rPr>
                        <a:t>3</a:t>
                      </a:r>
                    </a:p>
                  </a:txBody>
                  <a:tcPr/>
                </a:tc>
                <a:extLst>
                  <a:ext uri="{0D108BD9-81ED-4DB2-BD59-A6C34878D82A}">
                    <a16:rowId xmlns:a16="http://schemas.microsoft.com/office/drawing/2014/main" val="3254282387"/>
                  </a:ext>
                </a:extLst>
              </a:tr>
              <a:tr h="437927">
                <a:tc>
                  <a:txBody>
                    <a:bodyPr/>
                    <a:lstStyle/>
                    <a:p>
                      <a:pPr algn="l"/>
                      <a:r>
                        <a:rPr lang="en-US" sz="2400" b="1" dirty="0">
                          <a:latin typeface="TH SarabunPSK" panose="020B0500040200020003" pitchFamily="34" charset="-34"/>
                          <a:cs typeface="TH SarabunPSK" panose="020B0500040200020003" pitchFamily="34" charset="-34"/>
                        </a:rPr>
                        <a:t>Social and Technology</a:t>
                      </a:r>
                    </a:p>
                  </a:txBody>
                  <a:tcPr/>
                </a:tc>
                <a:tc>
                  <a:txBody>
                    <a:bodyPr/>
                    <a:lstStyle/>
                    <a:p>
                      <a:pPr algn="ctr"/>
                      <a:r>
                        <a:rPr lang="en-US" sz="2400" b="1" dirty="0">
                          <a:latin typeface="TH SarabunPSK" panose="020B0500040200020003" pitchFamily="34" charset="-34"/>
                          <a:cs typeface="TH SarabunPSK" panose="020B0500040200020003" pitchFamily="34" charset="-34"/>
                        </a:rPr>
                        <a:t>5</a:t>
                      </a:r>
                    </a:p>
                  </a:txBody>
                  <a:tcPr/>
                </a:tc>
                <a:extLst>
                  <a:ext uri="{0D108BD9-81ED-4DB2-BD59-A6C34878D82A}">
                    <a16:rowId xmlns:a16="http://schemas.microsoft.com/office/drawing/2014/main" val="1115960206"/>
                  </a:ext>
                </a:extLst>
              </a:tr>
              <a:tr h="437927">
                <a:tc>
                  <a:txBody>
                    <a:bodyPr/>
                    <a:lstStyle/>
                    <a:p>
                      <a:pPr algn="l"/>
                      <a:r>
                        <a:rPr lang="en-US" sz="2400" b="1" dirty="0">
                          <a:latin typeface="TH SarabunPSK" panose="020B0500040200020003" pitchFamily="34" charset="-34"/>
                          <a:cs typeface="TH SarabunPSK" panose="020B0500040200020003" pitchFamily="34" charset="-34"/>
                        </a:rPr>
                        <a:t>Finance</a:t>
                      </a:r>
                    </a:p>
                  </a:txBody>
                  <a:tcPr/>
                </a:tc>
                <a:tc>
                  <a:txBody>
                    <a:bodyPr/>
                    <a:lstStyle/>
                    <a:p>
                      <a:pPr algn="ctr"/>
                      <a:r>
                        <a:rPr lang="en-US" sz="2400" b="1" dirty="0">
                          <a:latin typeface="TH SarabunPSK" panose="020B0500040200020003" pitchFamily="34" charset="-34"/>
                          <a:cs typeface="TH SarabunPSK" panose="020B0500040200020003" pitchFamily="34" charset="-34"/>
                        </a:rPr>
                        <a:t>10</a:t>
                      </a:r>
                    </a:p>
                  </a:txBody>
                  <a:tcPr/>
                </a:tc>
                <a:extLst>
                  <a:ext uri="{0D108BD9-81ED-4DB2-BD59-A6C34878D82A}">
                    <a16:rowId xmlns:a16="http://schemas.microsoft.com/office/drawing/2014/main" val="579644742"/>
                  </a:ext>
                </a:extLst>
              </a:tr>
              <a:tr h="437927">
                <a:tc>
                  <a:txBody>
                    <a:bodyPr/>
                    <a:lstStyle/>
                    <a:p>
                      <a:pPr algn="l"/>
                      <a:r>
                        <a:rPr lang="en-US" sz="2400" b="1" dirty="0">
                          <a:latin typeface="TH SarabunPSK" panose="020B0500040200020003" pitchFamily="34" charset="-34"/>
                          <a:cs typeface="TH SarabunPSK" panose="020B0500040200020003" pitchFamily="34" charset="-34"/>
                        </a:rPr>
                        <a:t>Total</a:t>
                      </a:r>
                    </a:p>
                  </a:txBody>
                  <a:tcPr/>
                </a:tc>
                <a:tc>
                  <a:txBody>
                    <a:bodyPr/>
                    <a:lstStyle/>
                    <a:p>
                      <a:pPr algn="ctr"/>
                      <a:r>
                        <a:rPr lang="en-US" sz="2400" b="1" dirty="0">
                          <a:latin typeface="TH SarabunPSK" panose="020B0500040200020003" pitchFamily="34" charset="-34"/>
                          <a:cs typeface="TH SarabunPSK" panose="020B0500040200020003" pitchFamily="34" charset="-34"/>
                        </a:rPr>
                        <a:t>56</a:t>
                      </a:r>
                    </a:p>
                  </a:txBody>
                  <a:tcPr/>
                </a:tc>
                <a:extLst>
                  <a:ext uri="{0D108BD9-81ED-4DB2-BD59-A6C34878D82A}">
                    <a16:rowId xmlns:a16="http://schemas.microsoft.com/office/drawing/2014/main" val="1052374794"/>
                  </a:ext>
                </a:extLst>
              </a:tr>
            </a:tbl>
          </a:graphicData>
        </a:graphic>
      </p:graphicFrame>
      <p:sp>
        <p:nvSpPr>
          <p:cNvPr id="2" name="Slide Number Placeholder 1">
            <a:extLst>
              <a:ext uri="{FF2B5EF4-FFF2-40B4-BE49-F238E27FC236}">
                <a16:creationId xmlns:a16="http://schemas.microsoft.com/office/drawing/2014/main" id="{C998C35C-1452-4540-A12A-900A5D26E94E}"/>
              </a:ext>
            </a:extLst>
          </p:cNvPr>
          <p:cNvSpPr>
            <a:spLocks noGrp="1"/>
          </p:cNvSpPr>
          <p:nvPr>
            <p:ph type="sldNum" sz="quarter" idx="12"/>
          </p:nvPr>
        </p:nvSpPr>
        <p:spPr/>
        <p:txBody>
          <a:bodyPr/>
          <a:lstStyle/>
          <a:p>
            <a:fld id="{749E1F84-2C5E-48FF-AA8F-2779AF4985BC}" type="slidenum">
              <a:rPr lang="en-US" smtClean="0"/>
              <a:t>41</a:t>
            </a:fld>
            <a:endParaRPr lang="en-US"/>
          </a:p>
        </p:txBody>
      </p:sp>
    </p:spTree>
    <p:extLst>
      <p:ext uri="{BB962C8B-B14F-4D97-AF65-F5344CB8AC3E}">
        <p14:creationId xmlns:p14="http://schemas.microsoft.com/office/powerpoint/2010/main" val="233853521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4">
            <a:extLst>
              <a:ext uri="{FF2B5EF4-FFF2-40B4-BE49-F238E27FC236}">
                <a16:creationId xmlns:a16="http://schemas.microsoft.com/office/drawing/2014/main" id="{7115D852-03E2-4CA6-A4BE-0763C8472023}"/>
              </a:ext>
            </a:extLst>
          </p:cNvPr>
          <p:cNvSpPr>
            <a:spLocks noChangeArrowheads="1"/>
          </p:cNvSpPr>
          <p:nvPr/>
        </p:nvSpPr>
        <p:spPr bwMode="auto">
          <a:xfrm>
            <a:off x="1524000" y="1"/>
            <a:ext cx="9144000" cy="98107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76947" tIns="88473" rIns="176947" bIns="88473"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endParaRPr lang="th-TH" altLang="en-US" sz="1600" b="1">
              <a:solidFill>
                <a:schemeClr val="bg1"/>
              </a:solidFill>
              <a:latin typeface="TH SarabunPSK" panose="020B0500040200020003" pitchFamily="34" charset="-34"/>
              <a:cs typeface="TH SarabunPSK" panose="020B0500040200020003" pitchFamily="34" charset="-34"/>
            </a:endParaRPr>
          </a:p>
        </p:txBody>
      </p:sp>
      <p:sp>
        <p:nvSpPr>
          <p:cNvPr id="7171" name="Rectangle 5">
            <a:extLst>
              <a:ext uri="{FF2B5EF4-FFF2-40B4-BE49-F238E27FC236}">
                <a16:creationId xmlns:a16="http://schemas.microsoft.com/office/drawing/2014/main" id="{AE92C00F-28DB-4985-A04C-64BC788CCB0F}"/>
              </a:ext>
            </a:extLst>
          </p:cNvPr>
          <p:cNvSpPr>
            <a:spLocks noChangeArrowheads="1"/>
          </p:cNvSpPr>
          <p:nvPr/>
        </p:nvSpPr>
        <p:spPr bwMode="auto">
          <a:xfrm>
            <a:off x="1774826" y="0"/>
            <a:ext cx="8774113" cy="90805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76947" tIns="88473" rIns="176947" bIns="88473"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600" b="1" dirty="0">
                <a:solidFill>
                  <a:srgbClr val="FFFFFF"/>
                </a:solidFill>
                <a:latin typeface="TH SarabunPSK" panose="020B0500040200020003" pitchFamily="34" charset="-34"/>
                <a:cs typeface="TH SarabunPSK" panose="020B0500040200020003" pitchFamily="34" charset="-34"/>
              </a:rPr>
              <a:t>Thailand’s State Owned Enterprises Structure</a:t>
            </a:r>
          </a:p>
        </p:txBody>
      </p:sp>
      <p:sp>
        <p:nvSpPr>
          <p:cNvPr id="7172" name="Text Box 14">
            <a:extLst>
              <a:ext uri="{FF2B5EF4-FFF2-40B4-BE49-F238E27FC236}">
                <a16:creationId xmlns:a16="http://schemas.microsoft.com/office/drawing/2014/main" id="{5B3BD8ED-819B-4E6A-8D67-3CD937421675}"/>
              </a:ext>
            </a:extLst>
          </p:cNvPr>
          <p:cNvSpPr txBox="1">
            <a:spLocks noChangeArrowheads="1"/>
          </p:cNvSpPr>
          <p:nvPr/>
        </p:nvSpPr>
        <p:spPr bwMode="auto">
          <a:xfrm>
            <a:off x="1524000" y="3632200"/>
            <a:ext cx="8964612" cy="440120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marL="342900" indent="-342900" defTabSz="1768475">
              <a:defRPr>
                <a:solidFill>
                  <a:schemeClr val="tx1"/>
                </a:solidFill>
                <a:latin typeface="Arial" panose="020B0604020202020204" pitchFamily="34" charset="0"/>
                <a:cs typeface="Arial" panose="020B0604020202020204" pitchFamily="34" charset="0"/>
              </a:defRPr>
            </a:lvl1pPr>
            <a:lvl2pPr marL="800100" indent="-342900" defTabSz="1768475">
              <a:defRPr>
                <a:solidFill>
                  <a:schemeClr val="tx1"/>
                </a:solidFill>
                <a:latin typeface="Arial" panose="020B0604020202020204" pitchFamily="34" charset="0"/>
                <a:cs typeface="Arial" panose="020B0604020202020204" pitchFamily="34" charset="0"/>
              </a:defRPr>
            </a:lvl2pPr>
            <a:lvl3pPr marL="1257300" indent="-342900" defTabSz="1768475">
              <a:defRPr>
                <a:solidFill>
                  <a:schemeClr val="tx1"/>
                </a:solidFill>
                <a:latin typeface="Arial" panose="020B0604020202020204" pitchFamily="34" charset="0"/>
                <a:cs typeface="Arial" panose="020B0604020202020204" pitchFamily="34" charset="0"/>
              </a:defRPr>
            </a:lvl3pPr>
            <a:lvl4pPr marL="1714500" indent="-342900" defTabSz="1768475">
              <a:defRPr>
                <a:solidFill>
                  <a:schemeClr val="tx1"/>
                </a:solidFill>
                <a:latin typeface="Arial" panose="020B0604020202020204" pitchFamily="34" charset="0"/>
                <a:cs typeface="Arial" panose="020B0604020202020204" pitchFamily="34" charset="0"/>
              </a:defRPr>
            </a:lvl4pPr>
            <a:lvl5pPr marL="2171700" indent="-342900" defTabSz="1768475">
              <a:defRPr>
                <a:solidFill>
                  <a:schemeClr val="tx1"/>
                </a:solidFill>
                <a:latin typeface="Arial" panose="020B0604020202020204" pitchFamily="34" charset="0"/>
                <a:cs typeface="Arial" panose="020B0604020202020204" pitchFamily="34" charset="0"/>
              </a:defRPr>
            </a:lvl5pPr>
            <a:lvl6pPr marL="2628900" indent="-3429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defTabSz="1768475"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buFontTx/>
              <a:buChar char="•"/>
            </a:pPr>
            <a:r>
              <a:rPr lang="en-US" altLang="en-US" sz="2800" b="1" dirty="0">
                <a:latin typeface="TH SarabunPSK" panose="020B0500040200020003" pitchFamily="34" charset="-34"/>
                <a:cs typeface="TH SarabunPSK" panose="020B0500040200020003" pitchFamily="34" charset="-34"/>
              </a:rPr>
              <a:t>There are 9 sectors and 60 SOEs with 6 Listed companies in 4 sectors</a:t>
            </a:r>
          </a:p>
          <a:p>
            <a:pPr eaLnBrk="1" hangingPunct="1">
              <a:spcBef>
                <a:spcPct val="50000"/>
              </a:spcBef>
              <a:buFontTx/>
              <a:buChar char="•"/>
            </a:pPr>
            <a:r>
              <a:rPr lang="en-US" altLang="en-US" sz="2800" b="1" dirty="0">
                <a:latin typeface="TH SarabunPSK" panose="020B0500040200020003" pitchFamily="34" charset="-34"/>
                <a:cs typeface="TH SarabunPSK" panose="020B0500040200020003" pitchFamily="34" charset="-34"/>
              </a:rPr>
              <a:t>State ownership is classified into three categories:</a:t>
            </a:r>
          </a:p>
          <a:p>
            <a:pPr lvl="1" eaLnBrk="1" hangingPunct="1">
              <a:spcBef>
                <a:spcPct val="50000"/>
              </a:spcBef>
              <a:buFont typeface="Wingdings" panose="05000000000000000000" pitchFamily="2" charset="2"/>
              <a:buChar char="Ø"/>
            </a:pPr>
            <a:r>
              <a:rPr lang="en-US" altLang="en-US" sz="2800" b="1" dirty="0">
                <a:latin typeface="TH SarabunPSK" panose="020B0500040200020003" pitchFamily="34" charset="-34"/>
                <a:cs typeface="TH SarabunPSK" panose="020B0500040200020003" pitchFamily="34" charset="-34"/>
              </a:rPr>
              <a:t>Full ownership (100%)</a:t>
            </a:r>
          </a:p>
          <a:p>
            <a:pPr lvl="1" eaLnBrk="1" hangingPunct="1">
              <a:spcBef>
                <a:spcPct val="50000"/>
              </a:spcBef>
              <a:buFont typeface="Wingdings" panose="05000000000000000000" pitchFamily="2" charset="2"/>
              <a:buChar char="Ø"/>
            </a:pPr>
            <a:r>
              <a:rPr lang="en-US" altLang="en-US" sz="2800" b="1" dirty="0">
                <a:latin typeface="TH SarabunPSK" panose="020B0500040200020003" pitchFamily="34" charset="-34"/>
                <a:cs typeface="TH SarabunPSK" panose="020B0500040200020003" pitchFamily="34" charset="-34"/>
              </a:rPr>
              <a:t>Majority Shareholder (more than 51%)</a:t>
            </a:r>
          </a:p>
          <a:p>
            <a:pPr lvl="1" eaLnBrk="1" hangingPunct="1">
              <a:spcBef>
                <a:spcPct val="50000"/>
              </a:spcBef>
              <a:buFont typeface="Wingdings" panose="05000000000000000000" pitchFamily="2" charset="2"/>
              <a:buChar char="Ø"/>
            </a:pPr>
            <a:r>
              <a:rPr lang="en-US" altLang="en-US" sz="2800" b="1" dirty="0">
                <a:latin typeface="TH SarabunPSK" panose="020B0500040200020003" pitchFamily="34" charset="-34"/>
                <a:cs typeface="TH SarabunPSK" panose="020B0500040200020003" pitchFamily="34" charset="-34"/>
              </a:rPr>
              <a:t>Minority Shareholder (less than 51%)/Portfolio Investor</a:t>
            </a:r>
          </a:p>
          <a:p>
            <a:pPr lvl="1" eaLnBrk="1" hangingPunct="1">
              <a:spcBef>
                <a:spcPct val="50000"/>
              </a:spcBef>
              <a:buFont typeface="Wingdings" panose="05000000000000000000" pitchFamily="2" charset="2"/>
              <a:buNone/>
            </a:pPr>
            <a:endParaRPr lang="en-US" altLang="en-US" sz="2800" b="1" dirty="0">
              <a:latin typeface="TH SarabunPSK" panose="020B0500040200020003" pitchFamily="34" charset="-34"/>
              <a:cs typeface="TH SarabunPSK" panose="020B0500040200020003" pitchFamily="34" charset="-34"/>
            </a:endParaRPr>
          </a:p>
          <a:p>
            <a:pPr lvl="1" eaLnBrk="1" hangingPunct="1">
              <a:spcBef>
                <a:spcPct val="50000"/>
              </a:spcBef>
              <a:buFont typeface="Wingdings" panose="05000000000000000000" pitchFamily="2" charset="2"/>
              <a:buChar char="Ø"/>
            </a:pPr>
            <a:endParaRPr lang="en-US" altLang="en-US" sz="2800" b="1" dirty="0">
              <a:latin typeface="TH SarabunPSK" panose="020B0500040200020003" pitchFamily="34" charset="-34"/>
              <a:cs typeface="TH SarabunPSK" panose="020B0500040200020003" pitchFamily="34" charset="-34"/>
            </a:endParaRPr>
          </a:p>
        </p:txBody>
      </p:sp>
      <p:sp>
        <p:nvSpPr>
          <p:cNvPr id="7175" name="Rectangle 17">
            <a:extLst>
              <a:ext uri="{FF2B5EF4-FFF2-40B4-BE49-F238E27FC236}">
                <a16:creationId xmlns:a16="http://schemas.microsoft.com/office/drawing/2014/main" id="{C56CBB85-CFF7-4166-969B-006EDA062EBD}"/>
              </a:ext>
            </a:extLst>
          </p:cNvPr>
          <p:cNvSpPr>
            <a:spLocks noChangeArrowheads="1"/>
          </p:cNvSpPr>
          <p:nvPr/>
        </p:nvSpPr>
        <p:spPr bwMode="auto">
          <a:xfrm>
            <a:off x="4076700" y="1341438"/>
            <a:ext cx="4165779" cy="1193800"/>
          </a:xfrm>
          <a:prstGeom prst="rect">
            <a:avLst/>
          </a:prstGeom>
          <a:solidFill>
            <a:srgbClr val="FFFF66"/>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endParaRPr lang="en-US" altLang="en-US" sz="3600">
              <a:latin typeface="TH SarabunPSK" panose="020B0500040200020003" pitchFamily="34" charset="-34"/>
              <a:cs typeface="TH SarabunPSK" panose="020B0500040200020003" pitchFamily="34" charset="-34"/>
            </a:endParaRPr>
          </a:p>
        </p:txBody>
      </p:sp>
      <p:sp>
        <p:nvSpPr>
          <p:cNvPr id="7176" name="Rectangle 18">
            <a:extLst>
              <a:ext uri="{FF2B5EF4-FFF2-40B4-BE49-F238E27FC236}">
                <a16:creationId xmlns:a16="http://schemas.microsoft.com/office/drawing/2014/main" id="{9A45EB21-9F68-4550-A6D5-386E1B2F190F}"/>
              </a:ext>
            </a:extLst>
          </p:cNvPr>
          <p:cNvSpPr>
            <a:spLocks noChangeArrowheads="1"/>
          </p:cNvSpPr>
          <p:nvPr/>
        </p:nvSpPr>
        <p:spPr bwMode="auto">
          <a:xfrm>
            <a:off x="5519739" y="1484314"/>
            <a:ext cx="1081087" cy="51752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3600" b="1">
                <a:solidFill>
                  <a:schemeClr val="bg1"/>
                </a:solidFill>
                <a:latin typeface="TH SarabunPSK" panose="020B0500040200020003" pitchFamily="34" charset="-34"/>
                <a:cs typeface="TH SarabunPSK" panose="020B0500040200020003" pitchFamily="34" charset="-34"/>
              </a:rPr>
              <a:t>MOF</a:t>
            </a:r>
          </a:p>
        </p:txBody>
      </p:sp>
      <p:sp>
        <p:nvSpPr>
          <p:cNvPr id="7177" name="Rectangle 19">
            <a:extLst>
              <a:ext uri="{FF2B5EF4-FFF2-40B4-BE49-F238E27FC236}">
                <a16:creationId xmlns:a16="http://schemas.microsoft.com/office/drawing/2014/main" id="{EEDF8054-6D88-40ED-AFFA-956E15565191}"/>
              </a:ext>
            </a:extLst>
          </p:cNvPr>
          <p:cNvSpPr>
            <a:spLocks noChangeArrowheads="1"/>
          </p:cNvSpPr>
          <p:nvPr/>
        </p:nvSpPr>
        <p:spPr bwMode="auto">
          <a:xfrm>
            <a:off x="1676400"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Energy</a:t>
            </a:r>
          </a:p>
        </p:txBody>
      </p:sp>
      <p:cxnSp>
        <p:nvCxnSpPr>
          <p:cNvPr id="7178" name="AutoShape 20">
            <a:extLst>
              <a:ext uri="{FF2B5EF4-FFF2-40B4-BE49-F238E27FC236}">
                <a16:creationId xmlns:a16="http://schemas.microsoft.com/office/drawing/2014/main" id="{C835B211-3023-4696-8CAE-36F276CEEEDF}"/>
              </a:ext>
            </a:extLst>
          </p:cNvPr>
          <p:cNvCxnSpPr>
            <a:cxnSpLocks noChangeShapeType="1"/>
            <a:stCxn id="7185" idx="2"/>
            <a:endCxn id="7177" idx="0"/>
          </p:cNvCxnSpPr>
          <p:nvPr/>
        </p:nvCxnSpPr>
        <p:spPr bwMode="auto">
          <a:xfrm rot="5400000">
            <a:off x="3701067" y="756634"/>
            <a:ext cx="761999" cy="3973132"/>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79" name="AutoShape 21">
            <a:extLst>
              <a:ext uri="{FF2B5EF4-FFF2-40B4-BE49-F238E27FC236}">
                <a16:creationId xmlns:a16="http://schemas.microsoft.com/office/drawing/2014/main" id="{F8240DC4-FC78-4C95-9932-8800CB28CB72}"/>
              </a:ext>
            </a:extLst>
          </p:cNvPr>
          <p:cNvCxnSpPr>
            <a:cxnSpLocks noChangeShapeType="1"/>
            <a:stCxn id="7185" idx="2"/>
            <a:endCxn id="7182" idx="0"/>
          </p:cNvCxnSpPr>
          <p:nvPr/>
        </p:nvCxnSpPr>
        <p:spPr bwMode="auto">
          <a:xfrm rot="5400000">
            <a:off x="4182874" y="1238441"/>
            <a:ext cx="761999" cy="3009519"/>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0" name="AutoShape 22">
            <a:extLst>
              <a:ext uri="{FF2B5EF4-FFF2-40B4-BE49-F238E27FC236}">
                <a16:creationId xmlns:a16="http://schemas.microsoft.com/office/drawing/2014/main" id="{C0504599-0741-43E1-AD41-1B83E6A9FBCC}"/>
              </a:ext>
            </a:extLst>
          </p:cNvPr>
          <p:cNvCxnSpPr>
            <a:cxnSpLocks noChangeShapeType="1"/>
            <a:stCxn id="7185" idx="2"/>
            <a:endCxn id="7184" idx="0"/>
          </p:cNvCxnSpPr>
          <p:nvPr/>
        </p:nvCxnSpPr>
        <p:spPr bwMode="auto">
          <a:xfrm rot="5400000">
            <a:off x="4691667" y="1747234"/>
            <a:ext cx="761999" cy="1991932"/>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81" name="AutoShape 23">
            <a:extLst>
              <a:ext uri="{FF2B5EF4-FFF2-40B4-BE49-F238E27FC236}">
                <a16:creationId xmlns:a16="http://schemas.microsoft.com/office/drawing/2014/main" id="{7F92558E-40DC-4E19-8946-AAFFCE63062D}"/>
              </a:ext>
            </a:extLst>
          </p:cNvPr>
          <p:cNvCxnSpPr>
            <a:cxnSpLocks noChangeShapeType="1"/>
            <a:stCxn id="7185" idx="2"/>
            <a:endCxn id="7183" idx="0"/>
          </p:cNvCxnSpPr>
          <p:nvPr/>
        </p:nvCxnSpPr>
        <p:spPr bwMode="auto">
          <a:xfrm rot="5400000">
            <a:off x="5192333" y="2247900"/>
            <a:ext cx="761999" cy="990600"/>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
        <p:nvSpPr>
          <p:cNvPr id="7182" name="Rectangle 24">
            <a:extLst>
              <a:ext uri="{FF2B5EF4-FFF2-40B4-BE49-F238E27FC236}">
                <a16:creationId xmlns:a16="http://schemas.microsoft.com/office/drawing/2014/main" id="{6C4E6BB3-BC7B-49D8-98D9-2754ACBE1A60}"/>
              </a:ext>
            </a:extLst>
          </p:cNvPr>
          <p:cNvSpPr>
            <a:spLocks noChangeArrowheads="1"/>
          </p:cNvSpPr>
          <p:nvPr/>
        </p:nvSpPr>
        <p:spPr bwMode="auto">
          <a:xfrm>
            <a:off x="2640013"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Transportation</a:t>
            </a:r>
          </a:p>
        </p:txBody>
      </p:sp>
      <p:sp>
        <p:nvSpPr>
          <p:cNvPr id="7183" name="Rectangle 25">
            <a:extLst>
              <a:ext uri="{FF2B5EF4-FFF2-40B4-BE49-F238E27FC236}">
                <a16:creationId xmlns:a16="http://schemas.microsoft.com/office/drawing/2014/main" id="{35DF741A-107D-4923-8A2C-9BFC96DB6804}"/>
              </a:ext>
            </a:extLst>
          </p:cNvPr>
          <p:cNvSpPr>
            <a:spLocks noChangeArrowheads="1"/>
          </p:cNvSpPr>
          <p:nvPr/>
        </p:nvSpPr>
        <p:spPr bwMode="auto">
          <a:xfrm>
            <a:off x="4621212" y="3124200"/>
            <a:ext cx="913639"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dirty="0">
                <a:solidFill>
                  <a:schemeClr val="bg1"/>
                </a:solidFill>
                <a:latin typeface="TH SarabunPSK" panose="020B0500040200020003" pitchFamily="34" charset="-34"/>
                <a:cs typeface="TH SarabunPSK" panose="020B0500040200020003" pitchFamily="34" charset="-34"/>
              </a:rPr>
              <a:t>Infrastructure</a:t>
            </a:r>
          </a:p>
        </p:txBody>
      </p:sp>
      <p:sp>
        <p:nvSpPr>
          <p:cNvPr id="7184" name="Rectangle 26">
            <a:extLst>
              <a:ext uri="{FF2B5EF4-FFF2-40B4-BE49-F238E27FC236}">
                <a16:creationId xmlns:a16="http://schemas.microsoft.com/office/drawing/2014/main" id="{518C7D95-91FB-4B76-A588-43B0E488B258}"/>
              </a:ext>
            </a:extLst>
          </p:cNvPr>
          <p:cNvSpPr>
            <a:spLocks noChangeArrowheads="1"/>
          </p:cNvSpPr>
          <p:nvPr/>
        </p:nvSpPr>
        <p:spPr bwMode="auto">
          <a:xfrm>
            <a:off x="3657600"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Telecomm.</a:t>
            </a:r>
          </a:p>
        </p:txBody>
      </p:sp>
      <p:sp>
        <p:nvSpPr>
          <p:cNvPr id="7185" name="Rectangle 27">
            <a:extLst>
              <a:ext uri="{FF2B5EF4-FFF2-40B4-BE49-F238E27FC236}">
                <a16:creationId xmlns:a16="http://schemas.microsoft.com/office/drawing/2014/main" id="{08CB1834-22B7-4B18-BD4F-BC6DDF2CDCF5}"/>
              </a:ext>
            </a:extLst>
          </p:cNvPr>
          <p:cNvSpPr>
            <a:spLocks noChangeArrowheads="1"/>
          </p:cNvSpPr>
          <p:nvPr/>
        </p:nvSpPr>
        <p:spPr bwMode="auto">
          <a:xfrm>
            <a:off x="4658932" y="2154238"/>
            <a:ext cx="2819399" cy="207963"/>
          </a:xfrm>
          <a:prstGeom prst="rect">
            <a:avLst/>
          </a:prstGeom>
          <a:solidFill>
            <a:schemeClr val="accent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000" b="1" dirty="0">
                <a:solidFill>
                  <a:schemeClr val="bg1"/>
                </a:solidFill>
                <a:latin typeface="TH SarabunPSK" panose="020B0500040200020003" pitchFamily="34" charset="-34"/>
                <a:cs typeface="TH SarabunPSK" panose="020B0500040200020003" pitchFamily="34" charset="-34"/>
              </a:rPr>
              <a:t>State Enterprise Policy Office</a:t>
            </a:r>
          </a:p>
        </p:txBody>
      </p:sp>
      <p:sp>
        <p:nvSpPr>
          <p:cNvPr id="7186" name="Rectangle 28">
            <a:extLst>
              <a:ext uri="{FF2B5EF4-FFF2-40B4-BE49-F238E27FC236}">
                <a16:creationId xmlns:a16="http://schemas.microsoft.com/office/drawing/2014/main" id="{B62D2794-7478-4194-8D9F-A742B8459004}"/>
              </a:ext>
            </a:extLst>
          </p:cNvPr>
          <p:cNvSpPr>
            <a:spLocks noChangeArrowheads="1"/>
          </p:cNvSpPr>
          <p:nvPr/>
        </p:nvSpPr>
        <p:spPr bwMode="auto">
          <a:xfrm>
            <a:off x="5638800"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Industry</a:t>
            </a:r>
          </a:p>
        </p:txBody>
      </p:sp>
      <p:sp>
        <p:nvSpPr>
          <p:cNvPr id="7187" name="Rectangle 29">
            <a:extLst>
              <a:ext uri="{FF2B5EF4-FFF2-40B4-BE49-F238E27FC236}">
                <a16:creationId xmlns:a16="http://schemas.microsoft.com/office/drawing/2014/main" id="{0AFE33BA-D2A8-4DAF-B347-A1AF9D2BD9D3}"/>
              </a:ext>
            </a:extLst>
          </p:cNvPr>
          <p:cNvSpPr>
            <a:spLocks noChangeArrowheads="1"/>
          </p:cNvSpPr>
          <p:nvPr/>
        </p:nvSpPr>
        <p:spPr bwMode="auto">
          <a:xfrm>
            <a:off x="6602413"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Agriculture</a:t>
            </a:r>
          </a:p>
        </p:txBody>
      </p:sp>
      <p:sp>
        <p:nvSpPr>
          <p:cNvPr id="7188" name="Rectangle 30">
            <a:extLst>
              <a:ext uri="{FF2B5EF4-FFF2-40B4-BE49-F238E27FC236}">
                <a16:creationId xmlns:a16="http://schemas.microsoft.com/office/drawing/2014/main" id="{C39E437E-83BA-4732-9BFE-396D2173333E}"/>
              </a:ext>
            </a:extLst>
          </p:cNvPr>
          <p:cNvSpPr>
            <a:spLocks noChangeArrowheads="1"/>
          </p:cNvSpPr>
          <p:nvPr/>
        </p:nvSpPr>
        <p:spPr bwMode="auto">
          <a:xfrm>
            <a:off x="7620000"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a:solidFill>
                  <a:schemeClr val="bg1"/>
                </a:solidFill>
                <a:latin typeface="TH SarabunPSK" panose="020B0500040200020003" pitchFamily="34" charset="-34"/>
                <a:cs typeface="TH SarabunPSK" panose="020B0500040200020003" pitchFamily="34" charset="-34"/>
              </a:rPr>
              <a:t>Service</a:t>
            </a:r>
          </a:p>
        </p:txBody>
      </p:sp>
      <p:sp>
        <p:nvSpPr>
          <p:cNvPr id="7189" name="Rectangle 31">
            <a:extLst>
              <a:ext uri="{FF2B5EF4-FFF2-40B4-BE49-F238E27FC236}">
                <a16:creationId xmlns:a16="http://schemas.microsoft.com/office/drawing/2014/main" id="{431111AE-127F-4759-A60B-28B94E4886B4}"/>
              </a:ext>
            </a:extLst>
          </p:cNvPr>
          <p:cNvSpPr>
            <a:spLocks noChangeArrowheads="1"/>
          </p:cNvSpPr>
          <p:nvPr/>
        </p:nvSpPr>
        <p:spPr bwMode="auto">
          <a:xfrm>
            <a:off x="8583613" y="3124200"/>
            <a:ext cx="1397514"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400" b="1" dirty="0">
                <a:solidFill>
                  <a:schemeClr val="bg1"/>
                </a:solidFill>
                <a:latin typeface="TH SarabunPSK" panose="020B0500040200020003" pitchFamily="34" charset="-34"/>
                <a:cs typeface="TH SarabunPSK" panose="020B0500040200020003" pitchFamily="34" charset="-34"/>
              </a:rPr>
              <a:t>Social&amp;</a:t>
            </a:r>
          </a:p>
          <a:p>
            <a:pPr algn="ctr" eaLnBrk="1" hangingPunct="1"/>
            <a:r>
              <a:rPr lang="en-US" altLang="en-US" sz="1400" b="1" dirty="0">
                <a:solidFill>
                  <a:schemeClr val="bg1"/>
                </a:solidFill>
                <a:latin typeface="TH SarabunPSK" panose="020B0500040200020003" pitchFamily="34" charset="-34"/>
                <a:cs typeface="TH SarabunPSK" panose="020B0500040200020003" pitchFamily="34" charset="-34"/>
              </a:rPr>
              <a:t>Technology</a:t>
            </a:r>
          </a:p>
        </p:txBody>
      </p:sp>
      <p:sp>
        <p:nvSpPr>
          <p:cNvPr id="7190" name="Rectangle 32">
            <a:extLst>
              <a:ext uri="{FF2B5EF4-FFF2-40B4-BE49-F238E27FC236}">
                <a16:creationId xmlns:a16="http://schemas.microsoft.com/office/drawing/2014/main" id="{D5E5EACD-1334-400E-8CB1-030EABB47111}"/>
              </a:ext>
            </a:extLst>
          </p:cNvPr>
          <p:cNvSpPr>
            <a:spLocks noChangeArrowheads="1"/>
          </p:cNvSpPr>
          <p:nvPr/>
        </p:nvSpPr>
        <p:spPr bwMode="auto">
          <a:xfrm>
            <a:off x="10103479" y="3124200"/>
            <a:ext cx="838200" cy="304800"/>
          </a:xfrm>
          <a:prstGeom prst="rect">
            <a:avLst/>
          </a:prstGeom>
          <a:solidFill>
            <a:srgbClr val="FF0000"/>
          </a:solidFill>
          <a:ln>
            <a:noFill/>
          </a:ln>
          <a:effectLst>
            <a:outerShdw dist="35921" dir="2700000" algn="ctr" rotWithShape="0">
              <a:schemeClr val="bg2"/>
            </a:outerShdw>
          </a:effectLst>
          <a:extLst>
            <a:ext uri="{91240B29-F687-4F45-9708-019B960494DF}">
              <a14:hiddenLine xmlns:a14="http://schemas.microsoft.com/office/drawing/2010/main" w="9525">
                <a:solidFill>
                  <a:schemeClr val="tx1"/>
                </a:solidFill>
                <a:miter lim="800000"/>
                <a:headEnd/>
                <a:tailEnd/>
              </a14:hiddenLine>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1600" b="1" dirty="0">
                <a:solidFill>
                  <a:schemeClr val="bg1"/>
                </a:solidFill>
                <a:latin typeface="TH SarabunPSK" panose="020B0500040200020003" pitchFamily="34" charset="-34"/>
                <a:cs typeface="TH SarabunPSK" panose="020B0500040200020003" pitchFamily="34" charset="-34"/>
              </a:rPr>
              <a:t>Financial</a:t>
            </a:r>
          </a:p>
        </p:txBody>
      </p:sp>
      <p:cxnSp>
        <p:nvCxnSpPr>
          <p:cNvPr id="7191" name="AutoShape 33">
            <a:extLst>
              <a:ext uri="{FF2B5EF4-FFF2-40B4-BE49-F238E27FC236}">
                <a16:creationId xmlns:a16="http://schemas.microsoft.com/office/drawing/2014/main" id="{56DF28B5-BD5C-48EB-9C37-3FA13AE5953B}"/>
              </a:ext>
            </a:extLst>
          </p:cNvPr>
          <p:cNvCxnSpPr>
            <a:cxnSpLocks noChangeShapeType="1"/>
            <a:stCxn id="7185" idx="2"/>
            <a:endCxn id="7186" idx="0"/>
          </p:cNvCxnSpPr>
          <p:nvPr/>
        </p:nvCxnSpPr>
        <p:spPr bwMode="auto">
          <a:xfrm rot="5400000">
            <a:off x="5682267" y="2737834"/>
            <a:ext cx="761999" cy="10732"/>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2" name="AutoShape 34">
            <a:extLst>
              <a:ext uri="{FF2B5EF4-FFF2-40B4-BE49-F238E27FC236}">
                <a16:creationId xmlns:a16="http://schemas.microsoft.com/office/drawing/2014/main" id="{EB376C47-91B1-4D93-AEC7-34DE66C69B5C}"/>
              </a:ext>
            </a:extLst>
          </p:cNvPr>
          <p:cNvCxnSpPr>
            <a:cxnSpLocks noChangeShapeType="1"/>
            <a:stCxn id="7185" idx="2"/>
            <a:endCxn id="7187" idx="0"/>
          </p:cNvCxnSpPr>
          <p:nvPr/>
        </p:nvCxnSpPr>
        <p:spPr bwMode="auto">
          <a:xfrm rot="16200000" flipH="1">
            <a:off x="6164073" y="2266759"/>
            <a:ext cx="761999" cy="952881"/>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3" name="AutoShape 35">
            <a:extLst>
              <a:ext uri="{FF2B5EF4-FFF2-40B4-BE49-F238E27FC236}">
                <a16:creationId xmlns:a16="http://schemas.microsoft.com/office/drawing/2014/main" id="{5B740127-F6C0-45C3-83F5-28EAE28479DE}"/>
              </a:ext>
            </a:extLst>
          </p:cNvPr>
          <p:cNvCxnSpPr>
            <a:cxnSpLocks noChangeShapeType="1"/>
            <a:stCxn id="7185" idx="2"/>
            <a:endCxn id="7188" idx="0"/>
          </p:cNvCxnSpPr>
          <p:nvPr/>
        </p:nvCxnSpPr>
        <p:spPr bwMode="auto">
          <a:xfrm rot="16200000" flipH="1">
            <a:off x="6672867" y="1757966"/>
            <a:ext cx="761999" cy="1970468"/>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4" name="AutoShape 36">
            <a:extLst>
              <a:ext uri="{FF2B5EF4-FFF2-40B4-BE49-F238E27FC236}">
                <a16:creationId xmlns:a16="http://schemas.microsoft.com/office/drawing/2014/main" id="{535A0FE8-10A2-4FC2-ABE0-B34A5247FB7B}"/>
              </a:ext>
            </a:extLst>
          </p:cNvPr>
          <p:cNvCxnSpPr>
            <a:cxnSpLocks noChangeShapeType="1"/>
            <a:stCxn id="7185" idx="2"/>
            <a:endCxn id="7189" idx="0"/>
          </p:cNvCxnSpPr>
          <p:nvPr/>
        </p:nvCxnSpPr>
        <p:spPr bwMode="auto">
          <a:xfrm rot="16200000" flipH="1">
            <a:off x="7294502" y="1136331"/>
            <a:ext cx="761999" cy="3213738"/>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5" name="AutoShape 37">
            <a:extLst>
              <a:ext uri="{FF2B5EF4-FFF2-40B4-BE49-F238E27FC236}">
                <a16:creationId xmlns:a16="http://schemas.microsoft.com/office/drawing/2014/main" id="{98A57E55-776F-43C0-BFBF-FD9CA91C2280}"/>
              </a:ext>
            </a:extLst>
          </p:cNvPr>
          <p:cNvCxnSpPr>
            <a:cxnSpLocks noChangeShapeType="1"/>
            <a:stCxn id="7185" idx="2"/>
            <a:endCxn id="7190" idx="0"/>
          </p:cNvCxnSpPr>
          <p:nvPr/>
        </p:nvCxnSpPr>
        <p:spPr bwMode="auto">
          <a:xfrm rot="16200000" flipH="1">
            <a:off x="7914606" y="516226"/>
            <a:ext cx="761999" cy="4453947"/>
          </a:xfrm>
          <a:prstGeom prst="bentConnector3">
            <a:avLst>
              <a:gd name="adj1" fmla="val 50000"/>
            </a:avLst>
          </a:prstGeom>
          <a:noFill/>
          <a:ln w="9525">
            <a:solidFill>
              <a:schemeClr val="tx1"/>
            </a:solidFill>
            <a:miter lim="800000"/>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cxnSp>
        <p:nvCxnSpPr>
          <p:cNvPr id="7196" name="AutoShape 38">
            <a:extLst>
              <a:ext uri="{FF2B5EF4-FFF2-40B4-BE49-F238E27FC236}">
                <a16:creationId xmlns:a16="http://schemas.microsoft.com/office/drawing/2014/main" id="{219E0686-C35C-4A28-ADAB-538515AED3B3}"/>
              </a:ext>
            </a:extLst>
          </p:cNvPr>
          <p:cNvCxnSpPr>
            <a:cxnSpLocks noChangeShapeType="1"/>
            <a:stCxn id="7176" idx="2"/>
            <a:endCxn id="7185" idx="0"/>
          </p:cNvCxnSpPr>
          <p:nvPr/>
        </p:nvCxnSpPr>
        <p:spPr bwMode="auto">
          <a:xfrm>
            <a:off x="6060283" y="2001839"/>
            <a:ext cx="8349" cy="152399"/>
          </a:xfrm>
          <a:prstGeom prst="straightConnector1">
            <a:avLst/>
          </a:prstGeom>
          <a:noFill/>
          <a:ln w="9525">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cxnSp>
    </p:spTree>
    <p:extLst>
      <p:ext uri="{BB962C8B-B14F-4D97-AF65-F5344CB8AC3E}">
        <p14:creationId xmlns:p14="http://schemas.microsoft.com/office/powerpoint/2010/main" val="26023636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6215005C-C604-4FCF-A499-E3073A14742B}"/>
              </a:ext>
            </a:extLst>
          </p:cNvPr>
          <p:cNvPicPr>
            <a:picLocks noChangeAspect="1"/>
          </p:cNvPicPr>
          <p:nvPr/>
        </p:nvPicPr>
        <p:blipFill>
          <a:blip r:embed="rId2"/>
          <a:stretch>
            <a:fillRect/>
          </a:stretch>
        </p:blipFill>
        <p:spPr>
          <a:xfrm>
            <a:off x="1480457" y="841829"/>
            <a:ext cx="9463314" cy="5703204"/>
          </a:xfrm>
          <a:prstGeom prst="rect">
            <a:avLst/>
          </a:prstGeom>
        </p:spPr>
      </p:pic>
      <p:sp>
        <p:nvSpPr>
          <p:cNvPr id="3" name="TextBox 2">
            <a:extLst>
              <a:ext uri="{FF2B5EF4-FFF2-40B4-BE49-F238E27FC236}">
                <a16:creationId xmlns:a16="http://schemas.microsoft.com/office/drawing/2014/main" id="{940F4BE9-57B4-4EFE-9584-04FFDBAC5199}"/>
              </a:ext>
            </a:extLst>
          </p:cNvPr>
          <p:cNvSpPr txBox="1"/>
          <p:nvPr/>
        </p:nvSpPr>
        <p:spPr>
          <a:xfrm>
            <a:off x="2989942" y="304800"/>
            <a:ext cx="5892800" cy="584775"/>
          </a:xfrm>
          <a:prstGeom prst="rect">
            <a:avLst/>
          </a:prstGeom>
          <a:noFill/>
        </p:spPr>
        <p:txBody>
          <a:bodyPr wrap="square" rtlCol="0">
            <a:spAutoFit/>
          </a:bodyPr>
          <a:lstStyle/>
          <a:p>
            <a:r>
              <a:rPr lang="en-US" sz="3200" b="1" dirty="0">
                <a:latin typeface="TH SarabunPSK" panose="020B0500040200020003" pitchFamily="34" charset="-34"/>
                <a:cs typeface="TH SarabunPSK" panose="020B0500040200020003" pitchFamily="34" charset="-34"/>
              </a:rPr>
              <a:t>SOEs in Thailand and their revenue in 2015</a:t>
            </a:r>
          </a:p>
        </p:txBody>
      </p:sp>
    </p:spTree>
    <p:extLst>
      <p:ext uri="{BB962C8B-B14F-4D97-AF65-F5344CB8AC3E}">
        <p14:creationId xmlns:p14="http://schemas.microsoft.com/office/powerpoint/2010/main" val="2374232671"/>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4A49D85E-C816-42F7-B178-5B3C28E83816}"/>
              </a:ext>
            </a:extLst>
          </p:cNvPr>
          <p:cNvPicPr>
            <a:picLocks noChangeAspect="1"/>
          </p:cNvPicPr>
          <p:nvPr/>
        </p:nvPicPr>
        <p:blipFill>
          <a:blip r:embed="rId2"/>
          <a:stretch>
            <a:fillRect/>
          </a:stretch>
        </p:blipFill>
        <p:spPr>
          <a:xfrm>
            <a:off x="1776292" y="337127"/>
            <a:ext cx="8906222" cy="908824"/>
          </a:xfrm>
          <a:prstGeom prst="rect">
            <a:avLst/>
          </a:prstGeom>
        </p:spPr>
      </p:pic>
      <p:pic>
        <p:nvPicPr>
          <p:cNvPr id="3" name="Picture 2">
            <a:extLst>
              <a:ext uri="{FF2B5EF4-FFF2-40B4-BE49-F238E27FC236}">
                <a16:creationId xmlns:a16="http://schemas.microsoft.com/office/drawing/2014/main" id="{856D0C1A-7222-46F6-8235-265FD006F289}"/>
              </a:ext>
            </a:extLst>
          </p:cNvPr>
          <p:cNvPicPr>
            <a:picLocks noChangeAspect="1"/>
          </p:cNvPicPr>
          <p:nvPr/>
        </p:nvPicPr>
        <p:blipFill>
          <a:blip r:embed="rId3"/>
          <a:stretch>
            <a:fillRect/>
          </a:stretch>
        </p:blipFill>
        <p:spPr>
          <a:xfrm>
            <a:off x="1776292" y="1245951"/>
            <a:ext cx="8906222" cy="5100090"/>
          </a:xfrm>
          <a:prstGeom prst="rect">
            <a:avLst/>
          </a:prstGeom>
        </p:spPr>
      </p:pic>
    </p:spTree>
    <p:extLst>
      <p:ext uri="{BB962C8B-B14F-4D97-AF65-F5344CB8AC3E}">
        <p14:creationId xmlns:p14="http://schemas.microsoft.com/office/powerpoint/2010/main" val="3458328075"/>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58E013B-1CAC-4588-9C2F-7710803614BB}"/>
              </a:ext>
            </a:extLst>
          </p:cNvPr>
          <p:cNvSpPr>
            <a:spLocks noGrp="1"/>
          </p:cNvSpPr>
          <p:nvPr>
            <p:ph type="title"/>
          </p:nvPr>
        </p:nvSpPr>
        <p:spPr>
          <a:xfrm>
            <a:off x="771525" y="87337"/>
            <a:ext cx="10058400" cy="945790"/>
          </a:xfrm>
        </p:spPr>
        <p:txBody>
          <a:bodyPr/>
          <a:lstStyle/>
          <a:p>
            <a:r>
              <a:rPr lang="en-US" b="1" dirty="0">
                <a:latin typeface="TH SarabunPSK" panose="020B0500040200020003" pitchFamily="34" charset="-34"/>
                <a:cs typeface="TH SarabunPSK" panose="020B0500040200020003" pitchFamily="34" charset="-34"/>
              </a:rPr>
              <a:t>Basic Information of Thai SOEs</a:t>
            </a:r>
          </a:p>
        </p:txBody>
      </p:sp>
      <p:graphicFrame>
        <p:nvGraphicFramePr>
          <p:cNvPr id="5" name="Content Placeholder 4">
            <a:extLst>
              <a:ext uri="{FF2B5EF4-FFF2-40B4-BE49-F238E27FC236}">
                <a16:creationId xmlns:a16="http://schemas.microsoft.com/office/drawing/2014/main" id="{83E50C86-9D4A-41DC-9A8D-5BE0D61CD4A0}"/>
              </a:ext>
            </a:extLst>
          </p:cNvPr>
          <p:cNvGraphicFramePr>
            <a:graphicFrameLocks noGrp="1"/>
          </p:cNvGraphicFramePr>
          <p:nvPr>
            <p:ph idx="1"/>
            <p:extLst>
              <p:ext uri="{D42A27DB-BD31-4B8C-83A1-F6EECF244321}">
                <p14:modId xmlns:p14="http://schemas.microsoft.com/office/powerpoint/2010/main" val="4162925172"/>
              </p:ext>
            </p:extLst>
          </p:nvPr>
        </p:nvGraphicFramePr>
        <p:xfrm>
          <a:off x="1962150" y="1690688"/>
          <a:ext cx="7677150" cy="4164200"/>
        </p:xfrm>
        <a:graphic>
          <a:graphicData uri="http://schemas.openxmlformats.org/drawingml/2006/table">
            <a:tbl>
              <a:tblPr firstRow="1" bandRow="1">
                <a:tableStyleId>{5C22544A-7EE6-4342-B048-85BDC9FD1C3A}</a:tableStyleId>
              </a:tblPr>
              <a:tblGrid>
                <a:gridCol w="3733800">
                  <a:extLst>
                    <a:ext uri="{9D8B030D-6E8A-4147-A177-3AD203B41FA5}">
                      <a16:colId xmlns:a16="http://schemas.microsoft.com/office/drawing/2014/main" val="3823811333"/>
                    </a:ext>
                  </a:extLst>
                </a:gridCol>
                <a:gridCol w="1257300">
                  <a:extLst>
                    <a:ext uri="{9D8B030D-6E8A-4147-A177-3AD203B41FA5}">
                      <a16:colId xmlns:a16="http://schemas.microsoft.com/office/drawing/2014/main" val="3273774930"/>
                    </a:ext>
                  </a:extLst>
                </a:gridCol>
                <a:gridCol w="1276350">
                  <a:extLst>
                    <a:ext uri="{9D8B030D-6E8A-4147-A177-3AD203B41FA5}">
                      <a16:colId xmlns:a16="http://schemas.microsoft.com/office/drawing/2014/main" val="1626878411"/>
                    </a:ext>
                  </a:extLst>
                </a:gridCol>
                <a:gridCol w="1409700">
                  <a:extLst>
                    <a:ext uri="{9D8B030D-6E8A-4147-A177-3AD203B41FA5}">
                      <a16:colId xmlns:a16="http://schemas.microsoft.com/office/drawing/2014/main" val="2027088622"/>
                    </a:ext>
                  </a:extLst>
                </a:gridCol>
              </a:tblGrid>
              <a:tr h="520525">
                <a:tc>
                  <a:txBody>
                    <a:bodyPr/>
                    <a:lstStyle/>
                    <a:p>
                      <a:endParaRPr lang="en-US" dirty="0"/>
                    </a:p>
                  </a:txBody>
                  <a:tcPr/>
                </a:tc>
                <a:tc>
                  <a:txBody>
                    <a:bodyPr/>
                    <a:lstStyle/>
                    <a:p>
                      <a:pPr algn="ctr"/>
                      <a:r>
                        <a:rPr lang="en-US" dirty="0"/>
                        <a:t>2013</a:t>
                      </a:r>
                    </a:p>
                  </a:txBody>
                  <a:tcPr/>
                </a:tc>
                <a:tc>
                  <a:txBody>
                    <a:bodyPr/>
                    <a:lstStyle/>
                    <a:p>
                      <a:pPr algn="ctr"/>
                      <a:r>
                        <a:rPr lang="en-US" dirty="0"/>
                        <a:t>2014</a:t>
                      </a:r>
                    </a:p>
                  </a:txBody>
                  <a:tcPr/>
                </a:tc>
                <a:tc>
                  <a:txBody>
                    <a:bodyPr/>
                    <a:lstStyle/>
                    <a:p>
                      <a:pPr algn="ctr"/>
                      <a:r>
                        <a:rPr lang="en-US" dirty="0"/>
                        <a:t>2015</a:t>
                      </a:r>
                    </a:p>
                  </a:txBody>
                  <a:tcPr/>
                </a:tc>
                <a:extLst>
                  <a:ext uri="{0D108BD9-81ED-4DB2-BD59-A6C34878D82A}">
                    <a16:rowId xmlns:a16="http://schemas.microsoft.com/office/drawing/2014/main" val="2855026241"/>
                  </a:ext>
                </a:extLst>
              </a:tr>
              <a:tr h="520525">
                <a:tc>
                  <a:txBody>
                    <a:bodyPr/>
                    <a:lstStyle/>
                    <a:p>
                      <a:r>
                        <a:rPr lang="en-US" dirty="0"/>
                        <a:t>Assets </a:t>
                      </a:r>
                    </a:p>
                  </a:txBody>
                  <a:tcPr/>
                </a:tc>
                <a:tc>
                  <a:txBody>
                    <a:bodyPr/>
                    <a:lstStyle/>
                    <a:p>
                      <a:pPr algn="ctr"/>
                      <a:r>
                        <a:rPr lang="en-US" dirty="0"/>
                        <a:t>12,056</a:t>
                      </a:r>
                    </a:p>
                  </a:txBody>
                  <a:tcPr/>
                </a:tc>
                <a:tc>
                  <a:txBody>
                    <a:bodyPr/>
                    <a:lstStyle/>
                    <a:p>
                      <a:pPr algn="ctr"/>
                      <a:r>
                        <a:rPr lang="en-US" dirty="0"/>
                        <a:t>13,467</a:t>
                      </a:r>
                    </a:p>
                  </a:txBody>
                  <a:tcPr/>
                </a:tc>
                <a:tc>
                  <a:txBody>
                    <a:bodyPr/>
                    <a:lstStyle/>
                    <a:p>
                      <a:pPr algn="ctr"/>
                      <a:r>
                        <a:rPr lang="en-US" dirty="0"/>
                        <a:t>13,680</a:t>
                      </a:r>
                    </a:p>
                  </a:txBody>
                  <a:tcPr/>
                </a:tc>
                <a:extLst>
                  <a:ext uri="{0D108BD9-81ED-4DB2-BD59-A6C34878D82A}">
                    <a16:rowId xmlns:a16="http://schemas.microsoft.com/office/drawing/2014/main" val="160976693"/>
                  </a:ext>
                </a:extLst>
              </a:tr>
              <a:tr h="520525">
                <a:tc>
                  <a:txBody>
                    <a:bodyPr/>
                    <a:lstStyle/>
                    <a:p>
                      <a:r>
                        <a:rPr lang="en-US" dirty="0"/>
                        <a:t>Liabilities</a:t>
                      </a:r>
                    </a:p>
                  </a:txBody>
                  <a:tcPr/>
                </a:tc>
                <a:tc>
                  <a:txBody>
                    <a:bodyPr/>
                    <a:lstStyle/>
                    <a:p>
                      <a:pPr algn="ctr"/>
                      <a:r>
                        <a:rPr lang="en-US" dirty="0"/>
                        <a:t>9,652</a:t>
                      </a:r>
                    </a:p>
                  </a:txBody>
                  <a:tcPr/>
                </a:tc>
                <a:tc>
                  <a:txBody>
                    <a:bodyPr/>
                    <a:lstStyle/>
                    <a:p>
                      <a:pPr algn="ctr"/>
                      <a:r>
                        <a:rPr lang="en-US" dirty="0"/>
                        <a:t>10,285</a:t>
                      </a:r>
                    </a:p>
                  </a:txBody>
                  <a:tcPr/>
                </a:tc>
                <a:tc>
                  <a:txBody>
                    <a:bodyPr/>
                    <a:lstStyle/>
                    <a:p>
                      <a:pPr algn="ctr"/>
                      <a:r>
                        <a:rPr lang="en-US" dirty="0"/>
                        <a:t>10,401</a:t>
                      </a:r>
                    </a:p>
                  </a:txBody>
                  <a:tcPr/>
                </a:tc>
                <a:extLst>
                  <a:ext uri="{0D108BD9-81ED-4DB2-BD59-A6C34878D82A}">
                    <a16:rowId xmlns:a16="http://schemas.microsoft.com/office/drawing/2014/main" val="1243385239"/>
                  </a:ext>
                </a:extLst>
              </a:tr>
              <a:tr h="520525">
                <a:tc>
                  <a:txBody>
                    <a:bodyPr/>
                    <a:lstStyle/>
                    <a:p>
                      <a:r>
                        <a:rPr lang="en-US" dirty="0"/>
                        <a:t>Equities</a:t>
                      </a:r>
                    </a:p>
                  </a:txBody>
                  <a:tcPr/>
                </a:tc>
                <a:tc>
                  <a:txBody>
                    <a:bodyPr/>
                    <a:lstStyle/>
                    <a:p>
                      <a:pPr algn="ctr"/>
                      <a:r>
                        <a:rPr lang="en-US" dirty="0"/>
                        <a:t>2,404</a:t>
                      </a:r>
                    </a:p>
                  </a:txBody>
                  <a:tcPr/>
                </a:tc>
                <a:tc>
                  <a:txBody>
                    <a:bodyPr/>
                    <a:lstStyle/>
                    <a:p>
                      <a:pPr algn="ctr"/>
                      <a:r>
                        <a:rPr lang="en-US" dirty="0"/>
                        <a:t>3,181</a:t>
                      </a:r>
                    </a:p>
                  </a:txBody>
                  <a:tcPr/>
                </a:tc>
                <a:tc>
                  <a:txBody>
                    <a:bodyPr/>
                    <a:lstStyle/>
                    <a:p>
                      <a:pPr algn="ctr"/>
                      <a:r>
                        <a:rPr lang="en-US" dirty="0"/>
                        <a:t>3,196</a:t>
                      </a:r>
                    </a:p>
                  </a:txBody>
                  <a:tcPr/>
                </a:tc>
                <a:extLst>
                  <a:ext uri="{0D108BD9-81ED-4DB2-BD59-A6C34878D82A}">
                    <a16:rowId xmlns:a16="http://schemas.microsoft.com/office/drawing/2014/main" val="309165206"/>
                  </a:ext>
                </a:extLst>
              </a:tr>
              <a:tr h="520525">
                <a:tc>
                  <a:txBody>
                    <a:bodyPr/>
                    <a:lstStyle/>
                    <a:p>
                      <a:r>
                        <a:rPr lang="en-US" dirty="0"/>
                        <a:t>Profits/Losses</a:t>
                      </a:r>
                    </a:p>
                  </a:txBody>
                  <a:tcPr/>
                </a:tc>
                <a:tc>
                  <a:txBody>
                    <a:bodyPr/>
                    <a:lstStyle/>
                    <a:p>
                      <a:pPr algn="ctr"/>
                      <a:r>
                        <a:rPr lang="en-US" dirty="0"/>
                        <a:t>303</a:t>
                      </a:r>
                    </a:p>
                  </a:txBody>
                  <a:tcPr/>
                </a:tc>
                <a:tc>
                  <a:txBody>
                    <a:bodyPr/>
                    <a:lstStyle/>
                    <a:p>
                      <a:pPr algn="ctr"/>
                      <a:r>
                        <a:rPr lang="en-US" dirty="0"/>
                        <a:t>264</a:t>
                      </a:r>
                    </a:p>
                  </a:txBody>
                  <a:tcPr/>
                </a:tc>
                <a:tc>
                  <a:txBody>
                    <a:bodyPr/>
                    <a:lstStyle/>
                    <a:p>
                      <a:pPr algn="ctr"/>
                      <a:r>
                        <a:rPr lang="en-US" dirty="0"/>
                        <a:t>185</a:t>
                      </a:r>
                    </a:p>
                  </a:txBody>
                  <a:tcPr/>
                </a:tc>
                <a:extLst>
                  <a:ext uri="{0D108BD9-81ED-4DB2-BD59-A6C34878D82A}">
                    <a16:rowId xmlns:a16="http://schemas.microsoft.com/office/drawing/2014/main" val="699835622"/>
                  </a:ext>
                </a:extLst>
              </a:tr>
              <a:tr h="520525">
                <a:tc>
                  <a:txBody>
                    <a:bodyPr/>
                    <a:lstStyle/>
                    <a:p>
                      <a:r>
                        <a:rPr lang="en-US" dirty="0"/>
                        <a:t>Transfer revenue to Government</a:t>
                      </a:r>
                    </a:p>
                  </a:txBody>
                  <a:tcPr/>
                </a:tc>
                <a:tc>
                  <a:txBody>
                    <a:bodyPr/>
                    <a:lstStyle/>
                    <a:p>
                      <a:pPr algn="ctr"/>
                      <a:r>
                        <a:rPr lang="en-US" dirty="0"/>
                        <a:t>101</a:t>
                      </a:r>
                    </a:p>
                  </a:txBody>
                  <a:tcPr/>
                </a:tc>
                <a:tc>
                  <a:txBody>
                    <a:bodyPr/>
                    <a:lstStyle/>
                    <a:p>
                      <a:pPr algn="ctr"/>
                      <a:r>
                        <a:rPr lang="en-US" dirty="0"/>
                        <a:t>136</a:t>
                      </a:r>
                    </a:p>
                  </a:txBody>
                  <a:tcPr/>
                </a:tc>
                <a:tc>
                  <a:txBody>
                    <a:bodyPr/>
                    <a:lstStyle/>
                    <a:p>
                      <a:pPr algn="ctr"/>
                      <a:r>
                        <a:rPr lang="en-US" dirty="0"/>
                        <a:t>161</a:t>
                      </a:r>
                    </a:p>
                  </a:txBody>
                  <a:tcPr/>
                </a:tc>
                <a:extLst>
                  <a:ext uri="{0D108BD9-81ED-4DB2-BD59-A6C34878D82A}">
                    <a16:rowId xmlns:a16="http://schemas.microsoft.com/office/drawing/2014/main" val="3654737362"/>
                  </a:ext>
                </a:extLst>
              </a:tr>
              <a:tr h="520525">
                <a:tc>
                  <a:txBody>
                    <a:bodyPr/>
                    <a:lstStyle/>
                    <a:p>
                      <a:r>
                        <a:rPr lang="en-US" dirty="0"/>
                        <a:t>Investment</a:t>
                      </a:r>
                    </a:p>
                  </a:txBody>
                  <a:tcPr/>
                </a:tc>
                <a:tc>
                  <a:txBody>
                    <a:bodyPr/>
                    <a:lstStyle/>
                    <a:p>
                      <a:pPr algn="ctr"/>
                      <a:r>
                        <a:rPr lang="en-US" dirty="0"/>
                        <a:t>227</a:t>
                      </a:r>
                    </a:p>
                  </a:txBody>
                  <a:tcPr/>
                </a:tc>
                <a:tc>
                  <a:txBody>
                    <a:bodyPr/>
                    <a:lstStyle/>
                    <a:p>
                      <a:pPr algn="ctr"/>
                      <a:r>
                        <a:rPr lang="en-US" dirty="0"/>
                        <a:t>222</a:t>
                      </a:r>
                    </a:p>
                  </a:txBody>
                  <a:tcPr/>
                </a:tc>
                <a:tc>
                  <a:txBody>
                    <a:bodyPr/>
                    <a:lstStyle/>
                    <a:p>
                      <a:pPr algn="ctr"/>
                      <a:r>
                        <a:rPr lang="en-US" dirty="0"/>
                        <a:t>219</a:t>
                      </a:r>
                    </a:p>
                  </a:txBody>
                  <a:tcPr/>
                </a:tc>
                <a:extLst>
                  <a:ext uri="{0D108BD9-81ED-4DB2-BD59-A6C34878D82A}">
                    <a16:rowId xmlns:a16="http://schemas.microsoft.com/office/drawing/2014/main" val="2176345949"/>
                  </a:ext>
                </a:extLst>
              </a:tr>
              <a:tr h="520525">
                <a:tc>
                  <a:txBody>
                    <a:bodyPr/>
                    <a:lstStyle/>
                    <a:p>
                      <a:r>
                        <a:rPr lang="en-US" dirty="0"/>
                        <a:t>GDP</a:t>
                      </a:r>
                    </a:p>
                  </a:txBody>
                  <a:tcPr/>
                </a:tc>
                <a:tc>
                  <a:txBody>
                    <a:bodyPr/>
                    <a:lstStyle/>
                    <a:p>
                      <a:pPr algn="ctr"/>
                      <a:r>
                        <a:rPr lang="en-US" dirty="0"/>
                        <a:t>12,921</a:t>
                      </a:r>
                    </a:p>
                  </a:txBody>
                  <a:tcPr/>
                </a:tc>
                <a:tc>
                  <a:txBody>
                    <a:bodyPr/>
                    <a:lstStyle/>
                    <a:p>
                      <a:pPr algn="ctr"/>
                      <a:r>
                        <a:rPr lang="en-US" dirty="0"/>
                        <a:t>13,203</a:t>
                      </a:r>
                    </a:p>
                  </a:txBody>
                  <a:tcPr/>
                </a:tc>
                <a:tc>
                  <a:txBody>
                    <a:bodyPr/>
                    <a:lstStyle/>
                    <a:p>
                      <a:pPr algn="ctr"/>
                      <a:r>
                        <a:rPr lang="en-US" dirty="0"/>
                        <a:t>13,672</a:t>
                      </a:r>
                    </a:p>
                  </a:txBody>
                  <a:tcPr/>
                </a:tc>
                <a:extLst>
                  <a:ext uri="{0D108BD9-81ED-4DB2-BD59-A6C34878D82A}">
                    <a16:rowId xmlns:a16="http://schemas.microsoft.com/office/drawing/2014/main" val="3426599335"/>
                  </a:ext>
                </a:extLst>
              </a:tr>
            </a:tbl>
          </a:graphicData>
        </a:graphic>
      </p:graphicFrame>
      <p:sp>
        <p:nvSpPr>
          <p:cNvPr id="2" name="Slide Number Placeholder 1">
            <a:extLst>
              <a:ext uri="{FF2B5EF4-FFF2-40B4-BE49-F238E27FC236}">
                <a16:creationId xmlns:a16="http://schemas.microsoft.com/office/drawing/2014/main" id="{A1EA6F42-63A8-4688-B1AF-FA0243700A86}"/>
              </a:ext>
            </a:extLst>
          </p:cNvPr>
          <p:cNvSpPr>
            <a:spLocks noGrp="1"/>
          </p:cNvSpPr>
          <p:nvPr>
            <p:ph type="sldNum" sz="quarter" idx="12"/>
          </p:nvPr>
        </p:nvSpPr>
        <p:spPr/>
        <p:txBody>
          <a:bodyPr/>
          <a:lstStyle/>
          <a:p>
            <a:fld id="{749E1F84-2C5E-48FF-AA8F-2779AF4985BC}" type="slidenum">
              <a:rPr lang="en-US" smtClean="0"/>
              <a:t>45</a:t>
            </a:fld>
            <a:endParaRPr lang="en-US"/>
          </a:p>
        </p:txBody>
      </p:sp>
      <p:sp>
        <p:nvSpPr>
          <p:cNvPr id="6" name="TextBox 5">
            <a:extLst>
              <a:ext uri="{FF2B5EF4-FFF2-40B4-BE49-F238E27FC236}">
                <a16:creationId xmlns:a16="http://schemas.microsoft.com/office/drawing/2014/main" id="{9144E2F0-A275-47BF-827E-81F847F6E4DE}"/>
              </a:ext>
            </a:extLst>
          </p:cNvPr>
          <p:cNvSpPr txBox="1"/>
          <p:nvPr/>
        </p:nvSpPr>
        <p:spPr>
          <a:xfrm>
            <a:off x="7728243" y="1321356"/>
            <a:ext cx="1764714" cy="369332"/>
          </a:xfrm>
          <a:prstGeom prst="rect">
            <a:avLst/>
          </a:prstGeom>
          <a:noFill/>
        </p:spPr>
        <p:txBody>
          <a:bodyPr wrap="none" rtlCol="0">
            <a:spAutoFit/>
          </a:bodyPr>
          <a:lstStyle/>
          <a:p>
            <a:r>
              <a:rPr lang="en-US" dirty="0"/>
              <a:t>Unit: Billion Baht</a:t>
            </a:r>
          </a:p>
        </p:txBody>
      </p:sp>
      <p:sp>
        <p:nvSpPr>
          <p:cNvPr id="7" name="TextBox 6">
            <a:extLst>
              <a:ext uri="{FF2B5EF4-FFF2-40B4-BE49-F238E27FC236}">
                <a16:creationId xmlns:a16="http://schemas.microsoft.com/office/drawing/2014/main" id="{B7A24B7B-D001-440C-81F9-6DDAA3B1C9F1}"/>
              </a:ext>
            </a:extLst>
          </p:cNvPr>
          <p:cNvSpPr txBox="1"/>
          <p:nvPr/>
        </p:nvSpPr>
        <p:spPr>
          <a:xfrm>
            <a:off x="1962150" y="5920953"/>
            <a:ext cx="2521011" cy="369332"/>
          </a:xfrm>
          <a:prstGeom prst="rect">
            <a:avLst/>
          </a:prstGeom>
          <a:noFill/>
        </p:spPr>
        <p:txBody>
          <a:bodyPr wrap="none" rtlCol="0">
            <a:spAutoFit/>
          </a:bodyPr>
          <a:lstStyle/>
          <a:p>
            <a:r>
              <a:rPr lang="en-US" dirty="0"/>
              <a:t>Source: SEPO and NESDB</a:t>
            </a:r>
          </a:p>
        </p:txBody>
      </p:sp>
      <p:sp>
        <p:nvSpPr>
          <p:cNvPr id="4" name="Oval 3">
            <a:extLst>
              <a:ext uri="{FF2B5EF4-FFF2-40B4-BE49-F238E27FC236}">
                <a16:creationId xmlns:a16="http://schemas.microsoft.com/office/drawing/2014/main" id="{CF9EF606-5110-4B7E-A785-006504E34235}"/>
              </a:ext>
            </a:extLst>
          </p:cNvPr>
          <p:cNvSpPr/>
          <p:nvPr/>
        </p:nvSpPr>
        <p:spPr>
          <a:xfrm>
            <a:off x="5756856" y="2163651"/>
            <a:ext cx="3882444" cy="5409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Oval 7">
            <a:extLst>
              <a:ext uri="{FF2B5EF4-FFF2-40B4-BE49-F238E27FC236}">
                <a16:creationId xmlns:a16="http://schemas.microsoft.com/office/drawing/2014/main" id="{D6E383BA-205A-4DAE-A055-708BA885C9DA}"/>
              </a:ext>
            </a:extLst>
          </p:cNvPr>
          <p:cNvSpPr/>
          <p:nvPr/>
        </p:nvSpPr>
        <p:spPr>
          <a:xfrm>
            <a:off x="5756856" y="5313976"/>
            <a:ext cx="3882444" cy="540912"/>
          </a:xfrm>
          <a:prstGeom prst="ellipse">
            <a:avLst/>
          </a:prstGeom>
          <a:noFill/>
          <a:ln>
            <a:solidFill>
              <a:srgbClr val="FF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94398218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7FF753A1-71DB-4CB7-A685-78D1AF888CFC}"/>
              </a:ext>
            </a:extLst>
          </p:cNvPr>
          <p:cNvSpPr>
            <a:spLocks noGrp="1"/>
          </p:cNvSpPr>
          <p:nvPr>
            <p:ph type="sldNum" sz="quarter" idx="12"/>
          </p:nvPr>
        </p:nvSpPr>
        <p:spPr/>
        <p:txBody>
          <a:bodyPr/>
          <a:lstStyle/>
          <a:p>
            <a:fld id="{749E1F84-2C5E-48FF-AA8F-2779AF4985BC}" type="slidenum">
              <a:rPr lang="en-US" smtClean="0"/>
              <a:t>46</a:t>
            </a:fld>
            <a:endParaRPr lang="en-US"/>
          </a:p>
        </p:txBody>
      </p:sp>
      <p:graphicFrame>
        <p:nvGraphicFramePr>
          <p:cNvPr id="5" name="Table 4">
            <a:extLst>
              <a:ext uri="{FF2B5EF4-FFF2-40B4-BE49-F238E27FC236}">
                <a16:creationId xmlns:a16="http://schemas.microsoft.com/office/drawing/2014/main" id="{722F97E0-FD2F-4222-8B93-2C1487CF1BCE}"/>
              </a:ext>
            </a:extLst>
          </p:cNvPr>
          <p:cNvGraphicFramePr>
            <a:graphicFrameLocks noGrp="1"/>
          </p:cNvGraphicFramePr>
          <p:nvPr>
            <p:extLst>
              <p:ext uri="{D42A27DB-BD31-4B8C-83A1-F6EECF244321}">
                <p14:modId xmlns:p14="http://schemas.microsoft.com/office/powerpoint/2010/main" val="3965159022"/>
              </p:ext>
            </p:extLst>
          </p:nvPr>
        </p:nvGraphicFramePr>
        <p:xfrm>
          <a:off x="980316" y="1758785"/>
          <a:ext cx="9648966" cy="3707130"/>
        </p:xfrm>
        <a:graphic>
          <a:graphicData uri="http://schemas.openxmlformats.org/drawingml/2006/table">
            <a:tbl>
              <a:tblPr firstRow="1" bandRow="1">
                <a:tableStyleId>{5C22544A-7EE6-4342-B048-85BDC9FD1C3A}</a:tableStyleId>
              </a:tblPr>
              <a:tblGrid>
                <a:gridCol w="4544705">
                  <a:extLst>
                    <a:ext uri="{9D8B030D-6E8A-4147-A177-3AD203B41FA5}">
                      <a16:colId xmlns:a16="http://schemas.microsoft.com/office/drawing/2014/main" val="4153313700"/>
                    </a:ext>
                  </a:extLst>
                </a:gridCol>
                <a:gridCol w="1610436">
                  <a:extLst>
                    <a:ext uri="{9D8B030D-6E8A-4147-A177-3AD203B41FA5}">
                      <a16:colId xmlns:a16="http://schemas.microsoft.com/office/drawing/2014/main" val="3597077248"/>
                    </a:ext>
                  </a:extLst>
                </a:gridCol>
                <a:gridCol w="1665027">
                  <a:extLst>
                    <a:ext uri="{9D8B030D-6E8A-4147-A177-3AD203B41FA5}">
                      <a16:colId xmlns:a16="http://schemas.microsoft.com/office/drawing/2014/main" val="294983853"/>
                    </a:ext>
                  </a:extLst>
                </a:gridCol>
                <a:gridCol w="1828798">
                  <a:extLst>
                    <a:ext uri="{9D8B030D-6E8A-4147-A177-3AD203B41FA5}">
                      <a16:colId xmlns:a16="http://schemas.microsoft.com/office/drawing/2014/main" val="2946504721"/>
                    </a:ext>
                  </a:extLst>
                </a:gridCol>
              </a:tblGrid>
              <a:tr h="247650">
                <a:tc>
                  <a:txBody>
                    <a:bodyPr/>
                    <a:lstStyle/>
                    <a:p>
                      <a:pPr algn="ctr" fontAlgn="b"/>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rtl="0" fontAlgn="ctr"/>
                      <a:r>
                        <a:rPr lang="en-US" sz="3200" u="none" strike="noStrike">
                          <a:effectLst/>
                          <a:latin typeface="TH SarabunPSK" panose="020B0500040200020003" pitchFamily="34" charset="-34"/>
                          <a:cs typeface="TH SarabunPSK" panose="020B0500040200020003" pitchFamily="34" charset="-34"/>
                        </a:rPr>
                        <a:t>2013</a:t>
                      </a:r>
                      <a:endParaRPr lang="en-US" sz="3200" b="1" i="0" u="none" strike="noStrike">
                        <a:solidFill>
                          <a:srgbClr val="FFFFFF"/>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rtl="0" fontAlgn="ctr"/>
                      <a:r>
                        <a:rPr lang="en-US" sz="3200" u="none" strike="noStrike">
                          <a:effectLst/>
                          <a:latin typeface="TH SarabunPSK" panose="020B0500040200020003" pitchFamily="34" charset="-34"/>
                          <a:cs typeface="TH SarabunPSK" panose="020B0500040200020003" pitchFamily="34" charset="-34"/>
                        </a:rPr>
                        <a:t>2014</a:t>
                      </a:r>
                      <a:endParaRPr lang="en-US" sz="3200" b="1" i="0" u="none" strike="noStrike">
                        <a:solidFill>
                          <a:srgbClr val="FFFFFF"/>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rtl="0" fontAlgn="ctr"/>
                      <a:r>
                        <a:rPr lang="en-US" sz="3200" u="none" strike="noStrike">
                          <a:effectLst/>
                          <a:latin typeface="TH SarabunPSK" panose="020B0500040200020003" pitchFamily="34" charset="-34"/>
                          <a:cs typeface="TH SarabunPSK" panose="020B0500040200020003" pitchFamily="34" charset="-34"/>
                        </a:rPr>
                        <a:t>2015</a:t>
                      </a:r>
                      <a:endParaRPr lang="en-US" sz="3200" b="1" i="0" u="none" strike="noStrike">
                        <a:solidFill>
                          <a:srgbClr val="FFFFFF"/>
                        </a:solidFill>
                        <a:effectLst/>
                        <a:latin typeface="TH SarabunPSK" panose="020B0500040200020003" pitchFamily="34" charset="-34"/>
                        <a:cs typeface="TH SarabunPSK" panose="020B0500040200020003" pitchFamily="34" charset="-34"/>
                      </a:endParaRPr>
                    </a:p>
                  </a:txBody>
                  <a:tcPr marL="9525" marR="9525" marT="9525" marB="0" anchor="ctr"/>
                </a:tc>
                <a:extLst>
                  <a:ext uri="{0D108BD9-81ED-4DB2-BD59-A6C34878D82A}">
                    <a16:rowId xmlns:a16="http://schemas.microsoft.com/office/drawing/2014/main" val="1107885980"/>
                  </a:ext>
                </a:extLst>
              </a:tr>
              <a:tr h="257175">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Assets </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93.31</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102.00</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100.06</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216862650"/>
                  </a:ext>
                </a:extLst>
              </a:tr>
              <a:tr h="247650">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Liabilities</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74.70</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77.90</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76.08</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4054575713"/>
                  </a:ext>
                </a:extLst>
              </a:tr>
              <a:tr h="247650">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Equities</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18.61</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24.09</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23.38</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2667775726"/>
                  </a:ext>
                </a:extLst>
              </a:tr>
              <a:tr h="247650">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Profits/Losses</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2.35</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2.00</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1.35</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2289054465"/>
                  </a:ext>
                </a:extLst>
              </a:tr>
              <a:tr h="723900">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Transfer revenue to Government</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0.78</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1.03</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1.18</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3539349066"/>
                  </a:ext>
                </a:extLst>
              </a:tr>
              <a:tr h="247650">
                <a:tc>
                  <a:txBody>
                    <a:bodyPr/>
                    <a:lstStyle/>
                    <a:p>
                      <a:pPr algn="l" rtl="0" fontAlgn="ctr"/>
                      <a:r>
                        <a:rPr lang="en-US" sz="3200" u="none" strike="noStrike" dirty="0">
                          <a:effectLst/>
                          <a:latin typeface="TH SarabunPSK" panose="020B0500040200020003" pitchFamily="34" charset="-34"/>
                          <a:cs typeface="TH SarabunPSK" panose="020B0500040200020003" pitchFamily="34" charset="-34"/>
                        </a:rPr>
                        <a:t>Investment</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ctr"/>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1.76</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a:effectLst/>
                          <a:latin typeface="TH SarabunPSK" panose="020B0500040200020003" pitchFamily="34" charset="-34"/>
                          <a:cs typeface="TH SarabunPSK" panose="020B0500040200020003" pitchFamily="34" charset="-34"/>
                        </a:rPr>
                        <a:t>1.68</a:t>
                      </a:r>
                      <a:endParaRPr lang="en-US" sz="3200" b="0" i="0" u="none" strike="noStrike">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tc>
                  <a:txBody>
                    <a:bodyPr/>
                    <a:lstStyle/>
                    <a:p>
                      <a:pPr algn="ctr" fontAlgn="b"/>
                      <a:r>
                        <a:rPr lang="en-US" sz="3200" u="none" strike="noStrike" dirty="0">
                          <a:effectLst/>
                          <a:latin typeface="TH SarabunPSK" panose="020B0500040200020003" pitchFamily="34" charset="-34"/>
                          <a:cs typeface="TH SarabunPSK" panose="020B0500040200020003" pitchFamily="34" charset="-34"/>
                        </a:rPr>
                        <a:t>1.60</a:t>
                      </a:r>
                      <a:endParaRPr lang="en-US" sz="3200" b="0" i="0" u="none" strike="noStrike" dirty="0">
                        <a:solidFill>
                          <a:srgbClr val="000000"/>
                        </a:solidFill>
                        <a:effectLst/>
                        <a:latin typeface="TH SarabunPSK" panose="020B0500040200020003" pitchFamily="34" charset="-34"/>
                        <a:cs typeface="TH SarabunPSK" panose="020B0500040200020003" pitchFamily="34" charset="-34"/>
                      </a:endParaRPr>
                    </a:p>
                  </a:txBody>
                  <a:tcPr marL="9525" marR="9525" marT="9525" marB="0" anchor="b"/>
                </a:tc>
                <a:extLst>
                  <a:ext uri="{0D108BD9-81ED-4DB2-BD59-A6C34878D82A}">
                    <a16:rowId xmlns:a16="http://schemas.microsoft.com/office/drawing/2014/main" val="1121688606"/>
                  </a:ext>
                </a:extLst>
              </a:tr>
            </a:tbl>
          </a:graphicData>
        </a:graphic>
      </p:graphicFrame>
      <p:sp>
        <p:nvSpPr>
          <p:cNvPr id="6" name="Title 2">
            <a:extLst>
              <a:ext uri="{FF2B5EF4-FFF2-40B4-BE49-F238E27FC236}">
                <a16:creationId xmlns:a16="http://schemas.microsoft.com/office/drawing/2014/main" id="{C41F035A-51A7-429D-AA02-1F7ABD0838F5}"/>
              </a:ext>
            </a:extLst>
          </p:cNvPr>
          <p:cNvSpPr txBox="1">
            <a:spLocks/>
          </p:cNvSpPr>
          <p:nvPr/>
        </p:nvSpPr>
        <p:spPr>
          <a:xfrm>
            <a:off x="838200" y="365125"/>
            <a:ext cx="10515600" cy="672105"/>
          </a:xfrm>
          <a:prstGeom prst="rect">
            <a:avLst/>
          </a:prstGeom>
        </p:spPr>
        <p:txBody>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r>
              <a:rPr lang="en-US" b="1" dirty="0">
                <a:latin typeface="TH SarabunPSK" panose="020B0500040200020003" pitchFamily="34" charset="-34"/>
                <a:cs typeface="TH SarabunPSK" panose="020B0500040200020003" pitchFamily="34" charset="-34"/>
              </a:rPr>
              <a:t>Basic Information of Thai SOEs</a:t>
            </a:r>
          </a:p>
        </p:txBody>
      </p:sp>
      <p:sp>
        <p:nvSpPr>
          <p:cNvPr id="7" name="TextBox 6">
            <a:extLst>
              <a:ext uri="{FF2B5EF4-FFF2-40B4-BE49-F238E27FC236}">
                <a16:creationId xmlns:a16="http://schemas.microsoft.com/office/drawing/2014/main" id="{5F69E17A-2E8D-4FFD-A2B0-8A59711B9BA0}"/>
              </a:ext>
            </a:extLst>
          </p:cNvPr>
          <p:cNvSpPr txBox="1"/>
          <p:nvPr/>
        </p:nvSpPr>
        <p:spPr>
          <a:xfrm>
            <a:off x="9117861" y="1293918"/>
            <a:ext cx="1573829" cy="369332"/>
          </a:xfrm>
          <a:prstGeom prst="rect">
            <a:avLst/>
          </a:prstGeom>
          <a:noFill/>
        </p:spPr>
        <p:txBody>
          <a:bodyPr wrap="none" rtlCol="0">
            <a:spAutoFit/>
          </a:bodyPr>
          <a:lstStyle/>
          <a:p>
            <a:r>
              <a:rPr lang="en-US" dirty="0"/>
              <a:t>Unit: % to GDP</a:t>
            </a:r>
          </a:p>
        </p:txBody>
      </p:sp>
      <p:sp>
        <p:nvSpPr>
          <p:cNvPr id="8" name="TextBox 7">
            <a:extLst>
              <a:ext uri="{FF2B5EF4-FFF2-40B4-BE49-F238E27FC236}">
                <a16:creationId xmlns:a16="http://schemas.microsoft.com/office/drawing/2014/main" id="{CD08DCD6-CDEF-4481-88E6-B75A48D00966}"/>
              </a:ext>
            </a:extLst>
          </p:cNvPr>
          <p:cNvSpPr txBox="1"/>
          <p:nvPr/>
        </p:nvSpPr>
        <p:spPr>
          <a:xfrm>
            <a:off x="980316" y="5561450"/>
            <a:ext cx="1481303" cy="369332"/>
          </a:xfrm>
          <a:prstGeom prst="rect">
            <a:avLst/>
          </a:prstGeom>
          <a:noFill/>
        </p:spPr>
        <p:txBody>
          <a:bodyPr wrap="none" rtlCol="0">
            <a:spAutoFit/>
          </a:bodyPr>
          <a:lstStyle/>
          <a:p>
            <a:r>
              <a:rPr lang="en-US" dirty="0"/>
              <a:t>Source: SEPO </a:t>
            </a:r>
          </a:p>
        </p:txBody>
      </p:sp>
    </p:spTree>
    <p:extLst>
      <p:ext uri="{BB962C8B-B14F-4D97-AF65-F5344CB8AC3E}">
        <p14:creationId xmlns:p14="http://schemas.microsoft.com/office/powerpoint/2010/main" val="123756952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C07D684-B339-45E5-970E-A8F80F9E833F}"/>
              </a:ext>
            </a:extLst>
          </p:cNvPr>
          <p:cNvSpPr>
            <a:spLocks noGrp="1"/>
          </p:cNvSpPr>
          <p:nvPr>
            <p:ph type="sldNum" sz="quarter" idx="12"/>
          </p:nvPr>
        </p:nvSpPr>
        <p:spPr/>
        <p:txBody>
          <a:bodyPr/>
          <a:lstStyle/>
          <a:p>
            <a:fld id="{749E1F84-2C5E-48FF-AA8F-2779AF4985BC}" type="slidenum">
              <a:rPr lang="en-US" smtClean="0"/>
              <a:t>47</a:t>
            </a:fld>
            <a:endParaRPr lang="en-US"/>
          </a:p>
        </p:txBody>
      </p:sp>
      <p:graphicFrame>
        <p:nvGraphicFramePr>
          <p:cNvPr id="3" name="Table 2">
            <a:extLst>
              <a:ext uri="{FF2B5EF4-FFF2-40B4-BE49-F238E27FC236}">
                <a16:creationId xmlns:a16="http://schemas.microsoft.com/office/drawing/2014/main" id="{A9DF6E92-A9B1-400E-B67B-D43DD2A0E426}"/>
              </a:ext>
            </a:extLst>
          </p:cNvPr>
          <p:cNvGraphicFramePr>
            <a:graphicFrameLocks noGrp="1"/>
          </p:cNvGraphicFramePr>
          <p:nvPr>
            <p:extLst>
              <p:ext uri="{D42A27DB-BD31-4B8C-83A1-F6EECF244321}">
                <p14:modId xmlns:p14="http://schemas.microsoft.com/office/powerpoint/2010/main" val="491426139"/>
              </p:ext>
            </p:extLst>
          </p:nvPr>
        </p:nvGraphicFramePr>
        <p:xfrm>
          <a:off x="327545" y="395786"/>
          <a:ext cx="5617947" cy="5165685"/>
        </p:xfrm>
        <a:graphic>
          <a:graphicData uri="http://schemas.openxmlformats.org/drawingml/2006/table">
            <a:tbl>
              <a:tblPr>
                <a:tableStyleId>{5C22544A-7EE6-4342-B048-85BDC9FD1C3A}</a:tableStyleId>
              </a:tblPr>
              <a:tblGrid>
                <a:gridCol w="1987890">
                  <a:extLst>
                    <a:ext uri="{9D8B030D-6E8A-4147-A177-3AD203B41FA5}">
                      <a16:colId xmlns:a16="http://schemas.microsoft.com/office/drawing/2014/main" val="1930761330"/>
                    </a:ext>
                  </a:extLst>
                </a:gridCol>
                <a:gridCol w="1210019">
                  <a:extLst>
                    <a:ext uri="{9D8B030D-6E8A-4147-A177-3AD203B41FA5}">
                      <a16:colId xmlns:a16="http://schemas.microsoft.com/office/drawing/2014/main" val="3633371369"/>
                    </a:ext>
                  </a:extLst>
                </a:gridCol>
                <a:gridCol w="1210019">
                  <a:extLst>
                    <a:ext uri="{9D8B030D-6E8A-4147-A177-3AD203B41FA5}">
                      <a16:colId xmlns:a16="http://schemas.microsoft.com/office/drawing/2014/main" val="1469107750"/>
                    </a:ext>
                  </a:extLst>
                </a:gridCol>
                <a:gridCol w="1210019">
                  <a:extLst>
                    <a:ext uri="{9D8B030D-6E8A-4147-A177-3AD203B41FA5}">
                      <a16:colId xmlns:a16="http://schemas.microsoft.com/office/drawing/2014/main" val="2566439449"/>
                    </a:ext>
                  </a:extLst>
                </a:gridCol>
              </a:tblGrid>
              <a:tr h="610844">
                <a:tc gridSpan="4">
                  <a:txBody>
                    <a:bodyPr/>
                    <a:lstStyle/>
                    <a:p>
                      <a:pPr algn="ctr" fontAlgn="b"/>
                      <a:r>
                        <a:rPr lang="en-US" sz="4000" b="0" u="none" strike="noStrike" dirty="0">
                          <a:solidFill>
                            <a:schemeClr val="bg1"/>
                          </a:solidFill>
                          <a:effectLst/>
                          <a:latin typeface="TH SarabunPSK" panose="020B0500040200020003" pitchFamily="34" charset="-34"/>
                          <a:cs typeface="TH SarabunPSK" panose="020B0500040200020003" pitchFamily="34" charset="-34"/>
                        </a:rPr>
                        <a:t>SFIs </a:t>
                      </a:r>
                      <a:r>
                        <a:rPr lang="en-US" sz="2400" b="0" u="none" strike="noStrike" dirty="0">
                          <a:solidFill>
                            <a:schemeClr val="bg1"/>
                          </a:solidFill>
                          <a:effectLst/>
                          <a:latin typeface="TH SarabunPSK" panose="020B0500040200020003" pitchFamily="34" charset="-34"/>
                          <a:cs typeface="TH SarabunPSK" panose="020B0500040200020003" pitchFamily="34" charset="-34"/>
                        </a:rPr>
                        <a:t>(Billion Baht)</a:t>
                      </a:r>
                      <a:endParaRPr lang="en-US" sz="36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593395895"/>
                  </a:ext>
                </a:extLst>
              </a:tr>
              <a:tr h="477417">
                <a:tc>
                  <a:txBody>
                    <a:bodyPr/>
                    <a:lstStyle/>
                    <a:p>
                      <a:pPr algn="ctr" fontAlgn="b"/>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rtl="0" fontAlgn="ctr"/>
                      <a:r>
                        <a:rPr lang="en-US" sz="2800" u="none" strike="noStrike" dirty="0">
                          <a:solidFill>
                            <a:schemeClr val="bg1"/>
                          </a:solidFill>
                          <a:effectLst/>
                          <a:latin typeface="TH SarabunPSK" panose="020B0500040200020003" pitchFamily="34" charset="-34"/>
                          <a:cs typeface="TH SarabunPSK" panose="020B0500040200020003" pitchFamily="34" charset="-34"/>
                        </a:rPr>
                        <a:t>2013</a:t>
                      </a:r>
                      <a:endParaRPr lang="en-US" sz="2800" b="1"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2014</a:t>
                      </a:r>
                      <a:endParaRPr lang="en-US" sz="2800" b="1"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2015</a:t>
                      </a:r>
                      <a:endParaRPr lang="en-US" sz="2800" b="1"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extLst>
                  <a:ext uri="{0D108BD9-81ED-4DB2-BD59-A6C34878D82A}">
                    <a16:rowId xmlns:a16="http://schemas.microsoft.com/office/drawing/2014/main" val="4103402414"/>
                  </a:ext>
                </a:extLst>
              </a:tr>
              <a:tr h="477417">
                <a:tc>
                  <a:txBody>
                    <a:bodyPr/>
                    <a:lstStyle/>
                    <a:p>
                      <a:pPr algn="ctr" rtl="0" fontAlgn="ctr"/>
                      <a:r>
                        <a:rPr lang="en-US" sz="2800" u="none" strike="noStrike" dirty="0">
                          <a:solidFill>
                            <a:schemeClr val="bg1"/>
                          </a:solidFill>
                          <a:effectLst/>
                          <a:latin typeface="TH SarabunPSK" panose="020B0500040200020003" pitchFamily="34" charset="-34"/>
                          <a:cs typeface="TH SarabunPSK" panose="020B0500040200020003" pitchFamily="34" charset="-34"/>
                        </a:rPr>
                        <a:t>Assets </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7,100.00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7,627.00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7,841.00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2426637190"/>
                  </a:ext>
                </a:extLst>
              </a:tr>
              <a:tr h="570143">
                <a:tc>
                  <a:txBody>
                    <a:bodyPr/>
                    <a:lstStyle/>
                    <a:p>
                      <a:pPr algn="ctr" rtl="0" fontAlgn="ctr"/>
                      <a:r>
                        <a:rPr lang="en-US" sz="2800" u="none" strike="noStrike" dirty="0">
                          <a:solidFill>
                            <a:schemeClr val="bg1"/>
                          </a:solidFill>
                          <a:effectLst/>
                          <a:latin typeface="TH SarabunPSK" panose="020B0500040200020003" pitchFamily="34" charset="-34"/>
                          <a:cs typeface="TH SarabunPSK" panose="020B0500040200020003" pitchFamily="34" charset="-34"/>
                        </a:rPr>
                        <a:t>Liabilities </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6,570.00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7,045.00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7,234.00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4110027970"/>
                  </a:ext>
                </a:extLst>
              </a:tr>
              <a:tr h="47741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Equities</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530.00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582.00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607.00</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1180069899"/>
                  </a:ext>
                </a:extLst>
              </a:tr>
              <a:tr h="47741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Profits/Losses</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76.00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69.00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67.00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1502861530"/>
                  </a:ext>
                </a:extLst>
              </a:tr>
              <a:tr h="1111915">
                <a:tc>
                  <a:txBody>
                    <a:bodyPr/>
                    <a:lstStyle/>
                    <a:p>
                      <a:pPr algn="ctr" rtl="0" fontAlgn="ctr"/>
                      <a:r>
                        <a:rPr lang="en-US" sz="2800" u="none" strike="noStrike" dirty="0">
                          <a:solidFill>
                            <a:schemeClr val="bg1"/>
                          </a:solidFill>
                          <a:effectLst/>
                          <a:latin typeface="TH SarabunPSK" panose="020B0500040200020003" pitchFamily="34" charset="-34"/>
                          <a:cs typeface="TH SarabunPSK" panose="020B0500040200020003" pitchFamily="34" charset="-34"/>
                        </a:rPr>
                        <a:t>Transfer revenue to Government</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16.00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18.00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21.00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1263677212"/>
                  </a:ext>
                </a:extLst>
              </a:tr>
              <a:tr h="47741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ROE (%)</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14.38</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11.94</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11.10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3468211791"/>
                  </a:ext>
                </a:extLst>
              </a:tr>
              <a:tr h="47741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ROA (%)</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1.07</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0.91</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0.86</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rgbClr val="00B050"/>
                    </a:solidFill>
                  </a:tcPr>
                </a:tc>
                <a:extLst>
                  <a:ext uri="{0D108BD9-81ED-4DB2-BD59-A6C34878D82A}">
                    <a16:rowId xmlns:a16="http://schemas.microsoft.com/office/drawing/2014/main" val="3372871300"/>
                  </a:ext>
                </a:extLst>
              </a:tr>
            </a:tbl>
          </a:graphicData>
        </a:graphic>
      </p:graphicFrame>
      <p:graphicFrame>
        <p:nvGraphicFramePr>
          <p:cNvPr id="4" name="Table 3">
            <a:extLst>
              <a:ext uri="{FF2B5EF4-FFF2-40B4-BE49-F238E27FC236}">
                <a16:creationId xmlns:a16="http://schemas.microsoft.com/office/drawing/2014/main" id="{5ED20DC4-C3C8-40ED-BE73-5488898E2758}"/>
              </a:ext>
            </a:extLst>
          </p:cNvPr>
          <p:cNvGraphicFramePr>
            <a:graphicFrameLocks noGrp="1"/>
          </p:cNvGraphicFramePr>
          <p:nvPr>
            <p:extLst>
              <p:ext uri="{D42A27DB-BD31-4B8C-83A1-F6EECF244321}">
                <p14:modId xmlns:p14="http://schemas.microsoft.com/office/powerpoint/2010/main" val="2480495031"/>
              </p:ext>
            </p:extLst>
          </p:nvPr>
        </p:nvGraphicFramePr>
        <p:xfrm>
          <a:off x="6177507" y="395786"/>
          <a:ext cx="5545921" cy="5218363"/>
        </p:xfrm>
        <a:graphic>
          <a:graphicData uri="http://schemas.openxmlformats.org/drawingml/2006/table">
            <a:tbl>
              <a:tblPr>
                <a:tableStyleId>{93296810-A885-4BE3-A3E7-6D5BEEA58F35}</a:tableStyleId>
              </a:tblPr>
              <a:tblGrid>
                <a:gridCol w="1962403">
                  <a:extLst>
                    <a:ext uri="{9D8B030D-6E8A-4147-A177-3AD203B41FA5}">
                      <a16:colId xmlns:a16="http://schemas.microsoft.com/office/drawing/2014/main" val="2066407473"/>
                    </a:ext>
                  </a:extLst>
                </a:gridCol>
                <a:gridCol w="1194506">
                  <a:extLst>
                    <a:ext uri="{9D8B030D-6E8A-4147-A177-3AD203B41FA5}">
                      <a16:colId xmlns:a16="http://schemas.microsoft.com/office/drawing/2014/main" val="584018332"/>
                    </a:ext>
                  </a:extLst>
                </a:gridCol>
                <a:gridCol w="1194506">
                  <a:extLst>
                    <a:ext uri="{9D8B030D-6E8A-4147-A177-3AD203B41FA5}">
                      <a16:colId xmlns:a16="http://schemas.microsoft.com/office/drawing/2014/main" val="2746616695"/>
                    </a:ext>
                  </a:extLst>
                </a:gridCol>
                <a:gridCol w="1194506">
                  <a:extLst>
                    <a:ext uri="{9D8B030D-6E8A-4147-A177-3AD203B41FA5}">
                      <a16:colId xmlns:a16="http://schemas.microsoft.com/office/drawing/2014/main" val="933655854"/>
                    </a:ext>
                  </a:extLst>
                </a:gridCol>
              </a:tblGrid>
              <a:tr h="348297">
                <a:tc gridSpan="4">
                  <a:txBody>
                    <a:bodyPr/>
                    <a:lstStyle/>
                    <a:p>
                      <a:pPr algn="ctr" fontAlgn="b"/>
                      <a:r>
                        <a:rPr lang="en-US" sz="3600" b="1" u="none" strike="noStrike" dirty="0">
                          <a:solidFill>
                            <a:schemeClr val="bg1"/>
                          </a:solidFill>
                          <a:effectLst/>
                          <a:latin typeface="TH SarabunPSK" panose="020B0500040200020003" pitchFamily="34" charset="-34"/>
                          <a:cs typeface="TH SarabunPSK" panose="020B0500040200020003" pitchFamily="34" charset="-34"/>
                        </a:rPr>
                        <a:t>Non SFIs </a:t>
                      </a:r>
                      <a:r>
                        <a:rPr lang="en-US" sz="2800" b="0" u="none" strike="noStrike" dirty="0">
                          <a:solidFill>
                            <a:schemeClr val="bg1"/>
                          </a:solidFill>
                          <a:effectLst/>
                          <a:latin typeface="TH SarabunPSK" panose="020B0500040200020003" pitchFamily="34" charset="-34"/>
                          <a:cs typeface="TH SarabunPSK" panose="020B0500040200020003" pitchFamily="34" charset="-34"/>
                        </a:rPr>
                        <a:t>(Billion Baht)</a:t>
                      </a:r>
                      <a:endParaRPr lang="en-US" sz="3200" b="1"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tc hMerge="1">
                  <a:txBody>
                    <a:bodyPr/>
                    <a:lstStyle/>
                    <a:p>
                      <a:endParaRPr lang="en-US"/>
                    </a:p>
                  </a:txBody>
                  <a:tcPr/>
                </a:tc>
                <a:tc hMerge="1">
                  <a:txBody>
                    <a:bodyPr/>
                    <a:lstStyle/>
                    <a:p>
                      <a:endParaRPr lang="en-US"/>
                    </a:p>
                  </a:txBody>
                  <a:tcPr/>
                </a:tc>
                <a:tc hMerge="1">
                  <a:txBody>
                    <a:bodyPr/>
                    <a:lstStyle/>
                    <a:p>
                      <a:endParaRPr lang="en-US"/>
                    </a:p>
                  </a:txBody>
                  <a:tcPr/>
                </a:tc>
                <a:extLst>
                  <a:ext uri="{0D108BD9-81ED-4DB2-BD59-A6C34878D82A}">
                    <a16:rowId xmlns:a16="http://schemas.microsoft.com/office/drawing/2014/main" val="979689487"/>
                  </a:ext>
                </a:extLst>
              </a:tr>
              <a:tr h="361693">
                <a:tc>
                  <a:txBody>
                    <a:bodyPr/>
                    <a:lstStyle/>
                    <a:p>
                      <a:pPr algn="ctr" fontAlgn="t"/>
                      <a:r>
                        <a:rPr lang="en-US" sz="2800" u="none" strike="noStrike" dirty="0">
                          <a:solidFill>
                            <a:schemeClr val="bg1"/>
                          </a:solidFill>
                          <a:effectLst/>
                          <a:latin typeface="TH SarabunPSK" panose="020B0500040200020003" pitchFamily="34" charset="-34"/>
                          <a:cs typeface="TH SarabunPSK" panose="020B0500040200020003" pitchFamily="34" charset="-34"/>
                        </a:rPr>
                        <a:t> </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2013</a:t>
                      </a:r>
                      <a:endParaRPr lang="en-US" sz="2800" b="1"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2014</a:t>
                      </a:r>
                      <a:endParaRPr lang="en-US" sz="2800" b="1"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2015</a:t>
                      </a:r>
                      <a:endParaRPr lang="en-US" sz="2800" b="1"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3856677277"/>
                  </a:ext>
                </a:extLst>
              </a:tr>
              <a:tr h="361693">
                <a:tc>
                  <a:txBody>
                    <a:bodyPr/>
                    <a:lstStyle/>
                    <a:p>
                      <a:pPr algn="ctr" rtl="0" fontAlgn="ctr"/>
                      <a:r>
                        <a:rPr lang="en-US" sz="2800" u="none" strike="noStrike" dirty="0">
                          <a:solidFill>
                            <a:schemeClr val="bg1"/>
                          </a:solidFill>
                          <a:effectLst/>
                          <a:latin typeface="TH SarabunPSK" panose="020B0500040200020003" pitchFamily="34" charset="-34"/>
                          <a:cs typeface="TH SarabunPSK" panose="020B0500040200020003" pitchFamily="34" charset="-34"/>
                        </a:rPr>
                        <a:t>Assets </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4,955</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5,839</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5,839</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2256221994"/>
                  </a:ext>
                </a:extLst>
              </a:tr>
              <a:tr h="34829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Liabilities</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3,081</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3,240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3,249</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241643973"/>
                  </a:ext>
                </a:extLst>
              </a:tr>
              <a:tr h="34829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Equities</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1,874</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2,598</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2,589</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3769630316"/>
                  </a:ext>
                </a:extLst>
              </a:tr>
              <a:tr h="66478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Profits/Losses</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227</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195</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118</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1952522448"/>
                  </a:ext>
                </a:extLst>
              </a:tr>
              <a:tr h="941696">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Transfer revenue to Government</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80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113</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137</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87542377"/>
                  </a:ext>
                </a:extLst>
              </a:tr>
              <a:tr h="34829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Investment</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227</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222</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222</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extLst>
                  <a:ext uri="{0D108BD9-81ED-4DB2-BD59-A6C34878D82A}">
                    <a16:rowId xmlns:a16="http://schemas.microsoft.com/office/drawing/2014/main" val="2286360866"/>
                  </a:ext>
                </a:extLst>
              </a:tr>
              <a:tr h="348297">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ROE (%)</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12.15</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7.51</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4.57</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extLst>
                  <a:ext uri="{0D108BD9-81ED-4DB2-BD59-A6C34878D82A}">
                    <a16:rowId xmlns:a16="http://schemas.microsoft.com/office/drawing/2014/main" val="1780805270"/>
                  </a:ext>
                </a:extLst>
              </a:tr>
              <a:tr h="361693">
                <a:tc>
                  <a:txBody>
                    <a:bodyPr/>
                    <a:lstStyle/>
                    <a:p>
                      <a:pPr algn="ctr" rtl="0" fontAlgn="ctr"/>
                      <a:r>
                        <a:rPr lang="en-US" sz="2800" u="none" strike="noStrike">
                          <a:solidFill>
                            <a:schemeClr val="bg1"/>
                          </a:solidFill>
                          <a:effectLst/>
                          <a:latin typeface="TH SarabunPSK" panose="020B0500040200020003" pitchFamily="34" charset="-34"/>
                          <a:cs typeface="TH SarabunPSK" panose="020B0500040200020003" pitchFamily="34" charset="-34"/>
                        </a:rPr>
                        <a:t>ROA (%)</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ctr">
                    <a:solidFill>
                      <a:schemeClr val="accent2"/>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4.60</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tc>
                  <a:txBody>
                    <a:bodyPr/>
                    <a:lstStyle/>
                    <a:p>
                      <a:pPr algn="ctr" fontAlgn="b"/>
                      <a:r>
                        <a:rPr lang="en-US" sz="2800" u="none" strike="noStrike">
                          <a:solidFill>
                            <a:schemeClr val="bg1"/>
                          </a:solidFill>
                          <a:effectLst/>
                          <a:latin typeface="TH SarabunPSK" panose="020B0500040200020003" pitchFamily="34" charset="-34"/>
                          <a:cs typeface="TH SarabunPSK" panose="020B0500040200020003" pitchFamily="34" charset="-34"/>
                        </a:rPr>
                        <a:t>3.34</a:t>
                      </a:r>
                      <a:endParaRPr lang="en-US" sz="2800" b="0" i="0" u="none" strike="noStrike">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tc>
                  <a:txBody>
                    <a:bodyPr/>
                    <a:lstStyle/>
                    <a:p>
                      <a:pPr algn="ctr" fontAlgn="b"/>
                      <a:r>
                        <a:rPr lang="en-US" sz="2800" u="none" strike="noStrike" dirty="0">
                          <a:solidFill>
                            <a:schemeClr val="bg1"/>
                          </a:solidFill>
                          <a:effectLst/>
                          <a:latin typeface="TH SarabunPSK" panose="020B0500040200020003" pitchFamily="34" charset="-34"/>
                          <a:cs typeface="TH SarabunPSK" panose="020B0500040200020003" pitchFamily="34" charset="-34"/>
                        </a:rPr>
                        <a:t>2.03</a:t>
                      </a:r>
                      <a:endParaRPr lang="en-US" sz="2800" b="0" i="0" u="none" strike="noStrike" dirty="0">
                        <a:solidFill>
                          <a:schemeClr val="bg1"/>
                        </a:solidFill>
                        <a:effectLst/>
                        <a:latin typeface="TH SarabunPSK" panose="020B0500040200020003" pitchFamily="34" charset="-34"/>
                        <a:cs typeface="TH SarabunPSK" panose="020B0500040200020003" pitchFamily="34" charset="-34"/>
                      </a:endParaRPr>
                    </a:p>
                  </a:txBody>
                  <a:tcPr marL="9525" marR="9525" marT="9525" marB="0" anchor="b">
                    <a:solidFill>
                      <a:schemeClr val="accent2"/>
                    </a:solidFill>
                  </a:tcPr>
                </a:tc>
                <a:extLst>
                  <a:ext uri="{0D108BD9-81ED-4DB2-BD59-A6C34878D82A}">
                    <a16:rowId xmlns:a16="http://schemas.microsoft.com/office/drawing/2014/main" val="2513001338"/>
                  </a:ext>
                </a:extLst>
              </a:tr>
            </a:tbl>
          </a:graphicData>
        </a:graphic>
      </p:graphicFrame>
      <p:sp>
        <p:nvSpPr>
          <p:cNvPr id="5" name="TextBox 4">
            <a:extLst>
              <a:ext uri="{FF2B5EF4-FFF2-40B4-BE49-F238E27FC236}">
                <a16:creationId xmlns:a16="http://schemas.microsoft.com/office/drawing/2014/main" id="{E8645F39-A74F-4A0E-89F9-6619AF015F38}"/>
              </a:ext>
            </a:extLst>
          </p:cNvPr>
          <p:cNvSpPr txBox="1"/>
          <p:nvPr/>
        </p:nvSpPr>
        <p:spPr>
          <a:xfrm>
            <a:off x="980316" y="5561450"/>
            <a:ext cx="1481303" cy="369332"/>
          </a:xfrm>
          <a:prstGeom prst="rect">
            <a:avLst/>
          </a:prstGeom>
          <a:noFill/>
        </p:spPr>
        <p:txBody>
          <a:bodyPr wrap="none" rtlCol="0">
            <a:spAutoFit/>
          </a:bodyPr>
          <a:lstStyle/>
          <a:p>
            <a:r>
              <a:rPr lang="en-US" dirty="0"/>
              <a:t>Source: SEPO </a:t>
            </a:r>
          </a:p>
        </p:txBody>
      </p:sp>
    </p:spTree>
    <p:extLst>
      <p:ext uri="{BB962C8B-B14F-4D97-AF65-F5344CB8AC3E}">
        <p14:creationId xmlns:p14="http://schemas.microsoft.com/office/powerpoint/2010/main" val="175277761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3">
            <a:extLst>
              <a:ext uri="{FF2B5EF4-FFF2-40B4-BE49-F238E27FC236}">
                <a16:creationId xmlns:a16="http://schemas.microsoft.com/office/drawing/2014/main" id="{A7E3D50B-5F3A-4A7E-AE74-ECA62EAAF33D}"/>
              </a:ext>
            </a:extLst>
          </p:cNvPr>
          <p:cNvSpPr>
            <a:spLocks noChangeArrowheads="1"/>
          </p:cNvSpPr>
          <p:nvPr/>
        </p:nvSpPr>
        <p:spPr bwMode="auto">
          <a:xfrm>
            <a:off x="2057400" y="6172200"/>
            <a:ext cx="7772400" cy="381000"/>
          </a:xfrm>
          <a:prstGeom prst="rect">
            <a:avLst/>
          </a:prstGeom>
          <a:noFill/>
          <a:ln>
            <a:noFill/>
          </a:ln>
          <a:effectLst/>
          <a:extLst>
            <a:ext uri="{909E8E84-426E-40DD-AFC4-6F175D3DCCD1}">
              <a14:hiddenFill xmlns:a14="http://schemas.microsoft.com/office/drawing/2010/main">
                <a:solidFill>
                  <a:schemeClr val="accent2"/>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th-TH" altLang="en-US" sz="1200" b="1">
                <a:latin typeface="Tahoma" panose="020B0604030504040204" pitchFamily="34" charset="0"/>
                <a:cs typeface="Tahoma" panose="020B0604030504040204" pitchFamily="34" charset="0"/>
              </a:rPr>
              <a:t>				</a:t>
            </a:r>
          </a:p>
        </p:txBody>
      </p:sp>
      <p:sp>
        <p:nvSpPr>
          <p:cNvPr id="12291" name="Rectangle 37">
            <a:extLst>
              <a:ext uri="{FF2B5EF4-FFF2-40B4-BE49-F238E27FC236}">
                <a16:creationId xmlns:a16="http://schemas.microsoft.com/office/drawing/2014/main" id="{E0585D81-59DB-4884-B148-D9F04BC8D5E7}"/>
              </a:ext>
            </a:extLst>
          </p:cNvPr>
          <p:cNvSpPr>
            <a:spLocks noChangeArrowheads="1"/>
          </p:cNvSpPr>
          <p:nvPr/>
        </p:nvSpPr>
        <p:spPr bwMode="auto">
          <a:xfrm>
            <a:off x="1524000" y="1"/>
            <a:ext cx="9144000" cy="981075"/>
          </a:xfrm>
          <a:prstGeom prst="rect">
            <a:avLst/>
          </a:prstGeom>
          <a:solidFill>
            <a:schemeClr val="accent2"/>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lIns="176947" tIns="88473" rIns="176947" bIns="88473"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4000" b="1" dirty="0">
                <a:solidFill>
                  <a:schemeClr val="bg1"/>
                </a:solidFill>
                <a:latin typeface="TH SarabunPSK" panose="020B0500040200020003" pitchFamily="34" charset="-34"/>
                <a:cs typeface="TH SarabunPSK" panose="020B0500040200020003" pitchFamily="34" charset="-34"/>
              </a:rPr>
              <a:t>Current Governance Structure</a:t>
            </a:r>
            <a:endParaRPr lang="th-TH" altLang="en-US" sz="4000" b="1" dirty="0">
              <a:solidFill>
                <a:schemeClr val="bg1"/>
              </a:solidFill>
              <a:latin typeface="TH SarabunPSK" panose="020B0500040200020003" pitchFamily="34" charset="-34"/>
              <a:cs typeface="TH SarabunPSK" panose="020B0500040200020003" pitchFamily="34" charset="-34"/>
            </a:endParaRPr>
          </a:p>
        </p:txBody>
      </p:sp>
      <p:sp>
        <p:nvSpPr>
          <p:cNvPr id="12292" name="Oval 47">
            <a:extLst>
              <a:ext uri="{FF2B5EF4-FFF2-40B4-BE49-F238E27FC236}">
                <a16:creationId xmlns:a16="http://schemas.microsoft.com/office/drawing/2014/main" id="{7C6E3AFB-A3D9-4C34-B29D-A5D5A2B80D88}"/>
              </a:ext>
            </a:extLst>
          </p:cNvPr>
          <p:cNvSpPr>
            <a:spLocks noChangeArrowheads="1"/>
          </p:cNvSpPr>
          <p:nvPr/>
        </p:nvSpPr>
        <p:spPr bwMode="auto">
          <a:xfrm>
            <a:off x="3576638" y="2997200"/>
            <a:ext cx="1008062" cy="935038"/>
          </a:xfrm>
          <a:prstGeom prst="ellipse">
            <a:avLst/>
          </a:prstGeom>
          <a:solidFill>
            <a:schemeClr val="accent2"/>
          </a:solidFill>
          <a:ln w="57150">
            <a:solidFill>
              <a:srgbClr val="99CCFF"/>
            </a:solidFill>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algn="ctr" eaLnBrk="1" hangingPunct="1"/>
            <a:r>
              <a:rPr lang="en-US" altLang="en-US" sz="2800" b="1">
                <a:solidFill>
                  <a:schemeClr val="bg1"/>
                </a:solidFill>
                <a:latin typeface="TH SarabunPSK" panose="020B0500040200020003" pitchFamily="34" charset="-34"/>
                <a:cs typeface="TH SarabunPSK" panose="020B0500040200020003" pitchFamily="34" charset="-34"/>
              </a:rPr>
              <a:t>SOEs</a:t>
            </a:r>
            <a:endParaRPr lang="th-TH" altLang="en-US" sz="2800" b="1">
              <a:solidFill>
                <a:schemeClr val="bg1"/>
              </a:solidFill>
              <a:latin typeface="TH SarabunPSK" panose="020B0500040200020003" pitchFamily="34" charset="-34"/>
              <a:cs typeface="TH SarabunPSK" panose="020B0500040200020003" pitchFamily="34" charset="-34"/>
            </a:endParaRPr>
          </a:p>
        </p:txBody>
      </p:sp>
      <p:sp>
        <p:nvSpPr>
          <p:cNvPr id="12293" name="AutoShape 49">
            <a:extLst>
              <a:ext uri="{FF2B5EF4-FFF2-40B4-BE49-F238E27FC236}">
                <a16:creationId xmlns:a16="http://schemas.microsoft.com/office/drawing/2014/main" id="{524A7C2A-E356-46FF-8C68-316D880696AB}"/>
              </a:ext>
            </a:extLst>
          </p:cNvPr>
          <p:cNvSpPr>
            <a:spLocks noChangeArrowheads="1"/>
          </p:cNvSpPr>
          <p:nvPr/>
        </p:nvSpPr>
        <p:spPr bwMode="auto">
          <a:xfrm>
            <a:off x="2782889" y="2205038"/>
            <a:ext cx="2592387" cy="2520950"/>
          </a:xfrm>
          <a:custGeom>
            <a:avLst/>
            <a:gdLst>
              <a:gd name="T0" fmla="*/ 1296194 w 21600"/>
              <a:gd name="T1" fmla="*/ 0 h 21600"/>
              <a:gd name="T2" fmla="*/ 379617 w 21600"/>
              <a:gd name="T3" fmla="*/ 369156 h 21600"/>
              <a:gd name="T4" fmla="*/ 0 w 21600"/>
              <a:gd name="T5" fmla="*/ 1260475 h 21600"/>
              <a:gd name="T6" fmla="*/ 379617 w 21600"/>
              <a:gd name="T7" fmla="*/ 2151794 h 21600"/>
              <a:gd name="T8" fmla="*/ 1296194 w 21600"/>
              <a:gd name="T9" fmla="*/ 2520950 h 21600"/>
              <a:gd name="T10" fmla="*/ 2212770 w 21600"/>
              <a:gd name="T11" fmla="*/ 2151794 h 21600"/>
              <a:gd name="T12" fmla="*/ 2592387 w 21600"/>
              <a:gd name="T13" fmla="*/ 1260475 h 21600"/>
              <a:gd name="T14" fmla="*/ 2212770 w 21600"/>
              <a:gd name="T15" fmla="*/ 369156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5400" y="10800"/>
                </a:moveTo>
                <a:cubicBezTo>
                  <a:pt x="5400" y="13782"/>
                  <a:pt x="7818" y="16200"/>
                  <a:pt x="10800" y="16200"/>
                </a:cubicBezTo>
                <a:cubicBezTo>
                  <a:pt x="13782" y="16200"/>
                  <a:pt x="16200" y="13782"/>
                  <a:pt x="16200" y="10800"/>
                </a:cubicBezTo>
                <a:cubicBezTo>
                  <a:pt x="16200" y="7818"/>
                  <a:pt x="13782" y="5400"/>
                  <a:pt x="10800" y="5400"/>
                </a:cubicBezTo>
                <a:cubicBezTo>
                  <a:pt x="7818" y="5400"/>
                  <a:pt x="5400" y="7818"/>
                  <a:pt x="5400" y="10800"/>
                </a:cubicBezTo>
                <a:close/>
              </a:path>
            </a:pathLst>
          </a:custGeom>
          <a:solidFill>
            <a:schemeClr val="accent1"/>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294" name="AutoShape 50">
            <a:extLst>
              <a:ext uri="{FF2B5EF4-FFF2-40B4-BE49-F238E27FC236}">
                <a16:creationId xmlns:a16="http://schemas.microsoft.com/office/drawing/2014/main" id="{16E2B986-25F7-40E1-97DD-71BA9664B718}"/>
              </a:ext>
            </a:extLst>
          </p:cNvPr>
          <p:cNvSpPr>
            <a:spLocks noChangeArrowheads="1"/>
          </p:cNvSpPr>
          <p:nvPr/>
        </p:nvSpPr>
        <p:spPr bwMode="auto">
          <a:xfrm>
            <a:off x="1919289" y="1341438"/>
            <a:ext cx="4321175" cy="4248150"/>
          </a:xfrm>
          <a:custGeom>
            <a:avLst/>
            <a:gdLst>
              <a:gd name="T0" fmla="*/ 2160588 w 21600"/>
              <a:gd name="T1" fmla="*/ 0 h 21600"/>
              <a:gd name="T2" fmla="*/ 632772 w 21600"/>
              <a:gd name="T3" fmla="*/ 622079 h 21600"/>
              <a:gd name="T4" fmla="*/ 0 w 21600"/>
              <a:gd name="T5" fmla="*/ 2124075 h 21600"/>
              <a:gd name="T6" fmla="*/ 632772 w 21600"/>
              <a:gd name="T7" fmla="*/ 3626071 h 21600"/>
              <a:gd name="T8" fmla="*/ 2160588 w 21600"/>
              <a:gd name="T9" fmla="*/ 4248150 h 21600"/>
              <a:gd name="T10" fmla="*/ 3688403 w 21600"/>
              <a:gd name="T11" fmla="*/ 3626071 h 21600"/>
              <a:gd name="T12" fmla="*/ 4321175 w 21600"/>
              <a:gd name="T13" fmla="*/ 2124075 h 21600"/>
              <a:gd name="T14" fmla="*/ 3688403 w 21600"/>
              <a:gd name="T15" fmla="*/ 622079 h 21600"/>
              <a:gd name="T16" fmla="*/ 0 60000 65536"/>
              <a:gd name="T17" fmla="*/ 0 60000 65536"/>
              <a:gd name="T18" fmla="*/ 0 60000 65536"/>
              <a:gd name="T19" fmla="*/ 0 60000 65536"/>
              <a:gd name="T20" fmla="*/ 0 60000 65536"/>
              <a:gd name="T21" fmla="*/ 0 60000 65536"/>
              <a:gd name="T22" fmla="*/ 0 60000 65536"/>
              <a:gd name="T23" fmla="*/ 0 60000 65536"/>
              <a:gd name="T24" fmla="*/ 3163 w 21600"/>
              <a:gd name="T25" fmla="*/ 3163 h 21600"/>
              <a:gd name="T26" fmla="*/ 18437 w 21600"/>
              <a:gd name="T27" fmla="*/ 18437 h 21600"/>
            </a:gdLst>
            <a:ahLst/>
            <a:cxnLst>
              <a:cxn ang="T16">
                <a:pos x="T0" y="T1"/>
              </a:cxn>
              <a:cxn ang="T17">
                <a:pos x="T2" y="T3"/>
              </a:cxn>
              <a:cxn ang="T18">
                <a:pos x="T4" y="T5"/>
              </a:cxn>
              <a:cxn ang="T19">
                <a:pos x="T6" y="T7"/>
              </a:cxn>
              <a:cxn ang="T20">
                <a:pos x="T8" y="T9"/>
              </a:cxn>
              <a:cxn ang="T21">
                <a:pos x="T10" y="T11"/>
              </a:cxn>
              <a:cxn ang="T22">
                <a:pos x="T12" y="T13"/>
              </a:cxn>
              <a:cxn ang="T23">
                <a:pos x="T14" y="T15"/>
              </a:cxn>
            </a:cxnLst>
            <a:rect l="T24" t="T25" r="T26" b="T27"/>
            <a:pathLst>
              <a:path w="21600" h="21600">
                <a:moveTo>
                  <a:pt x="0" y="10800"/>
                </a:moveTo>
                <a:cubicBezTo>
                  <a:pt x="0" y="4835"/>
                  <a:pt x="4835" y="0"/>
                  <a:pt x="10800" y="0"/>
                </a:cubicBezTo>
                <a:cubicBezTo>
                  <a:pt x="16765" y="0"/>
                  <a:pt x="21600" y="4835"/>
                  <a:pt x="21600" y="10800"/>
                </a:cubicBezTo>
                <a:cubicBezTo>
                  <a:pt x="21600" y="16765"/>
                  <a:pt x="16765" y="21600"/>
                  <a:pt x="10800" y="21600"/>
                </a:cubicBezTo>
                <a:cubicBezTo>
                  <a:pt x="4835" y="21600"/>
                  <a:pt x="0" y="16765"/>
                  <a:pt x="0" y="10800"/>
                </a:cubicBezTo>
                <a:close/>
                <a:moveTo>
                  <a:pt x="3126" y="10800"/>
                </a:moveTo>
                <a:cubicBezTo>
                  <a:pt x="3126" y="15038"/>
                  <a:pt x="6562" y="18474"/>
                  <a:pt x="10800" y="18474"/>
                </a:cubicBezTo>
                <a:cubicBezTo>
                  <a:pt x="15038" y="18474"/>
                  <a:pt x="18474" y="15038"/>
                  <a:pt x="18474" y="10800"/>
                </a:cubicBezTo>
                <a:cubicBezTo>
                  <a:pt x="18474" y="6562"/>
                  <a:pt x="15038" y="3126"/>
                  <a:pt x="10800" y="3126"/>
                </a:cubicBezTo>
                <a:cubicBezTo>
                  <a:pt x="6562" y="3126"/>
                  <a:pt x="3126" y="6562"/>
                  <a:pt x="3126" y="10800"/>
                </a:cubicBezTo>
                <a:close/>
              </a:path>
            </a:pathLst>
          </a:custGeom>
          <a:solidFill>
            <a:schemeClr val="accent2"/>
          </a:solidFill>
          <a:ln>
            <a:noFill/>
          </a:ln>
          <a:effectLst/>
          <a:extLst>
            <a:ext uri="{91240B29-F687-4F45-9708-019B960494DF}">
              <a14:hiddenLine xmlns:a14="http://schemas.microsoft.com/office/drawing/2010/main" w="9525">
                <a:solidFill>
                  <a:schemeClr val="tx1"/>
                </a:solidFill>
                <a:round/>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295" name="AutoShape 52">
            <a:extLst>
              <a:ext uri="{FF2B5EF4-FFF2-40B4-BE49-F238E27FC236}">
                <a16:creationId xmlns:a16="http://schemas.microsoft.com/office/drawing/2014/main" id="{AA06FF32-DB9C-4DAF-A382-7598156FBB61}"/>
              </a:ext>
            </a:extLst>
          </p:cNvPr>
          <p:cNvSpPr>
            <a:spLocks noChangeArrowheads="1"/>
          </p:cNvSpPr>
          <p:nvPr/>
        </p:nvSpPr>
        <p:spPr bwMode="auto">
          <a:xfrm rot="7615129">
            <a:off x="5173663" y="4287838"/>
            <a:ext cx="557213" cy="712788"/>
          </a:xfrm>
          <a:custGeom>
            <a:avLst/>
            <a:gdLst>
              <a:gd name="T0" fmla="*/ 480751 w 21600"/>
              <a:gd name="T1" fmla="*/ 356394 h 21600"/>
              <a:gd name="T2" fmla="*/ 278607 w 21600"/>
              <a:gd name="T3" fmla="*/ 712788 h 21600"/>
              <a:gd name="T4" fmla="*/ 76462 w 21600"/>
              <a:gd name="T5" fmla="*/ 356394 h 21600"/>
              <a:gd name="T6" fmla="*/ 278607 w 21600"/>
              <a:gd name="T7" fmla="*/ 0 h 21600"/>
              <a:gd name="T8" fmla="*/ 0 60000 65536"/>
              <a:gd name="T9" fmla="*/ 0 60000 65536"/>
              <a:gd name="T10" fmla="*/ 0 60000 65536"/>
              <a:gd name="T11" fmla="*/ 0 60000 65536"/>
              <a:gd name="T12" fmla="*/ 4764 w 21600"/>
              <a:gd name="T13" fmla="*/ 4764 h 21600"/>
              <a:gd name="T14" fmla="*/ 16836 w 21600"/>
              <a:gd name="T15" fmla="*/ 16836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296" name="AutoShape 54">
            <a:extLst>
              <a:ext uri="{FF2B5EF4-FFF2-40B4-BE49-F238E27FC236}">
                <a16:creationId xmlns:a16="http://schemas.microsoft.com/office/drawing/2014/main" id="{E5F69ED2-B022-4D6A-980C-35C28E487033}"/>
              </a:ext>
            </a:extLst>
          </p:cNvPr>
          <p:cNvSpPr>
            <a:spLocks noChangeArrowheads="1"/>
          </p:cNvSpPr>
          <p:nvPr/>
        </p:nvSpPr>
        <p:spPr bwMode="auto">
          <a:xfrm rot="13816575">
            <a:off x="2443163" y="4365625"/>
            <a:ext cx="557212" cy="712788"/>
          </a:xfrm>
          <a:custGeom>
            <a:avLst/>
            <a:gdLst>
              <a:gd name="T0" fmla="*/ 480750 w 21600"/>
              <a:gd name="T1" fmla="*/ 356394 h 21600"/>
              <a:gd name="T2" fmla="*/ 278606 w 21600"/>
              <a:gd name="T3" fmla="*/ 712788 h 21600"/>
              <a:gd name="T4" fmla="*/ 76462 w 21600"/>
              <a:gd name="T5" fmla="*/ 356394 h 21600"/>
              <a:gd name="T6" fmla="*/ 278606 w 21600"/>
              <a:gd name="T7" fmla="*/ 0 h 21600"/>
              <a:gd name="T8" fmla="*/ 0 60000 65536"/>
              <a:gd name="T9" fmla="*/ 0 60000 65536"/>
              <a:gd name="T10" fmla="*/ 0 60000 65536"/>
              <a:gd name="T11" fmla="*/ 0 60000 65536"/>
              <a:gd name="T12" fmla="*/ 4764 w 21600"/>
              <a:gd name="T13" fmla="*/ 4764 h 21600"/>
              <a:gd name="T14" fmla="*/ 16836 w 21600"/>
              <a:gd name="T15" fmla="*/ 16836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grpSp>
        <p:nvGrpSpPr>
          <p:cNvPr id="12297" name="Group 57">
            <a:extLst>
              <a:ext uri="{FF2B5EF4-FFF2-40B4-BE49-F238E27FC236}">
                <a16:creationId xmlns:a16="http://schemas.microsoft.com/office/drawing/2014/main" id="{79D6CCD6-72B8-4FD9-8D9F-1D75DED11EEE}"/>
              </a:ext>
            </a:extLst>
          </p:cNvPr>
          <p:cNvGrpSpPr>
            <a:grpSpLocks/>
          </p:cNvGrpSpPr>
          <p:nvPr/>
        </p:nvGrpSpPr>
        <p:grpSpPr bwMode="auto">
          <a:xfrm rot="11008055">
            <a:off x="2365375" y="1916113"/>
            <a:ext cx="3443288" cy="635000"/>
            <a:chOff x="938" y="2886"/>
            <a:chExt cx="2169" cy="400"/>
          </a:xfrm>
        </p:grpSpPr>
        <p:sp>
          <p:nvSpPr>
            <p:cNvPr id="12311" name="AutoShape 55">
              <a:extLst>
                <a:ext uri="{FF2B5EF4-FFF2-40B4-BE49-F238E27FC236}">
                  <a16:creationId xmlns:a16="http://schemas.microsoft.com/office/drawing/2014/main" id="{B1BFD597-9EE2-4123-99CC-FFAAF292E68A}"/>
                </a:ext>
              </a:extLst>
            </p:cNvPr>
            <p:cNvSpPr>
              <a:spLocks noChangeArrowheads="1"/>
            </p:cNvSpPr>
            <p:nvPr/>
          </p:nvSpPr>
          <p:spPr bwMode="auto">
            <a:xfrm rot="7615129">
              <a:off x="2707" y="2837"/>
              <a:ext cx="351" cy="449"/>
            </a:xfrm>
            <a:custGeom>
              <a:avLst/>
              <a:gdLst>
                <a:gd name="T0" fmla="*/ 303 w 21600"/>
                <a:gd name="T1" fmla="*/ 225 h 21600"/>
                <a:gd name="T2" fmla="*/ 176 w 21600"/>
                <a:gd name="T3" fmla="*/ 449 h 21600"/>
                <a:gd name="T4" fmla="*/ 48 w 21600"/>
                <a:gd name="T5" fmla="*/ 225 h 21600"/>
                <a:gd name="T6" fmla="*/ 176 w 21600"/>
                <a:gd name="T7" fmla="*/ 0 h 21600"/>
                <a:gd name="T8" fmla="*/ 0 60000 65536"/>
                <a:gd name="T9" fmla="*/ 0 60000 65536"/>
                <a:gd name="T10" fmla="*/ 0 60000 65536"/>
                <a:gd name="T11" fmla="*/ 0 60000 65536"/>
                <a:gd name="T12" fmla="*/ 4738 w 21600"/>
                <a:gd name="T13" fmla="*/ 4763 h 21600"/>
                <a:gd name="T14" fmla="*/ 16862 w 21600"/>
                <a:gd name="T15" fmla="*/ 16837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312" name="AutoShape 56">
              <a:extLst>
                <a:ext uri="{FF2B5EF4-FFF2-40B4-BE49-F238E27FC236}">
                  <a16:creationId xmlns:a16="http://schemas.microsoft.com/office/drawing/2014/main" id="{51C3DE95-585E-4865-ACFF-D2F0BC509977}"/>
                </a:ext>
              </a:extLst>
            </p:cNvPr>
            <p:cNvSpPr>
              <a:spLocks noChangeArrowheads="1"/>
            </p:cNvSpPr>
            <p:nvPr/>
          </p:nvSpPr>
          <p:spPr bwMode="auto">
            <a:xfrm rot="-7783425">
              <a:off x="987" y="2886"/>
              <a:ext cx="351" cy="449"/>
            </a:xfrm>
            <a:custGeom>
              <a:avLst/>
              <a:gdLst>
                <a:gd name="T0" fmla="*/ 303 w 21600"/>
                <a:gd name="T1" fmla="*/ 225 h 21600"/>
                <a:gd name="T2" fmla="*/ 176 w 21600"/>
                <a:gd name="T3" fmla="*/ 449 h 21600"/>
                <a:gd name="T4" fmla="*/ 48 w 21600"/>
                <a:gd name="T5" fmla="*/ 225 h 21600"/>
                <a:gd name="T6" fmla="*/ 176 w 21600"/>
                <a:gd name="T7" fmla="*/ 0 h 21600"/>
                <a:gd name="T8" fmla="*/ 0 60000 65536"/>
                <a:gd name="T9" fmla="*/ 0 60000 65536"/>
                <a:gd name="T10" fmla="*/ 0 60000 65536"/>
                <a:gd name="T11" fmla="*/ 0 60000 65536"/>
                <a:gd name="T12" fmla="*/ 4738 w 21600"/>
                <a:gd name="T13" fmla="*/ 4763 h 21600"/>
                <a:gd name="T14" fmla="*/ 16862 w 21600"/>
                <a:gd name="T15" fmla="*/ 16837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grpSp>
      <p:sp>
        <p:nvSpPr>
          <p:cNvPr id="12298" name="AutoShape 58">
            <a:extLst>
              <a:ext uri="{FF2B5EF4-FFF2-40B4-BE49-F238E27FC236}">
                <a16:creationId xmlns:a16="http://schemas.microsoft.com/office/drawing/2014/main" id="{992D2866-0BF6-45D2-9F03-0129F2DD73CC}"/>
              </a:ext>
            </a:extLst>
          </p:cNvPr>
          <p:cNvSpPr>
            <a:spLocks noChangeArrowheads="1"/>
          </p:cNvSpPr>
          <p:nvPr/>
        </p:nvSpPr>
        <p:spPr bwMode="auto">
          <a:xfrm rot="10800000">
            <a:off x="3792538" y="4076700"/>
            <a:ext cx="557212" cy="712788"/>
          </a:xfrm>
          <a:custGeom>
            <a:avLst/>
            <a:gdLst>
              <a:gd name="T0" fmla="*/ 480750 w 21600"/>
              <a:gd name="T1" fmla="*/ 356394 h 21600"/>
              <a:gd name="T2" fmla="*/ 278606 w 21600"/>
              <a:gd name="T3" fmla="*/ 712788 h 21600"/>
              <a:gd name="T4" fmla="*/ 76462 w 21600"/>
              <a:gd name="T5" fmla="*/ 356394 h 21600"/>
              <a:gd name="T6" fmla="*/ 278606 w 21600"/>
              <a:gd name="T7" fmla="*/ 0 h 21600"/>
              <a:gd name="T8" fmla="*/ 0 60000 65536"/>
              <a:gd name="T9" fmla="*/ 0 60000 65536"/>
              <a:gd name="T10" fmla="*/ 0 60000 65536"/>
              <a:gd name="T11" fmla="*/ 0 60000 65536"/>
              <a:gd name="T12" fmla="*/ 4764 w 21600"/>
              <a:gd name="T13" fmla="*/ 4764 h 21600"/>
              <a:gd name="T14" fmla="*/ 16836 w 21600"/>
              <a:gd name="T15" fmla="*/ 16836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299" name="AutoShape 59">
            <a:extLst>
              <a:ext uri="{FF2B5EF4-FFF2-40B4-BE49-F238E27FC236}">
                <a16:creationId xmlns:a16="http://schemas.microsoft.com/office/drawing/2014/main" id="{C13E2AED-C71F-4548-8F32-336680E5A7BE}"/>
              </a:ext>
            </a:extLst>
          </p:cNvPr>
          <p:cNvSpPr>
            <a:spLocks noChangeArrowheads="1"/>
          </p:cNvSpPr>
          <p:nvPr/>
        </p:nvSpPr>
        <p:spPr bwMode="auto">
          <a:xfrm rot="3725992">
            <a:off x="4668838" y="2722563"/>
            <a:ext cx="557213" cy="712788"/>
          </a:xfrm>
          <a:custGeom>
            <a:avLst/>
            <a:gdLst>
              <a:gd name="T0" fmla="*/ 480751 w 21600"/>
              <a:gd name="T1" fmla="*/ 356394 h 21600"/>
              <a:gd name="T2" fmla="*/ 278607 w 21600"/>
              <a:gd name="T3" fmla="*/ 712788 h 21600"/>
              <a:gd name="T4" fmla="*/ 76462 w 21600"/>
              <a:gd name="T5" fmla="*/ 356394 h 21600"/>
              <a:gd name="T6" fmla="*/ 278607 w 21600"/>
              <a:gd name="T7" fmla="*/ 0 h 21600"/>
              <a:gd name="T8" fmla="*/ 0 60000 65536"/>
              <a:gd name="T9" fmla="*/ 0 60000 65536"/>
              <a:gd name="T10" fmla="*/ 0 60000 65536"/>
              <a:gd name="T11" fmla="*/ 0 60000 65536"/>
              <a:gd name="T12" fmla="*/ 4764 w 21600"/>
              <a:gd name="T13" fmla="*/ 4764 h 21600"/>
              <a:gd name="T14" fmla="*/ 16836 w 21600"/>
              <a:gd name="T15" fmla="*/ 16836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300" name="AutoShape 60">
            <a:extLst>
              <a:ext uri="{FF2B5EF4-FFF2-40B4-BE49-F238E27FC236}">
                <a16:creationId xmlns:a16="http://schemas.microsoft.com/office/drawing/2014/main" id="{2244BB9B-9E48-4247-934A-6BCCC8ADDF61}"/>
              </a:ext>
            </a:extLst>
          </p:cNvPr>
          <p:cNvSpPr>
            <a:spLocks noChangeArrowheads="1"/>
          </p:cNvSpPr>
          <p:nvPr/>
        </p:nvSpPr>
        <p:spPr bwMode="auto">
          <a:xfrm rot="17870963">
            <a:off x="2933701" y="2703514"/>
            <a:ext cx="557213" cy="712787"/>
          </a:xfrm>
          <a:custGeom>
            <a:avLst/>
            <a:gdLst>
              <a:gd name="T0" fmla="*/ 480751 w 21600"/>
              <a:gd name="T1" fmla="*/ 356394 h 21600"/>
              <a:gd name="T2" fmla="*/ 278607 w 21600"/>
              <a:gd name="T3" fmla="*/ 712787 h 21600"/>
              <a:gd name="T4" fmla="*/ 76462 w 21600"/>
              <a:gd name="T5" fmla="*/ 356394 h 21600"/>
              <a:gd name="T6" fmla="*/ 278607 w 21600"/>
              <a:gd name="T7" fmla="*/ 0 h 21600"/>
              <a:gd name="T8" fmla="*/ 0 60000 65536"/>
              <a:gd name="T9" fmla="*/ 0 60000 65536"/>
              <a:gd name="T10" fmla="*/ 0 60000 65536"/>
              <a:gd name="T11" fmla="*/ 0 60000 65536"/>
              <a:gd name="T12" fmla="*/ 4764 w 21600"/>
              <a:gd name="T13" fmla="*/ 4764 h 21600"/>
              <a:gd name="T14" fmla="*/ 16836 w 21600"/>
              <a:gd name="T15" fmla="*/ 16836 h 21600"/>
            </a:gdLst>
            <a:ahLst/>
            <a:cxnLst>
              <a:cxn ang="T8">
                <a:pos x="T0" y="T1"/>
              </a:cxn>
              <a:cxn ang="T9">
                <a:pos x="T2" y="T3"/>
              </a:cxn>
              <a:cxn ang="T10">
                <a:pos x="T4" y="T5"/>
              </a:cxn>
              <a:cxn ang="T11">
                <a:pos x="T6" y="T7"/>
              </a:cxn>
            </a:cxnLst>
            <a:rect l="T12" t="T13" r="T14" b="T15"/>
            <a:pathLst>
              <a:path w="21600" h="21600">
                <a:moveTo>
                  <a:pt x="0" y="0"/>
                </a:moveTo>
                <a:lnTo>
                  <a:pt x="5927" y="21600"/>
                </a:lnTo>
                <a:lnTo>
                  <a:pt x="15673" y="21600"/>
                </a:lnTo>
                <a:lnTo>
                  <a:pt x="21600" y="0"/>
                </a:lnTo>
                <a:lnTo>
                  <a:pt x="0" y="0"/>
                </a:lnTo>
                <a:close/>
              </a:path>
            </a:pathLst>
          </a:custGeom>
          <a:solidFill>
            <a:schemeClr val="bg1"/>
          </a:solidFill>
          <a:ln>
            <a:noFill/>
          </a:ln>
          <a:effectLst/>
          <a:extLs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US" sz="2800">
              <a:latin typeface="TH SarabunPSK" panose="020B0500040200020003" pitchFamily="34" charset="-34"/>
              <a:cs typeface="TH SarabunPSK" panose="020B0500040200020003" pitchFamily="34" charset="-34"/>
            </a:endParaRPr>
          </a:p>
        </p:txBody>
      </p:sp>
      <p:sp>
        <p:nvSpPr>
          <p:cNvPr id="12301" name="Rectangle 61">
            <a:extLst>
              <a:ext uri="{FF2B5EF4-FFF2-40B4-BE49-F238E27FC236}">
                <a16:creationId xmlns:a16="http://schemas.microsoft.com/office/drawing/2014/main" id="{6CFF40CC-EB43-494A-A234-9B304AE88F91}"/>
              </a:ext>
            </a:extLst>
          </p:cNvPr>
          <p:cNvSpPr>
            <a:spLocks noChangeArrowheads="1"/>
          </p:cNvSpPr>
          <p:nvPr/>
        </p:nvSpPr>
        <p:spPr bwMode="auto">
          <a:xfrm>
            <a:off x="3576638" y="5084763"/>
            <a:ext cx="11031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solidFill>
                  <a:schemeClr val="bg1"/>
                </a:solidFill>
                <a:latin typeface="TH SarabunPSK" panose="020B0500040200020003" pitchFamily="34" charset="-34"/>
                <a:cs typeface="TH SarabunPSK" panose="020B0500040200020003" pitchFamily="34" charset="-34"/>
              </a:rPr>
              <a:t>Committee</a:t>
            </a:r>
            <a:endParaRPr lang="th-TH" altLang="en-US" sz="2000" b="1">
              <a:solidFill>
                <a:schemeClr val="bg1"/>
              </a:solidFill>
              <a:latin typeface="TH SarabunPSK" panose="020B0500040200020003" pitchFamily="34" charset="-34"/>
              <a:cs typeface="TH SarabunPSK" panose="020B0500040200020003" pitchFamily="34" charset="-34"/>
            </a:endParaRPr>
          </a:p>
        </p:txBody>
      </p:sp>
      <p:sp>
        <p:nvSpPr>
          <p:cNvPr id="12302" name="Rectangle 62">
            <a:extLst>
              <a:ext uri="{FF2B5EF4-FFF2-40B4-BE49-F238E27FC236}">
                <a16:creationId xmlns:a16="http://schemas.microsoft.com/office/drawing/2014/main" id="{A0CD7F17-C966-4CC5-A50C-00DD9B77F376}"/>
              </a:ext>
            </a:extLst>
          </p:cNvPr>
          <p:cNvSpPr>
            <a:spLocks noChangeArrowheads="1"/>
          </p:cNvSpPr>
          <p:nvPr/>
        </p:nvSpPr>
        <p:spPr bwMode="auto">
          <a:xfrm rot="3239160">
            <a:off x="2941227" y="3700434"/>
            <a:ext cx="708848"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latin typeface="TH SarabunPSK" panose="020B0500040200020003" pitchFamily="34" charset="-34"/>
                <a:cs typeface="TH SarabunPSK" panose="020B0500040200020003" pitchFamily="34" charset="-34"/>
              </a:rPr>
              <a:t>NESDB</a:t>
            </a:r>
          </a:p>
        </p:txBody>
      </p:sp>
      <p:sp>
        <p:nvSpPr>
          <p:cNvPr id="12303" name="Rectangle 63">
            <a:extLst>
              <a:ext uri="{FF2B5EF4-FFF2-40B4-BE49-F238E27FC236}">
                <a16:creationId xmlns:a16="http://schemas.microsoft.com/office/drawing/2014/main" id="{C42355D2-6DD6-4037-BB8C-3F63A53EDA5E}"/>
              </a:ext>
            </a:extLst>
          </p:cNvPr>
          <p:cNvSpPr>
            <a:spLocks noChangeArrowheads="1"/>
          </p:cNvSpPr>
          <p:nvPr/>
        </p:nvSpPr>
        <p:spPr bwMode="auto">
          <a:xfrm>
            <a:off x="3354388" y="2420938"/>
            <a:ext cx="1388522"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latin typeface="TH SarabunPSK" panose="020B0500040200020003" pitchFamily="34" charset="-34"/>
                <a:cs typeface="TH SarabunPSK" panose="020B0500040200020003" pitchFamily="34" charset="-34"/>
              </a:rPr>
              <a:t>Budget Bureau</a:t>
            </a:r>
          </a:p>
        </p:txBody>
      </p:sp>
      <p:sp>
        <p:nvSpPr>
          <p:cNvPr id="12304" name="Rectangle 64">
            <a:extLst>
              <a:ext uri="{FF2B5EF4-FFF2-40B4-BE49-F238E27FC236}">
                <a16:creationId xmlns:a16="http://schemas.microsoft.com/office/drawing/2014/main" id="{4AB3E6B9-E2B1-499A-8E63-43A150DFA096}"/>
              </a:ext>
            </a:extLst>
          </p:cNvPr>
          <p:cNvSpPr>
            <a:spLocks noChangeArrowheads="1"/>
          </p:cNvSpPr>
          <p:nvPr/>
        </p:nvSpPr>
        <p:spPr bwMode="auto">
          <a:xfrm rot="18302963">
            <a:off x="4599504" y="3549721"/>
            <a:ext cx="681597" cy="707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latin typeface="TH SarabunPSK" panose="020B0500040200020003" pitchFamily="34" charset="-34"/>
                <a:cs typeface="TH SarabunPSK" panose="020B0500040200020003" pitchFamily="34" charset="-34"/>
              </a:rPr>
              <a:t>Audit</a:t>
            </a:r>
          </a:p>
          <a:p>
            <a:pPr eaLnBrk="1" hangingPunct="1"/>
            <a:r>
              <a:rPr lang="en-US" altLang="en-US" sz="2000" b="1">
                <a:latin typeface="TH SarabunPSK" panose="020B0500040200020003" pitchFamily="34" charset="-34"/>
                <a:cs typeface="TH SarabunPSK" panose="020B0500040200020003" pitchFamily="34" charset="-34"/>
              </a:rPr>
              <a:t>Office</a:t>
            </a:r>
            <a:endParaRPr lang="th-TH" altLang="en-US" sz="2000" b="1">
              <a:latin typeface="TH SarabunPSK" panose="020B0500040200020003" pitchFamily="34" charset="-34"/>
              <a:cs typeface="TH SarabunPSK" panose="020B0500040200020003" pitchFamily="34" charset="-34"/>
            </a:endParaRPr>
          </a:p>
        </p:txBody>
      </p:sp>
      <p:sp>
        <p:nvSpPr>
          <p:cNvPr id="12305" name="Rectangle 65">
            <a:extLst>
              <a:ext uri="{FF2B5EF4-FFF2-40B4-BE49-F238E27FC236}">
                <a16:creationId xmlns:a16="http://schemas.microsoft.com/office/drawing/2014/main" id="{8ACD262F-A703-4917-B8AD-287FDEB0AEB4}"/>
              </a:ext>
            </a:extLst>
          </p:cNvPr>
          <p:cNvSpPr>
            <a:spLocks noChangeArrowheads="1"/>
          </p:cNvSpPr>
          <p:nvPr/>
        </p:nvSpPr>
        <p:spPr bwMode="auto">
          <a:xfrm>
            <a:off x="1919289" y="3213100"/>
            <a:ext cx="6492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a:solidFill>
                  <a:schemeClr val="bg1"/>
                </a:solidFill>
                <a:latin typeface="TH SarabunPSK" panose="020B0500040200020003" pitchFamily="34" charset="-34"/>
                <a:cs typeface="TH SarabunPSK" panose="020B0500040200020003" pitchFamily="34" charset="-34"/>
              </a:rPr>
              <a:t>MOF</a:t>
            </a:r>
          </a:p>
        </p:txBody>
      </p:sp>
      <p:sp>
        <p:nvSpPr>
          <p:cNvPr id="12306" name="Rectangle 66">
            <a:extLst>
              <a:ext uri="{FF2B5EF4-FFF2-40B4-BE49-F238E27FC236}">
                <a16:creationId xmlns:a16="http://schemas.microsoft.com/office/drawing/2014/main" id="{6636D0E1-AC6F-45F1-8F8B-16296348BC8E}"/>
              </a:ext>
            </a:extLst>
          </p:cNvPr>
          <p:cNvSpPr>
            <a:spLocks noChangeArrowheads="1"/>
          </p:cNvSpPr>
          <p:nvPr/>
        </p:nvSpPr>
        <p:spPr bwMode="auto">
          <a:xfrm>
            <a:off x="5616576" y="3055938"/>
            <a:ext cx="599844" cy="1015663"/>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r>
              <a:rPr lang="en-US" altLang="en-US" sz="2000" b="1">
                <a:solidFill>
                  <a:schemeClr val="bg1"/>
                </a:solidFill>
                <a:latin typeface="TH SarabunPSK" panose="020B0500040200020003" pitchFamily="34" charset="-34"/>
                <a:cs typeface="TH SarabunPSK" panose="020B0500040200020003" pitchFamily="34" charset="-34"/>
              </a:rPr>
              <a:t>Line </a:t>
            </a:r>
          </a:p>
          <a:p>
            <a:pPr eaLnBrk="1" hangingPunct="1"/>
            <a:r>
              <a:rPr lang="en-US" altLang="en-US" sz="2000" b="1">
                <a:solidFill>
                  <a:schemeClr val="bg1"/>
                </a:solidFill>
                <a:latin typeface="TH SarabunPSK" panose="020B0500040200020003" pitchFamily="34" charset="-34"/>
                <a:cs typeface="TH SarabunPSK" panose="020B0500040200020003" pitchFamily="34" charset="-34"/>
              </a:rPr>
              <a:t>Minis</a:t>
            </a:r>
          </a:p>
          <a:p>
            <a:pPr eaLnBrk="1" hangingPunct="1"/>
            <a:r>
              <a:rPr lang="en-US" altLang="en-US" sz="2000" b="1">
                <a:solidFill>
                  <a:schemeClr val="bg1"/>
                </a:solidFill>
                <a:latin typeface="TH SarabunPSK" panose="020B0500040200020003" pitchFamily="34" charset="-34"/>
                <a:cs typeface="TH SarabunPSK" panose="020B0500040200020003" pitchFamily="34" charset="-34"/>
              </a:rPr>
              <a:t>try</a:t>
            </a:r>
            <a:endParaRPr lang="th-TH" altLang="en-US" sz="2000" b="1">
              <a:solidFill>
                <a:schemeClr val="bg1"/>
              </a:solidFill>
              <a:latin typeface="TH SarabunPSK" panose="020B0500040200020003" pitchFamily="34" charset="-34"/>
              <a:cs typeface="TH SarabunPSK" panose="020B0500040200020003" pitchFamily="34" charset="-34"/>
            </a:endParaRPr>
          </a:p>
        </p:txBody>
      </p:sp>
      <p:sp>
        <p:nvSpPr>
          <p:cNvPr id="12307" name="Rectangle 67">
            <a:extLst>
              <a:ext uri="{FF2B5EF4-FFF2-40B4-BE49-F238E27FC236}">
                <a16:creationId xmlns:a16="http://schemas.microsoft.com/office/drawing/2014/main" id="{FA781083-7935-4259-B6FE-C5D481F0768F}"/>
              </a:ext>
            </a:extLst>
          </p:cNvPr>
          <p:cNvSpPr>
            <a:spLocks noChangeArrowheads="1"/>
          </p:cNvSpPr>
          <p:nvPr/>
        </p:nvSpPr>
        <p:spPr bwMode="auto">
          <a:xfrm>
            <a:off x="3287714" y="1557338"/>
            <a:ext cx="1728787" cy="40011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lvl1pPr>
              <a:defRPr>
                <a:solidFill>
                  <a:schemeClr val="tx1"/>
                </a:solidFill>
                <a:latin typeface="Arial" panose="020B0604020202020204" pitchFamily="34" charset="0"/>
                <a:cs typeface="Arial" panose="020B0604020202020204" pitchFamily="34" charset="0"/>
              </a:defRPr>
            </a:lvl1pPr>
            <a:lvl2pPr marL="742950" indent="-285750">
              <a:defRPr>
                <a:solidFill>
                  <a:schemeClr val="tx1"/>
                </a:solidFill>
                <a:latin typeface="Arial" panose="020B0604020202020204" pitchFamily="34" charset="0"/>
                <a:cs typeface="Arial" panose="020B0604020202020204" pitchFamily="34" charset="0"/>
              </a:defRPr>
            </a:lvl2pPr>
            <a:lvl3pPr marL="1143000" indent="-228600">
              <a:defRPr>
                <a:solidFill>
                  <a:schemeClr val="tx1"/>
                </a:solidFill>
                <a:latin typeface="Arial" panose="020B0604020202020204" pitchFamily="34" charset="0"/>
                <a:cs typeface="Arial" panose="020B0604020202020204" pitchFamily="34" charset="0"/>
              </a:defRPr>
            </a:lvl3pPr>
            <a:lvl4pPr marL="1600200" indent="-228600">
              <a:defRPr>
                <a:solidFill>
                  <a:schemeClr val="tx1"/>
                </a:solidFill>
                <a:latin typeface="Arial" panose="020B0604020202020204" pitchFamily="34" charset="0"/>
                <a:cs typeface="Arial" panose="020B0604020202020204" pitchFamily="34" charset="0"/>
              </a:defRPr>
            </a:lvl4pPr>
            <a:lvl5pPr marL="2057400" indent="-228600">
              <a:defRPr>
                <a:solidFill>
                  <a:schemeClr val="tx1"/>
                </a:solidFill>
                <a:latin typeface="Arial" panose="020B0604020202020204" pitchFamily="34" charset="0"/>
                <a:cs typeface="Arial" panose="020B0604020202020204" pitchFamily="34" charset="0"/>
              </a:defRPr>
            </a:lvl5pPr>
            <a:lvl6pPr marL="25146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29718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4290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3886200" indent="-2286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spcBef>
                <a:spcPct val="50000"/>
              </a:spcBef>
            </a:pPr>
            <a:r>
              <a:rPr lang="en-US" altLang="en-US" sz="2000" b="1">
                <a:solidFill>
                  <a:schemeClr val="bg1"/>
                </a:solidFill>
                <a:latin typeface="TH SarabunPSK" panose="020B0500040200020003" pitchFamily="34" charset="-34"/>
                <a:cs typeface="TH SarabunPSK" panose="020B0500040200020003" pitchFamily="34" charset="-34"/>
              </a:rPr>
              <a:t>Ministry of Labor</a:t>
            </a:r>
          </a:p>
        </p:txBody>
      </p:sp>
      <p:sp>
        <p:nvSpPr>
          <p:cNvPr id="12308" name="Rectangle 68">
            <a:extLst>
              <a:ext uri="{FF2B5EF4-FFF2-40B4-BE49-F238E27FC236}">
                <a16:creationId xmlns:a16="http://schemas.microsoft.com/office/drawing/2014/main" id="{66608849-3D44-425A-9B31-F4C2D2751B26}"/>
              </a:ext>
            </a:extLst>
          </p:cNvPr>
          <p:cNvSpPr>
            <a:spLocks noChangeArrowheads="1"/>
          </p:cNvSpPr>
          <p:nvPr/>
        </p:nvSpPr>
        <p:spPr bwMode="auto">
          <a:xfrm>
            <a:off x="6527799" y="1603725"/>
            <a:ext cx="4818487" cy="35394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wrap="square" anchor="ctr">
            <a:spAutoFit/>
          </a:bodyPr>
          <a:lstStyle>
            <a:lvl1pPr marL="342900" indent="-342900">
              <a:defRPr>
                <a:solidFill>
                  <a:schemeClr val="tx1"/>
                </a:solidFill>
                <a:latin typeface="Arial" panose="020B0604020202020204" pitchFamily="34" charset="0"/>
                <a:cs typeface="Arial" panose="020B0604020202020204" pitchFamily="34" charset="0"/>
              </a:defRPr>
            </a:lvl1pPr>
            <a:lvl2pPr marL="800100" indent="-342900">
              <a:defRPr>
                <a:solidFill>
                  <a:schemeClr val="tx1"/>
                </a:solidFill>
                <a:latin typeface="Arial" panose="020B0604020202020204" pitchFamily="34" charset="0"/>
                <a:cs typeface="Arial" panose="020B0604020202020204" pitchFamily="34" charset="0"/>
              </a:defRPr>
            </a:lvl2pPr>
            <a:lvl3pPr marL="1257300" indent="-342900">
              <a:defRPr>
                <a:solidFill>
                  <a:schemeClr val="tx1"/>
                </a:solidFill>
                <a:latin typeface="Arial" panose="020B0604020202020204" pitchFamily="34" charset="0"/>
                <a:cs typeface="Arial" panose="020B0604020202020204" pitchFamily="34" charset="0"/>
              </a:defRPr>
            </a:lvl3pPr>
            <a:lvl4pPr marL="1714500" indent="-342900">
              <a:defRPr>
                <a:solidFill>
                  <a:schemeClr val="tx1"/>
                </a:solidFill>
                <a:latin typeface="Arial" panose="020B0604020202020204" pitchFamily="34" charset="0"/>
                <a:cs typeface="Arial" panose="020B0604020202020204" pitchFamily="34" charset="0"/>
              </a:defRPr>
            </a:lvl4pPr>
            <a:lvl5pPr marL="2171700" indent="-342900">
              <a:defRPr>
                <a:solidFill>
                  <a:schemeClr val="tx1"/>
                </a:solidFill>
                <a:latin typeface="Arial" panose="020B0604020202020204" pitchFamily="34" charset="0"/>
                <a:cs typeface="Arial" panose="020B0604020202020204" pitchFamily="34" charset="0"/>
              </a:defRPr>
            </a:lvl5pPr>
            <a:lvl6pPr marL="2628900" indent="-3429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6pPr>
            <a:lvl7pPr marL="3086100" indent="-3429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7pPr>
            <a:lvl8pPr marL="3543300" indent="-3429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8pPr>
            <a:lvl9pPr marL="4000500" indent="-342900" eaLnBrk="0" fontAlgn="base" hangingPunct="0">
              <a:spcBef>
                <a:spcPct val="0"/>
              </a:spcBef>
              <a:spcAft>
                <a:spcPct val="0"/>
              </a:spcAft>
              <a:defRPr>
                <a:solidFill>
                  <a:schemeClr val="tx1"/>
                </a:solidFill>
                <a:latin typeface="Arial" panose="020B0604020202020204" pitchFamily="34" charset="0"/>
                <a:cs typeface="Arial" panose="020B0604020202020204" pitchFamily="34" charset="0"/>
              </a:defRPr>
            </a:lvl9pPr>
          </a:lstStyle>
          <a:p>
            <a:pPr eaLnBrk="1" hangingPunct="1">
              <a:buFontTx/>
              <a:buChar char="•"/>
            </a:pPr>
            <a:r>
              <a:rPr lang="en-US" altLang="en-US" sz="2800" dirty="0">
                <a:latin typeface="TH SarabunPSK" panose="020B0500040200020003" pitchFamily="34" charset="-34"/>
                <a:cs typeface="TH SarabunPSK" panose="020B0500040200020003" pitchFamily="34" charset="-34"/>
              </a:rPr>
              <a:t> These entities exercise state ownership through different laws and registrations governing them.</a:t>
            </a:r>
            <a:endParaRPr lang="th-TH" altLang="en-US" sz="2800" dirty="0">
              <a:latin typeface="TH SarabunPSK" panose="020B0500040200020003" pitchFamily="34" charset="-34"/>
              <a:cs typeface="TH SarabunPSK" panose="020B0500040200020003" pitchFamily="34" charset="-34"/>
            </a:endParaRPr>
          </a:p>
          <a:p>
            <a:pPr eaLnBrk="1" hangingPunct="1">
              <a:buFontTx/>
              <a:buChar char="•"/>
            </a:pPr>
            <a:r>
              <a:rPr lang="th-TH" altLang="en-US" sz="2800" dirty="0">
                <a:latin typeface="TH SarabunPSK" panose="020B0500040200020003" pitchFamily="34" charset="-34"/>
                <a:cs typeface="TH SarabunPSK" panose="020B0500040200020003" pitchFamily="34" charset="-34"/>
              </a:rPr>
              <a:t> </a:t>
            </a:r>
            <a:r>
              <a:rPr lang="en-US" altLang="en-US" sz="2800" dirty="0">
                <a:latin typeface="TH SarabunPSK" panose="020B0500040200020003" pitchFamily="34" charset="-34"/>
                <a:cs typeface="TH SarabunPSK" panose="020B0500040200020003" pitchFamily="34" charset="-34"/>
              </a:rPr>
              <a:t>There are three areas of monitoring</a:t>
            </a:r>
          </a:p>
          <a:p>
            <a:pPr lvl="1" eaLnBrk="1" hangingPunct="1">
              <a:buFontTx/>
              <a:buAutoNum type="arabicPeriod"/>
            </a:pPr>
            <a:r>
              <a:rPr lang="en-US" altLang="en-US" sz="2800" dirty="0">
                <a:latin typeface="TH SarabunPSK" panose="020B0500040200020003" pitchFamily="34" charset="-34"/>
                <a:cs typeface="TH SarabunPSK" panose="020B0500040200020003" pitchFamily="34" charset="-34"/>
              </a:rPr>
              <a:t>Employment</a:t>
            </a:r>
          </a:p>
          <a:p>
            <a:pPr lvl="1" eaLnBrk="1" hangingPunct="1">
              <a:buFontTx/>
              <a:buAutoNum type="arabicPeriod"/>
            </a:pPr>
            <a:r>
              <a:rPr lang="en-US" altLang="en-US" sz="2800" dirty="0">
                <a:latin typeface="TH SarabunPSK" panose="020B0500040200020003" pitchFamily="34" charset="-34"/>
                <a:cs typeface="TH SarabunPSK" panose="020B0500040200020003" pitchFamily="34" charset="-34"/>
              </a:rPr>
              <a:t>Finance and Accounting</a:t>
            </a:r>
          </a:p>
          <a:p>
            <a:pPr lvl="1" eaLnBrk="1" hangingPunct="1">
              <a:buFontTx/>
              <a:buAutoNum type="arabicPeriod"/>
            </a:pPr>
            <a:r>
              <a:rPr lang="en-US" altLang="en-US" sz="2800" dirty="0">
                <a:latin typeface="TH SarabunPSK" panose="020B0500040200020003" pitchFamily="34" charset="-34"/>
                <a:cs typeface="TH SarabunPSK" panose="020B0500040200020003" pitchFamily="34" charset="-34"/>
              </a:rPr>
              <a:t>Management</a:t>
            </a:r>
          </a:p>
          <a:p>
            <a:pPr eaLnBrk="1" hangingPunct="1"/>
            <a:endParaRPr lang="th-TH" altLang="en-US" sz="2800" dirty="0">
              <a:latin typeface="TH SarabunPSK" panose="020B0500040200020003" pitchFamily="34" charset="-34"/>
              <a:cs typeface="TH SarabunPSK" panose="020B0500040200020003" pitchFamily="34" charset="-34"/>
            </a:endParaRPr>
          </a:p>
        </p:txBody>
      </p:sp>
    </p:spTree>
    <p:extLst>
      <p:ext uri="{BB962C8B-B14F-4D97-AF65-F5344CB8AC3E}">
        <p14:creationId xmlns:p14="http://schemas.microsoft.com/office/powerpoint/2010/main" val="2471722405"/>
      </p:ext>
    </p:extLst>
  </p:cSld>
  <p:clrMapOvr>
    <a:masterClrMapping/>
  </p:clrMapOvr>
  <p:transition/>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B0FB08FF-9569-4959-825A-115D96BDE163}"/>
              </a:ext>
            </a:extLst>
          </p:cNvPr>
          <p:cNvPicPr>
            <a:picLocks noChangeAspect="1"/>
          </p:cNvPicPr>
          <p:nvPr/>
        </p:nvPicPr>
        <p:blipFill>
          <a:blip r:embed="rId2"/>
          <a:stretch>
            <a:fillRect/>
          </a:stretch>
        </p:blipFill>
        <p:spPr>
          <a:xfrm>
            <a:off x="1678676" y="643467"/>
            <a:ext cx="9075760" cy="5571066"/>
          </a:xfrm>
          <a:prstGeom prst="rect">
            <a:avLst/>
          </a:prstGeom>
        </p:spPr>
      </p:pic>
      <p:sp>
        <p:nvSpPr>
          <p:cNvPr id="3" name="Slide Number Placeholder 2">
            <a:extLst>
              <a:ext uri="{FF2B5EF4-FFF2-40B4-BE49-F238E27FC236}">
                <a16:creationId xmlns:a16="http://schemas.microsoft.com/office/drawing/2014/main" id="{088A9F0F-08A7-477B-83A2-87B0E7044AB0}"/>
              </a:ext>
            </a:extLst>
          </p:cNvPr>
          <p:cNvSpPr>
            <a:spLocks noGrp="1"/>
          </p:cNvSpPr>
          <p:nvPr>
            <p:ph type="sldNum" sz="quarter" idx="12"/>
          </p:nvPr>
        </p:nvSpPr>
        <p:spPr/>
        <p:txBody>
          <a:bodyPr/>
          <a:lstStyle/>
          <a:p>
            <a:fld id="{749E1F84-2C5E-48FF-AA8F-2779AF4985BC}" type="slidenum">
              <a:rPr lang="en-US" smtClean="0"/>
              <a:t>49</a:t>
            </a:fld>
            <a:endParaRPr lang="en-US"/>
          </a:p>
        </p:txBody>
      </p:sp>
    </p:spTree>
    <p:extLst>
      <p:ext uri="{BB962C8B-B14F-4D97-AF65-F5344CB8AC3E}">
        <p14:creationId xmlns:p14="http://schemas.microsoft.com/office/powerpoint/2010/main" val="345217866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EFD2296-8BF4-46A7-88B2-A82ED4EAD34A}"/>
              </a:ext>
            </a:extLst>
          </p:cNvPr>
          <p:cNvSpPr>
            <a:spLocks noGrp="1"/>
          </p:cNvSpPr>
          <p:nvPr>
            <p:ph type="sldNum" sz="quarter" idx="12"/>
          </p:nvPr>
        </p:nvSpPr>
        <p:spPr/>
        <p:txBody>
          <a:bodyPr/>
          <a:lstStyle/>
          <a:p>
            <a:fld id="{749E1F84-2C5E-48FF-AA8F-2779AF4985BC}" type="slidenum">
              <a:rPr lang="en-US" smtClean="0"/>
              <a:t>50</a:t>
            </a:fld>
            <a:endParaRPr lang="en-US"/>
          </a:p>
        </p:txBody>
      </p:sp>
      <p:pic>
        <p:nvPicPr>
          <p:cNvPr id="3" name="Picture 2">
            <a:extLst>
              <a:ext uri="{FF2B5EF4-FFF2-40B4-BE49-F238E27FC236}">
                <a16:creationId xmlns:a16="http://schemas.microsoft.com/office/drawing/2014/main" id="{0D48D66C-3644-447E-9EAE-9636008BF65E}"/>
              </a:ext>
            </a:extLst>
          </p:cNvPr>
          <p:cNvPicPr>
            <a:picLocks noChangeAspect="1"/>
          </p:cNvPicPr>
          <p:nvPr/>
        </p:nvPicPr>
        <p:blipFill>
          <a:blip r:embed="rId2"/>
          <a:stretch>
            <a:fillRect/>
          </a:stretch>
        </p:blipFill>
        <p:spPr>
          <a:xfrm>
            <a:off x="425003" y="96529"/>
            <a:ext cx="10787479" cy="6008058"/>
          </a:xfrm>
          <a:prstGeom prst="rect">
            <a:avLst/>
          </a:prstGeom>
        </p:spPr>
      </p:pic>
    </p:spTree>
    <p:extLst>
      <p:ext uri="{BB962C8B-B14F-4D97-AF65-F5344CB8AC3E}">
        <p14:creationId xmlns:p14="http://schemas.microsoft.com/office/powerpoint/2010/main" val="1666520068"/>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53C131E-9F4E-4531-A278-9E68F6EA78CF}"/>
              </a:ext>
            </a:extLst>
          </p:cNvPr>
          <p:cNvSpPr>
            <a:spLocks noGrp="1"/>
          </p:cNvSpPr>
          <p:nvPr>
            <p:ph type="sldNum" sz="quarter" idx="12"/>
          </p:nvPr>
        </p:nvSpPr>
        <p:spPr/>
        <p:txBody>
          <a:bodyPr/>
          <a:lstStyle/>
          <a:p>
            <a:fld id="{749E1F84-2C5E-48FF-AA8F-2779AF4985BC}" type="slidenum">
              <a:rPr lang="en-US" smtClean="0"/>
              <a:t>51</a:t>
            </a:fld>
            <a:endParaRPr lang="en-US"/>
          </a:p>
        </p:txBody>
      </p:sp>
      <p:pic>
        <p:nvPicPr>
          <p:cNvPr id="3" name="Picture 2">
            <a:extLst>
              <a:ext uri="{FF2B5EF4-FFF2-40B4-BE49-F238E27FC236}">
                <a16:creationId xmlns:a16="http://schemas.microsoft.com/office/drawing/2014/main" id="{B240CD14-135F-4679-88C7-9822F8BBBD97}"/>
              </a:ext>
            </a:extLst>
          </p:cNvPr>
          <p:cNvPicPr>
            <a:picLocks noChangeAspect="1"/>
          </p:cNvPicPr>
          <p:nvPr/>
        </p:nvPicPr>
        <p:blipFill>
          <a:blip r:embed="rId2"/>
          <a:stretch>
            <a:fillRect/>
          </a:stretch>
        </p:blipFill>
        <p:spPr>
          <a:xfrm>
            <a:off x="1056068" y="181173"/>
            <a:ext cx="10560676" cy="6000455"/>
          </a:xfrm>
          <a:prstGeom prst="rect">
            <a:avLst/>
          </a:prstGeom>
        </p:spPr>
      </p:pic>
    </p:spTree>
    <p:extLst>
      <p:ext uri="{BB962C8B-B14F-4D97-AF65-F5344CB8AC3E}">
        <p14:creationId xmlns:p14="http://schemas.microsoft.com/office/powerpoint/2010/main" val="1263620546"/>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924D0C7C-B4A1-40AB-9930-0670DD314281}"/>
              </a:ext>
            </a:extLst>
          </p:cNvPr>
          <p:cNvSpPr>
            <a:spLocks noGrp="1"/>
          </p:cNvSpPr>
          <p:nvPr>
            <p:ph type="sldNum" sz="quarter" idx="12"/>
          </p:nvPr>
        </p:nvSpPr>
        <p:spPr/>
        <p:txBody>
          <a:bodyPr/>
          <a:lstStyle/>
          <a:p>
            <a:fld id="{749E1F84-2C5E-48FF-AA8F-2779AF4985BC}" type="slidenum">
              <a:rPr lang="en-US" sz="1200" smtClean="0">
                <a:latin typeface="TH SarabunPSK" panose="020B0500040200020003" pitchFamily="34" charset="-34"/>
                <a:cs typeface="TH SarabunPSK" panose="020B0500040200020003" pitchFamily="34" charset="-34"/>
              </a:rPr>
              <a:t>52</a:t>
            </a:fld>
            <a:endParaRPr lang="en-US" sz="1200">
              <a:latin typeface="TH SarabunPSK" panose="020B0500040200020003" pitchFamily="34" charset="-34"/>
              <a:cs typeface="TH SarabunPSK" panose="020B0500040200020003" pitchFamily="34" charset="-34"/>
            </a:endParaRPr>
          </a:p>
        </p:txBody>
      </p:sp>
      <p:graphicFrame>
        <p:nvGraphicFramePr>
          <p:cNvPr id="4" name="Chart 3">
            <a:extLst>
              <a:ext uri="{FF2B5EF4-FFF2-40B4-BE49-F238E27FC236}">
                <a16:creationId xmlns:a16="http://schemas.microsoft.com/office/drawing/2014/main" id="{ED6FEDDA-DB43-4F91-A87C-3FFAB5143A67}"/>
              </a:ext>
            </a:extLst>
          </p:cNvPr>
          <p:cNvGraphicFramePr>
            <a:graphicFrameLocks/>
          </p:cNvGraphicFramePr>
          <p:nvPr>
            <p:extLst>
              <p:ext uri="{D42A27DB-BD31-4B8C-83A1-F6EECF244321}">
                <p14:modId xmlns:p14="http://schemas.microsoft.com/office/powerpoint/2010/main" val="1788450305"/>
              </p:ext>
            </p:extLst>
          </p:nvPr>
        </p:nvGraphicFramePr>
        <p:xfrm>
          <a:off x="206990" y="187656"/>
          <a:ext cx="5402239" cy="3360761"/>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5" name="Chart 4">
            <a:extLst>
              <a:ext uri="{FF2B5EF4-FFF2-40B4-BE49-F238E27FC236}">
                <a16:creationId xmlns:a16="http://schemas.microsoft.com/office/drawing/2014/main" id="{FCB95010-FA31-4C8E-86C6-74A1A85E765C}"/>
              </a:ext>
            </a:extLst>
          </p:cNvPr>
          <p:cNvGraphicFramePr>
            <a:graphicFrameLocks/>
          </p:cNvGraphicFramePr>
          <p:nvPr>
            <p:extLst>
              <p:ext uri="{D42A27DB-BD31-4B8C-83A1-F6EECF244321}">
                <p14:modId xmlns:p14="http://schemas.microsoft.com/office/powerpoint/2010/main" val="3247592883"/>
              </p:ext>
            </p:extLst>
          </p:nvPr>
        </p:nvGraphicFramePr>
        <p:xfrm>
          <a:off x="6381176" y="187655"/>
          <a:ext cx="5084064" cy="3360761"/>
        </p:xfrm>
        <a:graphic>
          <a:graphicData uri="http://schemas.openxmlformats.org/drawingml/2006/chart">
            <c:chart xmlns:c="http://schemas.openxmlformats.org/drawingml/2006/chart" xmlns:r="http://schemas.openxmlformats.org/officeDocument/2006/relationships" r:id="rId3"/>
          </a:graphicData>
        </a:graphic>
      </p:graphicFrame>
      <p:sp>
        <p:nvSpPr>
          <p:cNvPr id="6" name="Arrow: Right 5">
            <a:extLst>
              <a:ext uri="{FF2B5EF4-FFF2-40B4-BE49-F238E27FC236}">
                <a16:creationId xmlns:a16="http://schemas.microsoft.com/office/drawing/2014/main" id="{593873FE-3B86-4DBA-A244-969A1551B5E0}"/>
              </a:ext>
            </a:extLst>
          </p:cNvPr>
          <p:cNvSpPr/>
          <p:nvPr/>
        </p:nvSpPr>
        <p:spPr>
          <a:xfrm rot="16200000">
            <a:off x="1881196" y="3098044"/>
            <a:ext cx="2417849" cy="37007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400" dirty="0">
                <a:latin typeface="TH SarabunPSK" panose="020B0500040200020003" pitchFamily="34" charset="-34"/>
                <a:cs typeface="TH SarabunPSK" panose="020B0500040200020003" pitchFamily="34" charset="-34"/>
              </a:rPr>
              <a:t>Most SOEs with profit gain are monopolies</a:t>
            </a:r>
          </a:p>
        </p:txBody>
      </p:sp>
      <p:sp>
        <p:nvSpPr>
          <p:cNvPr id="7" name="Arrow: Right 6">
            <a:extLst>
              <a:ext uri="{FF2B5EF4-FFF2-40B4-BE49-F238E27FC236}">
                <a16:creationId xmlns:a16="http://schemas.microsoft.com/office/drawing/2014/main" id="{4A8B28EE-D894-41C1-B53A-65BF943E8CFD}"/>
              </a:ext>
            </a:extLst>
          </p:cNvPr>
          <p:cNvSpPr/>
          <p:nvPr/>
        </p:nvSpPr>
        <p:spPr>
          <a:xfrm rot="16200000">
            <a:off x="7970373" y="3125340"/>
            <a:ext cx="2417849" cy="3700738"/>
          </a:xfrm>
          <a:prstGeom prst="rightArrow">
            <a:avLst/>
          </a:prstGeom>
          <a:solidFill>
            <a:srgbClr val="C00000"/>
          </a:solidFill>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a:r>
              <a:rPr lang="en-US" sz="2400" dirty="0">
                <a:latin typeface="TH SarabunPSK" panose="020B0500040200020003" pitchFamily="34" charset="-34"/>
                <a:cs typeface="TH SarabunPSK" panose="020B0500040200020003" pitchFamily="34" charset="-34"/>
              </a:rPr>
              <a:t>While the majority of SOEs in competitive business are operating at a loss </a:t>
            </a:r>
          </a:p>
        </p:txBody>
      </p:sp>
    </p:spTree>
    <p:extLst>
      <p:ext uri="{BB962C8B-B14F-4D97-AF65-F5344CB8AC3E}">
        <p14:creationId xmlns:p14="http://schemas.microsoft.com/office/powerpoint/2010/main" val="233435014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4B89C61-EDCD-4C84-AB9C-75525E5AA205}"/>
              </a:ext>
            </a:extLst>
          </p:cNvPr>
          <p:cNvSpPr>
            <a:spLocks noGrp="1"/>
          </p:cNvSpPr>
          <p:nvPr>
            <p:ph type="sldNum" sz="quarter" idx="12"/>
          </p:nvPr>
        </p:nvSpPr>
        <p:spPr/>
        <p:txBody>
          <a:bodyPr/>
          <a:lstStyle/>
          <a:p>
            <a:fld id="{749E1F84-2C5E-48FF-AA8F-2779AF4985BC}" type="slidenum">
              <a:rPr lang="en-US" smtClean="0"/>
              <a:t>53</a:t>
            </a:fld>
            <a:endParaRPr lang="en-US"/>
          </a:p>
        </p:txBody>
      </p:sp>
      <p:sp>
        <p:nvSpPr>
          <p:cNvPr id="4" name="Rectangle 3">
            <a:extLst>
              <a:ext uri="{FF2B5EF4-FFF2-40B4-BE49-F238E27FC236}">
                <a16:creationId xmlns:a16="http://schemas.microsoft.com/office/drawing/2014/main" id="{4917AAB8-F6C2-4C62-8209-8EA3D0C047E8}"/>
              </a:ext>
            </a:extLst>
          </p:cNvPr>
          <p:cNvSpPr/>
          <p:nvPr/>
        </p:nvSpPr>
        <p:spPr>
          <a:xfrm>
            <a:off x="2906972" y="668739"/>
            <a:ext cx="6714699" cy="1919941"/>
          </a:xfrm>
          <a:prstGeom prst="rect">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3200" b="1" dirty="0">
                <a:latin typeface="TH SarabunPSK" panose="020B0500040200020003" pitchFamily="34" charset="-34"/>
                <a:cs typeface="TH SarabunPSK" panose="020B0500040200020003" pitchFamily="34" charset="-34"/>
              </a:rPr>
              <a:t>What does this tell us?</a:t>
            </a:r>
          </a:p>
          <a:p>
            <a:pPr algn="ctr"/>
            <a:r>
              <a:rPr lang="en-US" sz="3200" b="1" dirty="0">
                <a:latin typeface="TH SarabunPSK" panose="020B0500040200020003" pitchFamily="34" charset="-34"/>
                <a:cs typeface="TH SarabunPSK" panose="020B0500040200020003" pitchFamily="34" charset="-34"/>
              </a:rPr>
              <a:t>Thai SOEs currently underperform and do not realize their potential in term of </a:t>
            </a:r>
          </a:p>
        </p:txBody>
      </p:sp>
      <p:sp>
        <p:nvSpPr>
          <p:cNvPr id="5" name="Rectangle 4">
            <a:extLst>
              <a:ext uri="{FF2B5EF4-FFF2-40B4-BE49-F238E27FC236}">
                <a16:creationId xmlns:a16="http://schemas.microsoft.com/office/drawing/2014/main" id="{AD5C1511-30DE-4A17-8458-5A1154CEF44F}"/>
              </a:ext>
            </a:extLst>
          </p:cNvPr>
          <p:cNvSpPr/>
          <p:nvPr/>
        </p:nvSpPr>
        <p:spPr>
          <a:xfrm>
            <a:off x="2006221" y="4067033"/>
            <a:ext cx="1842448" cy="914400"/>
          </a:xfrm>
          <a:prstGeom prst="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Quality of Services</a:t>
            </a:r>
          </a:p>
        </p:txBody>
      </p:sp>
      <p:sp>
        <p:nvSpPr>
          <p:cNvPr id="6" name="Rectangle 5">
            <a:extLst>
              <a:ext uri="{FF2B5EF4-FFF2-40B4-BE49-F238E27FC236}">
                <a16:creationId xmlns:a16="http://schemas.microsoft.com/office/drawing/2014/main" id="{19F8F1FF-BB2A-43C4-8CD0-83410AB4A9FC}"/>
              </a:ext>
            </a:extLst>
          </p:cNvPr>
          <p:cNvSpPr/>
          <p:nvPr/>
        </p:nvSpPr>
        <p:spPr>
          <a:xfrm>
            <a:off x="7593522" y="4067033"/>
            <a:ext cx="2306936" cy="914400"/>
          </a:xfrm>
          <a:prstGeom prst="rect">
            <a:avLst/>
          </a:prstGeom>
          <a:solidFill>
            <a:schemeClr val="bg2">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000" dirty="0"/>
              <a:t>Their contribution to Country development</a:t>
            </a:r>
          </a:p>
        </p:txBody>
      </p:sp>
      <p:sp>
        <p:nvSpPr>
          <p:cNvPr id="7" name="Rectangle 6">
            <a:extLst>
              <a:ext uri="{FF2B5EF4-FFF2-40B4-BE49-F238E27FC236}">
                <a16:creationId xmlns:a16="http://schemas.microsoft.com/office/drawing/2014/main" id="{0DEA9BB0-E265-4CC7-AFB5-D67089A944FA}"/>
              </a:ext>
            </a:extLst>
          </p:cNvPr>
          <p:cNvSpPr/>
          <p:nvPr/>
        </p:nvSpPr>
        <p:spPr>
          <a:xfrm>
            <a:off x="4820212" y="4067033"/>
            <a:ext cx="1842448" cy="914400"/>
          </a:xfrm>
          <a:prstGeom prst="rect">
            <a:avLst/>
          </a:prstGeom>
          <a:solidFill>
            <a:schemeClr val="accent2">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dirty="0"/>
              <a:t>Rewarding Return</a:t>
            </a:r>
          </a:p>
        </p:txBody>
      </p:sp>
      <p:sp>
        <p:nvSpPr>
          <p:cNvPr id="8" name="Arrow: Right 7">
            <a:extLst>
              <a:ext uri="{FF2B5EF4-FFF2-40B4-BE49-F238E27FC236}">
                <a16:creationId xmlns:a16="http://schemas.microsoft.com/office/drawing/2014/main" id="{963E5211-352D-4DC8-B4D4-844BC63F2868}"/>
              </a:ext>
            </a:extLst>
          </p:cNvPr>
          <p:cNvSpPr/>
          <p:nvPr/>
        </p:nvSpPr>
        <p:spPr>
          <a:xfrm rot="8041907">
            <a:off x="3326974" y="3141192"/>
            <a:ext cx="1684712" cy="34828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Arrow: Right 8">
            <a:extLst>
              <a:ext uri="{FF2B5EF4-FFF2-40B4-BE49-F238E27FC236}">
                <a16:creationId xmlns:a16="http://schemas.microsoft.com/office/drawing/2014/main" id="{A117362B-24C5-4B63-BD68-3F5379E2734C}"/>
              </a:ext>
            </a:extLst>
          </p:cNvPr>
          <p:cNvSpPr/>
          <p:nvPr/>
        </p:nvSpPr>
        <p:spPr>
          <a:xfrm rot="5400000">
            <a:off x="5227196" y="3153717"/>
            <a:ext cx="1084815" cy="34828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Arrow: Right 9">
            <a:extLst>
              <a:ext uri="{FF2B5EF4-FFF2-40B4-BE49-F238E27FC236}">
                <a16:creationId xmlns:a16="http://schemas.microsoft.com/office/drawing/2014/main" id="{B3A88B50-D38E-4791-BBF0-2F77679DFD4D}"/>
              </a:ext>
            </a:extLst>
          </p:cNvPr>
          <p:cNvSpPr/>
          <p:nvPr/>
        </p:nvSpPr>
        <p:spPr>
          <a:xfrm rot="2780502">
            <a:off x="7197122" y="3138208"/>
            <a:ext cx="1684712" cy="348280"/>
          </a:xfrm>
          <a:prstGeom prst="rightArrow">
            <a:avLst/>
          </a:prstGeom>
          <a:solidFill>
            <a:srgbClr val="92D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775391902"/>
      </p:ext>
    </p:extLst>
  </p:cSld>
  <p:clrMapOvr>
    <a:masterClrMapping/>
  </p:clrMapOvr>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144A073C-D169-4BA3-AD05-D567863A7399}"/>
              </a:ext>
            </a:extLst>
          </p:cNvPr>
          <p:cNvSpPr>
            <a:spLocks noGrp="1"/>
          </p:cNvSpPr>
          <p:nvPr>
            <p:ph type="sldNum" sz="quarter" idx="12"/>
          </p:nvPr>
        </p:nvSpPr>
        <p:spPr/>
        <p:txBody>
          <a:bodyPr/>
          <a:lstStyle/>
          <a:p>
            <a:fld id="{749E1F84-2C5E-48FF-AA8F-2779AF4985BC}" type="slidenum">
              <a:rPr lang="en-US" smtClean="0"/>
              <a:t>54</a:t>
            </a:fld>
            <a:endParaRPr lang="en-US"/>
          </a:p>
        </p:txBody>
      </p:sp>
      <p:pic>
        <p:nvPicPr>
          <p:cNvPr id="3" name="Picture 2">
            <a:extLst>
              <a:ext uri="{FF2B5EF4-FFF2-40B4-BE49-F238E27FC236}">
                <a16:creationId xmlns:a16="http://schemas.microsoft.com/office/drawing/2014/main" id="{B392F446-F74A-492B-8C11-2353F255AD1F}"/>
              </a:ext>
            </a:extLst>
          </p:cNvPr>
          <p:cNvPicPr>
            <a:picLocks noChangeAspect="1"/>
          </p:cNvPicPr>
          <p:nvPr/>
        </p:nvPicPr>
        <p:blipFill>
          <a:blip r:embed="rId2"/>
          <a:stretch>
            <a:fillRect/>
          </a:stretch>
        </p:blipFill>
        <p:spPr>
          <a:xfrm>
            <a:off x="832512" y="426860"/>
            <a:ext cx="10017457" cy="5713665"/>
          </a:xfrm>
          <a:prstGeom prst="rect">
            <a:avLst/>
          </a:prstGeom>
        </p:spPr>
      </p:pic>
    </p:spTree>
    <p:extLst>
      <p:ext uri="{BB962C8B-B14F-4D97-AF65-F5344CB8AC3E}">
        <p14:creationId xmlns:p14="http://schemas.microsoft.com/office/powerpoint/2010/main" val="42419330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AE2A53BD-5711-4751-B1D8-CAB95EEB4636}"/>
              </a:ext>
            </a:extLst>
          </p:cNvPr>
          <p:cNvPicPr>
            <a:picLocks noChangeAspect="1"/>
          </p:cNvPicPr>
          <p:nvPr/>
        </p:nvPicPr>
        <p:blipFill>
          <a:blip r:embed="rId2"/>
          <a:stretch>
            <a:fillRect/>
          </a:stretch>
        </p:blipFill>
        <p:spPr>
          <a:xfrm>
            <a:off x="986972" y="2007076"/>
            <a:ext cx="10366828" cy="4605402"/>
          </a:xfrm>
          <a:prstGeom prst="rect">
            <a:avLst/>
          </a:prstGeom>
        </p:spPr>
      </p:pic>
      <p:sp>
        <p:nvSpPr>
          <p:cNvPr id="3" name="Title 2">
            <a:extLst>
              <a:ext uri="{FF2B5EF4-FFF2-40B4-BE49-F238E27FC236}">
                <a16:creationId xmlns:a16="http://schemas.microsoft.com/office/drawing/2014/main" id="{F63EF92C-B42B-4561-BFF6-F109481F870C}"/>
              </a:ext>
            </a:extLst>
          </p:cNvPr>
          <p:cNvSpPr>
            <a:spLocks noGrp="1"/>
          </p:cNvSpPr>
          <p:nvPr>
            <p:ph type="title"/>
          </p:nvPr>
        </p:nvSpPr>
        <p:spPr/>
        <p:txBody>
          <a:bodyPr/>
          <a:lstStyle/>
          <a:p>
            <a:r>
              <a:rPr lang="en-US" dirty="0"/>
              <a:t>Regulations and Supervision of Thai SOEs</a:t>
            </a:r>
          </a:p>
        </p:txBody>
      </p:sp>
    </p:spTree>
    <p:extLst>
      <p:ext uri="{BB962C8B-B14F-4D97-AF65-F5344CB8AC3E}">
        <p14:creationId xmlns:p14="http://schemas.microsoft.com/office/powerpoint/2010/main" val="540966364"/>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30F6B2A4-DEF5-49B4-B11B-CF7FD943A126}"/>
              </a:ext>
            </a:extLst>
          </p:cNvPr>
          <p:cNvSpPr>
            <a:spLocks noGrp="1"/>
          </p:cNvSpPr>
          <p:nvPr>
            <p:ph type="sldNum" sz="quarter" idx="12"/>
          </p:nvPr>
        </p:nvSpPr>
        <p:spPr/>
        <p:txBody>
          <a:bodyPr/>
          <a:lstStyle/>
          <a:p>
            <a:fld id="{749E1F84-2C5E-48FF-AA8F-2779AF4985BC}" type="slidenum">
              <a:rPr lang="en-US" smtClean="0"/>
              <a:t>56</a:t>
            </a:fld>
            <a:endParaRPr lang="en-US"/>
          </a:p>
        </p:txBody>
      </p:sp>
      <p:pic>
        <p:nvPicPr>
          <p:cNvPr id="3" name="Picture 2">
            <a:extLst>
              <a:ext uri="{FF2B5EF4-FFF2-40B4-BE49-F238E27FC236}">
                <a16:creationId xmlns:a16="http://schemas.microsoft.com/office/drawing/2014/main" id="{CE90B338-EEBD-4180-8F88-CD59D9084760}"/>
              </a:ext>
            </a:extLst>
          </p:cNvPr>
          <p:cNvPicPr>
            <a:picLocks noChangeAspect="1"/>
          </p:cNvPicPr>
          <p:nvPr/>
        </p:nvPicPr>
        <p:blipFill>
          <a:blip r:embed="rId2"/>
          <a:stretch>
            <a:fillRect/>
          </a:stretch>
        </p:blipFill>
        <p:spPr>
          <a:xfrm>
            <a:off x="491319" y="137939"/>
            <a:ext cx="10721164" cy="5935315"/>
          </a:xfrm>
          <a:prstGeom prst="rect">
            <a:avLst/>
          </a:prstGeom>
        </p:spPr>
      </p:pic>
      <p:sp>
        <p:nvSpPr>
          <p:cNvPr id="4" name="Rectangle 3">
            <a:extLst>
              <a:ext uri="{FF2B5EF4-FFF2-40B4-BE49-F238E27FC236}">
                <a16:creationId xmlns:a16="http://schemas.microsoft.com/office/drawing/2014/main" id="{4E79304C-24CB-435B-B59D-176D98050F47}"/>
              </a:ext>
            </a:extLst>
          </p:cNvPr>
          <p:cNvSpPr/>
          <p:nvPr/>
        </p:nvSpPr>
        <p:spPr>
          <a:xfrm>
            <a:off x="232012" y="5650173"/>
            <a:ext cx="4135272" cy="627797"/>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449854728"/>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3">
            <a:extLst>
              <a:ext uri="{FF2B5EF4-FFF2-40B4-BE49-F238E27FC236}">
                <a16:creationId xmlns:a16="http://schemas.microsoft.com/office/drawing/2014/main" id="{A479F411-18A8-4186-9831-4D4B454F6A11}"/>
              </a:ext>
            </a:extLst>
          </p:cNvPr>
          <p:cNvSpPr>
            <a:spLocks noGrp="1"/>
          </p:cNvSpPr>
          <p:nvPr>
            <p:ph type="title"/>
          </p:nvPr>
        </p:nvSpPr>
        <p:spPr>
          <a:noFill/>
        </p:spPr>
        <p:txBody>
          <a:bodyPr>
            <a:normAutofit fontScale="90000"/>
          </a:bodyPr>
          <a:lstStyle/>
          <a:p>
            <a:pPr algn="ctr"/>
            <a:r>
              <a:rPr lang="en-US" b="1" dirty="0">
                <a:solidFill>
                  <a:srgbClr val="FF0000"/>
                </a:solidFill>
                <a:latin typeface="TH SarabunPSK" panose="020B0500040200020003" pitchFamily="34" charset="-34"/>
                <a:cs typeface="TH SarabunPSK" panose="020B0500040200020003" pitchFamily="34" charset="-34"/>
              </a:rPr>
              <a:t>Guiding Principles </a:t>
            </a:r>
            <a:br>
              <a:rPr lang="en-US" b="1" dirty="0">
                <a:solidFill>
                  <a:srgbClr val="FF0000"/>
                </a:solidFill>
                <a:latin typeface="TH SarabunPSK" panose="020B0500040200020003" pitchFamily="34" charset="-34"/>
                <a:cs typeface="TH SarabunPSK" panose="020B0500040200020003" pitchFamily="34" charset="-34"/>
              </a:rPr>
            </a:br>
            <a:r>
              <a:rPr lang="en-US" b="1" dirty="0">
                <a:solidFill>
                  <a:srgbClr val="FF0000"/>
                </a:solidFill>
                <a:latin typeface="TH SarabunPSK" panose="020B0500040200020003" pitchFamily="34" charset="-34"/>
                <a:cs typeface="TH SarabunPSK" panose="020B0500040200020003" pitchFamily="34" charset="-34"/>
              </a:rPr>
              <a:t>to Promote better SOEs Governance and Performance</a:t>
            </a:r>
          </a:p>
        </p:txBody>
      </p:sp>
      <p:sp>
        <p:nvSpPr>
          <p:cNvPr id="5" name="Content Placeholder 4">
            <a:extLst>
              <a:ext uri="{FF2B5EF4-FFF2-40B4-BE49-F238E27FC236}">
                <a16:creationId xmlns:a16="http://schemas.microsoft.com/office/drawing/2014/main" id="{4B5DD076-E0C0-40AE-B3A3-0BF535D1DD25}"/>
              </a:ext>
            </a:extLst>
          </p:cNvPr>
          <p:cNvSpPr>
            <a:spLocks noGrp="1"/>
          </p:cNvSpPr>
          <p:nvPr>
            <p:ph idx="1"/>
          </p:nvPr>
        </p:nvSpPr>
        <p:spPr/>
        <p:txBody>
          <a:bodyPr>
            <a:normAutofit/>
          </a:bodyPr>
          <a:lstStyle/>
          <a:p>
            <a:pPr marL="457200" indent="-457200">
              <a:buFont typeface="+mj-lt"/>
              <a:buAutoNum type="arabicPeriod"/>
            </a:pPr>
            <a:r>
              <a:rPr lang="en-US" sz="3600" b="1" dirty="0">
                <a:latin typeface="TH SarabunPSK" panose="020B0500040200020003" pitchFamily="34" charset="-34"/>
                <a:cs typeface="TH SarabunPSK" panose="020B0500040200020003" pitchFamily="34" charset="-34"/>
              </a:rPr>
              <a:t>Clear separation of roles</a:t>
            </a:r>
          </a:p>
          <a:p>
            <a:pPr marL="457200" indent="-457200">
              <a:buFont typeface="+mj-lt"/>
              <a:buAutoNum type="arabicPeriod"/>
            </a:pPr>
            <a:r>
              <a:rPr lang="en-US" sz="3600" b="1" dirty="0">
                <a:latin typeface="TH SarabunPSK" panose="020B0500040200020003" pitchFamily="34" charset="-34"/>
                <a:cs typeface="TH SarabunPSK" panose="020B0500040200020003" pitchFamily="34" charset="-34"/>
              </a:rPr>
              <a:t>Providing a proper state ownership arrangement</a:t>
            </a:r>
          </a:p>
          <a:p>
            <a:pPr marL="457200" indent="-457200">
              <a:buFont typeface="+mj-lt"/>
              <a:buAutoNum type="arabicPeriod"/>
            </a:pPr>
            <a:r>
              <a:rPr lang="en-US" sz="3600" b="1" dirty="0">
                <a:latin typeface="TH SarabunPSK" panose="020B0500040200020003" pitchFamily="34" charset="-34"/>
                <a:cs typeface="TH SarabunPSK" panose="020B0500040200020003" pitchFamily="34" charset="-34"/>
              </a:rPr>
              <a:t>Putting in place good corporate governance</a:t>
            </a:r>
          </a:p>
          <a:p>
            <a:pPr marL="457200" indent="-457200">
              <a:buFont typeface="+mj-lt"/>
              <a:buAutoNum type="arabicPeriod"/>
            </a:pPr>
            <a:r>
              <a:rPr lang="en-US" sz="3600" b="1" dirty="0">
                <a:latin typeface="TH SarabunPSK" panose="020B0500040200020003" pitchFamily="34" charset="-34"/>
                <a:cs typeface="TH SarabunPSK" panose="020B0500040200020003" pitchFamily="34" charset="-34"/>
              </a:rPr>
              <a:t>Regulating under mechanism with competitive neutrality</a:t>
            </a:r>
          </a:p>
        </p:txBody>
      </p:sp>
      <p:sp>
        <p:nvSpPr>
          <p:cNvPr id="2" name="Slide Number Placeholder 1">
            <a:extLst>
              <a:ext uri="{FF2B5EF4-FFF2-40B4-BE49-F238E27FC236}">
                <a16:creationId xmlns:a16="http://schemas.microsoft.com/office/drawing/2014/main" id="{C2308431-A0BC-4D35-933E-38A9FAD5DEFA}"/>
              </a:ext>
            </a:extLst>
          </p:cNvPr>
          <p:cNvSpPr>
            <a:spLocks noGrp="1"/>
          </p:cNvSpPr>
          <p:nvPr>
            <p:ph type="sldNum" sz="quarter" idx="12"/>
          </p:nvPr>
        </p:nvSpPr>
        <p:spPr/>
        <p:txBody>
          <a:bodyPr/>
          <a:lstStyle/>
          <a:p>
            <a:fld id="{749E1F84-2C5E-48FF-AA8F-2779AF4985BC}" type="slidenum">
              <a:rPr lang="en-US" smtClean="0"/>
              <a:t>57</a:t>
            </a:fld>
            <a:endParaRPr lang="en-US"/>
          </a:p>
        </p:txBody>
      </p:sp>
    </p:spTree>
    <p:extLst>
      <p:ext uri="{BB962C8B-B14F-4D97-AF65-F5344CB8AC3E}">
        <p14:creationId xmlns:p14="http://schemas.microsoft.com/office/powerpoint/2010/main" val="1506692100"/>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a:extLst>
              <a:ext uri="{FF2B5EF4-FFF2-40B4-BE49-F238E27FC236}">
                <a16:creationId xmlns:a16="http://schemas.microsoft.com/office/drawing/2014/main" id="{AF52F6C3-D810-438E-9735-0CD24D44B3C9}"/>
              </a:ext>
            </a:extLst>
          </p:cNvPr>
          <p:cNvSpPr>
            <a:spLocks noGrp="1"/>
          </p:cNvSpPr>
          <p:nvPr>
            <p:ph type="sldNum" sz="quarter" idx="12"/>
          </p:nvPr>
        </p:nvSpPr>
        <p:spPr/>
        <p:txBody>
          <a:bodyPr/>
          <a:lstStyle/>
          <a:p>
            <a:fld id="{749E1F84-2C5E-48FF-AA8F-2779AF4985BC}" type="slidenum">
              <a:rPr lang="en-US" smtClean="0"/>
              <a:t>58</a:t>
            </a:fld>
            <a:endParaRPr lang="en-US"/>
          </a:p>
        </p:txBody>
      </p:sp>
      <p:pic>
        <p:nvPicPr>
          <p:cNvPr id="5" name="Picture 4">
            <a:extLst>
              <a:ext uri="{FF2B5EF4-FFF2-40B4-BE49-F238E27FC236}">
                <a16:creationId xmlns:a16="http://schemas.microsoft.com/office/drawing/2014/main" id="{BCCC4CFA-D84E-4F8A-8A90-6F2C8293FEAD}"/>
              </a:ext>
            </a:extLst>
          </p:cNvPr>
          <p:cNvPicPr>
            <a:picLocks noChangeAspect="1"/>
          </p:cNvPicPr>
          <p:nvPr/>
        </p:nvPicPr>
        <p:blipFill>
          <a:blip r:embed="rId2"/>
          <a:stretch>
            <a:fillRect/>
          </a:stretch>
        </p:blipFill>
        <p:spPr>
          <a:xfrm>
            <a:off x="327545" y="468482"/>
            <a:ext cx="10884937" cy="5845264"/>
          </a:xfrm>
          <a:prstGeom prst="rect">
            <a:avLst/>
          </a:prstGeom>
        </p:spPr>
      </p:pic>
    </p:spTree>
    <p:extLst>
      <p:ext uri="{BB962C8B-B14F-4D97-AF65-F5344CB8AC3E}">
        <p14:creationId xmlns:p14="http://schemas.microsoft.com/office/powerpoint/2010/main" val="2248363294"/>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24247E7A-2C98-430E-B00F-AEDC57CF89F2}"/>
              </a:ext>
            </a:extLst>
          </p:cNvPr>
          <p:cNvSpPr>
            <a:spLocks noGrp="1"/>
          </p:cNvSpPr>
          <p:nvPr>
            <p:ph type="sldNum" sz="quarter" idx="12"/>
          </p:nvPr>
        </p:nvSpPr>
        <p:spPr/>
        <p:txBody>
          <a:bodyPr/>
          <a:lstStyle/>
          <a:p>
            <a:fld id="{749E1F84-2C5E-48FF-AA8F-2779AF4985BC}" type="slidenum">
              <a:rPr lang="en-US" smtClean="0"/>
              <a:t>59</a:t>
            </a:fld>
            <a:endParaRPr lang="en-US"/>
          </a:p>
        </p:txBody>
      </p:sp>
      <p:pic>
        <p:nvPicPr>
          <p:cNvPr id="3" name="Picture 2">
            <a:extLst>
              <a:ext uri="{FF2B5EF4-FFF2-40B4-BE49-F238E27FC236}">
                <a16:creationId xmlns:a16="http://schemas.microsoft.com/office/drawing/2014/main" id="{95F26364-068B-451A-AF62-C9AEE72D31BA}"/>
              </a:ext>
            </a:extLst>
          </p:cNvPr>
          <p:cNvPicPr>
            <a:picLocks noChangeAspect="1"/>
          </p:cNvPicPr>
          <p:nvPr/>
        </p:nvPicPr>
        <p:blipFill>
          <a:blip r:embed="rId2"/>
          <a:stretch>
            <a:fillRect/>
          </a:stretch>
        </p:blipFill>
        <p:spPr>
          <a:xfrm>
            <a:off x="448059" y="189702"/>
            <a:ext cx="10483798" cy="5824732"/>
          </a:xfrm>
          <a:prstGeom prst="rect">
            <a:avLst/>
          </a:prstGeom>
        </p:spPr>
      </p:pic>
    </p:spTree>
    <p:extLst>
      <p:ext uri="{BB962C8B-B14F-4D97-AF65-F5344CB8AC3E}">
        <p14:creationId xmlns:p14="http://schemas.microsoft.com/office/powerpoint/2010/main" val="36714330"/>
      </p:ext>
    </p:extLst>
  </p:cSld>
  <p:clrMapOvr>
    <a:masterClrMapping/>
  </p:clrMapOvr>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81257387-0D74-480E-A503-6A142BDB1316}"/>
              </a:ext>
            </a:extLst>
          </p:cNvPr>
          <p:cNvSpPr>
            <a:spLocks noGrp="1"/>
          </p:cNvSpPr>
          <p:nvPr>
            <p:ph type="sldNum" sz="quarter" idx="12"/>
          </p:nvPr>
        </p:nvSpPr>
        <p:spPr/>
        <p:txBody>
          <a:bodyPr/>
          <a:lstStyle/>
          <a:p>
            <a:fld id="{749E1F84-2C5E-48FF-AA8F-2779AF4985BC}" type="slidenum">
              <a:rPr lang="en-US" smtClean="0"/>
              <a:t>60</a:t>
            </a:fld>
            <a:endParaRPr lang="en-US"/>
          </a:p>
        </p:txBody>
      </p:sp>
      <p:pic>
        <p:nvPicPr>
          <p:cNvPr id="3074" name="Picture 2" descr="ผลการค้นหารูปภาพสำหรับ rice pledging scheme thailand">
            <a:extLst>
              <a:ext uri="{FF2B5EF4-FFF2-40B4-BE49-F238E27FC236}">
                <a16:creationId xmlns:a16="http://schemas.microsoft.com/office/drawing/2014/main" id="{85D2BF9E-6A7E-4D76-8330-737EF6417A6E}"/>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819862" y="372365"/>
            <a:ext cx="4109113" cy="515351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59891759"/>
      </p:ext>
    </p:extLst>
  </p:cSld>
  <p:clrMapOvr>
    <a:masterClrMapping/>
  </p:clrMapOvr>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D5A1F269-2BEF-45A3-855E-4D6CB4CF1293}"/>
              </a:ext>
            </a:extLst>
          </p:cNvPr>
          <p:cNvSpPr>
            <a:spLocks noGrp="1"/>
          </p:cNvSpPr>
          <p:nvPr>
            <p:ph type="sldNum" sz="quarter" idx="12"/>
          </p:nvPr>
        </p:nvSpPr>
        <p:spPr/>
        <p:txBody>
          <a:bodyPr/>
          <a:lstStyle/>
          <a:p>
            <a:fld id="{749E1F84-2C5E-48FF-AA8F-2779AF4985BC}" type="slidenum">
              <a:rPr lang="en-US" smtClean="0"/>
              <a:t>61</a:t>
            </a:fld>
            <a:endParaRPr lang="en-US"/>
          </a:p>
        </p:txBody>
      </p:sp>
      <p:pic>
        <p:nvPicPr>
          <p:cNvPr id="3" name="Picture 2">
            <a:extLst>
              <a:ext uri="{FF2B5EF4-FFF2-40B4-BE49-F238E27FC236}">
                <a16:creationId xmlns:a16="http://schemas.microsoft.com/office/drawing/2014/main" id="{C2EADCB3-E42C-49DA-A531-269671B112C9}"/>
              </a:ext>
            </a:extLst>
          </p:cNvPr>
          <p:cNvPicPr>
            <a:picLocks noChangeAspect="1"/>
          </p:cNvPicPr>
          <p:nvPr/>
        </p:nvPicPr>
        <p:blipFill>
          <a:blip r:embed="rId2"/>
          <a:stretch>
            <a:fillRect/>
          </a:stretch>
        </p:blipFill>
        <p:spPr>
          <a:xfrm>
            <a:off x="1774209" y="1105468"/>
            <a:ext cx="7488026" cy="1210044"/>
          </a:xfrm>
          <a:prstGeom prst="rect">
            <a:avLst/>
          </a:prstGeom>
        </p:spPr>
      </p:pic>
      <p:pic>
        <p:nvPicPr>
          <p:cNvPr id="4" name="Picture 3">
            <a:extLst>
              <a:ext uri="{FF2B5EF4-FFF2-40B4-BE49-F238E27FC236}">
                <a16:creationId xmlns:a16="http://schemas.microsoft.com/office/drawing/2014/main" id="{AB118DE3-D987-46E7-ADF1-40E993D2EB45}"/>
              </a:ext>
            </a:extLst>
          </p:cNvPr>
          <p:cNvPicPr>
            <a:picLocks noChangeAspect="1"/>
          </p:cNvPicPr>
          <p:nvPr/>
        </p:nvPicPr>
        <p:blipFill>
          <a:blip r:embed="rId3"/>
          <a:stretch>
            <a:fillRect/>
          </a:stretch>
        </p:blipFill>
        <p:spPr>
          <a:xfrm>
            <a:off x="2642045" y="2315512"/>
            <a:ext cx="4509382" cy="4109420"/>
          </a:xfrm>
          <a:prstGeom prst="rect">
            <a:avLst/>
          </a:prstGeom>
        </p:spPr>
      </p:pic>
    </p:spTree>
    <p:extLst>
      <p:ext uri="{BB962C8B-B14F-4D97-AF65-F5344CB8AC3E}">
        <p14:creationId xmlns:p14="http://schemas.microsoft.com/office/powerpoint/2010/main" val="64014039"/>
      </p:ext>
    </p:extLst>
  </p:cSld>
  <p:clrMapOvr>
    <a:masterClrMapping/>
  </p:clrMapOvr>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E4FAF3B-AC6F-44D7-83C6-6D6A8B5210AA}"/>
              </a:ext>
            </a:extLst>
          </p:cNvPr>
          <p:cNvSpPr>
            <a:spLocks noGrp="1"/>
          </p:cNvSpPr>
          <p:nvPr>
            <p:ph type="sldNum" sz="quarter" idx="12"/>
          </p:nvPr>
        </p:nvSpPr>
        <p:spPr/>
        <p:txBody>
          <a:bodyPr/>
          <a:lstStyle/>
          <a:p>
            <a:fld id="{749E1F84-2C5E-48FF-AA8F-2779AF4985BC}" type="slidenum">
              <a:rPr lang="en-US" smtClean="0"/>
              <a:t>62</a:t>
            </a:fld>
            <a:endParaRPr lang="en-US"/>
          </a:p>
        </p:txBody>
      </p:sp>
      <p:pic>
        <p:nvPicPr>
          <p:cNvPr id="3" name="Picture 2">
            <a:extLst>
              <a:ext uri="{FF2B5EF4-FFF2-40B4-BE49-F238E27FC236}">
                <a16:creationId xmlns:a16="http://schemas.microsoft.com/office/drawing/2014/main" id="{6993F975-D8A7-4D95-AEC2-AD7499C367A7}"/>
              </a:ext>
            </a:extLst>
          </p:cNvPr>
          <p:cNvPicPr>
            <a:picLocks noChangeAspect="1"/>
          </p:cNvPicPr>
          <p:nvPr/>
        </p:nvPicPr>
        <p:blipFill>
          <a:blip r:embed="rId2"/>
          <a:stretch>
            <a:fillRect/>
          </a:stretch>
        </p:blipFill>
        <p:spPr>
          <a:xfrm>
            <a:off x="1120462" y="315774"/>
            <a:ext cx="9543245" cy="6097260"/>
          </a:xfrm>
          <a:prstGeom prst="rect">
            <a:avLst/>
          </a:prstGeom>
        </p:spPr>
      </p:pic>
    </p:spTree>
    <p:extLst>
      <p:ext uri="{BB962C8B-B14F-4D97-AF65-F5344CB8AC3E}">
        <p14:creationId xmlns:p14="http://schemas.microsoft.com/office/powerpoint/2010/main" val="3796816231"/>
      </p:ext>
    </p:extLst>
  </p:cSld>
  <p:clrMapOvr>
    <a:masterClrMapping/>
  </p:clrMapOvr>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5C95456C-7874-484E-A424-B3F151C31C1B}"/>
              </a:ext>
            </a:extLst>
          </p:cNvPr>
          <p:cNvSpPr>
            <a:spLocks noGrp="1"/>
          </p:cNvSpPr>
          <p:nvPr>
            <p:ph type="sldNum" sz="quarter" idx="12"/>
          </p:nvPr>
        </p:nvSpPr>
        <p:spPr/>
        <p:txBody>
          <a:bodyPr/>
          <a:lstStyle/>
          <a:p>
            <a:fld id="{749E1F84-2C5E-48FF-AA8F-2779AF4985BC}" type="slidenum">
              <a:rPr lang="en-US" smtClean="0"/>
              <a:t>63</a:t>
            </a:fld>
            <a:endParaRPr lang="en-US"/>
          </a:p>
        </p:txBody>
      </p:sp>
      <p:pic>
        <p:nvPicPr>
          <p:cNvPr id="3" name="Picture 2">
            <a:extLst>
              <a:ext uri="{FF2B5EF4-FFF2-40B4-BE49-F238E27FC236}">
                <a16:creationId xmlns:a16="http://schemas.microsoft.com/office/drawing/2014/main" id="{940B4ADA-1CE9-4FBC-832A-F6A100894B70}"/>
              </a:ext>
            </a:extLst>
          </p:cNvPr>
          <p:cNvPicPr>
            <a:picLocks noChangeAspect="1"/>
          </p:cNvPicPr>
          <p:nvPr/>
        </p:nvPicPr>
        <p:blipFill>
          <a:blip r:embed="rId2"/>
          <a:stretch>
            <a:fillRect/>
          </a:stretch>
        </p:blipFill>
        <p:spPr>
          <a:xfrm>
            <a:off x="708337" y="277885"/>
            <a:ext cx="10689465" cy="5693404"/>
          </a:xfrm>
          <a:prstGeom prst="rect">
            <a:avLst/>
          </a:prstGeom>
        </p:spPr>
      </p:pic>
    </p:spTree>
    <p:extLst>
      <p:ext uri="{BB962C8B-B14F-4D97-AF65-F5344CB8AC3E}">
        <p14:creationId xmlns:p14="http://schemas.microsoft.com/office/powerpoint/2010/main" val="3823051780"/>
      </p:ext>
    </p:extLst>
  </p:cSld>
  <p:clrMapOvr>
    <a:masterClrMapping/>
  </p:clrMapOvr>
</p:sld>
</file>

<file path=ppt/slides/slide6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B6B0C67-83BC-422B-B654-733458C9D279}"/>
              </a:ext>
            </a:extLst>
          </p:cNvPr>
          <p:cNvSpPr>
            <a:spLocks noGrp="1"/>
          </p:cNvSpPr>
          <p:nvPr>
            <p:ph type="sldNum" sz="quarter" idx="12"/>
          </p:nvPr>
        </p:nvSpPr>
        <p:spPr/>
        <p:txBody>
          <a:bodyPr/>
          <a:lstStyle/>
          <a:p>
            <a:fld id="{749E1F84-2C5E-48FF-AA8F-2779AF4985BC}" type="slidenum">
              <a:rPr lang="en-US" smtClean="0"/>
              <a:t>64</a:t>
            </a:fld>
            <a:endParaRPr lang="en-US"/>
          </a:p>
        </p:txBody>
      </p:sp>
      <p:pic>
        <p:nvPicPr>
          <p:cNvPr id="3" name="Picture 2">
            <a:extLst>
              <a:ext uri="{FF2B5EF4-FFF2-40B4-BE49-F238E27FC236}">
                <a16:creationId xmlns:a16="http://schemas.microsoft.com/office/drawing/2014/main" id="{DFDABE9D-166B-4ADC-AA76-975979CBCD4E}"/>
              </a:ext>
            </a:extLst>
          </p:cNvPr>
          <p:cNvPicPr>
            <a:picLocks noChangeAspect="1"/>
          </p:cNvPicPr>
          <p:nvPr/>
        </p:nvPicPr>
        <p:blipFill>
          <a:blip r:embed="rId2"/>
          <a:stretch>
            <a:fillRect/>
          </a:stretch>
        </p:blipFill>
        <p:spPr>
          <a:xfrm>
            <a:off x="1094705" y="387819"/>
            <a:ext cx="9659154" cy="5755404"/>
          </a:xfrm>
          <a:prstGeom prst="rect">
            <a:avLst/>
          </a:prstGeom>
        </p:spPr>
      </p:pic>
    </p:spTree>
    <p:extLst>
      <p:ext uri="{BB962C8B-B14F-4D97-AF65-F5344CB8AC3E}">
        <p14:creationId xmlns:p14="http://schemas.microsoft.com/office/powerpoint/2010/main" val="314442918"/>
      </p:ext>
    </p:extLst>
  </p:cSld>
  <p:clrMapOvr>
    <a:masterClrMapping/>
  </p:clrMapOvr>
</p:sld>
</file>

<file path=ppt/slides/slide6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4AED97F2-493C-428C-9A5B-3A9EF29EC0A1}"/>
              </a:ext>
            </a:extLst>
          </p:cNvPr>
          <p:cNvSpPr>
            <a:spLocks noGrp="1"/>
          </p:cNvSpPr>
          <p:nvPr>
            <p:ph type="sldNum" sz="quarter" idx="12"/>
          </p:nvPr>
        </p:nvSpPr>
        <p:spPr/>
        <p:txBody>
          <a:bodyPr/>
          <a:lstStyle/>
          <a:p>
            <a:fld id="{749E1F84-2C5E-48FF-AA8F-2779AF4985BC}" type="slidenum">
              <a:rPr lang="en-US" smtClean="0"/>
              <a:t>65</a:t>
            </a:fld>
            <a:endParaRPr lang="en-US"/>
          </a:p>
        </p:txBody>
      </p:sp>
      <p:pic>
        <p:nvPicPr>
          <p:cNvPr id="3" name="Picture 2">
            <a:extLst>
              <a:ext uri="{FF2B5EF4-FFF2-40B4-BE49-F238E27FC236}">
                <a16:creationId xmlns:a16="http://schemas.microsoft.com/office/drawing/2014/main" id="{7119BA73-7713-4892-B217-BDC0D7C2D24E}"/>
              </a:ext>
            </a:extLst>
          </p:cNvPr>
          <p:cNvPicPr>
            <a:picLocks noChangeAspect="1"/>
          </p:cNvPicPr>
          <p:nvPr/>
        </p:nvPicPr>
        <p:blipFill>
          <a:blip r:embed="rId2"/>
          <a:stretch>
            <a:fillRect/>
          </a:stretch>
        </p:blipFill>
        <p:spPr>
          <a:xfrm>
            <a:off x="1159098" y="444153"/>
            <a:ext cx="10367493" cy="5465328"/>
          </a:xfrm>
          <a:prstGeom prst="rect">
            <a:avLst/>
          </a:prstGeom>
        </p:spPr>
      </p:pic>
      <p:sp>
        <p:nvSpPr>
          <p:cNvPr id="4" name="Rectangle 3">
            <a:extLst>
              <a:ext uri="{FF2B5EF4-FFF2-40B4-BE49-F238E27FC236}">
                <a16:creationId xmlns:a16="http://schemas.microsoft.com/office/drawing/2014/main" id="{D46D4325-7E51-46B0-B14B-E0B62C596E60}"/>
              </a:ext>
            </a:extLst>
          </p:cNvPr>
          <p:cNvSpPr/>
          <p:nvPr/>
        </p:nvSpPr>
        <p:spPr>
          <a:xfrm>
            <a:off x="1558344" y="5628068"/>
            <a:ext cx="2665926" cy="515155"/>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1710827060"/>
      </p:ext>
    </p:extLst>
  </p:cSld>
  <p:clrMapOvr>
    <a:masterClrMapping/>
  </p:clrMapOvr>
</p:sld>
</file>

<file path=ppt/slides/slide6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p:cNvSpPr>
            <a:spLocks noGrp="1"/>
          </p:cNvSpPr>
          <p:nvPr>
            <p:ph type="ctrTitle"/>
          </p:nvPr>
        </p:nvSpPr>
        <p:spPr/>
        <p:txBody>
          <a:bodyPr>
            <a:normAutofit/>
          </a:bodyPr>
          <a:lstStyle/>
          <a:p>
            <a:pPr algn="ctr"/>
            <a:r>
              <a:rPr lang="en-US" sz="7200" dirty="0">
                <a:latin typeface="TH SarabunPSK" panose="020B0500040200020003" pitchFamily="34" charset="-34"/>
                <a:cs typeface="TH SarabunPSK" panose="020B0500040200020003" pitchFamily="34" charset="-34"/>
              </a:rPr>
              <a:t>Q&amp;A</a:t>
            </a:r>
          </a:p>
        </p:txBody>
      </p:sp>
      <p:sp>
        <p:nvSpPr>
          <p:cNvPr id="4" name="Subtitle 3"/>
          <p:cNvSpPr>
            <a:spLocks noGrp="1"/>
          </p:cNvSpPr>
          <p:nvPr>
            <p:ph type="subTitle" idx="1"/>
          </p:nvPr>
        </p:nvSpPr>
        <p:spPr/>
        <p:txBody>
          <a:bodyPr/>
          <a:lstStyle/>
          <a:p>
            <a:endParaRPr lang="en-US"/>
          </a:p>
        </p:txBody>
      </p:sp>
      <p:sp>
        <p:nvSpPr>
          <p:cNvPr id="2" name="Slide Number Placeholder 1"/>
          <p:cNvSpPr>
            <a:spLocks noGrp="1"/>
          </p:cNvSpPr>
          <p:nvPr>
            <p:ph type="sldNum" sz="quarter" idx="12"/>
          </p:nvPr>
        </p:nvSpPr>
        <p:spPr/>
        <p:txBody>
          <a:bodyPr/>
          <a:lstStyle/>
          <a:p>
            <a:fld id="{749E1F84-2C5E-48FF-AA8F-2779AF4985BC}" type="slidenum">
              <a:rPr lang="en-US" smtClean="0"/>
              <a:t>66</a:t>
            </a:fld>
            <a:endParaRPr lang="en-US"/>
          </a:p>
        </p:txBody>
      </p:sp>
    </p:spTree>
    <p:extLst>
      <p:ext uri="{BB962C8B-B14F-4D97-AF65-F5344CB8AC3E}">
        <p14:creationId xmlns:p14="http://schemas.microsoft.com/office/powerpoint/2010/main" val="3917918168"/>
      </p:ext>
    </p:extLst>
  </p:cSld>
  <p:clrMapOvr>
    <a:masterClrMapping/>
  </p:clrMapOvr>
</p:sld>
</file>

<file path=ppt/theme/theme1.xml><?xml version="1.0" encoding="utf-8"?>
<a:theme xmlns:a="http://schemas.openxmlformats.org/drawingml/2006/main" name="Retrospect">
  <a:themeElements>
    <a:clrScheme name="Retrospect">
      <a:dk1>
        <a:srgbClr val="000000"/>
      </a:dk1>
      <a:lt1>
        <a:sysClr val="window" lastClr="FFFFFF"/>
      </a:lt1>
      <a:dk2>
        <a:srgbClr val="637052"/>
      </a:dk2>
      <a:lt2>
        <a:srgbClr val="CCDDEA"/>
      </a:lt2>
      <a:accent1>
        <a:srgbClr val="E48312"/>
      </a:accent1>
      <a:accent2>
        <a:srgbClr val="BD582C"/>
      </a:accent2>
      <a:accent3>
        <a:srgbClr val="865640"/>
      </a:accent3>
      <a:accent4>
        <a:srgbClr val="9B8357"/>
      </a:accent4>
      <a:accent5>
        <a:srgbClr val="C2BC80"/>
      </a:accent5>
      <a:accent6>
        <a:srgbClr val="94A088"/>
      </a:accent6>
      <a:hlink>
        <a:srgbClr val="2998E3"/>
      </a:hlink>
      <a:folHlink>
        <a:srgbClr val="8C8C8C"/>
      </a:folHlink>
    </a:clrScheme>
    <a:fontScheme name="Retrospect">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Retrospect">
      <a:fillStyleLst>
        <a:solidFill>
          <a:schemeClr val="phClr"/>
        </a:solidFill>
        <a:gradFill rotWithShape="1">
          <a:gsLst>
            <a:gs pos="0">
              <a:schemeClr val="phClr">
                <a:tint val="65000"/>
                <a:shade val="92000"/>
                <a:satMod val="130000"/>
              </a:schemeClr>
            </a:gs>
            <a:gs pos="45000">
              <a:schemeClr val="phClr">
                <a:tint val="60000"/>
                <a:shade val="99000"/>
                <a:satMod val="120000"/>
              </a:schemeClr>
            </a:gs>
            <a:gs pos="100000">
              <a:schemeClr val="phClr">
                <a:tint val="55000"/>
                <a:satMod val="140000"/>
              </a:schemeClr>
            </a:gs>
          </a:gsLst>
          <a:path path="circle">
            <a:fillToRect l="100000" t="100000" r="100000" b="100000"/>
          </a:path>
        </a:gradFill>
        <a:gradFill rotWithShape="1">
          <a:gsLst>
            <a:gs pos="0">
              <a:schemeClr val="phClr">
                <a:shade val="85000"/>
                <a:satMod val="130000"/>
              </a:schemeClr>
            </a:gs>
            <a:gs pos="34000">
              <a:schemeClr val="phClr">
                <a:shade val="87000"/>
                <a:satMod val="125000"/>
              </a:schemeClr>
            </a:gs>
            <a:gs pos="70000">
              <a:schemeClr val="phClr">
                <a:tint val="100000"/>
                <a:shade val="90000"/>
                <a:satMod val="130000"/>
              </a:schemeClr>
            </a:gs>
            <a:gs pos="100000">
              <a:schemeClr val="phClr">
                <a:tint val="100000"/>
                <a:shade val="100000"/>
                <a:satMod val="110000"/>
              </a:schemeClr>
            </a:gs>
          </a:gsLst>
          <a:path path="circle">
            <a:fillToRect l="100000" t="100000" r="100000" b="100000"/>
          </a:path>
        </a:gradFill>
      </a:fillStyleLst>
      <a:lnStyleLst>
        <a:ln w="12700" cap="flat" cmpd="sng" algn="ctr">
          <a:solidFill>
            <a:schemeClr val="phClr"/>
          </a:solidFill>
          <a:prstDash val="solid"/>
        </a:ln>
        <a:ln w="15875" cap="flat" cmpd="sng" algn="ctr">
          <a:solidFill>
            <a:schemeClr val="phClr"/>
          </a:solidFill>
          <a:prstDash val="solid"/>
        </a:ln>
        <a:ln w="25400" cap="flat" cmpd="sng" algn="ctr">
          <a:solidFill>
            <a:schemeClr val="phClr"/>
          </a:solidFill>
          <a:prstDash val="solid"/>
        </a:ln>
      </a:lnStyleLst>
      <a:effectStyleLst>
        <a:effectStyle>
          <a:effectLst/>
        </a:effectStyle>
        <a:effectStyle>
          <a:effectLst>
            <a:outerShdw blurRad="38100" dist="25400" dir="2700000" algn="br" rotWithShape="0">
              <a:srgbClr val="000000">
                <a:alpha val="60000"/>
              </a:srgbClr>
            </a:outerShdw>
          </a:effectLst>
        </a:effectStyle>
        <a:effectStyle>
          <a:effectLst>
            <a:outerShdw blurRad="44450" dist="25400" dir="2700000" algn="br" rotWithShape="0">
              <a:srgbClr val="000000">
                <a:alpha val="60000"/>
              </a:srgbClr>
            </a:outerShdw>
          </a:effectLst>
          <a:scene3d>
            <a:camera prst="orthographicFront">
              <a:rot lat="0" lon="0" rev="0"/>
            </a:camera>
            <a:lightRig rig="threePt" dir="t">
              <a:rot lat="0" lon="0" rev="19800000"/>
            </a:lightRig>
          </a:scene3d>
          <a:sp3d prstMaterial="flat">
            <a:bevelT w="25400" h="31750"/>
          </a:sp3d>
        </a:effectStyle>
      </a:effectStyleLst>
      <a:bgFillStyleLst>
        <a:solidFill>
          <a:schemeClr val="phClr"/>
        </a:solidFill>
        <a:solidFill>
          <a:schemeClr val="phClr">
            <a:tint val="90000"/>
            <a:shade val="97000"/>
            <a:satMod val="130000"/>
          </a:schemeClr>
        </a:solidFill>
        <a:gradFill rotWithShape="1">
          <a:gsLst>
            <a:gs pos="0">
              <a:schemeClr val="phClr">
                <a:tint val="96000"/>
                <a:shade val="99000"/>
                <a:satMod val="140000"/>
              </a:schemeClr>
            </a:gs>
            <a:gs pos="65000">
              <a:schemeClr val="phClr">
                <a:tint val="100000"/>
                <a:shade val="80000"/>
                <a:satMod val="130000"/>
              </a:schemeClr>
            </a:gs>
            <a:gs pos="100000">
              <a:schemeClr val="phClr">
                <a:tint val="100000"/>
                <a:shade val="48000"/>
                <a:satMod val="120000"/>
              </a:schemeClr>
            </a:gs>
          </a:gsLst>
          <a:lin ang="16200000" scaled="0"/>
        </a:gradFill>
      </a:bgFillStyleLst>
    </a:fmtScheme>
  </a:themeElements>
  <a:objectDefaults/>
  <a:extraClrSchemeLst/>
  <a:extLst>
    <a:ext uri="{05A4C25C-085E-4340-85A3-A5531E510DB2}">
      <thm15:themeFamily xmlns:thm15="http://schemas.microsoft.com/office/thememl/2012/main" name="Retrospect" id="{5F128B03-DCCA-4EEB-AB3B-CF2899314A46}" vid="{3F1AAB62-24C6-49D2-8E01-B56FAC9A3DCD}"/>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Retrospect</Template>
  <TotalTime>1292</TotalTime>
  <Words>2353</Words>
  <Application>Microsoft Office PowerPoint</Application>
  <PresentationFormat>แบบจอกว้าง</PresentationFormat>
  <Paragraphs>541</Paragraphs>
  <Slides>66</Slides>
  <Notes>3</Notes>
  <HiddenSlides>2</HiddenSlides>
  <MMClips>0</MMClips>
  <ScaleCrop>false</ScaleCrop>
  <HeadingPairs>
    <vt:vector size="6" baseType="variant">
      <vt:variant>
        <vt:lpstr>ฟอนต์ที่ถูกใช้</vt:lpstr>
      </vt:variant>
      <vt:variant>
        <vt:i4>6</vt:i4>
      </vt:variant>
      <vt:variant>
        <vt:lpstr>ธีม</vt:lpstr>
      </vt:variant>
      <vt:variant>
        <vt:i4>1</vt:i4>
      </vt:variant>
      <vt:variant>
        <vt:lpstr>ชื่อเรื่องสไลด์</vt:lpstr>
      </vt:variant>
      <vt:variant>
        <vt:i4>66</vt:i4>
      </vt:variant>
    </vt:vector>
  </HeadingPairs>
  <TitlesOfParts>
    <vt:vector size="73" baseType="lpstr">
      <vt:lpstr>Arial</vt:lpstr>
      <vt:lpstr>Calibri</vt:lpstr>
      <vt:lpstr>Calibri Light</vt:lpstr>
      <vt:lpstr>Tahoma</vt:lpstr>
      <vt:lpstr>TH SarabunPSK</vt:lpstr>
      <vt:lpstr>Wingdings</vt:lpstr>
      <vt:lpstr>Retrospect</vt:lpstr>
      <vt:lpstr>State Owned Enterprises in Thailand: Success or Failure</vt:lpstr>
      <vt:lpstr>Lecture Outline</vt:lpstr>
      <vt:lpstr>Types of Public Entities</vt:lpstr>
      <vt:lpstr>Definition of Public Goods</vt:lpstr>
      <vt:lpstr>CONSEQUENCES</vt:lpstr>
      <vt:lpstr>Types of goods</vt:lpstr>
      <vt:lpstr>Impure Public Goods</vt:lpstr>
      <vt:lpstr>งานนำเสนอ PowerPoint</vt:lpstr>
      <vt:lpstr>Government’s Role in providing public services</vt:lpstr>
      <vt:lpstr>Benefit of Competition and the Role of Government in a Market Economy</vt:lpstr>
      <vt:lpstr>งานนำเสนอ PowerPoint</vt:lpstr>
      <vt:lpstr>งานนำเสนอ PowerPoint</vt:lpstr>
      <vt:lpstr>Public Ownership/Nationalization?</vt:lpstr>
      <vt:lpstr>Justifications for SOEs</vt:lpstr>
      <vt:lpstr>Rationale for SOEs</vt:lpstr>
      <vt:lpstr>Rationale?</vt:lpstr>
      <vt:lpstr>Rationale – market failure</vt:lpstr>
      <vt:lpstr>Rationale – market failure</vt:lpstr>
      <vt:lpstr>Rationale – commercial investment</vt:lpstr>
      <vt:lpstr>Rationale – economic development</vt:lpstr>
      <vt:lpstr>Rationale – regulatory tool</vt:lpstr>
      <vt:lpstr>Rationale – autonomy</vt:lpstr>
      <vt:lpstr>Rationale – efficient &amp; effective method of delivery</vt:lpstr>
      <vt:lpstr>Rationale – “other”</vt:lpstr>
      <vt:lpstr>Problems?</vt:lpstr>
      <vt:lpstr>Economics Risks of SOEs</vt:lpstr>
      <vt:lpstr>งานนำเสนอ PowerPoint</vt:lpstr>
      <vt:lpstr>งานนำเสนอ PowerPoint</vt:lpstr>
      <vt:lpstr>งานนำเสนอ PowerPoint</vt:lpstr>
      <vt:lpstr>งานนำเสนอ PowerPoint</vt:lpstr>
      <vt:lpstr>Effects on Consumers</vt:lpstr>
      <vt:lpstr>Financing Issues</vt:lpstr>
      <vt:lpstr>Efficiency Considerations, Long-Term Planning</vt:lpstr>
      <vt:lpstr>งานนำเสนอ PowerPoint</vt:lpstr>
      <vt:lpstr>SOEs in Thailand</vt:lpstr>
      <vt:lpstr>Legal Definition:</vt:lpstr>
      <vt:lpstr>Definitions for Thai SOEs</vt:lpstr>
      <vt:lpstr>Functional Definition:</vt:lpstr>
      <vt:lpstr>The Roles of SOEs to Thai Economy</vt:lpstr>
      <vt:lpstr>The Roles of SOEs to Thai Economy</vt:lpstr>
      <vt:lpstr>Number of SOEs in Thailand</vt:lpstr>
      <vt:lpstr>งานนำเสนอ PowerPoint</vt:lpstr>
      <vt:lpstr>งานนำเสนอ PowerPoint</vt:lpstr>
      <vt:lpstr>งานนำเสนอ PowerPoint</vt:lpstr>
      <vt:lpstr>Basic Information of Thai SOEs</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Regulations and Supervision of Thai SOEs</vt:lpstr>
      <vt:lpstr>งานนำเสนอ PowerPoint</vt:lpstr>
      <vt:lpstr>Guiding Principles  to Promote better SOEs Governance and Performance</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งานนำเสนอ PowerPoint</vt:lpstr>
      <vt:lpstr>Q&amp;A</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State Owned Enterprises in Thailand: Success or Failure</dc:title>
  <dc:creator>sakon varanyuwatana</dc:creator>
  <cp:lastModifiedBy>chanin Mephokee</cp:lastModifiedBy>
  <cp:revision>60</cp:revision>
  <dcterms:created xsi:type="dcterms:W3CDTF">2017-09-11T09:15:59Z</dcterms:created>
  <dcterms:modified xsi:type="dcterms:W3CDTF">2017-10-17T01:46:08Z</dcterms:modified>
</cp:coreProperties>
</file>