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3" r:id="rId1"/>
  </p:sldMasterIdLst>
  <p:notesMasterIdLst>
    <p:notesMasterId r:id="rId34"/>
  </p:notesMasterIdLst>
  <p:sldIdLst>
    <p:sldId id="312" r:id="rId2"/>
    <p:sldId id="258" r:id="rId3"/>
    <p:sldId id="259" r:id="rId4"/>
    <p:sldId id="263" r:id="rId5"/>
    <p:sldId id="264" r:id="rId6"/>
    <p:sldId id="265" r:id="rId7"/>
    <p:sldId id="267" r:id="rId8"/>
    <p:sldId id="268" r:id="rId9"/>
    <p:sldId id="269" r:id="rId10"/>
    <p:sldId id="271" r:id="rId11"/>
    <p:sldId id="272" r:id="rId12"/>
    <p:sldId id="273" r:id="rId13"/>
    <p:sldId id="295" r:id="rId14"/>
    <p:sldId id="276" r:id="rId15"/>
    <p:sldId id="277" r:id="rId16"/>
    <p:sldId id="300" r:id="rId17"/>
    <p:sldId id="280" r:id="rId18"/>
    <p:sldId id="281" r:id="rId19"/>
    <p:sldId id="282" r:id="rId20"/>
    <p:sldId id="301" r:id="rId21"/>
    <p:sldId id="284" r:id="rId22"/>
    <p:sldId id="285" r:id="rId23"/>
    <p:sldId id="286" r:id="rId24"/>
    <p:sldId id="287" r:id="rId25"/>
    <p:sldId id="288" r:id="rId26"/>
    <p:sldId id="302" r:id="rId27"/>
    <p:sldId id="314" r:id="rId28"/>
    <p:sldId id="290" r:id="rId29"/>
    <p:sldId id="297" r:id="rId30"/>
    <p:sldId id="303" r:id="rId31"/>
    <p:sldId id="291" r:id="rId32"/>
    <p:sldId id="313" r:id="rId33"/>
  </p:sldIdLst>
  <p:sldSz cx="12192000" cy="6858000"/>
  <p:notesSz cx="6858000" cy="9144000"/>
  <p:custDataLst>
    <p:tags r:id="rId3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05" autoAdjust="0"/>
    <p:restoredTop sz="94646" autoAdjust="0"/>
  </p:normalViewPr>
  <p:slideViewPr>
    <p:cSldViewPr>
      <p:cViewPr varScale="1">
        <p:scale>
          <a:sx n="108" d="100"/>
          <a:sy n="108" d="100"/>
        </p:scale>
        <p:origin x="1184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6481A0-70DF-49F5-B698-591118ACB2CB}" type="datetimeFigureOut">
              <a:rPr lang="en-IN"/>
              <a:pPr>
                <a:defRPr/>
              </a:pPr>
              <a:t>01/11/18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37E478-2EA1-4DDD-88DA-B0870BF8D00F}" type="slidenum">
              <a:rPr lang="en-IN" altLang="en-US"/>
              <a:pPr>
                <a:defRPr/>
              </a:pPr>
              <a:t>‹#›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2249652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Types of love based on Sternberg’s Theory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25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123669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4D8DE-221D-FE4F-9134-208A3C03EC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158495-3F02-864E-A794-724379489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254EC-D256-474C-AEAB-635CAFE91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11/1/18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8F672-3D1C-2D49-862F-FAA6D2519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A795B-C961-8743-A4D4-95D144D42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91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715C3-75F8-C346-96F0-1521E97CD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38070-8EAA-DF4B-8D45-963EACDED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C3A2A-2CA8-7843-98E6-1A1F766A2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59045-4D56-452F-A340-E9F206E07ABB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D2AE1-B7D7-844C-BE5E-3AD28363E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F2A34-E6D8-CA44-B1F2-B4B7ED795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34">
            <a:extLst>
              <a:ext uri="{FF2B5EF4-FFF2-40B4-BE49-F238E27FC236}">
                <a16:creationId xmlns:a16="http://schemas.microsoft.com/office/drawing/2014/main" id="{D39C0F84-0A93-0F47-B5EA-3AF9A89B59E4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702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06BE8-C68F-5E49-A8F1-C6A73494B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F3F17-549D-524A-88D4-8D79D5670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4591C-0740-CE4B-A1DD-7806BBF87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831181-87DD-4AED-B0A8-58FE53F0A27F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79B99A-44D7-6049-BC11-78E59C24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47B10-0991-EC4C-B5B5-ECC4FF392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401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95EFE-3E37-9343-833C-6CD256A78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988AF-13FE-AB45-B06C-D02905E0A8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307CB2-D1ED-0441-BE8A-3D6397E99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12B23-AA8C-044B-B77E-7AB3F1668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13483-433A-4329-9A12-97E0CBB14BEA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F326AF-8EA2-034E-931B-087820737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0F6C9C-4800-5C4D-BCB4-C12A79A21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24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1FC68-11ED-9B40-A55E-45241B607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85AD5-423D-BC4B-B6D5-E1552BE34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F7E5EE-18F6-8B46-9CF7-ACF6C32702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F5C5A6-A1A8-224F-80F9-48413C5360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D48204-DEEE-E342-AE88-EA15A53F83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7163C0-A55B-DC4F-8CD2-F928A9679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1E6707-BB60-420A-AAFF-66162144CC17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22C06A-7652-3F42-9066-B65F2E26E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45C74D-6EE4-8C4F-9920-0CAB34158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725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0EA72-CDE4-8D41-A65B-48DC1DC46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6F182-9DAC-F342-9AAE-F5072637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D68F1-AFFA-4227-8532-73BFB7A5B2E6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D93380-B21B-704D-87B7-382AC8BF8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9BDE49-6A7B-E845-9B72-37E649442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47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E7EF18-E152-E44C-8F4C-CD07EF49D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A745FE-7C5E-4783-AB90-F28559B92475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A80B6D-E460-4E45-AD78-6B1940E51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0F273D-80AB-294E-B83D-0DC2F9204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89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A3A8F-6CED-984E-818E-1C46A25F7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ABE2B-9D72-0646-9303-6C3F7512A4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8BE89-A17D-B643-9DC0-54FE706B7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72A0AA-D265-0944-BB52-DA727016E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36A556-5A1A-42C0-9627-3F93437D4B67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56DF9-20D8-3944-B033-34015281A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EBEC7-7206-5644-A9ED-3DC26F05C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37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6CC2A-3819-5C4D-B71B-057B94E56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32F563-96CE-ED46-B7A2-C934E217D8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3AD7D-8BF1-4D4E-9313-7AF65FD5DE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FBE3FA-A70A-6C45-9EC5-A89FCA175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5FEC41-C4A0-4254-A30A-47F9355DDB9A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308EFE-EE87-1E41-BB15-0A71CF646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71A40-909F-074F-8D54-9345AC138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79DD2E7F-368F-AB40-8C31-3E12CC5B13A3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412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AD071-4412-6A47-8151-D9CC6D50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31535-C9B1-FC4D-81C6-69FCC4084A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AC1E5E-6A6A-604A-9818-7461F57D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4A1965-34DC-4919-8320-A78EB719E0C1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62942-6827-2346-A9D2-E72A62EBF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5B1AB-2218-674E-9A51-BDCB0CAD7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3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E3D57B-9620-3C48-857F-A2868E89FA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D539AD-96AC-D547-8576-3E1B30F71D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2D9E8-8C92-DF40-8C3F-696778DEB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CFFA-DB43-4CA6-A9A2-8BBEEBAA6122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E0227-C4FC-4A4A-AD99-0103D4B4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8950-771F-D344-91E8-90569F33A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95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B318D2-8AD3-864E-8715-D978E07B8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6500B2-59EC-A94C-851B-AEB61876C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76417F-A06E-2841-9006-3F5A5953F1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0E24E-0E2C-2947-9421-BDD66117E8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4C1D0-38F7-4447-A6E7-B321604DA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908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521F6-FF53-454E-B879-EE8491A62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F87969-EA84-9346-A31D-78E6C9299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Social psychology </a:t>
            </a:r>
          </a:p>
        </p:txBody>
      </p:sp>
    </p:spTree>
    <p:extLst>
      <p:ext uri="{BB962C8B-B14F-4D97-AF65-F5344CB8AC3E}">
        <p14:creationId xmlns:p14="http://schemas.microsoft.com/office/powerpoint/2010/main" val="108000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Social Psychology</a:t>
            </a:r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Scientific study of how people’s thoughts, feelings, and actions are affected by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Attitudes and Social Cognition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people form impressions of what others are like and of the causes of their behavior?</a:t>
            </a:r>
          </a:p>
          <a:p>
            <a:pPr eaLnBrk="1" hangingPunct="1"/>
            <a:r>
              <a:rPr lang="en-US" altLang="en-US" dirty="0"/>
              <a:t>What are the biases that influence the ways in which people view others’ behavior?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cognitive processes by which people understand and make sense of others and themselves</a:t>
            </a:r>
          </a:p>
          <a:p>
            <a:pPr eaLnBrk="1" hangingPunct="1"/>
            <a:r>
              <a:rPr lang="en-US" altLang="en-US" b="1" dirty="0"/>
              <a:t>Schemas</a:t>
            </a:r>
            <a:r>
              <a:rPr lang="en-US" altLang="en-US" dirty="0"/>
              <a:t>: Sets of cognitions about people and social experiences</a:t>
            </a:r>
          </a:p>
          <a:p>
            <a:pPr lvl="1" eaLnBrk="1" hangingPunct="1"/>
            <a:r>
              <a:rPr lang="en-US" altLang="en-US" dirty="0"/>
              <a:t>Organize information stored in memory</a:t>
            </a:r>
          </a:p>
          <a:p>
            <a:pPr lvl="1" eaLnBrk="1" hangingPunct="1"/>
            <a:r>
              <a:rPr lang="en-US" altLang="en-US" dirty="0"/>
              <a:t>Provide a framework to recognize, categorize, and recall information relating to social stimuli</a:t>
            </a:r>
          </a:p>
          <a:p>
            <a:pPr lvl="1" eaLnBrk="1" hangingPunct="1"/>
            <a:r>
              <a:rPr lang="en-US" altLang="en-US" dirty="0"/>
              <a:t>Help predict what others are like based on relatively little information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Forming impressions of others</a:t>
            </a:r>
          </a:p>
          <a:p>
            <a:pPr lvl="1" eaLnBrk="1" hangingPunct="1"/>
            <a:r>
              <a:rPr lang="en-US" altLang="en-US" dirty="0"/>
              <a:t>Impression formation - Process by which an individual organizes information about another person to form an overall impression of that person </a:t>
            </a:r>
          </a:p>
          <a:p>
            <a:pPr lvl="2" eaLnBrk="1" hangingPunct="1"/>
            <a:r>
              <a:rPr lang="en-US" altLang="en-US" sz="1600" b="1" dirty="0"/>
              <a:t>Central traits</a:t>
            </a:r>
            <a:r>
              <a:rPr lang="en-US" altLang="en-US" sz="1600" dirty="0"/>
              <a:t>: Major traits considered in forming impressions of others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(3)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Attribution processes: Understanding the causes of behavior</a:t>
            </a:r>
          </a:p>
          <a:p>
            <a:pPr lvl="1" eaLnBrk="1" hangingPunct="1"/>
            <a:r>
              <a:rPr lang="en-US" altLang="en-US" b="1" dirty="0"/>
              <a:t>Attribution theory</a:t>
            </a:r>
            <a:r>
              <a:rPr lang="en-US" altLang="en-US" dirty="0"/>
              <a:t>: Considers how we decide, on the basis of samples of a person’s behavior, what the specific causes of that behavior are</a:t>
            </a:r>
          </a:p>
          <a:p>
            <a:pPr lvl="2" eaLnBrk="1" hangingPunct="1"/>
            <a:r>
              <a:rPr lang="en-US" altLang="en-US" sz="1600" dirty="0"/>
              <a:t>Focuses on why is someone acting in a particular way - Asks the “why” question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(4)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/>
              <a:t>Situational causes of behavior</a:t>
            </a:r>
            <a:r>
              <a:rPr lang="en-US" altLang="en-US" dirty="0"/>
              <a:t>: Causes of behavior that are external to a person</a:t>
            </a:r>
          </a:p>
          <a:p>
            <a:r>
              <a:rPr lang="en-US" altLang="en-US" b="1" dirty="0"/>
              <a:t>Dispositional causes of behavior</a:t>
            </a:r>
            <a:r>
              <a:rPr lang="en-US" altLang="en-US" dirty="0"/>
              <a:t>: Causes of behavior brought about by a person’s traits or personality characteristics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Halo effect</a:t>
            </a:r>
            <a:r>
              <a:rPr lang="en-US" altLang="en-US" dirty="0"/>
              <a:t>: Phenomenon in which an initial understanding that a person has positive traits is used to infer other uniformly positive characteristics </a:t>
            </a:r>
          </a:p>
          <a:p>
            <a:pPr eaLnBrk="1" hangingPunct="1"/>
            <a:r>
              <a:rPr lang="en-US" altLang="en-US" b="1" dirty="0"/>
              <a:t>Assumed-similarity bias</a:t>
            </a:r>
            <a:r>
              <a:rPr lang="en-US" altLang="en-US" dirty="0"/>
              <a:t>: Tendency to think of people as being similar to oneself even when meeting them for the first time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525221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Self-serving bias</a:t>
            </a:r>
            <a:r>
              <a:rPr lang="en-US" altLang="en-US" dirty="0"/>
              <a:t>: Tendency to attribute success to personal factors and failure to factors outside oneself</a:t>
            </a:r>
          </a:p>
          <a:p>
            <a:pPr eaLnBrk="1" hangingPunct="1"/>
            <a:r>
              <a:rPr lang="en-US" altLang="en-US" b="1" dirty="0"/>
              <a:t>Fundamental attribution error</a:t>
            </a:r>
            <a:r>
              <a:rPr lang="en-US" altLang="en-US" dirty="0"/>
              <a:t>: Tendency to overattribute others’ behavior to dispositional causes and minimize the importance of situational causes</a:t>
            </a:r>
          </a:p>
        </p:txBody>
      </p:sp>
      <p:pic>
        <p:nvPicPr>
          <p:cNvPr id="4" name="Picture 2" descr="http://www.buzzle.com/img/articleImages/610405-582318-46.jpg">
            <a:extLst>
              <a:ext uri="{FF2B5EF4-FFF2-40B4-BE49-F238E27FC236}">
                <a16:creationId xmlns:a16="http://schemas.microsoft.com/office/drawing/2014/main" id="{9F75CF5A-D082-1A46-8903-4835EDB7F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420888"/>
            <a:ext cx="3250704" cy="400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Influence and Groups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major sources and tactics of social influence?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Social influence</a:t>
            </a:r>
            <a:r>
              <a:rPr lang="en-US" altLang="en-US" dirty="0"/>
              <a:t>: Social groups and individuals exert pressure on an individual, either deliberately or unintentionally</a:t>
            </a:r>
          </a:p>
          <a:p>
            <a:pPr eaLnBrk="1" hangingPunct="1"/>
            <a:r>
              <a:rPr lang="en-US" altLang="en-US" b="1" dirty="0"/>
              <a:t>Group</a:t>
            </a:r>
            <a:r>
              <a:rPr lang="en-US" altLang="en-US" dirty="0"/>
              <a:t>: Two or more people who: </a:t>
            </a:r>
          </a:p>
          <a:p>
            <a:pPr lvl="1" eaLnBrk="1" hangingPunct="1"/>
            <a:r>
              <a:rPr lang="en-US" altLang="en-US" dirty="0"/>
              <a:t>Interact with one another</a:t>
            </a:r>
          </a:p>
          <a:p>
            <a:pPr lvl="1" eaLnBrk="1" hangingPunct="1"/>
            <a:r>
              <a:rPr lang="en-US" altLang="en-US" dirty="0"/>
              <a:t>Perceive themselves as part of a group</a:t>
            </a:r>
          </a:p>
          <a:p>
            <a:pPr lvl="1" eaLnBrk="1" hangingPunct="1"/>
            <a:r>
              <a:rPr lang="en-US" altLang="en-US" dirty="0"/>
              <a:t>Are interdependent</a:t>
            </a:r>
          </a:p>
          <a:p>
            <a:pPr lvl="1" eaLnBrk="1" hangingPunct="1"/>
            <a:r>
              <a:rPr lang="en-US" altLang="en-US" dirty="0"/>
              <a:t>Develop and hold norms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Conformity: Following What Others Do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Conformity: A change in behavior or attitudes brought about by a desire to follow the beliefs or standards of other people</a:t>
            </a:r>
          </a:p>
          <a:p>
            <a:pPr lvl="1"/>
            <a:r>
              <a:rPr lang="en-US" altLang="en-US" dirty="0"/>
              <a:t>E.g. Asch study </a:t>
            </a:r>
          </a:p>
        </p:txBody>
      </p:sp>
      <p:pic>
        <p:nvPicPr>
          <p:cNvPr id="4" name="Picture 2" descr="http://celiadelaney.files.wordpress.com/2011/06/asch-conformity-experiment.png">
            <a:extLst>
              <a:ext uri="{FF2B5EF4-FFF2-40B4-BE49-F238E27FC236}">
                <a16:creationId xmlns:a16="http://schemas.microsoft.com/office/drawing/2014/main" id="{4392FE3C-8593-254A-8CC1-FCFA00B6A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54" y="3933056"/>
            <a:ext cx="4476572" cy="27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041AD2-24E2-7F44-9A7E-1B3105A9C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024" y="3501008"/>
            <a:ext cx="4758875" cy="297246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Conclusions: Significant Findings Focus On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Characteristics of the group</a:t>
            </a:r>
          </a:p>
          <a:p>
            <a:pPr lvl="1"/>
            <a:r>
              <a:rPr lang="en-US" b="1" dirty="0"/>
              <a:t>Status: </a:t>
            </a:r>
            <a:r>
              <a:rPr lang="en-US" dirty="0"/>
              <a:t>Social standing of someone in a group</a:t>
            </a:r>
            <a:endParaRPr lang="en-US" b="1" dirty="0"/>
          </a:p>
          <a:p>
            <a:r>
              <a:rPr lang="en-US" dirty="0"/>
              <a:t>Situation in which the individual is responding</a:t>
            </a:r>
          </a:p>
          <a:p>
            <a:r>
              <a:rPr lang="en-US" dirty="0"/>
              <a:t>Kind of task</a:t>
            </a:r>
          </a:p>
          <a:p>
            <a:r>
              <a:rPr lang="en-US" dirty="0"/>
              <a:t>Unanimity of the group</a:t>
            </a:r>
          </a:p>
          <a:p>
            <a:pPr lvl="1"/>
            <a:r>
              <a:rPr lang="en-US" b="1" dirty="0"/>
              <a:t>Social supporter: </a:t>
            </a:r>
            <a:r>
              <a:rPr lang="en-US" dirty="0"/>
              <a:t>Group member whose dissenting views make nonconformity to the group easier</a:t>
            </a:r>
            <a:endParaRPr lang="en-US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Groupthink: Caving in to Conformity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 of thinking in which group members share such a strong motivation to achieve consensus that they lose the ability to critically evaluate alternative points of view</a:t>
            </a:r>
          </a:p>
          <a:p>
            <a:pPr lvl="1" eaLnBrk="1" hangingPunct="1"/>
            <a:r>
              <a:rPr lang="en-US" altLang="en-US" dirty="0"/>
              <a:t>Entrapment: Circumstance in which commitments to a failing point of view or course of action are increased to justify investments in time and energy that have already been made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to Social Roles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805142" cy="34163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en-US" dirty="0"/>
              <a:t>Conformity influences behavior is through social roles</a:t>
            </a:r>
          </a:p>
          <a:p>
            <a:pPr lvl="1" eaLnBrk="1" hangingPunct="1"/>
            <a:r>
              <a:rPr lang="en-US" altLang="en-US" dirty="0"/>
              <a:t>Social roles: Expectations for people who occupy a given social position</a:t>
            </a:r>
          </a:p>
          <a:p>
            <a:pPr eaLnBrk="1" hangingPunct="1"/>
            <a:r>
              <a:rPr lang="en-US" altLang="en-US" dirty="0"/>
              <a:t>Experiment conducted by Philip Zimbardo and colleagues:</a:t>
            </a:r>
          </a:p>
          <a:p>
            <a:pPr lvl="1" eaLnBrk="1" hangingPunct="1"/>
            <a:r>
              <a:rPr lang="en-US" altLang="en-US" dirty="0"/>
              <a:t>Guards vs. prisoners</a:t>
            </a:r>
          </a:p>
          <a:p>
            <a:pPr lvl="2" eaLnBrk="1" hangingPunct="1"/>
            <a:r>
              <a:rPr lang="en-US" altLang="en-US" dirty="0"/>
              <a:t>Conforming to social roles can have a powerful effect on behavior</a:t>
            </a:r>
          </a:p>
          <a:p>
            <a:pPr lvl="2" eaLnBrk="1" hangingPunct="1"/>
            <a:r>
              <a:rPr lang="en-US" altLang="en-US" dirty="0"/>
              <a:t>Can induce people to change behavior in undesirable ways</a:t>
            </a:r>
          </a:p>
        </p:txBody>
      </p:sp>
      <p:pic>
        <p:nvPicPr>
          <p:cNvPr id="4" name="Picture 2" descr="http://www.trbimg.com/img-55ba43ca/turbine/ct-stanford-prison-experiment-review-20150730">
            <a:extLst>
              <a:ext uri="{FF2B5EF4-FFF2-40B4-BE49-F238E27FC236}">
                <a16:creationId xmlns:a16="http://schemas.microsoft.com/office/drawing/2014/main" id="{2F3A2795-19D7-F042-B806-FBDF153B4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607618"/>
            <a:ext cx="4220974" cy="281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Obedience: Following Direct Orders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65182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Obedience</a:t>
            </a:r>
            <a:r>
              <a:rPr lang="en-US" altLang="en-US" dirty="0"/>
              <a:t>: A change in behavior in response to the commands of others</a:t>
            </a:r>
          </a:p>
          <a:p>
            <a:pPr eaLnBrk="1" hangingPunct="1"/>
            <a:r>
              <a:rPr lang="en-US" altLang="en-US" dirty="0"/>
              <a:t>Milgram’s classic obedience study</a:t>
            </a:r>
          </a:p>
          <a:p>
            <a:pPr lvl="1" eaLnBrk="1" hangingPunct="1"/>
            <a:r>
              <a:rPr lang="en-US" altLang="en-US" dirty="0"/>
              <a:t>Teacher: administer electric shock</a:t>
            </a:r>
          </a:p>
          <a:p>
            <a:pPr lvl="1" eaLnBrk="1" hangingPunct="1"/>
            <a:r>
              <a:rPr lang="en-US" altLang="en-US" dirty="0"/>
              <a:t>Learner: (research confederate) ‘receiving’ electric shock</a:t>
            </a:r>
          </a:p>
          <a:p>
            <a:pPr lvl="1" eaLnBrk="1" hangingPunct="1"/>
            <a:r>
              <a:rPr lang="en-US" altLang="en-US" dirty="0"/>
              <a:t>65% of participants eventually used the highest setting labelled on the shock generator, in response to experimenter’s commands</a:t>
            </a:r>
          </a:p>
        </p:txBody>
      </p:sp>
      <p:pic>
        <p:nvPicPr>
          <p:cNvPr id="7" name="Picture 8" descr="http://6932024ba42556b26407-a85c761a6bd49913b8d52eb0d7ddeadd.r85.cf2.rackcdn.com/59008881-2C7B-4729-B815-7A7633F58505.jpg">
            <a:extLst>
              <a:ext uri="{FF2B5EF4-FFF2-40B4-BE49-F238E27FC236}">
                <a16:creationId xmlns:a16="http://schemas.microsoft.com/office/drawing/2014/main" id="{F34A1D83-D949-3F45-B7F0-A8DCCA9FE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347" y="2359947"/>
            <a:ext cx="3537637" cy="265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static.twoday.net/EugeneFaust/images/schockgenerator-Skala.jpg">
            <a:extLst>
              <a:ext uri="{FF2B5EF4-FFF2-40B4-BE49-F238E27FC236}">
                <a16:creationId xmlns:a16="http://schemas.microsoft.com/office/drawing/2014/main" id="{8B1820A0-5440-B142-99F4-9838A7FBD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62" y="5085184"/>
            <a:ext cx="3599520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Prejudice and Discrimination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stereotypes, prejudice, and discrimination differ?</a:t>
            </a:r>
          </a:p>
          <a:p>
            <a:pPr eaLnBrk="1" hangingPunct="1"/>
            <a:r>
              <a:rPr lang="en-US" altLang="en-US" dirty="0"/>
              <a:t>How can we reduce prejudice and discrimination?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(2)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/>
              <a:t>Stereotype</a:t>
            </a:r>
            <a:r>
              <a:rPr lang="en-US" altLang="en-US" dirty="0"/>
              <a:t>: Set of generalized beliefs and expectations about a specific group and its members</a:t>
            </a:r>
          </a:p>
          <a:p>
            <a:pPr eaLnBrk="1" hangingPunct="1"/>
            <a:r>
              <a:rPr lang="en-US" altLang="en-US" b="1" dirty="0"/>
              <a:t>Prejudice</a:t>
            </a:r>
            <a:r>
              <a:rPr lang="en-US" altLang="en-US" dirty="0"/>
              <a:t>: Negative (or positive) evaluation of a group and its members</a:t>
            </a:r>
          </a:p>
          <a:p>
            <a:pPr eaLnBrk="1" hangingPunct="1"/>
            <a:r>
              <a:rPr lang="en-US" altLang="en-US" b="1" dirty="0"/>
              <a:t>Discrimination</a:t>
            </a:r>
            <a:r>
              <a:rPr lang="en-US" altLang="en-US" dirty="0"/>
              <a:t>: Behavior directed toward individuals on the basis of their membership in a particular group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Self-fulfilling prophecy: expectations about the occurrence of a future event or behavior that act to increase the likelihood the event or behavior will occur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Foundations of Prejudice</a:t>
            </a:r>
            <a:r>
              <a:rPr lang="en-US" altLang="en-US" sz="2000" dirty="0"/>
              <a:t> (1)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Observational learning approaches suggests that </a:t>
            </a:r>
            <a:r>
              <a:rPr lang="en-US" dirty="0"/>
              <a:t>children’s feelings about members of various groups are shaped by</a:t>
            </a:r>
            <a:r>
              <a:rPr lang="en-US" altLang="en-US" dirty="0"/>
              <a:t>:</a:t>
            </a:r>
            <a:endParaRPr lang="en-US" dirty="0"/>
          </a:p>
          <a:p>
            <a:pPr lvl="1"/>
            <a:r>
              <a:rPr lang="en-US" dirty="0"/>
              <a:t>Stereotyping and prejudice, the behavior of parents, other adults, and peers</a:t>
            </a:r>
            <a:endParaRPr lang="en-US" altLang="en-US" dirty="0"/>
          </a:p>
          <a:p>
            <a:r>
              <a:rPr lang="en-US" altLang="en-US" dirty="0"/>
              <a:t>Mass media provides information about stereotypes for children and adults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Foundations of Prejudice</a:t>
            </a:r>
            <a:r>
              <a:rPr lang="en-US" altLang="en-US" sz="2000" dirty="0"/>
              <a:t> (2)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identity theory suggests that people tend to be ethnocentric</a:t>
            </a:r>
          </a:p>
          <a:p>
            <a:pPr lvl="1" eaLnBrk="1" hangingPunct="1"/>
            <a:r>
              <a:rPr lang="en-US" altLang="en-US" dirty="0"/>
              <a:t>Ethnocentric: Viewing the world from their own perspective and judging others in terms of their group membership</a:t>
            </a:r>
          </a:p>
          <a:p>
            <a:pPr lvl="2" eaLnBrk="1" hangingPunct="1"/>
            <a:r>
              <a:rPr lang="en-US" altLang="en-US" dirty="0" err="1"/>
              <a:t>Ingroups</a:t>
            </a:r>
            <a:r>
              <a:rPr lang="en-US" altLang="en-US" dirty="0"/>
              <a:t> and outgroups</a:t>
            </a:r>
          </a:p>
        </p:txBody>
      </p:sp>
      <p:pic>
        <p:nvPicPr>
          <p:cNvPr id="4" name="Picture 2" descr="https://lh3.googleusercontent.com/7sdOTHchb5GHy6d3J0vyFG8nQocoDjSzZ930yN5OYxcWusYUDq-MaRBWeN28g6WdzahJSAp9I0qD2GbfHZJg_4QiU8xD90SvkofWEiZ4Ze5A3b4H4CHI1XLXoWzPbltEUmVTTd4">
            <a:extLst>
              <a:ext uri="{FF2B5EF4-FFF2-40B4-BE49-F238E27FC236}">
                <a16:creationId xmlns:a16="http://schemas.microsoft.com/office/drawing/2014/main" id="{BA98515D-7FB3-D24A-94AC-38B529DE0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4004841"/>
            <a:ext cx="6793235" cy="285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400" dirty="0"/>
              <a:t>Measuring Prejudice and Discrimination: The Implicit Association Test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Measure of prejudice that permits  a more accurate assessment of people’s discrimination between members of different groups</a:t>
            </a:r>
          </a:p>
          <a:p>
            <a:pPr lvl="1" eaLnBrk="1" hangingPunct="1"/>
            <a:r>
              <a:rPr lang="en-US" altLang="en-US" dirty="0"/>
              <a:t>Criticism of the test</a:t>
            </a:r>
          </a:p>
          <a:p>
            <a:pPr lvl="2" eaLnBrk="1" hangingPunct="1"/>
            <a:r>
              <a:rPr lang="en-US" altLang="en-US" dirty="0"/>
              <a:t>Having an implicit bias does not mean that people will overtly discriminate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3B5A11-94C5-E740-891E-0E25BD146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237" y="4077072"/>
            <a:ext cx="4773092" cy="253368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Reducing the Consequences of Prejudice and Discrimination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Increase contact between the target of stereotyping and holder of the stereotype</a:t>
            </a:r>
          </a:p>
          <a:p>
            <a:pPr eaLnBrk="1" hangingPunct="1"/>
            <a:r>
              <a:rPr lang="en-US" altLang="en-US" dirty="0"/>
              <a:t>Make values and norms against prejudice more conspicuous</a:t>
            </a:r>
          </a:p>
          <a:p>
            <a:pPr eaLnBrk="1" hangingPunct="1"/>
            <a:r>
              <a:rPr lang="en-US" altLang="en-US" dirty="0"/>
              <a:t>Provide information about the targets of stereotyping</a:t>
            </a:r>
          </a:p>
          <a:p>
            <a:pPr eaLnBrk="1" hangingPunct="1"/>
            <a:r>
              <a:rPr lang="en-US" altLang="en-US" dirty="0"/>
              <a:t>Reducing stereotype threat</a:t>
            </a:r>
          </a:p>
          <a:p>
            <a:pPr eaLnBrk="1" hangingPunct="1"/>
            <a:r>
              <a:rPr lang="en-US" altLang="en-US" dirty="0"/>
              <a:t>Increasing the sense of social belonging of ethnic minority students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Positive &amp; Negative Social Behavior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are we attracted to certain people, and what progression do social relationships follow?</a:t>
            </a:r>
          </a:p>
          <a:p>
            <a:pPr eaLnBrk="1" hangingPunct="1"/>
            <a:r>
              <a:rPr lang="en-US" altLang="en-US" dirty="0"/>
              <a:t>What factors underlie aggression and prosocial behavior?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Interpersonal attraction</a:t>
            </a:r>
            <a:r>
              <a:rPr lang="en-US" altLang="en-US" dirty="0"/>
              <a:t>: Positive feelings for others; liking and loving</a:t>
            </a:r>
          </a:p>
          <a:p>
            <a:pPr lvl="1" eaLnBrk="1" hangingPunct="1"/>
            <a:r>
              <a:rPr lang="en-US" altLang="en-US" dirty="0"/>
              <a:t>Factors that attract people to each other: </a:t>
            </a:r>
          </a:p>
          <a:p>
            <a:pPr lvl="2" eaLnBrk="1" hangingPunct="1"/>
            <a:r>
              <a:rPr lang="en-US" altLang="en-US" dirty="0"/>
              <a:t>Proximity: Tendency to like those that are near us </a:t>
            </a:r>
          </a:p>
          <a:p>
            <a:pPr lvl="2" eaLnBrk="1" hangingPunct="1"/>
            <a:r>
              <a:rPr lang="en-US" altLang="en-US" dirty="0"/>
              <a:t>Familiarity: Mere-exposure-effect: Tendency to like those we see often </a:t>
            </a:r>
          </a:p>
          <a:p>
            <a:pPr lvl="2" eaLnBrk="1" hangingPunct="1"/>
            <a:r>
              <a:rPr lang="en-US" altLang="en-US" dirty="0"/>
              <a:t>Similarity: Tendency to like those who are like us </a:t>
            </a:r>
          </a:p>
          <a:p>
            <a:pPr lvl="2" eaLnBrk="1" hangingPunct="1"/>
            <a:r>
              <a:rPr lang="en-US" altLang="en-US" dirty="0"/>
              <a:t>Reciprocity: Tendency to like those who like us</a:t>
            </a:r>
          </a:p>
          <a:p>
            <a:pPr lvl="2" eaLnBrk="1" hangingPunct="1"/>
            <a:r>
              <a:rPr lang="en-US" altLang="en-US" dirty="0"/>
              <a:t>Physical attractiveness: Tendency to like those who look attractive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(2)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Types of love</a:t>
            </a:r>
          </a:p>
          <a:p>
            <a:pPr lvl="1" eaLnBrk="1" hangingPunct="1"/>
            <a:r>
              <a:rPr lang="en-US" altLang="en-US" b="1" dirty="0"/>
              <a:t>Passionate (romantic) love</a:t>
            </a:r>
            <a:r>
              <a:rPr lang="en-US" altLang="en-US" dirty="0"/>
              <a:t>: State of intense absorption in someone that includes intense physiological arousal, psychological interest, and caring for the needs of another</a:t>
            </a:r>
          </a:p>
          <a:p>
            <a:pPr lvl="1" eaLnBrk="1" hangingPunct="1"/>
            <a:r>
              <a:rPr lang="en-US" altLang="en-US" b="1" dirty="0"/>
              <a:t>Companionate love</a:t>
            </a:r>
            <a:r>
              <a:rPr lang="en-US" altLang="en-US" dirty="0"/>
              <a:t>: Strong affection we have for those with whom our lives are deeply involved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076950" cy="34163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altLang="en-US" dirty="0"/>
              <a:t>Differentiation between types of love by psychologist Robert Sternberg</a:t>
            </a:r>
          </a:p>
          <a:p>
            <a:pPr lvl="1" eaLnBrk="1" hangingPunct="1"/>
            <a:r>
              <a:rPr lang="en-US" altLang="en-US" dirty="0"/>
              <a:t>Decision/commitment - Initial thoughts that one loves someone and the longer-term feelings of commitment to maintain love</a:t>
            </a:r>
          </a:p>
          <a:p>
            <a:pPr lvl="1" eaLnBrk="1" hangingPunct="1"/>
            <a:r>
              <a:rPr lang="en-US" altLang="en-US" dirty="0"/>
              <a:t>Intimacy component - Feelings of closeness and connectedness</a:t>
            </a:r>
          </a:p>
          <a:p>
            <a:pPr lvl="1" eaLnBrk="1" hangingPunct="1"/>
            <a:r>
              <a:rPr lang="en-US" altLang="en-US" dirty="0"/>
              <a:t>Passion component - Motivational drives relating to sex, physical closeness, and romance</a:t>
            </a:r>
          </a:p>
        </p:txBody>
      </p:sp>
      <p:pic>
        <p:nvPicPr>
          <p:cNvPr id="4" name="Picture Placeholder 1" descr="A pyramid, labeled at the angles and sides, forming various combinations that represent different types of love.">
            <a:extLst>
              <a:ext uri="{FF2B5EF4-FFF2-40B4-BE49-F238E27FC236}">
                <a16:creationId xmlns:a16="http://schemas.microsoft.com/office/drawing/2014/main" id="{B2EB3229-C8F9-7447-95E0-D0D03F1EAB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/>
          <a:stretch/>
        </p:blipFill>
        <p:spPr>
          <a:xfrm>
            <a:off x="5375920" y="2492896"/>
            <a:ext cx="6400800" cy="403678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(4)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Cross-cultural differences in choosing a marriage partner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4BC1C8-DCD4-5544-8747-F1B1AD284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3140968"/>
            <a:ext cx="8928992" cy="345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09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(1)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711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Hurting others: Aggression</a:t>
            </a:r>
          </a:p>
          <a:p>
            <a:pPr lvl="1" eaLnBrk="1" hangingPunct="1"/>
            <a:r>
              <a:rPr lang="en-US" altLang="en-US" b="1" dirty="0"/>
              <a:t>Aggression</a:t>
            </a:r>
            <a:r>
              <a:rPr lang="en-US" altLang="en-US" dirty="0"/>
              <a:t>: Intentional injury of, or harm to, another person. The other person must want to avoid this </a:t>
            </a:r>
          </a:p>
          <a:p>
            <a:pPr eaLnBrk="1" hangingPunct="1"/>
            <a:r>
              <a:rPr lang="en-US" altLang="en-US" dirty="0"/>
              <a:t>Instinct approaches: Aggression as a release</a:t>
            </a:r>
          </a:p>
          <a:p>
            <a:pPr lvl="1" eaLnBrk="1" hangingPunct="1"/>
            <a:r>
              <a:rPr lang="en-US" altLang="en-US" b="1" dirty="0"/>
              <a:t>Catharsis</a:t>
            </a:r>
            <a:r>
              <a:rPr lang="en-US" altLang="en-US" dirty="0"/>
              <a:t>: Process of discharging built-up aggressive energy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A44AF-3F71-4B46-AE85-BEADF670F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2348880"/>
            <a:ext cx="4272822" cy="425192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(2)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Frustration-aggression approaches: Aggression as a reaction to frustration</a:t>
            </a:r>
          </a:p>
          <a:p>
            <a:pPr lvl="1" eaLnBrk="1" hangingPunct="1"/>
            <a:r>
              <a:rPr lang="en-US" altLang="en-US" dirty="0"/>
              <a:t>Explains aggression in terms of reactions to frustration</a:t>
            </a:r>
          </a:p>
          <a:p>
            <a:pPr lvl="2" eaLnBrk="1" hangingPunct="1"/>
            <a:r>
              <a:rPr lang="en-US" altLang="en-US" dirty="0"/>
              <a:t>Frustration: Reaction to the blocking of goals</a:t>
            </a:r>
          </a:p>
          <a:p>
            <a:pPr marL="977900" lvl="3" indent="0">
              <a:buNone/>
            </a:pP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(3)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Observational learning approaches: Learning to hurt others</a:t>
            </a:r>
          </a:p>
          <a:p>
            <a:pPr lvl="1" eaLnBrk="1" hangingPunct="1"/>
            <a:r>
              <a:rPr lang="en-US" altLang="en-US" dirty="0"/>
              <a:t>Emphasizes that social and environmental conditions can teach individuals to be aggressive</a:t>
            </a:r>
          </a:p>
          <a:p>
            <a:pPr lvl="1" eaLnBrk="1" hangingPunct="1"/>
            <a:r>
              <a:rPr lang="en-US" altLang="en-US" dirty="0"/>
              <a:t>Suggests that people learn to be aggressive by viewing the rewards and punishments that models provide</a:t>
            </a:r>
          </a:p>
          <a:p>
            <a:pPr lvl="2" eaLnBrk="1" hangingPunct="1"/>
            <a:r>
              <a:rPr lang="en-US" altLang="en-US" dirty="0"/>
              <a:t>Models: Individuals who provide a guide to appropriate behavior through their own behavior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(1)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Prosocial behavior</a:t>
            </a:r>
            <a:r>
              <a:rPr lang="en-US" altLang="en-US" dirty="0"/>
              <a:t>: Helping behavior</a:t>
            </a:r>
          </a:p>
          <a:p>
            <a:pPr lvl="1"/>
            <a:r>
              <a:rPr lang="en-US" altLang="en-US" dirty="0"/>
              <a:t>Bystander effect: the presence of others inhibits helping behavior (e.g. Darley &amp; </a:t>
            </a:r>
            <a:r>
              <a:rPr lang="en-US" altLang="en-US" dirty="0" err="1"/>
              <a:t>Latane</a:t>
            </a:r>
            <a:r>
              <a:rPr lang="en-US" altLang="en-US" dirty="0"/>
              <a:t>, 1968)  </a:t>
            </a:r>
          </a:p>
        </p:txBody>
      </p:sp>
      <p:pic>
        <p:nvPicPr>
          <p:cNvPr id="4" name="Picture 2" descr="http://acrwebsite.org/volumes/v09/09446t01.gif">
            <a:extLst>
              <a:ext uri="{FF2B5EF4-FFF2-40B4-BE49-F238E27FC236}">
                <a16:creationId xmlns:a16="http://schemas.microsoft.com/office/drawing/2014/main" id="{65C76281-5EDA-CB4C-92AF-A69A01573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3501008"/>
            <a:ext cx="5445284" cy="320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(2)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7101286" cy="34163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altLang="en-US" dirty="0"/>
              <a:t>Diffusion of responsibility: the belief that responsibility for intervening is shared, or diffused, among those present </a:t>
            </a:r>
          </a:p>
          <a:p>
            <a:pPr lvl="1"/>
            <a:r>
              <a:rPr lang="en-US" altLang="en-US" dirty="0"/>
              <a:t>Pluralistic ignorance: the erroneous inference that others accept a norm, therefore causing the person to go along with it  </a:t>
            </a:r>
          </a:p>
          <a:p>
            <a:pPr lvl="1"/>
            <a:r>
              <a:rPr lang="en-US" altLang="en-US" dirty="0"/>
              <a:t>Rewards-costs analysis</a:t>
            </a:r>
          </a:p>
          <a:p>
            <a:pPr lvl="2"/>
            <a:r>
              <a:rPr lang="en-US" altLang="en-US" dirty="0"/>
              <a:t>Suggests that individuals tend to use the least costly form implementing help</a:t>
            </a:r>
          </a:p>
          <a:p>
            <a:pPr lvl="1"/>
            <a:r>
              <a:rPr lang="en-US" altLang="en-US" b="1" dirty="0"/>
              <a:t>Altruism</a:t>
            </a:r>
            <a:r>
              <a:rPr lang="en-US" altLang="en-US" dirty="0"/>
              <a:t>: Helping behavior that requires self-sacrifice</a:t>
            </a:r>
          </a:p>
          <a:p>
            <a:pPr lvl="1"/>
            <a:r>
              <a:rPr lang="en-US" altLang="en-US" dirty="0"/>
              <a:t>Altruism is based on temporary situational factors </a:t>
            </a:r>
          </a:p>
          <a:p>
            <a:pPr lvl="1"/>
            <a:endParaRPr lang="en-US" altLang="en-US" dirty="0"/>
          </a:p>
        </p:txBody>
      </p:sp>
      <p:pic>
        <p:nvPicPr>
          <p:cNvPr id="5" name="Picture Placeholder 1" descr="A chart consisting of four stacked boxes and arrows, illustrating the four basic steps of helping.">
            <a:extLst>
              <a:ext uri="{FF2B5EF4-FFF2-40B4-BE49-F238E27FC236}">
                <a16:creationId xmlns:a16="http://schemas.microsoft.com/office/drawing/2014/main" id="{FD6B22C7-94AF-9648-9336-FF17830F5D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"/>
          <a:stretch/>
        </p:blipFill>
        <p:spPr>
          <a:xfrm>
            <a:off x="8256241" y="2231297"/>
            <a:ext cx="3200400" cy="462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275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25"/>
  <p:tag name="MMPROD_UIDATA" val="&lt;database version=&quot;7.0&quot;&gt;&lt;object type=&quot;1&quot; unique_id=&quot;10001&quot;&gt;&lt;object type=&quot;8&quot; unique_id=&quot;12027&quot;&gt;&lt;/object&gt;&lt;object type=&quot;2&quot; unique_id=&quot;12028&quot;&gt;&lt;object type=&quot;3&quot; unique_id=&quot;12029&quot;&gt;&lt;property id=&quot;20148&quot; value=&quot;5&quot;/&gt;&lt;property id=&quot;20300&quot; value=&quot;Slide 1&quot;/&gt;&lt;property id=&quot;20307&quot; value=&quot;256&quot;/&gt;&lt;/object&gt;&lt;object type=&quot;3&quot; unique_id=&quot;12030&quot;&gt;&lt;property id=&quot;20148&quot; value=&quot;5&quot;/&gt;&lt;property id=&quot;20300&quot; value=&quot;Slide 2 - &amp;quot;Chapter 17&amp;#x0D;&amp;#x0A;Social Psychology&amp;quot;&quot;/&gt;&lt;property id=&quot;20307&quot; value=&quot;257&quot;/&gt;&lt;/object&gt;&lt;object type=&quot;3&quot; unique_id=&quot;12031&quot;&gt;&lt;property id=&quot;20148&quot; value=&quot;5&quot;/&gt;&lt;property id=&quot;20300&quot; value=&quot;Slide 3 - &amp;quot;Social Psychology&amp;quot;&quot;/&gt;&lt;property id=&quot;20307&quot; value=&quot;258&quot;/&gt;&lt;/object&gt;&lt;object type=&quot;3&quot; unique_id=&quot;12032&quot;&gt;&lt;property id=&quot;20148&quot; value=&quot;5&quot;/&gt;&lt;property id=&quot;20300&quot; value=&quot;Slide 4 - &amp;quot;Module 52: Attitudes and Social Cognition&amp;quot;&quot;/&gt;&lt;property id=&quot;20307&quot; value=&quot;259&quot;/&gt;&lt;/object&gt;&lt;object type=&quot;3&quot; unique_id=&quot;12033&quot;&gt;&lt;property id=&quot;20148&quot; value=&quot;5&quot;/&gt;&lt;property id=&quot;20300&quot; value=&quot;Slide 5 - &amp;quot;Persuasion: Changing Attitudes&amp;quot;&quot;/&gt;&lt;property id=&quot;20307&quot; value=&quot;260&quot;/&gt;&lt;/object&gt;&lt;object type=&quot;3&quot; unique_id=&quot;12034&quot;&gt;&lt;property id=&quot;20148&quot; value=&quot;5&quot;/&gt;&lt;property id=&quot;20300&quot; value=&quot;Slide 6 - &amp;quot;Persuasion: Changing Attitudes&amp;quot;&quot;/&gt;&lt;property id=&quot;20307&quot; value=&quot;261&quot;/&gt;&lt;/object&gt;&lt;object type=&quot;3&quot; unique_id=&quot;12035&quot;&gt;&lt;property id=&quot;20148&quot; value=&quot;5&quot;/&gt;&lt;property id=&quot;20300&quot; value=&quot;Slide 7 - &amp;quot;Figure 1 - Routes to Persuasion&amp;quot;&quot;/&gt;&lt;property id=&quot;20307&quot; value=&quot;294&quot;/&gt;&lt;/object&gt;&lt;object type=&quot;3&quot; unique_id=&quot;12036&quot;&gt;&lt;property id=&quot;20148&quot; value=&quot;5&quot;/&gt;&lt;property id=&quot;20300&quot; value=&quot;Slide 8 - &amp;quot;Persuasion: Changing Attitudes&amp;quot;&quot;/&gt;&lt;property id=&quot;20307&quot; value=&quot;262&quot;/&gt;&lt;/object&gt;&lt;object type=&quot;3&quot; unique_id=&quot;12037&quot;&gt;&lt;property id=&quot;20148&quot; value=&quot;5&quot;/&gt;&lt;property id=&quot;20300&quot; value=&quot;Slide 9 - &amp;quot;Social Cognition: Understanding Others&amp;quot;&quot;/&gt;&lt;property id=&quot;20307&quot; value=&quot;263&quot;/&gt;&lt;/object&gt;&lt;object type=&quot;3&quot; unique_id=&quot;12038&quot;&gt;&lt;property id=&quot;20148&quot; value=&quot;5&quot;/&gt;&lt;property id=&quot;20300&quot; value=&quot;Slide 10 - &amp;quot;Social Cognition: Understanding Others&amp;quot;&quot;/&gt;&lt;property id=&quot;20307&quot; value=&quot;264&quot;/&gt;&lt;/object&gt;&lt;object type=&quot;3&quot; unique_id=&quot;12039&quot;&gt;&lt;property id=&quot;20148&quot; value=&quot;5&quot;/&gt;&lt;property id=&quot;20300&quot; value=&quot;Slide 11 - &amp;quot;Social Cognition: Understanding Others&amp;quot;&quot;/&gt;&lt;property id=&quot;20307&quot; value=&quot;265&quot;/&gt;&lt;/object&gt;&lt;object type=&quot;3&quot; unique_id=&quot;12040&quot;&gt;&lt;property id=&quot;20148&quot; value=&quot;5&quot;/&gt;&lt;property id=&quot;20300&quot; value=&quot;Slide 12 - &amp;quot;Figure 4 - Determining the Cause of Behavior&amp;quot;&quot;/&gt;&lt;property id=&quot;20307&quot; value=&quot;266&quot;/&gt;&lt;/object&gt;&lt;object type=&quot;3&quot; unique_id=&quot;12041&quot;&gt;&lt;property id=&quot;20148&quot; value=&quot;5&quot;/&gt;&lt;property id=&quot;20300&quot; value=&quot;Slide 13 - &amp;quot;Social Cognition: Understanding Others&amp;quot;&quot;/&gt;&lt;property id=&quot;20307&quot; value=&quot;267&quot;/&gt;&lt;/object&gt;&lt;object type=&quot;3&quot; unique_id=&quot;12042&quot;&gt;&lt;property id=&quot;20148&quot; value=&quot;5&quot;/&gt;&lt;property id=&quot;20300&quot; value=&quot;Slide 14 - &amp;quot;Attribution Biases: To Err Is Human&amp;quot;&quot;/&gt;&lt;property id=&quot;20307&quot; value=&quot;268&quot;/&gt;&lt;/object&gt;&lt;object type=&quot;3&quot; unique_id=&quot;12043&quot;&gt;&lt;property id=&quot;20148&quot; value=&quot;5&quot;/&gt;&lt;property id=&quot;20300&quot; value=&quot;Slide 15 - &amp;quot;Attribution Biases: To Err Is Human&amp;quot;&quot;/&gt;&lt;property id=&quot;20307&quot; value=&quot;269&quot;/&gt;&lt;/object&gt;&lt;object type=&quot;3&quot; unique_id=&quot;12044&quot;&gt;&lt;property id=&quot;20148&quot; value=&quot;5&quot;/&gt;&lt;property id=&quot;20300&quot; value=&quot;Slide 16 - &amp;quot;MODULE 53: Social Influence and Groups&amp;quot;&quot;/&gt;&lt;property id=&quot;20307&quot; value=&quot;271&quot;/&gt;&lt;/object&gt;&lt;object type=&quot;3&quot; unique_id=&quot;12045&quot;&gt;&lt;property id=&quot;20148&quot; value=&quot;5&quot;/&gt;&lt;property id=&quot;20300&quot; value=&quot;Slide 17 - &amp;quot;Introduction&amp;quot;&quot;/&gt;&lt;property id=&quot;20307&quot; value=&quot;272&quot;/&gt;&lt;/object&gt;&lt;object type=&quot;3&quot; unique_id=&quot;12046&quot;&gt;&lt;property id=&quot;20148&quot; value=&quot;5&quot;/&gt;&lt;property id=&quot;20300&quot; value=&quot;Slide 18 - &amp;quot;Conformity: Following What Others Do&amp;quot;&quot;/&gt;&lt;property id=&quot;20307&quot; value=&quot;273&quot;/&gt;&lt;/object&gt;&lt;object type=&quot;3&quot; unique_id=&quot;12047&quot;&gt;&lt;property id=&quot;20148&quot; value=&quot;5&quot;/&gt;&lt;property id=&quot;20300&quot; value=&quot;Slide 19 - &amp;quot;Figure 1 - Conformity: Following What Others Do&amp;quot;&quot;/&gt;&lt;property id=&quot;20307&quot; value=&quot;274&quot;/&gt;&lt;/object&gt;&lt;object type=&quot;3&quot; unique_id=&quot;12048&quot;&gt;&lt;property id=&quot;20148&quot; value=&quot;5&quot;/&gt;&lt;property id=&quot;20300&quot; value=&quot;Slide 20 - &amp;quot;Conformity Conclusions&amp;quot;&quot;/&gt;&lt;property id=&quot;20307&quot; value=&quot;295&quot;/&gt;&lt;/object&gt;&lt;object type=&quot;3&quot; unique_id=&quot;12049&quot;&gt;&lt;property id=&quot;20148&quot; value=&quot;5&quot;/&gt;&lt;property id=&quot;20300&quot; value=&quot;Slide 21 - &amp;quot;Groupthink: Caving in to Conformity&amp;quot;&quot;/&gt;&lt;property id=&quot;20307&quot; value=&quot;276&quot;/&gt;&lt;/object&gt;&lt;object type=&quot;3&quot; unique_id=&quot;12050&quot;&gt;&lt;property id=&quot;20148&quot; value=&quot;5&quot;/&gt;&lt;property id=&quot;20300&quot; value=&quot;Slide 22 - &amp;quot;Conformity to Social Roles&amp;quot;&quot;/&gt;&lt;property id=&quot;20307&quot; value=&quot;277&quot;/&gt;&lt;/object&gt;&lt;object type=&quot;3&quot; unique_id=&quot;12051&quot;&gt;&lt;property id=&quot;20148&quot; value=&quot;5&quot;/&gt;&lt;property id=&quot;20300&quot; value=&quot;Slide 23 - &amp;quot;Compliance: Submitting to Direct Social Pressure&amp;quot;&quot;/&gt;&lt;property id=&quot;20307&quot; value=&quot;278&quot;/&gt;&lt;/object&gt;&lt;object type=&quot;3&quot; unique_id=&quot;12052&quot;&gt;&lt;property id=&quot;20148&quot; value=&quot;5&quot;/&gt;&lt;property id=&quot;20300&quot; value=&quot;Slide 24 - &amp;quot;Figure 2 - Obedience: Following Direct Orders&amp;quot;&quot;/&gt;&lt;property id=&quot;20307&quot; value=&quot;279&quot;/&gt;&lt;/object&gt;&lt;object type=&quot;3&quot; unique_id=&quot;12053&quot;&gt;&lt;property id=&quot;20148&quot; value=&quot;5&quot;/&gt;&lt;property id=&quot;20300&quot; value=&quot;Slide 25 - &amp;quot;MODULE 54: Prejudice and Discrimination&amp;quot;&quot;/&gt;&lt;property id=&quot;20307&quot; value=&quot;280&quot;/&gt;&lt;/object&gt;&lt;object type=&quot;3&quot; unique_id=&quot;12054&quot;&gt;&lt;property id=&quot;20148&quot; value=&quot;5&quot;/&gt;&lt;property id=&quot;20300&quot; value=&quot;Slide 26 - &amp;quot;Introduction&amp;quot;&quot;/&gt;&lt;property id=&quot;20307&quot; value=&quot;281&quot;/&gt;&lt;/object&gt;&lt;object type=&quot;3&quot; unique_id=&quot;12055&quot;&gt;&lt;property id=&quot;20148&quot; value=&quot;5&quot;/&gt;&lt;property id=&quot;20300&quot; value=&quot;Slide 27 - &amp;quot;The Foundations of Prejudice&amp;quot;&quot;/&gt;&lt;property id=&quot;20307&quot; value=&quot;282&quot;/&gt;&lt;/object&gt;&lt;object type=&quot;3&quot; unique_id=&quot;12056&quot;&gt;&lt;property id=&quot;20148&quot; value=&quot;5&quot;/&gt;&lt;property id=&quot;20300&quot; value=&quot;Slide 28 - &amp;quot;The Foundations of Prejudice&amp;quot;&quot;/&gt;&lt;property id=&quot;20307&quot; value=&quot;283&quot;/&gt;&lt;/object&gt;&lt;object type=&quot;3&quot; unique_id=&quot;12057&quot;&gt;&lt;property id=&quot;20148&quot; value=&quot;5&quot;/&gt;&lt;property id=&quot;20300&quot; value=&quot;Slide 29 - &amp;quot;Measuring Prejudice and Discrimination: The Implicit Personality Test&amp;quot;&quot;/&gt;&lt;property id=&quot;20307&quot; value=&quot;284&quot;/&gt;&lt;/object&gt;&lt;object type=&quot;3&quot; unique_id=&quot;12058&quot;&gt;&lt;property id=&quot;20148&quot; value=&quot;5&quot;/&gt;&lt;property id=&quot;20300&quot; value=&quot;Slide 30 - &amp;quot;Reducing Prejudice and Discrimination&amp;quot;&quot;/&gt;&lt;property id=&quot;20307&quot; value=&quot;285&quot;/&gt;&lt;/object&gt;&lt;object type=&quot;3&quot; unique_id=&quot;12059&quot;&gt;&lt;property id=&quot;20148&quot; value=&quot;5&quot;/&gt;&lt;property id=&quot;20300&quot; value=&quot;Slide 31 - &amp;quot;Reducing Prejudice and Discrimination&amp;quot;&quot;/&gt;&lt;property id=&quot;20307&quot; value=&quot;296&quot;/&gt;&lt;/object&gt;&lt;object type=&quot;3&quot; unique_id=&quot;12060&quot;&gt;&lt;property id=&quot;20148&quot; value=&quot;5&quot;/&gt;&lt;property id=&quot;20300&quot; value=&quot;Slide 32 - &amp;quot;MODULE 55: Positive &amp;amp; Negative Social Behavior&amp;quot;&quot;/&gt;&lt;property id=&quot;20307&quot; value=&quot;286&quot;/&gt;&lt;/object&gt;&lt;object type=&quot;3&quot; unique_id=&quot;12061&quot;&gt;&lt;property id=&quot;20148&quot; value=&quot;5&quot;/&gt;&lt;property id=&quot;20300&quot; value=&quot;Slide 33 - &amp;quot;Liking and Loving: Interpersonal Attraction and the Development of Relationships&amp;quot;&quot;/&gt;&lt;property id=&quot;20307&quot; value=&quot;287&quot;/&gt;&lt;/object&gt;&lt;object type=&quot;3&quot; unique_id=&quot;12062&quot;&gt;&lt;property id=&quot;20148&quot; value=&quot;5&quot;/&gt;&lt;property id=&quot;20300&quot; value=&quot;Slide 34 - &amp;quot;Liking and Loving: Interpersonal Attraction and the Development of Relationships&amp;quot;&quot;/&gt;&lt;property id=&quot;20307&quot; value=&quot;288&quot;/&gt;&lt;/object&gt;&lt;object type=&quot;3&quot; unique_id=&quot;12063&quot;&gt;&lt;property id=&quot;20148&quot; value=&quot;5&quot;/&gt;&lt;property id=&quot;20300&quot; value=&quot;Slide 35 - &amp;quot;Figure 2 - Robert Sternberg’s Three Components of Love&amp;quot;&quot;/&gt;&lt;property id=&quot;20307&quot; value=&quot;289&quot;/&gt;&lt;/object&gt;&lt;object type=&quot;3&quot; unique_id=&quot;12064&quot;&gt;&lt;property id=&quot;20148&quot; value=&quot;5&quot;/&gt;&lt;property id=&quot;20300&quot; value=&quot;Slide 36 - &amp;quot;Aggression and Prosocial Behavior: Hurting and Helping Others&amp;quot;&quot;/&gt;&lt;property id=&quot;20307&quot; value=&quot;290&quot;/&gt;&lt;/object&gt;&lt;object type=&quot;3&quot; unique_id=&quot;12065&quot;&gt;&lt;property id=&quot;20148&quot; value=&quot;5&quot;/&gt;&lt;property id=&quot;20300&quot; value=&quot;Slide 37 - &amp;quot;Aggression and Prosocial Behavior: Hurting and Helping Others&amp;quot;&quot;/&gt;&lt;property id=&quot;20307&quot; value=&quot;297&quot;/&gt;&lt;/object&gt;&lt;object type=&quot;3&quot; unique_id=&quot;12066&quot;&gt;&lt;property id=&quot;20148&quot; value=&quot;5&quot;/&gt;&lt;property id=&quot;20300&quot; value=&quot;Slide 38 - &amp;quot;Helping Others: The Brighter Side of Human Nature&amp;quot;&quot;/&gt;&lt;property id=&quot;20307&quot; value=&quot;291&quot;/&gt;&lt;/object&gt;&lt;object type=&quot;3&quot; unique_id=&quot;12067&quot;&gt;&lt;property id=&quot;20148&quot; value=&quot;5&quot;/&gt;&lt;property id=&quot;20300&quot; value=&quot;Slide 39 - &amp;quot;Figure 5 - The Basic Steps of Helping&amp;quot;&quot;/&gt;&lt;property id=&quot;20307&quot; value=&quot;298&quot;/&gt;&lt;/object&gt;&lt;object type=&quot;3&quot; unique_id=&quot;12068&quot;&gt;&lt;property id=&quot;20148&quot; value=&quot;5&quot;/&gt;&lt;property id=&quot;20300&quot; value=&quot;Slide 40 - &amp;quot;Helping Others: The Brighter Side of Human Nature&amp;quot;&quot;/&gt;&lt;property id=&quot;20307&quot; value=&quot;29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1798</TotalTime>
  <Words>1474</Words>
  <Application>Microsoft Macintosh PowerPoint</Application>
  <PresentationFormat>Widescreen</PresentationFormat>
  <Paragraphs>140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PY200/PY211 General Psychology </vt:lpstr>
      <vt:lpstr>Social Psychology</vt:lpstr>
      <vt:lpstr>Attitudes and Social Cognition</vt:lpstr>
      <vt:lpstr>Social Cognition: Understanding Others (1)</vt:lpstr>
      <vt:lpstr>Social Cognition: Understanding Others (2)</vt:lpstr>
      <vt:lpstr>Social Cognition: Understanding Others (3)</vt:lpstr>
      <vt:lpstr>Social Cognition: Understanding Others (4)</vt:lpstr>
      <vt:lpstr>Attribution Biases: To Err is Human (1)</vt:lpstr>
      <vt:lpstr>Attribution Biases: To Err is Human (2)</vt:lpstr>
      <vt:lpstr>Social Influence and Groups</vt:lpstr>
      <vt:lpstr>Introduction (1)</vt:lpstr>
      <vt:lpstr>Conformity: Following What Others Do</vt:lpstr>
      <vt:lpstr>Conformity Conclusions: Significant Findings Focus On</vt:lpstr>
      <vt:lpstr>Groupthink: Caving in to Conformity</vt:lpstr>
      <vt:lpstr>Conformity to Social Roles</vt:lpstr>
      <vt:lpstr>Obedience: Following Direct Orders</vt:lpstr>
      <vt:lpstr>Prejudice and Discrimination</vt:lpstr>
      <vt:lpstr>Introduction (2)</vt:lpstr>
      <vt:lpstr>The Foundations of Prejudice (1)</vt:lpstr>
      <vt:lpstr>The Foundations of Prejudice (2)</vt:lpstr>
      <vt:lpstr>Measuring Prejudice and Discrimination: The Implicit Association Test</vt:lpstr>
      <vt:lpstr>Reducing the Consequences of Prejudice and Discrimination</vt:lpstr>
      <vt:lpstr>Positive &amp; Negative Social Behavior</vt:lpstr>
      <vt:lpstr>Interpersonal Attraction and the Development of Relationships (1)</vt:lpstr>
      <vt:lpstr>Interpersonal Attraction and the Development of Relationships (2)</vt:lpstr>
      <vt:lpstr>Interpersonal Attraction and the Development of Relationships (3)</vt:lpstr>
      <vt:lpstr>Interpersonal Attraction and the Development of Relationships (4)</vt:lpstr>
      <vt:lpstr>Aggression and Prosocial Behavior: Hurting and Helping Others (1)</vt:lpstr>
      <vt:lpstr>Aggression and Prosocial Behavior: Hurting and Helping Others (2)</vt:lpstr>
      <vt:lpstr>Aggression and Prosocial Behavior: Hurting and Helping Others (3)</vt:lpstr>
      <vt:lpstr>Helping Others: The Brighter Side of Human Nature (1)</vt:lpstr>
      <vt:lpstr>Helping Others: The Brighter Side of Human Nature (2)</vt:lpstr>
    </vt:vector>
  </TitlesOfParts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Jagruti Gadekar</dc:creator>
  <cp:lastModifiedBy>Trawin Chaleeraktrakoon</cp:lastModifiedBy>
  <cp:revision>238</cp:revision>
  <dcterms:created xsi:type="dcterms:W3CDTF">2012-08-07T11:12:58Z</dcterms:created>
  <dcterms:modified xsi:type="dcterms:W3CDTF">2018-11-01T05:19:50Z</dcterms:modified>
</cp:coreProperties>
</file>