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4" r:id="rId1"/>
  </p:sldMasterIdLst>
  <p:notesMasterIdLst>
    <p:notesMasterId r:id="rId61"/>
  </p:notesMasterIdLst>
  <p:sldIdLst>
    <p:sldId id="256" r:id="rId2"/>
    <p:sldId id="257" r:id="rId3"/>
    <p:sldId id="300" r:id="rId4"/>
    <p:sldId id="294" r:id="rId5"/>
    <p:sldId id="328" r:id="rId6"/>
    <p:sldId id="260" r:id="rId7"/>
    <p:sldId id="301" r:id="rId8"/>
    <p:sldId id="315" r:id="rId9"/>
    <p:sldId id="298" r:id="rId10"/>
    <p:sldId id="318" r:id="rId11"/>
    <p:sldId id="317" r:id="rId12"/>
    <p:sldId id="293" r:id="rId13"/>
    <p:sldId id="271" r:id="rId14"/>
    <p:sldId id="325" r:id="rId15"/>
    <p:sldId id="326" r:id="rId16"/>
    <p:sldId id="272" r:id="rId17"/>
    <p:sldId id="274" r:id="rId18"/>
    <p:sldId id="264" r:id="rId19"/>
    <p:sldId id="273" r:id="rId20"/>
    <p:sldId id="265" r:id="rId21"/>
    <p:sldId id="266" r:id="rId22"/>
    <p:sldId id="267" r:id="rId23"/>
    <p:sldId id="275" r:id="rId24"/>
    <p:sldId id="278" r:id="rId25"/>
    <p:sldId id="281" r:id="rId26"/>
    <p:sldId id="268" r:id="rId27"/>
    <p:sldId id="269" r:id="rId28"/>
    <p:sldId id="327" r:id="rId29"/>
    <p:sldId id="346" r:id="rId30"/>
    <p:sldId id="289" r:id="rId31"/>
    <p:sldId id="312" r:id="rId32"/>
    <p:sldId id="313" r:id="rId33"/>
    <p:sldId id="311" r:id="rId34"/>
    <p:sldId id="304" r:id="rId35"/>
    <p:sldId id="314" r:id="rId36"/>
    <p:sldId id="345" r:id="rId37"/>
    <p:sldId id="329" r:id="rId38"/>
    <p:sldId id="330" r:id="rId39"/>
    <p:sldId id="331" r:id="rId40"/>
    <p:sldId id="332" r:id="rId41"/>
    <p:sldId id="333" r:id="rId42"/>
    <p:sldId id="334" r:id="rId43"/>
    <p:sldId id="336" r:id="rId44"/>
    <p:sldId id="337" r:id="rId45"/>
    <p:sldId id="338" r:id="rId46"/>
    <p:sldId id="339" r:id="rId47"/>
    <p:sldId id="340" r:id="rId48"/>
    <p:sldId id="341" r:id="rId49"/>
    <p:sldId id="342" r:id="rId50"/>
    <p:sldId id="343" r:id="rId51"/>
    <p:sldId id="344" r:id="rId52"/>
    <p:sldId id="347" r:id="rId53"/>
    <p:sldId id="348" r:id="rId54"/>
    <p:sldId id="349" r:id="rId55"/>
    <p:sldId id="350" r:id="rId56"/>
    <p:sldId id="351" r:id="rId57"/>
    <p:sldId id="352" r:id="rId58"/>
    <p:sldId id="353" r:id="rId59"/>
    <p:sldId id="354" r:id="rId6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5736" autoAdjust="0"/>
  </p:normalViewPr>
  <p:slideViewPr>
    <p:cSldViewPr>
      <p:cViewPr varScale="1">
        <p:scale>
          <a:sx n="60" d="100"/>
          <a:sy n="60" d="100"/>
        </p:scale>
        <p:origin x="1602"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61" Type="http://schemas.openxmlformats.org/officeDocument/2006/relationships/notesMaster" Target="notesMasters/notesMaster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9.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8F237FC-DE80-4835-AEA7-13C82D0BA694}" type="datetimeFigureOut">
              <a:rPr lang="en-US" smtClean="0"/>
              <a:t>9/5/2018</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F138898-8BF2-440D-860B-27B242E8F321}" type="slidenum">
              <a:rPr lang="en-US" smtClean="0"/>
              <a:t>‹#›</a:t>
            </a:fld>
            <a:endParaRPr lang="en-US"/>
          </a:p>
        </p:txBody>
      </p:sp>
    </p:spTree>
    <p:extLst>
      <p:ext uri="{BB962C8B-B14F-4D97-AF65-F5344CB8AC3E}">
        <p14:creationId xmlns:p14="http://schemas.microsoft.com/office/powerpoint/2010/main" val="414072666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cognitive approach is one method of studying</a:t>
            </a:r>
            <a:r>
              <a:rPr lang="en-US" baseline="0" dirty="0" smtClean="0"/>
              <a:t> how we process, store, and use information and how this information in turn influences what we notice perceive learn remember believe and feel</a:t>
            </a:r>
            <a:endParaRPr lang="en-US" dirty="0"/>
          </a:p>
        </p:txBody>
      </p:sp>
      <p:sp>
        <p:nvSpPr>
          <p:cNvPr id="4" name="Slide Number Placeholder 3"/>
          <p:cNvSpPr>
            <a:spLocks noGrp="1"/>
          </p:cNvSpPr>
          <p:nvPr>
            <p:ph type="sldNum" sz="quarter" idx="10"/>
          </p:nvPr>
        </p:nvSpPr>
        <p:spPr/>
        <p:txBody>
          <a:bodyPr/>
          <a:lstStyle/>
          <a:p>
            <a:fld id="{CF138898-8BF2-440D-860B-27B242E8F321}" type="slidenum">
              <a:rPr lang="en-US" smtClean="0"/>
              <a:t>2</a:t>
            </a:fld>
            <a:endParaRPr lang="en-US"/>
          </a:p>
        </p:txBody>
      </p:sp>
    </p:spTree>
    <p:extLst>
      <p:ext uri="{BB962C8B-B14F-4D97-AF65-F5344CB8AC3E}">
        <p14:creationId xmlns:p14="http://schemas.microsoft.com/office/powerpoint/2010/main" val="3811253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F138898-8BF2-440D-860B-27B242E8F321}" type="slidenum">
              <a:rPr lang="en-US" smtClean="0"/>
              <a:t>3</a:t>
            </a:fld>
            <a:endParaRPr lang="en-US"/>
          </a:p>
        </p:txBody>
      </p:sp>
    </p:spTree>
    <p:extLst>
      <p:ext uri="{BB962C8B-B14F-4D97-AF65-F5344CB8AC3E}">
        <p14:creationId xmlns:p14="http://schemas.microsoft.com/office/powerpoint/2010/main" val="41823458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ตัวแทนรูปบนภาพนิ่ง 1"/>
          <p:cNvSpPr>
            <a:spLocks noGrp="1" noRot="1" noChangeAspect="1"/>
          </p:cNvSpPr>
          <p:nvPr>
            <p:ph type="sldImg"/>
          </p:nvPr>
        </p:nvSpPr>
        <p:spPr/>
      </p:sp>
      <p:sp>
        <p:nvSpPr>
          <p:cNvPr id="3" name="ตัวแทนบันทึกย่อ 2"/>
          <p:cNvSpPr>
            <a:spLocks noGrp="1"/>
          </p:cNvSpPr>
          <p:nvPr>
            <p:ph type="body" idx="1"/>
          </p:nvPr>
        </p:nvSpPr>
        <p:spPr/>
        <p:txBody>
          <a:bodyPr/>
          <a:lstStyle/>
          <a:p>
            <a:r>
              <a:rPr lang="en-US" dirty="0" smtClean="0"/>
              <a:t>Our ability</a:t>
            </a:r>
            <a:r>
              <a:rPr lang="en-US" baseline="0" dirty="0" smtClean="0"/>
              <a:t> to hear a tune in our heads also relies on a mental image</a:t>
            </a:r>
            <a:endParaRPr lang="th-TH" dirty="0"/>
          </a:p>
        </p:txBody>
      </p:sp>
      <p:sp>
        <p:nvSpPr>
          <p:cNvPr id="4" name="ตัวแทนหมายเลขภาพนิ่ง 3"/>
          <p:cNvSpPr>
            <a:spLocks noGrp="1"/>
          </p:cNvSpPr>
          <p:nvPr>
            <p:ph type="sldNum" sz="quarter" idx="10"/>
          </p:nvPr>
        </p:nvSpPr>
        <p:spPr/>
        <p:txBody>
          <a:bodyPr/>
          <a:lstStyle/>
          <a:p>
            <a:fld id="{CF138898-8BF2-440D-860B-27B242E8F321}" type="slidenum">
              <a:rPr lang="en-US" smtClean="0"/>
              <a:t>5</a:t>
            </a:fld>
            <a:endParaRPr lang="en-US"/>
          </a:p>
        </p:txBody>
      </p:sp>
    </p:spTree>
    <p:extLst>
      <p:ext uri="{BB962C8B-B14F-4D97-AF65-F5344CB8AC3E}">
        <p14:creationId xmlns:p14="http://schemas.microsoft.com/office/powerpoint/2010/main" val="303677818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F99887D-5EA0-4559-AACD-4E2BA5C376EC}" type="slidenum">
              <a:rPr lang="en-US"/>
              <a:pPr/>
              <a:t>6</a:t>
            </a:fld>
            <a:endParaRPr lang="en-US"/>
          </a:p>
        </p:txBody>
      </p:sp>
      <p:sp>
        <p:nvSpPr>
          <p:cNvPr id="187394" name="Rectangle 2"/>
          <p:cNvSpPr>
            <a:spLocks noGrp="1" noRot="1" noChangeAspect="1" noChangeArrowheads="1" noTextEdit="1"/>
          </p:cNvSpPr>
          <p:nvPr>
            <p:ph type="sldImg"/>
          </p:nvPr>
        </p:nvSpPr>
        <p:spPr>
          <a:ln/>
        </p:spPr>
      </p:sp>
      <p:sp>
        <p:nvSpPr>
          <p:cNvPr id="187395" name="Rectangle 3"/>
          <p:cNvSpPr>
            <a:spLocks noGrp="1" noChangeArrowheads="1"/>
          </p:cNvSpPr>
          <p:nvPr>
            <p:ph type="body" idx="1"/>
          </p:nvPr>
        </p:nvSpPr>
        <p:spPr/>
        <p:txBody>
          <a:bodyPr/>
          <a:lstStyle/>
          <a:p>
            <a:endParaRPr lang="en-US"/>
          </a:p>
        </p:txBody>
      </p:sp>
    </p:spTree>
    <p:extLst>
      <p:ext uri="{BB962C8B-B14F-4D97-AF65-F5344CB8AC3E}">
        <p14:creationId xmlns:p14="http://schemas.microsoft.com/office/powerpoint/2010/main" val="26074262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Once we</a:t>
            </a:r>
            <a:r>
              <a:rPr lang="en-US" baseline="0" dirty="0" smtClean="0"/>
              <a:t> place an item in a category our memory shifts toward the prototype</a:t>
            </a:r>
          </a:p>
          <a:p>
            <a:r>
              <a:rPr lang="en-US" baseline="0" dirty="0" smtClean="0"/>
              <a:t>Concept:  a mental grouping of similar objects, events, or people</a:t>
            </a:r>
            <a:endParaRPr lang="en-US" dirty="0"/>
          </a:p>
        </p:txBody>
      </p:sp>
      <p:sp>
        <p:nvSpPr>
          <p:cNvPr id="4" name="Slide Number Placeholder 3"/>
          <p:cNvSpPr>
            <a:spLocks noGrp="1"/>
          </p:cNvSpPr>
          <p:nvPr>
            <p:ph type="sldNum" sz="quarter" idx="10"/>
          </p:nvPr>
        </p:nvSpPr>
        <p:spPr/>
        <p:txBody>
          <a:bodyPr/>
          <a:lstStyle/>
          <a:p>
            <a:fld id="{CF138898-8BF2-440D-860B-27B242E8F321}" type="slidenum">
              <a:rPr lang="en-US" smtClean="0"/>
              <a:t>7</a:t>
            </a:fld>
            <a:endParaRPr lang="en-US"/>
          </a:p>
        </p:txBody>
      </p:sp>
    </p:spTree>
    <p:extLst>
      <p:ext uri="{BB962C8B-B14F-4D97-AF65-F5344CB8AC3E}">
        <p14:creationId xmlns:p14="http://schemas.microsoft.com/office/powerpoint/2010/main" val="5651048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F138898-8BF2-440D-860B-27B242E8F321}" type="slidenum">
              <a:rPr lang="en-US" smtClean="0"/>
              <a:t>8</a:t>
            </a:fld>
            <a:endParaRPr lang="en-US"/>
          </a:p>
        </p:txBody>
      </p:sp>
    </p:spTree>
    <p:extLst>
      <p:ext uri="{BB962C8B-B14F-4D97-AF65-F5344CB8AC3E}">
        <p14:creationId xmlns:p14="http://schemas.microsoft.com/office/powerpoint/2010/main" val="30317366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F138898-8BF2-440D-860B-27B242E8F321}" type="slidenum">
              <a:rPr lang="en-US" smtClean="0"/>
              <a:t>13</a:t>
            </a:fld>
            <a:endParaRPr lang="en-US"/>
          </a:p>
        </p:txBody>
      </p:sp>
    </p:spTree>
    <p:extLst>
      <p:ext uri="{BB962C8B-B14F-4D97-AF65-F5344CB8AC3E}">
        <p14:creationId xmlns:p14="http://schemas.microsoft.com/office/powerpoint/2010/main" val="222714426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7"/>
          <p:cNvSpPr>
            <a:spLocks noGrp="1" noChangeArrowheads="1"/>
          </p:cNvSpPr>
          <p:nvPr>
            <p:ph type="sldNum" sz="quarter" idx="5"/>
          </p:nvPr>
        </p:nvSpPr>
        <p:spPr>
          <a:noFill/>
        </p:spPr>
        <p:txBody>
          <a:bodyPr/>
          <a:lstStyle/>
          <a:p>
            <a:fld id="{3739105A-C7AF-4178-B6FD-BAA082667B18}" type="slidenum">
              <a:rPr lang="en-US"/>
              <a:pPr/>
              <a:t>16</a:t>
            </a:fld>
            <a:endParaRPr lang="en-US"/>
          </a:p>
        </p:txBody>
      </p:sp>
      <p:sp>
        <p:nvSpPr>
          <p:cNvPr id="86019" name="Rectangle 2"/>
          <p:cNvSpPr>
            <a:spLocks noGrp="1" noRot="1" noChangeAspect="1" noChangeArrowheads="1" noTextEdit="1"/>
          </p:cNvSpPr>
          <p:nvPr>
            <p:ph type="sldImg"/>
          </p:nvPr>
        </p:nvSpPr>
        <p:spPr>
          <a:ln/>
        </p:spPr>
      </p:sp>
      <p:sp>
        <p:nvSpPr>
          <p:cNvPr id="86020" name="Rectangle 3"/>
          <p:cNvSpPr>
            <a:spLocks noGrp="1" noChangeArrowheads="1"/>
          </p:cNvSpPr>
          <p:nvPr>
            <p:ph type="body" idx="1"/>
          </p:nvPr>
        </p:nvSpPr>
        <p:spPr>
          <a:noFill/>
          <a:ln/>
        </p:spPr>
        <p:txBody>
          <a:bodyPr/>
          <a:lstStyle/>
          <a:p>
            <a:pPr eaLnBrk="1" hangingPunct="1"/>
            <a:r>
              <a:rPr lang="en-US" dirty="0" smtClean="0"/>
              <a:t>Problem solving involves searching for some rule,</a:t>
            </a:r>
            <a:r>
              <a:rPr lang="en-US" baseline="0" dirty="0" smtClean="0"/>
              <a:t> plan, or </a:t>
            </a:r>
            <a:r>
              <a:rPr lang="en-US" baseline="0" dirty="0" err="1" smtClean="0"/>
              <a:t>stategy</a:t>
            </a:r>
            <a:r>
              <a:rPr lang="en-US" baseline="0" dirty="0" smtClean="0"/>
              <a:t> that results in our reaching a certain goal that is currently out of reach</a:t>
            </a:r>
            <a:endParaRPr lang="en-US" dirty="0" smtClean="0"/>
          </a:p>
        </p:txBody>
      </p:sp>
    </p:spTree>
    <p:extLst>
      <p:ext uri="{BB962C8B-B14F-4D97-AF65-F5344CB8AC3E}">
        <p14:creationId xmlns:p14="http://schemas.microsoft.com/office/powerpoint/2010/main" val="380906642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sz="1200" dirty="0" smtClean="0"/>
              <a:t>One of the requirements of problem solving is attending to relevant information</a:t>
            </a:r>
            <a:endParaRPr lang="en-US" sz="1200" dirty="0" smtClean="0"/>
          </a:p>
          <a:p>
            <a:r>
              <a:rPr lang="en-AU" sz="1200" dirty="0" smtClean="0"/>
              <a:t>How can we know which information is relevant or not?</a:t>
            </a:r>
          </a:p>
          <a:p>
            <a:r>
              <a:rPr lang="en-AU" sz="1200" dirty="0" smtClean="0"/>
              <a:t>Background experience and knowledge</a:t>
            </a:r>
          </a:p>
          <a:p>
            <a:endParaRPr lang="en-US" dirty="0"/>
          </a:p>
        </p:txBody>
      </p:sp>
      <p:sp>
        <p:nvSpPr>
          <p:cNvPr id="4" name="Slide Number Placeholder 3"/>
          <p:cNvSpPr>
            <a:spLocks noGrp="1"/>
          </p:cNvSpPr>
          <p:nvPr>
            <p:ph type="sldNum" sz="quarter" idx="10"/>
          </p:nvPr>
        </p:nvSpPr>
        <p:spPr/>
        <p:txBody>
          <a:bodyPr/>
          <a:lstStyle/>
          <a:p>
            <a:fld id="{CF138898-8BF2-440D-860B-27B242E8F321}" type="slidenum">
              <a:rPr lang="en-US" smtClean="0"/>
              <a:t>17</a:t>
            </a:fld>
            <a:endParaRPr lang="en-US"/>
          </a:p>
        </p:txBody>
      </p:sp>
    </p:spTree>
    <p:extLst>
      <p:ext uri="{BB962C8B-B14F-4D97-AF65-F5344CB8AC3E}">
        <p14:creationId xmlns:p14="http://schemas.microsoft.com/office/powerpoint/2010/main" val="322920410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Rectangle 7"/>
          <p:cNvSpPr>
            <a:spLocks noGrp="1" noChangeArrowheads="1"/>
          </p:cNvSpPr>
          <p:nvPr>
            <p:ph type="sldNum" sz="quarter" idx="5"/>
          </p:nvPr>
        </p:nvSpPr>
        <p:spPr>
          <a:noFill/>
        </p:spPr>
        <p:txBody>
          <a:bodyPr/>
          <a:lstStyle/>
          <a:p>
            <a:fld id="{8D8A7554-5943-447B-B15A-CE0CD3EA7194}" type="slidenum">
              <a:rPr lang="en-US" smtClean="0"/>
              <a:pPr/>
              <a:t>18</a:t>
            </a:fld>
            <a:endParaRPr lang="en-US" smtClean="0"/>
          </a:p>
        </p:txBody>
      </p:sp>
      <p:sp>
        <p:nvSpPr>
          <p:cNvPr id="115715" name="Rectangle 2"/>
          <p:cNvSpPr>
            <a:spLocks noGrp="1" noRot="1" noChangeAspect="1" noChangeArrowheads="1" noTextEdit="1"/>
          </p:cNvSpPr>
          <p:nvPr>
            <p:ph type="sldImg"/>
          </p:nvPr>
        </p:nvSpPr>
        <p:spPr>
          <a:ln/>
        </p:spPr>
      </p:sp>
      <p:sp>
        <p:nvSpPr>
          <p:cNvPr id="115716" name="Rectangle 3"/>
          <p:cNvSpPr>
            <a:spLocks noGrp="1" noChangeArrowheads="1"/>
          </p:cNvSpPr>
          <p:nvPr>
            <p:ph type="body" idx="1"/>
          </p:nvPr>
        </p:nvSpPr>
        <p:spPr>
          <a:noFill/>
          <a:ln/>
        </p:spPr>
        <p:txBody>
          <a:bodyPr/>
          <a:lstStyle/>
          <a:p>
            <a:pPr eaLnBrk="1" hangingPunct="1"/>
            <a:r>
              <a:rPr lang="en-US" b="1" smtClean="0"/>
              <a:t>Preview Question 2: What strategies assist problem solving, and what obstacles hinder it?</a:t>
            </a:r>
            <a:endParaRPr lang="en-US" b="1" smtClean="0">
              <a:cs typeface="Arial" charset="0"/>
            </a:endParaRPr>
          </a:p>
        </p:txBody>
      </p:sp>
    </p:spTree>
    <p:extLst>
      <p:ext uri="{BB962C8B-B14F-4D97-AF65-F5344CB8AC3E}">
        <p14:creationId xmlns:p14="http://schemas.microsoft.com/office/powerpoint/2010/main" val="3430194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en-US" sz="1200" dirty="0" smtClean="0"/>
              <a:t>very specific, step-by-step procedures for solving certain types of problems.</a:t>
            </a:r>
          </a:p>
          <a:p>
            <a:pPr>
              <a:lnSpc>
                <a:spcPct val="80000"/>
              </a:lnSpc>
              <a:buFont typeface="Wingdings" panose="05000000000000000000" pitchFamily="2" charset="2"/>
              <a:buChar char="§"/>
            </a:pPr>
            <a:r>
              <a:rPr lang="en-US" altLang="en-US" sz="2400" dirty="0" smtClean="0">
                <a:latin typeface="Corbel" panose="020B0503020204020204" pitchFamily="34" charset="0"/>
              </a:rPr>
              <a:t>Algorithms:  systematic procedures for solving a problem that works invariably when it is applied correctly (ex- Google) </a:t>
            </a:r>
          </a:p>
          <a:p>
            <a:pPr lvl="1">
              <a:lnSpc>
                <a:spcPct val="80000"/>
              </a:lnSpc>
              <a:buFont typeface="Wingdings" panose="05000000000000000000" pitchFamily="2" charset="2"/>
              <a:buChar char="§"/>
            </a:pPr>
            <a:r>
              <a:rPr lang="en-US" altLang="en-US" sz="2000" dirty="0" smtClean="0">
                <a:latin typeface="Corbel" panose="020B0503020204020204" pitchFamily="34" charset="0"/>
              </a:rPr>
              <a:t>Anagrams</a:t>
            </a:r>
          </a:p>
          <a:p>
            <a:pPr marL="457200" marR="0" lvl="1" indent="0" algn="l" defTabSz="914400" rtl="0" eaLnBrk="1" fontAlgn="auto" latinLnBrk="0" hangingPunct="1">
              <a:lnSpc>
                <a:spcPct val="80000"/>
              </a:lnSpc>
              <a:spcBef>
                <a:spcPts val="0"/>
              </a:spcBef>
              <a:spcAft>
                <a:spcPts val="0"/>
              </a:spcAft>
              <a:buClrTx/>
              <a:buSzTx/>
              <a:buFont typeface="Wingdings" panose="05000000000000000000" pitchFamily="2" charset="2"/>
              <a:buChar char="§"/>
              <a:tabLst/>
              <a:defRPr/>
            </a:pPr>
            <a:r>
              <a:rPr lang="en-US" altLang="en-US" sz="2000" dirty="0" smtClean="0"/>
              <a:t>a rule that, if applied appropriately, guarantees a solution to a problem</a:t>
            </a:r>
          </a:p>
          <a:p>
            <a:pPr lvl="1">
              <a:lnSpc>
                <a:spcPct val="80000"/>
              </a:lnSpc>
              <a:buFont typeface="Wingdings" panose="05000000000000000000" pitchFamily="2" charset="2"/>
              <a:buChar char="§"/>
            </a:pPr>
            <a:endParaRPr lang="th-TH" altLang="en-US" sz="2000" dirty="0" smtClean="0"/>
          </a:p>
          <a:p>
            <a:endParaRPr lang="en-US" dirty="0"/>
          </a:p>
        </p:txBody>
      </p:sp>
      <p:sp>
        <p:nvSpPr>
          <p:cNvPr id="4" name="Slide Number Placeholder 3"/>
          <p:cNvSpPr>
            <a:spLocks noGrp="1"/>
          </p:cNvSpPr>
          <p:nvPr>
            <p:ph type="sldNum" sz="quarter" idx="10"/>
          </p:nvPr>
        </p:nvSpPr>
        <p:spPr/>
        <p:txBody>
          <a:bodyPr/>
          <a:lstStyle/>
          <a:p>
            <a:fld id="{CF138898-8BF2-440D-860B-27B242E8F321}" type="slidenum">
              <a:rPr lang="en-US" smtClean="0"/>
              <a:t>20</a:t>
            </a:fld>
            <a:endParaRPr lang="en-US"/>
          </a:p>
        </p:txBody>
      </p:sp>
    </p:spTree>
    <p:extLst>
      <p:ext uri="{BB962C8B-B14F-4D97-AF65-F5344CB8AC3E}">
        <p14:creationId xmlns:p14="http://schemas.microsoft.com/office/powerpoint/2010/main" val="384165857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Rectangle 7"/>
          <p:cNvSpPr>
            <a:spLocks noGrp="1" noChangeArrowheads="1"/>
          </p:cNvSpPr>
          <p:nvPr>
            <p:ph type="sldNum" sz="quarter" idx="5"/>
          </p:nvPr>
        </p:nvSpPr>
        <p:spPr>
          <a:noFill/>
        </p:spPr>
        <p:txBody>
          <a:bodyPr/>
          <a:lstStyle/>
          <a:p>
            <a:fld id="{47E7A315-F153-4593-99CB-EB1B2507C412}" type="slidenum">
              <a:rPr lang="en-US" smtClean="0"/>
              <a:pPr/>
              <a:t>21</a:t>
            </a:fld>
            <a:endParaRPr lang="en-US" smtClean="0"/>
          </a:p>
        </p:txBody>
      </p:sp>
      <p:sp>
        <p:nvSpPr>
          <p:cNvPr id="116739" name="Rectangle 2"/>
          <p:cNvSpPr>
            <a:spLocks noGrp="1" noRot="1" noChangeAspect="1" noChangeArrowheads="1" noTextEdit="1"/>
          </p:cNvSpPr>
          <p:nvPr>
            <p:ph type="sldImg"/>
          </p:nvPr>
        </p:nvSpPr>
        <p:spPr>
          <a:ln/>
        </p:spPr>
      </p:sp>
      <p:sp>
        <p:nvSpPr>
          <p:cNvPr id="116740" name="Rectangle 3"/>
          <p:cNvSpPr>
            <a:spLocks noGrp="1" noChangeArrowheads="1"/>
          </p:cNvSpPr>
          <p:nvPr>
            <p:ph type="body" idx="1"/>
          </p:nvPr>
        </p:nvSpPr>
        <p:spPr>
          <a:noFill/>
          <a:ln/>
        </p:spPr>
        <p:txBody>
          <a:bodyPr/>
          <a:lstStyle/>
          <a:p>
            <a:pPr>
              <a:buClr>
                <a:schemeClr val="tx1"/>
              </a:buClr>
            </a:pPr>
            <a:r>
              <a:rPr lang="en-US" altLang="en-US" sz="2800" dirty="0" smtClean="0"/>
              <a:t>an educated guess based on prior experiences that helps narrow down the possible solutions for a problem. Also known as a “rule of thumb.”</a:t>
            </a:r>
            <a:endParaRPr lang="en-US" altLang="en-US" sz="2800" u="sng" dirty="0" smtClean="0"/>
          </a:p>
          <a:p>
            <a:pPr>
              <a:buClr>
                <a:schemeClr val="tx1"/>
              </a:buClr>
            </a:pPr>
            <a:r>
              <a:rPr lang="en-US" altLang="en-US" sz="2400" u="sng" dirty="0" smtClean="0"/>
              <a:t>Means–end analysis</a:t>
            </a:r>
            <a:r>
              <a:rPr lang="en-US" altLang="en-US" sz="2400" dirty="0" smtClean="0"/>
              <a:t> - heuristic in which the difference between the starting situation and the goal is determined and then steps are taken to reduce that difference. </a:t>
            </a:r>
          </a:p>
          <a:p>
            <a:pPr eaLnBrk="1" hangingPunct="1"/>
            <a:endParaRPr lang="en-US" b="1" dirty="0" smtClean="0">
              <a:cs typeface="Arial" charset="0"/>
            </a:endParaRPr>
          </a:p>
        </p:txBody>
      </p:sp>
    </p:spTree>
    <p:extLst>
      <p:ext uri="{BB962C8B-B14F-4D97-AF65-F5344CB8AC3E}">
        <p14:creationId xmlns:p14="http://schemas.microsoft.com/office/powerpoint/2010/main" val="338878352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Analogy is a strategy for</a:t>
            </a:r>
            <a:r>
              <a:rPr lang="en-US" baseline="0" dirty="0" smtClean="0"/>
              <a:t> finding similarity between the new situation, and an old familiar situation – the more experience you have, the better you become at using analogies to solve problems</a:t>
            </a:r>
            <a:endParaRPr lang="en-US" dirty="0" smtClean="0"/>
          </a:p>
          <a:p>
            <a:endParaRPr lang="en-US" dirty="0" smtClean="0"/>
          </a:p>
          <a:p>
            <a:r>
              <a:rPr lang="en-US" dirty="0" smtClean="0"/>
              <a:t>Heuristics-  Generalizations that help us simply and solve problems</a:t>
            </a:r>
          </a:p>
          <a:p>
            <a:r>
              <a:rPr lang="en-US" dirty="0" smtClean="0"/>
              <a:t>Representative Heuristics: people judge the probability or frequency of a hypothesis by considering how much the hypothesis resembles available data </a:t>
            </a:r>
          </a:p>
          <a:p>
            <a:endParaRPr lang="en-US" dirty="0" smtClean="0"/>
          </a:p>
          <a:p>
            <a:r>
              <a:rPr lang="en-US" dirty="0" smtClean="0"/>
              <a:t>Availability Heuristics: people predict the frequency of an event, or a proportion within a population, based on how easily an example can be brought to mind</a:t>
            </a:r>
          </a:p>
          <a:p>
            <a:endParaRPr lang="en-US" dirty="0"/>
          </a:p>
        </p:txBody>
      </p:sp>
      <p:sp>
        <p:nvSpPr>
          <p:cNvPr id="4" name="Slide Number Placeholder 3"/>
          <p:cNvSpPr>
            <a:spLocks noGrp="1"/>
          </p:cNvSpPr>
          <p:nvPr>
            <p:ph type="sldNum" sz="quarter" idx="10"/>
          </p:nvPr>
        </p:nvSpPr>
        <p:spPr/>
        <p:txBody>
          <a:bodyPr/>
          <a:lstStyle/>
          <a:p>
            <a:fld id="{CF138898-8BF2-440D-860B-27B242E8F321}" type="slidenum">
              <a:rPr lang="en-US" smtClean="0"/>
              <a:t>23</a:t>
            </a:fld>
            <a:endParaRPr lang="en-US"/>
          </a:p>
        </p:txBody>
      </p:sp>
    </p:spTree>
    <p:extLst>
      <p:ext uri="{BB962C8B-B14F-4D97-AF65-F5344CB8AC3E}">
        <p14:creationId xmlns:p14="http://schemas.microsoft.com/office/powerpoint/2010/main" val="113258644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Mental set: You typically enter a store by pushing a door open. Every time they come to a door after that, you push the door expecting it to open, even though some doors only open by pulling.</a:t>
            </a:r>
          </a:p>
          <a:p>
            <a:endParaRPr lang="en-US" dirty="0"/>
          </a:p>
        </p:txBody>
      </p:sp>
      <p:sp>
        <p:nvSpPr>
          <p:cNvPr id="4" name="Slide Number Placeholder 3"/>
          <p:cNvSpPr>
            <a:spLocks noGrp="1"/>
          </p:cNvSpPr>
          <p:nvPr>
            <p:ph type="sldNum" sz="quarter" idx="10"/>
          </p:nvPr>
        </p:nvSpPr>
        <p:spPr/>
        <p:txBody>
          <a:bodyPr/>
          <a:lstStyle/>
          <a:p>
            <a:fld id="{CF138898-8BF2-440D-860B-27B242E8F321}" type="slidenum">
              <a:rPr lang="en-US" smtClean="0"/>
              <a:t>25</a:t>
            </a:fld>
            <a:endParaRPr lang="en-US"/>
          </a:p>
        </p:txBody>
      </p:sp>
    </p:spTree>
    <p:extLst>
      <p:ext uri="{BB962C8B-B14F-4D97-AF65-F5344CB8AC3E}">
        <p14:creationId xmlns:p14="http://schemas.microsoft.com/office/powerpoint/2010/main" val="158788511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en-US" sz="1200" dirty="0" smtClean="0"/>
              <a:t>sudden perception of a solution to a problem.</a:t>
            </a:r>
          </a:p>
          <a:p>
            <a:r>
              <a:rPr lang="en-US" sz="1200" b="0" i="0" kern="1200" dirty="0" smtClean="0">
                <a:solidFill>
                  <a:schemeClr val="tx1"/>
                </a:solidFill>
                <a:effectLst/>
                <a:latin typeface="+mn-lt"/>
                <a:ea typeface="+mn-ea"/>
                <a:cs typeface="+mn-cs"/>
              </a:rPr>
              <a:t>Wolfgang Kohler, besides having one of the coolest names around, is well known for his studies on insight learning using chimpanzees.  </a:t>
            </a:r>
            <a:r>
              <a:rPr lang="en-US" sz="1200" b="1" i="0" kern="1200" dirty="0" smtClean="0">
                <a:solidFill>
                  <a:schemeClr val="tx1"/>
                </a:solidFill>
                <a:effectLst/>
                <a:latin typeface="+mn-lt"/>
                <a:ea typeface="+mn-ea"/>
                <a:cs typeface="+mn-cs"/>
              </a:rPr>
              <a:t>Insight learning</a:t>
            </a:r>
            <a:r>
              <a:rPr lang="en-US" sz="1200" b="0" i="0" kern="1200" dirty="0" smtClean="0">
                <a:solidFill>
                  <a:schemeClr val="tx1"/>
                </a:solidFill>
                <a:effectLst/>
                <a:latin typeface="+mn-lt"/>
                <a:ea typeface="+mn-ea"/>
                <a:cs typeface="+mn-cs"/>
              </a:rPr>
              <a:t> occurs when one suddenly realizes how to solve a problem.  Sometimes when you are taking a test you happen upon a problem that you have no idea how to solve.  Then all of a sudden, the answer comes to you.  Hopefully before you hand the test in, but most of the time the answer comes to you that night in the shower.</a:t>
            </a:r>
          </a:p>
          <a:p>
            <a:r>
              <a:rPr lang="en-US" sz="1200" b="0" i="0" kern="1200" dirty="0" smtClean="0">
                <a:solidFill>
                  <a:schemeClr val="tx1"/>
                </a:solidFill>
                <a:effectLst/>
                <a:latin typeface="+mn-lt"/>
                <a:ea typeface="+mn-ea"/>
                <a:cs typeface="+mn-cs"/>
              </a:rPr>
              <a:t>Kohler showed the power of insight learning by placing a banana above the reach of chimpanzees and watching how they attempted to reach the food.  In the room there were several boxes, none of which was high enough to enable the chimpanzees to reach the banana.  Kohler found that the chimpanzees spent most of their time unproductively rather than slowly working towards a solution.  They would run around, jump, and be generally upset about their inability to snag the snack until, all of a sudden, they would pile the boxes on top of each other, climb up, and grab the bananas. </a:t>
            </a:r>
          </a:p>
          <a:p>
            <a:r>
              <a:rPr lang="en-US" dirty="0" smtClean="0"/>
              <a:t/>
            </a:r>
            <a:br>
              <a:rPr lang="en-US" dirty="0" smtClean="0"/>
            </a:br>
            <a:endParaRPr lang="en-US" dirty="0"/>
          </a:p>
        </p:txBody>
      </p:sp>
      <p:sp>
        <p:nvSpPr>
          <p:cNvPr id="4" name="Slide Number Placeholder 3"/>
          <p:cNvSpPr>
            <a:spLocks noGrp="1"/>
          </p:cNvSpPr>
          <p:nvPr>
            <p:ph type="sldNum" sz="quarter" idx="10"/>
          </p:nvPr>
        </p:nvSpPr>
        <p:spPr/>
        <p:txBody>
          <a:bodyPr/>
          <a:lstStyle/>
          <a:p>
            <a:fld id="{CF138898-8BF2-440D-860B-27B242E8F321}" type="slidenum">
              <a:rPr lang="en-US" smtClean="0"/>
              <a:t>26</a:t>
            </a:fld>
            <a:endParaRPr lang="en-US"/>
          </a:p>
        </p:txBody>
      </p:sp>
    </p:spTree>
    <p:extLst>
      <p:ext uri="{BB962C8B-B14F-4D97-AF65-F5344CB8AC3E}">
        <p14:creationId xmlns:p14="http://schemas.microsoft.com/office/powerpoint/2010/main" val="204933112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F138898-8BF2-440D-860B-27B242E8F321}" type="slidenum">
              <a:rPr lang="en-US" smtClean="0"/>
              <a:t>27</a:t>
            </a:fld>
            <a:endParaRPr lang="en-US"/>
          </a:p>
        </p:txBody>
      </p:sp>
    </p:spTree>
    <p:extLst>
      <p:ext uri="{BB962C8B-B14F-4D97-AF65-F5344CB8AC3E}">
        <p14:creationId xmlns:p14="http://schemas.microsoft.com/office/powerpoint/2010/main" val="111448896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smtClean="0"/>
              <a:t>What do you</a:t>
            </a:r>
            <a:r>
              <a:rPr lang="en-US" sz="1200" baseline="0" dirty="0" smtClean="0"/>
              <a:t> think his profession would be?</a:t>
            </a:r>
            <a:endParaRPr lang="en-US" sz="120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smtClean="0"/>
              <a:t>the probability that Steve is a librarian, for example, is assessed by the degree to which his is representative of, or similar to, the stereotype of a librarian</a:t>
            </a:r>
          </a:p>
          <a:p>
            <a:endParaRPr lang="en-US" dirty="0"/>
          </a:p>
        </p:txBody>
      </p:sp>
      <p:sp>
        <p:nvSpPr>
          <p:cNvPr id="4" name="Slide Number Placeholder 3"/>
          <p:cNvSpPr>
            <a:spLocks noGrp="1"/>
          </p:cNvSpPr>
          <p:nvPr>
            <p:ph type="sldNum" sz="quarter" idx="10"/>
          </p:nvPr>
        </p:nvSpPr>
        <p:spPr/>
        <p:txBody>
          <a:bodyPr/>
          <a:lstStyle/>
          <a:p>
            <a:fld id="{CF138898-8BF2-440D-860B-27B242E8F321}" type="slidenum">
              <a:rPr lang="en-US" smtClean="0"/>
              <a:t>31</a:t>
            </a:fld>
            <a:endParaRPr lang="en-US"/>
          </a:p>
        </p:txBody>
      </p:sp>
    </p:spTree>
    <p:extLst>
      <p:ext uri="{BB962C8B-B14F-4D97-AF65-F5344CB8AC3E}">
        <p14:creationId xmlns:p14="http://schemas.microsoft.com/office/powerpoint/2010/main" val="377150766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50-50</a:t>
            </a:r>
          </a:p>
          <a:p>
            <a:r>
              <a:rPr lang="en-US" sz="1200" b="0" i="0" kern="1200" dirty="0" smtClean="0">
                <a:solidFill>
                  <a:schemeClr val="tx1"/>
                </a:solidFill>
                <a:effectLst/>
                <a:latin typeface="+mn-lt"/>
                <a:ea typeface="+mn-ea"/>
                <a:cs typeface="+mn-cs"/>
              </a:rPr>
              <a:t>The reason is that the first series looks more random than the second series. It "represents" our idea of what a random series should look like."</a:t>
            </a:r>
            <a:endParaRPr lang="en-US" dirty="0"/>
          </a:p>
        </p:txBody>
      </p:sp>
      <p:sp>
        <p:nvSpPr>
          <p:cNvPr id="4" name="Slide Number Placeholder 3"/>
          <p:cNvSpPr>
            <a:spLocks noGrp="1"/>
          </p:cNvSpPr>
          <p:nvPr>
            <p:ph type="sldNum" sz="quarter" idx="10"/>
          </p:nvPr>
        </p:nvSpPr>
        <p:spPr/>
        <p:txBody>
          <a:bodyPr/>
          <a:lstStyle/>
          <a:p>
            <a:fld id="{CF138898-8BF2-440D-860B-27B242E8F321}" type="slidenum">
              <a:rPr lang="en-US" smtClean="0"/>
              <a:t>32</a:t>
            </a:fld>
            <a:endParaRPr lang="en-US"/>
          </a:p>
        </p:txBody>
      </p:sp>
    </p:spTree>
    <p:extLst>
      <p:ext uri="{BB962C8B-B14F-4D97-AF65-F5344CB8AC3E}">
        <p14:creationId xmlns:p14="http://schemas.microsoft.com/office/powerpoint/2010/main" val="34951518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smtClean="0">
                <a:solidFill>
                  <a:schemeClr val="tx1"/>
                </a:solidFill>
                <a:effectLst/>
                <a:latin typeface="+mn-lt"/>
                <a:ea typeface="+mn-ea"/>
                <a:cs typeface="+mn-cs"/>
              </a:rPr>
              <a:t>people answer questions like these by comparing the availability of the two categories and assessing how easily they can recall these instances. </a:t>
            </a:r>
          </a:p>
          <a:p>
            <a:r>
              <a:rPr lang="en-US" sz="1200" b="0" i="0" kern="1200" dirty="0" smtClean="0">
                <a:solidFill>
                  <a:schemeClr val="tx1"/>
                </a:solidFill>
                <a:effectLst/>
                <a:latin typeface="+mn-lt"/>
                <a:ea typeface="+mn-ea"/>
                <a:cs typeface="+mn-cs"/>
              </a:rPr>
              <a:t>In other words, it is easier to think of words that begin with "K", more than words with "K" as the third letter. </a:t>
            </a:r>
          </a:p>
          <a:p>
            <a:r>
              <a:rPr lang="en-US" sz="1200" b="0" i="0" kern="1200" dirty="0" smtClean="0">
                <a:solidFill>
                  <a:schemeClr val="tx1"/>
                </a:solidFill>
                <a:effectLst/>
                <a:latin typeface="+mn-lt"/>
                <a:ea typeface="+mn-ea"/>
                <a:cs typeface="+mn-cs"/>
              </a:rPr>
              <a:t>Thus, people judge words beginning with a "K" to be a more common occurrence. In reality, however, a typical text contains twice as many words that have "K" as the third letter than "K" as the first letter. </a:t>
            </a:r>
          </a:p>
          <a:p>
            <a:r>
              <a:rPr lang="en-US" sz="1200" b="0" i="0" kern="1200" dirty="0" smtClean="0">
                <a:solidFill>
                  <a:schemeClr val="tx1"/>
                </a:solidFill>
                <a:effectLst/>
                <a:latin typeface="+mn-lt"/>
                <a:ea typeface="+mn-ea"/>
                <a:cs typeface="+mn-cs"/>
              </a:rPr>
              <a:t>There are three times more words with "K" in the third position than words that begin with "K“</a:t>
            </a:r>
          </a:p>
          <a:p>
            <a:r>
              <a:rPr lang="en-US" sz="1200" b="0" i="0" kern="1200" dirty="0" smtClean="0">
                <a:solidFill>
                  <a:schemeClr val="tx1"/>
                </a:solidFill>
                <a:effectLst/>
                <a:latin typeface="+mn-lt"/>
                <a:ea typeface="+mn-ea"/>
                <a:cs typeface="+mn-cs"/>
              </a:rPr>
              <a:t>We are nearly 30 times more likely to die from falling off furniture in your own house than you are to be killed by a dog!</a:t>
            </a:r>
          </a:p>
          <a:p>
            <a:r>
              <a:rPr lang="en-US" sz="1200" b="0" i="0" kern="1200" dirty="0" smtClean="0">
                <a:solidFill>
                  <a:schemeClr val="tx1"/>
                </a:solidFill>
                <a:effectLst/>
                <a:latin typeface="+mn-lt"/>
                <a:ea typeface="+mn-ea"/>
                <a:cs typeface="+mn-cs"/>
              </a:rPr>
              <a:t>We are far more likely to be killed by hot tap water than a plane crash</a:t>
            </a:r>
            <a:endParaRPr lang="en-US" dirty="0"/>
          </a:p>
        </p:txBody>
      </p:sp>
      <p:sp>
        <p:nvSpPr>
          <p:cNvPr id="4" name="Slide Number Placeholder 3"/>
          <p:cNvSpPr>
            <a:spLocks noGrp="1"/>
          </p:cNvSpPr>
          <p:nvPr>
            <p:ph type="sldNum" sz="quarter" idx="10"/>
          </p:nvPr>
        </p:nvSpPr>
        <p:spPr/>
        <p:txBody>
          <a:bodyPr/>
          <a:lstStyle/>
          <a:p>
            <a:fld id="{CF138898-8BF2-440D-860B-27B242E8F321}" type="slidenum">
              <a:rPr lang="en-US" smtClean="0"/>
              <a:t>33</a:t>
            </a:fld>
            <a:endParaRPr lang="en-US"/>
          </a:p>
        </p:txBody>
      </p:sp>
    </p:spTree>
    <p:extLst>
      <p:ext uri="{BB962C8B-B14F-4D97-AF65-F5344CB8AC3E}">
        <p14:creationId xmlns:p14="http://schemas.microsoft.com/office/powerpoint/2010/main" val="345624282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Heuristics</a:t>
            </a:r>
            <a:r>
              <a:rPr lang="en-US" baseline="0" dirty="0" smtClean="0"/>
              <a:t> being used to solve problems and are often used in daily life to make decision and draw conclusion</a:t>
            </a:r>
            <a:endParaRPr lang="en-US" dirty="0"/>
          </a:p>
        </p:txBody>
      </p:sp>
      <p:sp>
        <p:nvSpPr>
          <p:cNvPr id="4" name="Slide Number Placeholder 3"/>
          <p:cNvSpPr>
            <a:spLocks noGrp="1"/>
          </p:cNvSpPr>
          <p:nvPr>
            <p:ph type="sldNum" sz="quarter" idx="10"/>
          </p:nvPr>
        </p:nvSpPr>
        <p:spPr/>
        <p:txBody>
          <a:bodyPr/>
          <a:lstStyle/>
          <a:p>
            <a:fld id="{CF138898-8BF2-440D-860B-27B242E8F321}" type="slidenum">
              <a:rPr lang="en-US" smtClean="0"/>
              <a:t>34</a:t>
            </a:fld>
            <a:endParaRPr lang="en-US"/>
          </a:p>
        </p:txBody>
      </p:sp>
    </p:spTree>
    <p:extLst>
      <p:ext uri="{BB962C8B-B14F-4D97-AF65-F5344CB8AC3E}">
        <p14:creationId xmlns:p14="http://schemas.microsoft.com/office/powerpoint/2010/main" val="363936437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F138898-8BF2-440D-860B-27B242E8F321}" type="slidenum">
              <a:rPr lang="en-US" smtClean="0"/>
              <a:t>35</a:t>
            </a:fld>
            <a:endParaRPr lang="en-US"/>
          </a:p>
        </p:txBody>
      </p:sp>
    </p:spTree>
    <p:extLst>
      <p:ext uri="{BB962C8B-B14F-4D97-AF65-F5344CB8AC3E}">
        <p14:creationId xmlns:p14="http://schemas.microsoft.com/office/powerpoint/2010/main" val="215592102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034" name="Rectangle 7"/>
          <p:cNvSpPr>
            <a:spLocks noGrp="1" noChangeArrowheads="1"/>
          </p:cNvSpPr>
          <p:nvPr>
            <p:ph type="sldNum" sz="quarter" idx="5"/>
          </p:nvPr>
        </p:nvSpPr>
        <p:spPr>
          <a:noFill/>
        </p:spPr>
        <p:txBody>
          <a:bodyPr/>
          <a:lstStyle/>
          <a:p>
            <a:fld id="{22249B1C-3798-4D50-A4A7-CB736EBA8205}" type="slidenum">
              <a:rPr lang="en-US" smtClean="0"/>
              <a:pPr/>
              <a:t>52</a:t>
            </a:fld>
            <a:endParaRPr lang="en-US" smtClean="0"/>
          </a:p>
        </p:txBody>
      </p:sp>
      <p:sp>
        <p:nvSpPr>
          <p:cNvPr id="172035" name="Rectangle 2"/>
          <p:cNvSpPr>
            <a:spLocks noGrp="1" noRot="1" noChangeAspect="1" noChangeArrowheads="1" noTextEdit="1"/>
          </p:cNvSpPr>
          <p:nvPr>
            <p:ph type="sldImg"/>
          </p:nvPr>
        </p:nvSpPr>
        <p:spPr>
          <a:ln/>
        </p:spPr>
      </p:sp>
      <p:sp>
        <p:nvSpPr>
          <p:cNvPr id="172036" name="Rectangle 3"/>
          <p:cNvSpPr>
            <a:spLocks noGrp="1" noChangeArrowheads="1"/>
          </p:cNvSpPr>
          <p:nvPr>
            <p:ph type="body" idx="1"/>
          </p:nvPr>
        </p:nvSpPr>
        <p:spPr>
          <a:noFill/>
          <a:ln/>
        </p:spPr>
        <p:txBody>
          <a:bodyPr/>
          <a:lstStyle/>
          <a:p>
            <a:endParaRPr lang="en-US" b="1" smtClean="0">
              <a:cs typeface="Arial" charset="0"/>
            </a:endParaRPr>
          </a:p>
        </p:txBody>
      </p:sp>
    </p:spTree>
    <p:extLst>
      <p:ext uri="{BB962C8B-B14F-4D97-AF65-F5344CB8AC3E}">
        <p14:creationId xmlns:p14="http://schemas.microsoft.com/office/powerpoint/2010/main" val="190556172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058" name="Rectangle 7"/>
          <p:cNvSpPr>
            <a:spLocks noGrp="1" noChangeArrowheads="1"/>
          </p:cNvSpPr>
          <p:nvPr>
            <p:ph type="sldNum" sz="quarter" idx="5"/>
          </p:nvPr>
        </p:nvSpPr>
        <p:spPr>
          <a:noFill/>
        </p:spPr>
        <p:txBody>
          <a:bodyPr/>
          <a:lstStyle/>
          <a:p>
            <a:fld id="{C0E6BB47-AA0F-4334-B015-27DA8F78506D}" type="slidenum">
              <a:rPr lang="en-US" smtClean="0"/>
              <a:pPr/>
              <a:t>53</a:t>
            </a:fld>
            <a:endParaRPr lang="en-US" smtClean="0"/>
          </a:p>
        </p:txBody>
      </p:sp>
      <p:sp>
        <p:nvSpPr>
          <p:cNvPr id="173059" name="Rectangle 2"/>
          <p:cNvSpPr>
            <a:spLocks noGrp="1" noRot="1" noChangeAspect="1" noChangeArrowheads="1" noTextEdit="1"/>
          </p:cNvSpPr>
          <p:nvPr>
            <p:ph type="sldImg"/>
          </p:nvPr>
        </p:nvSpPr>
        <p:spPr>
          <a:ln/>
        </p:spPr>
      </p:sp>
      <p:sp>
        <p:nvSpPr>
          <p:cNvPr id="173060" name="Rectangle 3"/>
          <p:cNvSpPr>
            <a:spLocks noGrp="1" noChangeArrowheads="1"/>
          </p:cNvSpPr>
          <p:nvPr>
            <p:ph type="body" idx="1"/>
          </p:nvPr>
        </p:nvSpPr>
        <p:spPr>
          <a:noFill/>
          <a:ln/>
        </p:spPr>
        <p:txBody>
          <a:bodyPr/>
          <a:lstStyle/>
          <a:p>
            <a:endParaRPr lang="en-US" b="1" smtClean="0">
              <a:cs typeface="Arial" charset="0"/>
            </a:endParaRPr>
          </a:p>
        </p:txBody>
      </p:sp>
    </p:spTree>
    <p:extLst>
      <p:ext uri="{BB962C8B-B14F-4D97-AF65-F5344CB8AC3E}">
        <p14:creationId xmlns:p14="http://schemas.microsoft.com/office/powerpoint/2010/main" val="386955931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82" name="Rectangle 7"/>
          <p:cNvSpPr>
            <a:spLocks noGrp="1" noChangeArrowheads="1"/>
          </p:cNvSpPr>
          <p:nvPr>
            <p:ph type="sldNum" sz="quarter" idx="5"/>
          </p:nvPr>
        </p:nvSpPr>
        <p:spPr>
          <a:noFill/>
        </p:spPr>
        <p:txBody>
          <a:bodyPr/>
          <a:lstStyle/>
          <a:p>
            <a:fld id="{0C75FF65-81AE-427D-968A-11A01B060493}" type="slidenum">
              <a:rPr lang="en-US" smtClean="0"/>
              <a:pPr/>
              <a:t>54</a:t>
            </a:fld>
            <a:endParaRPr lang="en-US" smtClean="0"/>
          </a:p>
        </p:txBody>
      </p:sp>
      <p:sp>
        <p:nvSpPr>
          <p:cNvPr id="174083" name="Rectangle 2"/>
          <p:cNvSpPr>
            <a:spLocks noGrp="1" noRot="1" noChangeAspect="1" noChangeArrowheads="1" noTextEdit="1"/>
          </p:cNvSpPr>
          <p:nvPr>
            <p:ph type="sldImg"/>
          </p:nvPr>
        </p:nvSpPr>
        <p:spPr>
          <a:ln/>
        </p:spPr>
      </p:sp>
      <p:sp>
        <p:nvSpPr>
          <p:cNvPr id="174084" name="Rectangle 3"/>
          <p:cNvSpPr>
            <a:spLocks noGrp="1" noChangeArrowheads="1"/>
          </p:cNvSpPr>
          <p:nvPr>
            <p:ph type="body" idx="1"/>
          </p:nvPr>
        </p:nvSpPr>
        <p:spPr>
          <a:noFill/>
          <a:ln/>
        </p:spPr>
        <p:txBody>
          <a:bodyPr/>
          <a:lstStyle/>
          <a:p>
            <a:endParaRPr lang="en-US" b="1" smtClean="0">
              <a:cs typeface="Arial" charset="0"/>
            </a:endParaRPr>
          </a:p>
        </p:txBody>
      </p:sp>
    </p:spTree>
    <p:extLst>
      <p:ext uri="{BB962C8B-B14F-4D97-AF65-F5344CB8AC3E}">
        <p14:creationId xmlns:p14="http://schemas.microsoft.com/office/powerpoint/2010/main" val="306912688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130" name="Rectangle 7"/>
          <p:cNvSpPr>
            <a:spLocks noGrp="1" noChangeArrowheads="1"/>
          </p:cNvSpPr>
          <p:nvPr>
            <p:ph type="sldNum" sz="quarter" idx="5"/>
          </p:nvPr>
        </p:nvSpPr>
        <p:spPr>
          <a:noFill/>
        </p:spPr>
        <p:txBody>
          <a:bodyPr/>
          <a:lstStyle/>
          <a:p>
            <a:fld id="{9FA332CF-9EB2-4515-82D7-489AF4C675BF}" type="slidenum">
              <a:rPr lang="en-US" smtClean="0"/>
              <a:pPr/>
              <a:t>56</a:t>
            </a:fld>
            <a:endParaRPr lang="en-US" smtClean="0"/>
          </a:p>
        </p:txBody>
      </p:sp>
      <p:sp>
        <p:nvSpPr>
          <p:cNvPr id="176131" name="Rectangle 2"/>
          <p:cNvSpPr>
            <a:spLocks noGrp="1" noRot="1" noChangeAspect="1" noChangeArrowheads="1" noTextEdit="1"/>
          </p:cNvSpPr>
          <p:nvPr>
            <p:ph type="sldImg"/>
          </p:nvPr>
        </p:nvSpPr>
        <p:spPr>
          <a:ln/>
        </p:spPr>
      </p:sp>
      <p:sp>
        <p:nvSpPr>
          <p:cNvPr id="176132" name="Rectangle 3"/>
          <p:cNvSpPr>
            <a:spLocks noGrp="1" noChangeArrowheads="1"/>
          </p:cNvSpPr>
          <p:nvPr>
            <p:ph type="body" idx="1"/>
          </p:nvPr>
        </p:nvSpPr>
        <p:spPr>
          <a:noFill/>
          <a:ln/>
        </p:spPr>
        <p:txBody>
          <a:bodyPr/>
          <a:lstStyle/>
          <a:p>
            <a:endParaRPr lang="en-US" b="1" smtClean="0">
              <a:cs typeface="Arial" charset="0"/>
            </a:endParaRPr>
          </a:p>
        </p:txBody>
      </p:sp>
    </p:spTree>
    <p:extLst>
      <p:ext uri="{BB962C8B-B14F-4D97-AF65-F5344CB8AC3E}">
        <p14:creationId xmlns:p14="http://schemas.microsoft.com/office/powerpoint/2010/main" val="18640606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4F15D7C-3B39-4983-A8C1-C29153811212}" type="slidenum">
              <a:rPr lang="en-US" altLang="en-US"/>
              <a:pPr/>
              <a:t>57</a:t>
            </a:fld>
            <a:endParaRPr lang="en-US" altLang="en-US"/>
          </a:p>
        </p:txBody>
      </p:sp>
      <p:sp>
        <p:nvSpPr>
          <p:cNvPr id="316418" name="Rectangle 2"/>
          <p:cNvSpPr>
            <a:spLocks noGrp="1" noRot="1" noChangeAspect="1" noChangeArrowheads="1" noTextEdit="1"/>
          </p:cNvSpPr>
          <p:nvPr>
            <p:ph type="sldImg"/>
          </p:nvPr>
        </p:nvSpPr>
        <p:spPr>
          <a:ln/>
        </p:spPr>
      </p:sp>
      <p:sp>
        <p:nvSpPr>
          <p:cNvPr id="316419" name="Rectangle 3"/>
          <p:cNvSpPr>
            <a:spLocks noGrp="1" noChangeArrowheads="1"/>
          </p:cNvSpPr>
          <p:nvPr>
            <p:ph type="body" idx="1"/>
          </p:nvPr>
        </p:nvSpPr>
        <p:spPr/>
        <p:txBody>
          <a:bodyPr/>
          <a:lstStyle/>
          <a:p>
            <a:pPr>
              <a:lnSpc>
                <a:spcPct val="80000"/>
              </a:lnSpc>
            </a:pPr>
            <a:r>
              <a:rPr lang="en-US" altLang="en-US" sz="1200" dirty="0" smtClean="0"/>
              <a:t>Environmental influences are highest on the left hand side of this graph. </a:t>
            </a:r>
          </a:p>
          <a:p>
            <a:pPr>
              <a:lnSpc>
                <a:spcPct val="80000"/>
              </a:lnSpc>
            </a:pPr>
            <a:r>
              <a:rPr lang="en-US" altLang="en-US" sz="1200" dirty="0" smtClean="0"/>
              <a:t>If you had a sample of children who came from normal environments, the degree of genetic influence would be relatively high, but if you had a sample from abusive environments or even perhaps the low end of normal environments, there would be more evidence for environmental influence. </a:t>
            </a:r>
          </a:p>
          <a:p>
            <a:pPr>
              <a:lnSpc>
                <a:spcPct val="80000"/>
              </a:lnSpc>
            </a:pPr>
            <a:r>
              <a:rPr lang="en-US" altLang="en-US" sz="1200" dirty="0" smtClean="0"/>
              <a:t>The empirical data supporting this is a bit mixed, but it is certainly true that the degree of genetic influence is less if you are studying only abused children. </a:t>
            </a:r>
          </a:p>
          <a:p>
            <a:pPr>
              <a:lnSpc>
                <a:spcPct val="80000"/>
              </a:lnSpc>
            </a:pPr>
            <a:r>
              <a:rPr lang="en-US" altLang="en-US" sz="1200" dirty="0" smtClean="0"/>
              <a:t>The low end of normal environments in the US would be working class people who send their kids to school but are not well educated and are not much interested or able to provide a lot of intellectual stimulation to their children. </a:t>
            </a:r>
          </a:p>
          <a:p>
            <a:pPr>
              <a:lnSpc>
                <a:spcPct val="80000"/>
              </a:lnSpc>
            </a:pPr>
            <a:r>
              <a:rPr lang="en-US" altLang="en-US" sz="1200" dirty="0" smtClean="0"/>
              <a:t>The high end of normal would be yuppie-type, well educated parents who desperately try to get their kids into the best schools, hire tutors, and take them on trips the local art museum.)</a:t>
            </a:r>
            <a:endParaRPr lang="en-US" altLang="en-US" dirty="0"/>
          </a:p>
        </p:txBody>
      </p:sp>
    </p:spTree>
    <p:extLst>
      <p:ext uri="{BB962C8B-B14F-4D97-AF65-F5344CB8AC3E}">
        <p14:creationId xmlns:p14="http://schemas.microsoft.com/office/powerpoint/2010/main" val="376165376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154" name="Rectangle 7"/>
          <p:cNvSpPr>
            <a:spLocks noGrp="1" noChangeArrowheads="1"/>
          </p:cNvSpPr>
          <p:nvPr>
            <p:ph type="sldNum" sz="quarter" idx="5"/>
          </p:nvPr>
        </p:nvSpPr>
        <p:spPr>
          <a:noFill/>
        </p:spPr>
        <p:txBody>
          <a:bodyPr/>
          <a:lstStyle/>
          <a:p>
            <a:fld id="{397F60E2-D466-4A37-9745-F68B3020075E}" type="slidenum">
              <a:rPr lang="en-US" smtClean="0"/>
              <a:pPr/>
              <a:t>58</a:t>
            </a:fld>
            <a:endParaRPr lang="en-US" smtClean="0"/>
          </a:p>
        </p:txBody>
      </p:sp>
      <p:sp>
        <p:nvSpPr>
          <p:cNvPr id="177155" name="Rectangle 2"/>
          <p:cNvSpPr>
            <a:spLocks noGrp="1" noRot="1" noChangeAspect="1" noChangeArrowheads="1" noTextEdit="1"/>
          </p:cNvSpPr>
          <p:nvPr>
            <p:ph type="sldImg"/>
          </p:nvPr>
        </p:nvSpPr>
        <p:spPr>
          <a:ln/>
        </p:spPr>
      </p:sp>
      <p:sp>
        <p:nvSpPr>
          <p:cNvPr id="177156" name="Rectangle 3"/>
          <p:cNvSpPr>
            <a:spLocks noGrp="1" noChangeArrowheads="1"/>
          </p:cNvSpPr>
          <p:nvPr>
            <p:ph type="body" idx="1"/>
          </p:nvPr>
        </p:nvSpPr>
        <p:spPr>
          <a:noFill/>
          <a:ln/>
        </p:spPr>
        <p:txBody>
          <a:bodyPr/>
          <a:lstStyle/>
          <a:p>
            <a:endParaRPr lang="en-US" b="1" smtClean="0">
              <a:cs typeface="Arial" charset="0"/>
            </a:endParaRPr>
          </a:p>
        </p:txBody>
      </p:sp>
    </p:spTree>
    <p:extLst>
      <p:ext uri="{BB962C8B-B14F-4D97-AF65-F5344CB8AC3E}">
        <p14:creationId xmlns:p14="http://schemas.microsoft.com/office/powerpoint/2010/main" val="19011843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ภาพนิ่งชื่อเรื่อง">
    <p:spTree>
      <p:nvGrpSpPr>
        <p:cNvPr id="1" name=""/>
        <p:cNvGrpSpPr/>
        <p:nvPr/>
      </p:nvGrpSpPr>
      <p:grpSpPr>
        <a:xfrm>
          <a:off x="0" y="0"/>
          <a:ext cx="0" cy="0"/>
          <a:chOff x="0" y="0"/>
          <a:chExt cx="0" cy="0"/>
        </a:xfrm>
      </p:grpSpPr>
      <p:grpSp>
        <p:nvGrpSpPr>
          <p:cNvPr id="95" name="Group 94"/>
          <p:cNvGrpSpPr/>
          <p:nvPr/>
        </p:nvGrpSpPr>
        <p:grpSpPr>
          <a:xfrm>
            <a:off x="0" y="-30477"/>
            <a:ext cx="9067800" cy="6889273"/>
            <a:chOff x="0" y="-30477"/>
            <a:chExt cx="9067800" cy="6889273"/>
          </a:xfrm>
        </p:grpSpPr>
        <p:cxnSp>
          <p:nvCxnSpPr>
            <p:cNvPr id="110" name="Straight Connector 109"/>
            <p:cNvCxnSpPr/>
            <p:nvPr/>
          </p:nvCxnSpPr>
          <p:spPr>
            <a:xfrm rot="16200000" flipH="1">
              <a:off x="-14478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7" name="Straight Connector 176"/>
            <p:cNvCxnSpPr/>
            <p:nvPr/>
          </p:nvCxnSpPr>
          <p:spPr>
            <a:xfrm rot="16200000" flipH="1">
              <a:off x="-1638300" y="3238500"/>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8" name="Straight Connector 177"/>
            <p:cNvCxnSpPr/>
            <p:nvPr/>
          </p:nvCxnSpPr>
          <p:spPr>
            <a:xfrm rot="5400000">
              <a:off x="-1485900" y="3238500"/>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1" name="Straight Connector 180"/>
            <p:cNvCxnSpPr/>
            <p:nvPr/>
          </p:nvCxnSpPr>
          <p:spPr>
            <a:xfrm rot="5400000">
              <a:off x="-3238500" y="3314700"/>
              <a:ext cx="6858000"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182" name="Straight Connector 181"/>
            <p:cNvCxnSpPr/>
            <p:nvPr/>
          </p:nvCxnSpPr>
          <p:spPr>
            <a:xfrm rot="16200000" flipH="1">
              <a:off x="-3314700" y="3314700"/>
              <a:ext cx="6858000"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3" name="Straight Connector 182"/>
            <p:cNvCxnSpPr/>
            <p:nvPr/>
          </p:nvCxnSpPr>
          <p:spPr>
            <a:xfrm rot="16200000" flipH="1">
              <a:off x="-1371600" y="2971800"/>
              <a:ext cx="6858000" cy="9144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184" name="Straight Connector 183"/>
            <p:cNvCxnSpPr/>
            <p:nvPr/>
          </p:nvCxnSpPr>
          <p:spPr>
            <a:xfrm rot="16200000" flipH="1">
              <a:off x="-2819400" y="3200400"/>
              <a:ext cx="6858000"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185" name="Straight Connector 184"/>
            <p:cNvCxnSpPr/>
            <p:nvPr/>
          </p:nvCxnSpPr>
          <p:spPr>
            <a:xfrm rot="5400000">
              <a:off x="-2705099" y="3238500"/>
              <a:ext cx="6858000"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86" name="Straight Connector 185"/>
            <p:cNvCxnSpPr/>
            <p:nvPr/>
          </p:nvCxnSpPr>
          <p:spPr>
            <a:xfrm rot="16200000" flipH="1">
              <a:off x="-2133600" y="3200400"/>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187" name="Straight Connector 186"/>
            <p:cNvCxnSpPr/>
            <p:nvPr/>
          </p:nvCxnSpPr>
          <p:spPr>
            <a:xfrm rot="16200000" flipH="1">
              <a:off x="-3124200" y="3276600"/>
              <a:ext cx="6858000"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8" name="Straight Connector 187"/>
            <p:cNvCxnSpPr/>
            <p:nvPr/>
          </p:nvCxnSpPr>
          <p:spPr>
            <a:xfrm rot="16200000" flipH="1">
              <a:off x="-1828799" y="3352799"/>
              <a:ext cx="6858000"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189" name="Straight Connector 188"/>
            <p:cNvCxnSpPr/>
            <p:nvPr/>
          </p:nvCxnSpPr>
          <p:spPr>
            <a:xfrm rot="16200000" flipH="1">
              <a:off x="-28194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190" name="Straight Connector 189"/>
            <p:cNvCxnSpPr/>
            <p:nvPr/>
          </p:nvCxnSpPr>
          <p:spPr>
            <a:xfrm rot="16200000" flipH="1">
              <a:off x="-2438400" y="3124200"/>
              <a:ext cx="6858000" cy="609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65" name="Straight Connector 164"/>
            <p:cNvCxnSpPr/>
            <p:nvPr/>
          </p:nvCxnSpPr>
          <p:spPr>
            <a:xfrm rot="5400000">
              <a:off x="-1731645" y="2722245"/>
              <a:ext cx="6858000" cy="1413510"/>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166" name="Straight Connector 165"/>
            <p:cNvCxnSpPr/>
            <p:nvPr/>
          </p:nvCxnSpPr>
          <p:spPr>
            <a:xfrm rot="5400000">
              <a:off x="-1142048" y="3277552"/>
              <a:ext cx="6858000"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169" name="Straight Connector 168"/>
            <p:cNvCxnSpPr/>
            <p:nvPr/>
          </p:nvCxnSpPr>
          <p:spPr>
            <a:xfrm rot="5400000">
              <a:off x="-914400" y="3276600"/>
              <a:ext cx="6858000"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3" name="Straight Connector 172"/>
            <p:cNvCxnSpPr/>
            <p:nvPr/>
          </p:nvCxnSpPr>
          <p:spPr>
            <a:xfrm rot="5400000">
              <a:off x="-1855470" y="3227070"/>
              <a:ext cx="6858000"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21" name="Straight Connector 120"/>
            <p:cNvCxnSpPr/>
            <p:nvPr/>
          </p:nvCxnSpPr>
          <p:spPr>
            <a:xfrm rot="16200000" flipH="1">
              <a:off x="-2643187" y="3252788"/>
              <a:ext cx="6858000"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145" name="Straight Connector 144"/>
            <p:cNvCxnSpPr/>
            <p:nvPr/>
          </p:nvCxnSpPr>
          <p:spPr>
            <a:xfrm rot="16200000" flipH="1">
              <a:off x="-1954530" y="3326130"/>
              <a:ext cx="6858000" cy="20574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108" name="Straight Connector 107"/>
            <p:cNvCxnSpPr/>
            <p:nvPr/>
          </p:nvCxnSpPr>
          <p:spPr>
            <a:xfrm rot="16200000" flipH="1">
              <a:off x="-23622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09" name="Straight Connector 208"/>
            <p:cNvCxnSpPr/>
            <p:nvPr/>
          </p:nvCxnSpPr>
          <p:spPr>
            <a:xfrm rot="16200000" flipH="1">
              <a:off x="-21336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10" name="Straight Connector 209"/>
            <p:cNvCxnSpPr/>
            <p:nvPr/>
          </p:nvCxnSpPr>
          <p:spPr>
            <a:xfrm rot="16200000" flipH="1">
              <a:off x="10668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1" name="Straight Connector 210"/>
            <p:cNvCxnSpPr/>
            <p:nvPr/>
          </p:nvCxnSpPr>
          <p:spPr>
            <a:xfrm rot="16200000" flipH="1">
              <a:off x="876300" y="3238500"/>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2" name="Straight Connector 211"/>
            <p:cNvCxnSpPr/>
            <p:nvPr/>
          </p:nvCxnSpPr>
          <p:spPr>
            <a:xfrm rot="5400000">
              <a:off x="1028700" y="3238500"/>
              <a:ext cx="6858000" cy="3810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13" name="Straight Connector 212"/>
            <p:cNvCxnSpPr/>
            <p:nvPr/>
          </p:nvCxnSpPr>
          <p:spPr>
            <a:xfrm rot="5400000">
              <a:off x="-723900" y="3314700"/>
              <a:ext cx="6858000"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14" name="Straight Connector 213"/>
            <p:cNvCxnSpPr/>
            <p:nvPr/>
          </p:nvCxnSpPr>
          <p:spPr>
            <a:xfrm rot="16200000" flipH="1">
              <a:off x="-800100" y="3314700"/>
              <a:ext cx="6858000"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5" name="Straight Connector 214"/>
            <p:cNvCxnSpPr/>
            <p:nvPr/>
          </p:nvCxnSpPr>
          <p:spPr>
            <a:xfrm rot="5400000">
              <a:off x="-152400" y="3429000"/>
              <a:ext cx="6858000" cy="1588"/>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16" name="Straight Connector 215"/>
            <p:cNvCxnSpPr/>
            <p:nvPr/>
          </p:nvCxnSpPr>
          <p:spPr>
            <a:xfrm rot="16200000" flipH="1">
              <a:off x="-304800" y="3200400"/>
              <a:ext cx="6858000" cy="4572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17" name="Straight Connector 216"/>
            <p:cNvCxnSpPr/>
            <p:nvPr/>
          </p:nvCxnSpPr>
          <p:spPr>
            <a:xfrm rot="5400000">
              <a:off x="-190499" y="3238500"/>
              <a:ext cx="6858000" cy="38100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218" name="Straight Connector 217"/>
            <p:cNvCxnSpPr/>
            <p:nvPr/>
          </p:nvCxnSpPr>
          <p:spPr>
            <a:xfrm rot="16200000" flipH="1">
              <a:off x="381000" y="3200400"/>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219" name="Straight Connector 218"/>
            <p:cNvCxnSpPr/>
            <p:nvPr/>
          </p:nvCxnSpPr>
          <p:spPr>
            <a:xfrm rot="16200000" flipH="1">
              <a:off x="-609600" y="3276600"/>
              <a:ext cx="6858000"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0" name="Straight Connector 219"/>
            <p:cNvCxnSpPr/>
            <p:nvPr/>
          </p:nvCxnSpPr>
          <p:spPr>
            <a:xfrm rot="16200000" flipH="1">
              <a:off x="685801" y="3352799"/>
              <a:ext cx="6858000" cy="152401"/>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221" name="Straight Connector 220"/>
            <p:cNvCxnSpPr/>
            <p:nvPr/>
          </p:nvCxnSpPr>
          <p:spPr>
            <a:xfrm rot="16200000" flipH="1">
              <a:off x="-3048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22" name="Straight Connector 221"/>
            <p:cNvCxnSpPr/>
            <p:nvPr/>
          </p:nvCxnSpPr>
          <p:spPr>
            <a:xfrm rot="5400000">
              <a:off x="-1028700" y="3314700"/>
              <a:ext cx="6858000"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23" name="Straight Connector 222"/>
            <p:cNvCxnSpPr/>
            <p:nvPr/>
          </p:nvCxnSpPr>
          <p:spPr>
            <a:xfrm rot="5400000">
              <a:off x="782955" y="2722245"/>
              <a:ext cx="6858000" cy="1413510"/>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224" name="Straight Connector 223"/>
            <p:cNvCxnSpPr/>
            <p:nvPr/>
          </p:nvCxnSpPr>
          <p:spPr>
            <a:xfrm rot="5400000">
              <a:off x="1372552" y="3277552"/>
              <a:ext cx="6858000"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25" name="Straight Connector 224"/>
            <p:cNvCxnSpPr/>
            <p:nvPr/>
          </p:nvCxnSpPr>
          <p:spPr>
            <a:xfrm rot="5400000">
              <a:off x="16002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6" name="Straight Connector 225"/>
            <p:cNvCxnSpPr/>
            <p:nvPr/>
          </p:nvCxnSpPr>
          <p:spPr>
            <a:xfrm rot="5400000">
              <a:off x="659130" y="3227070"/>
              <a:ext cx="6858000"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27" name="Straight Connector 226"/>
            <p:cNvCxnSpPr/>
            <p:nvPr/>
          </p:nvCxnSpPr>
          <p:spPr>
            <a:xfrm rot="16200000" flipH="1">
              <a:off x="-128587" y="3252788"/>
              <a:ext cx="6858000"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228" name="Straight Connector 227"/>
            <p:cNvCxnSpPr/>
            <p:nvPr/>
          </p:nvCxnSpPr>
          <p:spPr>
            <a:xfrm rot="16200000" flipH="1">
              <a:off x="560070" y="3326130"/>
              <a:ext cx="6858000"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9" name="Straight Connector 228"/>
            <p:cNvCxnSpPr/>
            <p:nvPr/>
          </p:nvCxnSpPr>
          <p:spPr>
            <a:xfrm rot="16200000" flipH="1">
              <a:off x="1524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30" name="Straight Connector 229"/>
            <p:cNvCxnSpPr/>
            <p:nvPr/>
          </p:nvCxnSpPr>
          <p:spPr>
            <a:xfrm rot="16200000" flipH="1">
              <a:off x="3810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37" name="Straight Connector 236"/>
            <p:cNvCxnSpPr/>
            <p:nvPr/>
          </p:nvCxnSpPr>
          <p:spPr>
            <a:xfrm rot="16200000" flipH="1">
              <a:off x="2743200" y="3352801"/>
              <a:ext cx="6858000" cy="15240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238" name="Straight Connector 237"/>
            <p:cNvCxnSpPr/>
            <p:nvPr/>
          </p:nvCxnSpPr>
          <p:spPr>
            <a:xfrm rot="16200000" flipH="1">
              <a:off x="2095501" y="3238501"/>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39" name="Straight Connector 238"/>
            <p:cNvCxnSpPr/>
            <p:nvPr/>
          </p:nvCxnSpPr>
          <p:spPr>
            <a:xfrm rot="5400000">
              <a:off x="2705100" y="3238501"/>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0" name="Straight Connector 239"/>
            <p:cNvCxnSpPr/>
            <p:nvPr/>
          </p:nvCxnSpPr>
          <p:spPr>
            <a:xfrm rot="5400000">
              <a:off x="1828801" y="3276600"/>
              <a:ext cx="6857999" cy="3048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41" name="Straight Connector 240"/>
            <p:cNvCxnSpPr/>
            <p:nvPr/>
          </p:nvCxnSpPr>
          <p:spPr>
            <a:xfrm rot="16200000" flipH="1">
              <a:off x="1066800" y="3200402"/>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242" name="Straight Connector 241"/>
            <p:cNvCxnSpPr/>
            <p:nvPr/>
          </p:nvCxnSpPr>
          <p:spPr>
            <a:xfrm rot="16200000" flipH="1">
              <a:off x="2362201" y="3352800"/>
              <a:ext cx="6858000"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243" name="Straight Connector 242"/>
            <p:cNvCxnSpPr/>
            <p:nvPr/>
          </p:nvCxnSpPr>
          <p:spPr>
            <a:xfrm rot="5400000">
              <a:off x="2646045" y="2722246"/>
              <a:ext cx="6858000" cy="1413510"/>
            </a:xfrm>
            <a:prstGeom prst="line">
              <a:avLst/>
            </a:prstGeom>
            <a:ln>
              <a:solidFill>
                <a:schemeClr val="accent1">
                  <a:alpha val="56000"/>
                </a:schemeClr>
              </a:solidFill>
            </a:ln>
          </p:spPr>
          <p:style>
            <a:lnRef idx="1">
              <a:schemeClr val="accent1"/>
            </a:lnRef>
            <a:fillRef idx="0">
              <a:schemeClr val="accent1"/>
            </a:fillRef>
            <a:effectRef idx="0">
              <a:schemeClr val="accent1"/>
            </a:effectRef>
            <a:fontRef idx="minor">
              <a:schemeClr val="tx1"/>
            </a:fontRef>
          </p:style>
        </p:cxnSp>
        <p:cxnSp>
          <p:nvCxnSpPr>
            <p:cNvPr id="244" name="Straight Connector 243"/>
            <p:cNvCxnSpPr/>
            <p:nvPr/>
          </p:nvCxnSpPr>
          <p:spPr>
            <a:xfrm rot="5400000">
              <a:off x="3048952" y="3277553"/>
              <a:ext cx="6858000"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45" name="Straight Connector 244"/>
            <p:cNvCxnSpPr/>
            <p:nvPr/>
          </p:nvCxnSpPr>
          <p:spPr>
            <a:xfrm rot="5400000">
              <a:off x="2895600" y="3276601"/>
              <a:ext cx="6858000"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6" name="Straight Connector 245"/>
            <p:cNvCxnSpPr/>
            <p:nvPr/>
          </p:nvCxnSpPr>
          <p:spPr>
            <a:xfrm rot="5400000">
              <a:off x="2388870" y="3227071"/>
              <a:ext cx="6858000"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47" name="Straight Connector 246"/>
            <p:cNvCxnSpPr/>
            <p:nvPr/>
          </p:nvCxnSpPr>
          <p:spPr>
            <a:xfrm rot="16200000" flipH="1">
              <a:off x="2236470" y="3326131"/>
              <a:ext cx="6858000"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8" name="Straight Connector 247"/>
            <p:cNvCxnSpPr/>
            <p:nvPr/>
          </p:nvCxnSpPr>
          <p:spPr>
            <a:xfrm rot="16200000" flipH="1">
              <a:off x="1752600" y="3352801"/>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9" name="Straight Connector 248"/>
            <p:cNvCxnSpPr/>
            <p:nvPr/>
          </p:nvCxnSpPr>
          <p:spPr>
            <a:xfrm rot="16200000" flipH="1">
              <a:off x="19812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50" name="Straight Connector 249"/>
            <p:cNvCxnSpPr/>
            <p:nvPr/>
          </p:nvCxnSpPr>
          <p:spPr>
            <a:xfrm rot="5400000">
              <a:off x="3467100" y="3314701"/>
              <a:ext cx="6858000"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51" name="Straight Connector 250"/>
            <p:cNvCxnSpPr/>
            <p:nvPr/>
          </p:nvCxnSpPr>
          <p:spPr>
            <a:xfrm rot="16200000" flipH="1">
              <a:off x="3467099" y="3314701"/>
              <a:ext cx="6858000"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52" name="Straight Connector 251"/>
            <p:cNvCxnSpPr/>
            <p:nvPr/>
          </p:nvCxnSpPr>
          <p:spPr>
            <a:xfrm rot="5400000">
              <a:off x="4038600" y="3429001"/>
              <a:ext cx="6858000" cy="1588"/>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53" name="Straight Connector 252"/>
            <p:cNvCxnSpPr/>
            <p:nvPr/>
          </p:nvCxnSpPr>
          <p:spPr>
            <a:xfrm rot="16200000" flipH="1">
              <a:off x="3886200" y="3200401"/>
              <a:ext cx="6858000"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254" name="Straight Connector 253"/>
            <p:cNvCxnSpPr/>
            <p:nvPr/>
          </p:nvCxnSpPr>
          <p:spPr>
            <a:xfrm rot="5400000">
              <a:off x="4000501" y="3238501"/>
              <a:ext cx="6858000"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55" name="Straight Connector 254"/>
            <p:cNvCxnSpPr/>
            <p:nvPr/>
          </p:nvCxnSpPr>
          <p:spPr>
            <a:xfrm rot="16200000" flipH="1">
              <a:off x="4572000" y="3200401"/>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257" name="Straight Connector 256"/>
            <p:cNvCxnSpPr/>
            <p:nvPr/>
          </p:nvCxnSpPr>
          <p:spPr>
            <a:xfrm rot="16200000" flipH="1">
              <a:off x="37338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58" name="Straight Connector 257"/>
            <p:cNvCxnSpPr/>
            <p:nvPr/>
          </p:nvCxnSpPr>
          <p:spPr>
            <a:xfrm rot="5400000">
              <a:off x="3619500" y="3314700"/>
              <a:ext cx="6858000"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59" name="Straight Connector 258"/>
            <p:cNvCxnSpPr/>
            <p:nvPr/>
          </p:nvCxnSpPr>
          <p:spPr>
            <a:xfrm rot="16200000" flipH="1">
              <a:off x="4214813" y="3252788"/>
              <a:ext cx="6858000"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260" name="Straight Connector 259"/>
            <p:cNvCxnSpPr/>
            <p:nvPr/>
          </p:nvCxnSpPr>
          <p:spPr>
            <a:xfrm rot="16200000" flipH="1">
              <a:off x="4751070" y="3326131"/>
              <a:ext cx="6858000"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1" name="Straight Connector 260"/>
            <p:cNvCxnSpPr/>
            <p:nvPr/>
          </p:nvCxnSpPr>
          <p:spPr>
            <a:xfrm rot="16200000" flipH="1">
              <a:off x="4343400" y="3352801"/>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2" name="Straight Connector 261"/>
            <p:cNvCxnSpPr/>
            <p:nvPr/>
          </p:nvCxnSpPr>
          <p:spPr>
            <a:xfrm rot="16200000" flipH="1">
              <a:off x="4572000" y="3352801"/>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64" name="Straight Connector 263"/>
            <p:cNvCxnSpPr/>
            <p:nvPr/>
          </p:nvCxnSpPr>
          <p:spPr>
            <a:xfrm rot="16200000" flipH="1">
              <a:off x="5257800" y="3352802"/>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5" name="Straight Connector 264"/>
            <p:cNvCxnSpPr/>
            <p:nvPr/>
          </p:nvCxnSpPr>
          <p:spPr>
            <a:xfrm rot="16200000" flipH="1">
              <a:off x="5067300" y="3238502"/>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6" name="Straight Connector 265"/>
            <p:cNvCxnSpPr/>
            <p:nvPr/>
          </p:nvCxnSpPr>
          <p:spPr>
            <a:xfrm rot="5400000">
              <a:off x="5219700" y="3238502"/>
              <a:ext cx="6858000" cy="38100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267" name="Straight Connector 266"/>
            <p:cNvCxnSpPr/>
            <p:nvPr/>
          </p:nvCxnSpPr>
          <p:spPr>
            <a:xfrm rot="16200000" flipH="1">
              <a:off x="4876801" y="3352801"/>
              <a:ext cx="6858000"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268" name="Straight Connector 267"/>
            <p:cNvCxnSpPr/>
            <p:nvPr/>
          </p:nvCxnSpPr>
          <p:spPr>
            <a:xfrm rot="5400000">
              <a:off x="5527994" y="3318196"/>
              <a:ext cx="6888479" cy="191133"/>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70" name="Straight Connector 269"/>
            <p:cNvCxnSpPr/>
            <p:nvPr/>
          </p:nvCxnSpPr>
          <p:spPr>
            <a:xfrm rot="5400000">
              <a:off x="4850130" y="3227072"/>
              <a:ext cx="6858000" cy="40386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71" name="Straight Connector 270"/>
            <p:cNvCxnSpPr/>
            <p:nvPr/>
          </p:nvCxnSpPr>
          <p:spPr>
            <a:xfrm rot="16200000" flipH="1">
              <a:off x="4751070" y="3326132"/>
              <a:ext cx="6858000"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78" name="Straight Connector 277"/>
            <p:cNvCxnSpPr/>
            <p:nvPr/>
          </p:nvCxnSpPr>
          <p:spPr>
            <a:xfrm rot="5400000">
              <a:off x="5562599" y="3429001"/>
              <a:ext cx="6858002" cy="1588"/>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83" name="Straight Connector 282"/>
            <p:cNvCxnSpPr/>
            <p:nvPr/>
          </p:nvCxnSpPr>
          <p:spPr>
            <a:xfrm rot="5400000">
              <a:off x="2552700" y="3390900"/>
              <a:ext cx="6858000" cy="76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289" name="Straight Connector 288"/>
            <p:cNvCxnSpPr/>
            <p:nvPr/>
          </p:nvCxnSpPr>
          <p:spPr>
            <a:xfrm rot="16200000" flipH="1">
              <a:off x="3048000" y="3352800"/>
              <a:ext cx="6858000" cy="1524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92" name="Straight Connector 291"/>
            <p:cNvCxnSpPr/>
            <p:nvPr/>
          </p:nvCxnSpPr>
          <p:spPr>
            <a:xfrm rot="16200000" flipH="1">
              <a:off x="3238500" y="3238500"/>
              <a:ext cx="6858000" cy="381000"/>
            </a:xfrm>
            <a:prstGeom prst="line">
              <a:avLst/>
            </a:prstGeom>
            <a:ln w="19050">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94" name="Straight Connector 293"/>
            <p:cNvCxnSpPr/>
            <p:nvPr/>
          </p:nvCxnSpPr>
          <p:spPr>
            <a:xfrm rot="5400000">
              <a:off x="2133600" y="3276600"/>
              <a:ext cx="6858000" cy="3048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98" name="Straight Connector 297"/>
            <p:cNvCxnSpPr/>
            <p:nvPr/>
          </p:nvCxnSpPr>
          <p:spPr>
            <a:xfrm rot="16200000" flipH="1">
              <a:off x="3148013" y="3252789"/>
              <a:ext cx="6858000"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299" name="Straight Connector 298"/>
            <p:cNvCxnSpPr/>
            <p:nvPr/>
          </p:nvCxnSpPr>
          <p:spPr>
            <a:xfrm rot="5400000">
              <a:off x="3771900" y="3238500"/>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02" name="Straight Connector 301"/>
            <p:cNvCxnSpPr/>
            <p:nvPr/>
          </p:nvCxnSpPr>
          <p:spPr>
            <a:xfrm rot="5400000">
              <a:off x="4229100" y="2933700"/>
              <a:ext cx="6858000" cy="990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307" name="Straight Connector 306"/>
            <p:cNvCxnSpPr/>
            <p:nvPr/>
          </p:nvCxnSpPr>
          <p:spPr>
            <a:xfrm rot="16200000" flipH="1">
              <a:off x="1371600" y="3200403"/>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grpSp>
      <p:sp>
        <p:nvSpPr>
          <p:cNvPr id="4" name="Date Placeholder 3"/>
          <p:cNvSpPr>
            <a:spLocks noGrp="1"/>
          </p:cNvSpPr>
          <p:nvPr>
            <p:ph type="dt" sz="half" idx="10"/>
          </p:nvPr>
        </p:nvSpPr>
        <p:spPr/>
        <p:txBody>
          <a:bodyPr/>
          <a:lstStyle/>
          <a:p>
            <a:fld id="{A899B956-A665-4005-97D5-DA1A41A20B9B}" type="datetimeFigureOut">
              <a:rPr lang="en-US" smtClean="0"/>
              <a:t>9/5/2018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5D9225C-C5AE-49EF-B6B3-68D9DE8F9979}" type="slidenum">
              <a:rPr lang="en-US" smtClean="0"/>
              <a:t>‹#›</a:t>
            </a:fld>
            <a:endParaRPr lang="en-US"/>
          </a:p>
        </p:txBody>
      </p:sp>
      <p:sp>
        <p:nvSpPr>
          <p:cNvPr id="113" name="Rectangle 112"/>
          <p:cNvSpPr/>
          <p:nvPr/>
        </p:nvSpPr>
        <p:spPr>
          <a:xfrm>
            <a:off x="0" y="1905000"/>
            <a:ext cx="4953000" cy="3124200"/>
          </a:xfrm>
          <a:prstGeom prst="rect">
            <a:avLst/>
          </a:prstGeom>
          <a:solidFill>
            <a:schemeClr val="accent1"/>
          </a:solidFill>
          <a:ln>
            <a:noFill/>
          </a:ln>
          <a:effectLst>
            <a:outerShdw blurRad="50800" dist="38100" dir="2700000" algn="ctr" rotWithShape="0">
              <a:srgbClr val="000000">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Tw Cen MT"/>
              <a:ea typeface="+mn-ea"/>
              <a:cs typeface="+mn-cs"/>
            </a:endParaRPr>
          </a:p>
        </p:txBody>
      </p:sp>
      <p:grpSp>
        <p:nvGrpSpPr>
          <p:cNvPr id="94" name="Group 93"/>
          <p:cNvGrpSpPr/>
          <p:nvPr/>
        </p:nvGrpSpPr>
        <p:grpSpPr>
          <a:xfrm>
            <a:off x="0" y="2057400"/>
            <a:ext cx="4801394" cy="2820988"/>
            <a:chOff x="0" y="2057400"/>
            <a:chExt cx="4801394" cy="2820988"/>
          </a:xfrm>
        </p:grpSpPr>
        <p:cxnSp>
          <p:nvCxnSpPr>
            <p:cNvPr id="117" name="Straight Connector 116"/>
            <p:cNvCxnSpPr/>
            <p:nvPr/>
          </p:nvCxnSpPr>
          <p:spPr>
            <a:xfrm>
              <a:off x="0" y="2057400"/>
              <a:ext cx="480060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18" name="Straight Connector 117"/>
            <p:cNvCxnSpPr/>
            <p:nvPr/>
          </p:nvCxnSpPr>
          <p:spPr>
            <a:xfrm>
              <a:off x="0" y="4876800"/>
              <a:ext cx="480060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20" name="Straight Connector 119"/>
            <p:cNvCxnSpPr/>
            <p:nvPr/>
          </p:nvCxnSpPr>
          <p:spPr>
            <a:xfrm rot="5400000">
              <a:off x="3391694" y="3467100"/>
              <a:ext cx="2818606" cy="794"/>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228600" y="2130425"/>
            <a:ext cx="4419600" cy="1600327"/>
          </a:xfrm>
        </p:spPr>
        <p:txBody>
          <a:bodyPr anchor="b">
            <a:normAutofit/>
          </a:bodyPr>
          <a:lstStyle>
            <a:lvl1pPr algn="l">
              <a:defRPr sz="3600" b="1" cap="none" spc="40" baseline="0">
                <a:ln w="13335" cmpd="sng">
                  <a:solidFill>
                    <a:schemeClr val="accent1">
                      <a:lumMod val="50000"/>
                    </a:schemeClr>
                  </a:solidFill>
                  <a:prstDash val="solid"/>
                </a:ln>
                <a:solidFill>
                  <a:schemeClr val="accent6">
                    <a:tint val="1000"/>
                  </a:schemeClr>
                </a:solidFill>
                <a:effectLst/>
              </a:defRPr>
            </a:lvl1pPr>
          </a:lstStyle>
          <a:p>
            <a:r>
              <a:rPr lang="th-TH" smtClean="0"/>
              <a:t>คลิกเพื่อแก้ไขลักษณะชื่อเรื่องต้นแบบ</a:t>
            </a:r>
            <a:endParaRPr lang="en-US" dirty="0"/>
          </a:p>
        </p:txBody>
      </p:sp>
      <p:sp>
        <p:nvSpPr>
          <p:cNvPr id="3" name="Subtitle 2"/>
          <p:cNvSpPr>
            <a:spLocks noGrp="1"/>
          </p:cNvSpPr>
          <p:nvPr>
            <p:ph type="subTitle" idx="1"/>
          </p:nvPr>
        </p:nvSpPr>
        <p:spPr>
          <a:xfrm>
            <a:off x="228600" y="3733800"/>
            <a:ext cx="4419600" cy="1066800"/>
          </a:xfrm>
        </p:spPr>
        <p:txBody>
          <a:bodyPr>
            <a:normAutofit/>
          </a:bodyPr>
          <a:lstStyle>
            <a:lvl1pPr marL="0" indent="0" algn="l">
              <a:buNone/>
              <a:defRPr sz="22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h-TH" smtClean="0"/>
              <a:t>คลิกเพื่อแก้ไขลักษณะชื่อเรื่องรองต้นแบบ</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ชื่อเรื่องและเนื้อหา">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h-TH" smtClean="0"/>
              <a:t>คลิกเพื่อแก้ไขลักษณะชื่อเรื่องต้นแบบ</a:t>
            </a:r>
            <a:endParaRPr lang="en-US" dirty="0"/>
          </a:p>
        </p:txBody>
      </p:sp>
      <p:sp>
        <p:nvSpPr>
          <p:cNvPr id="3" name="Content Placeholder 2"/>
          <p:cNvSpPr>
            <a:spLocks noGrp="1"/>
          </p:cNvSpPr>
          <p:nvPr>
            <p:ph idx="1"/>
          </p:nvPr>
        </p:nvSpPr>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en-US"/>
          </a:p>
        </p:txBody>
      </p:sp>
      <p:sp>
        <p:nvSpPr>
          <p:cNvPr id="4" name="Date Placeholder 3"/>
          <p:cNvSpPr>
            <a:spLocks noGrp="1"/>
          </p:cNvSpPr>
          <p:nvPr>
            <p:ph type="dt" sz="half" idx="10"/>
          </p:nvPr>
        </p:nvSpPr>
        <p:spPr/>
        <p:txBody>
          <a:bodyPr/>
          <a:lstStyle/>
          <a:p>
            <a:fld id="{A899B956-A665-4005-97D5-DA1A41A20B9B}" type="datetimeFigureOut">
              <a:rPr lang="en-US" smtClean="0"/>
              <a:t>9/5/2018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5D9225C-C5AE-49EF-B6B3-68D9DE8F9979}"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ส่วนหัวของส่วน">
    <p:bg>
      <p:bgRef idx="1003">
        <a:schemeClr val="bg1"/>
      </p:bgRef>
    </p:bg>
    <p:spTree>
      <p:nvGrpSpPr>
        <p:cNvPr id="1" name=""/>
        <p:cNvGrpSpPr/>
        <p:nvPr/>
      </p:nvGrpSpPr>
      <p:grpSpPr>
        <a:xfrm>
          <a:off x="0" y="0"/>
          <a:ext cx="0" cy="0"/>
          <a:chOff x="0" y="0"/>
          <a:chExt cx="0" cy="0"/>
        </a:xfrm>
      </p:grpSpPr>
      <p:grpSp>
        <p:nvGrpSpPr>
          <p:cNvPr id="7" name="Group 92"/>
          <p:cNvGrpSpPr/>
          <p:nvPr/>
        </p:nvGrpSpPr>
        <p:grpSpPr>
          <a:xfrm>
            <a:off x="1" y="-30478"/>
            <a:ext cx="9067799" cy="4846320"/>
            <a:chOff x="1" y="-30477"/>
            <a:chExt cx="9067799" cy="4526277"/>
          </a:xfrm>
        </p:grpSpPr>
        <p:cxnSp>
          <p:nvCxnSpPr>
            <p:cNvPr id="8" name="Straight Connector 7"/>
            <p:cNvCxnSpPr/>
            <p:nvPr/>
          </p:nvCxnSpPr>
          <p:spPr>
            <a:xfrm rot="16200000" flipH="1">
              <a:off x="-27166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rot="16200000" flipH="1">
              <a:off x="-46216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rot="5400000">
              <a:off x="-30976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rot="5400000">
              <a:off x="-2062365" y="2128112"/>
              <a:ext cx="4505731"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rot="16200000" flipH="1">
              <a:off x="-2138565" y="2128112"/>
              <a:ext cx="4505731"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rot="16200000" flipH="1">
              <a:off x="-195465" y="1785212"/>
              <a:ext cx="4505731" cy="9144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rot="16200000" flipH="1">
              <a:off x="-1643265" y="2013812"/>
              <a:ext cx="4505731"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rot="5400000">
              <a:off x="-1528964" y="2051912"/>
              <a:ext cx="4505731"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rot="16200000" flipH="1">
              <a:off x="-957465" y="2013812"/>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rot="16200000" flipH="1">
              <a:off x="-1948065" y="2090012"/>
              <a:ext cx="450573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rot="16200000" flipH="1">
              <a:off x="-652664" y="2166211"/>
              <a:ext cx="4505731" cy="152401"/>
            </a:xfrm>
            <a:prstGeom prst="line">
              <a:avLst/>
            </a:prstGeom>
            <a:ln w="5715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rot="16200000" flipH="1">
              <a:off x="-164326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rot="16200000" flipH="1">
              <a:off x="-1790700" y="2019300"/>
              <a:ext cx="4495800" cy="4572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rot="5400000">
              <a:off x="-555510" y="1535657"/>
              <a:ext cx="4505731" cy="1413510"/>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rot="5400000">
              <a:off x="34087" y="2090964"/>
              <a:ext cx="4505731"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rot="5400000">
              <a:off x="261735" y="2090012"/>
              <a:ext cx="450573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rot="5400000">
              <a:off x="-679335" y="2040482"/>
              <a:ext cx="4505731"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rot="16200000" flipH="1">
              <a:off x="-1467052" y="2066200"/>
              <a:ext cx="4505731"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rot="16200000" flipH="1">
              <a:off x="-778395" y="2139542"/>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rot="16200000" flipH="1">
              <a:off x="-118606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rot="16200000" flipH="1">
              <a:off x="-95746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rot="16200000" flipH="1">
              <a:off x="224293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rot="16200000" flipH="1">
              <a:off x="205243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rot="5400000">
              <a:off x="2204835" y="2051912"/>
              <a:ext cx="4505731" cy="3810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rot="5400000">
              <a:off x="452235" y="2128112"/>
              <a:ext cx="4505731"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rot="16200000" flipH="1">
              <a:off x="376035" y="2128112"/>
              <a:ext cx="4505731"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rot="5400000">
              <a:off x="1023735" y="2242139"/>
              <a:ext cx="4505731" cy="1588"/>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rot="16200000" flipH="1">
              <a:off x="871335" y="2013812"/>
              <a:ext cx="4505731" cy="4572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rot="5400000">
              <a:off x="985636" y="2051912"/>
              <a:ext cx="4505731"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rot="16200000" flipH="1">
              <a:off x="1557135" y="2013812"/>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rot="16200000" flipH="1">
              <a:off x="566535" y="2090012"/>
              <a:ext cx="450573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rot="16200000" flipH="1">
              <a:off x="1861936" y="2166211"/>
              <a:ext cx="4505731"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40" name="Straight Connector 39"/>
            <p:cNvCxnSpPr/>
            <p:nvPr/>
          </p:nvCxnSpPr>
          <p:spPr>
            <a:xfrm rot="16200000" flipH="1">
              <a:off x="8713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rot="5400000">
              <a:off x="147435" y="2128112"/>
              <a:ext cx="4505731"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rot="5400000">
              <a:off x="1959090" y="1535657"/>
              <a:ext cx="4505731" cy="1413510"/>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rot="5400000">
              <a:off x="2548687" y="2090964"/>
              <a:ext cx="4505731"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44" name="Straight Connector 43"/>
            <p:cNvCxnSpPr/>
            <p:nvPr/>
          </p:nvCxnSpPr>
          <p:spPr>
            <a:xfrm rot="5400000">
              <a:off x="277633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45" name="Straight Connector 44"/>
            <p:cNvCxnSpPr/>
            <p:nvPr/>
          </p:nvCxnSpPr>
          <p:spPr>
            <a:xfrm rot="5400000">
              <a:off x="1835265" y="2040482"/>
              <a:ext cx="4505731"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46" name="Straight Connector 45"/>
            <p:cNvCxnSpPr/>
            <p:nvPr/>
          </p:nvCxnSpPr>
          <p:spPr>
            <a:xfrm rot="16200000" flipH="1">
              <a:off x="1047548" y="2066200"/>
              <a:ext cx="4505731"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47" name="Straight Connector 46"/>
            <p:cNvCxnSpPr/>
            <p:nvPr/>
          </p:nvCxnSpPr>
          <p:spPr>
            <a:xfrm rot="16200000" flipH="1">
              <a:off x="1736205" y="2139542"/>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48" name="Straight Connector 47"/>
            <p:cNvCxnSpPr/>
            <p:nvPr/>
          </p:nvCxnSpPr>
          <p:spPr>
            <a:xfrm rot="16200000" flipH="1">
              <a:off x="132853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49" name="Straight Connector 48"/>
            <p:cNvCxnSpPr/>
            <p:nvPr/>
          </p:nvCxnSpPr>
          <p:spPr>
            <a:xfrm rot="16200000" flipH="1">
              <a:off x="15571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50" name="Straight Connector 49"/>
            <p:cNvCxnSpPr/>
            <p:nvPr/>
          </p:nvCxnSpPr>
          <p:spPr>
            <a:xfrm rot="16200000" flipH="1">
              <a:off x="3919335" y="2166212"/>
              <a:ext cx="4505731" cy="152400"/>
            </a:xfrm>
            <a:prstGeom prst="line">
              <a:avLst/>
            </a:prstGeom>
            <a:ln w="5715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51" name="Straight Connector 50"/>
            <p:cNvCxnSpPr/>
            <p:nvPr/>
          </p:nvCxnSpPr>
          <p:spPr>
            <a:xfrm rot="16200000" flipH="1">
              <a:off x="3271636"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2" name="Straight Connector 51"/>
            <p:cNvCxnSpPr/>
            <p:nvPr/>
          </p:nvCxnSpPr>
          <p:spPr>
            <a:xfrm rot="5400000">
              <a:off x="388123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3" name="Straight Connector 52"/>
            <p:cNvCxnSpPr/>
            <p:nvPr/>
          </p:nvCxnSpPr>
          <p:spPr>
            <a:xfrm rot="5400000">
              <a:off x="3004936" y="2090012"/>
              <a:ext cx="4505730" cy="3048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54" name="Straight Connector 53"/>
            <p:cNvCxnSpPr/>
            <p:nvPr/>
          </p:nvCxnSpPr>
          <p:spPr>
            <a:xfrm rot="16200000" flipH="1">
              <a:off x="2242935" y="2013813"/>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55" name="Straight Connector 54"/>
            <p:cNvCxnSpPr/>
            <p:nvPr/>
          </p:nvCxnSpPr>
          <p:spPr>
            <a:xfrm rot="16200000" flipH="1">
              <a:off x="3538336" y="2166212"/>
              <a:ext cx="4505731"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56" name="Straight Connector 55"/>
            <p:cNvCxnSpPr/>
            <p:nvPr/>
          </p:nvCxnSpPr>
          <p:spPr>
            <a:xfrm rot="5400000">
              <a:off x="3822180" y="1535657"/>
              <a:ext cx="4505731" cy="1413510"/>
            </a:xfrm>
            <a:prstGeom prst="line">
              <a:avLst/>
            </a:prstGeom>
            <a:ln>
              <a:solidFill>
                <a:schemeClr val="accent1">
                  <a:alpha val="56000"/>
                </a:schemeClr>
              </a:solidFill>
            </a:ln>
          </p:spPr>
          <p:style>
            <a:lnRef idx="1">
              <a:schemeClr val="accent1"/>
            </a:lnRef>
            <a:fillRef idx="0">
              <a:schemeClr val="accent1"/>
            </a:fillRef>
            <a:effectRef idx="0">
              <a:schemeClr val="accent1"/>
            </a:effectRef>
            <a:fontRef idx="minor">
              <a:schemeClr val="tx1"/>
            </a:fontRef>
          </p:style>
        </p:cxnSp>
        <p:cxnSp>
          <p:nvCxnSpPr>
            <p:cNvPr id="57" name="Straight Connector 56"/>
            <p:cNvCxnSpPr/>
            <p:nvPr/>
          </p:nvCxnSpPr>
          <p:spPr>
            <a:xfrm rot="5400000">
              <a:off x="4225087" y="2090965"/>
              <a:ext cx="4505731"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58" name="Straight Connector 57"/>
            <p:cNvCxnSpPr/>
            <p:nvPr/>
          </p:nvCxnSpPr>
          <p:spPr>
            <a:xfrm rot="5400000">
              <a:off x="4071735" y="2090012"/>
              <a:ext cx="450573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9" name="Straight Connector 58"/>
            <p:cNvCxnSpPr/>
            <p:nvPr/>
          </p:nvCxnSpPr>
          <p:spPr>
            <a:xfrm rot="5400000">
              <a:off x="3565005" y="2040482"/>
              <a:ext cx="4505731"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60" name="Straight Connector 59"/>
            <p:cNvCxnSpPr/>
            <p:nvPr/>
          </p:nvCxnSpPr>
          <p:spPr>
            <a:xfrm rot="16200000" flipH="1">
              <a:off x="3412605" y="2139542"/>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61" name="Straight Connector 60"/>
            <p:cNvCxnSpPr/>
            <p:nvPr/>
          </p:nvCxnSpPr>
          <p:spPr>
            <a:xfrm rot="16200000" flipH="1">
              <a:off x="2928735" y="2166212"/>
              <a:ext cx="4505731" cy="152400"/>
            </a:xfrm>
            <a:prstGeom prst="line">
              <a:avLst/>
            </a:prstGeom>
            <a:ln w="5715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62" name="Straight Connector 61"/>
            <p:cNvCxnSpPr/>
            <p:nvPr/>
          </p:nvCxnSpPr>
          <p:spPr>
            <a:xfrm rot="16200000" flipH="1">
              <a:off x="30811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63" name="Straight Connector 62"/>
            <p:cNvCxnSpPr/>
            <p:nvPr/>
          </p:nvCxnSpPr>
          <p:spPr>
            <a:xfrm rot="5400000">
              <a:off x="4643235" y="2128112"/>
              <a:ext cx="4505731"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64" name="Straight Connector 63"/>
            <p:cNvCxnSpPr/>
            <p:nvPr/>
          </p:nvCxnSpPr>
          <p:spPr>
            <a:xfrm rot="16200000" flipH="1">
              <a:off x="4643234" y="2128112"/>
              <a:ext cx="4505731"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65" name="Straight Connector 64"/>
            <p:cNvCxnSpPr/>
            <p:nvPr/>
          </p:nvCxnSpPr>
          <p:spPr>
            <a:xfrm rot="5400000">
              <a:off x="5214735" y="2242140"/>
              <a:ext cx="4505731" cy="1588"/>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66" name="Straight Connector 65"/>
            <p:cNvCxnSpPr/>
            <p:nvPr/>
          </p:nvCxnSpPr>
          <p:spPr>
            <a:xfrm rot="16200000" flipH="1">
              <a:off x="5062335" y="2013812"/>
              <a:ext cx="4505731"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p:cNvCxnSpPr/>
            <p:nvPr/>
          </p:nvCxnSpPr>
          <p:spPr>
            <a:xfrm rot="5400000">
              <a:off x="5176636" y="2051912"/>
              <a:ext cx="4505731"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68" name="Straight Connector 67"/>
            <p:cNvCxnSpPr/>
            <p:nvPr/>
          </p:nvCxnSpPr>
          <p:spPr>
            <a:xfrm rot="16200000" flipH="1">
              <a:off x="5748135" y="2013813"/>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69" name="Straight Connector 68"/>
            <p:cNvCxnSpPr/>
            <p:nvPr/>
          </p:nvCxnSpPr>
          <p:spPr>
            <a:xfrm rot="16200000" flipH="1">
              <a:off x="49099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70" name="Straight Connector 69"/>
            <p:cNvCxnSpPr/>
            <p:nvPr/>
          </p:nvCxnSpPr>
          <p:spPr>
            <a:xfrm rot="5400000">
              <a:off x="4795635" y="2128112"/>
              <a:ext cx="4505731"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71" name="Straight Connector 70"/>
            <p:cNvCxnSpPr/>
            <p:nvPr/>
          </p:nvCxnSpPr>
          <p:spPr>
            <a:xfrm rot="16200000" flipH="1">
              <a:off x="5390948" y="2066200"/>
              <a:ext cx="4505731"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72" name="Straight Connector 71"/>
            <p:cNvCxnSpPr/>
            <p:nvPr/>
          </p:nvCxnSpPr>
          <p:spPr>
            <a:xfrm rot="16200000" flipH="1">
              <a:off x="5927205" y="2139542"/>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73" name="Straight Connector 72"/>
            <p:cNvCxnSpPr/>
            <p:nvPr/>
          </p:nvCxnSpPr>
          <p:spPr>
            <a:xfrm rot="16200000" flipH="1">
              <a:off x="551953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4" name="Straight Connector 73"/>
            <p:cNvCxnSpPr/>
            <p:nvPr/>
          </p:nvCxnSpPr>
          <p:spPr>
            <a:xfrm rot="16200000" flipH="1">
              <a:off x="57481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75" name="Straight Connector 74"/>
            <p:cNvCxnSpPr/>
            <p:nvPr/>
          </p:nvCxnSpPr>
          <p:spPr>
            <a:xfrm rot="16200000" flipH="1">
              <a:off x="6433935" y="2166213"/>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6" name="Straight Connector 75"/>
            <p:cNvCxnSpPr/>
            <p:nvPr/>
          </p:nvCxnSpPr>
          <p:spPr>
            <a:xfrm rot="16200000" flipH="1">
              <a:off x="6243435" y="2051913"/>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7" name="Straight Connector 76"/>
            <p:cNvCxnSpPr/>
            <p:nvPr/>
          </p:nvCxnSpPr>
          <p:spPr>
            <a:xfrm rot="5400000">
              <a:off x="6395835" y="2051913"/>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8" name="Straight Connector 77"/>
            <p:cNvCxnSpPr/>
            <p:nvPr/>
          </p:nvCxnSpPr>
          <p:spPr>
            <a:xfrm rot="16200000" flipH="1">
              <a:off x="6052936" y="2166212"/>
              <a:ext cx="4505731"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79" name="Straight Connector 78"/>
            <p:cNvCxnSpPr/>
            <p:nvPr/>
          </p:nvCxnSpPr>
          <p:spPr>
            <a:xfrm rot="5400000">
              <a:off x="6709356" y="2136834"/>
              <a:ext cx="4525755" cy="191133"/>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80" name="Straight Connector 79"/>
            <p:cNvCxnSpPr/>
            <p:nvPr/>
          </p:nvCxnSpPr>
          <p:spPr>
            <a:xfrm rot="5400000">
              <a:off x="6026265" y="2040483"/>
              <a:ext cx="4505731" cy="40386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81" name="Straight Connector 80"/>
            <p:cNvCxnSpPr/>
            <p:nvPr/>
          </p:nvCxnSpPr>
          <p:spPr>
            <a:xfrm rot="16200000" flipH="1">
              <a:off x="5927205" y="2139543"/>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82" name="Straight Connector 81"/>
            <p:cNvCxnSpPr/>
            <p:nvPr/>
          </p:nvCxnSpPr>
          <p:spPr>
            <a:xfrm rot="5400000">
              <a:off x="6738734" y="2242140"/>
              <a:ext cx="4505732" cy="1588"/>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83" name="Straight Connector 82"/>
            <p:cNvCxnSpPr/>
            <p:nvPr/>
          </p:nvCxnSpPr>
          <p:spPr>
            <a:xfrm rot="5400000">
              <a:off x="3728835" y="2204312"/>
              <a:ext cx="4505731" cy="76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84" name="Straight Connector 83"/>
            <p:cNvCxnSpPr/>
            <p:nvPr/>
          </p:nvCxnSpPr>
          <p:spPr>
            <a:xfrm rot="16200000" flipH="1">
              <a:off x="4224135" y="2166212"/>
              <a:ext cx="4505731" cy="1524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85" name="Straight Connector 84"/>
            <p:cNvCxnSpPr/>
            <p:nvPr/>
          </p:nvCxnSpPr>
          <p:spPr>
            <a:xfrm rot="16200000" flipH="1">
              <a:off x="4414635" y="2051912"/>
              <a:ext cx="4505731" cy="381000"/>
            </a:xfrm>
            <a:prstGeom prst="line">
              <a:avLst/>
            </a:prstGeom>
            <a:ln w="19050">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86" name="Straight Connector 85"/>
            <p:cNvCxnSpPr/>
            <p:nvPr/>
          </p:nvCxnSpPr>
          <p:spPr>
            <a:xfrm rot="5400000">
              <a:off x="3309735" y="2090012"/>
              <a:ext cx="4505731" cy="3048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87" name="Straight Connector 86"/>
            <p:cNvCxnSpPr/>
            <p:nvPr/>
          </p:nvCxnSpPr>
          <p:spPr>
            <a:xfrm rot="16200000" flipH="1">
              <a:off x="4324148" y="2066200"/>
              <a:ext cx="4505731"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88" name="Straight Connector 87"/>
            <p:cNvCxnSpPr/>
            <p:nvPr/>
          </p:nvCxnSpPr>
          <p:spPr>
            <a:xfrm rot="5400000">
              <a:off x="494803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89" name="Straight Connector 88"/>
            <p:cNvCxnSpPr/>
            <p:nvPr/>
          </p:nvCxnSpPr>
          <p:spPr>
            <a:xfrm rot="5400000">
              <a:off x="5405235" y="1747112"/>
              <a:ext cx="4505731" cy="990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90" name="Straight Connector 89"/>
            <p:cNvCxnSpPr/>
            <p:nvPr/>
          </p:nvCxnSpPr>
          <p:spPr>
            <a:xfrm rot="16200000" flipH="1">
              <a:off x="2547735" y="2013814"/>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grpSp>
      <p:sp>
        <p:nvSpPr>
          <p:cNvPr id="94" name="Rectangle 93"/>
          <p:cNvSpPr/>
          <p:nvPr/>
        </p:nvSpPr>
        <p:spPr>
          <a:xfrm>
            <a:off x="0" y="4311168"/>
            <a:ext cx="9144000" cy="1905000"/>
          </a:xfrm>
          <a:prstGeom prst="rect">
            <a:avLst/>
          </a:prstGeom>
          <a:solidFill>
            <a:schemeClr val="accent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Tw Cen MT"/>
              <a:ea typeface="+mn-ea"/>
              <a:cs typeface="+mn-cs"/>
            </a:endParaRPr>
          </a:p>
        </p:txBody>
      </p:sp>
      <p:cxnSp>
        <p:nvCxnSpPr>
          <p:cNvPr id="96" name="Straight Connector 95"/>
          <p:cNvCxnSpPr/>
          <p:nvPr/>
        </p:nvCxnSpPr>
        <p:spPr>
          <a:xfrm>
            <a:off x="0" y="4387368"/>
            <a:ext cx="914400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97" name="Straight Connector 96"/>
          <p:cNvCxnSpPr/>
          <p:nvPr/>
        </p:nvCxnSpPr>
        <p:spPr>
          <a:xfrm>
            <a:off x="0" y="6138380"/>
            <a:ext cx="914400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Text Placeholder 2"/>
          <p:cNvSpPr>
            <a:spLocks noGrp="1"/>
          </p:cNvSpPr>
          <p:nvPr>
            <p:ph type="body" idx="1"/>
          </p:nvPr>
        </p:nvSpPr>
        <p:spPr>
          <a:xfrm>
            <a:off x="457200" y="5621364"/>
            <a:ext cx="8305800" cy="414649"/>
          </a:xfrm>
        </p:spPr>
        <p:txBody>
          <a:bodyPr anchor="t"/>
          <a:lstStyle>
            <a:lvl1pPr marL="0" indent="0">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h-TH" smtClean="0"/>
              <a:t>คลิกเพื่อแก้ไขลักษณะของข้อความต้นแบบ</a:t>
            </a:r>
          </a:p>
        </p:txBody>
      </p:sp>
      <p:sp>
        <p:nvSpPr>
          <p:cNvPr id="95" name="Title 94"/>
          <p:cNvSpPr>
            <a:spLocks noGrp="1"/>
          </p:cNvSpPr>
          <p:nvPr>
            <p:ph type="title"/>
          </p:nvPr>
        </p:nvSpPr>
        <p:spPr>
          <a:xfrm>
            <a:off x="457200" y="4463568"/>
            <a:ext cx="8305800" cy="1143000"/>
          </a:xfrm>
        </p:spPr>
        <p:txBody>
          <a:bodyPr/>
          <a:lstStyle/>
          <a:p>
            <a:r>
              <a:rPr lang="th-TH" smtClean="0"/>
              <a:t>คลิกเพื่อแก้ไขลักษณะชื่อเรื่องต้นแบบ</a:t>
            </a:r>
            <a:endParaRPr lang="en-US"/>
          </a:p>
        </p:txBody>
      </p:sp>
      <p:sp>
        <p:nvSpPr>
          <p:cNvPr id="2" name="Date Placeholder 1"/>
          <p:cNvSpPr>
            <a:spLocks noGrp="1"/>
          </p:cNvSpPr>
          <p:nvPr>
            <p:ph type="dt" sz="half" idx="10"/>
          </p:nvPr>
        </p:nvSpPr>
        <p:spPr/>
        <p:txBody>
          <a:bodyPr/>
          <a:lstStyle/>
          <a:p>
            <a:fld id="{A899B956-A665-4005-97D5-DA1A41A20B9B}" type="datetimeFigureOut">
              <a:rPr lang="en-US" smtClean="0"/>
              <a:t>9/5/2018</a:t>
            </a:fld>
            <a:endParaRPr lang="en-US"/>
          </a:p>
        </p:txBody>
      </p:sp>
      <p:sp>
        <p:nvSpPr>
          <p:cNvPr id="91" name="Footer Placeholder 90"/>
          <p:cNvSpPr>
            <a:spLocks noGrp="1"/>
          </p:cNvSpPr>
          <p:nvPr>
            <p:ph type="ftr" sz="quarter" idx="11"/>
          </p:nvPr>
        </p:nvSpPr>
        <p:spPr/>
        <p:txBody>
          <a:bodyPr/>
          <a:lstStyle/>
          <a:p>
            <a:endParaRPr lang="en-US"/>
          </a:p>
        </p:txBody>
      </p:sp>
      <p:sp>
        <p:nvSpPr>
          <p:cNvPr id="92" name="Slide Number Placeholder 91"/>
          <p:cNvSpPr>
            <a:spLocks noGrp="1"/>
          </p:cNvSpPr>
          <p:nvPr>
            <p:ph type="sldNum" sz="quarter" idx="12"/>
          </p:nvPr>
        </p:nvSpPr>
        <p:spPr/>
        <p:txBody>
          <a:bodyPr/>
          <a:lstStyle/>
          <a:p>
            <a:fld id="{E5D9225C-C5AE-49EF-B6B3-68D9DE8F9979}"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เนื้อหา 2 ส่วน">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h-TH" smtClean="0"/>
              <a:t>คลิกเพื่อแก้ไขลักษณะชื่อเรื่องต้นแบบ</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en-US"/>
          </a:p>
        </p:txBody>
      </p:sp>
      <p:sp>
        <p:nvSpPr>
          <p:cNvPr id="5" name="Date Placeholder 4"/>
          <p:cNvSpPr>
            <a:spLocks noGrp="1"/>
          </p:cNvSpPr>
          <p:nvPr>
            <p:ph type="dt" sz="half" idx="10"/>
          </p:nvPr>
        </p:nvSpPr>
        <p:spPr/>
        <p:txBody>
          <a:bodyPr/>
          <a:lstStyle/>
          <a:p>
            <a:fld id="{A899B956-A665-4005-97D5-DA1A41A20B9B}" type="datetimeFigureOut">
              <a:rPr lang="en-US" smtClean="0"/>
              <a:t>9/5/2018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5D9225C-C5AE-49EF-B6B3-68D9DE8F9979}"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การเปรียบเทียบ">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th-TH" smtClean="0"/>
              <a:t>คลิกเพื่อแก้ไขลักษณะชื่อเรื่องต้นแบบ</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lgn="ctr">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h-TH" smtClean="0"/>
              <a:t>คลิกเพื่อแก้ไขลักษณะของข้อความต้นแบบ</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lgn="ctr">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h-TH" smtClean="0"/>
              <a:t>คลิกเพื่อแก้ไขลักษณะของข้อความต้นแบบ</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en-US"/>
          </a:p>
        </p:txBody>
      </p:sp>
      <p:sp>
        <p:nvSpPr>
          <p:cNvPr id="7" name="Date Placeholder 6"/>
          <p:cNvSpPr>
            <a:spLocks noGrp="1"/>
          </p:cNvSpPr>
          <p:nvPr>
            <p:ph type="dt" sz="half" idx="10"/>
          </p:nvPr>
        </p:nvSpPr>
        <p:spPr/>
        <p:txBody>
          <a:bodyPr/>
          <a:lstStyle/>
          <a:p>
            <a:fld id="{A899B956-A665-4005-97D5-DA1A41A20B9B}" type="datetimeFigureOut">
              <a:rPr lang="en-US" smtClean="0"/>
              <a:t>9/5/2018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5D9225C-C5AE-49EF-B6B3-68D9DE8F9979}"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เฉพาะชื่อเรื่อง">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h-TH" smtClean="0"/>
              <a:t>คลิกเพื่อแก้ไขลักษณะชื่อเรื่องต้นแบบ</a:t>
            </a:r>
            <a:endParaRPr lang="en-US"/>
          </a:p>
        </p:txBody>
      </p:sp>
      <p:sp>
        <p:nvSpPr>
          <p:cNvPr id="3" name="Date Placeholder 2"/>
          <p:cNvSpPr>
            <a:spLocks noGrp="1"/>
          </p:cNvSpPr>
          <p:nvPr>
            <p:ph type="dt" sz="half" idx="10"/>
          </p:nvPr>
        </p:nvSpPr>
        <p:spPr/>
        <p:txBody>
          <a:bodyPr/>
          <a:lstStyle/>
          <a:p>
            <a:fld id="{A899B956-A665-4005-97D5-DA1A41A20B9B}" type="datetimeFigureOut">
              <a:rPr lang="en-US" smtClean="0"/>
              <a:t>9/5/2018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5D9225C-C5AE-49EF-B6B3-68D9DE8F9979}"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ว่างเปล่า">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899B956-A665-4005-97D5-DA1A41A20B9B}" type="datetimeFigureOut">
              <a:rPr lang="en-US" smtClean="0"/>
              <a:t>9/5/2018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5D9225C-C5AE-49EF-B6B3-68D9DE8F9979}"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เนื้อหาพร้อมคำอธิบายภาพ">
    <p:spTree>
      <p:nvGrpSpPr>
        <p:cNvPr id="1" name=""/>
        <p:cNvGrpSpPr/>
        <p:nvPr/>
      </p:nvGrpSpPr>
      <p:grpSpPr>
        <a:xfrm>
          <a:off x="0" y="0"/>
          <a:ext cx="0" cy="0"/>
          <a:chOff x="0" y="0"/>
          <a:chExt cx="0" cy="0"/>
        </a:xfrm>
      </p:grpSpPr>
      <p:sp>
        <p:nvSpPr>
          <p:cNvPr id="3" name="Content Placeholder 2"/>
          <p:cNvSpPr>
            <a:spLocks noGrp="1"/>
          </p:cNvSpPr>
          <p:nvPr>
            <p:ph idx="1"/>
          </p:nvPr>
        </p:nvSpPr>
        <p:spPr>
          <a:xfrm>
            <a:off x="3200400" y="273050"/>
            <a:ext cx="548640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en-US" dirty="0"/>
          </a:p>
        </p:txBody>
      </p:sp>
      <p:sp>
        <p:nvSpPr>
          <p:cNvPr id="5" name="Date Placeholder 4"/>
          <p:cNvSpPr>
            <a:spLocks noGrp="1"/>
          </p:cNvSpPr>
          <p:nvPr>
            <p:ph type="dt" sz="half" idx="10"/>
          </p:nvPr>
        </p:nvSpPr>
        <p:spPr/>
        <p:txBody>
          <a:bodyPr/>
          <a:lstStyle/>
          <a:p>
            <a:fld id="{A899B956-A665-4005-97D5-DA1A41A20B9B}" type="datetimeFigureOut">
              <a:rPr lang="en-US" smtClean="0"/>
              <a:t>9/5/2018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5D9225C-C5AE-49EF-B6B3-68D9DE8F9979}" type="slidenum">
              <a:rPr lang="en-US" smtClean="0"/>
              <a:t>‹#›</a:t>
            </a:fld>
            <a:endParaRPr lang="en-US"/>
          </a:p>
        </p:txBody>
      </p:sp>
      <p:sp>
        <p:nvSpPr>
          <p:cNvPr id="37" name="Rectangle 36"/>
          <p:cNvSpPr/>
          <p:nvPr/>
        </p:nvSpPr>
        <p:spPr>
          <a:xfrm>
            <a:off x="0" y="1563624"/>
            <a:ext cx="2761488" cy="3313176"/>
          </a:xfrm>
          <a:prstGeom prst="rect">
            <a:avLst/>
          </a:prstGeom>
          <a:solidFill>
            <a:schemeClr val="accent1"/>
          </a:solidFill>
          <a:ln>
            <a:noFill/>
          </a:ln>
          <a:effectLst>
            <a:outerShdw blurRad="50800" dist="38100" dir="2700000" algn="ctr" rotWithShape="0">
              <a:srgbClr val="000000">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Tw Cen MT"/>
              <a:ea typeface="+mn-ea"/>
              <a:cs typeface="+mn-cs"/>
            </a:endParaRPr>
          </a:p>
        </p:txBody>
      </p:sp>
      <p:cxnSp>
        <p:nvCxnSpPr>
          <p:cNvPr id="39" name="Straight Connector 38"/>
          <p:cNvCxnSpPr/>
          <p:nvPr/>
        </p:nvCxnSpPr>
        <p:spPr>
          <a:xfrm rot="5400000">
            <a:off x="1128157" y="3221339"/>
            <a:ext cx="3017520" cy="794"/>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a:off x="0" y="1712976"/>
            <a:ext cx="265176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a:off x="0" y="4733544"/>
            <a:ext cx="265176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152400" y="1901952"/>
            <a:ext cx="2377440" cy="1371600"/>
          </a:xfrm>
        </p:spPr>
        <p:txBody>
          <a:bodyPr anchor="b">
            <a:normAutofit/>
          </a:bodyPr>
          <a:lstStyle>
            <a:lvl1pPr algn="l" defTabSz="914400" rtl="0" eaLnBrk="1" latinLnBrk="0" hangingPunct="1">
              <a:spcBef>
                <a:spcPct val="0"/>
              </a:spcBef>
              <a:buNone/>
              <a:tabLst>
                <a:tab pos="3830638" algn="l"/>
              </a:tabLst>
              <a:defRPr lang="en-US" sz="2600" b="1" kern="1200" cap="none" spc="20" baseline="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latin typeface="+mj-lt"/>
                <a:ea typeface="+mj-ea"/>
                <a:cs typeface="+mj-cs"/>
              </a:defRPr>
            </a:lvl1pPr>
          </a:lstStyle>
          <a:p>
            <a:r>
              <a:rPr lang="th-TH" smtClean="0"/>
              <a:t>คลิกเพื่อแก้ไขลักษณะชื่อเรื่องต้นแบบ</a:t>
            </a:r>
            <a:endParaRPr lang="en-US" dirty="0"/>
          </a:p>
        </p:txBody>
      </p:sp>
      <p:sp>
        <p:nvSpPr>
          <p:cNvPr id="4" name="Text Placeholder 3"/>
          <p:cNvSpPr>
            <a:spLocks noGrp="1"/>
          </p:cNvSpPr>
          <p:nvPr>
            <p:ph type="body" sz="half" idx="2"/>
          </p:nvPr>
        </p:nvSpPr>
        <p:spPr>
          <a:xfrm>
            <a:off x="152400" y="3273552"/>
            <a:ext cx="2377440" cy="1371600"/>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h-TH" smtClean="0"/>
              <a:t>คลิกเพื่อแก้ไขลักษณะของข้อความต้นแบบ</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รูปภาพพร้อมคำอธิบายภาพ">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3200400" y="381000"/>
            <a:ext cx="5562600" cy="5638800"/>
          </a:xfrm>
          <a:solidFill>
            <a:schemeClr val="bg2"/>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th-TH" smtClean="0"/>
              <a:t>คลิกไอคอนเพื่อเพิ่มรูปภาพ</a:t>
            </a:r>
            <a:endParaRPr lang="en-US"/>
          </a:p>
        </p:txBody>
      </p:sp>
      <p:sp>
        <p:nvSpPr>
          <p:cNvPr id="5" name="Date Placeholder 4"/>
          <p:cNvSpPr>
            <a:spLocks noGrp="1"/>
          </p:cNvSpPr>
          <p:nvPr>
            <p:ph type="dt" sz="half" idx="10"/>
          </p:nvPr>
        </p:nvSpPr>
        <p:spPr/>
        <p:txBody>
          <a:bodyPr/>
          <a:lstStyle/>
          <a:p>
            <a:fld id="{A899B956-A665-4005-97D5-DA1A41A20B9B}" type="datetimeFigureOut">
              <a:rPr lang="en-US" smtClean="0"/>
              <a:t>9/5/2018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5D9225C-C5AE-49EF-B6B3-68D9DE8F9979}" type="slidenum">
              <a:rPr lang="en-US" smtClean="0"/>
              <a:t>‹#›</a:t>
            </a:fld>
            <a:endParaRPr lang="en-US"/>
          </a:p>
        </p:txBody>
      </p:sp>
      <p:sp>
        <p:nvSpPr>
          <p:cNvPr id="33" name="Rectangle 32"/>
          <p:cNvSpPr/>
          <p:nvPr/>
        </p:nvSpPr>
        <p:spPr>
          <a:xfrm>
            <a:off x="0" y="1563624"/>
            <a:ext cx="2761488" cy="3313176"/>
          </a:xfrm>
          <a:prstGeom prst="rect">
            <a:avLst/>
          </a:prstGeom>
          <a:solidFill>
            <a:schemeClr val="accent1"/>
          </a:solidFill>
          <a:ln>
            <a:noFill/>
          </a:ln>
          <a:effectLst>
            <a:outerShdw blurRad="50800" dist="38100" dir="2700000" algn="ctr" rotWithShape="0">
              <a:srgbClr val="000000">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Tw Cen MT"/>
              <a:ea typeface="+mn-ea"/>
              <a:cs typeface="+mn-cs"/>
            </a:endParaRPr>
          </a:p>
        </p:txBody>
      </p:sp>
      <p:cxnSp>
        <p:nvCxnSpPr>
          <p:cNvPr id="34" name="Straight Connector 33"/>
          <p:cNvCxnSpPr/>
          <p:nvPr/>
        </p:nvCxnSpPr>
        <p:spPr>
          <a:xfrm rot="5400000">
            <a:off x="1128157" y="3221339"/>
            <a:ext cx="3017520" cy="794"/>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a:off x="0" y="1712976"/>
            <a:ext cx="265176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0" name="Straight Connector 59"/>
          <p:cNvCxnSpPr/>
          <p:nvPr/>
        </p:nvCxnSpPr>
        <p:spPr>
          <a:xfrm>
            <a:off x="0" y="4733544"/>
            <a:ext cx="265176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155448" y="1905000"/>
            <a:ext cx="2377440" cy="1371600"/>
          </a:xfrm>
        </p:spPr>
        <p:txBody>
          <a:bodyPr anchor="b">
            <a:normAutofit/>
          </a:bodyPr>
          <a:lstStyle>
            <a:lvl1pPr algn="l">
              <a:defRPr sz="2600" b="1" cap="none" spc="20" baseline="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defRPr>
            </a:lvl1pPr>
          </a:lstStyle>
          <a:p>
            <a:r>
              <a:rPr lang="th-TH" smtClean="0"/>
              <a:t>คลิกเพื่อแก้ไขลักษณะชื่อเรื่องต้นแบบ</a:t>
            </a:r>
            <a:endParaRPr lang="en-US" dirty="0"/>
          </a:p>
        </p:txBody>
      </p:sp>
      <p:sp>
        <p:nvSpPr>
          <p:cNvPr id="4" name="Text Placeholder 3"/>
          <p:cNvSpPr>
            <a:spLocks noGrp="1"/>
          </p:cNvSpPr>
          <p:nvPr>
            <p:ph type="body" sz="half" idx="2"/>
          </p:nvPr>
        </p:nvSpPr>
        <p:spPr>
          <a:xfrm>
            <a:off x="152400" y="3276600"/>
            <a:ext cx="2377440" cy="1371600"/>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h-TH" smtClean="0"/>
              <a:t>คลิกเพื่อแก้ไขลักษณะของข้อความต้นแบบ</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ชื่อเรื่องและข้อความแนวตั้ง">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h-TH" smtClean="0"/>
              <a:t>คลิกเพื่อแก้ไขลักษณะชื่อเรื่องต้นแบบ</a:t>
            </a:r>
            <a:endParaRPr lang="en-US"/>
          </a:p>
        </p:txBody>
      </p:sp>
      <p:sp>
        <p:nvSpPr>
          <p:cNvPr id="3" name="Vertical Text Placeholder 2"/>
          <p:cNvSpPr>
            <a:spLocks noGrp="1"/>
          </p:cNvSpPr>
          <p:nvPr>
            <p:ph type="body" orient="vert" idx="1"/>
          </p:nvPr>
        </p:nvSpPr>
        <p:spPr/>
        <p:txBody>
          <a:bodyPr vert="eaVert"/>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en-US"/>
          </a:p>
        </p:txBody>
      </p:sp>
      <p:sp>
        <p:nvSpPr>
          <p:cNvPr id="4" name="Date Placeholder 3"/>
          <p:cNvSpPr>
            <a:spLocks noGrp="1"/>
          </p:cNvSpPr>
          <p:nvPr>
            <p:ph type="dt" sz="half" idx="10"/>
          </p:nvPr>
        </p:nvSpPr>
        <p:spPr/>
        <p:txBody>
          <a:bodyPr/>
          <a:lstStyle/>
          <a:p>
            <a:fld id="{A899B956-A665-4005-97D5-DA1A41A20B9B}" type="datetimeFigureOut">
              <a:rPr lang="en-US" smtClean="0"/>
              <a:t>9/5/2018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5D9225C-C5AE-49EF-B6B3-68D9DE8F9979}"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ข้อความและชื่อเรื่องแนวตั้ง">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th-TH" smtClean="0"/>
              <a:t>คลิกเพื่อแก้ไขลักษณะชื่อเรื่องต้นแบบ</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en-US"/>
          </a:p>
        </p:txBody>
      </p:sp>
      <p:sp>
        <p:nvSpPr>
          <p:cNvPr id="4" name="Date Placeholder 3"/>
          <p:cNvSpPr>
            <a:spLocks noGrp="1"/>
          </p:cNvSpPr>
          <p:nvPr>
            <p:ph type="dt" sz="half" idx="10"/>
          </p:nvPr>
        </p:nvSpPr>
        <p:spPr/>
        <p:txBody>
          <a:bodyPr/>
          <a:lstStyle/>
          <a:p>
            <a:fld id="{A899B956-A665-4005-97D5-DA1A41A20B9B}" type="datetimeFigureOut">
              <a:rPr lang="en-US" smtClean="0"/>
              <a:t>9/5/2018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5D9225C-C5AE-49EF-B6B3-68D9DE8F9979}"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TwoObj">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7724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858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648200" y="1981200"/>
            <a:ext cx="381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648200" y="4114800"/>
            <a:ext cx="381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4"/>
          <p:cNvSpPr>
            <a:spLocks noGrp="1" noChangeArrowheads="1"/>
          </p:cNvSpPr>
          <p:nvPr>
            <p:ph type="dt" sz="half" idx="10"/>
          </p:nvPr>
        </p:nvSpPr>
        <p:spPr>
          <a:ln/>
        </p:spPr>
        <p:txBody>
          <a:bodyPr/>
          <a:lstStyle>
            <a:lvl1pPr>
              <a:defRPr/>
            </a:lvl1pPr>
          </a:lstStyle>
          <a:p>
            <a:pPr>
              <a:defRPr/>
            </a:pPr>
            <a:endParaRPr lang="en-US"/>
          </a:p>
        </p:txBody>
      </p:sp>
      <p:sp>
        <p:nvSpPr>
          <p:cNvPr id="7" name="Rectangle 5"/>
          <p:cNvSpPr>
            <a:spLocks noGrp="1" noChangeArrowheads="1"/>
          </p:cNvSpPr>
          <p:nvPr>
            <p:ph type="ftr" sz="quarter" idx="11"/>
          </p:nvPr>
        </p:nvSpPr>
        <p:spPr>
          <a:ln/>
        </p:spPr>
        <p:txBody>
          <a:bodyPr/>
          <a:lstStyle>
            <a:lvl1pPr>
              <a:defRPr/>
            </a:lvl1pPr>
          </a:lstStyle>
          <a:p>
            <a:pPr>
              <a:defRPr/>
            </a:pPr>
            <a:endParaRPr lang="en-US"/>
          </a:p>
        </p:txBody>
      </p:sp>
      <p:sp>
        <p:nvSpPr>
          <p:cNvPr id="8" name="Rectangle 6"/>
          <p:cNvSpPr>
            <a:spLocks noGrp="1" noChangeArrowheads="1"/>
          </p:cNvSpPr>
          <p:nvPr>
            <p:ph type="sldNum" sz="quarter" idx="12"/>
          </p:nvPr>
        </p:nvSpPr>
        <p:spPr>
          <a:ln/>
        </p:spPr>
        <p:txBody>
          <a:bodyPr/>
          <a:lstStyle>
            <a:lvl1pPr>
              <a:defRPr/>
            </a:lvl1pPr>
          </a:lstStyle>
          <a:p>
            <a:pPr>
              <a:defRPr/>
            </a:pPr>
            <a:fld id="{0F40953B-7864-4B24-9E1F-349339C20FE0}"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190" name="Rectangle 189"/>
          <p:cNvSpPr/>
          <p:nvPr/>
        </p:nvSpPr>
        <p:spPr>
          <a:xfrm>
            <a:off x="149352" y="137160"/>
            <a:ext cx="8869680" cy="6583680"/>
          </a:xfrm>
          <a:prstGeom prst="rect">
            <a:avLst/>
          </a:prstGeom>
          <a:noFill/>
          <a:ln w="19050" cmpd="sng">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Tw Cen MT"/>
              <a:ea typeface="+mn-ea"/>
              <a:cs typeface="+mn-cs"/>
            </a:endParaRPr>
          </a:p>
        </p:txBody>
      </p:sp>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b">
            <a:normAutofit/>
          </a:bodyPr>
          <a:lstStyle/>
          <a:p>
            <a:r>
              <a:rPr lang="th-TH" smtClean="0"/>
              <a:t>คลิกเพื่อแก้ไขลักษณะชื่อเรื่องต้นแบบ</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en-US" dirty="0"/>
          </a:p>
        </p:txBody>
      </p:sp>
      <p:sp>
        <p:nvSpPr>
          <p:cNvPr id="4" name="Date Placeholder 3"/>
          <p:cNvSpPr>
            <a:spLocks noGrp="1"/>
          </p:cNvSpPr>
          <p:nvPr>
            <p:ph type="dt" sz="half" idx="2"/>
          </p:nvPr>
        </p:nvSpPr>
        <p:spPr>
          <a:xfrm>
            <a:off x="457200" y="6312408"/>
            <a:ext cx="2133600" cy="365125"/>
          </a:xfrm>
          <a:prstGeom prst="rect">
            <a:avLst/>
          </a:prstGeom>
        </p:spPr>
        <p:txBody>
          <a:bodyPr vert="horz" lIns="91440" tIns="45720" rIns="91440" bIns="45720" rtlCol="0" anchor="ctr"/>
          <a:lstStyle>
            <a:lvl1pPr algn="l">
              <a:defRPr sz="1200">
                <a:solidFill>
                  <a:schemeClr val="tx2"/>
                </a:solidFill>
              </a:defRPr>
            </a:lvl1pPr>
          </a:lstStyle>
          <a:p>
            <a:fld id="{A899B956-A665-4005-97D5-DA1A41A20B9B}" type="datetimeFigureOut">
              <a:rPr lang="en-US" smtClean="0"/>
              <a:t>9/5/2018</a:t>
            </a:fld>
            <a:endParaRPr lang="en-US"/>
          </a:p>
        </p:txBody>
      </p:sp>
      <p:sp>
        <p:nvSpPr>
          <p:cNvPr id="5" name="Footer Placeholder 4"/>
          <p:cNvSpPr>
            <a:spLocks noGrp="1"/>
          </p:cNvSpPr>
          <p:nvPr>
            <p:ph type="ftr" sz="quarter" idx="3"/>
          </p:nvPr>
        </p:nvSpPr>
        <p:spPr>
          <a:xfrm>
            <a:off x="2831123" y="6312408"/>
            <a:ext cx="3481754" cy="365125"/>
          </a:xfrm>
          <a:prstGeom prst="rect">
            <a:avLst/>
          </a:prstGeom>
        </p:spPr>
        <p:txBody>
          <a:bodyPr vert="horz" lIns="91440" tIns="45720" rIns="91440" bIns="45720" rtlCol="0" anchor="ctr"/>
          <a:lstStyle>
            <a:lvl1pPr algn="ctr">
              <a:defRPr sz="1200">
                <a:solidFill>
                  <a:schemeClr val="tx2"/>
                </a:solidFill>
              </a:defRPr>
            </a:lvl1pPr>
          </a:lstStyle>
          <a:p>
            <a:endParaRPr lang="en-US"/>
          </a:p>
        </p:txBody>
      </p:sp>
      <p:sp>
        <p:nvSpPr>
          <p:cNvPr id="6" name="Slide Number Placeholder 5"/>
          <p:cNvSpPr>
            <a:spLocks noGrp="1"/>
          </p:cNvSpPr>
          <p:nvPr>
            <p:ph type="sldNum" sz="quarter" idx="4"/>
          </p:nvPr>
        </p:nvSpPr>
        <p:spPr>
          <a:xfrm>
            <a:off x="6553200" y="6312408"/>
            <a:ext cx="2133600" cy="365125"/>
          </a:xfrm>
          <a:prstGeom prst="rect">
            <a:avLst/>
          </a:prstGeom>
        </p:spPr>
        <p:txBody>
          <a:bodyPr vert="horz" lIns="91440" tIns="45720" rIns="91440" bIns="45720" rtlCol="0" anchor="ctr"/>
          <a:lstStyle>
            <a:lvl1pPr algn="r">
              <a:defRPr sz="1200">
                <a:solidFill>
                  <a:schemeClr val="tx2"/>
                </a:solidFill>
              </a:defRPr>
            </a:lvl1pPr>
          </a:lstStyle>
          <a:p>
            <a:fld id="{E5D9225C-C5AE-49EF-B6B3-68D9DE8F9979}" type="slidenum">
              <a:rPr lang="en-US" smtClean="0"/>
              <a:t>‹#›</a:t>
            </a:fld>
            <a:endParaRPr lang="en-US"/>
          </a:p>
        </p:txBody>
      </p:sp>
    </p:spTree>
  </p:cSld>
  <p:clrMap bg1="dk1" tx1="lt1" bg2="dk2" tx2="lt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 id="2147483687" r:id="rId12"/>
  </p:sldLayoutIdLst>
  <p:txStyles>
    <p:titleStyle>
      <a:lvl1pPr algn="l" defTabSz="914400" rtl="0" eaLnBrk="1" latinLnBrk="0" hangingPunct="1">
        <a:spcBef>
          <a:spcPct val="0"/>
        </a:spcBef>
        <a:buNone/>
        <a:tabLst>
          <a:tab pos="3830638" algn="l"/>
        </a:tabLst>
        <a:defRPr sz="3600" b="1" kern="1200" cap="none" spc="50">
          <a:ln w="13335" cmpd="sng">
            <a:solidFill>
              <a:schemeClr val="accent1">
                <a:lumMod val="50000"/>
              </a:schemeClr>
            </a:solidFill>
            <a:prstDash val="solid"/>
          </a:ln>
          <a:solidFill>
            <a:schemeClr val="accent6">
              <a:tint val="1000"/>
            </a:schemeClr>
          </a:solidFill>
          <a:effectLst/>
          <a:latin typeface="+mj-lt"/>
          <a:ea typeface="+mj-ea"/>
          <a:cs typeface="+mj-cs"/>
        </a:defRPr>
      </a:lvl1pPr>
    </p:titleStyle>
    <p:bodyStyle>
      <a:lvl1pPr marL="274320" indent="-274320" algn="l" defTabSz="914400" rtl="0" eaLnBrk="1" latinLnBrk="0" hangingPunct="1">
        <a:spcBef>
          <a:spcPct val="20000"/>
        </a:spcBef>
        <a:buClr>
          <a:schemeClr val="accent1">
            <a:lumMod val="60000"/>
            <a:lumOff val="40000"/>
          </a:schemeClr>
        </a:buClr>
        <a:buFont typeface="Arial" pitchFamily="34" charset="0"/>
        <a:buChar char="•"/>
        <a:defRPr sz="2400" kern="1200">
          <a:solidFill>
            <a:schemeClr val="tx2"/>
          </a:solidFill>
          <a:latin typeface="+mn-lt"/>
          <a:ea typeface="+mn-ea"/>
          <a:cs typeface="+mn-cs"/>
        </a:defRPr>
      </a:lvl1pPr>
      <a:lvl2pPr marL="548640" indent="-182880" algn="l" defTabSz="914400" rtl="0" eaLnBrk="1" latinLnBrk="0" hangingPunct="1">
        <a:spcBef>
          <a:spcPct val="20000"/>
        </a:spcBef>
        <a:buClr>
          <a:schemeClr val="accent1">
            <a:lumMod val="60000"/>
            <a:lumOff val="40000"/>
          </a:schemeClr>
        </a:buClr>
        <a:buFont typeface="Arial" pitchFamily="34" charset="0"/>
        <a:buChar char="•"/>
        <a:defRPr sz="20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3pPr>
      <a:lvl4pPr marL="118872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4pPr>
      <a:lvl5pPr marL="1463040" indent="-228600" algn="l" defTabSz="914400" rtl="0" eaLnBrk="1" latinLnBrk="0" hangingPunct="1">
        <a:spcBef>
          <a:spcPct val="20000"/>
        </a:spcBef>
        <a:buClr>
          <a:schemeClr val="accent4"/>
        </a:buClr>
        <a:buFont typeface="Arial" pitchFamily="34" charset="0"/>
        <a:buChar char="•"/>
        <a:defRPr sz="1600" kern="1200" baseline="0">
          <a:solidFill>
            <a:schemeClr val="tx2"/>
          </a:solidFill>
          <a:latin typeface="+mn-lt"/>
          <a:ea typeface="+mn-ea"/>
          <a:cs typeface="+mn-cs"/>
        </a:defRPr>
      </a:lvl5pPr>
      <a:lvl6pPr marL="1691640" indent="-182880" algn="l" defTabSz="914400" rtl="0" eaLnBrk="1" latinLnBrk="0" hangingPunct="1">
        <a:spcBef>
          <a:spcPct val="20000"/>
        </a:spcBef>
        <a:buClr>
          <a:schemeClr val="accent5"/>
        </a:buClr>
        <a:buFont typeface="Arial" pitchFamily="34" charset="0"/>
        <a:buChar char="•"/>
        <a:defRPr sz="1600" kern="1200">
          <a:solidFill>
            <a:schemeClr val="tx1"/>
          </a:solidFill>
          <a:latin typeface="+mn-lt"/>
          <a:ea typeface="+mn-ea"/>
          <a:cs typeface="+mn-cs"/>
        </a:defRPr>
      </a:lvl6pPr>
      <a:lvl7pPr marL="19202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7pPr>
      <a:lvl8pPr marL="2148840" indent="-182880" algn="l" defTabSz="914400" rtl="0" eaLnBrk="1" latinLnBrk="0" hangingPunct="1">
        <a:spcBef>
          <a:spcPct val="20000"/>
        </a:spcBef>
        <a:buClr>
          <a:schemeClr val="accent3"/>
        </a:buClr>
        <a:buFont typeface="Arial" pitchFamily="34" charset="0"/>
        <a:buChar char="•"/>
        <a:defRPr sz="1600" kern="1200">
          <a:solidFill>
            <a:schemeClr val="tx1"/>
          </a:solidFill>
          <a:latin typeface="+mn-lt"/>
          <a:ea typeface="+mn-ea"/>
          <a:cs typeface="+mn-cs"/>
        </a:defRPr>
      </a:lvl8pPr>
      <a:lvl9pPr marL="23774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hyperlink" Target="http://www.google.com/imgres?imgurl=http://www2.psy.uq.edu.au/~irl/images/title_research2.jpg&amp;imgrefurl=http://www2.psy.uq.edu.au/~irl/research_publications.html&amp;usg=__QVSqwz5ZY4mZS-mNgZJV21_Lsro=&amp;h=148&amp;w=170&amp;sz=4&amp;hl=en&amp;start=91&amp;um=1&amp;itbs=1&amp;tbnid=PyIPl-J8bgS9zM:&amp;tbnh=86&amp;tbnw=99&amp;prev=/images?q=Human+Concepts&amp;start=80&amp;um=1&amp;hl=en&amp;sa=N&amp;ndsp=20&amp;tbs=isch:1" TargetMode="Externa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image" Target="../media/image9.wmf"/></Relationships>
</file>

<file path=ppt/slides/_rels/slide45.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_rels/slide5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AU" dirty="0" smtClean="0"/>
              <a:t>Thinking, Language, Intelligence</a:t>
            </a:r>
            <a:endParaRPr lang="en-US" dirty="0"/>
          </a:p>
        </p:txBody>
      </p:sp>
      <p:sp>
        <p:nvSpPr>
          <p:cNvPr id="3" name="Subtitle 2"/>
          <p:cNvSpPr>
            <a:spLocks noGrp="1"/>
          </p:cNvSpPr>
          <p:nvPr>
            <p:ph type="subTitle" idx="1"/>
          </p:nvPr>
        </p:nvSpPr>
        <p:spPr/>
        <p:txBody>
          <a:bodyPr/>
          <a:lstStyle/>
          <a:p>
            <a:r>
              <a:rPr lang="en-AU" dirty="0" smtClean="0"/>
              <a:t>PY200/ PY211</a:t>
            </a: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274638"/>
            <a:ext cx="7772400" cy="922114"/>
          </a:xfrm>
        </p:spPr>
        <p:txBody>
          <a:bodyPr/>
          <a:lstStyle/>
          <a:p>
            <a:r>
              <a:rPr lang="en-AU" dirty="0" smtClean="0"/>
              <a:t>Agenda</a:t>
            </a:r>
            <a:endParaRPr lang="en-US" dirty="0"/>
          </a:p>
        </p:txBody>
      </p:sp>
      <p:sp>
        <p:nvSpPr>
          <p:cNvPr id="3" name="Content Placeholder 2"/>
          <p:cNvSpPr>
            <a:spLocks noGrp="1"/>
          </p:cNvSpPr>
          <p:nvPr>
            <p:ph idx="1"/>
          </p:nvPr>
        </p:nvSpPr>
        <p:spPr>
          <a:xfrm>
            <a:off x="914400" y="1268760"/>
            <a:ext cx="7772400" cy="5256584"/>
          </a:xfrm>
        </p:spPr>
        <p:txBody>
          <a:bodyPr>
            <a:normAutofit fontScale="92500" lnSpcReduction="10000"/>
          </a:bodyPr>
          <a:lstStyle/>
          <a:p>
            <a:r>
              <a:rPr lang="en-AU" dirty="0" smtClean="0"/>
              <a:t>Thinking</a:t>
            </a:r>
          </a:p>
          <a:p>
            <a:pPr lvl="1"/>
            <a:r>
              <a:rPr lang="en-AU" dirty="0" smtClean="0"/>
              <a:t>What is thinking?</a:t>
            </a:r>
          </a:p>
          <a:p>
            <a:pPr lvl="1"/>
            <a:r>
              <a:rPr lang="en-AU" dirty="0" smtClean="0"/>
              <a:t>Building blocks of thinking: Concept</a:t>
            </a:r>
          </a:p>
          <a:p>
            <a:r>
              <a:rPr lang="en-AU" dirty="0" smtClean="0"/>
              <a:t>Problem Solving</a:t>
            </a:r>
          </a:p>
          <a:p>
            <a:pPr lvl="1"/>
            <a:r>
              <a:rPr lang="en-AU" dirty="0" smtClean="0"/>
              <a:t>What is it?</a:t>
            </a:r>
          </a:p>
          <a:p>
            <a:r>
              <a:rPr lang="en-AU" dirty="0" smtClean="0"/>
              <a:t>Problem Solving strategies</a:t>
            </a:r>
          </a:p>
          <a:p>
            <a:pPr lvl="1"/>
            <a:r>
              <a:rPr lang="en-AU" dirty="0" smtClean="0"/>
              <a:t>Trial and Error</a:t>
            </a:r>
          </a:p>
          <a:p>
            <a:pPr lvl="1"/>
            <a:r>
              <a:rPr lang="en-AU" dirty="0" smtClean="0"/>
              <a:t>Algorithms</a:t>
            </a:r>
          </a:p>
          <a:p>
            <a:pPr lvl="1"/>
            <a:r>
              <a:rPr lang="en-AU" dirty="0" smtClean="0"/>
              <a:t>Heuristics</a:t>
            </a:r>
          </a:p>
          <a:p>
            <a:r>
              <a:rPr lang="en-AU" dirty="0" smtClean="0"/>
              <a:t>Factors that effect problem solving</a:t>
            </a:r>
          </a:p>
          <a:p>
            <a:pPr lvl="1"/>
            <a:r>
              <a:rPr lang="en-AU" dirty="0" smtClean="0"/>
              <a:t>Expertise</a:t>
            </a:r>
          </a:p>
          <a:p>
            <a:pPr lvl="1"/>
            <a:r>
              <a:rPr lang="en-AU" dirty="0" smtClean="0"/>
              <a:t>Mental sets</a:t>
            </a:r>
          </a:p>
          <a:p>
            <a:pPr lvl="1"/>
            <a:r>
              <a:rPr lang="en-AU" dirty="0" smtClean="0"/>
              <a:t>Insight</a:t>
            </a:r>
          </a:p>
          <a:p>
            <a:pPr lvl="1"/>
            <a:r>
              <a:rPr lang="en-AU" dirty="0" smtClean="0"/>
              <a:t>Incubation</a:t>
            </a:r>
          </a:p>
          <a:p>
            <a:pPr lvl="1"/>
            <a:r>
              <a:rPr lang="en-AU" dirty="0" smtClean="0"/>
              <a:t>Functional fixedness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en-US" dirty="0" smtClean="0">
                <a:solidFill>
                  <a:schemeClr val="accent1">
                    <a:satMod val="150000"/>
                  </a:schemeClr>
                </a:solidFill>
                <a:latin typeface="+mj-lt"/>
                <a:ea typeface="+mj-ea"/>
              </a:rPr>
              <a:t>Cognitive process</a:t>
            </a:r>
            <a:endParaRPr lang="en-US" dirty="0">
              <a:solidFill>
                <a:schemeClr val="accent1">
                  <a:satMod val="150000"/>
                </a:schemeClr>
              </a:solidFill>
              <a:latin typeface="+mj-lt"/>
              <a:ea typeface="+mj-ea"/>
            </a:endParaRPr>
          </a:p>
        </p:txBody>
      </p:sp>
      <p:sp>
        <p:nvSpPr>
          <p:cNvPr id="28674" name="Content Placeholder 2"/>
          <p:cNvSpPr>
            <a:spLocks noGrp="1"/>
          </p:cNvSpPr>
          <p:nvPr>
            <p:ph idx="1"/>
          </p:nvPr>
        </p:nvSpPr>
        <p:spPr/>
        <p:txBody>
          <a:bodyPr/>
          <a:lstStyle/>
          <a:p>
            <a:r>
              <a:rPr lang="en-US" altLang="en-US" sz="3200" dirty="0" smtClean="0">
                <a:latin typeface="Corbel" panose="020B0503020204020204" pitchFamily="34" charset="0"/>
              </a:rPr>
              <a:t>Key assets for our human survival</a:t>
            </a:r>
          </a:p>
          <a:p>
            <a:pPr marL="0" indent="0">
              <a:buNone/>
            </a:pPr>
            <a:endParaRPr lang="en-US" altLang="en-US" sz="3200" dirty="0" smtClean="0">
              <a:latin typeface="Corbel" panose="020B0503020204020204" pitchFamily="34" charset="0"/>
            </a:endParaRPr>
          </a:p>
          <a:p>
            <a:r>
              <a:rPr lang="en-US" altLang="en-US" sz="3200" b="1" dirty="0" smtClean="0">
                <a:latin typeface="Corbel" panose="020B0503020204020204" pitchFamily="34" charset="0"/>
              </a:rPr>
              <a:t>Cognition</a:t>
            </a:r>
            <a:r>
              <a:rPr lang="en-US" altLang="en-US" sz="3200" dirty="0" smtClean="0">
                <a:latin typeface="Corbel" panose="020B0503020204020204" pitchFamily="34" charset="0"/>
              </a:rPr>
              <a:t>: mental activity involved in understanding, processing and communicating information </a:t>
            </a:r>
          </a:p>
          <a:p>
            <a:pPr marL="0" indent="0">
              <a:buNone/>
            </a:pPr>
            <a:endParaRPr lang="en-US" altLang="en-US" dirty="0" smtClean="0">
              <a:latin typeface="Corbel" panose="020B0503020204020204" pitchFamily="34" charset="0"/>
            </a:endParaRPr>
          </a:p>
        </p:txBody>
      </p:sp>
    </p:spTree>
    <p:extLst>
      <p:ext uri="{BB962C8B-B14F-4D97-AF65-F5344CB8AC3E}">
        <p14:creationId xmlns:p14="http://schemas.microsoft.com/office/powerpoint/2010/main" val="14456258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914400" y="274638"/>
            <a:ext cx="7772400" cy="994122"/>
          </a:xfrm>
        </p:spPr>
        <p:txBody>
          <a:bodyPr/>
          <a:lstStyle/>
          <a:p>
            <a:pPr>
              <a:buClr>
                <a:schemeClr val="tx1"/>
              </a:buClr>
            </a:pPr>
            <a:r>
              <a:rPr lang="en-US" altLang="en-US" dirty="0" smtClean="0"/>
              <a:t>Thinking: What does it mean?</a:t>
            </a:r>
          </a:p>
        </p:txBody>
      </p:sp>
      <p:sp>
        <p:nvSpPr>
          <p:cNvPr id="47107" name="Rectangle 3"/>
          <p:cNvSpPr>
            <a:spLocks noGrp="1" noChangeArrowheads="1"/>
          </p:cNvSpPr>
          <p:nvPr>
            <p:ph idx="1"/>
          </p:nvPr>
        </p:nvSpPr>
        <p:spPr>
          <a:xfrm>
            <a:off x="685800" y="1600200"/>
            <a:ext cx="7772400" cy="4724400"/>
          </a:xfrm>
        </p:spPr>
        <p:txBody>
          <a:bodyPr>
            <a:normAutofit lnSpcReduction="10000"/>
          </a:bodyPr>
          <a:lstStyle/>
          <a:p>
            <a:pPr>
              <a:lnSpc>
                <a:spcPct val="90000"/>
              </a:lnSpc>
              <a:buClr>
                <a:schemeClr val="tx1"/>
              </a:buClr>
            </a:pPr>
            <a:r>
              <a:rPr lang="en-US" altLang="en-US" sz="2800" u="sng" dirty="0" smtClean="0"/>
              <a:t>Thinking (cognition)</a:t>
            </a:r>
            <a:r>
              <a:rPr lang="en-US" altLang="en-US" sz="2800" dirty="0" smtClean="0"/>
              <a:t> - mental activity that goes on in the brain when a person is organizing and attempting to understand information and communicating information to others.</a:t>
            </a:r>
          </a:p>
          <a:p>
            <a:r>
              <a:rPr lang="en-AU" sz="2800" dirty="0"/>
              <a:t>Thinking means </a:t>
            </a:r>
          </a:p>
          <a:p>
            <a:pPr lvl="1"/>
            <a:r>
              <a:rPr lang="en-AU" sz="2800" dirty="0"/>
              <a:t>attending to information, </a:t>
            </a:r>
          </a:p>
          <a:p>
            <a:pPr lvl="1"/>
            <a:r>
              <a:rPr lang="en-AU" sz="2800" dirty="0"/>
              <a:t>representing it mentally, </a:t>
            </a:r>
          </a:p>
          <a:p>
            <a:pPr lvl="1"/>
            <a:r>
              <a:rPr lang="en-AU" sz="2800" dirty="0"/>
              <a:t>reasoning about it, and </a:t>
            </a:r>
          </a:p>
          <a:p>
            <a:pPr lvl="1"/>
            <a:r>
              <a:rPr lang="en-AU" sz="2800" dirty="0"/>
              <a:t>making judgements and decisions about it</a:t>
            </a:r>
          </a:p>
          <a:p>
            <a:r>
              <a:rPr lang="en-AU" sz="2800" dirty="0"/>
              <a:t>Conscious, planned attempts to make sense of the world and change it</a:t>
            </a:r>
            <a:r>
              <a:rPr lang="en-AU" sz="2800" dirty="0" smtClean="0"/>
              <a:t>.</a:t>
            </a:r>
            <a:endParaRPr lang="en-US" sz="2800" dirty="0"/>
          </a:p>
        </p:txBody>
      </p:sp>
    </p:spTree>
    <p:extLst>
      <p:ext uri="{BB962C8B-B14F-4D97-AF65-F5344CB8AC3E}">
        <p14:creationId xmlns:p14="http://schemas.microsoft.com/office/powerpoint/2010/main" val="340826875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914400" y="274638"/>
            <a:ext cx="7772400" cy="994122"/>
          </a:xfrm>
        </p:spPr>
        <p:txBody>
          <a:bodyPr/>
          <a:lstStyle/>
          <a:p>
            <a:pPr>
              <a:buClr>
                <a:schemeClr val="tx1"/>
              </a:buClr>
            </a:pPr>
            <a:r>
              <a:rPr lang="en-US" altLang="en-US" dirty="0" smtClean="0"/>
              <a:t>Thinking and Mental Images</a:t>
            </a:r>
          </a:p>
        </p:txBody>
      </p:sp>
      <p:sp>
        <p:nvSpPr>
          <p:cNvPr id="47107" name="Rectangle 3"/>
          <p:cNvSpPr>
            <a:spLocks noGrp="1" noChangeArrowheads="1"/>
          </p:cNvSpPr>
          <p:nvPr>
            <p:ph idx="1"/>
          </p:nvPr>
        </p:nvSpPr>
        <p:spPr>
          <a:xfrm>
            <a:off x="685800" y="1600200"/>
            <a:ext cx="7772400" cy="4724400"/>
          </a:xfrm>
        </p:spPr>
        <p:txBody>
          <a:bodyPr>
            <a:normAutofit/>
          </a:bodyPr>
          <a:lstStyle/>
          <a:p>
            <a:pPr>
              <a:lnSpc>
                <a:spcPct val="90000"/>
              </a:lnSpc>
              <a:buClr>
                <a:schemeClr val="tx1"/>
              </a:buClr>
            </a:pPr>
            <a:r>
              <a:rPr lang="en-US" altLang="en-US" sz="2800" u="sng" dirty="0" smtClean="0"/>
              <a:t>Mental images</a:t>
            </a:r>
            <a:r>
              <a:rPr lang="en-US" altLang="en-US" sz="2800" dirty="0" smtClean="0"/>
              <a:t> - mental representations that stand for objects or events and have a picture-like quality.</a:t>
            </a:r>
          </a:p>
          <a:p>
            <a:r>
              <a:rPr lang="en-US" altLang="en-US" sz="2800" dirty="0"/>
              <a:t>Representations in the mind of an object or </a:t>
            </a:r>
            <a:r>
              <a:rPr lang="en-US" altLang="en-US" sz="2800" dirty="0" smtClean="0"/>
              <a:t>event</a:t>
            </a:r>
          </a:p>
          <a:p>
            <a:pPr lvl="1"/>
            <a:r>
              <a:rPr lang="en-US" altLang="en-US" sz="2400" dirty="0" smtClean="0"/>
              <a:t>Not just visual representation</a:t>
            </a:r>
            <a:endParaRPr lang="en-US" altLang="en-US" sz="2400" dirty="0"/>
          </a:p>
          <a:p>
            <a:pPr lvl="1"/>
            <a:r>
              <a:rPr lang="en-US" altLang="en-US" sz="2400" dirty="0"/>
              <a:t>Every sensory modality produces corresponding mental images</a:t>
            </a:r>
          </a:p>
          <a:p>
            <a:pPr lvl="1"/>
            <a:r>
              <a:rPr lang="en-IN" altLang="en-US" sz="2400" dirty="0"/>
              <a:t>Mental images have properties of the actual stimuli they represent</a:t>
            </a:r>
          </a:p>
          <a:p>
            <a:pPr lvl="1"/>
            <a:r>
              <a:rPr lang="en-IN" altLang="en-US" sz="2400" dirty="0"/>
              <a:t>Production of mental images improves various skills</a:t>
            </a:r>
          </a:p>
          <a:p>
            <a:pPr lvl="2"/>
            <a:r>
              <a:rPr lang="en-IN" altLang="en-US" sz="2400" dirty="0"/>
              <a:t>Example: Athletic training</a:t>
            </a:r>
            <a:endParaRPr lang="en-US" altLang="en-US" sz="2400" dirty="0"/>
          </a:p>
          <a:p>
            <a:pPr>
              <a:lnSpc>
                <a:spcPct val="90000"/>
              </a:lnSpc>
              <a:buClr>
                <a:schemeClr val="tx1"/>
              </a:buClr>
            </a:pPr>
            <a:endParaRPr lang="en-US" altLang="en-US" sz="2800" dirty="0" smtClean="0"/>
          </a:p>
        </p:txBody>
      </p:sp>
    </p:spTree>
    <p:extLst>
      <p:ext uri="{BB962C8B-B14F-4D97-AF65-F5344CB8AC3E}">
        <p14:creationId xmlns:p14="http://schemas.microsoft.com/office/powerpoint/2010/main" val="9159660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671513" y="276225"/>
            <a:ext cx="7772400" cy="1143000"/>
          </a:xfrm>
        </p:spPr>
        <p:txBody>
          <a:bodyPr/>
          <a:lstStyle/>
          <a:p>
            <a:r>
              <a:rPr lang="en-US" sz="4000" dirty="0">
                <a:latin typeface="Palatino Linotype" pitchFamily="18" charset="0"/>
              </a:rPr>
              <a:t>Cognitive Psychologists</a:t>
            </a:r>
          </a:p>
        </p:txBody>
      </p:sp>
      <p:sp>
        <p:nvSpPr>
          <p:cNvPr id="10243" name="Rectangle 3"/>
          <p:cNvSpPr>
            <a:spLocks noGrp="1" noChangeArrowheads="1"/>
          </p:cNvSpPr>
          <p:nvPr>
            <p:ph idx="1"/>
          </p:nvPr>
        </p:nvSpPr>
        <p:spPr>
          <a:xfrm>
            <a:off x="685800" y="1600200"/>
            <a:ext cx="7772400" cy="1447800"/>
          </a:xfrm>
        </p:spPr>
        <p:txBody>
          <a:bodyPr/>
          <a:lstStyle/>
          <a:p>
            <a:pPr marL="0" indent="0" algn="ctr">
              <a:buFont typeface="Wingdings" pitchFamily="2" charset="2"/>
              <a:buNone/>
            </a:pPr>
            <a:r>
              <a:rPr lang="en-US" sz="2800">
                <a:latin typeface="Palatino Linotype" pitchFamily="18" charset="0"/>
              </a:rPr>
              <a:t>Thinking involves a number of mental activities, which are listed below. Cognitive psychologists study these in great detail.</a:t>
            </a:r>
          </a:p>
        </p:txBody>
      </p:sp>
      <p:sp>
        <p:nvSpPr>
          <p:cNvPr id="10244" name="Rectangle 4"/>
          <p:cNvSpPr>
            <a:spLocks noChangeArrowheads="1"/>
          </p:cNvSpPr>
          <p:nvPr/>
        </p:nvSpPr>
        <p:spPr bwMode="auto">
          <a:xfrm>
            <a:off x="2466975" y="3429000"/>
            <a:ext cx="4191000" cy="2286000"/>
          </a:xfrm>
          <a:prstGeom prst="rect">
            <a:avLst/>
          </a:prstGeom>
          <a:noFill/>
          <a:ln w="9525">
            <a:noFill/>
            <a:miter lim="800000"/>
            <a:headEnd/>
            <a:tailEnd/>
          </a:ln>
          <a:effectLst/>
        </p:spPr>
        <p:txBody>
          <a:bodyPr/>
          <a:lstStyle/>
          <a:p>
            <a:pPr marL="609600" indent="-609600">
              <a:spcBef>
                <a:spcPct val="20000"/>
              </a:spcBef>
              <a:buFont typeface="Wingdings" pitchFamily="2" charset="2"/>
              <a:buAutoNum type="arabicPeriod"/>
            </a:pPr>
            <a:r>
              <a:rPr lang="en-US" sz="2800" dirty="0">
                <a:latin typeface="Palatino Linotype" pitchFamily="18" charset="0"/>
              </a:rPr>
              <a:t>Concepts</a:t>
            </a:r>
          </a:p>
          <a:p>
            <a:pPr marL="609600" indent="-609600">
              <a:spcBef>
                <a:spcPct val="20000"/>
              </a:spcBef>
              <a:buFont typeface="Wingdings" pitchFamily="2" charset="2"/>
              <a:buAutoNum type="arabicPeriod"/>
            </a:pPr>
            <a:r>
              <a:rPr lang="en-US" sz="2800" dirty="0">
                <a:latin typeface="Palatino Linotype" pitchFamily="18" charset="0"/>
              </a:rPr>
              <a:t>Problem solving</a:t>
            </a:r>
          </a:p>
          <a:p>
            <a:pPr marL="609600" indent="-609600">
              <a:spcBef>
                <a:spcPct val="20000"/>
              </a:spcBef>
              <a:buFont typeface="Wingdings" pitchFamily="2" charset="2"/>
              <a:buAutoNum type="arabicPeriod"/>
            </a:pPr>
            <a:r>
              <a:rPr lang="en-US" sz="2800" dirty="0">
                <a:latin typeface="Palatino Linotype" pitchFamily="18" charset="0"/>
              </a:rPr>
              <a:t>Decision making</a:t>
            </a:r>
          </a:p>
          <a:p>
            <a:pPr marL="609600" indent="-609600">
              <a:spcBef>
                <a:spcPct val="20000"/>
              </a:spcBef>
              <a:buFont typeface="Wingdings" pitchFamily="2" charset="2"/>
              <a:buAutoNum type="arabicPeriod"/>
            </a:pPr>
            <a:r>
              <a:rPr lang="en-US" sz="2800" dirty="0">
                <a:latin typeface="Palatino Linotype" pitchFamily="18" charset="0"/>
              </a:rPr>
              <a:t>Judgment formation</a:t>
            </a:r>
          </a:p>
        </p:txBody>
      </p:sp>
    </p:spTree>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p:txBody>
          <a:bodyPr/>
          <a:lstStyle/>
          <a:p>
            <a:pPr fontAlgn="auto">
              <a:spcAft>
                <a:spcPts val="0"/>
              </a:spcAft>
              <a:defRPr/>
            </a:pPr>
            <a:r>
              <a:rPr lang="en-US" dirty="0" smtClean="0">
                <a:solidFill>
                  <a:schemeClr val="accent1">
                    <a:satMod val="150000"/>
                  </a:schemeClr>
                </a:solidFill>
                <a:latin typeface="+mj-lt"/>
                <a:ea typeface="+mj-ea"/>
              </a:rPr>
              <a:t>Building blocks of Thinking</a:t>
            </a:r>
            <a:endParaRPr lang="th-TH" dirty="0" smtClean="0">
              <a:solidFill>
                <a:schemeClr val="accent1">
                  <a:satMod val="150000"/>
                </a:schemeClr>
              </a:solidFill>
              <a:latin typeface="+mj-lt"/>
              <a:ea typeface="+mj-ea"/>
            </a:endParaRPr>
          </a:p>
        </p:txBody>
      </p:sp>
      <p:sp>
        <p:nvSpPr>
          <p:cNvPr id="5122" name="Rectangle 3"/>
          <p:cNvSpPr>
            <a:spLocks noGrp="1" noChangeArrowheads="1"/>
          </p:cNvSpPr>
          <p:nvPr>
            <p:ph idx="1"/>
          </p:nvPr>
        </p:nvSpPr>
        <p:spPr>
          <a:xfrm>
            <a:off x="179388" y="1628775"/>
            <a:ext cx="5113337" cy="5113338"/>
          </a:xfrm>
        </p:spPr>
        <p:txBody>
          <a:bodyPr>
            <a:normAutofit/>
          </a:bodyPr>
          <a:lstStyle/>
          <a:p>
            <a:pPr>
              <a:lnSpc>
                <a:spcPct val="90000"/>
              </a:lnSpc>
              <a:buFont typeface="Wingdings" panose="05000000000000000000" pitchFamily="2" charset="2"/>
              <a:buChar char="§"/>
            </a:pPr>
            <a:r>
              <a:rPr lang="en-US" altLang="en-US" sz="2800" b="1" dirty="0" smtClean="0">
                <a:latin typeface="Corbel" panose="020B0503020204020204" pitchFamily="34" charset="0"/>
              </a:rPr>
              <a:t>Concept:  </a:t>
            </a:r>
            <a:r>
              <a:rPr lang="en-US" altLang="en-US" sz="2800" dirty="0" smtClean="0">
                <a:latin typeface="Corbel" panose="020B0503020204020204" pitchFamily="34" charset="0"/>
              </a:rPr>
              <a:t>A mental category that is used to class together objects, relations, events, abstractions, or qualities that have some common properties</a:t>
            </a:r>
          </a:p>
          <a:p>
            <a:pPr>
              <a:lnSpc>
                <a:spcPct val="90000"/>
              </a:lnSpc>
              <a:buFont typeface="Wingdings" panose="05000000000000000000" pitchFamily="2" charset="2"/>
              <a:buChar char="§"/>
            </a:pPr>
            <a:r>
              <a:rPr lang="en-US" altLang="en-US" sz="2800" b="1" dirty="0" smtClean="0">
                <a:latin typeface="Corbel" panose="020B0503020204020204" pitchFamily="34" charset="0"/>
              </a:rPr>
              <a:t>Prototypes</a:t>
            </a:r>
            <a:r>
              <a:rPr lang="en-US" altLang="en-US" sz="2800" dirty="0" smtClean="0">
                <a:latin typeface="Corbel" panose="020B0503020204020204" pitchFamily="34" charset="0"/>
              </a:rPr>
              <a:t>:  A concept of a category of objects or events that serves as a good example of a category. (Best example)</a:t>
            </a:r>
          </a:p>
          <a:p>
            <a:pPr>
              <a:lnSpc>
                <a:spcPct val="90000"/>
              </a:lnSpc>
              <a:buFont typeface="Wingdings" panose="05000000000000000000" pitchFamily="2" charset="2"/>
              <a:buChar char="§"/>
            </a:pPr>
            <a:r>
              <a:rPr lang="en-US" altLang="en-US" sz="2800" b="1" dirty="0" smtClean="0">
                <a:latin typeface="Corbel" panose="020B0503020204020204" pitchFamily="34" charset="0"/>
              </a:rPr>
              <a:t>Exemplars:  </a:t>
            </a:r>
            <a:r>
              <a:rPr lang="en-US" altLang="en-US" sz="2800" dirty="0" smtClean="0">
                <a:latin typeface="Corbel" panose="020B0503020204020204" pitchFamily="34" charset="0"/>
              </a:rPr>
              <a:t>Specific examples</a:t>
            </a:r>
            <a:endParaRPr lang="th-TH" altLang="en-US" sz="2800" dirty="0" smtClean="0"/>
          </a:p>
        </p:txBody>
      </p:sp>
      <p:pic>
        <p:nvPicPr>
          <p:cNvPr id="5123" name="Picture 5" descr="thinki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86787" y="1446214"/>
            <a:ext cx="3676650" cy="2492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4" name="AutoShape 7" descr="9k=">
            <a:hlinkClick r:id="rId4"/>
          </p:cNvPr>
          <p:cNvSpPr>
            <a:spLocks noChangeAspect="1" noChangeArrowheads="1"/>
          </p:cNvSpPr>
          <p:nvPr/>
        </p:nvSpPr>
        <p:spPr bwMode="auto">
          <a:xfrm>
            <a:off x="4100513" y="3019425"/>
            <a:ext cx="942975" cy="819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cs typeface="Angsana New" panose="02020603050405020304" pitchFamily="18" charset="-34"/>
              </a:defRPr>
            </a:lvl1pPr>
            <a:lvl2pPr marL="742950" indent="-285750" eaLnBrk="0" hangingPunct="0">
              <a:defRPr sz="2400">
                <a:solidFill>
                  <a:schemeClr val="tx1"/>
                </a:solidFill>
                <a:latin typeface="Arial" panose="020B0604020202020204" pitchFamily="34" charset="0"/>
                <a:cs typeface="Angsana New" panose="02020603050405020304" pitchFamily="18" charset="-34"/>
              </a:defRPr>
            </a:lvl2pPr>
            <a:lvl3pPr marL="1143000" indent="-228600" eaLnBrk="0" hangingPunct="0">
              <a:defRPr sz="2400">
                <a:solidFill>
                  <a:schemeClr val="tx1"/>
                </a:solidFill>
                <a:latin typeface="Arial" panose="020B0604020202020204" pitchFamily="34" charset="0"/>
                <a:cs typeface="Angsana New" panose="02020603050405020304" pitchFamily="18" charset="-34"/>
              </a:defRPr>
            </a:lvl3pPr>
            <a:lvl4pPr marL="1600200" indent="-228600" eaLnBrk="0" hangingPunct="0">
              <a:defRPr sz="2400">
                <a:solidFill>
                  <a:schemeClr val="tx1"/>
                </a:solidFill>
                <a:latin typeface="Arial" panose="020B0604020202020204" pitchFamily="34" charset="0"/>
                <a:cs typeface="Angsana New" panose="02020603050405020304" pitchFamily="18" charset="-34"/>
              </a:defRPr>
            </a:lvl4pPr>
            <a:lvl5pPr marL="2057400" indent="-228600" eaLnBrk="0" hangingPunct="0">
              <a:defRPr sz="2400">
                <a:solidFill>
                  <a:schemeClr val="tx1"/>
                </a:solidFill>
                <a:latin typeface="Arial" panose="020B0604020202020204" pitchFamily="34" charset="0"/>
                <a:cs typeface="Angsana New" panose="02020603050405020304" pitchFamily="18" charset="-34"/>
              </a:defRPr>
            </a:lvl5pPr>
            <a:lvl6pPr marL="2514600" indent="-228600" eaLnBrk="0" fontAlgn="base" hangingPunct="0">
              <a:spcBef>
                <a:spcPct val="0"/>
              </a:spcBef>
              <a:spcAft>
                <a:spcPct val="0"/>
              </a:spcAft>
              <a:defRPr sz="2400">
                <a:solidFill>
                  <a:schemeClr val="tx1"/>
                </a:solidFill>
                <a:latin typeface="Arial" panose="020B0604020202020204" pitchFamily="34" charset="0"/>
                <a:cs typeface="Angsana New" panose="02020603050405020304" pitchFamily="18" charset="-34"/>
              </a:defRPr>
            </a:lvl6pPr>
            <a:lvl7pPr marL="2971800" indent="-228600" eaLnBrk="0" fontAlgn="base" hangingPunct="0">
              <a:spcBef>
                <a:spcPct val="0"/>
              </a:spcBef>
              <a:spcAft>
                <a:spcPct val="0"/>
              </a:spcAft>
              <a:defRPr sz="2400">
                <a:solidFill>
                  <a:schemeClr val="tx1"/>
                </a:solidFill>
                <a:latin typeface="Arial" panose="020B0604020202020204" pitchFamily="34" charset="0"/>
                <a:cs typeface="Angsana New" panose="02020603050405020304" pitchFamily="18" charset="-34"/>
              </a:defRPr>
            </a:lvl7pPr>
            <a:lvl8pPr marL="3429000" indent="-228600" eaLnBrk="0" fontAlgn="base" hangingPunct="0">
              <a:spcBef>
                <a:spcPct val="0"/>
              </a:spcBef>
              <a:spcAft>
                <a:spcPct val="0"/>
              </a:spcAft>
              <a:defRPr sz="2400">
                <a:solidFill>
                  <a:schemeClr val="tx1"/>
                </a:solidFill>
                <a:latin typeface="Arial" panose="020B0604020202020204" pitchFamily="34" charset="0"/>
                <a:cs typeface="Angsana New" panose="02020603050405020304" pitchFamily="18" charset="-34"/>
              </a:defRPr>
            </a:lvl8pPr>
            <a:lvl9pPr marL="3886200" indent="-228600" eaLnBrk="0" fontAlgn="base" hangingPunct="0">
              <a:spcBef>
                <a:spcPct val="0"/>
              </a:spcBef>
              <a:spcAft>
                <a:spcPct val="0"/>
              </a:spcAft>
              <a:defRPr sz="2400">
                <a:solidFill>
                  <a:schemeClr val="tx1"/>
                </a:solidFill>
                <a:latin typeface="Arial" panose="020B0604020202020204" pitchFamily="34" charset="0"/>
                <a:cs typeface="Angsana New" panose="02020603050405020304" pitchFamily="18" charset="-34"/>
              </a:defRPr>
            </a:lvl9pPr>
          </a:lstStyle>
          <a:p>
            <a:pPr eaLnBrk="1" hangingPunct="1"/>
            <a:endParaRPr lang="en-US" altLang="en-US" sz="1800"/>
          </a:p>
        </p:txBody>
      </p:sp>
      <p:sp>
        <p:nvSpPr>
          <p:cNvPr id="5125" name="AutoShape 9" descr="9k=">
            <a:hlinkClick r:id="rId4"/>
          </p:cNvPr>
          <p:cNvSpPr>
            <a:spLocks noChangeAspect="1" noChangeArrowheads="1"/>
          </p:cNvSpPr>
          <p:nvPr/>
        </p:nvSpPr>
        <p:spPr bwMode="auto">
          <a:xfrm>
            <a:off x="4100513" y="3019425"/>
            <a:ext cx="942975" cy="819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cs typeface="Angsana New" panose="02020603050405020304" pitchFamily="18" charset="-34"/>
              </a:defRPr>
            </a:lvl1pPr>
            <a:lvl2pPr marL="742950" indent="-285750" eaLnBrk="0" hangingPunct="0">
              <a:defRPr sz="2400">
                <a:solidFill>
                  <a:schemeClr val="tx1"/>
                </a:solidFill>
                <a:latin typeface="Arial" panose="020B0604020202020204" pitchFamily="34" charset="0"/>
                <a:cs typeface="Angsana New" panose="02020603050405020304" pitchFamily="18" charset="-34"/>
              </a:defRPr>
            </a:lvl2pPr>
            <a:lvl3pPr marL="1143000" indent="-228600" eaLnBrk="0" hangingPunct="0">
              <a:defRPr sz="2400">
                <a:solidFill>
                  <a:schemeClr val="tx1"/>
                </a:solidFill>
                <a:latin typeface="Arial" panose="020B0604020202020204" pitchFamily="34" charset="0"/>
                <a:cs typeface="Angsana New" panose="02020603050405020304" pitchFamily="18" charset="-34"/>
              </a:defRPr>
            </a:lvl3pPr>
            <a:lvl4pPr marL="1600200" indent="-228600" eaLnBrk="0" hangingPunct="0">
              <a:defRPr sz="2400">
                <a:solidFill>
                  <a:schemeClr val="tx1"/>
                </a:solidFill>
                <a:latin typeface="Arial" panose="020B0604020202020204" pitchFamily="34" charset="0"/>
                <a:cs typeface="Angsana New" panose="02020603050405020304" pitchFamily="18" charset="-34"/>
              </a:defRPr>
            </a:lvl4pPr>
            <a:lvl5pPr marL="2057400" indent="-228600" eaLnBrk="0" hangingPunct="0">
              <a:defRPr sz="2400">
                <a:solidFill>
                  <a:schemeClr val="tx1"/>
                </a:solidFill>
                <a:latin typeface="Arial" panose="020B0604020202020204" pitchFamily="34" charset="0"/>
                <a:cs typeface="Angsana New" panose="02020603050405020304" pitchFamily="18" charset="-34"/>
              </a:defRPr>
            </a:lvl5pPr>
            <a:lvl6pPr marL="2514600" indent="-228600" eaLnBrk="0" fontAlgn="base" hangingPunct="0">
              <a:spcBef>
                <a:spcPct val="0"/>
              </a:spcBef>
              <a:spcAft>
                <a:spcPct val="0"/>
              </a:spcAft>
              <a:defRPr sz="2400">
                <a:solidFill>
                  <a:schemeClr val="tx1"/>
                </a:solidFill>
                <a:latin typeface="Arial" panose="020B0604020202020204" pitchFamily="34" charset="0"/>
                <a:cs typeface="Angsana New" panose="02020603050405020304" pitchFamily="18" charset="-34"/>
              </a:defRPr>
            </a:lvl6pPr>
            <a:lvl7pPr marL="2971800" indent="-228600" eaLnBrk="0" fontAlgn="base" hangingPunct="0">
              <a:spcBef>
                <a:spcPct val="0"/>
              </a:spcBef>
              <a:spcAft>
                <a:spcPct val="0"/>
              </a:spcAft>
              <a:defRPr sz="2400">
                <a:solidFill>
                  <a:schemeClr val="tx1"/>
                </a:solidFill>
                <a:latin typeface="Arial" panose="020B0604020202020204" pitchFamily="34" charset="0"/>
                <a:cs typeface="Angsana New" panose="02020603050405020304" pitchFamily="18" charset="-34"/>
              </a:defRPr>
            </a:lvl7pPr>
            <a:lvl8pPr marL="3429000" indent="-228600" eaLnBrk="0" fontAlgn="base" hangingPunct="0">
              <a:spcBef>
                <a:spcPct val="0"/>
              </a:spcBef>
              <a:spcAft>
                <a:spcPct val="0"/>
              </a:spcAft>
              <a:defRPr sz="2400">
                <a:solidFill>
                  <a:schemeClr val="tx1"/>
                </a:solidFill>
                <a:latin typeface="Arial" panose="020B0604020202020204" pitchFamily="34" charset="0"/>
                <a:cs typeface="Angsana New" panose="02020603050405020304" pitchFamily="18" charset="-34"/>
              </a:defRPr>
            </a:lvl8pPr>
            <a:lvl9pPr marL="3886200" indent="-228600" eaLnBrk="0" fontAlgn="base" hangingPunct="0">
              <a:spcBef>
                <a:spcPct val="0"/>
              </a:spcBef>
              <a:spcAft>
                <a:spcPct val="0"/>
              </a:spcAft>
              <a:defRPr sz="2400">
                <a:solidFill>
                  <a:schemeClr val="tx1"/>
                </a:solidFill>
                <a:latin typeface="Arial" panose="020B0604020202020204" pitchFamily="34" charset="0"/>
                <a:cs typeface="Angsana New" panose="02020603050405020304" pitchFamily="18" charset="-34"/>
              </a:defRPr>
            </a:lvl9pPr>
          </a:lstStyle>
          <a:p>
            <a:pPr eaLnBrk="1" hangingPunct="1"/>
            <a:endParaRPr lang="en-US" altLang="en-US" sz="1800"/>
          </a:p>
        </p:txBody>
      </p:sp>
      <p:pic>
        <p:nvPicPr>
          <p:cNvPr id="5126" name="Picture 11" descr="muic_buildi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83323" y="3932853"/>
            <a:ext cx="3635375" cy="2722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3704066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Development of Concepts</a:t>
            </a:r>
            <a:endParaRPr lang="en-US" dirty="0"/>
          </a:p>
        </p:txBody>
      </p:sp>
      <p:sp>
        <p:nvSpPr>
          <p:cNvPr id="3" name="Content Placeholder 2"/>
          <p:cNvSpPr>
            <a:spLocks noGrp="1"/>
          </p:cNvSpPr>
          <p:nvPr>
            <p:ph idx="1"/>
          </p:nvPr>
        </p:nvSpPr>
        <p:spPr/>
        <p:txBody>
          <a:bodyPr>
            <a:normAutofit fontScale="92500" lnSpcReduction="10000"/>
          </a:bodyPr>
          <a:lstStyle/>
          <a:p>
            <a:r>
              <a:rPr lang="en-US" sz="2800" b="1" dirty="0" err="1" smtClean="0"/>
              <a:t>Examplar</a:t>
            </a:r>
            <a:r>
              <a:rPr lang="en-US" sz="2800" b="1" dirty="0" smtClean="0"/>
              <a:t> Model</a:t>
            </a:r>
          </a:p>
          <a:p>
            <a:r>
              <a:rPr lang="en-US" sz="2800" dirty="0" smtClean="0"/>
              <a:t>You form a concept of an object, event, animal, or person by defining or making a mental list of the essential characteristics of a particular thing</a:t>
            </a:r>
          </a:p>
          <a:p>
            <a:r>
              <a:rPr lang="en-US" sz="2800" dirty="0" smtClean="0"/>
              <a:t>Dog </a:t>
            </a:r>
            <a:r>
              <a:rPr lang="en-US" sz="2800" dirty="0" smtClean="0">
                <a:sym typeface="Wingdings" panose="05000000000000000000" pitchFamily="2" charset="2"/>
              </a:rPr>
              <a:t> learning its essential characteristics  concepts</a:t>
            </a:r>
          </a:p>
          <a:p>
            <a:r>
              <a:rPr lang="en-US" sz="2800" dirty="0" smtClean="0">
                <a:sym typeface="Wingdings" panose="05000000000000000000" pitchFamily="2" charset="2"/>
              </a:rPr>
              <a:t>It barks, has long nose, 2 ears, 2 eyes, 4 legs, some hair, has a tail</a:t>
            </a:r>
            <a:endParaRPr lang="en-US" sz="2800" dirty="0">
              <a:sym typeface="Wingdings" panose="05000000000000000000" pitchFamily="2" charset="2"/>
            </a:endParaRPr>
          </a:p>
          <a:p>
            <a:r>
              <a:rPr lang="en-US" sz="2800" dirty="0" smtClean="0">
                <a:sym typeface="Wingdings" panose="05000000000000000000" pitchFamily="2" charset="2"/>
              </a:rPr>
              <a:t>Mental definition  sorted through all animal definitions until you find one that included the essential properties of a dog</a:t>
            </a:r>
          </a:p>
          <a:p>
            <a:r>
              <a:rPr lang="en-US" sz="2800" dirty="0"/>
              <a:t>We form some concepts with definitions</a:t>
            </a:r>
          </a:p>
        </p:txBody>
      </p:sp>
    </p:spTree>
    <p:extLst>
      <p:ext uri="{BB962C8B-B14F-4D97-AF65-F5344CB8AC3E}">
        <p14:creationId xmlns:p14="http://schemas.microsoft.com/office/powerpoint/2010/main" val="70698866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pPr algn="ctr"/>
            <a:r>
              <a:rPr lang="en-US" dirty="0" smtClean="0"/>
              <a:t>Fruit/ Vegetable</a:t>
            </a:r>
            <a:endParaRPr lang="en-US" dirty="0"/>
          </a:p>
        </p:txBody>
      </p:sp>
      <p:sp>
        <p:nvSpPr>
          <p:cNvPr id="4" name="Content Placeholder 3"/>
          <p:cNvSpPr>
            <a:spLocks noGrp="1"/>
          </p:cNvSpPr>
          <p:nvPr>
            <p:ph sz="half" idx="1"/>
          </p:nvPr>
        </p:nvSpPr>
        <p:spPr/>
        <p:txBody>
          <a:bodyPr>
            <a:normAutofit lnSpcReduction="10000"/>
          </a:bodyPr>
          <a:lstStyle/>
          <a:p>
            <a:pPr marL="0" indent="0" algn="ctr">
              <a:buNone/>
            </a:pPr>
            <a:r>
              <a:rPr lang="en-US" dirty="0" smtClean="0"/>
              <a:t>Orange</a:t>
            </a:r>
          </a:p>
          <a:p>
            <a:pPr marL="0" indent="0" algn="ctr">
              <a:buNone/>
            </a:pPr>
            <a:r>
              <a:rPr lang="en-US" dirty="0" smtClean="0"/>
              <a:t>Apple</a:t>
            </a:r>
          </a:p>
          <a:p>
            <a:pPr marL="0" indent="0" algn="ctr">
              <a:buNone/>
            </a:pPr>
            <a:r>
              <a:rPr lang="en-US" dirty="0" smtClean="0"/>
              <a:t>Peach</a:t>
            </a:r>
          </a:p>
          <a:p>
            <a:pPr marL="0" indent="0" algn="ctr">
              <a:buNone/>
            </a:pPr>
            <a:r>
              <a:rPr lang="en-US" dirty="0" smtClean="0"/>
              <a:t>Cucumber</a:t>
            </a:r>
          </a:p>
          <a:p>
            <a:pPr marL="0" indent="0" algn="ctr">
              <a:buNone/>
            </a:pPr>
            <a:r>
              <a:rPr lang="en-US" dirty="0" smtClean="0"/>
              <a:t>Potato</a:t>
            </a:r>
          </a:p>
          <a:p>
            <a:pPr marL="0" indent="0" algn="ctr">
              <a:buNone/>
            </a:pPr>
            <a:r>
              <a:rPr lang="en-US" dirty="0" smtClean="0"/>
              <a:t>Strawberry</a:t>
            </a:r>
          </a:p>
          <a:p>
            <a:pPr marL="0" indent="0" algn="ctr">
              <a:buNone/>
            </a:pPr>
            <a:r>
              <a:rPr lang="en-US" dirty="0" smtClean="0"/>
              <a:t>Watermelon</a:t>
            </a:r>
          </a:p>
          <a:p>
            <a:pPr marL="0" indent="0" algn="ctr">
              <a:buNone/>
            </a:pPr>
            <a:r>
              <a:rPr lang="en-US" dirty="0" smtClean="0"/>
              <a:t>Asparagus</a:t>
            </a:r>
          </a:p>
          <a:p>
            <a:pPr marL="0" indent="0" algn="ctr">
              <a:buNone/>
            </a:pPr>
            <a:r>
              <a:rPr lang="en-US" dirty="0" smtClean="0"/>
              <a:t>Pumpkin</a:t>
            </a:r>
          </a:p>
        </p:txBody>
      </p:sp>
      <p:sp>
        <p:nvSpPr>
          <p:cNvPr id="5" name="Content Placeholder 4"/>
          <p:cNvSpPr>
            <a:spLocks noGrp="1"/>
          </p:cNvSpPr>
          <p:nvPr>
            <p:ph sz="half" idx="2"/>
          </p:nvPr>
        </p:nvSpPr>
        <p:spPr/>
        <p:txBody>
          <a:bodyPr>
            <a:normAutofit lnSpcReduction="10000"/>
          </a:bodyPr>
          <a:lstStyle/>
          <a:p>
            <a:pPr marL="0" indent="0" algn="ctr">
              <a:buNone/>
            </a:pPr>
            <a:r>
              <a:rPr lang="en-US" dirty="0" smtClean="0"/>
              <a:t>Lettuce</a:t>
            </a:r>
          </a:p>
          <a:p>
            <a:pPr marL="0" indent="0" algn="ctr">
              <a:buNone/>
            </a:pPr>
            <a:r>
              <a:rPr lang="en-US" dirty="0" smtClean="0"/>
              <a:t>Lemon</a:t>
            </a:r>
          </a:p>
          <a:p>
            <a:pPr marL="0" indent="0" algn="ctr">
              <a:buNone/>
            </a:pPr>
            <a:r>
              <a:rPr lang="en-US" dirty="0" smtClean="0"/>
              <a:t>Celery</a:t>
            </a:r>
          </a:p>
          <a:p>
            <a:pPr marL="0" indent="0" algn="ctr">
              <a:buNone/>
            </a:pPr>
            <a:r>
              <a:rPr lang="en-US" dirty="0" smtClean="0"/>
              <a:t>Tomato</a:t>
            </a:r>
          </a:p>
          <a:p>
            <a:pPr marL="0" indent="0" algn="ctr">
              <a:buNone/>
            </a:pPr>
            <a:r>
              <a:rPr lang="en-US" dirty="0" smtClean="0"/>
              <a:t>Cabbage</a:t>
            </a:r>
          </a:p>
          <a:p>
            <a:pPr marL="0" indent="0" algn="ctr">
              <a:buNone/>
            </a:pPr>
            <a:r>
              <a:rPr lang="en-US" dirty="0" smtClean="0"/>
              <a:t>Carrot</a:t>
            </a:r>
          </a:p>
          <a:p>
            <a:pPr marL="0" indent="0" algn="ctr">
              <a:buNone/>
            </a:pPr>
            <a:r>
              <a:rPr lang="en-US" dirty="0" smtClean="0"/>
              <a:t>Onion</a:t>
            </a:r>
          </a:p>
          <a:p>
            <a:pPr marL="0" indent="0" algn="ctr">
              <a:buNone/>
            </a:pPr>
            <a:r>
              <a:rPr lang="en-US" dirty="0" smtClean="0"/>
              <a:t>Mushroom </a:t>
            </a:r>
          </a:p>
          <a:p>
            <a:pPr marL="0" indent="0" algn="ctr">
              <a:buNone/>
            </a:pPr>
            <a:r>
              <a:rPr lang="en-US" dirty="0" smtClean="0"/>
              <a:t>Grape</a:t>
            </a:r>
            <a:endParaRPr lang="en-US" dirty="0"/>
          </a:p>
          <a:p>
            <a:pPr marL="0" indent="0" algn="ctr">
              <a:buNone/>
            </a:pPr>
            <a:endParaRPr lang="en-US" dirty="0"/>
          </a:p>
        </p:txBody>
      </p:sp>
    </p:spTree>
    <p:extLst>
      <p:ext uri="{BB962C8B-B14F-4D97-AF65-F5344CB8AC3E}">
        <p14:creationId xmlns:p14="http://schemas.microsoft.com/office/powerpoint/2010/main" val="172517663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smtClean="0"/>
              <a:t>Problems with </a:t>
            </a:r>
            <a:r>
              <a:rPr lang="en-US" dirty="0" err="1" smtClean="0"/>
              <a:t>Examplar</a:t>
            </a:r>
            <a:r>
              <a:rPr lang="en-US" dirty="0" smtClean="0"/>
              <a:t> Model</a:t>
            </a:r>
            <a:endParaRPr lang="en-US" dirty="0"/>
          </a:p>
        </p:txBody>
      </p:sp>
      <p:sp>
        <p:nvSpPr>
          <p:cNvPr id="6" name="Content Placeholder 5"/>
          <p:cNvSpPr>
            <a:spLocks noGrp="1"/>
          </p:cNvSpPr>
          <p:nvPr>
            <p:ph idx="1"/>
          </p:nvPr>
        </p:nvSpPr>
        <p:spPr/>
        <p:txBody>
          <a:bodyPr>
            <a:normAutofit fontScale="92500"/>
          </a:bodyPr>
          <a:lstStyle/>
          <a:p>
            <a:pPr marL="0" indent="0">
              <a:buNone/>
            </a:pPr>
            <a:r>
              <a:rPr lang="en-US" sz="2800" b="1" dirty="0" smtClean="0"/>
              <a:t>Too many feature</a:t>
            </a:r>
          </a:p>
          <a:p>
            <a:r>
              <a:rPr lang="en-US" sz="2800" dirty="0" smtClean="0"/>
              <a:t>It is very difficult to list all the features that define any object</a:t>
            </a:r>
          </a:p>
          <a:p>
            <a:r>
              <a:rPr lang="en-US" sz="2800" dirty="0" smtClean="0"/>
              <a:t>If the list of features to define a fruit was not complete the list might also apply to vegetable</a:t>
            </a:r>
          </a:p>
          <a:p>
            <a:r>
              <a:rPr lang="en-US" sz="2800" dirty="0" smtClean="0"/>
              <a:t>If your list of feature to define a fruit included every possible feature, such a mental list would be complete but take so long to go through </a:t>
            </a:r>
            <a:r>
              <a:rPr lang="en-US" sz="2800" dirty="0" smtClean="0">
                <a:sym typeface="Wingdings" panose="05000000000000000000" pitchFamily="2" charset="2"/>
              </a:rPr>
              <a:t> slow to use &amp; need memory</a:t>
            </a:r>
          </a:p>
          <a:p>
            <a:pPr marL="0" indent="0">
              <a:buNone/>
            </a:pPr>
            <a:r>
              <a:rPr lang="en-US" sz="2800" b="1" dirty="0" smtClean="0">
                <a:sym typeface="Wingdings" panose="05000000000000000000" pitchFamily="2" charset="2"/>
              </a:rPr>
              <a:t>Too many exceptions</a:t>
            </a:r>
          </a:p>
          <a:p>
            <a:r>
              <a:rPr lang="en-US" sz="2800" dirty="0" smtClean="0">
                <a:sym typeface="Wingdings" panose="05000000000000000000" pitchFamily="2" charset="2"/>
              </a:rPr>
              <a:t>A list defining feature &amp; list all the exceptions</a:t>
            </a:r>
            <a:endParaRPr lang="en-US" sz="2800" dirty="0"/>
          </a:p>
        </p:txBody>
      </p:sp>
    </p:spTree>
    <p:extLst>
      <p:ext uri="{BB962C8B-B14F-4D97-AF65-F5344CB8AC3E}">
        <p14:creationId xmlns:p14="http://schemas.microsoft.com/office/powerpoint/2010/main" val="256296106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Development of Concepts</a:t>
            </a:r>
            <a:endParaRPr lang="en-US" dirty="0"/>
          </a:p>
        </p:txBody>
      </p:sp>
      <p:sp>
        <p:nvSpPr>
          <p:cNvPr id="3" name="Content Placeholder 2"/>
          <p:cNvSpPr>
            <a:spLocks noGrp="1"/>
          </p:cNvSpPr>
          <p:nvPr>
            <p:ph idx="1"/>
          </p:nvPr>
        </p:nvSpPr>
        <p:spPr/>
        <p:txBody>
          <a:bodyPr>
            <a:normAutofit fontScale="92500" lnSpcReduction="10000"/>
          </a:bodyPr>
          <a:lstStyle/>
          <a:p>
            <a:r>
              <a:rPr lang="en-US" sz="2800" b="1" dirty="0" smtClean="0"/>
              <a:t>Prototype Theory</a:t>
            </a:r>
          </a:p>
          <a:p>
            <a:r>
              <a:rPr lang="en-US" sz="2800" dirty="0" smtClean="0"/>
              <a:t>You form a concept by creating a mental image that is based on the average characteristics of an object. </a:t>
            </a:r>
          </a:p>
          <a:p>
            <a:r>
              <a:rPr lang="en-US" sz="2800" dirty="0" smtClean="0"/>
              <a:t>This average looking is called a “prototype” </a:t>
            </a:r>
          </a:p>
          <a:p>
            <a:r>
              <a:rPr lang="en-US" sz="2800" dirty="0" smtClean="0"/>
              <a:t>To identify a new object you match it to one of your already formed prototyped of objects, people, or animals</a:t>
            </a:r>
          </a:p>
          <a:p>
            <a:r>
              <a:rPr lang="en-US" sz="2800" dirty="0" smtClean="0"/>
              <a:t>Average features – do not have to make a mental list of all the defining features of the object</a:t>
            </a:r>
          </a:p>
          <a:p>
            <a:r>
              <a:rPr lang="en-US" sz="2800" dirty="0" smtClean="0"/>
              <a:t>Quick recognition – the more new object resembles a prototype the more quickly you can identify (the less it matches your prototype, the longer it takes)</a:t>
            </a:r>
          </a:p>
          <a:p>
            <a:endParaRPr lang="en-US" sz="2800" dirty="0"/>
          </a:p>
        </p:txBody>
      </p:sp>
    </p:spTree>
    <p:extLst>
      <p:ext uri="{BB962C8B-B14F-4D97-AF65-F5344CB8AC3E}">
        <p14:creationId xmlns:p14="http://schemas.microsoft.com/office/powerpoint/2010/main" val="151124653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6"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260648"/>
            <a:ext cx="8640960" cy="62369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9211473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Learning Concepts</a:t>
            </a:r>
            <a:endParaRPr lang="en-US" dirty="0"/>
          </a:p>
        </p:txBody>
      </p:sp>
      <p:sp>
        <p:nvSpPr>
          <p:cNvPr id="3" name="Content Placeholder 2"/>
          <p:cNvSpPr>
            <a:spLocks noGrp="1"/>
          </p:cNvSpPr>
          <p:nvPr>
            <p:ph idx="1"/>
          </p:nvPr>
        </p:nvSpPr>
        <p:spPr>
          <a:xfrm>
            <a:off x="457200" y="1600200"/>
            <a:ext cx="8229600" cy="4853136"/>
          </a:xfrm>
        </p:spPr>
        <p:txBody>
          <a:bodyPr>
            <a:normAutofit lnSpcReduction="10000"/>
          </a:bodyPr>
          <a:lstStyle/>
          <a:p>
            <a:r>
              <a:rPr lang="en-AU" dirty="0" smtClean="0"/>
              <a:t>Children develop many concepts or categories by experiencing or interacting with objects and things in the environment.</a:t>
            </a:r>
          </a:p>
          <a:p>
            <a:r>
              <a:rPr lang="en-AU" dirty="0" smtClean="0"/>
              <a:t>Many simple prototypes (dog, red) are taught by </a:t>
            </a:r>
            <a:r>
              <a:rPr lang="en-AU" b="1" u="sng" dirty="0" err="1" smtClean="0">
                <a:solidFill>
                  <a:schemeClr val="tx2">
                    <a:lumMod val="90000"/>
                  </a:schemeClr>
                </a:solidFill>
              </a:rPr>
              <a:t>examplars</a:t>
            </a:r>
            <a:r>
              <a:rPr lang="en-AU" u="sng" dirty="0" smtClean="0">
                <a:solidFill>
                  <a:schemeClr val="tx2">
                    <a:lumMod val="90000"/>
                  </a:schemeClr>
                </a:solidFill>
              </a:rPr>
              <a:t> </a:t>
            </a:r>
            <a:r>
              <a:rPr lang="en-AU" dirty="0" smtClean="0"/>
              <a:t>(specific examples)</a:t>
            </a:r>
          </a:p>
          <a:p>
            <a:pPr lvl="1"/>
            <a:r>
              <a:rPr lang="en-AU" dirty="0" smtClean="0"/>
              <a:t>We learn from experience with </a:t>
            </a:r>
            <a:r>
              <a:rPr lang="en-AU" dirty="0" err="1" smtClean="0"/>
              <a:t>examplars</a:t>
            </a:r>
            <a:r>
              <a:rPr lang="en-AU" dirty="0" smtClean="0"/>
              <a:t> rather than working definitions </a:t>
            </a:r>
          </a:p>
          <a:p>
            <a:pPr lvl="1"/>
            <a:r>
              <a:rPr lang="en-AU" dirty="0" smtClean="0"/>
              <a:t>Positive instances: examples of the concept (this is a dog)</a:t>
            </a:r>
          </a:p>
          <a:p>
            <a:pPr lvl="1"/>
            <a:r>
              <a:rPr lang="en-AU" dirty="0" smtClean="0"/>
              <a:t>Negative instances: examples of what is not the concept (this is not a dog)</a:t>
            </a:r>
          </a:p>
          <a:p>
            <a:pPr lvl="1"/>
            <a:r>
              <a:rPr lang="en-AU" dirty="0" smtClean="0"/>
              <a:t>Overextension: overinclusion of instances in a category (references to horses as dogs)</a:t>
            </a:r>
          </a:p>
          <a:p>
            <a:r>
              <a:rPr lang="en-AU" dirty="0" smtClean="0"/>
              <a:t>Abstract concepts tend to be formed through explanations</a:t>
            </a:r>
          </a:p>
          <a:p>
            <a:r>
              <a:rPr lang="en-US" dirty="0"/>
              <a:t>A child’s ability to form and develop concepts is helped not only by having a stimulating environment but also how the brain is </a:t>
            </a:r>
            <a:r>
              <a:rPr lang="en-US" dirty="0" err="1" smtClean="0"/>
              <a:t>organised</a:t>
            </a:r>
            <a:r>
              <a:rPr lang="en-AU" dirty="0" smtClean="0"/>
              <a:t> </a:t>
            </a:r>
            <a:endParaRPr lang="en-US"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Functions of Concepts</a:t>
            </a:r>
            <a:endParaRPr lang="en-US" dirty="0"/>
          </a:p>
        </p:txBody>
      </p:sp>
      <p:sp>
        <p:nvSpPr>
          <p:cNvPr id="4" name="Content Placeholder 3"/>
          <p:cNvSpPr>
            <a:spLocks noGrp="1"/>
          </p:cNvSpPr>
          <p:nvPr>
            <p:ph idx="1"/>
          </p:nvPr>
        </p:nvSpPr>
        <p:spPr/>
        <p:txBody>
          <a:bodyPr>
            <a:normAutofit fontScale="92500"/>
          </a:bodyPr>
          <a:lstStyle/>
          <a:p>
            <a:r>
              <a:rPr lang="en-US" sz="2800" b="1" dirty="0" err="1" smtClean="0"/>
              <a:t>Organise</a:t>
            </a:r>
            <a:r>
              <a:rPr lang="en-US" sz="2800" b="1" dirty="0" smtClean="0"/>
              <a:t> information</a:t>
            </a:r>
          </a:p>
          <a:p>
            <a:pPr lvl="1"/>
            <a:r>
              <a:rPr lang="en-US" sz="2800" dirty="0" smtClean="0"/>
              <a:t>Allow you to group things into categories and thus better organize and store information in memory</a:t>
            </a:r>
          </a:p>
          <a:p>
            <a:r>
              <a:rPr lang="en-US" sz="2800" b="1" dirty="0" smtClean="0"/>
              <a:t>Avoid relearning</a:t>
            </a:r>
          </a:p>
          <a:p>
            <a:pPr lvl="1"/>
            <a:r>
              <a:rPr lang="en-US" sz="2800" dirty="0" smtClean="0"/>
              <a:t>Concepts can be used to classify and categorized things</a:t>
            </a:r>
          </a:p>
          <a:p>
            <a:pPr lvl="1"/>
            <a:r>
              <a:rPr lang="en-US" sz="2800" dirty="0" smtClean="0"/>
              <a:t>You can easily classify new things without having to relearn what each thing is</a:t>
            </a:r>
          </a:p>
          <a:p>
            <a:r>
              <a:rPr lang="en-US" sz="2800" dirty="0" smtClean="0"/>
              <a:t>Some forms of brain damage destroy a person’s ability to form concepts, so that the person is unable to name or categorize what he or she sees </a:t>
            </a:r>
            <a:r>
              <a:rPr lang="en-US" sz="2800" dirty="0" smtClean="0">
                <a:sym typeface="Wingdings" panose="05000000000000000000" pitchFamily="2" charset="2"/>
              </a:rPr>
              <a:t> visual agnosia</a:t>
            </a:r>
            <a:endParaRPr lang="en-US" sz="2800" dirty="0"/>
          </a:p>
        </p:txBody>
      </p:sp>
    </p:spTree>
    <p:extLst>
      <p:ext uri="{BB962C8B-B14F-4D97-AF65-F5344CB8AC3E}">
        <p14:creationId xmlns:p14="http://schemas.microsoft.com/office/powerpoint/2010/main" val="256938664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idx="1"/>
          </p:nvPr>
        </p:nvSpPr>
        <p:spPr/>
        <p:txBody>
          <a:bodyPr/>
          <a:lstStyle/>
          <a:p>
            <a:endParaRPr lang="en-US"/>
          </a:p>
        </p:txBody>
      </p:sp>
      <p:sp>
        <p:nvSpPr>
          <p:cNvPr id="4" name="Title 3"/>
          <p:cNvSpPr>
            <a:spLocks noGrp="1"/>
          </p:cNvSpPr>
          <p:nvPr>
            <p:ph type="title"/>
          </p:nvPr>
        </p:nvSpPr>
        <p:spPr/>
        <p:txBody>
          <a:bodyPr/>
          <a:lstStyle/>
          <a:p>
            <a:r>
              <a:rPr lang="en-US" dirty="0" smtClean="0"/>
              <a:t>Problem Solving</a:t>
            </a:r>
            <a:endParaRPr lang="en-US" dirty="0"/>
          </a:p>
        </p:txBody>
      </p:sp>
    </p:spTree>
    <p:extLst>
      <p:ext uri="{BB962C8B-B14F-4D97-AF65-F5344CB8AC3E}">
        <p14:creationId xmlns:p14="http://schemas.microsoft.com/office/powerpoint/2010/main" val="309338926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normAutofit/>
          </a:bodyPr>
          <a:lstStyle/>
          <a:p>
            <a:pPr lvl="1" algn="l" rtl="0">
              <a:spcBef>
                <a:spcPct val="0"/>
              </a:spcBef>
            </a:pPr>
            <a:r>
              <a:rPr lang="en-US" sz="4000" b="1" dirty="0" smtClean="0"/>
              <a:t>What is Problem Solving?</a:t>
            </a:r>
            <a:endParaRPr lang="en-US" sz="5400" b="1" dirty="0" smtClean="0"/>
          </a:p>
        </p:txBody>
      </p:sp>
      <p:sp>
        <p:nvSpPr>
          <p:cNvPr id="15363" name="Rectangle 3"/>
          <p:cNvSpPr>
            <a:spLocks noGrp="1" noChangeArrowheads="1"/>
          </p:cNvSpPr>
          <p:nvPr>
            <p:ph idx="1"/>
          </p:nvPr>
        </p:nvSpPr>
        <p:spPr/>
        <p:txBody>
          <a:bodyPr>
            <a:normAutofit lnSpcReduction="10000"/>
          </a:bodyPr>
          <a:lstStyle/>
          <a:p>
            <a:pPr lvl="1" eaLnBrk="1" hangingPunct="1">
              <a:buNone/>
            </a:pPr>
            <a:r>
              <a:rPr lang="en-US" sz="3600" dirty="0" smtClean="0"/>
              <a:t>Using the thoughts and actions to move from the current state to the goal state, in other words achieving a desired goal that is not readily attainable, often by devising strategies to overcome obstacles</a:t>
            </a:r>
          </a:p>
          <a:p>
            <a:pPr lvl="1" eaLnBrk="1" hangingPunct="1">
              <a:buNone/>
            </a:pPr>
            <a:endParaRPr lang="en-US" sz="3600" dirty="0" smtClean="0"/>
          </a:p>
          <a:p>
            <a:r>
              <a:rPr lang="en-US" altLang="en-US" sz="2400" u="sng" dirty="0"/>
              <a:t>Problem solving</a:t>
            </a:r>
            <a:r>
              <a:rPr lang="en-US" altLang="en-US" sz="2400" dirty="0"/>
              <a:t> - process of cognition that occurs when a goal must be reached by thinking and behaving in certain ways.</a:t>
            </a:r>
            <a:endParaRPr lang="en-US" altLang="en-US" sz="2400" u="sng" dirty="0"/>
          </a:p>
          <a:p>
            <a:pPr eaLnBrk="1" hangingPunct="1"/>
            <a:endParaRPr lang="en-US" dirty="0" smtClean="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Understanding the problems</a:t>
            </a:r>
            <a:endParaRPr lang="en-US" dirty="0"/>
          </a:p>
        </p:txBody>
      </p:sp>
      <p:sp>
        <p:nvSpPr>
          <p:cNvPr id="3" name="Content Placeholder 2"/>
          <p:cNvSpPr>
            <a:spLocks noGrp="1"/>
          </p:cNvSpPr>
          <p:nvPr>
            <p:ph idx="1"/>
          </p:nvPr>
        </p:nvSpPr>
        <p:spPr/>
        <p:txBody>
          <a:bodyPr>
            <a:normAutofit fontScale="92500"/>
          </a:bodyPr>
          <a:lstStyle/>
          <a:p>
            <a:r>
              <a:rPr lang="en-US" sz="3600" dirty="0"/>
              <a:t>The parts or elements of our mental representation of the problem relate to one another in a meaningful way  (shapes)</a:t>
            </a:r>
          </a:p>
          <a:p>
            <a:r>
              <a:rPr lang="en-US" sz="3600" dirty="0"/>
              <a:t>The elements of our mental representation of the problem correspond to the elements of the problem in the outer world</a:t>
            </a:r>
          </a:p>
          <a:p>
            <a:r>
              <a:rPr lang="en-US" sz="3600" dirty="0"/>
              <a:t>We have a storehouse of background knowledge that we can apply to the problem</a:t>
            </a:r>
          </a:p>
          <a:p>
            <a:pPr>
              <a:buNone/>
            </a:pPr>
            <a:endParaRPr lang="en-US"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2"/>
          <p:cNvSpPr>
            <a:spLocks noGrp="1" noChangeArrowheads="1"/>
          </p:cNvSpPr>
          <p:nvPr>
            <p:ph type="title"/>
          </p:nvPr>
        </p:nvSpPr>
        <p:spPr>
          <a:xfrm>
            <a:off x="671513" y="276225"/>
            <a:ext cx="7772400" cy="1143000"/>
          </a:xfrm>
        </p:spPr>
        <p:txBody>
          <a:bodyPr/>
          <a:lstStyle/>
          <a:p>
            <a:pPr eaLnBrk="1" hangingPunct="1"/>
            <a:r>
              <a:rPr lang="en-US" sz="4000" smtClean="0">
                <a:latin typeface="Palatino Linotype" pitchFamily="18" charset="0"/>
              </a:rPr>
              <a:t>Problem Solving</a:t>
            </a:r>
          </a:p>
        </p:txBody>
      </p:sp>
      <p:sp>
        <p:nvSpPr>
          <p:cNvPr id="13316" name="Rectangle 3"/>
          <p:cNvSpPr>
            <a:spLocks noGrp="1" noChangeArrowheads="1"/>
          </p:cNvSpPr>
          <p:nvPr>
            <p:ph idx="1"/>
          </p:nvPr>
        </p:nvSpPr>
        <p:spPr>
          <a:xfrm>
            <a:off x="671513" y="1600200"/>
            <a:ext cx="7772400" cy="762000"/>
          </a:xfrm>
        </p:spPr>
        <p:txBody>
          <a:bodyPr/>
          <a:lstStyle/>
          <a:p>
            <a:pPr marL="0" indent="0" algn="ctr" eaLnBrk="1" hangingPunct="1">
              <a:buFont typeface="Wingdings" pitchFamily="2" charset="2"/>
              <a:buNone/>
            </a:pPr>
            <a:r>
              <a:rPr lang="en-US" altLang="en-US" sz="2800" smtClean="0">
                <a:latin typeface="Palatino Linotype" pitchFamily="18" charset="0"/>
              </a:rPr>
              <a:t>Problem solving strategies include:</a:t>
            </a:r>
          </a:p>
        </p:txBody>
      </p:sp>
      <p:sp>
        <p:nvSpPr>
          <p:cNvPr id="13314" name="Slide Number Placeholder 5"/>
          <p:cNvSpPr>
            <a:spLocks noGrp="1"/>
          </p:cNvSpPr>
          <p:nvPr>
            <p:ph type="sldNum" sz="quarter" idx="12"/>
          </p:nvPr>
        </p:nvSpPr>
        <p:spPr>
          <a:noFill/>
        </p:spPr>
        <p:txBody>
          <a:bodyPr/>
          <a:lstStyle/>
          <a:p>
            <a:fld id="{CCB0234E-2047-4788-9753-58C870B53F8D}" type="slidenum">
              <a:rPr lang="en-US" smtClean="0"/>
              <a:pPr/>
              <a:t>18</a:t>
            </a:fld>
            <a:endParaRPr lang="en-US" smtClean="0"/>
          </a:p>
        </p:txBody>
      </p:sp>
      <p:sp>
        <p:nvSpPr>
          <p:cNvPr id="13317" name="Rectangle 4"/>
          <p:cNvSpPr>
            <a:spLocks noChangeArrowheads="1"/>
          </p:cNvSpPr>
          <p:nvPr/>
        </p:nvSpPr>
        <p:spPr bwMode="auto">
          <a:xfrm>
            <a:off x="2514600" y="2514600"/>
            <a:ext cx="3886200" cy="2971800"/>
          </a:xfrm>
          <a:prstGeom prst="rect">
            <a:avLst/>
          </a:prstGeom>
          <a:noFill/>
          <a:ln w="9525">
            <a:noFill/>
            <a:miter lim="800000"/>
            <a:headEnd/>
            <a:tailEnd/>
          </a:ln>
        </p:spPr>
        <p:txBody>
          <a:bodyPr/>
          <a:lstStyle/>
          <a:p>
            <a:pPr marL="609600" indent="-609600">
              <a:spcBef>
                <a:spcPct val="20000"/>
              </a:spcBef>
              <a:buFont typeface="Wingdings" pitchFamily="2" charset="2"/>
              <a:buAutoNum type="arabicPeriod"/>
            </a:pPr>
            <a:r>
              <a:rPr lang="en-US" altLang="en-US" sz="2600" dirty="0">
                <a:latin typeface="Palatino Linotype" pitchFamily="18" charset="0"/>
              </a:rPr>
              <a:t>Trial and Error</a:t>
            </a:r>
          </a:p>
          <a:p>
            <a:pPr marL="609600" indent="-609600">
              <a:spcBef>
                <a:spcPct val="20000"/>
              </a:spcBef>
              <a:buFont typeface="Wingdings" pitchFamily="2" charset="2"/>
              <a:buAutoNum type="arabicPeriod"/>
            </a:pPr>
            <a:r>
              <a:rPr lang="en-US" altLang="en-US" sz="2600" dirty="0">
                <a:latin typeface="Palatino Linotype" pitchFamily="18" charset="0"/>
              </a:rPr>
              <a:t>Algorithms</a:t>
            </a:r>
          </a:p>
          <a:p>
            <a:pPr marL="609600" indent="-609600">
              <a:spcBef>
                <a:spcPct val="20000"/>
              </a:spcBef>
              <a:buFont typeface="Wingdings" pitchFamily="2" charset="2"/>
              <a:buAutoNum type="arabicPeriod"/>
            </a:pPr>
            <a:r>
              <a:rPr lang="en-US" altLang="en-US" sz="2600" dirty="0" smtClean="0">
                <a:latin typeface="Palatino Linotype" pitchFamily="18" charset="0"/>
              </a:rPr>
              <a:t>Heuristics</a:t>
            </a:r>
            <a:endParaRPr lang="en-US" altLang="en-US" sz="2600" dirty="0">
              <a:latin typeface="Palatino Linotype" pitchFamily="18" charset="0"/>
            </a:endParaRPr>
          </a:p>
        </p:txBody>
      </p:sp>
    </p:spTree>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Trial and Error</a:t>
            </a:r>
            <a:endParaRPr lang="en-US" dirty="0"/>
          </a:p>
        </p:txBody>
      </p:sp>
      <p:sp>
        <p:nvSpPr>
          <p:cNvPr id="3" name="Content Placeholder 2"/>
          <p:cNvSpPr>
            <a:spLocks noGrp="1"/>
          </p:cNvSpPr>
          <p:nvPr>
            <p:ph idx="1"/>
          </p:nvPr>
        </p:nvSpPr>
        <p:spPr>
          <a:xfrm>
            <a:off x="914400" y="1772816"/>
            <a:ext cx="7772400" cy="4246984"/>
          </a:xfrm>
        </p:spPr>
        <p:txBody>
          <a:bodyPr/>
          <a:lstStyle/>
          <a:p>
            <a:r>
              <a:rPr lang="en-US" dirty="0" smtClean="0"/>
              <a:t>An approach to problem solving in which one solution after another is tried in no particular order until the answer is found</a:t>
            </a:r>
          </a:p>
          <a:p>
            <a:r>
              <a:rPr lang="en-US" dirty="0" smtClean="0"/>
              <a:t>Used when we have little or no knowledge relevant to the problem</a:t>
            </a:r>
          </a:p>
          <a:p>
            <a:pPr>
              <a:buNone/>
            </a:pPr>
            <a:endParaRPr lang="en-US" dirty="0"/>
          </a:p>
        </p:txBody>
      </p:sp>
      <p:pic>
        <p:nvPicPr>
          <p:cNvPr id="4" name="Picture 3"/>
          <p:cNvPicPr>
            <a:picLocks noChangeAspect="1"/>
          </p:cNvPicPr>
          <p:nvPr/>
        </p:nvPicPr>
        <p:blipFill>
          <a:blip r:embed="rId2"/>
          <a:stretch>
            <a:fillRect/>
          </a:stretch>
        </p:blipFill>
        <p:spPr>
          <a:xfrm>
            <a:off x="3511184" y="3783953"/>
            <a:ext cx="2578832" cy="2591025"/>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9" name="Rectangle 2"/>
          <p:cNvSpPr>
            <a:spLocks noGrp="1" noChangeArrowheads="1"/>
          </p:cNvSpPr>
          <p:nvPr>
            <p:ph type="title"/>
          </p:nvPr>
        </p:nvSpPr>
        <p:spPr/>
        <p:txBody>
          <a:bodyPr/>
          <a:lstStyle/>
          <a:p>
            <a:pPr eaLnBrk="1" hangingPunct="1"/>
            <a:r>
              <a:rPr lang="en-US" sz="4000" smtClean="0">
                <a:latin typeface="Palatino Linotype" pitchFamily="18" charset="0"/>
              </a:rPr>
              <a:t>Algorithms</a:t>
            </a:r>
          </a:p>
        </p:txBody>
      </p:sp>
      <p:sp>
        <p:nvSpPr>
          <p:cNvPr id="14340" name="Rectangle 3"/>
          <p:cNvSpPr>
            <a:spLocks noGrp="1" noChangeArrowheads="1"/>
          </p:cNvSpPr>
          <p:nvPr>
            <p:ph idx="1"/>
          </p:nvPr>
        </p:nvSpPr>
        <p:spPr/>
        <p:txBody>
          <a:bodyPr/>
          <a:lstStyle/>
          <a:p>
            <a:pPr marL="0" indent="0" algn="ctr" eaLnBrk="1" hangingPunct="1">
              <a:buFont typeface="Wingdings" pitchFamily="2" charset="2"/>
              <a:buNone/>
            </a:pPr>
            <a:r>
              <a:rPr lang="en-US" altLang="en-US" sz="2800" smtClean="0">
                <a:latin typeface="Palatino Linotype" pitchFamily="18" charset="0"/>
              </a:rPr>
              <a:t>Algorithms, which are very time consuming, exhaust all possibilities before arriving at a solution. Computers use algorithms.</a:t>
            </a:r>
          </a:p>
        </p:txBody>
      </p:sp>
      <p:sp>
        <p:nvSpPr>
          <p:cNvPr id="14338" name="Slide Number Placeholder 5"/>
          <p:cNvSpPr>
            <a:spLocks noGrp="1"/>
          </p:cNvSpPr>
          <p:nvPr>
            <p:ph type="sldNum" sz="quarter" idx="12"/>
          </p:nvPr>
        </p:nvSpPr>
        <p:spPr>
          <a:noFill/>
        </p:spPr>
        <p:txBody>
          <a:bodyPr/>
          <a:lstStyle/>
          <a:p>
            <a:fld id="{04216859-6BC0-4957-A8F3-AC3C5958D5F2}" type="slidenum">
              <a:rPr lang="en-US" smtClean="0"/>
              <a:pPr/>
              <a:t>20</a:t>
            </a:fld>
            <a:endParaRPr lang="en-US" smtClean="0"/>
          </a:p>
        </p:txBody>
      </p:sp>
      <p:sp>
        <p:nvSpPr>
          <p:cNvPr id="14341" name="Rectangle 4"/>
          <p:cNvSpPr>
            <a:spLocks noChangeArrowheads="1"/>
          </p:cNvSpPr>
          <p:nvPr/>
        </p:nvSpPr>
        <p:spPr bwMode="auto">
          <a:xfrm>
            <a:off x="800100" y="2996952"/>
            <a:ext cx="7543800" cy="990600"/>
          </a:xfrm>
          <a:prstGeom prst="rect">
            <a:avLst/>
          </a:prstGeom>
          <a:noFill/>
          <a:ln w="9525">
            <a:noFill/>
            <a:miter lim="800000"/>
            <a:headEnd/>
            <a:tailEnd/>
          </a:ln>
        </p:spPr>
        <p:txBody>
          <a:bodyPr/>
          <a:lstStyle/>
          <a:p>
            <a:pPr algn="ctr">
              <a:spcBef>
                <a:spcPct val="20000"/>
              </a:spcBef>
              <a:buFont typeface="Wingdings" pitchFamily="2" charset="2"/>
              <a:buNone/>
            </a:pPr>
            <a:r>
              <a:rPr lang="en-US" altLang="en-US" sz="5400" b="1" dirty="0">
                <a:solidFill>
                  <a:srgbClr val="0000FF"/>
                </a:solidFill>
                <a:latin typeface="Palatino Linotype" pitchFamily="18" charset="0"/>
              </a:rPr>
              <a:t>S P L O Y O C H Y G</a:t>
            </a:r>
            <a:endParaRPr lang="en-US" altLang="en-US" dirty="0">
              <a:solidFill>
                <a:srgbClr val="0000FF"/>
              </a:solidFill>
              <a:latin typeface="Palatino Linotype" pitchFamily="18" charset="0"/>
            </a:endParaRPr>
          </a:p>
        </p:txBody>
      </p:sp>
      <p:sp>
        <p:nvSpPr>
          <p:cNvPr id="14342" name="Rectangle 5"/>
          <p:cNvSpPr>
            <a:spLocks noChangeArrowheads="1"/>
          </p:cNvSpPr>
          <p:nvPr/>
        </p:nvSpPr>
        <p:spPr bwMode="auto">
          <a:xfrm>
            <a:off x="827584" y="3933056"/>
            <a:ext cx="7466012" cy="1171575"/>
          </a:xfrm>
          <a:prstGeom prst="rect">
            <a:avLst/>
          </a:prstGeom>
          <a:noFill/>
          <a:ln w="9525">
            <a:noFill/>
            <a:miter lim="800000"/>
            <a:headEnd/>
            <a:tailEnd/>
          </a:ln>
        </p:spPr>
        <p:txBody>
          <a:bodyPr wrap="none">
            <a:spAutoFit/>
          </a:bodyPr>
          <a:lstStyle/>
          <a:p>
            <a:pPr algn="ctr">
              <a:lnSpc>
                <a:spcPct val="85000"/>
              </a:lnSpc>
              <a:spcBef>
                <a:spcPct val="20000"/>
              </a:spcBef>
              <a:buFont typeface="Wingdings" pitchFamily="2" charset="2"/>
              <a:buNone/>
            </a:pPr>
            <a:r>
              <a:rPr lang="en-US" altLang="en-US" dirty="0">
                <a:latin typeface="Palatino Linotype" pitchFamily="18" charset="0"/>
              </a:rPr>
              <a:t>If we were to unscramble these letters to form a word </a:t>
            </a:r>
          </a:p>
          <a:p>
            <a:pPr algn="ctr">
              <a:lnSpc>
                <a:spcPct val="85000"/>
              </a:lnSpc>
              <a:spcBef>
                <a:spcPct val="20000"/>
              </a:spcBef>
              <a:buFont typeface="Wingdings" pitchFamily="2" charset="2"/>
              <a:buNone/>
            </a:pPr>
            <a:r>
              <a:rPr lang="en-US" altLang="en-US" dirty="0">
                <a:latin typeface="Palatino Linotype" pitchFamily="18" charset="0"/>
              </a:rPr>
              <a:t>using an algorithmic approach, we would face </a:t>
            </a:r>
          </a:p>
          <a:p>
            <a:pPr algn="ctr">
              <a:lnSpc>
                <a:spcPct val="85000"/>
              </a:lnSpc>
              <a:spcBef>
                <a:spcPct val="20000"/>
              </a:spcBef>
              <a:buFont typeface="Wingdings" pitchFamily="2" charset="2"/>
              <a:buNone/>
            </a:pPr>
            <a:r>
              <a:rPr lang="en-US" altLang="en-US" dirty="0">
                <a:latin typeface="Palatino Linotype" pitchFamily="18" charset="0"/>
              </a:rPr>
              <a:t>907,200 possibilities.</a:t>
            </a:r>
          </a:p>
        </p:txBody>
      </p:sp>
      <p:sp>
        <p:nvSpPr>
          <p:cNvPr id="7" name="Rectangle 6"/>
          <p:cNvSpPr/>
          <p:nvPr/>
        </p:nvSpPr>
        <p:spPr>
          <a:xfrm>
            <a:off x="323528" y="5085184"/>
            <a:ext cx="8568952" cy="1200329"/>
          </a:xfrm>
          <a:prstGeom prst="rect">
            <a:avLst/>
          </a:prstGeom>
        </p:spPr>
        <p:txBody>
          <a:bodyPr wrap="square">
            <a:spAutoFit/>
          </a:bodyPr>
          <a:lstStyle/>
          <a:p>
            <a:r>
              <a:rPr lang="en-US" sz="2400" dirty="0" smtClean="0"/>
              <a:t>Algorithms = Specific procedure for solving a type of problem</a:t>
            </a:r>
          </a:p>
          <a:p>
            <a:pPr lvl="1"/>
            <a:r>
              <a:rPr lang="en-US" sz="2400" dirty="0" smtClean="0"/>
              <a:t>Yield correct answers if the right formula is used. Any math formula is an example of Algorithm</a:t>
            </a:r>
          </a:p>
        </p:txBody>
      </p:sp>
    </p:spTree>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Rectangle 1026"/>
          <p:cNvSpPr>
            <a:spLocks noGrp="1" noChangeArrowheads="1"/>
          </p:cNvSpPr>
          <p:nvPr>
            <p:ph type="title"/>
          </p:nvPr>
        </p:nvSpPr>
        <p:spPr>
          <a:xfrm>
            <a:off x="671513" y="276225"/>
            <a:ext cx="7772400" cy="1143000"/>
          </a:xfrm>
        </p:spPr>
        <p:txBody>
          <a:bodyPr/>
          <a:lstStyle/>
          <a:p>
            <a:pPr eaLnBrk="1" hangingPunct="1"/>
            <a:r>
              <a:rPr lang="en-US" sz="4000" smtClean="0">
                <a:latin typeface="Palatino Linotype" pitchFamily="18" charset="0"/>
              </a:rPr>
              <a:t>Heuristics</a:t>
            </a:r>
          </a:p>
        </p:txBody>
      </p:sp>
      <p:sp>
        <p:nvSpPr>
          <p:cNvPr id="15362" name="Slide Number Placeholder 5"/>
          <p:cNvSpPr>
            <a:spLocks noGrp="1"/>
          </p:cNvSpPr>
          <p:nvPr>
            <p:ph type="sldNum" sz="quarter" idx="12"/>
          </p:nvPr>
        </p:nvSpPr>
        <p:spPr>
          <a:noFill/>
        </p:spPr>
        <p:txBody>
          <a:bodyPr/>
          <a:lstStyle/>
          <a:p>
            <a:fld id="{57802C3D-BA78-40F7-BDB6-BA371BBD63B1}" type="slidenum">
              <a:rPr lang="en-US" smtClean="0"/>
              <a:pPr/>
              <a:t>21</a:t>
            </a:fld>
            <a:endParaRPr lang="en-US" smtClean="0"/>
          </a:p>
        </p:txBody>
      </p:sp>
      <p:sp>
        <p:nvSpPr>
          <p:cNvPr id="15364" name="Rectangle 1028"/>
          <p:cNvSpPr>
            <a:spLocks noChangeArrowheads="1"/>
          </p:cNvSpPr>
          <p:nvPr/>
        </p:nvSpPr>
        <p:spPr bwMode="auto">
          <a:xfrm>
            <a:off x="609600" y="1752600"/>
            <a:ext cx="3790950" cy="4038600"/>
          </a:xfrm>
          <a:prstGeom prst="rect">
            <a:avLst/>
          </a:prstGeom>
          <a:noFill/>
          <a:ln w="9525">
            <a:noFill/>
            <a:miter lim="800000"/>
            <a:headEnd/>
            <a:tailEnd/>
          </a:ln>
        </p:spPr>
        <p:txBody>
          <a:bodyPr/>
          <a:lstStyle/>
          <a:p>
            <a:pPr algn="ctr">
              <a:spcBef>
                <a:spcPct val="20000"/>
              </a:spcBef>
              <a:buFont typeface="Wingdings" pitchFamily="2" charset="2"/>
              <a:buNone/>
            </a:pPr>
            <a:r>
              <a:rPr lang="en-US" altLang="en-US" sz="2800">
                <a:latin typeface="Palatino Linotype" pitchFamily="18" charset="0"/>
              </a:rPr>
              <a:t>Heuristics are simple, thinking strategies that allow us to make judgments and solve problems efficiently. Heuristics are less time consuming, but more error-prone than </a:t>
            </a:r>
            <a:r>
              <a:rPr lang="en-US" altLang="en-US" sz="2800" i="1">
                <a:latin typeface="Palatino Linotype" pitchFamily="18" charset="0"/>
              </a:rPr>
              <a:t>algorithms.</a:t>
            </a:r>
            <a:endParaRPr lang="en-US" altLang="en-US" sz="2800">
              <a:solidFill>
                <a:srgbClr val="0000FF"/>
              </a:solidFill>
              <a:latin typeface="Palatino Linotype" pitchFamily="18" charset="0"/>
            </a:endParaRPr>
          </a:p>
        </p:txBody>
      </p:sp>
      <p:pic>
        <p:nvPicPr>
          <p:cNvPr id="15365" name="Picture 1030" descr="12673_MyersPsy8e_10UN03"/>
          <p:cNvPicPr>
            <a:picLocks noChangeAspect="1" noChangeArrowheads="1"/>
          </p:cNvPicPr>
          <p:nvPr/>
        </p:nvPicPr>
        <p:blipFill>
          <a:blip r:embed="rId3" cstate="print"/>
          <a:srcRect/>
          <a:stretch>
            <a:fillRect/>
          </a:stretch>
        </p:blipFill>
        <p:spPr bwMode="auto">
          <a:xfrm>
            <a:off x="5257800" y="1524000"/>
            <a:ext cx="2936875" cy="4419600"/>
          </a:xfrm>
          <a:prstGeom prst="rect">
            <a:avLst/>
          </a:prstGeom>
          <a:noFill/>
          <a:ln w="9525">
            <a:noFill/>
            <a:miter lim="800000"/>
            <a:headEnd/>
            <a:tailEnd/>
          </a:ln>
        </p:spPr>
      </p:pic>
      <p:sp>
        <p:nvSpPr>
          <p:cNvPr id="15366" name="Text Box 1032"/>
          <p:cNvSpPr txBox="1">
            <a:spLocks noChangeArrowheads="1"/>
          </p:cNvSpPr>
          <p:nvPr/>
        </p:nvSpPr>
        <p:spPr bwMode="auto">
          <a:xfrm rot="5400000">
            <a:off x="7078662" y="4656138"/>
            <a:ext cx="2378075" cy="228600"/>
          </a:xfrm>
          <a:prstGeom prst="rect">
            <a:avLst/>
          </a:prstGeom>
          <a:noFill/>
          <a:ln w="9525">
            <a:noFill/>
            <a:miter lim="800000"/>
            <a:headEnd/>
            <a:tailEnd/>
          </a:ln>
        </p:spPr>
        <p:txBody>
          <a:bodyPr wrap="none">
            <a:spAutoFit/>
          </a:bodyPr>
          <a:lstStyle/>
          <a:p>
            <a:r>
              <a:rPr lang="en-US" sz="900"/>
              <a:t>B2M Productions/Digital Version/Getty Images</a:t>
            </a:r>
          </a:p>
        </p:txBody>
      </p:sp>
    </p:spTree>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Rectangle 2"/>
          <p:cNvSpPr>
            <a:spLocks noGrp="1" noChangeArrowheads="1"/>
          </p:cNvSpPr>
          <p:nvPr>
            <p:ph type="title"/>
          </p:nvPr>
        </p:nvSpPr>
        <p:spPr>
          <a:xfrm>
            <a:off x="685800" y="261938"/>
            <a:ext cx="7772400" cy="1143000"/>
          </a:xfrm>
        </p:spPr>
        <p:txBody>
          <a:bodyPr/>
          <a:lstStyle/>
          <a:p>
            <a:pPr eaLnBrk="1" hangingPunct="1"/>
            <a:r>
              <a:rPr lang="en-US" sz="4000" smtClean="0">
                <a:latin typeface="Palatino Linotype" pitchFamily="18" charset="0"/>
              </a:rPr>
              <a:t>Heuristics</a:t>
            </a:r>
          </a:p>
        </p:txBody>
      </p:sp>
      <p:sp>
        <p:nvSpPr>
          <p:cNvPr id="16388" name="Rectangle 3"/>
          <p:cNvSpPr>
            <a:spLocks noGrp="1" noChangeArrowheads="1"/>
          </p:cNvSpPr>
          <p:nvPr>
            <p:ph idx="1"/>
          </p:nvPr>
        </p:nvSpPr>
        <p:spPr>
          <a:xfrm>
            <a:off x="671513" y="1600200"/>
            <a:ext cx="7772400" cy="1066800"/>
          </a:xfrm>
        </p:spPr>
        <p:txBody>
          <a:bodyPr/>
          <a:lstStyle/>
          <a:p>
            <a:pPr marL="0" indent="0" algn="ctr" eaLnBrk="1" hangingPunct="1">
              <a:buFont typeface="Wingdings" pitchFamily="2" charset="2"/>
              <a:buNone/>
            </a:pPr>
            <a:r>
              <a:rPr lang="en-US" altLang="en-US" sz="2800" smtClean="0">
                <a:latin typeface="Palatino Linotype" pitchFamily="18" charset="0"/>
              </a:rPr>
              <a:t>Heuristics make it easier for us to use simple principles to arrive at solutions to problems. </a:t>
            </a:r>
          </a:p>
        </p:txBody>
      </p:sp>
      <p:sp>
        <p:nvSpPr>
          <p:cNvPr id="16386" name="Slide Number Placeholder 5"/>
          <p:cNvSpPr>
            <a:spLocks noGrp="1"/>
          </p:cNvSpPr>
          <p:nvPr>
            <p:ph type="sldNum" sz="quarter" idx="12"/>
          </p:nvPr>
        </p:nvSpPr>
        <p:spPr>
          <a:noFill/>
        </p:spPr>
        <p:txBody>
          <a:bodyPr/>
          <a:lstStyle/>
          <a:p>
            <a:fld id="{72904FA2-A864-47F1-AD97-3D759EBAFDC5}" type="slidenum">
              <a:rPr lang="en-US" smtClean="0"/>
              <a:pPr/>
              <a:t>22</a:t>
            </a:fld>
            <a:endParaRPr lang="en-US" smtClean="0"/>
          </a:p>
        </p:txBody>
      </p:sp>
      <p:sp>
        <p:nvSpPr>
          <p:cNvPr id="16389" name="Rectangle 4"/>
          <p:cNvSpPr>
            <a:spLocks noChangeArrowheads="1"/>
          </p:cNvSpPr>
          <p:nvPr/>
        </p:nvSpPr>
        <p:spPr bwMode="auto">
          <a:xfrm>
            <a:off x="800100" y="3124200"/>
            <a:ext cx="7543800" cy="838200"/>
          </a:xfrm>
          <a:prstGeom prst="rect">
            <a:avLst/>
          </a:prstGeom>
          <a:noFill/>
          <a:ln w="9525">
            <a:noFill/>
            <a:miter lim="800000"/>
            <a:headEnd/>
            <a:tailEnd/>
          </a:ln>
        </p:spPr>
        <p:txBody>
          <a:bodyPr/>
          <a:lstStyle/>
          <a:p>
            <a:pPr algn="ctr">
              <a:spcBef>
                <a:spcPct val="20000"/>
              </a:spcBef>
              <a:buFont typeface="Wingdings" pitchFamily="2" charset="2"/>
              <a:buNone/>
            </a:pPr>
            <a:r>
              <a:rPr lang="en-US" altLang="en-US" sz="5400" b="1">
                <a:solidFill>
                  <a:srgbClr val="0000FF"/>
                </a:solidFill>
                <a:latin typeface="Palatino Linotype" pitchFamily="18" charset="0"/>
              </a:rPr>
              <a:t>S P L O Y O C H Y G</a:t>
            </a:r>
          </a:p>
        </p:txBody>
      </p:sp>
      <p:sp>
        <p:nvSpPr>
          <p:cNvPr id="376837" name="Rectangle 5"/>
          <p:cNvSpPr>
            <a:spLocks noChangeArrowheads="1"/>
          </p:cNvSpPr>
          <p:nvPr/>
        </p:nvSpPr>
        <p:spPr bwMode="auto">
          <a:xfrm>
            <a:off x="1247775" y="3962400"/>
            <a:ext cx="6677025" cy="914400"/>
          </a:xfrm>
          <a:prstGeom prst="rect">
            <a:avLst/>
          </a:prstGeom>
          <a:noFill/>
          <a:ln w="9525">
            <a:noFill/>
            <a:miter lim="800000"/>
            <a:headEnd/>
            <a:tailEnd/>
          </a:ln>
        </p:spPr>
        <p:txBody>
          <a:bodyPr wrap="none">
            <a:spAutoFit/>
          </a:bodyPr>
          <a:lstStyle/>
          <a:p>
            <a:r>
              <a:rPr lang="en-US" altLang="en-US" sz="5400" b="1">
                <a:solidFill>
                  <a:srgbClr val="FF0000"/>
                </a:solidFill>
                <a:latin typeface="Palatino Linotype" pitchFamily="18" charset="0"/>
              </a:rPr>
              <a:t>S P L O Y O C H G Y</a:t>
            </a:r>
            <a:endParaRPr lang="en-US" sz="5400" b="1">
              <a:solidFill>
                <a:srgbClr val="FF0000"/>
              </a:solidFill>
              <a:latin typeface="Palatino Linotype" pitchFamily="18" charset="0"/>
            </a:endParaRPr>
          </a:p>
        </p:txBody>
      </p:sp>
      <p:sp>
        <p:nvSpPr>
          <p:cNvPr id="376838" name="Rectangle 6"/>
          <p:cNvSpPr>
            <a:spLocks noChangeArrowheads="1"/>
          </p:cNvSpPr>
          <p:nvPr/>
        </p:nvSpPr>
        <p:spPr bwMode="auto">
          <a:xfrm>
            <a:off x="1252538" y="3962400"/>
            <a:ext cx="6677025" cy="914400"/>
          </a:xfrm>
          <a:prstGeom prst="rect">
            <a:avLst/>
          </a:prstGeom>
          <a:noFill/>
          <a:ln w="9525">
            <a:noFill/>
            <a:miter lim="800000"/>
            <a:headEnd/>
            <a:tailEnd/>
          </a:ln>
        </p:spPr>
        <p:txBody>
          <a:bodyPr wrap="none">
            <a:spAutoFit/>
          </a:bodyPr>
          <a:lstStyle/>
          <a:p>
            <a:r>
              <a:rPr lang="en-US" altLang="en-US" sz="5400" b="1">
                <a:solidFill>
                  <a:srgbClr val="FF0000"/>
                </a:solidFill>
                <a:latin typeface="Palatino Linotype" pitchFamily="18" charset="0"/>
              </a:rPr>
              <a:t>P S L O Y O C H G Y</a:t>
            </a:r>
            <a:endParaRPr lang="en-US" sz="5400" b="1">
              <a:solidFill>
                <a:srgbClr val="FF0000"/>
              </a:solidFill>
              <a:latin typeface="Palatino Linotype" pitchFamily="18" charset="0"/>
            </a:endParaRPr>
          </a:p>
        </p:txBody>
      </p:sp>
      <p:sp>
        <p:nvSpPr>
          <p:cNvPr id="376839" name="Rectangle 7"/>
          <p:cNvSpPr>
            <a:spLocks noChangeArrowheads="1"/>
          </p:cNvSpPr>
          <p:nvPr/>
        </p:nvSpPr>
        <p:spPr bwMode="auto">
          <a:xfrm>
            <a:off x="1262063" y="3962400"/>
            <a:ext cx="6677025" cy="914400"/>
          </a:xfrm>
          <a:prstGeom prst="rect">
            <a:avLst/>
          </a:prstGeom>
          <a:noFill/>
          <a:ln w="9525">
            <a:noFill/>
            <a:miter lim="800000"/>
            <a:headEnd/>
            <a:tailEnd/>
          </a:ln>
        </p:spPr>
        <p:txBody>
          <a:bodyPr wrap="none">
            <a:spAutoFit/>
          </a:bodyPr>
          <a:lstStyle/>
          <a:p>
            <a:r>
              <a:rPr lang="en-US" altLang="en-US" sz="5400" b="1">
                <a:solidFill>
                  <a:srgbClr val="FF0000"/>
                </a:solidFill>
                <a:latin typeface="Palatino Linotype" pitchFamily="18" charset="0"/>
              </a:rPr>
              <a:t>P S Y C H O L O G Y</a:t>
            </a:r>
            <a:endParaRPr lang="en-US" sz="5400" b="1">
              <a:solidFill>
                <a:srgbClr val="FF0000"/>
              </a:solidFill>
              <a:latin typeface="Palatino Linotype" pitchFamily="18" charset="0"/>
            </a:endParaRPr>
          </a:p>
        </p:txBody>
      </p:sp>
      <p:sp>
        <p:nvSpPr>
          <p:cNvPr id="376840" name="Rectangle 8"/>
          <p:cNvSpPr>
            <a:spLocks noChangeArrowheads="1"/>
          </p:cNvSpPr>
          <p:nvPr/>
        </p:nvSpPr>
        <p:spPr bwMode="auto">
          <a:xfrm>
            <a:off x="1901825" y="5343525"/>
            <a:ext cx="5310188" cy="895350"/>
          </a:xfrm>
          <a:prstGeom prst="rect">
            <a:avLst/>
          </a:prstGeom>
          <a:noFill/>
          <a:ln w="9525">
            <a:noFill/>
            <a:miter lim="800000"/>
            <a:headEnd/>
            <a:tailEnd/>
          </a:ln>
        </p:spPr>
        <p:txBody>
          <a:bodyPr wrap="none">
            <a:spAutoFit/>
          </a:bodyPr>
          <a:lstStyle/>
          <a:p>
            <a:pPr algn="ctr">
              <a:spcBef>
                <a:spcPct val="20000"/>
              </a:spcBef>
              <a:buFont typeface="Wingdings" pitchFamily="2" charset="2"/>
              <a:buNone/>
            </a:pPr>
            <a:r>
              <a:rPr lang="en-US" altLang="en-US">
                <a:latin typeface="Palatino Linotype" pitchFamily="18" charset="0"/>
              </a:rPr>
              <a:t>Put a Y at the end, and see if the word</a:t>
            </a:r>
          </a:p>
          <a:p>
            <a:pPr algn="ctr">
              <a:spcBef>
                <a:spcPct val="20000"/>
              </a:spcBef>
              <a:buFont typeface="Wingdings" pitchFamily="2" charset="2"/>
              <a:buNone/>
            </a:pPr>
            <a:r>
              <a:rPr lang="en-US" altLang="en-US">
                <a:latin typeface="Palatino Linotype" pitchFamily="18" charset="0"/>
              </a:rPr>
              <a:t>begins to make sense.</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376840"/>
                                        </p:tgtEl>
                                        <p:attrNameLst>
                                          <p:attrName>style.visibility</p:attrName>
                                        </p:attrNameLst>
                                      </p:cBhvr>
                                      <p:to>
                                        <p:strVal val="visible"/>
                                      </p:to>
                                    </p:set>
                                    <p:animEffect transition="in" filter="dissolve">
                                      <p:cBhvr>
                                        <p:cTn id="7" dur="500"/>
                                        <p:tgtEl>
                                          <p:spTgt spid="376840"/>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376837"/>
                                        </p:tgtEl>
                                        <p:attrNameLst>
                                          <p:attrName>style.visibility</p:attrName>
                                        </p:attrNameLst>
                                      </p:cBhvr>
                                      <p:to>
                                        <p:strVal val="visible"/>
                                      </p:to>
                                    </p:set>
                                    <p:animEffect transition="in" filter="dissolve">
                                      <p:cBhvr>
                                        <p:cTn id="12" dur="500"/>
                                        <p:tgtEl>
                                          <p:spTgt spid="376837"/>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xit" presetSubtype="0" fill="hold" grpId="1" nodeType="clickEffect">
                                  <p:stCondLst>
                                    <p:cond delay="0"/>
                                  </p:stCondLst>
                                  <p:childTnLst>
                                    <p:animEffect transition="out" filter="dissolve">
                                      <p:cBhvr>
                                        <p:cTn id="16" dur="500"/>
                                        <p:tgtEl>
                                          <p:spTgt spid="376837"/>
                                        </p:tgtEl>
                                      </p:cBhvr>
                                    </p:animEffect>
                                    <p:set>
                                      <p:cBhvr>
                                        <p:cTn id="17" dur="1" fill="hold">
                                          <p:stCondLst>
                                            <p:cond delay="499"/>
                                          </p:stCondLst>
                                        </p:cTn>
                                        <p:tgtEl>
                                          <p:spTgt spid="376837"/>
                                        </p:tgtEl>
                                        <p:attrNameLst>
                                          <p:attrName>style.visibility</p:attrName>
                                        </p:attrNameLst>
                                      </p:cBhvr>
                                      <p:to>
                                        <p:strVal val="hidden"/>
                                      </p:to>
                                    </p:set>
                                  </p:childTnLst>
                                </p:cTn>
                              </p:par>
                            </p:childTnLst>
                          </p:cTn>
                        </p:par>
                        <p:par>
                          <p:cTn id="18" fill="hold">
                            <p:stCondLst>
                              <p:cond delay="500"/>
                            </p:stCondLst>
                            <p:childTnLst>
                              <p:par>
                                <p:cTn id="19" presetID="9" presetClass="entr" presetSubtype="0" fill="hold" grpId="0" nodeType="afterEffect">
                                  <p:stCondLst>
                                    <p:cond delay="0"/>
                                  </p:stCondLst>
                                  <p:childTnLst>
                                    <p:set>
                                      <p:cBhvr>
                                        <p:cTn id="20" dur="1" fill="hold">
                                          <p:stCondLst>
                                            <p:cond delay="0"/>
                                          </p:stCondLst>
                                        </p:cTn>
                                        <p:tgtEl>
                                          <p:spTgt spid="376838"/>
                                        </p:tgtEl>
                                        <p:attrNameLst>
                                          <p:attrName>style.visibility</p:attrName>
                                        </p:attrNameLst>
                                      </p:cBhvr>
                                      <p:to>
                                        <p:strVal val="visible"/>
                                      </p:to>
                                    </p:set>
                                    <p:animEffect transition="in" filter="dissolve">
                                      <p:cBhvr>
                                        <p:cTn id="21" dur="500"/>
                                        <p:tgtEl>
                                          <p:spTgt spid="376838"/>
                                        </p:tgtEl>
                                      </p:cBhvr>
                                    </p:animEffect>
                                  </p:childTnLst>
                                </p:cTn>
                              </p:par>
                            </p:childTnLst>
                          </p:cTn>
                        </p:par>
                      </p:childTnLst>
                    </p:cTn>
                  </p:par>
                  <p:par>
                    <p:cTn id="22" fill="hold">
                      <p:stCondLst>
                        <p:cond delay="indefinite"/>
                      </p:stCondLst>
                      <p:childTnLst>
                        <p:par>
                          <p:cTn id="23" fill="hold">
                            <p:stCondLst>
                              <p:cond delay="0"/>
                            </p:stCondLst>
                            <p:childTnLst>
                              <p:par>
                                <p:cTn id="24" presetID="9" presetClass="exit" presetSubtype="0" fill="hold" grpId="1" nodeType="clickEffect">
                                  <p:stCondLst>
                                    <p:cond delay="0"/>
                                  </p:stCondLst>
                                  <p:childTnLst>
                                    <p:animEffect transition="out" filter="dissolve">
                                      <p:cBhvr>
                                        <p:cTn id="25" dur="500"/>
                                        <p:tgtEl>
                                          <p:spTgt spid="376838"/>
                                        </p:tgtEl>
                                      </p:cBhvr>
                                    </p:animEffect>
                                    <p:set>
                                      <p:cBhvr>
                                        <p:cTn id="26" dur="1" fill="hold">
                                          <p:stCondLst>
                                            <p:cond delay="499"/>
                                          </p:stCondLst>
                                        </p:cTn>
                                        <p:tgtEl>
                                          <p:spTgt spid="376838"/>
                                        </p:tgtEl>
                                        <p:attrNameLst>
                                          <p:attrName>style.visibility</p:attrName>
                                        </p:attrNameLst>
                                      </p:cBhvr>
                                      <p:to>
                                        <p:strVal val="hidden"/>
                                      </p:to>
                                    </p:set>
                                  </p:childTnLst>
                                </p:cTn>
                              </p:par>
                            </p:childTnLst>
                          </p:cTn>
                        </p:par>
                        <p:par>
                          <p:cTn id="27" fill="hold">
                            <p:stCondLst>
                              <p:cond delay="500"/>
                            </p:stCondLst>
                            <p:childTnLst>
                              <p:par>
                                <p:cTn id="28" presetID="9" presetClass="entr" presetSubtype="0" fill="hold" grpId="0" nodeType="afterEffect">
                                  <p:stCondLst>
                                    <p:cond delay="0"/>
                                  </p:stCondLst>
                                  <p:childTnLst>
                                    <p:set>
                                      <p:cBhvr>
                                        <p:cTn id="29" dur="1" fill="hold">
                                          <p:stCondLst>
                                            <p:cond delay="0"/>
                                          </p:stCondLst>
                                        </p:cTn>
                                        <p:tgtEl>
                                          <p:spTgt spid="376839"/>
                                        </p:tgtEl>
                                        <p:attrNameLst>
                                          <p:attrName>style.visibility</p:attrName>
                                        </p:attrNameLst>
                                      </p:cBhvr>
                                      <p:to>
                                        <p:strVal val="visible"/>
                                      </p:to>
                                    </p:set>
                                    <p:animEffect transition="in" filter="dissolve">
                                      <p:cBhvr>
                                        <p:cTn id="30" dur="500"/>
                                        <p:tgtEl>
                                          <p:spTgt spid="3768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6837" grpId="0"/>
      <p:bldP spid="376837" grpId="1"/>
      <p:bldP spid="376838" grpId="0"/>
      <p:bldP spid="376838" grpId="1"/>
      <p:bldP spid="376839" grpId="0"/>
      <p:bldP spid="37684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Heuristics</a:t>
            </a:r>
            <a:endParaRPr lang="en-US" dirty="0"/>
          </a:p>
        </p:txBody>
      </p:sp>
      <p:sp>
        <p:nvSpPr>
          <p:cNvPr id="3" name="Content Placeholder 2"/>
          <p:cNvSpPr>
            <a:spLocks noGrp="1"/>
          </p:cNvSpPr>
          <p:nvPr>
            <p:ph idx="1"/>
          </p:nvPr>
        </p:nvSpPr>
        <p:spPr>
          <a:xfrm>
            <a:off x="914400" y="1772816"/>
            <a:ext cx="8122096" cy="4246984"/>
          </a:xfrm>
        </p:spPr>
        <p:txBody>
          <a:bodyPr>
            <a:normAutofit/>
          </a:bodyPr>
          <a:lstStyle/>
          <a:p>
            <a:r>
              <a:rPr lang="en-US" sz="2800" dirty="0" smtClean="0"/>
              <a:t>Shortcuts; mental rules of thumb used to solve a problem</a:t>
            </a:r>
          </a:p>
          <a:p>
            <a:r>
              <a:rPr lang="en-US" sz="2800" dirty="0" smtClean="0"/>
              <a:t>Means-end analysis (subgroups)</a:t>
            </a:r>
          </a:p>
          <a:p>
            <a:pPr lvl="1"/>
            <a:r>
              <a:rPr lang="en-US" dirty="0" smtClean="0"/>
              <a:t>Evaluate and reduce difference between the current situation and goal</a:t>
            </a:r>
          </a:p>
          <a:p>
            <a:pPr lvl="1"/>
            <a:r>
              <a:rPr lang="en-US" altLang="en-US" dirty="0" smtClean="0"/>
              <a:t>Breaking </a:t>
            </a:r>
            <a:r>
              <a:rPr lang="en-US" altLang="en-US" dirty="0"/>
              <a:t>problem down into series of sub-problems</a:t>
            </a:r>
            <a:endParaRPr lang="en-US" dirty="0" smtClean="0"/>
          </a:p>
          <a:p>
            <a:pPr lvl="1"/>
            <a:r>
              <a:rPr lang="en-AU" dirty="0" smtClean="0"/>
              <a:t>Example: get lost, how to reach the destination</a:t>
            </a:r>
            <a:endParaRPr lang="en-US" dirty="0" smtClean="0"/>
          </a:p>
          <a:p>
            <a:r>
              <a:rPr lang="en-US" sz="2800" dirty="0" smtClean="0"/>
              <a:t>Analogies</a:t>
            </a:r>
          </a:p>
          <a:p>
            <a:pPr lvl="1"/>
            <a:r>
              <a:rPr lang="en-US" dirty="0" smtClean="0"/>
              <a:t>Refer to a previous problem to solve a new problem</a:t>
            </a:r>
          </a:p>
          <a:p>
            <a:pPr lvl="1"/>
            <a:r>
              <a:rPr lang="en-US" dirty="0" smtClean="0"/>
              <a:t>Using past experience to solve current problems</a:t>
            </a:r>
          </a:p>
          <a:p>
            <a:endParaRPr lang="en-US"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Factors that affect problem solving</a:t>
            </a:r>
            <a:endParaRPr lang="en-US" dirty="0"/>
          </a:p>
        </p:txBody>
      </p:sp>
      <p:sp>
        <p:nvSpPr>
          <p:cNvPr id="3" name="Content Placeholder 2"/>
          <p:cNvSpPr>
            <a:spLocks noGrp="1"/>
          </p:cNvSpPr>
          <p:nvPr>
            <p:ph idx="1"/>
          </p:nvPr>
        </p:nvSpPr>
        <p:spPr/>
        <p:txBody>
          <a:bodyPr>
            <a:normAutofit/>
          </a:bodyPr>
          <a:lstStyle/>
          <a:p>
            <a:r>
              <a:rPr lang="en-AU" sz="3200" dirty="0" smtClean="0"/>
              <a:t>Expertise</a:t>
            </a:r>
          </a:p>
          <a:p>
            <a:r>
              <a:rPr lang="en-AU" sz="3200" dirty="0" smtClean="0"/>
              <a:t>Mental set</a:t>
            </a:r>
          </a:p>
          <a:p>
            <a:r>
              <a:rPr lang="en-AU" sz="3200" dirty="0" smtClean="0"/>
              <a:t>Insight</a:t>
            </a:r>
          </a:p>
          <a:p>
            <a:r>
              <a:rPr lang="en-AU" sz="3200" dirty="0" smtClean="0"/>
              <a:t>Incubation</a:t>
            </a:r>
          </a:p>
          <a:p>
            <a:r>
              <a:rPr lang="en-AU" sz="3200" dirty="0" smtClean="0"/>
              <a:t>Functional Fixedness</a:t>
            </a:r>
            <a:endParaRPr lang="en-US" sz="3200"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14400" y="548680"/>
            <a:ext cx="7772400" cy="5832648"/>
          </a:xfrm>
        </p:spPr>
        <p:txBody>
          <a:bodyPr>
            <a:normAutofit fontScale="92500" lnSpcReduction="20000"/>
          </a:bodyPr>
          <a:lstStyle/>
          <a:p>
            <a:r>
              <a:rPr lang="en-US" sz="3500" dirty="0" smtClean="0"/>
              <a:t>Expertise</a:t>
            </a:r>
          </a:p>
          <a:p>
            <a:pPr lvl="1"/>
            <a:r>
              <a:rPr lang="en-US" sz="2600" dirty="0" smtClean="0"/>
              <a:t>Experts use parallel processing; novices use serial processing:</a:t>
            </a:r>
          </a:p>
          <a:p>
            <a:pPr lvl="1"/>
            <a:r>
              <a:rPr lang="en-US" sz="2600" dirty="0" smtClean="0"/>
              <a:t>how long it will take you to unscramble this word: DNSUO</a:t>
            </a:r>
          </a:p>
          <a:p>
            <a:r>
              <a:rPr lang="en-US" sz="3500" dirty="0" smtClean="0"/>
              <a:t>Mental Sets</a:t>
            </a:r>
          </a:p>
          <a:p>
            <a:pPr lvl="1"/>
            <a:r>
              <a:rPr lang="en-US" sz="2600" dirty="0" smtClean="0"/>
              <a:t>Tendency to use an approach that was previously successful with similar problem</a:t>
            </a:r>
          </a:p>
          <a:p>
            <a:r>
              <a:rPr lang="en-US" sz="3500" dirty="0" smtClean="0"/>
              <a:t>Insight</a:t>
            </a:r>
          </a:p>
          <a:p>
            <a:pPr lvl="1"/>
            <a:r>
              <a:rPr lang="en-US" sz="2600" dirty="0" smtClean="0"/>
              <a:t>Sudden perception permitting the </a:t>
            </a:r>
            <a:r>
              <a:rPr lang="en-US" sz="2600" dirty="0" smtClean="0"/>
              <a:t>solution</a:t>
            </a:r>
          </a:p>
          <a:p>
            <a:pPr lvl="1"/>
            <a:r>
              <a:rPr lang="en-US" altLang="en-US" sz="2600" dirty="0"/>
              <a:t>Sudden awareness of the relationships among various elements that had previously appeared to be unrelated to one </a:t>
            </a:r>
            <a:r>
              <a:rPr lang="en-US" altLang="en-US" sz="2600" dirty="0" smtClean="0"/>
              <a:t>another</a:t>
            </a:r>
            <a:endParaRPr lang="en-US" sz="2600" dirty="0" smtClean="0"/>
          </a:p>
          <a:p>
            <a:r>
              <a:rPr lang="en-US" sz="3500" dirty="0" smtClean="0"/>
              <a:t>Functional </a:t>
            </a:r>
            <a:r>
              <a:rPr lang="en-US" sz="3500" dirty="0" smtClean="0"/>
              <a:t>Fixedness</a:t>
            </a:r>
          </a:p>
          <a:p>
            <a:pPr lvl="1"/>
            <a:r>
              <a:rPr lang="en-US" sz="2600" dirty="0" smtClean="0"/>
              <a:t>Tendency to think of an object in terms of its familiar function</a:t>
            </a:r>
          </a:p>
          <a:p>
            <a:endParaRPr lang="en-US"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1026"/>
          <p:cNvSpPr>
            <a:spLocks noGrp="1" noChangeArrowheads="1"/>
          </p:cNvSpPr>
          <p:nvPr>
            <p:ph type="title"/>
          </p:nvPr>
        </p:nvSpPr>
        <p:spPr>
          <a:xfrm>
            <a:off x="685800" y="271463"/>
            <a:ext cx="7772400" cy="1143000"/>
          </a:xfrm>
        </p:spPr>
        <p:txBody>
          <a:bodyPr/>
          <a:lstStyle/>
          <a:p>
            <a:pPr eaLnBrk="1" hangingPunct="1"/>
            <a:r>
              <a:rPr lang="en-US" sz="4000" smtClean="0">
                <a:latin typeface="Palatino Linotype" pitchFamily="18" charset="0"/>
              </a:rPr>
              <a:t>Insight</a:t>
            </a:r>
          </a:p>
        </p:txBody>
      </p:sp>
      <p:sp>
        <p:nvSpPr>
          <p:cNvPr id="17412" name="Rectangle 1027"/>
          <p:cNvSpPr>
            <a:spLocks noGrp="1" noChangeArrowheads="1"/>
          </p:cNvSpPr>
          <p:nvPr>
            <p:ph type="body" sz="half" idx="1"/>
          </p:nvPr>
        </p:nvSpPr>
        <p:spPr>
          <a:xfrm>
            <a:off x="719138" y="2286000"/>
            <a:ext cx="3810000" cy="2819400"/>
          </a:xfrm>
        </p:spPr>
        <p:txBody>
          <a:bodyPr/>
          <a:lstStyle/>
          <a:p>
            <a:pPr marL="0" indent="0" algn="ctr" eaLnBrk="1" hangingPunct="1">
              <a:buFont typeface="Wingdings" pitchFamily="2" charset="2"/>
              <a:buNone/>
            </a:pPr>
            <a:r>
              <a:rPr lang="en-US" altLang="en-US" sz="2800" smtClean="0">
                <a:latin typeface="Palatino Linotype" pitchFamily="18" charset="0"/>
              </a:rPr>
              <a:t>Insight involves a sudden novel realization of a solution to a problem. Humans and animals have insight.</a:t>
            </a:r>
          </a:p>
        </p:txBody>
      </p:sp>
      <p:pic>
        <p:nvPicPr>
          <p:cNvPr id="17413" name="Picture 1029" descr="kohler3"/>
          <p:cNvPicPr>
            <a:picLocks noGrp="1" noChangeAspect="1" noChangeArrowheads="1"/>
          </p:cNvPicPr>
          <p:nvPr>
            <p:ph sz="quarter" idx="2"/>
          </p:nvPr>
        </p:nvPicPr>
        <p:blipFill>
          <a:blip r:embed="rId3" cstate="print"/>
          <a:stretch>
            <a:fillRect/>
          </a:stretch>
        </p:blipFill>
        <p:spPr>
          <a:xfrm>
            <a:off x="5364088" y="1196752"/>
            <a:ext cx="2736303" cy="3908648"/>
          </a:xfrm>
          <a:noFill/>
        </p:spPr>
      </p:pic>
      <p:sp>
        <p:nvSpPr>
          <p:cNvPr id="17410" name="Slide Number Placeholder 7"/>
          <p:cNvSpPr>
            <a:spLocks noGrp="1"/>
          </p:cNvSpPr>
          <p:nvPr>
            <p:ph type="sldNum" sz="quarter" idx="12"/>
          </p:nvPr>
        </p:nvSpPr>
        <p:spPr>
          <a:noFill/>
        </p:spPr>
        <p:txBody>
          <a:bodyPr/>
          <a:lstStyle/>
          <a:p>
            <a:fld id="{037036AB-F673-47A4-B6C7-E517FEDEDB52}" type="slidenum">
              <a:rPr lang="en-US" smtClean="0"/>
              <a:pPr/>
              <a:t>26</a:t>
            </a:fld>
            <a:endParaRPr lang="en-US" smtClean="0"/>
          </a:p>
        </p:txBody>
      </p:sp>
      <p:sp>
        <p:nvSpPr>
          <p:cNvPr id="17414" name="Text Box 1031"/>
          <p:cNvSpPr txBox="1">
            <a:spLocks noChangeArrowheads="1"/>
          </p:cNvSpPr>
          <p:nvPr/>
        </p:nvSpPr>
        <p:spPr bwMode="auto">
          <a:xfrm>
            <a:off x="5486400" y="5829300"/>
            <a:ext cx="2455863" cy="641350"/>
          </a:xfrm>
          <a:prstGeom prst="rect">
            <a:avLst/>
          </a:prstGeom>
          <a:noFill/>
          <a:ln w="9525">
            <a:noFill/>
            <a:miter lim="800000"/>
            <a:headEnd/>
            <a:tailEnd/>
          </a:ln>
        </p:spPr>
        <p:txBody>
          <a:bodyPr wrap="none">
            <a:spAutoFit/>
          </a:bodyPr>
          <a:lstStyle/>
          <a:p>
            <a:pPr algn="ctr"/>
            <a:r>
              <a:rPr lang="en-US" sz="1800">
                <a:latin typeface="Palatino Linotype" pitchFamily="18" charset="0"/>
              </a:rPr>
              <a:t>Grande using boxes to</a:t>
            </a:r>
          </a:p>
          <a:p>
            <a:pPr algn="ctr"/>
            <a:r>
              <a:rPr lang="en-US" sz="1800">
                <a:latin typeface="Palatino Linotype" pitchFamily="18" charset="0"/>
              </a:rPr>
              <a:t>obtain food</a:t>
            </a:r>
          </a:p>
        </p:txBody>
      </p:sp>
    </p:spTree>
  </p:cSld>
  <p:clrMapOvr>
    <a:masterClrMapping/>
  </p:clrMapOv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5" name="Rectangle 1026"/>
          <p:cNvSpPr>
            <a:spLocks noGrp="1" noChangeArrowheads="1"/>
          </p:cNvSpPr>
          <p:nvPr>
            <p:ph type="title"/>
          </p:nvPr>
        </p:nvSpPr>
        <p:spPr>
          <a:xfrm>
            <a:off x="685800" y="271463"/>
            <a:ext cx="7772400" cy="1143000"/>
          </a:xfrm>
        </p:spPr>
        <p:txBody>
          <a:bodyPr/>
          <a:lstStyle/>
          <a:p>
            <a:pPr eaLnBrk="1" hangingPunct="1"/>
            <a:r>
              <a:rPr lang="en-US" sz="4000" smtClean="0">
                <a:latin typeface="Palatino Linotype" pitchFamily="18" charset="0"/>
              </a:rPr>
              <a:t>Insight</a:t>
            </a:r>
          </a:p>
        </p:txBody>
      </p:sp>
      <p:sp>
        <p:nvSpPr>
          <p:cNvPr id="18436" name="Rectangle 1027"/>
          <p:cNvSpPr>
            <a:spLocks noGrp="1" noChangeArrowheads="1"/>
          </p:cNvSpPr>
          <p:nvPr>
            <p:ph type="body" sz="half" idx="1"/>
          </p:nvPr>
        </p:nvSpPr>
        <p:spPr>
          <a:xfrm>
            <a:off x="381000" y="1628775"/>
            <a:ext cx="4191000" cy="4772025"/>
          </a:xfrm>
        </p:spPr>
        <p:txBody>
          <a:bodyPr/>
          <a:lstStyle/>
          <a:p>
            <a:pPr marL="0" indent="0" algn="ctr" eaLnBrk="1" hangingPunct="1">
              <a:lnSpc>
                <a:spcPct val="90000"/>
              </a:lnSpc>
              <a:buFont typeface="Wingdings" pitchFamily="2" charset="2"/>
              <a:buNone/>
            </a:pPr>
            <a:r>
              <a:rPr lang="en-US" altLang="en-US" sz="2800" smtClean="0">
                <a:latin typeface="Palatino Linotype" pitchFamily="18" charset="0"/>
              </a:rPr>
              <a:t>Brain imaging and EEG studies suggest that when an insight strikes (the “Aha” experience), it activates the right temporal cortex (Jung-Beeman &amp; others, 2004). The time between not knowing the solution and realizing it is about 0.3 seconds.</a:t>
            </a:r>
          </a:p>
        </p:txBody>
      </p:sp>
      <p:pic>
        <p:nvPicPr>
          <p:cNvPr id="18437" name="Picture 1030" descr="12673_MyersPsy8e_fig"/>
          <p:cNvPicPr>
            <a:picLocks noGrp="1" noChangeAspect="1" noChangeArrowheads="1"/>
          </p:cNvPicPr>
          <p:nvPr>
            <p:ph sz="quarter" idx="2"/>
          </p:nvPr>
        </p:nvPicPr>
        <p:blipFill>
          <a:blip r:embed="rId3" cstate="print"/>
          <a:srcRect/>
          <a:stretch>
            <a:fillRect/>
          </a:stretch>
        </p:blipFill>
        <p:spPr>
          <a:xfrm>
            <a:off x="4830763" y="1676400"/>
            <a:ext cx="3770312" cy="4191000"/>
          </a:xfrm>
          <a:noFill/>
        </p:spPr>
      </p:pic>
      <p:sp>
        <p:nvSpPr>
          <p:cNvPr id="18434" name="Slide Number Placeholder 7"/>
          <p:cNvSpPr>
            <a:spLocks noGrp="1"/>
          </p:cNvSpPr>
          <p:nvPr>
            <p:ph type="sldNum" sz="quarter" idx="12"/>
          </p:nvPr>
        </p:nvSpPr>
        <p:spPr>
          <a:noFill/>
        </p:spPr>
        <p:txBody>
          <a:bodyPr/>
          <a:lstStyle/>
          <a:p>
            <a:fld id="{E770C1D9-0E44-4F36-8F77-C4ADD48C5CF8}" type="slidenum">
              <a:rPr lang="en-US" smtClean="0"/>
              <a:pPr/>
              <a:t>27</a:t>
            </a:fld>
            <a:endParaRPr lang="en-US" smtClean="0"/>
          </a:p>
        </p:txBody>
      </p:sp>
      <p:sp>
        <p:nvSpPr>
          <p:cNvPr id="18438" name="Text Box 1032"/>
          <p:cNvSpPr txBox="1">
            <a:spLocks noChangeArrowheads="1"/>
          </p:cNvSpPr>
          <p:nvPr/>
        </p:nvSpPr>
        <p:spPr bwMode="auto">
          <a:xfrm rot="5400000">
            <a:off x="7468394" y="4342606"/>
            <a:ext cx="2681288" cy="396875"/>
          </a:xfrm>
          <a:prstGeom prst="rect">
            <a:avLst/>
          </a:prstGeom>
          <a:noFill/>
          <a:ln w="9525">
            <a:noFill/>
            <a:miter lim="800000"/>
            <a:headEnd/>
            <a:tailEnd/>
          </a:ln>
        </p:spPr>
        <p:txBody>
          <a:bodyPr wrap="none">
            <a:spAutoFit/>
          </a:bodyPr>
          <a:lstStyle/>
          <a:p>
            <a:r>
              <a:rPr lang="en-US" sz="1000"/>
              <a:t>From Mark Jung-Beekman, Northwestern</a:t>
            </a:r>
          </a:p>
          <a:p>
            <a:r>
              <a:rPr lang="en-US" sz="1000"/>
              <a:t> University and John Kounios, Drexel University</a:t>
            </a:r>
          </a:p>
        </p:txBody>
      </p:sp>
    </p:spTree>
  </p:cSld>
  <p:clrMapOvr>
    <a:masterClrMapping/>
  </p:clrMapOv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Functional fixedness </a:t>
            </a:r>
            <a:endParaRPr lang="en-US" dirty="0"/>
          </a:p>
        </p:txBody>
      </p:sp>
      <p:sp>
        <p:nvSpPr>
          <p:cNvPr id="3" name="Text Placeholder 2"/>
          <p:cNvSpPr>
            <a:spLocks noGrp="1"/>
          </p:cNvSpPr>
          <p:nvPr>
            <p:ph type="body" sz="half" idx="4294967295"/>
          </p:nvPr>
        </p:nvSpPr>
        <p:spPr>
          <a:xfrm>
            <a:off x="0" y="1916113"/>
            <a:ext cx="3954463" cy="4321175"/>
          </a:xfrm>
        </p:spPr>
        <p:txBody>
          <a:bodyPr>
            <a:normAutofit fontScale="92500"/>
          </a:bodyPr>
          <a:lstStyle/>
          <a:p>
            <a:r>
              <a:rPr lang="en-US" dirty="0" smtClean="0"/>
              <a:t>What can I do with a hammer? </a:t>
            </a:r>
          </a:p>
          <a:p>
            <a:r>
              <a:rPr lang="en-US" dirty="0"/>
              <a:t>The problem is we tend to just see an object’s </a:t>
            </a:r>
            <a:r>
              <a:rPr lang="en-US" b="1" dirty="0"/>
              <a:t>use</a:t>
            </a:r>
            <a:r>
              <a:rPr lang="en-US" dirty="0"/>
              <a:t>, not the object itself. </a:t>
            </a:r>
            <a:endParaRPr lang="en-US" dirty="0" smtClean="0"/>
          </a:p>
          <a:p>
            <a:r>
              <a:rPr lang="en-US" dirty="0" smtClean="0"/>
              <a:t>The </a:t>
            </a:r>
            <a:r>
              <a:rPr lang="en-US" dirty="0"/>
              <a:t>result: our brain’s incredible inertia to move toward the common, </a:t>
            </a:r>
            <a:r>
              <a:rPr lang="en-US" dirty="0" smtClean="0"/>
              <a:t>presents </a:t>
            </a:r>
            <a:r>
              <a:rPr lang="en-US" dirty="0"/>
              <a:t>an enormous </a:t>
            </a:r>
            <a:r>
              <a:rPr lang="en-US" b="1" dirty="0"/>
              <a:t>barrier</a:t>
            </a:r>
            <a:r>
              <a:rPr lang="en-US" dirty="0"/>
              <a:t> to coming up with new ideas. This automatic neural response is the </a:t>
            </a:r>
            <a:r>
              <a:rPr lang="en-US" b="1" dirty="0"/>
              <a:t>enemy of innovation</a:t>
            </a:r>
            <a:r>
              <a:rPr lang="en-US" dirty="0"/>
              <a:t>.</a:t>
            </a:r>
          </a:p>
        </p:txBody>
      </p:sp>
      <p:pic>
        <p:nvPicPr>
          <p:cNvPr id="4098" name="Picture 2" descr="Functional Fixedness and Innovati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11960" y="2564904"/>
            <a:ext cx="4680520" cy="21638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208551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1" name="Title 1"/>
          <p:cNvSpPr>
            <a:spLocks noGrp="1"/>
          </p:cNvSpPr>
          <p:nvPr>
            <p:ph type="title"/>
          </p:nvPr>
        </p:nvSpPr>
        <p:spPr/>
        <p:txBody>
          <a:bodyPr/>
          <a:lstStyle/>
          <a:p>
            <a:pPr eaLnBrk="1" hangingPunct="1"/>
            <a:r>
              <a:rPr lang="en-US" altLang="en-US" smtClean="0"/>
              <a:t>Creativity and Problem Solving</a:t>
            </a:r>
            <a:endParaRPr lang="en-US" altLang="en-US" dirty="0" smtClean="0"/>
          </a:p>
        </p:txBody>
      </p:sp>
      <p:sp>
        <p:nvSpPr>
          <p:cNvPr id="37892" name="Content Placeholder 2"/>
          <p:cNvSpPr>
            <a:spLocks noGrp="1"/>
          </p:cNvSpPr>
          <p:nvPr>
            <p:ph idx="1"/>
          </p:nvPr>
        </p:nvSpPr>
        <p:spPr/>
        <p:txBody>
          <a:bodyPr>
            <a:normAutofit/>
          </a:bodyPr>
          <a:lstStyle/>
          <a:p>
            <a:pPr eaLnBrk="1" hangingPunct="1"/>
            <a:r>
              <a:rPr lang="en-US" altLang="en-US" sz="2800" b="1" dirty="0" smtClean="0"/>
              <a:t>Creativity</a:t>
            </a:r>
            <a:r>
              <a:rPr lang="en-US" altLang="en-US" sz="2800" dirty="0" smtClean="0"/>
              <a:t>: Ability to generate original ideas or solve problems in novel ways</a:t>
            </a:r>
          </a:p>
          <a:p>
            <a:pPr lvl="1" eaLnBrk="1" hangingPunct="1"/>
            <a:r>
              <a:rPr lang="en-US" altLang="en-US" sz="2400" b="1" dirty="0" smtClean="0"/>
              <a:t>Divergent thinking</a:t>
            </a:r>
            <a:r>
              <a:rPr lang="en-US" altLang="en-US" sz="2400" dirty="0" smtClean="0"/>
              <a:t>: thinking that generates unusual, yet appropriate, responses to problems or questions</a:t>
            </a:r>
          </a:p>
          <a:p>
            <a:pPr lvl="1" eaLnBrk="1" hangingPunct="1"/>
            <a:r>
              <a:rPr lang="en-US" altLang="en-US" sz="2400" b="1" dirty="0" smtClean="0"/>
              <a:t>Convergent thinking</a:t>
            </a:r>
            <a:r>
              <a:rPr lang="en-US" altLang="en-US" sz="2400" dirty="0" smtClean="0"/>
              <a:t>: thinking in which a problem is viewed as having a single answer</a:t>
            </a:r>
          </a:p>
          <a:p>
            <a:pPr lvl="2" eaLnBrk="1" hangingPunct="1"/>
            <a:r>
              <a:rPr lang="en-US" altLang="en-US" sz="2400" dirty="0" smtClean="0"/>
              <a:t>And which produces responses that are based primarily on knowledge and logic</a:t>
            </a:r>
          </a:p>
          <a:p>
            <a:pPr eaLnBrk="1" hangingPunct="1"/>
            <a:r>
              <a:rPr lang="en-US" altLang="en-US" sz="2800" dirty="0" smtClean="0"/>
              <a:t>Cognitive complexity - Preference for elaborate, intricate, and complex stimuli and thinking patterns</a:t>
            </a:r>
          </a:p>
        </p:txBody>
      </p:sp>
    </p:spTree>
    <p:extLst>
      <p:ext uri="{BB962C8B-B14F-4D97-AF65-F5344CB8AC3E}">
        <p14:creationId xmlns:p14="http://schemas.microsoft.com/office/powerpoint/2010/main" val="209467636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755576" y="2420888"/>
            <a:ext cx="7772400" cy="1143000"/>
          </a:xfrm>
        </p:spPr>
        <p:txBody>
          <a:bodyPr/>
          <a:lstStyle/>
          <a:p>
            <a:r>
              <a:rPr lang="en-AU" dirty="0" smtClean="0"/>
              <a:t>Factor affecting our judgements</a:t>
            </a:r>
            <a:endParaRPr lang="en-US"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914400" y="764704"/>
            <a:ext cx="7772400" cy="5616624"/>
          </a:xfrm>
        </p:spPr>
        <p:txBody>
          <a:bodyPr>
            <a:normAutofit fontScale="92500" lnSpcReduction="10000"/>
          </a:bodyPr>
          <a:lstStyle/>
          <a:p>
            <a:r>
              <a:rPr lang="en-US" sz="3200" dirty="0" smtClean="0"/>
              <a:t>“Steve </a:t>
            </a:r>
            <a:r>
              <a:rPr lang="en-US" sz="3200" dirty="0"/>
              <a:t>is very shy and withdrawn, invariably helpful, but with little interested in people, or in the world of reality. A meek and tidy soul, he has a need for order and structure, and a passion for detail." </a:t>
            </a:r>
            <a:endParaRPr lang="en-US" sz="3200" dirty="0" smtClean="0"/>
          </a:p>
          <a:p>
            <a:r>
              <a:rPr lang="en-US" sz="3200" dirty="0" smtClean="0"/>
              <a:t>Assess </a:t>
            </a:r>
            <a:r>
              <a:rPr lang="en-US" sz="3200" dirty="0"/>
              <a:t>the probability that Steve </a:t>
            </a:r>
            <a:r>
              <a:rPr lang="en-US" sz="3200" dirty="0" smtClean="0"/>
              <a:t>is </a:t>
            </a:r>
            <a:r>
              <a:rPr lang="en-US" sz="3200" dirty="0"/>
              <a:t>engaged in a particular occupation form </a:t>
            </a:r>
            <a:r>
              <a:rPr lang="en-US" sz="3200" dirty="0" smtClean="0"/>
              <a:t>this list</a:t>
            </a:r>
          </a:p>
          <a:p>
            <a:pPr lvl="1"/>
            <a:r>
              <a:rPr lang="en-US" sz="3000" dirty="0" smtClean="0"/>
              <a:t>Farmer</a:t>
            </a:r>
          </a:p>
          <a:p>
            <a:pPr lvl="1"/>
            <a:r>
              <a:rPr lang="en-US" sz="3000" dirty="0" smtClean="0"/>
              <a:t>Salesman</a:t>
            </a:r>
          </a:p>
          <a:p>
            <a:pPr lvl="1"/>
            <a:r>
              <a:rPr lang="en-US" sz="3000" dirty="0" smtClean="0"/>
              <a:t>Airline pilot</a:t>
            </a:r>
          </a:p>
          <a:p>
            <a:pPr lvl="1"/>
            <a:r>
              <a:rPr lang="en-US" sz="3000" dirty="0" smtClean="0"/>
              <a:t>Librarian</a:t>
            </a:r>
          </a:p>
          <a:p>
            <a:pPr lvl="1"/>
            <a:r>
              <a:rPr lang="en-US" sz="3000" dirty="0" smtClean="0"/>
              <a:t>Physician			</a:t>
            </a:r>
            <a:r>
              <a:rPr lang="en-US" dirty="0" smtClean="0"/>
              <a:t> (</a:t>
            </a:r>
            <a:r>
              <a:rPr lang="en-US" dirty="0" err="1" smtClean="0"/>
              <a:t>Baumeister</a:t>
            </a:r>
            <a:r>
              <a:rPr lang="en-US" dirty="0" smtClean="0"/>
              <a:t> </a:t>
            </a:r>
            <a:r>
              <a:rPr lang="en-US" dirty="0"/>
              <a:t>&amp; </a:t>
            </a:r>
            <a:r>
              <a:rPr lang="en-US" dirty="0" smtClean="0"/>
              <a:t>Bushman, 2011)</a:t>
            </a:r>
            <a:endParaRPr lang="en-US" dirty="0"/>
          </a:p>
        </p:txBody>
      </p:sp>
    </p:spTree>
    <p:extLst>
      <p:ext uri="{BB962C8B-B14F-4D97-AF65-F5344CB8AC3E}">
        <p14:creationId xmlns:p14="http://schemas.microsoft.com/office/powerpoint/2010/main" val="413521301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Answer the question</a:t>
            </a:r>
            <a:endParaRPr lang="en-US" dirty="0"/>
          </a:p>
        </p:txBody>
      </p:sp>
      <p:sp>
        <p:nvSpPr>
          <p:cNvPr id="3" name="Content Placeholder 2"/>
          <p:cNvSpPr>
            <a:spLocks noGrp="1"/>
          </p:cNvSpPr>
          <p:nvPr>
            <p:ph idx="1"/>
          </p:nvPr>
        </p:nvSpPr>
        <p:spPr/>
        <p:txBody>
          <a:bodyPr>
            <a:normAutofit fontScale="92500" lnSpcReduction="10000"/>
          </a:bodyPr>
          <a:lstStyle/>
          <a:p>
            <a:r>
              <a:rPr lang="en-US" sz="3600" dirty="0"/>
              <a:t>I</a:t>
            </a:r>
            <a:r>
              <a:rPr lang="en-US" sz="3600" dirty="0" smtClean="0"/>
              <a:t>n </a:t>
            </a:r>
            <a:r>
              <a:rPr lang="en-US" sz="3600" dirty="0"/>
              <a:t>a series of 10 coin </a:t>
            </a:r>
            <a:r>
              <a:rPr lang="en-US" sz="3600" dirty="0" smtClean="0"/>
              <a:t>tosses, which series is likely to happen more</a:t>
            </a:r>
          </a:p>
          <a:p>
            <a:pPr marL="0" indent="0">
              <a:buNone/>
            </a:pPr>
            <a:endParaRPr lang="en-US" sz="3600" dirty="0" smtClean="0"/>
          </a:p>
          <a:p>
            <a:pPr lvl="1"/>
            <a:r>
              <a:rPr lang="en-US" sz="3600" dirty="0" smtClean="0"/>
              <a:t>HHTTHTHTTH </a:t>
            </a:r>
          </a:p>
          <a:p>
            <a:pPr lvl="1"/>
            <a:r>
              <a:rPr lang="en-US" sz="3600" dirty="0" smtClean="0"/>
              <a:t>HHHHHHHHHH </a:t>
            </a:r>
          </a:p>
          <a:p>
            <a:pPr marL="320040" lvl="1" indent="0">
              <a:buNone/>
            </a:pPr>
            <a:endParaRPr lang="en-US" sz="3600" dirty="0" smtClean="0"/>
          </a:p>
          <a:p>
            <a:r>
              <a:rPr lang="en-US" sz="3600" dirty="0" smtClean="0"/>
              <a:t>H </a:t>
            </a:r>
            <a:r>
              <a:rPr lang="en-US" sz="3600" dirty="0"/>
              <a:t>is heads and T is </a:t>
            </a:r>
            <a:r>
              <a:rPr lang="en-US" sz="3600" dirty="0" smtClean="0"/>
              <a:t>tails</a:t>
            </a:r>
          </a:p>
          <a:p>
            <a:pPr marL="0" indent="0">
              <a:buNone/>
            </a:pPr>
            <a:r>
              <a:rPr lang="en-US" sz="3600" dirty="0"/>
              <a:t>	</a:t>
            </a:r>
            <a:r>
              <a:rPr lang="en-US" sz="3600" dirty="0" smtClean="0"/>
              <a:t>					</a:t>
            </a:r>
            <a:r>
              <a:rPr lang="en-US" sz="3600" dirty="0"/>
              <a:t> </a:t>
            </a:r>
            <a:r>
              <a:rPr lang="en-US" sz="3600" dirty="0" smtClean="0"/>
              <a:t>(</a:t>
            </a:r>
            <a:r>
              <a:rPr lang="en-US" dirty="0" smtClean="0"/>
              <a:t>Bernstein, 2011)</a:t>
            </a:r>
            <a:endParaRPr lang="en-US" dirty="0"/>
          </a:p>
        </p:txBody>
      </p:sp>
    </p:spTree>
    <p:extLst>
      <p:ext uri="{BB962C8B-B14F-4D97-AF65-F5344CB8AC3E}">
        <p14:creationId xmlns:p14="http://schemas.microsoft.com/office/powerpoint/2010/main" val="339652593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Answer these questions</a:t>
            </a:r>
            <a:endParaRPr lang="en-US" dirty="0"/>
          </a:p>
        </p:txBody>
      </p:sp>
      <p:sp>
        <p:nvSpPr>
          <p:cNvPr id="3" name="Content Placeholder 2"/>
          <p:cNvSpPr>
            <a:spLocks noGrp="1"/>
          </p:cNvSpPr>
          <p:nvPr>
            <p:ph idx="1"/>
          </p:nvPr>
        </p:nvSpPr>
        <p:spPr/>
        <p:txBody>
          <a:bodyPr>
            <a:normAutofit lnSpcReduction="10000"/>
          </a:bodyPr>
          <a:lstStyle/>
          <a:p>
            <a:r>
              <a:rPr lang="en-US" sz="3200" dirty="0" smtClean="0"/>
              <a:t>If </a:t>
            </a:r>
            <a:r>
              <a:rPr lang="en-US" sz="3200" dirty="0"/>
              <a:t>a random word is taken from an English text, is it more likely that the word starts with a K, or that K is the third letter</a:t>
            </a:r>
            <a:r>
              <a:rPr lang="en-US" sz="3200" dirty="0" smtClean="0"/>
              <a:t>?</a:t>
            </a:r>
          </a:p>
          <a:p>
            <a:endParaRPr lang="en-US" sz="3200" dirty="0" smtClean="0"/>
          </a:p>
          <a:p>
            <a:r>
              <a:rPr lang="en-US" sz="3200" dirty="0"/>
              <a:t>What is more likely to kill you, your dog or </a:t>
            </a:r>
            <a:r>
              <a:rPr lang="en-US" sz="3200" dirty="0" smtClean="0"/>
              <a:t>falling off from your </a:t>
            </a:r>
            <a:r>
              <a:rPr lang="en-US" sz="3200" dirty="0"/>
              <a:t>couch</a:t>
            </a:r>
            <a:r>
              <a:rPr lang="en-US" sz="3200" dirty="0" smtClean="0"/>
              <a:t>?</a:t>
            </a:r>
          </a:p>
          <a:p>
            <a:endParaRPr lang="en-US" sz="3200" dirty="0" smtClean="0"/>
          </a:p>
          <a:p>
            <a:r>
              <a:rPr lang="en-US" sz="3200" dirty="0" smtClean="0"/>
              <a:t>What is more likely to kill you, hot tap water and a plane crash?</a:t>
            </a:r>
            <a:endParaRPr lang="en-US" sz="3200" dirty="0"/>
          </a:p>
        </p:txBody>
      </p:sp>
    </p:spTree>
    <p:extLst>
      <p:ext uri="{BB962C8B-B14F-4D97-AF65-F5344CB8AC3E}">
        <p14:creationId xmlns:p14="http://schemas.microsoft.com/office/powerpoint/2010/main" val="425106700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Heuristics</a:t>
            </a:r>
            <a:endParaRPr lang="en-US" dirty="0"/>
          </a:p>
        </p:txBody>
      </p:sp>
      <p:sp>
        <p:nvSpPr>
          <p:cNvPr id="3" name="Content Placeholder 2"/>
          <p:cNvSpPr>
            <a:spLocks noGrp="1"/>
          </p:cNvSpPr>
          <p:nvPr>
            <p:ph idx="1"/>
          </p:nvPr>
        </p:nvSpPr>
        <p:spPr>
          <a:xfrm>
            <a:off x="914400" y="1700808"/>
            <a:ext cx="7772400" cy="4318992"/>
          </a:xfrm>
        </p:spPr>
        <p:txBody>
          <a:bodyPr>
            <a:normAutofit/>
          </a:bodyPr>
          <a:lstStyle/>
          <a:p>
            <a:r>
              <a:rPr lang="en-US" sz="2800" b="1" dirty="0"/>
              <a:t>Representative Heuristics</a:t>
            </a:r>
            <a:r>
              <a:rPr lang="en-US" sz="2800" dirty="0"/>
              <a:t>: </a:t>
            </a:r>
            <a:r>
              <a:rPr lang="en-US" sz="2800" dirty="0" smtClean="0"/>
              <a:t>people judge the probability or frequency of a hypothesis by considering how much the hypothesis resembles available data </a:t>
            </a:r>
            <a:endParaRPr lang="en-US" sz="2800" dirty="0"/>
          </a:p>
          <a:p>
            <a:r>
              <a:rPr lang="en-US" sz="2800" dirty="0" smtClean="0"/>
              <a:t>The use of past experiences to guide the decision-making process</a:t>
            </a:r>
            <a:endParaRPr lang="en-US" sz="2800" dirty="0"/>
          </a:p>
          <a:p>
            <a:r>
              <a:rPr lang="en-US" sz="2800" dirty="0" smtClean="0"/>
              <a:t>Judging the likelihood of things or objects in term of how well they represent, or match a particular prototype</a:t>
            </a:r>
            <a:endParaRPr lang="en-US" sz="2800" dirty="0"/>
          </a:p>
          <a:p>
            <a:pPr marL="0" indent="0">
              <a:buNone/>
            </a:pPr>
            <a:endParaRPr lang="en-US" dirty="0"/>
          </a:p>
          <a:p>
            <a:endParaRPr lang="en-US" dirty="0"/>
          </a:p>
        </p:txBody>
      </p:sp>
    </p:spTree>
    <p:extLst>
      <p:ext uri="{BB962C8B-B14F-4D97-AF65-F5344CB8AC3E}">
        <p14:creationId xmlns:p14="http://schemas.microsoft.com/office/powerpoint/2010/main" val="52537041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Heuristics</a:t>
            </a:r>
            <a:endParaRPr lang="en-US" dirty="0"/>
          </a:p>
        </p:txBody>
      </p:sp>
      <p:sp>
        <p:nvSpPr>
          <p:cNvPr id="3" name="Content Placeholder 2"/>
          <p:cNvSpPr>
            <a:spLocks noGrp="1"/>
          </p:cNvSpPr>
          <p:nvPr>
            <p:ph idx="1"/>
          </p:nvPr>
        </p:nvSpPr>
        <p:spPr>
          <a:xfrm>
            <a:off x="914400" y="1700808"/>
            <a:ext cx="7772400" cy="4318992"/>
          </a:xfrm>
        </p:spPr>
        <p:txBody>
          <a:bodyPr>
            <a:normAutofit lnSpcReduction="10000"/>
          </a:bodyPr>
          <a:lstStyle/>
          <a:p>
            <a:r>
              <a:rPr lang="en-US" sz="3200" b="1" dirty="0"/>
              <a:t>Availability Heuristics</a:t>
            </a:r>
            <a:r>
              <a:rPr lang="en-US" sz="3200" dirty="0"/>
              <a:t>: people predict the frequency of an event, or a proportion within a population, based on how easily an example can be brought to </a:t>
            </a:r>
            <a:r>
              <a:rPr lang="en-US" sz="3200" dirty="0" smtClean="0"/>
              <a:t>mind</a:t>
            </a:r>
          </a:p>
          <a:p>
            <a:r>
              <a:rPr lang="en-US" sz="3200" dirty="0" smtClean="0"/>
              <a:t>People overestimate the importance of information that is available to them.</a:t>
            </a:r>
          </a:p>
          <a:p>
            <a:r>
              <a:rPr lang="en-US" sz="3200" dirty="0" smtClean="0"/>
              <a:t>Smoking is not unhealthy since I know someone who lived to 100 and smoked 3 packs a day</a:t>
            </a:r>
          </a:p>
          <a:p>
            <a:endParaRPr lang="en-US" dirty="0"/>
          </a:p>
        </p:txBody>
      </p:sp>
    </p:spTree>
    <p:extLst>
      <p:ext uri="{BB962C8B-B14F-4D97-AF65-F5344CB8AC3E}">
        <p14:creationId xmlns:p14="http://schemas.microsoft.com/office/powerpoint/2010/main" val="217710038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idx="1"/>
          </p:nvPr>
        </p:nvSpPr>
        <p:spPr/>
        <p:txBody>
          <a:bodyPr/>
          <a:lstStyle/>
          <a:p>
            <a:endParaRPr lang="en-US"/>
          </a:p>
        </p:txBody>
      </p:sp>
      <p:sp>
        <p:nvSpPr>
          <p:cNvPr id="4" name="Title 3"/>
          <p:cNvSpPr>
            <a:spLocks noGrp="1"/>
          </p:cNvSpPr>
          <p:nvPr>
            <p:ph type="title"/>
          </p:nvPr>
        </p:nvSpPr>
        <p:spPr/>
        <p:txBody>
          <a:bodyPr/>
          <a:lstStyle/>
          <a:p>
            <a:r>
              <a:rPr lang="en-US" dirty="0" smtClean="0"/>
              <a:t>Intelligence</a:t>
            </a:r>
            <a:endParaRPr lang="en-US" dirty="0"/>
          </a:p>
        </p:txBody>
      </p:sp>
    </p:spTree>
    <p:extLst>
      <p:ext uri="{BB962C8B-B14F-4D97-AF65-F5344CB8AC3E}">
        <p14:creationId xmlns:p14="http://schemas.microsoft.com/office/powerpoint/2010/main" val="19137021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Title 1"/>
          <p:cNvSpPr>
            <a:spLocks noGrp="1"/>
          </p:cNvSpPr>
          <p:nvPr>
            <p:ph type="title"/>
          </p:nvPr>
        </p:nvSpPr>
        <p:spPr/>
        <p:txBody>
          <a:bodyPr/>
          <a:lstStyle/>
          <a:p>
            <a:pPr eaLnBrk="1" hangingPunct="1"/>
            <a:r>
              <a:rPr lang="en-US" altLang="en-US" smtClean="0"/>
              <a:t>Introduction</a:t>
            </a:r>
            <a:endParaRPr lang="en-US" altLang="en-US" dirty="0" smtClean="0"/>
          </a:p>
        </p:txBody>
      </p:sp>
      <p:sp>
        <p:nvSpPr>
          <p:cNvPr id="17412" name="Content Placeholder 2"/>
          <p:cNvSpPr>
            <a:spLocks noGrp="1"/>
          </p:cNvSpPr>
          <p:nvPr>
            <p:ph idx="1"/>
          </p:nvPr>
        </p:nvSpPr>
        <p:spPr/>
        <p:txBody>
          <a:bodyPr>
            <a:normAutofit/>
          </a:bodyPr>
          <a:lstStyle/>
          <a:p>
            <a:pPr eaLnBrk="1" hangingPunct="1"/>
            <a:r>
              <a:rPr lang="en-US" altLang="en-US" sz="3200" b="1" dirty="0" smtClean="0"/>
              <a:t>Intelligence: </a:t>
            </a:r>
            <a:r>
              <a:rPr lang="en-US" altLang="en-US" sz="3200" dirty="0" smtClean="0"/>
              <a:t>The capacity to </a:t>
            </a:r>
          </a:p>
          <a:p>
            <a:pPr lvl="1" eaLnBrk="1" hangingPunct="1"/>
            <a:r>
              <a:rPr lang="en-US" altLang="en-US" sz="3200" dirty="0" smtClean="0"/>
              <a:t>Understand the world</a:t>
            </a:r>
          </a:p>
          <a:p>
            <a:pPr lvl="1" eaLnBrk="1" hangingPunct="1"/>
            <a:r>
              <a:rPr lang="en-US" altLang="en-US" sz="3200" dirty="0" smtClean="0"/>
              <a:t>Think rationally</a:t>
            </a:r>
          </a:p>
          <a:p>
            <a:pPr lvl="1" eaLnBrk="1" hangingPunct="1"/>
            <a:r>
              <a:rPr lang="en-US" altLang="en-US" sz="3200" dirty="0" smtClean="0"/>
              <a:t>Use resources effectively when faced with challenges</a:t>
            </a:r>
          </a:p>
        </p:txBody>
      </p:sp>
    </p:spTree>
    <p:extLst>
      <p:ext uri="{BB962C8B-B14F-4D97-AF65-F5344CB8AC3E}">
        <p14:creationId xmlns:p14="http://schemas.microsoft.com/office/powerpoint/2010/main" val="822465996"/>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eaLnBrk="1" fontAlgn="auto" hangingPunct="1">
              <a:spcAft>
                <a:spcPts val="0"/>
              </a:spcAft>
              <a:defRPr/>
            </a:pPr>
            <a:r>
              <a:rPr lang="en-US" sz="4200" smtClean="0"/>
              <a:t>Theories of Intelligence: Are There Different Kinds of Intelligence? </a:t>
            </a:r>
            <a:endParaRPr lang="en-US" sz="4200" dirty="0"/>
          </a:p>
        </p:txBody>
      </p:sp>
      <p:sp>
        <p:nvSpPr>
          <p:cNvPr id="18436" name="Content Placeholder 2"/>
          <p:cNvSpPr>
            <a:spLocks noGrp="1"/>
          </p:cNvSpPr>
          <p:nvPr>
            <p:ph idx="1"/>
          </p:nvPr>
        </p:nvSpPr>
        <p:spPr/>
        <p:txBody>
          <a:bodyPr>
            <a:normAutofit/>
          </a:bodyPr>
          <a:lstStyle/>
          <a:p>
            <a:pPr eaLnBrk="1" hangingPunct="1"/>
            <a:r>
              <a:rPr lang="en-US" altLang="en-US" sz="3200" b="1" dirty="0" smtClean="0"/>
              <a:t>g or g-factor</a:t>
            </a:r>
            <a:r>
              <a:rPr lang="en-US" altLang="en-US" sz="3200" dirty="0" smtClean="0"/>
              <a:t>: The single, general factor for mental ability assumed to underlie intelligence </a:t>
            </a:r>
            <a:r>
              <a:rPr lang="en-IN" altLang="en-US" sz="3200" dirty="0" smtClean="0"/>
              <a:t>in some early theories of intelligence</a:t>
            </a:r>
            <a:endParaRPr lang="en-US" altLang="en-US" sz="3200" dirty="0" smtClean="0"/>
          </a:p>
        </p:txBody>
      </p:sp>
    </p:spTree>
    <p:extLst>
      <p:ext uri="{BB962C8B-B14F-4D97-AF65-F5344CB8AC3E}">
        <p14:creationId xmlns:p14="http://schemas.microsoft.com/office/powerpoint/2010/main" val="28330337"/>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eaLnBrk="1" fontAlgn="auto" hangingPunct="1">
              <a:spcAft>
                <a:spcPts val="0"/>
              </a:spcAft>
              <a:defRPr/>
            </a:pPr>
            <a:r>
              <a:rPr lang="en-US" sz="4200" smtClean="0"/>
              <a:t>Theories of Intelligence: Are There Different Kinds of Intelligence? </a:t>
            </a:r>
            <a:endParaRPr lang="en-US" sz="4200" dirty="0"/>
          </a:p>
        </p:txBody>
      </p:sp>
      <p:sp>
        <p:nvSpPr>
          <p:cNvPr id="19460" name="Content Placeholder 2"/>
          <p:cNvSpPr>
            <a:spLocks noGrp="1"/>
          </p:cNvSpPr>
          <p:nvPr>
            <p:ph idx="1"/>
          </p:nvPr>
        </p:nvSpPr>
        <p:spPr/>
        <p:txBody>
          <a:bodyPr>
            <a:normAutofit/>
          </a:bodyPr>
          <a:lstStyle/>
          <a:p>
            <a:pPr eaLnBrk="1" hangingPunct="1"/>
            <a:r>
              <a:rPr lang="en-US" altLang="en-US" sz="3200" b="1" dirty="0" smtClean="0"/>
              <a:t>Fluid intelligence</a:t>
            </a:r>
            <a:r>
              <a:rPr lang="en-US" altLang="en-US" sz="3200" dirty="0" smtClean="0"/>
              <a:t>: Reflects the ability to think logically, reason abstractly, and solve problems</a:t>
            </a:r>
          </a:p>
          <a:p>
            <a:pPr eaLnBrk="1" hangingPunct="1"/>
            <a:r>
              <a:rPr lang="en-US" altLang="en-US" sz="3200" b="1" dirty="0" smtClean="0"/>
              <a:t>Crystallized intelligence</a:t>
            </a:r>
            <a:r>
              <a:rPr lang="en-US" altLang="en-US" sz="3200" dirty="0" smtClean="0"/>
              <a:t>: Accumulation of information, knowledge, and skills that people learn through experience and education</a:t>
            </a:r>
          </a:p>
        </p:txBody>
      </p:sp>
    </p:spTree>
    <p:extLst>
      <p:ext uri="{BB962C8B-B14F-4D97-AF65-F5344CB8AC3E}">
        <p14:creationId xmlns:p14="http://schemas.microsoft.com/office/powerpoint/2010/main" val="267764881"/>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eaLnBrk="1" fontAlgn="auto" hangingPunct="1">
              <a:spcAft>
                <a:spcPts val="0"/>
              </a:spcAft>
              <a:defRPr/>
            </a:pPr>
            <a:r>
              <a:rPr lang="en-US" sz="4200" smtClean="0"/>
              <a:t>Theories of Intelligence: Are There Different Kinds of Intelligence? </a:t>
            </a:r>
            <a:endParaRPr lang="en-US" sz="4200" dirty="0"/>
          </a:p>
        </p:txBody>
      </p:sp>
      <p:sp>
        <p:nvSpPr>
          <p:cNvPr id="20484" name="Content Placeholder 2"/>
          <p:cNvSpPr>
            <a:spLocks noGrp="1"/>
          </p:cNvSpPr>
          <p:nvPr>
            <p:ph idx="1"/>
          </p:nvPr>
        </p:nvSpPr>
        <p:spPr/>
        <p:txBody>
          <a:bodyPr>
            <a:normAutofit/>
          </a:bodyPr>
          <a:lstStyle/>
          <a:p>
            <a:pPr eaLnBrk="1" hangingPunct="1"/>
            <a:r>
              <a:rPr lang="en-US" altLang="en-US" sz="3200" b="1" dirty="0" smtClean="0"/>
              <a:t>Theory of multiple intelligences</a:t>
            </a:r>
          </a:p>
          <a:p>
            <a:pPr lvl="1" eaLnBrk="1" hangingPunct="1"/>
            <a:r>
              <a:rPr lang="en-US" altLang="en-US" sz="2800" dirty="0" smtClean="0"/>
              <a:t>Gardner’s intelligence theory</a:t>
            </a:r>
          </a:p>
          <a:p>
            <a:pPr lvl="1" eaLnBrk="1" hangingPunct="1"/>
            <a:r>
              <a:rPr lang="en-US" altLang="en-US" sz="2800" dirty="0" smtClean="0"/>
              <a:t>Proposes that there are eight distinct spheres of intelligence</a:t>
            </a:r>
          </a:p>
          <a:p>
            <a:pPr lvl="1" eaLnBrk="1" hangingPunct="1"/>
            <a:r>
              <a:rPr lang="en-IN" altLang="en-US" sz="2800" dirty="0" smtClean="0"/>
              <a:t>Possibility of more types of intelligence</a:t>
            </a:r>
          </a:p>
          <a:p>
            <a:pPr lvl="2" eaLnBrk="1" hangingPunct="1"/>
            <a:r>
              <a:rPr lang="en-US" altLang="en-US" sz="2800" dirty="0" smtClean="0"/>
              <a:t>Existential intelligence - Identifying the fundamental questions of human existence</a:t>
            </a:r>
          </a:p>
        </p:txBody>
      </p:sp>
    </p:spTree>
    <p:extLst>
      <p:ext uri="{BB962C8B-B14F-4D97-AF65-F5344CB8AC3E}">
        <p14:creationId xmlns:p14="http://schemas.microsoft.com/office/powerpoint/2010/main" val="1319092856"/>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Title 1"/>
          <p:cNvSpPr>
            <a:spLocks noGrp="1"/>
          </p:cNvSpPr>
          <p:nvPr>
            <p:ph type="title"/>
          </p:nvPr>
        </p:nvSpPr>
        <p:spPr/>
        <p:txBody>
          <a:bodyPr/>
          <a:lstStyle/>
          <a:p>
            <a:pPr eaLnBrk="1" hangingPunct="1"/>
            <a:r>
              <a:rPr lang="en-US" altLang="en-US" smtClean="0"/>
              <a:t>Eight Forms of Intelligence</a:t>
            </a:r>
            <a:endParaRPr lang="en-US" altLang="en-US" dirty="0" smtClean="0"/>
          </a:p>
        </p:txBody>
      </p:sp>
      <p:sp>
        <p:nvSpPr>
          <p:cNvPr id="4" name="Content Placeholder 3"/>
          <p:cNvSpPr>
            <a:spLocks noGrp="1"/>
          </p:cNvSpPr>
          <p:nvPr>
            <p:ph idx="1"/>
          </p:nvPr>
        </p:nvSpPr>
        <p:spPr/>
        <p:txBody>
          <a:bodyPr/>
          <a:lstStyle/>
          <a:p>
            <a:pPr marL="514350" indent="-514350">
              <a:buFont typeface="+mj-lt"/>
              <a:buAutoNum type="arabicPeriod"/>
            </a:pPr>
            <a:r>
              <a:rPr lang="en-US" sz="2800" dirty="0"/>
              <a:t>Musical intelligence</a:t>
            </a:r>
          </a:p>
          <a:p>
            <a:pPr marL="514350" indent="-514350">
              <a:buFont typeface="+mj-lt"/>
              <a:buAutoNum type="arabicPeriod"/>
            </a:pPr>
            <a:r>
              <a:rPr lang="en-US" sz="2800" dirty="0"/>
              <a:t>Bodily kinesthetic intelligence</a:t>
            </a:r>
          </a:p>
          <a:p>
            <a:pPr marL="514350" indent="-514350">
              <a:buFont typeface="+mj-lt"/>
              <a:buAutoNum type="arabicPeriod"/>
            </a:pPr>
            <a:r>
              <a:rPr lang="en-US" sz="2800" dirty="0"/>
              <a:t>Logical-mathematical intelligence</a:t>
            </a:r>
          </a:p>
          <a:p>
            <a:pPr marL="514350" indent="-514350">
              <a:buFont typeface="+mj-lt"/>
              <a:buAutoNum type="arabicPeriod"/>
            </a:pPr>
            <a:r>
              <a:rPr lang="en-US" sz="2800" dirty="0"/>
              <a:t>Linguistic intelligence</a:t>
            </a:r>
          </a:p>
          <a:p>
            <a:pPr marL="514350" indent="-514350">
              <a:buFont typeface="+mj-lt"/>
              <a:buAutoNum type="arabicPeriod"/>
            </a:pPr>
            <a:r>
              <a:rPr lang="en-US" sz="2800" dirty="0"/>
              <a:t>Spatial intelligence</a:t>
            </a:r>
          </a:p>
          <a:p>
            <a:pPr marL="514350" indent="-514350">
              <a:buFont typeface="+mj-lt"/>
              <a:buAutoNum type="arabicPeriod"/>
            </a:pPr>
            <a:r>
              <a:rPr lang="en-US" sz="2800" dirty="0"/>
              <a:t>Interpersonal intelligence</a:t>
            </a:r>
          </a:p>
          <a:p>
            <a:pPr marL="514350" indent="-514350">
              <a:buFont typeface="+mj-lt"/>
              <a:buAutoNum type="arabicPeriod"/>
            </a:pPr>
            <a:r>
              <a:rPr lang="en-US" sz="2800" dirty="0"/>
              <a:t>Intrapersonal intelligence</a:t>
            </a:r>
          </a:p>
          <a:p>
            <a:pPr marL="514350" indent="-514350">
              <a:buFont typeface="+mj-lt"/>
              <a:buAutoNum type="arabicPeriod"/>
            </a:pPr>
            <a:r>
              <a:rPr lang="en-US" sz="2800" dirty="0"/>
              <a:t>Naturalist intelligence</a:t>
            </a:r>
          </a:p>
          <a:p>
            <a:endParaRPr lang="en-US" dirty="0"/>
          </a:p>
        </p:txBody>
      </p:sp>
    </p:spTree>
    <p:extLst>
      <p:ext uri="{BB962C8B-B14F-4D97-AF65-F5344CB8AC3E}">
        <p14:creationId xmlns:p14="http://schemas.microsoft.com/office/powerpoint/2010/main" val="2262688296"/>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Title 1"/>
          <p:cNvSpPr>
            <a:spLocks noGrp="1"/>
          </p:cNvSpPr>
          <p:nvPr>
            <p:ph type="title"/>
          </p:nvPr>
        </p:nvSpPr>
        <p:spPr/>
        <p:txBody>
          <a:bodyPr>
            <a:normAutofit fontScale="90000"/>
          </a:bodyPr>
          <a:lstStyle/>
          <a:p>
            <a:pPr eaLnBrk="1" hangingPunct="1"/>
            <a:r>
              <a:rPr lang="en-US" altLang="en-US" sz="4400" smtClean="0"/>
              <a:t>Practical and Emotional Intelligence</a:t>
            </a:r>
            <a:endParaRPr lang="en-US" altLang="en-US" sz="4400" dirty="0" smtClean="0"/>
          </a:p>
        </p:txBody>
      </p:sp>
      <p:sp>
        <p:nvSpPr>
          <p:cNvPr id="24580" name="Content Placeholder 2"/>
          <p:cNvSpPr>
            <a:spLocks noGrp="1"/>
          </p:cNvSpPr>
          <p:nvPr>
            <p:ph idx="1"/>
          </p:nvPr>
        </p:nvSpPr>
        <p:spPr>
          <a:xfrm>
            <a:off x="457200" y="1600200"/>
            <a:ext cx="8229600" cy="4781128"/>
          </a:xfrm>
        </p:spPr>
        <p:txBody>
          <a:bodyPr>
            <a:normAutofit/>
          </a:bodyPr>
          <a:lstStyle/>
          <a:p>
            <a:pPr eaLnBrk="1" hangingPunct="1"/>
            <a:r>
              <a:rPr lang="en-US" altLang="en-US" sz="2800" b="1" u="sng" dirty="0" smtClean="0"/>
              <a:t>Practical intelligence</a:t>
            </a:r>
            <a:r>
              <a:rPr lang="en-US" altLang="en-US" sz="2800" dirty="0" smtClean="0"/>
              <a:t>: Related to overall success in living</a:t>
            </a:r>
          </a:p>
          <a:p>
            <a:pPr eaLnBrk="1" hangingPunct="1"/>
            <a:r>
              <a:rPr lang="en-US" altLang="en-US" sz="2800" b="1" u="sng" dirty="0" smtClean="0"/>
              <a:t>Analytical intelligence</a:t>
            </a:r>
            <a:r>
              <a:rPr lang="en-US" altLang="en-US" sz="2800" dirty="0" smtClean="0"/>
              <a:t>: focuses on abstract but traditional types of problems measured on IQ tests</a:t>
            </a:r>
          </a:p>
          <a:p>
            <a:pPr eaLnBrk="1" hangingPunct="1"/>
            <a:r>
              <a:rPr lang="en-US" altLang="en-US" sz="2800" b="1" u="sng" dirty="0" smtClean="0"/>
              <a:t>Creative intelligence</a:t>
            </a:r>
            <a:r>
              <a:rPr lang="en-US" altLang="en-US" sz="2800" dirty="0" smtClean="0"/>
              <a:t>: involves the generation of novel ideas and products</a:t>
            </a:r>
            <a:endParaRPr lang="en-US" altLang="en-US" sz="2800" b="1" dirty="0" smtClean="0"/>
          </a:p>
          <a:p>
            <a:pPr eaLnBrk="1" hangingPunct="1"/>
            <a:r>
              <a:rPr lang="en-US" altLang="en-US" sz="2800" b="1" dirty="0" smtClean="0"/>
              <a:t>Emotional intelligence</a:t>
            </a:r>
            <a:r>
              <a:rPr lang="en-US" altLang="en-US" sz="2800" dirty="0" smtClean="0"/>
              <a:t>: Set of skills that underlie the accurate assessment, evaluation, expression, and regulation of emotions</a:t>
            </a:r>
          </a:p>
        </p:txBody>
      </p:sp>
    </p:spTree>
    <p:extLst>
      <p:ext uri="{BB962C8B-B14F-4D97-AF65-F5344CB8AC3E}">
        <p14:creationId xmlns:p14="http://schemas.microsoft.com/office/powerpoint/2010/main" val="524859430"/>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Title 1"/>
          <p:cNvSpPr>
            <a:spLocks noGrp="1"/>
          </p:cNvSpPr>
          <p:nvPr>
            <p:ph type="title"/>
          </p:nvPr>
        </p:nvSpPr>
        <p:spPr/>
        <p:txBody>
          <a:bodyPr/>
          <a:lstStyle/>
          <a:p>
            <a:pPr eaLnBrk="1" hangingPunct="1"/>
            <a:r>
              <a:rPr lang="en-US" altLang="en-US" smtClean="0"/>
              <a:t>Assessing Intelligence</a:t>
            </a:r>
            <a:endParaRPr lang="en-US" altLang="en-US" dirty="0" smtClean="0"/>
          </a:p>
        </p:txBody>
      </p:sp>
      <p:sp>
        <p:nvSpPr>
          <p:cNvPr id="26628" name="Content Placeholder 2"/>
          <p:cNvSpPr>
            <a:spLocks noGrp="1"/>
          </p:cNvSpPr>
          <p:nvPr>
            <p:ph idx="1"/>
          </p:nvPr>
        </p:nvSpPr>
        <p:spPr/>
        <p:txBody>
          <a:bodyPr>
            <a:normAutofit fontScale="92500" lnSpcReduction="10000"/>
          </a:bodyPr>
          <a:lstStyle/>
          <a:p>
            <a:pPr eaLnBrk="1" hangingPunct="1"/>
            <a:r>
              <a:rPr lang="en-US" altLang="en-US" sz="3200" b="1" dirty="0" smtClean="0"/>
              <a:t>Intelligence tests</a:t>
            </a:r>
            <a:r>
              <a:rPr lang="en-US" altLang="en-US" sz="3200" dirty="0" smtClean="0"/>
              <a:t>: Devised to </a:t>
            </a:r>
            <a:r>
              <a:rPr lang="en-IN" altLang="en-US" sz="3200" dirty="0" smtClean="0"/>
              <a:t>quantify a person’s level of intelligence</a:t>
            </a:r>
          </a:p>
          <a:p>
            <a:pPr lvl="1" eaLnBrk="1" hangingPunct="1"/>
            <a:r>
              <a:rPr lang="en-US" altLang="en-US" sz="2800" dirty="0" smtClean="0"/>
              <a:t>Benefits</a:t>
            </a:r>
          </a:p>
          <a:p>
            <a:pPr lvl="2" eaLnBrk="1" hangingPunct="1"/>
            <a:r>
              <a:rPr lang="en-IN" altLang="en-US" sz="2800" dirty="0" smtClean="0"/>
              <a:t>Identifying students in need of special attention in school</a:t>
            </a:r>
          </a:p>
          <a:p>
            <a:pPr lvl="2" eaLnBrk="1" hangingPunct="1"/>
            <a:r>
              <a:rPr lang="en-IN" altLang="en-US" sz="2800" dirty="0" smtClean="0"/>
              <a:t>Diagnosing specific learning difficulties</a:t>
            </a:r>
          </a:p>
          <a:p>
            <a:pPr lvl="2" eaLnBrk="1" hangingPunct="1"/>
            <a:r>
              <a:rPr lang="en-IN" altLang="en-US" sz="2800" dirty="0" smtClean="0"/>
              <a:t>Helping people make the best educational and vocational choices</a:t>
            </a:r>
          </a:p>
          <a:p>
            <a:pPr lvl="1" eaLnBrk="1" hangingPunct="1"/>
            <a:r>
              <a:rPr lang="en-IN" altLang="en-US" sz="2800" dirty="0" smtClean="0"/>
              <a:t>Controversial</a:t>
            </a:r>
          </a:p>
          <a:p>
            <a:pPr lvl="2" eaLnBrk="1" hangingPunct="1"/>
            <a:r>
              <a:rPr lang="en-IN" altLang="en-US" sz="2800" dirty="0" smtClean="0"/>
              <a:t>Raises social and educational issues</a:t>
            </a:r>
            <a:endParaRPr lang="en-US" altLang="en-US" sz="2800" dirty="0" smtClean="0"/>
          </a:p>
        </p:txBody>
      </p:sp>
    </p:spTree>
    <p:extLst>
      <p:ext uri="{BB962C8B-B14F-4D97-AF65-F5344CB8AC3E}">
        <p14:creationId xmlns:p14="http://schemas.microsoft.com/office/powerpoint/2010/main" val="737729577"/>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Title 1"/>
          <p:cNvSpPr>
            <a:spLocks noGrp="1"/>
          </p:cNvSpPr>
          <p:nvPr>
            <p:ph type="title"/>
          </p:nvPr>
        </p:nvSpPr>
        <p:spPr/>
        <p:txBody>
          <a:bodyPr>
            <a:normAutofit fontScale="90000"/>
          </a:bodyPr>
          <a:lstStyle/>
          <a:p>
            <a:pPr eaLnBrk="1" hangingPunct="1"/>
            <a:r>
              <a:rPr lang="en-US" altLang="en-US" sz="4000" smtClean="0"/>
              <a:t>Binet and the Development of IQ Tests</a:t>
            </a:r>
            <a:endParaRPr lang="en-US" altLang="en-US" sz="4000" dirty="0" smtClean="0"/>
          </a:p>
        </p:txBody>
      </p:sp>
      <p:sp>
        <p:nvSpPr>
          <p:cNvPr id="27652" name="Content Placeholder 2"/>
          <p:cNvSpPr>
            <a:spLocks noGrp="1"/>
          </p:cNvSpPr>
          <p:nvPr>
            <p:ph idx="1"/>
          </p:nvPr>
        </p:nvSpPr>
        <p:spPr/>
        <p:txBody>
          <a:bodyPr/>
          <a:lstStyle/>
          <a:p>
            <a:pPr eaLnBrk="1" hangingPunct="1"/>
            <a:r>
              <a:rPr lang="en-US" altLang="en-US" b="1" smtClean="0"/>
              <a:t>Mental age </a:t>
            </a:r>
            <a:r>
              <a:rPr lang="en-US" altLang="en-US" smtClean="0"/>
              <a:t>(MA): Age for which a given level of performance is average</a:t>
            </a:r>
          </a:p>
          <a:p>
            <a:pPr eaLnBrk="1" hangingPunct="1"/>
            <a:r>
              <a:rPr lang="en-US" altLang="en-US" b="1" smtClean="0"/>
              <a:t>Intelligence quotient </a:t>
            </a:r>
            <a:r>
              <a:rPr lang="en-US" altLang="en-US" smtClean="0"/>
              <a:t>(IQ): Takes into account an individual’s mental and chronological ages (CA)</a:t>
            </a:r>
            <a:endParaRPr lang="en-US" altLang="en-US" dirty="0" smtClean="0"/>
          </a:p>
        </p:txBody>
      </p:sp>
      <p:graphicFrame>
        <p:nvGraphicFramePr>
          <p:cNvPr id="27653" name="Object 21"/>
          <p:cNvGraphicFramePr>
            <a:graphicFrameLocks noChangeAspect="1"/>
          </p:cNvGraphicFramePr>
          <p:nvPr/>
        </p:nvGraphicFramePr>
        <p:xfrm>
          <a:off x="2370138" y="3794125"/>
          <a:ext cx="3354387" cy="1003300"/>
        </p:xfrm>
        <a:graphic>
          <a:graphicData uri="http://schemas.openxmlformats.org/presentationml/2006/ole">
            <mc:AlternateContent xmlns:mc="http://schemas.openxmlformats.org/markup-compatibility/2006">
              <mc:Choice xmlns:v="urn:schemas-microsoft-com:vml" Requires="v">
                <p:oleObj spid="_x0000_s1027" name="Equation" r:id="rId3" imgW="1320227" imgH="393529" progId="">
                  <p:embed/>
                </p:oleObj>
              </mc:Choice>
              <mc:Fallback>
                <p:oleObj name="Equation" r:id="rId3" imgW="1320227" imgH="393529" progId="">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70138" y="3794125"/>
                        <a:ext cx="3354387" cy="1003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extLst>
      <p:ext uri="{BB962C8B-B14F-4D97-AF65-F5344CB8AC3E}">
        <p14:creationId xmlns:p14="http://schemas.microsoft.com/office/powerpoint/2010/main" val="4168549705"/>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1"/>
          <p:cNvPicPr>
            <a:picLocks noGrp="1" noChangeAspect="1"/>
          </p:cNvPicPr>
          <p:nvPr>
            <p:ph type="pic" idx="4294967295"/>
          </p:nvPr>
        </p:nvPicPr>
        <p:blipFill rotWithShape="1">
          <a:blip r:embed="rId2">
            <a:extLst>
              <a:ext uri="{28A0092B-C50C-407E-A947-70E740481C1C}">
                <a14:useLocalDpi xmlns:a14="http://schemas.microsoft.com/office/drawing/2010/main" val="0"/>
              </a:ext>
            </a:extLst>
          </a:blip>
          <a:srcRect t="4901"/>
          <a:stretch/>
        </p:blipFill>
        <p:spPr>
          <a:xfrm>
            <a:off x="755576" y="476672"/>
            <a:ext cx="7704856" cy="5904656"/>
          </a:xfrm>
        </p:spPr>
      </p:pic>
    </p:spTree>
    <p:extLst>
      <p:ext uri="{BB962C8B-B14F-4D97-AF65-F5344CB8AC3E}">
        <p14:creationId xmlns:p14="http://schemas.microsoft.com/office/powerpoint/2010/main" val="1786631819"/>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9" name="Title 1"/>
          <p:cNvSpPr>
            <a:spLocks noGrp="1"/>
          </p:cNvSpPr>
          <p:nvPr>
            <p:ph type="title"/>
          </p:nvPr>
        </p:nvSpPr>
        <p:spPr/>
        <p:txBody>
          <a:bodyPr>
            <a:normAutofit fontScale="90000"/>
          </a:bodyPr>
          <a:lstStyle/>
          <a:p>
            <a:pPr eaLnBrk="1" hangingPunct="1"/>
            <a:r>
              <a:rPr lang="en-US" altLang="en-US" sz="4000" smtClean="0"/>
              <a:t>Contemporary IQ Tests: Gauging Intelligence</a:t>
            </a:r>
            <a:endParaRPr lang="en-US" altLang="en-US" sz="4000" dirty="0" smtClean="0"/>
          </a:p>
        </p:txBody>
      </p:sp>
      <p:sp>
        <p:nvSpPr>
          <p:cNvPr id="29700" name="Content Placeholder 2"/>
          <p:cNvSpPr>
            <a:spLocks noGrp="1"/>
          </p:cNvSpPr>
          <p:nvPr>
            <p:ph idx="1"/>
          </p:nvPr>
        </p:nvSpPr>
        <p:spPr/>
        <p:txBody>
          <a:bodyPr>
            <a:normAutofit/>
          </a:bodyPr>
          <a:lstStyle/>
          <a:p>
            <a:pPr eaLnBrk="1" hangingPunct="1"/>
            <a:r>
              <a:rPr lang="en-US" altLang="en-US" sz="3600" dirty="0" smtClean="0"/>
              <a:t>Stanford-</a:t>
            </a:r>
            <a:r>
              <a:rPr lang="en-US" altLang="en-US" sz="3600" dirty="0" err="1" smtClean="0"/>
              <a:t>Binet</a:t>
            </a:r>
            <a:r>
              <a:rPr lang="en-US" altLang="en-US" sz="3600" dirty="0" smtClean="0"/>
              <a:t> intelligence scale - Consists of a series of items that vary according to the age of the person being tested</a:t>
            </a:r>
          </a:p>
          <a:p>
            <a:pPr eaLnBrk="1" hangingPunct="1"/>
            <a:r>
              <a:rPr lang="en-US" altLang="en-US" sz="3600" dirty="0" smtClean="0"/>
              <a:t>Wechsler Adult Intelligence Scale-IV (WAIS-IV)</a:t>
            </a:r>
          </a:p>
          <a:p>
            <a:pPr lvl="1" eaLnBrk="1" hangingPunct="1"/>
            <a:r>
              <a:rPr lang="en-US" altLang="en-US" sz="3200" dirty="0" smtClean="0"/>
              <a:t>WISC-V is for children</a:t>
            </a:r>
          </a:p>
        </p:txBody>
      </p:sp>
    </p:spTree>
    <p:extLst>
      <p:ext uri="{BB962C8B-B14F-4D97-AF65-F5344CB8AC3E}">
        <p14:creationId xmlns:p14="http://schemas.microsoft.com/office/powerpoint/2010/main" val="569941152"/>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3" name="Title 1"/>
          <p:cNvSpPr>
            <a:spLocks noGrp="1"/>
          </p:cNvSpPr>
          <p:nvPr>
            <p:ph type="title"/>
          </p:nvPr>
        </p:nvSpPr>
        <p:spPr/>
        <p:txBody>
          <a:bodyPr>
            <a:normAutofit fontScale="90000"/>
          </a:bodyPr>
          <a:lstStyle/>
          <a:p>
            <a:pPr eaLnBrk="1" hangingPunct="1"/>
            <a:r>
              <a:rPr lang="en-US" altLang="en-US" sz="4000" smtClean="0"/>
              <a:t>Contemporary IQ Tests: Gauging Intelligence</a:t>
            </a:r>
            <a:endParaRPr lang="en-US" altLang="en-US" sz="4000" dirty="0" smtClean="0"/>
          </a:p>
        </p:txBody>
      </p:sp>
      <p:sp>
        <p:nvSpPr>
          <p:cNvPr id="30724" name="Content Placeholder 2"/>
          <p:cNvSpPr>
            <a:spLocks noGrp="1"/>
          </p:cNvSpPr>
          <p:nvPr>
            <p:ph idx="1"/>
          </p:nvPr>
        </p:nvSpPr>
        <p:spPr/>
        <p:txBody>
          <a:bodyPr>
            <a:normAutofit/>
          </a:bodyPr>
          <a:lstStyle/>
          <a:p>
            <a:pPr eaLnBrk="1" hangingPunct="1"/>
            <a:r>
              <a:rPr lang="en-US" altLang="en-US" sz="2800" dirty="0" smtClean="0"/>
              <a:t>WAIS and WISC measure:</a:t>
            </a:r>
          </a:p>
          <a:p>
            <a:pPr lvl="1" eaLnBrk="1" hangingPunct="1"/>
            <a:r>
              <a:rPr lang="en-US" altLang="en-US" sz="2400" dirty="0" smtClean="0"/>
              <a:t>Verbal comprehension</a:t>
            </a:r>
          </a:p>
          <a:p>
            <a:pPr lvl="1" eaLnBrk="1" hangingPunct="1"/>
            <a:r>
              <a:rPr lang="en-US" altLang="en-US" sz="2400" dirty="0" smtClean="0"/>
              <a:t>Perceptual reasoning</a:t>
            </a:r>
          </a:p>
          <a:p>
            <a:pPr lvl="1" eaLnBrk="1" hangingPunct="1"/>
            <a:r>
              <a:rPr lang="en-US" altLang="en-US" sz="2400" dirty="0" smtClean="0"/>
              <a:t>Working memory</a:t>
            </a:r>
          </a:p>
          <a:p>
            <a:pPr lvl="1" eaLnBrk="1" hangingPunct="1"/>
            <a:r>
              <a:rPr lang="en-US" altLang="en-US" sz="2400" dirty="0" smtClean="0"/>
              <a:t>Processing speed </a:t>
            </a:r>
          </a:p>
          <a:p>
            <a:pPr eaLnBrk="1" hangingPunct="1"/>
            <a:r>
              <a:rPr lang="en-US" altLang="en-US" sz="2800" dirty="0" smtClean="0"/>
              <a:t>Stanford-</a:t>
            </a:r>
            <a:r>
              <a:rPr lang="en-US" altLang="en-US" sz="2800" dirty="0" err="1" smtClean="0"/>
              <a:t>Binet</a:t>
            </a:r>
            <a:r>
              <a:rPr lang="en-US" altLang="en-US" sz="2800" dirty="0" smtClean="0"/>
              <a:t>, WAIS-IV, and WISC-V</a:t>
            </a:r>
          </a:p>
          <a:p>
            <a:pPr lvl="1" eaLnBrk="1" hangingPunct="1"/>
            <a:r>
              <a:rPr lang="en-US" altLang="en-US" sz="2400" dirty="0" smtClean="0"/>
              <a:t>All require individualized administration</a:t>
            </a:r>
          </a:p>
          <a:p>
            <a:pPr lvl="1" eaLnBrk="1" hangingPunct="1"/>
            <a:r>
              <a:rPr lang="en-US" altLang="en-US" sz="2400" dirty="0" smtClean="0"/>
              <a:t>Are relatively difficult to administer</a:t>
            </a:r>
          </a:p>
          <a:p>
            <a:pPr eaLnBrk="1" hangingPunct="1"/>
            <a:r>
              <a:rPr lang="en-US" altLang="en-US" sz="2800" dirty="0" smtClean="0"/>
              <a:t>Some IQ tests allow group administration</a:t>
            </a:r>
          </a:p>
        </p:txBody>
      </p:sp>
    </p:spTree>
    <p:extLst>
      <p:ext uri="{BB962C8B-B14F-4D97-AF65-F5344CB8AC3E}">
        <p14:creationId xmlns:p14="http://schemas.microsoft.com/office/powerpoint/2010/main" val="967775869"/>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9" name="Title 1"/>
          <p:cNvSpPr>
            <a:spLocks noGrp="1"/>
          </p:cNvSpPr>
          <p:nvPr>
            <p:ph type="title"/>
          </p:nvPr>
        </p:nvSpPr>
        <p:spPr/>
        <p:txBody>
          <a:bodyPr/>
          <a:lstStyle/>
          <a:p>
            <a:pPr eaLnBrk="1" hangingPunct="1"/>
            <a:r>
              <a:rPr lang="en-US" altLang="en-US" sz="4000" smtClean="0"/>
              <a:t>Variations in Intellectual Ability</a:t>
            </a:r>
            <a:endParaRPr lang="en-US" altLang="en-US" sz="4000" dirty="0" smtClean="0"/>
          </a:p>
        </p:txBody>
      </p:sp>
      <p:sp>
        <p:nvSpPr>
          <p:cNvPr id="34820" name="Content Placeholder 2"/>
          <p:cNvSpPr>
            <a:spLocks noGrp="1"/>
          </p:cNvSpPr>
          <p:nvPr>
            <p:ph idx="1"/>
          </p:nvPr>
        </p:nvSpPr>
        <p:spPr/>
        <p:txBody>
          <a:bodyPr>
            <a:normAutofit/>
          </a:bodyPr>
          <a:lstStyle/>
          <a:p>
            <a:pPr eaLnBrk="1" hangingPunct="1"/>
            <a:r>
              <a:rPr lang="en-IN" altLang="en-US" sz="2800" dirty="0" smtClean="0"/>
              <a:t>Intellectual disability: disability characterized by significant limitations both in intellectual functioning and in </a:t>
            </a:r>
            <a:r>
              <a:rPr lang="en-US" altLang="en-US" sz="2800" dirty="0" smtClean="0"/>
              <a:t>adaptive behavior, which covers many everyday social and practical skills</a:t>
            </a:r>
          </a:p>
          <a:p>
            <a:pPr eaLnBrk="1" hangingPunct="1"/>
            <a:r>
              <a:rPr lang="en-US" altLang="en-US" sz="2800" dirty="0" smtClean="0"/>
              <a:t>Degrees of intellectual disability</a:t>
            </a:r>
          </a:p>
          <a:p>
            <a:pPr lvl="1" eaLnBrk="1" hangingPunct="1"/>
            <a:r>
              <a:rPr lang="en-US" altLang="en-US" sz="2400" dirty="0" smtClean="0"/>
              <a:t>Mild = IQ of 55 to 69</a:t>
            </a:r>
          </a:p>
          <a:p>
            <a:pPr lvl="2" eaLnBrk="1" hangingPunct="1"/>
            <a:r>
              <a:rPr lang="en-US" altLang="en-US" sz="2400" dirty="0" smtClean="0"/>
              <a:t>Constitutes 90% of all people with intellectual disabilities</a:t>
            </a:r>
          </a:p>
          <a:p>
            <a:pPr lvl="1" eaLnBrk="1" hangingPunct="1"/>
            <a:r>
              <a:rPr lang="en-US" altLang="en-US" sz="2400" dirty="0" smtClean="0"/>
              <a:t>Moderate =IQ of 40 to 54</a:t>
            </a:r>
          </a:p>
          <a:p>
            <a:pPr lvl="1" eaLnBrk="1" hangingPunct="1"/>
            <a:r>
              <a:rPr lang="en-US" altLang="en-US" sz="2400" dirty="0" smtClean="0"/>
              <a:t>Severe = IQ of 25 to 39</a:t>
            </a:r>
          </a:p>
          <a:p>
            <a:pPr lvl="1" eaLnBrk="1" hangingPunct="1"/>
            <a:r>
              <a:rPr lang="en-US" altLang="en-US" sz="2400" dirty="0" smtClean="0"/>
              <a:t>Profound = IQ below 25</a:t>
            </a:r>
          </a:p>
        </p:txBody>
      </p:sp>
    </p:spTree>
    <p:extLst>
      <p:ext uri="{BB962C8B-B14F-4D97-AF65-F5344CB8AC3E}">
        <p14:creationId xmlns:p14="http://schemas.microsoft.com/office/powerpoint/2010/main" val="2499852755"/>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3" name="Title 1"/>
          <p:cNvSpPr>
            <a:spLocks noGrp="1"/>
          </p:cNvSpPr>
          <p:nvPr>
            <p:ph type="title"/>
          </p:nvPr>
        </p:nvSpPr>
        <p:spPr/>
        <p:txBody>
          <a:bodyPr>
            <a:normAutofit/>
          </a:bodyPr>
          <a:lstStyle/>
          <a:p>
            <a:pPr eaLnBrk="1" hangingPunct="1"/>
            <a:r>
              <a:rPr lang="en-US" altLang="en-US" sz="3200" smtClean="0"/>
              <a:t>Identifying the Roots of Intellectual Disabilities</a:t>
            </a:r>
            <a:endParaRPr lang="en-US" altLang="en-US" sz="3200" dirty="0" smtClean="0"/>
          </a:p>
        </p:txBody>
      </p:sp>
      <p:grpSp>
        <p:nvGrpSpPr>
          <p:cNvPr id="16" name="Group 13"/>
          <p:cNvGrpSpPr>
            <a:grpSpLocks/>
          </p:cNvGrpSpPr>
          <p:nvPr/>
        </p:nvGrpSpPr>
        <p:grpSpPr bwMode="auto">
          <a:xfrm>
            <a:off x="611560" y="1700808"/>
            <a:ext cx="6648400" cy="1077482"/>
            <a:chOff x="1524000" y="1909559"/>
            <a:chExt cx="6096000" cy="846205"/>
          </a:xfrm>
        </p:grpSpPr>
        <p:sp>
          <p:nvSpPr>
            <p:cNvPr id="17" name="Freeform 16"/>
            <p:cNvSpPr/>
            <p:nvPr/>
          </p:nvSpPr>
          <p:spPr>
            <a:xfrm>
              <a:off x="1524000" y="2071561"/>
              <a:ext cx="6096000" cy="684203"/>
            </a:xfrm>
            <a:custGeom>
              <a:avLst/>
              <a:gdLst>
                <a:gd name="connsiteX0" fmla="*/ 0 w 6096000"/>
                <a:gd name="connsiteY0" fmla="*/ 0 h 796950"/>
                <a:gd name="connsiteX1" fmla="*/ 6096000 w 6096000"/>
                <a:gd name="connsiteY1" fmla="*/ 0 h 796950"/>
                <a:gd name="connsiteX2" fmla="*/ 6096000 w 6096000"/>
                <a:gd name="connsiteY2" fmla="*/ 796950 h 796950"/>
                <a:gd name="connsiteX3" fmla="*/ 0 w 6096000"/>
                <a:gd name="connsiteY3" fmla="*/ 796950 h 796950"/>
                <a:gd name="connsiteX4" fmla="*/ 0 w 6096000"/>
                <a:gd name="connsiteY4" fmla="*/ 0 h 7969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96000" h="796950">
                  <a:moveTo>
                    <a:pt x="0" y="0"/>
                  </a:moveTo>
                  <a:lnTo>
                    <a:pt x="6096000" y="0"/>
                  </a:lnTo>
                  <a:lnTo>
                    <a:pt x="6096000" y="796950"/>
                  </a:lnTo>
                  <a:lnTo>
                    <a:pt x="0" y="796950"/>
                  </a:lnTo>
                  <a:lnTo>
                    <a:pt x="0" y="0"/>
                  </a:lnTo>
                  <a:close/>
                </a:path>
              </a:pathLst>
            </a:custGeom>
            <a:ln>
              <a:solidFill>
                <a:schemeClr val="accent2"/>
              </a:solidFill>
            </a:ln>
          </p:spPr>
          <p:style>
            <a:lnRef idx="1">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lIns="473117" tIns="229108" rIns="473117" bIns="113792" spcCol="1270" anchor="ctr"/>
            <a:lstStyle/>
            <a:p>
              <a:pPr marL="171450" lvl="1" indent="-171450" defTabSz="711200" eaLnBrk="1" fontAlgn="auto" hangingPunct="1">
                <a:lnSpc>
                  <a:spcPct val="90000"/>
                </a:lnSpc>
                <a:spcAft>
                  <a:spcPct val="15000"/>
                </a:spcAft>
                <a:buFontTx/>
                <a:buChar char="••"/>
                <a:defRPr/>
              </a:pPr>
              <a:r>
                <a:rPr lang="en-US" sz="2000" dirty="0"/>
                <a:t>Occurs in newborns, caused by mother’s use of alcohol during pregnancy</a:t>
              </a:r>
            </a:p>
          </p:txBody>
        </p:sp>
        <p:sp>
          <p:nvSpPr>
            <p:cNvPr id="18" name="Freeform 17"/>
            <p:cNvSpPr/>
            <p:nvPr/>
          </p:nvSpPr>
          <p:spPr>
            <a:xfrm>
              <a:off x="1828800" y="1909559"/>
              <a:ext cx="4267200" cy="324720"/>
            </a:xfrm>
            <a:custGeom>
              <a:avLst/>
              <a:gdLst>
                <a:gd name="connsiteX0" fmla="*/ 0 w 4267200"/>
                <a:gd name="connsiteY0" fmla="*/ 54121 h 324720"/>
                <a:gd name="connsiteX1" fmla="*/ 54121 w 4267200"/>
                <a:gd name="connsiteY1" fmla="*/ 0 h 324720"/>
                <a:gd name="connsiteX2" fmla="*/ 4213079 w 4267200"/>
                <a:gd name="connsiteY2" fmla="*/ 0 h 324720"/>
                <a:gd name="connsiteX3" fmla="*/ 4267200 w 4267200"/>
                <a:gd name="connsiteY3" fmla="*/ 54121 h 324720"/>
                <a:gd name="connsiteX4" fmla="*/ 4267200 w 4267200"/>
                <a:gd name="connsiteY4" fmla="*/ 270599 h 324720"/>
                <a:gd name="connsiteX5" fmla="*/ 4213079 w 4267200"/>
                <a:gd name="connsiteY5" fmla="*/ 324720 h 324720"/>
                <a:gd name="connsiteX6" fmla="*/ 54121 w 4267200"/>
                <a:gd name="connsiteY6" fmla="*/ 324720 h 324720"/>
                <a:gd name="connsiteX7" fmla="*/ 0 w 4267200"/>
                <a:gd name="connsiteY7" fmla="*/ 270599 h 324720"/>
                <a:gd name="connsiteX8" fmla="*/ 0 w 4267200"/>
                <a:gd name="connsiteY8" fmla="*/ 54121 h 3247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267200" h="324720">
                  <a:moveTo>
                    <a:pt x="0" y="54121"/>
                  </a:moveTo>
                  <a:cubicBezTo>
                    <a:pt x="0" y="24231"/>
                    <a:pt x="24231" y="0"/>
                    <a:pt x="54121" y="0"/>
                  </a:cubicBezTo>
                  <a:lnTo>
                    <a:pt x="4213079" y="0"/>
                  </a:lnTo>
                  <a:cubicBezTo>
                    <a:pt x="4242969" y="0"/>
                    <a:pt x="4267200" y="24231"/>
                    <a:pt x="4267200" y="54121"/>
                  </a:cubicBezTo>
                  <a:lnTo>
                    <a:pt x="4267200" y="270599"/>
                  </a:lnTo>
                  <a:cubicBezTo>
                    <a:pt x="4267200" y="300489"/>
                    <a:pt x="4242969" y="324720"/>
                    <a:pt x="4213079" y="324720"/>
                  </a:cubicBezTo>
                  <a:lnTo>
                    <a:pt x="54121" y="324720"/>
                  </a:lnTo>
                  <a:cubicBezTo>
                    <a:pt x="24231" y="324720"/>
                    <a:pt x="0" y="300489"/>
                    <a:pt x="0" y="270599"/>
                  </a:cubicBezTo>
                  <a:lnTo>
                    <a:pt x="0" y="54121"/>
                  </a:lnTo>
                  <a:close/>
                </a:path>
              </a:pathLst>
            </a:custGeom>
            <a:scene3d>
              <a:camera prst="orthographicFront"/>
              <a:lightRig rig="flat" dir="t"/>
            </a:scene3d>
            <a:sp3d prstMaterial="dkEdge">
              <a:bevelT w="8200" h="38100"/>
            </a:sp3d>
          </p:spPr>
          <p:style>
            <a:lnRef idx="0">
              <a:schemeClr val="lt1">
                <a:hueOff val="0"/>
                <a:satOff val="0"/>
                <a:lumOff val="0"/>
                <a:alphaOff val="0"/>
              </a:schemeClr>
            </a:lnRef>
            <a:fillRef idx="2">
              <a:schemeClr val="accent1">
                <a:hueOff val="0"/>
                <a:satOff val="0"/>
                <a:lumOff val="0"/>
                <a:alphaOff val="0"/>
              </a:schemeClr>
            </a:fillRef>
            <a:effectRef idx="1">
              <a:schemeClr val="accent1">
                <a:hueOff val="0"/>
                <a:satOff val="0"/>
                <a:lumOff val="0"/>
                <a:alphaOff val="0"/>
              </a:schemeClr>
            </a:effectRef>
            <a:fontRef idx="minor">
              <a:schemeClr val="dk1"/>
            </a:fontRef>
          </p:style>
          <p:txBody>
            <a:bodyPr lIns="177142" tIns="15852" rIns="177142" bIns="15852" spcCol="1270" anchor="ctr"/>
            <a:lstStyle/>
            <a:p>
              <a:pPr defTabSz="800100" eaLnBrk="1" fontAlgn="auto" hangingPunct="1">
                <a:lnSpc>
                  <a:spcPct val="90000"/>
                </a:lnSpc>
                <a:spcAft>
                  <a:spcPct val="35000"/>
                </a:spcAft>
                <a:defRPr/>
              </a:pPr>
              <a:r>
                <a:rPr lang="en-IN" sz="2400" dirty="0" err="1" smtClean="0"/>
                <a:t>Fetal</a:t>
              </a:r>
              <a:r>
                <a:rPr lang="en-IN" sz="2400" dirty="0" smtClean="0"/>
                <a:t> alcohol syndrome</a:t>
              </a:r>
              <a:endParaRPr lang="en-IN" sz="2400" dirty="0"/>
            </a:p>
          </p:txBody>
        </p:sp>
      </p:grpSp>
      <p:grpSp>
        <p:nvGrpSpPr>
          <p:cNvPr id="19" name="Group 13"/>
          <p:cNvGrpSpPr>
            <a:grpSpLocks/>
          </p:cNvGrpSpPr>
          <p:nvPr/>
        </p:nvGrpSpPr>
        <p:grpSpPr bwMode="auto">
          <a:xfrm>
            <a:off x="611560" y="2924944"/>
            <a:ext cx="6648400" cy="1077482"/>
            <a:chOff x="1524000" y="1909559"/>
            <a:chExt cx="6096000" cy="846205"/>
          </a:xfrm>
        </p:grpSpPr>
        <p:sp>
          <p:nvSpPr>
            <p:cNvPr id="20" name="Freeform 19"/>
            <p:cNvSpPr/>
            <p:nvPr/>
          </p:nvSpPr>
          <p:spPr>
            <a:xfrm>
              <a:off x="1524000" y="2071561"/>
              <a:ext cx="6096000" cy="684203"/>
            </a:xfrm>
            <a:custGeom>
              <a:avLst/>
              <a:gdLst>
                <a:gd name="connsiteX0" fmla="*/ 0 w 6096000"/>
                <a:gd name="connsiteY0" fmla="*/ 0 h 796950"/>
                <a:gd name="connsiteX1" fmla="*/ 6096000 w 6096000"/>
                <a:gd name="connsiteY1" fmla="*/ 0 h 796950"/>
                <a:gd name="connsiteX2" fmla="*/ 6096000 w 6096000"/>
                <a:gd name="connsiteY2" fmla="*/ 796950 h 796950"/>
                <a:gd name="connsiteX3" fmla="*/ 0 w 6096000"/>
                <a:gd name="connsiteY3" fmla="*/ 796950 h 796950"/>
                <a:gd name="connsiteX4" fmla="*/ 0 w 6096000"/>
                <a:gd name="connsiteY4" fmla="*/ 0 h 7969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96000" h="796950">
                  <a:moveTo>
                    <a:pt x="0" y="0"/>
                  </a:moveTo>
                  <a:lnTo>
                    <a:pt x="6096000" y="0"/>
                  </a:lnTo>
                  <a:lnTo>
                    <a:pt x="6096000" y="796950"/>
                  </a:lnTo>
                  <a:lnTo>
                    <a:pt x="0" y="796950"/>
                  </a:lnTo>
                  <a:lnTo>
                    <a:pt x="0" y="0"/>
                  </a:lnTo>
                  <a:close/>
                </a:path>
              </a:pathLst>
            </a:custGeom>
            <a:ln>
              <a:solidFill>
                <a:schemeClr val="accent2"/>
              </a:solidFill>
            </a:ln>
          </p:spPr>
          <p:style>
            <a:lnRef idx="1">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lIns="473117" tIns="229108" rIns="473117" bIns="113792" spcCol="1270" anchor="ctr"/>
            <a:lstStyle/>
            <a:p>
              <a:pPr marL="171450" lvl="1" indent="-171450" defTabSz="711200" eaLnBrk="1" fontAlgn="auto" hangingPunct="1">
                <a:lnSpc>
                  <a:spcPct val="90000"/>
                </a:lnSpc>
                <a:spcAft>
                  <a:spcPct val="15000"/>
                </a:spcAft>
                <a:buFontTx/>
                <a:buChar char="••"/>
                <a:defRPr/>
              </a:pPr>
              <a:r>
                <a:rPr lang="en-US" sz="2000" dirty="0"/>
                <a:t>Occurs if a person is born with 47 chromosomes instead of the usual 46</a:t>
              </a:r>
            </a:p>
          </p:txBody>
        </p:sp>
        <p:sp>
          <p:nvSpPr>
            <p:cNvPr id="21" name="Freeform 20"/>
            <p:cNvSpPr/>
            <p:nvPr/>
          </p:nvSpPr>
          <p:spPr>
            <a:xfrm>
              <a:off x="1828800" y="1909559"/>
              <a:ext cx="4267200" cy="324720"/>
            </a:xfrm>
            <a:custGeom>
              <a:avLst/>
              <a:gdLst>
                <a:gd name="connsiteX0" fmla="*/ 0 w 4267200"/>
                <a:gd name="connsiteY0" fmla="*/ 54121 h 324720"/>
                <a:gd name="connsiteX1" fmla="*/ 54121 w 4267200"/>
                <a:gd name="connsiteY1" fmla="*/ 0 h 324720"/>
                <a:gd name="connsiteX2" fmla="*/ 4213079 w 4267200"/>
                <a:gd name="connsiteY2" fmla="*/ 0 h 324720"/>
                <a:gd name="connsiteX3" fmla="*/ 4267200 w 4267200"/>
                <a:gd name="connsiteY3" fmla="*/ 54121 h 324720"/>
                <a:gd name="connsiteX4" fmla="*/ 4267200 w 4267200"/>
                <a:gd name="connsiteY4" fmla="*/ 270599 h 324720"/>
                <a:gd name="connsiteX5" fmla="*/ 4213079 w 4267200"/>
                <a:gd name="connsiteY5" fmla="*/ 324720 h 324720"/>
                <a:gd name="connsiteX6" fmla="*/ 54121 w 4267200"/>
                <a:gd name="connsiteY6" fmla="*/ 324720 h 324720"/>
                <a:gd name="connsiteX7" fmla="*/ 0 w 4267200"/>
                <a:gd name="connsiteY7" fmla="*/ 270599 h 324720"/>
                <a:gd name="connsiteX8" fmla="*/ 0 w 4267200"/>
                <a:gd name="connsiteY8" fmla="*/ 54121 h 3247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267200" h="324720">
                  <a:moveTo>
                    <a:pt x="0" y="54121"/>
                  </a:moveTo>
                  <a:cubicBezTo>
                    <a:pt x="0" y="24231"/>
                    <a:pt x="24231" y="0"/>
                    <a:pt x="54121" y="0"/>
                  </a:cubicBezTo>
                  <a:lnTo>
                    <a:pt x="4213079" y="0"/>
                  </a:lnTo>
                  <a:cubicBezTo>
                    <a:pt x="4242969" y="0"/>
                    <a:pt x="4267200" y="24231"/>
                    <a:pt x="4267200" y="54121"/>
                  </a:cubicBezTo>
                  <a:lnTo>
                    <a:pt x="4267200" y="270599"/>
                  </a:lnTo>
                  <a:cubicBezTo>
                    <a:pt x="4267200" y="300489"/>
                    <a:pt x="4242969" y="324720"/>
                    <a:pt x="4213079" y="324720"/>
                  </a:cubicBezTo>
                  <a:lnTo>
                    <a:pt x="54121" y="324720"/>
                  </a:lnTo>
                  <a:cubicBezTo>
                    <a:pt x="24231" y="324720"/>
                    <a:pt x="0" y="300489"/>
                    <a:pt x="0" y="270599"/>
                  </a:cubicBezTo>
                  <a:lnTo>
                    <a:pt x="0" y="54121"/>
                  </a:lnTo>
                  <a:close/>
                </a:path>
              </a:pathLst>
            </a:custGeom>
            <a:scene3d>
              <a:camera prst="orthographicFront"/>
              <a:lightRig rig="flat" dir="t"/>
            </a:scene3d>
            <a:sp3d prstMaterial="dkEdge">
              <a:bevelT w="8200" h="38100"/>
            </a:sp3d>
          </p:spPr>
          <p:style>
            <a:lnRef idx="0">
              <a:schemeClr val="lt1">
                <a:hueOff val="0"/>
                <a:satOff val="0"/>
                <a:lumOff val="0"/>
                <a:alphaOff val="0"/>
              </a:schemeClr>
            </a:lnRef>
            <a:fillRef idx="2">
              <a:schemeClr val="accent1">
                <a:hueOff val="0"/>
                <a:satOff val="0"/>
                <a:lumOff val="0"/>
                <a:alphaOff val="0"/>
              </a:schemeClr>
            </a:fillRef>
            <a:effectRef idx="1">
              <a:schemeClr val="accent1">
                <a:hueOff val="0"/>
                <a:satOff val="0"/>
                <a:lumOff val="0"/>
                <a:alphaOff val="0"/>
              </a:schemeClr>
            </a:effectRef>
            <a:fontRef idx="minor">
              <a:schemeClr val="dk1"/>
            </a:fontRef>
          </p:style>
          <p:txBody>
            <a:bodyPr lIns="177142" tIns="15852" rIns="177142" bIns="15852" spcCol="1270" anchor="ctr"/>
            <a:lstStyle/>
            <a:p>
              <a:pPr defTabSz="800100" eaLnBrk="1" fontAlgn="auto" hangingPunct="1">
                <a:lnSpc>
                  <a:spcPct val="90000"/>
                </a:lnSpc>
                <a:spcAft>
                  <a:spcPct val="35000"/>
                </a:spcAft>
                <a:defRPr/>
              </a:pPr>
              <a:r>
                <a:rPr lang="en-IN" sz="2400" dirty="0" smtClean="0"/>
                <a:t>Down syndrome</a:t>
              </a:r>
              <a:endParaRPr lang="en-IN" sz="2400" dirty="0"/>
            </a:p>
          </p:txBody>
        </p:sp>
      </p:grpSp>
      <p:grpSp>
        <p:nvGrpSpPr>
          <p:cNvPr id="22" name="Group 13"/>
          <p:cNvGrpSpPr>
            <a:grpSpLocks/>
          </p:cNvGrpSpPr>
          <p:nvPr/>
        </p:nvGrpSpPr>
        <p:grpSpPr bwMode="auto">
          <a:xfrm>
            <a:off x="611560" y="4223726"/>
            <a:ext cx="6648400" cy="1077482"/>
            <a:chOff x="1524000" y="1909559"/>
            <a:chExt cx="6096000" cy="846205"/>
          </a:xfrm>
        </p:grpSpPr>
        <p:sp>
          <p:nvSpPr>
            <p:cNvPr id="23" name="Freeform 22"/>
            <p:cNvSpPr/>
            <p:nvPr/>
          </p:nvSpPr>
          <p:spPr>
            <a:xfrm>
              <a:off x="1524000" y="2071561"/>
              <a:ext cx="6096000" cy="684203"/>
            </a:xfrm>
            <a:custGeom>
              <a:avLst/>
              <a:gdLst>
                <a:gd name="connsiteX0" fmla="*/ 0 w 6096000"/>
                <a:gd name="connsiteY0" fmla="*/ 0 h 796950"/>
                <a:gd name="connsiteX1" fmla="*/ 6096000 w 6096000"/>
                <a:gd name="connsiteY1" fmla="*/ 0 h 796950"/>
                <a:gd name="connsiteX2" fmla="*/ 6096000 w 6096000"/>
                <a:gd name="connsiteY2" fmla="*/ 796950 h 796950"/>
                <a:gd name="connsiteX3" fmla="*/ 0 w 6096000"/>
                <a:gd name="connsiteY3" fmla="*/ 796950 h 796950"/>
                <a:gd name="connsiteX4" fmla="*/ 0 w 6096000"/>
                <a:gd name="connsiteY4" fmla="*/ 0 h 7969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96000" h="796950">
                  <a:moveTo>
                    <a:pt x="0" y="0"/>
                  </a:moveTo>
                  <a:lnTo>
                    <a:pt x="6096000" y="0"/>
                  </a:lnTo>
                  <a:lnTo>
                    <a:pt x="6096000" y="796950"/>
                  </a:lnTo>
                  <a:lnTo>
                    <a:pt x="0" y="796950"/>
                  </a:lnTo>
                  <a:lnTo>
                    <a:pt x="0" y="0"/>
                  </a:lnTo>
                  <a:close/>
                </a:path>
              </a:pathLst>
            </a:custGeom>
            <a:ln>
              <a:solidFill>
                <a:schemeClr val="accent2"/>
              </a:solidFill>
            </a:ln>
          </p:spPr>
          <p:style>
            <a:lnRef idx="1">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lIns="473117" tIns="229108" rIns="473117" bIns="113792" spcCol="1270" anchor="ctr"/>
            <a:lstStyle/>
            <a:p>
              <a:pPr marL="171450" lvl="1" indent="-171450" defTabSz="711200" eaLnBrk="1" fontAlgn="auto" hangingPunct="1">
                <a:lnSpc>
                  <a:spcPct val="90000"/>
                </a:lnSpc>
                <a:spcAft>
                  <a:spcPct val="15000"/>
                </a:spcAft>
                <a:buFontTx/>
                <a:buChar char="••"/>
                <a:defRPr/>
              </a:pPr>
              <a:r>
                <a:rPr lang="en-US" sz="2000" dirty="0"/>
                <a:t>No apparent biological defect exists but there is a history of intellectual disability in the family</a:t>
              </a:r>
            </a:p>
          </p:txBody>
        </p:sp>
        <p:sp>
          <p:nvSpPr>
            <p:cNvPr id="24" name="Freeform 23"/>
            <p:cNvSpPr/>
            <p:nvPr/>
          </p:nvSpPr>
          <p:spPr>
            <a:xfrm>
              <a:off x="1828800" y="1909559"/>
              <a:ext cx="4267200" cy="324720"/>
            </a:xfrm>
            <a:custGeom>
              <a:avLst/>
              <a:gdLst>
                <a:gd name="connsiteX0" fmla="*/ 0 w 4267200"/>
                <a:gd name="connsiteY0" fmla="*/ 54121 h 324720"/>
                <a:gd name="connsiteX1" fmla="*/ 54121 w 4267200"/>
                <a:gd name="connsiteY1" fmla="*/ 0 h 324720"/>
                <a:gd name="connsiteX2" fmla="*/ 4213079 w 4267200"/>
                <a:gd name="connsiteY2" fmla="*/ 0 h 324720"/>
                <a:gd name="connsiteX3" fmla="*/ 4267200 w 4267200"/>
                <a:gd name="connsiteY3" fmla="*/ 54121 h 324720"/>
                <a:gd name="connsiteX4" fmla="*/ 4267200 w 4267200"/>
                <a:gd name="connsiteY4" fmla="*/ 270599 h 324720"/>
                <a:gd name="connsiteX5" fmla="*/ 4213079 w 4267200"/>
                <a:gd name="connsiteY5" fmla="*/ 324720 h 324720"/>
                <a:gd name="connsiteX6" fmla="*/ 54121 w 4267200"/>
                <a:gd name="connsiteY6" fmla="*/ 324720 h 324720"/>
                <a:gd name="connsiteX7" fmla="*/ 0 w 4267200"/>
                <a:gd name="connsiteY7" fmla="*/ 270599 h 324720"/>
                <a:gd name="connsiteX8" fmla="*/ 0 w 4267200"/>
                <a:gd name="connsiteY8" fmla="*/ 54121 h 3247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267200" h="324720">
                  <a:moveTo>
                    <a:pt x="0" y="54121"/>
                  </a:moveTo>
                  <a:cubicBezTo>
                    <a:pt x="0" y="24231"/>
                    <a:pt x="24231" y="0"/>
                    <a:pt x="54121" y="0"/>
                  </a:cubicBezTo>
                  <a:lnTo>
                    <a:pt x="4213079" y="0"/>
                  </a:lnTo>
                  <a:cubicBezTo>
                    <a:pt x="4242969" y="0"/>
                    <a:pt x="4267200" y="24231"/>
                    <a:pt x="4267200" y="54121"/>
                  </a:cubicBezTo>
                  <a:lnTo>
                    <a:pt x="4267200" y="270599"/>
                  </a:lnTo>
                  <a:cubicBezTo>
                    <a:pt x="4267200" y="300489"/>
                    <a:pt x="4242969" y="324720"/>
                    <a:pt x="4213079" y="324720"/>
                  </a:cubicBezTo>
                  <a:lnTo>
                    <a:pt x="54121" y="324720"/>
                  </a:lnTo>
                  <a:cubicBezTo>
                    <a:pt x="24231" y="324720"/>
                    <a:pt x="0" y="300489"/>
                    <a:pt x="0" y="270599"/>
                  </a:cubicBezTo>
                  <a:lnTo>
                    <a:pt x="0" y="54121"/>
                  </a:lnTo>
                  <a:close/>
                </a:path>
              </a:pathLst>
            </a:custGeom>
            <a:scene3d>
              <a:camera prst="orthographicFront"/>
              <a:lightRig rig="flat" dir="t"/>
            </a:scene3d>
            <a:sp3d prstMaterial="dkEdge">
              <a:bevelT w="8200" h="38100"/>
            </a:sp3d>
          </p:spPr>
          <p:style>
            <a:lnRef idx="0">
              <a:schemeClr val="lt1">
                <a:hueOff val="0"/>
                <a:satOff val="0"/>
                <a:lumOff val="0"/>
                <a:alphaOff val="0"/>
              </a:schemeClr>
            </a:lnRef>
            <a:fillRef idx="2">
              <a:schemeClr val="accent1">
                <a:hueOff val="0"/>
                <a:satOff val="0"/>
                <a:lumOff val="0"/>
                <a:alphaOff val="0"/>
              </a:schemeClr>
            </a:fillRef>
            <a:effectRef idx="1">
              <a:schemeClr val="accent1">
                <a:hueOff val="0"/>
                <a:satOff val="0"/>
                <a:lumOff val="0"/>
                <a:alphaOff val="0"/>
              </a:schemeClr>
            </a:effectRef>
            <a:fontRef idx="minor">
              <a:schemeClr val="dk1"/>
            </a:fontRef>
          </p:style>
          <p:txBody>
            <a:bodyPr lIns="177142" tIns="15852" rIns="177142" bIns="15852" spcCol="1270" anchor="ctr"/>
            <a:lstStyle/>
            <a:p>
              <a:pPr defTabSz="800100" eaLnBrk="1" fontAlgn="auto" hangingPunct="1">
                <a:lnSpc>
                  <a:spcPct val="90000"/>
                </a:lnSpc>
                <a:spcAft>
                  <a:spcPct val="35000"/>
                </a:spcAft>
                <a:defRPr/>
              </a:pPr>
              <a:r>
                <a:rPr lang="en-IN" sz="2400" dirty="0" smtClean="0"/>
                <a:t>Familial intellectual disability</a:t>
              </a:r>
              <a:endParaRPr lang="en-IN" sz="2400" dirty="0"/>
            </a:p>
          </p:txBody>
        </p:sp>
      </p:grpSp>
    </p:spTree>
    <p:extLst>
      <p:ext uri="{BB962C8B-B14F-4D97-AF65-F5344CB8AC3E}">
        <p14:creationId xmlns:p14="http://schemas.microsoft.com/office/powerpoint/2010/main" val="1058778591"/>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1" name="Title 1"/>
          <p:cNvSpPr>
            <a:spLocks noGrp="1"/>
          </p:cNvSpPr>
          <p:nvPr>
            <p:ph type="title"/>
          </p:nvPr>
        </p:nvSpPr>
        <p:spPr/>
        <p:txBody>
          <a:bodyPr/>
          <a:lstStyle/>
          <a:p>
            <a:pPr eaLnBrk="1" hangingPunct="1"/>
            <a:r>
              <a:rPr lang="en-US" altLang="en-US" smtClean="0"/>
              <a:t>The Intellectually Gifted </a:t>
            </a:r>
            <a:endParaRPr lang="en-US" altLang="en-US" dirty="0" smtClean="0"/>
          </a:p>
        </p:txBody>
      </p:sp>
      <p:sp>
        <p:nvSpPr>
          <p:cNvPr id="37892" name="Content Placeholder 2"/>
          <p:cNvSpPr>
            <a:spLocks noGrp="1"/>
          </p:cNvSpPr>
          <p:nvPr>
            <p:ph idx="1"/>
          </p:nvPr>
        </p:nvSpPr>
        <p:spPr/>
        <p:txBody>
          <a:bodyPr>
            <a:normAutofit/>
          </a:bodyPr>
          <a:lstStyle/>
          <a:p>
            <a:pPr eaLnBrk="1" hangingPunct="1"/>
            <a:r>
              <a:rPr lang="en-IN" altLang="en-US" sz="3200" dirty="0" smtClean="0"/>
              <a:t>The 2%–4% segment of the population who have </a:t>
            </a:r>
            <a:r>
              <a:rPr lang="en-US" altLang="en-US" sz="3200" dirty="0" smtClean="0"/>
              <a:t>IQ scores greater than 130</a:t>
            </a:r>
          </a:p>
          <a:p>
            <a:pPr lvl="1" eaLnBrk="1" hangingPunct="1"/>
            <a:r>
              <a:rPr lang="en-US" altLang="en-US" sz="3200" dirty="0" smtClean="0"/>
              <a:t>Negative stereotypes associated with the intellectually gifted</a:t>
            </a:r>
          </a:p>
          <a:p>
            <a:pPr lvl="1" eaLnBrk="1" hangingPunct="1"/>
            <a:r>
              <a:rPr lang="en-US" altLang="en-US" sz="3200" dirty="0" smtClean="0"/>
              <a:t>Intellectually gifted are most often outgoing, well-adjusted, healthy, popular, able to do things better than the average person</a:t>
            </a:r>
          </a:p>
          <a:p>
            <a:pPr eaLnBrk="1" hangingPunct="1"/>
            <a:endParaRPr lang="en-US" altLang="en-US" sz="2800" dirty="0" smtClean="0"/>
          </a:p>
        </p:txBody>
      </p:sp>
    </p:spTree>
    <p:extLst>
      <p:ext uri="{BB962C8B-B14F-4D97-AF65-F5344CB8AC3E}">
        <p14:creationId xmlns:p14="http://schemas.microsoft.com/office/powerpoint/2010/main" val="3745937276"/>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1"/>
          <p:cNvSpPr>
            <a:spLocks noGrp="1"/>
          </p:cNvSpPr>
          <p:nvPr>
            <p:ph type="title"/>
          </p:nvPr>
        </p:nvSpPr>
        <p:spPr/>
        <p:txBody>
          <a:bodyPr/>
          <a:lstStyle/>
          <a:p>
            <a:r>
              <a:rPr lang="en-IN" altLang="en-US" smtClean="0"/>
              <a:t>Group Differences in Intelligence</a:t>
            </a:r>
            <a:endParaRPr lang="en-IN" altLang="en-US" dirty="0" smtClean="0"/>
          </a:p>
        </p:txBody>
      </p:sp>
      <p:sp>
        <p:nvSpPr>
          <p:cNvPr id="39939" name="Content Placeholder 2"/>
          <p:cNvSpPr>
            <a:spLocks noGrp="1"/>
          </p:cNvSpPr>
          <p:nvPr>
            <p:ph idx="1"/>
          </p:nvPr>
        </p:nvSpPr>
        <p:spPr/>
        <p:txBody>
          <a:bodyPr>
            <a:noAutofit/>
          </a:bodyPr>
          <a:lstStyle/>
          <a:p>
            <a:r>
              <a:rPr lang="en-IN" altLang="en-US" sz="2800" dirty="0" smtClean="0"/>
              <a:t>The background and experience of test-takers do have the potential to affect results</a:t>
            </a:r>
          </a:p>
          <a:p>
            <a:pPr lvl="1"/>
            <a:r>
              <a:rPr lang="en-IN" altLang="en-US" sz="2400" dirty="0" smtClean="0"/>
              <a:t>Tests may be biased against some racial and cultural groups on the basis of the types of questions provided</a:t>
            </a:r>
          </a:p>
          <a:p>
            <a:pPr lvl="1"/>
            <a:endParaRPr lang="en-IN" altLang="en-US" sz="2400" dirty="0" smtClean="0"/>
          </a:p>
          <a:p>
            <a:pPr lvl="1"/>
            <a:r>
              <a:rPr lang="en-IN" altLang="en-US" sz="2400" dirty="0" smtClean="0"/>
              <a:t>Assessments of cognitive ability developed in the United States may </a:t>
            </a:r>
            <a:r>
              <a:rPr lang="en-IN" altLang="en-US" sz="2400" dirty="0" err="1" smtClean="0"/>
              <a:t>favor</a:t>
            </a:r>
            <a:r>
              <a:rPr lang="en-IN" altLang="en-US" sz="2400" dirty="0" smtClean="0"/>
              <a:t> responses that implicitly reflect North American</a:t>
            </a:r>
          </a:p>
          <a:p>
            <a:pPr lvl="2"/>
            <a:r>
              <a:rPr lang="en-IN" altLang="en-US" sz="2400" dirty="0" smtClean="0"/>
              <a:t>Values</a:t>
            </a:r>
          </a:p>
          <a:p>
            <a:pPr lvl="2"/>
            <a:r>
              <a:rPr lang="en-IN" altLang="en-US" sz="2400" dirty="0" smtClean="0"/>
              <a:t>Customs</a:t>
            </a:r>
          </a:p>
          <a:p>
            <a:pPr lvl="2"/>
            <a:r>
              <a:rPr lang="en-IN" altLang="en-US" sz="2400" dirty="0" smtClean="0"/>
              <a:t>Traditions</a:t>
            </a:r>
          </a:p>
        </p:txBody>
      </p:sp>
    </p:spTree>
    <p:extLst>
      <p:ext uri="{BB962C8B-B14F-4D97-AF65-F5344CB8AC3E}">
        <p14:creationId xmlns:p14="http://schemas.microsoft.com/office/powerpoint/2010/main" val="3974091059"/>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3" name="Rectangle 2"/>
          <p:cNvSpPr>
            <a:spLocks noGrp="1" noChangeArrowheads="1"/>
          </p:cNvSpPr>
          <p:nvPr>
            <p:ph type="title"/>
          </p:nvPr>
        </p:nvSpPr>
        <p:spPr>
          <a:xfrm>
            <a:off x="671513" y="276225"/>
            <a:ext cx="7772400" cy="1143000"/>
          </a:xfrm>
        </p:spPr>
        <p:txBody>
          <a:bodyPr>
            <a:normAutofit fontScale="90000"/>
          </a:bodyPr>
          <a:lstStyle/>
          <a:p>
            <a:r>
              <a:rPr lang="en-US" sz="3600" dirty="0" smtClean="0">
                <a:latin typeface="Palatino Linotype" pitchFamily="18" charset="0"/>
              </a:rPr>
              <a:t>Genetic and Environmental Influences on Intelligence</a:t>
            </a:r>
          </a:p>
        </p:txBody>
      </p:sp>
      <p:sp>
        <p:nvSpPr>
          <p:cNvPr id="92162" name="Slide Number Placeholder 5"/>
          <p:cNvSpPr>
            <a:spLocks noGrp="1"/>
          </p:cNvSpPr>
          <p:nvPr>
            <p:ph type="sldNum" sz="quarter" idx="12"/>
          </p:nvPr>
        </p:nvSpPr>
        <p:spPr>
          <a:noFill/>
        </p:spPr>
        <p:txBody>
          <a:bodyPr/>
          <a:lstStyle/>
          <a:p>
            <a:fld id="{141B67CC-3122-4F8E-A4ED-1F1D6B516A6C}" type="slidenum">
              <a:rPr lang="en-US" smtClean="0"/>
              <a:pPr/>
              <a:t>52</a:t>
            </a:fld>
            <a:endParaRPr lang="en-US" smtClean="0"/>
          </a:p>
        </p:txBody>
      </p:sp>
      <p:sp>
        <p:nvSpPr>
          <p:cNvPr id="92164" name="Rectangle 3"/>
          <p:cNvSpPr>
            <a:spLocks noChangeArrowheads="1"/>
          </p:cNvSpPr>
          <p:nvPr/>
        </p:nvSpPr>
        <p:spPr bwMode="auto">
          <a:xfrm>
            <a:off x="381000" y="2362200"/>
            <a:ext cx="8382000" cy="1524000"/>
          </a:xfrm>
          <a:prstGeom prst="rect">
            <a:avLst/>
          </a:prstGeom>
          <a:noFill/>
          <a:ln w="9525">
            <a:noFill/>
            <a:miter lim="800000"/>
            <a:headEnd/>
            <a:tailEnd/>
          </a:ln>
        </p:spPr>
        <p:txBody>
          <a:bodyPr/>
          <a:lstStyle/>
          <a:p>
            <a:pPr algn="ctr">
              <a:spcBef>
                <a:spcPct val="20000"/>
              </a:spcBef>
              <a:buFont typeface="Wingdings" pitchFamily="2" charset="2"/>
              <a:buNone/>
            </a:pPr>
            <a:r>
              <a:rPr lang="en-US" sz="2800" dirty="0">
                <a:latin typeface="Palatino Linotype" pitchFamily="18" charset="0"/>
              </a:rPr>
              <a:t>No other topic in psychology is so passionately followed as the one that asks the question, “Is intelligence due to genetics or environment?”   </a:t>
            </a:r>
          </a:p>
        </p:txBody>
      </p:sp>
    </p:spTree>
    <p:extLst>
      <p:ext uri="{BB962C8B-B14F-4D97-AF65-F5344CB8AC3E}">
        <p14:creationId xmlns:p14="http://schemas.microsoft.com/office/powerpoint/2010/main" val="109882276"/>
      </p:ext>
    </p:extLst>
  </p:cSld>
  <p:clrMapOvr>
    <a:masterClrMapping/>
  </p:clrMapOvr>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7" name="Rectangle 2"/>
          <p:cNvSpPr>
            <a:spLocks noGrp="1" noChangeArrowheads="1"/>
          </p:cNvSpPr>
          <p:nvPr>
            <p:ph type="title"/>
          </p:nvPr>
        </p:nvSpPr>
        <p:spPr>
          <a:xfrm>
            <a:off x="671513" y="276225"/>
            <a:ext cx="7772400" cy="1143000"/>
          </a:xfrm>
        </p:spPr>
        <p:txBody>
          <a:bodyPr/>
          <a:lstStyle/>
          <a:p>
            <a:r>
              <a:rPr lang="en-US" sz="4000" smtClean="0">
                <a:latin typeface="Palatino Linotype" pitchFamily="18" charset="0"/>
              </a:rPr>
              <a:t>Genetic Influences</a:t>
            </a:r>
          </a:p>
        </p:txBody>
      </p:sp>
      <p:sp>
        <p:nvSpPr>
          <p:cNvPr id="93186" name="Slide Number Placeholder 6"/>
          <p:cNvSpPr>
            <a:spLocks noGrp="1"/>
          </p:cNvSpPr>
          <p:nvPr>
            <p:ph type="sldNum" sz="quarter" idx="12"/>
          </p:nvPr>
        </p:nvSpPr>
        <p:spPr>
          <a:noFill/>
        </p:spPr>
        <p:txBody>
          <a:bodyPr/>
          <a:lstStyle/>
          <a:p>
            <a:fld id="{B50A6E7C-7FF8-40E5-96A1-81867BDC9E27}" type="slidenum">
              <a:rPr lang="en-US" smtClean="0"/>
              <a:pPr/>
              <a:t>53</a:t>
            </a:fld>
            <a:endParaRPr lang="en-US" smtClean="0"/>
          </a:p>
        </p:txBody>
      </p:sp>
      <p:pic>
        <p:nvPicPr>
          <p:cNvPr id="93188" name="Picture 3" descr="MyersPsy8e_fig"/>
          <p:cNvPicPr>
            <a:picLocks noGrp="1" noChangeAspect="1" noChangeArrowheads="1"/>
          </p:cNvPicPr>
          <p:nvPr>
            <p:ph sz="quarter" idx="1"/>
          </p:nvPr>
        </p:nvPicPr>
        <p:blipFill>
          <a:blip r:embed="rId3" cstate="print"/>
          <a:stretch>
            <a:fillRect/>
          </a:stretch>
        </p:blipFill>
        <p:spPr>
          <a:xfrm>
            <a:off x="683568" y="2780928"/>
            <a:ext cx="7848872" cy="3744416"/>
          </a:xfrm>
          <a:noFill/>
        </p:spPr>
      </p:pic>
      <p:sp>
        <p:nvSpPr>
          <p:cNvPr id="93189" name="Rectangle 4"/>
          <p:cNvSpPr>
            <a:spLocks noChangeArrowheads="1"/>
          </p:cNvSpPr>
          <p:nvPr/>
        </p:nvSpPr>
        <p:spPr bwMode="auto">
          <a:xfrm>
            <a:off x="381000" y="1371600"/>
            <a:ext cx="8382000" cy="1447800"/>
          </a:xfrm>
          <a:prstGeom prst="rect">
            <a:avLst/>
          </a:prstGeom>
          <a:noFill/>
          <a:ln w="9525">
            <a:noFill/>
            <a:miter lim="800000"/>
            <a:headEnd/>
            <a:tailEnd/>
          </a:ln>
        </p:spPr>
        <p:txBody>
          <a:bodyPr/>
          <a:lstStyle/>
          <a:p>
            <a:pPr algn="ctr">
              <a:spcBef>
                <a:spcPct val="20000"/>
              </a:spcBef>
              <a:buFont typeface="Wingdings" pitchFamily="2" charset="2"/>
              <a:buNone/>
            </a:pPr>
            <a:r>
              <a:rPr lang="en-US" sz="2800">
                <a:latin typeface="Palatino Linotype" pitchFamily="18" charset="0"/>
              </a:rPr>
              <a:t>Studies of twins, family members, and adopted children together support the idea that there is a significant genetic contribution to intelligence.</a:t>
            </a:r>
          </a:p>
        </p:txBody>
      </p:sp>
    </p:spTree>
    <p:extLst>
      <p:ext uri="{BB962C8B-B14F-4D97-AF65-F5344CB8AC3E}">
        <p14:creationId xmlns:p14="http://schemas.microsoft.com/office/powerpoint/2010/main" val="4196643101"/>
      </p:ext>
    </p:extLst>
  </p:cSld>
  <p:clrMapOvr>
    <a:masterClrMapping/>
  </p:clrMapOvr>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1" name="Rectangle 2"/>
          <p:cNvSpPr>
            <a:spLocks noGrp="1" noChangeArrowheads="1"/>
          </p:cNvSpPr>
          <p:nvPr>
            <p:ph type="title"/>
          </p:nvPr>
        </p:nvSpPr>
        <p:spPr>
          <a:xfrm>
            <a:off x="671513" y="290513"/>
            <a:ext cx="7772400" cy="1143000"/>
          </a:xfrm>
        </p:spPr>
        <p:txBody>
          <a:bodyPr/>
          <a:lstStyle/>
          <a:p>
            <a:r>
              <a:rPr lang="en-US" sz="4000" smtClean="0">
                <a:latin typeface="Palatino Linotype" pitchFamily="18" charset="0"/>
              </a:rPr>
              <a:t>Adoption Studies</a:t>
            </a:r>
          </a:p>
        </p:txBody>
      </p:sp>
      <p:sp>
        <p:nvSpPr>
          <p:cNvPr id="94210" name="Slide Number Placeholder 5"/>
          <p:cNvSpPr>
            <a:spLocks noGrp="1"/>
          </p:cNvSpPr>
          <p:nvPr>
            <p:ph type="sldNum" sz="quarter" idx="12"/>
          </p:nvPr>
        </p:nvSpPr>
        <p:spPr>
          <a:noFill/>
        </p:spPr>
        <p:txBody>
          <a:bodyPr/>
          <a:lstStyle/>
          <a:p>
            <a:fld id="{9D873A6B-602F-47F6-B4CD-0E164B1A073B}" type="slidenum">
              <a:rPr lang="en-US" smtClean="0"/>
              <a:pPr/>
              <a:t>54</a:t>
            </a:fld>
            <a:endParaRPr lang="en-US" smtClean="0"/>
          </a:p>
        </p:txBody>
      </p:sp>
      <p:pic>
        <p:nvPicPr>
          <p:cNvPr id="94213" name="Picture 4" descr="MyersPsy8e_fig"/>
          <p:cNvPicPr>
            <a:picLocks noGrp="1" noChangeAspect="1" noChangeArrowheads="1"/>
          </p:cNvPicPr>
          <p:nvPr>
            <p:ph sz="quarter" idx="1"/>
          </p:nvPr>
        </p:nvPicPr>
        <p:blipFill>
          <a:blip r:embed="rId3" cstate="print"/>
          <a:srcRect/>
          <a:stretch>
            <a:fillRect/>
          </a:stretch>
        </p:blipFill>
        <p:spPr>
          <a:xfrm>
            <a:off x="700088" y="2819400"/>
            <a:ext cx="7724775" cy="3489325"/>
          </a:xfrm>
          <a:noFill/>
        </p:spPr>
      </p:pic>
      <p:sp>
        <p:nvSpPr>
          <p:cNvPr id="94212" name="Rectangle 3"/>
          <p:cNvSpPr>
            <a:spLocks noChangeArrowheads="1"/>
          </p:cNvSpPr>
          <p:nvPr/>
        </p:nvSpPr>
        <p:spPr bwMode="auto">
          <a:xfrm>
            <a:off x="366713" y="1600200"/>
            <a:ext cx="8382000" cy="990600"/>
          </a:xfrm>
          <a:prstGeom prst="rect">
            <a:avLst/>
          </a:prstGeom>
          <a:noFill/>
          <a:ln w="9525">
            <a:noFill/>
            <a:miter lim="800000"/>
            <a:headEnd/>
            <a:tailEnd/>
          </a:ln>
        </p:spPr>
        <p:txBody>
          <a:bodyPr/>
          <a:lstStyle/>
          <a:p>
            <a:pPr algn="ctr">
              <a:spcBef>
                <a:spcPct val="20000"/>
              </a:spcBef>
              <a:buFont typeface="Wingdings" pitchFamily="2" charset="2"/>
              <a:buNone/>
            </a:pPr>
            <a:r>
              <a:rPr lang="en-US" sz="2800">
                <a:latin typeface="Palatino Linotype" pitchFamily="18" charset="0"/>
              </a:rPr>
              <a:t>Adopted children show a marginal correlation in verbal ability to their adopted parents.</a:t>
            </a:r>
          </a:p>
        </p:txBody>
      </p:sp>
    </p:spTree>
    <p:extLst>
      <p:ext uri="{BB962C8B-B14F-4D97-AF65-F5344CB8AC3E}">
        <p14:creationId xmlns:p14="http://schemas.microsoft.com/office/powerpoint/2010/main" val="3506919372"/>
      </p:ext>
    </p:extLst>
  </p:cSld>
  <p:clrMapOvr>
    <a:masterClrMapping/>
  </p:clrMapOvr>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5" name="Rectangle 2"/>
          <p:cNvSpPr>
            <a:spLocks noGrp="1" noChangeArrowheads="1"/>
          </p:cNvSpPr>
          <p:nvPr>
            <p:ph type="title"/>
          </p:nvPr>
        </p:nvSpPr>
        <p:spPr/>
        <p:txBody>
          <a:bodyPr/>
          <a:lstStyle/>
          <a:p>
            <a:r>
              <a:rPr lang="en-US" smtClean="0">
                <a:latin typeface="Palatino Linotype" pitchFamily="18" charset="0"/>
              </a:rPr>
              <a:t>Heritability</a:t>
            </a:r>
          </a:p>
        </p:txBody>
      </p:sp>
      <p:sp>
        <p:nvSpPr>
          <p:cNvPr id="95234" name="Slide Number Placeholder 4"/>
          <p:cNvSpPr>
            <a:spLocks noGrp="1"/>
          </p:cNvSpPr>
          <p:nvPr>
            <p:ph type="sldNum" sz="quarter" idx="12"/>
          </p:nvPr>
        </p:nvSpPr>
        <p:spPr>
          <a:noFill/>
        </p:spPr>
        <p:txBody>
          <a:bodyPr/>
          <a:lstStyle/>
          <a:p>
            <a:fld id="{6E55A726-3B50-4B86-B0D0-0F363B5D50CB}" type="slidenum">
              <a:rPr lang="en-US" smtClean="0"/>
              <a:pPr/>
              <a:t>55</a:t>
            </a:fld>
            <a:endParaRPr lang="en-US" smtClean="0"/>
          </a:p>
        </p:txBody>
      </p:sp>
      <p:sp>
        <p:nvSpPr>
          <p:cNvPr id="95236" name="Text Box 3"/>
          <p:cNvSpPr txBox="1">
            <a:spLocks noChangeArrowheads="1"/>
          </p:cNvSpPr>
          <p:nvPr/>
        </p:nvSpPr>
        <p:spPr bwMode="auto">
          <a:xfrm>
            <a:off x="990600" y="2133600"/>
            <a:ext cx="7543800" cy="2441575"/>
          </a:xfrm>
          <a:prstGeom prst="rect">
            <a:avLst/>
          </a:prstGeom>
          <a:noFill/>
          <a:ln w="9525">
            <a:noFill/>
            <a:miter lim="800000"/>
            <a:headEnd/>
            <a:tailEnd/>
          </a:ln>
        </p:spPr>
        <p:txBody>
          <a:bodyPr>
            <a:spAutoFit/>
          </a:bodyPr>
          <a:lstStyle/>
          <a:p>
            <a:pPr algn="ctr">
              <a:spcBef>
                <a:spcPct val="50000"/>
              </a:spcBef>
            </a:pPr>
            <a:r>
              <a:rPr lang="en-US" sz="2800" dirty="0">
                <a:latin typeface="Palatino Linotype" pitchFamily="18" charset="0"/>
              </a:rPr>
              <a:t>The variation in intelligence test scores attributable to genetics. We credit heredity with </a:t>
            </a:r>
            <a:r>
              <a:rPr lang="en-US" sz="2800" dirty="0" smtClean="0">
                <a:latin typeface="Palatino Linotype" pitchFamily="18" charset="0"/>
              </a:rPr>
              <a:t>40-60</a:t>
            </a:r>
            <a:r>
              <a:rPr lang="en-US" sz="2800" dirty="0">
                <a:latin typeface="Palatino Linotype" pitchFamily="18" charset="0"/>
              </a:rPr>
              <a:t>% of the variation in intelligence. </a:t>
            </a:r>
          </a:p>
          <a:p>
            <a:pPr algn="ctr">
              <a:spcBef>
                <a:spcPct val="50000"/>
              </a:spcBef>
            </a:pPr>
            <a:r>
              <a:rPr lang="en-US" sz="2800" dirty="0" smtClean="0">
                <a:latin typeface="Palatino Linotype" pitchFamily="18" charset="0"/>
              </a:rPr>
              <a:t>It pertains only to why people differ from one another, not to the individual.</a:t>
            </a:r>
            <a:endParaRPr lang="en-US" sz="2800" dirty="0">
              <a:latin typeface="Palatino Linotype" pitchFamily="18" charset="0"/>
            </a:endParaRPr>
          </a:p>
        </p:txBody>
      </p:sp>
    </p:spTree>
    <p:extLst>
      <p:ext uri="{BB962C8B-B14F-4D97-AF65-F5344CB8AC3E}">
        <p14:creationId xmlns:p14="http://schemas.microsoft.com/office/powerpoint/2010/main" val="3661189857"/>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3" name="Rectangle 2"/>
          <p:cNvSpPr>
            <a:spLocks noGrp="1" noChangeArrowheads="1"/>
          </p:cNvSpPr>
          <p:nvPr>
            <p:ph type="title"/>
          </p:nvPr>
        </p:nvSpPr>
        <p:spPr>
          <a:xfrm>
            <a:off x="685800" y="276225"/>
            <a:ext cx="7772400" cy="1143000"/>
          </a:xfrm>
        </p:spPr>
        <p:txBody>
          <a:bodyPr/>
          <a:lstStyle/>
          <a:p>
            <a:r>
              <a:rPr lang="en-US" sz="4000" smtClean="0">
                <a:latin typeface="Palatino Linotype" pitchFamily="18" charset="0"/>
              </a:rPr>
              <a:t>Early Intervention Effects</a:t>
            </a:r>
          </a:p>
        </p:txBody>
      </p:sp>
      <p:sp>
        <p:nvSpPr>
          <p:cNvPr id="97282" name="Slide Number Placeholder 5"/>
          <p:cNvSpPr>
            <a:spLocks noGrp="1"/>
          </p:cNvSpPr>
          <p:nvPr>
            <p:ph type="sldNum" sz="quarter" idx="12"/>
          </p:nvPr>
        </p:nvSpPr>
        <p:spPr>
          <a:noFill/>
        </p:spPr>
        <p:txBody>
          <a:bodyPr/>
          <a:lstStyle/>
          <a:p>
            <a:fld id="{4D3CA8A4-B7C2-4E37-AEC4-47F01AC0CFD9}" type="slidenum">
              <a:rPr lang="en-US" smtClean="0"/>
              <a:pPr/>
              <a:t>56</a:t>
            </a:fld>
            <a:endParaRPr lang="en-US" smtClean="0"/>
          </a:p>
        </p:txBody>
      </p:sp>
      <p:pic>
        <p:nvPicPr>
          <p:cNvPr id="97285" name="Picture 4" descr="MyersPsy8e_11UN25"/>
          <p:cNvPicPr>
            <a:picLocks noGrp="1" noChangeAspect="1" noChangeArrowheads="1"/>
          </p:cNvPicPr>
          <p:nvPr>
            <p:ph sz="quarter" idx="1"/>
          </p:nvPr>
        </p:nvPicPr>
        <p:blipFill>
          <a:blip r:embed="rId3" cstate="print"/>
          <a:srcRect/>
          <a:stretch>
            <a:fillRect/>
          </a:stretch>
        </p:blipFill>
        <p:spPr>
          <a:xfrm>
            <a:off x="2628900" y="3429000"/>
            <a:ext cx="3857625" cy="2628900"/>
          </a:xfrm>
          <a:noFill/>
        </p:spPr>
      </p:pic>
      <p:sp>
        <p:nvSpPr>
          <p:cNvPr id="97284" name="Rectangle 3"/>
          <p:cNvSpPr>
            <a:spLocks noChangeArrowheads="1"/>
          </p:cNvSpPr>
          <p:nvPr/>
        </p:nvSpPr>
        <p:spPr bwMode="auto">
          <a:xfrm>
            <a:off x="366713" y="1600200"/>
            <a:ext cx="8382000" cy="1447800"/>
          </a:xfrm>
          <a:prstGeom prst="rect">
            <a:avLst/>
          </a:prstGeom>
          <a:noFill/>
          <a:ln w="9525">
            <a:noFill/>
            <a:miter lim="800000"/>
            <a:headEnd/>
            <a:tailEnd/>
          </a:ln>
        </p:spPr>
        <p:txBody>
          <a:bodyPr/>
          <a:lstStyle/>
          <a:p>
            <a:pPr algn="ctr">
              <a:spcBef>
                <a:spcPct val="20000"/>
              </a:spcBef>
              <a:buFont typeface="Wingdings" pitchFamily="2" charset="2"/>
              <a:buNone/>
            </a:pPr>
            <a:r>
              <a:rPr lang="en-US" sz="2800">
                <a:latin typeface="Palatino Linotype" pitchFamily="18" charset="0"/>
              </a:rPr>
              <a:t>Early neglect from caregivers leads children to develop a lack of personal control over the environment, and it impoverishes their intelligence.</a:t>
            </a:r>
          </a:p>
        </p:txBody>
      </p:sp>
      <p:sp>
        <p:nvSpPr>
          <p:cNvPr id="97286" name="Text Box 5"/>
          <p:cNvSpPr txBox="1">
            <a:spLocks noChangeArrowheads="1"/>
          </p:cNvSpPr>
          <p:nvPr/>
        </p:nvSpPr>
        <p:spPr bwMode="auto">
          <a:xfrm>
            <a:off x="1495425" y="6042025"/>
            <a:ext cx="6118225" cy="701675"/>
          </a:xfrm>
          <a:prstGeom prst="rect">
            <a:avLst/>
          </a:prstGeom>
          <a:noFill/>
          <a:ln w="9525" algn="ctr">
            <a:noFill/>
            <a:miter lim="800000"/>
            <a:headEnd/>
            <a:tailEnd/>
          </a:ln>
        </p:spPr>
        <p:txBody>
          <a:bodyPr wrap="none">
            <a:spAutoFit/>
          </a:bodyPr>
          <a:lstStyle/>
          <a:p>
            <a:pPr algn="ctr"/>
            <a:r>
              <a:rPr lang="en-US" sz="2000" dirty="0">
                <a:latin typeface="Palatino Linotype" pitchFamily="18" charset="0"/>
              </a:rPr>
              <a:t>Romanian orphans with minimal</a:t>
            </a:r>
          </a:p>
          <a:p>
            <a:pPr algn="ctr"/>
            <a:r>
              <a:rPr lang="en-US" sz="2000" dirty="0">
                <a:latin typeface="Palatino Linotype" pitchFamily="18" charset="0"/>
              </a:rPr>
              <a:t>human interaction are delayed in their development.</a:t>
            </a:r>
          </a:p>
        </p:txBody>
      </p:sp>
    </p:spTree>
    <p:extLst>
      <p:ext uri="{BB962C8B-B14F-4D97-AF65-F5344CB8AC3E}">
        <p14:creationId xmlns:p14="http://schemas.microsoft.com/office/powerpoint/2010/main" val="3363519588"/>
      </p:ext>
    </p:extLst>
  </p:cSld>
  <p:clrMapOvr>
    <a:masterClrMapping/>
  </p:clrMapOvr>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5394" name="Rectangle 2"/>
          <p:cNvSpPr>
            <a:spLocks noGrp="1" noChangeArrowheads="1"/>
          </p:cNvSpPr>
          <p:nvPr>
            <p:ph type="title"/>
          </p:nvPr>
        </p:nvSpPr>
        <p:spPr>
          <a:xfrm>
            <a:off x="381000" y="381000"/>
            <a:ext cx="8229600" cy="1143000"/>
          </a:xfrm>
        </p:spPr>
        <p:txBody>
          <a:bodyPr/>
          <a:lstStyle/>
          <a:p>
            <a:r>
              <a:rPr lang="en-US" altLang="en-US" sz="2400" dirty="0"/>
              <a:t>Environmental variation has most effect in poor environments, especially abusive environments</a:t>
            </a:r>
            <a:r>
              <a:rPr lang="en-US" altLang="en-US" sz="4000" dirty="0"/>
              <a:t> </a:t>
            </a:r>
          </a:p>
        </p:txBody>
      </p:sp>
      <p:sp>
        <p:nvSpPr>
          <p:cNvPr id="315395" name="Rectangle 3"/>
          <p:cNvSpPr>
            <a:spLocks noGrp="1" noChangeArrowheads="1"/>
          </p:cNvSpPr>
          <p:nvPr>
            <p:ph type="body" idx="1"/>
          </p:nvPr>
        </p:nvSpPr>
        <p:spPr>
          <a:xfrm>
            <a:off x="381000" y="1700808"/>
            <a:ext cx="8305800" cy="4318992"/>
          </a:xfrm>
        </p:spPr>
        <p:txBody>
          <a:bodyPr/>
          <a:lstStyle/>
          <a:p>
            <a:pPr>
              <a:buFont typeface="Wingdings" panose="05000000000000000000" pitchFamily="2" charset="2"/>
              <a:buNone/>
            </a:pPr>
            <a:r>
              <a:rPr lang="en-US" altLang="en-US" sz="2800" dirty="0"/>
              <a:t>ABUSIVE VERSUS NORMAL ENVIRONMENTS </a:t>
            </a:r>
            <a:br>
              <a:rPr lang="en-US" altLang="en-US" sz="2800" dirty="0"/>
            </a:br>
            <a:r>
              <a:rPr lang="en-US" altLang="en-US" sz="2800" dirty="0"/>
              <a:t>  IQ</a:t>
            </a:r>
          </a:p>
          <a:p>
            <a:pPr>
              <a:buFont typeface="Wingdings" panose="05000000000000000000" pitchFamily="2" charset="2"/>
              <a:buNone/>
            </a:pPr>
            <a:r>
              <a:rPr lang="en-US" altLang="en-US" sz="2800" dirty="0"/>
              <a:t> </a:t>
            </a:r>
            <a:br>
              <a:rPr lang="en-US" altLang="en-US" sz="2800" dirty="0"/>
            </a:br>
            <a:r>
              <a:rPr lang="en-US" altLang="en-US" sz="2800" dirty="0"/>
              <a:t>  </a:t>
            </a:r>
          </a:p>
          <a:p>
            <a:pPr>
              <a:buFont typeface="Wingdings" panose="05000000000000000000" pitchFamily="2" charset="2"/>
              <a:buNone/>
            </a:pPr>
            <a:r>
              <a:rPr lang="en-US" altLang="en-US" sz="2800" dirty="0"/>
              <a:t>  </a:t>
            </a:r>
          </a:p>
          <a:p>
            <a:pPr>
              <a:buFont typeface="Wingdings" panose="05000000000000000000" pitchFamily="2" charset="2"/>
              <a:buNone/>
            </a:pPr>
            <a:r>
              <a:rPr lang="en-US" altLang="en-US" sz="2800" dirty="0"/>
              <a:t>    __________|___________________|_____  ABUSIVE               NORMAL             ENRICHED </a:t>
            </a:r>
            <a:br>
              <a:rPr lang="en-US" altLang="en-US" sz="2800" dirty="0"/>
            </a:br>
            <a:r>
              <a:rPr lang="en-US" altLang="en-US" dirty="0"/>
              <a:t>  </a:t>
            </a:r>
          </a:p>
        </p:txBody>
      </p:sp>
      <p:sp>
        <p:nvSpPr>
          <p:cNvPr id="315396" name="Line 4"/>
          <p:cNvSpPr>
            <a:spLocks noChangeShapeType="1"/>
          </p:cNvSpPr>
          <p:nvPr/>
        </p:nvSpPr>
        <p:spPr bwMode="auto">
          <a:xfrm flipV="1">
            <a:off x="2971800" y="3505200"/>
            <a:ext cx="0" cy="7620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US"/>
          </a:p>
        </p:txBody>
      </p:sp>
      <p:sp>
        <p:nvSpPr>
          <p:cNvPr id="315397" name="Line 5"/>
          <p:cNvSpPr>
            <a:spLocks noChangeShapeType="1"/>
          </p:cNvSpPr>
          <p:nvPr/>
        </p:nvSpPr>
        <p:spPr bwMode="auto">
          <a:xfrm flipV="1">
            <a:off x="6858000" y="2971800"/>
            <a:ext cx="0" cy="13716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US"/>
          </a:p>
        </p:txBody>
      </p:sp>
      <p:sp>
        <p:nvSpPr>
          <p:cNvPr id="315398" name="Line 6"/>
          <p:cNvSpPr>
            <a:spLocks noChangeShapeType="1"/>
          </p:cNvSpPr>
          <p:nvPr/>
        </p:nvSpPr>
        <p:spPr bwMode="auto">
          <a:xfrm flipV="1">
            <a:off x="2971800" y="2971800"/>
            <a:ext cx="3886200" cy="5334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US"/>
          </a:p>
        </p:txBody>
      </p:sp>
      <p:sp>
        <p:nvSpPr>
          <p:cNvPr id="315399" name="Line 7"/>
          <p:cNvSpPr>
            <a:spLocks noChangeShapeType="1"/>
          </p:cNvSpPr>
          <p:nvPr/>
        </p:nvSpPr>
        <p:spPr bwMode="auto">
          <a:xfrm flipH="1">
            <a:off x="1295400" y="3505200"/>
            <a:ext cx="1676400" cy="9144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US"/>
          </a:p>
        </p:txBody>
      </p:sp>
      <p:sp>
        <p:nvSpPr>
          <p:cNvPr id="315400" name="Line 8"/>
          <p:cNvSpPr>
            <a:spLocks noChangeShapeType="1"/>
          </p:cNvSpPr>
          <p:nvPr/>
        </p:nvSpPr>
        <p:spPr bwMode="auto">
          <a:xfrm>
            <a:off x="2971800" y="3505200"/>
            <a:ext cx="38862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US"/>
          </a:p>
        </p:txBody>
      </p:sp>
      <p:sp>
        <p:nvSpPr>
          <p:cNvPr id="315401" name="AutoShape 9"/>
          <p:cNvSpPr>
            <a:spLocks/>
          </p:cNvSpPr>
          <p:nvPr/>
        </p:nvSpPr>
        <p:spPr bwMode="auto">
          <a:xfrm>
            <a:off x="7086600" y="2895600"/>
            <a:ext cx="152400" cy="609600"/>
          </a:xfrm>
          <a:prstGeom prst="rightBrace">
            <a:avLst>
              <a:gd name="adj1" fmla="val 33333"/>
              <a:gd name="adj2" fmla="val 50000"/>
            </a:avLst>
          </a:pr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15402" name="Oval 10"/>
          <p:cNvSpPr>
            <a:spLocks noChangeArrowheads="1"/>
          </p:cNvSpPr>
          <p:nvPr/>
        </p:nvSpPr>
        <p:spPr bwMode="auto">
          <a:xfrm>
            <a:off x="7596336" y="2590800"/>
            <a:ext cx="1447800" cy="11430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dirty="0"/>
              <a:t>Gain from</a:t>
            </a:r>
          </a:p>
          <a:p>
            <a:pPr algn="ctr"/>
            <a:r>
              <a:rPr lang="en-US" altLang="en-US" dirty="0"/>
              <a:t>Better Normal</a:t>
            </a:r>
          </a:p>
          <a:p>
            <a:pPr algn="ctr"/>
            <a:r>
              <a:rPr lang="en-US" altLang="en-US" dirty="0" smtClean="0"/>
              <a:t>E</a:t>
            </a:r>
            <a:endParaRPr lang="en-US" altLang="en-US" dirty="0"/>
          </a:p>
        </p:txBody>
      </p:sp>
      <p:sp>
        <p:nvSpPr>
          <p:cNvPr id="315403" name="Line 11"/>
          <p:cNvSpPr>
            <a:spLocks noChangeShapeType="1"/>
          </p:cNvSpPr>
          <p:nvPr/>
        </p:nvSpPr>
        <p:spPr bwMode="auto">
          <a:xfrm flipH="1">
            <a:off x="7278960" y="3212976"/>
            <a:ext cx="533400"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US"/>
          </a:p>
        </p:txBody>
      </p:sp>
      <p:sp>
        <p:nvSpPr>
          <p:cNvPr id="315404" name="Oval 12"/>
          <p:cNvSpPr>
            <a:spLocks noChangeArrowheads="1"/>
          </p:cNvSpPr>
          <p:nvPr/>
        </p:nvSpPr>
        <p:spPr bwMode="auto">
          <a:xfrm>
            <a:off x="838200" y="3352800"/>
            <a:ext cx="76200" cy="762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dirty="0"/>
              <a:t>Bad E’s have </a:t>
            </a:r>
          </a:p>
          <a:p>
            <a:pPr algn="ctr"/>
            <a:r>
              <a:rPr lang="en-US" altLang="en-US" dirty="0"/>
              <a:t>Accelerating </a:t>
            </a:r>
          </a:p>
          <a:p>
            <a:pPr algn="ctr"/>
            <a:r>
              <a:rPr lang="en-US" altLang="en-US" dirty="0"/>
              <a:t>Negative effects</a:t>
            </a:r>
          </a:p>
          <a:p>
            <a:pPr algn="ctr"/>
            <a:r>
              <a:rPr lang="en-US" altLang="en-US" dirty="0"/>
              <a:t>On IQ</a:t>
            </a:r>
          </a:p>
        </p:txBody>
      </p:sp>
      <p:sp>
        <p:nvSpPr>
          <p:cNvPr id="315405" name="Line 13"/>
          <p:cNvSpPr>
            <a:spLocks noChangeShapeType="1"/>
          </p:cNvSpPr>
          <p:nvPr/>
        </p:nvSpPr>
        <p:spPr bwMode="auto">
          <a:xfrm>
            <a:off x="1295400" y="3733800"/>
            <a:ext cx="304800" cy="4572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US"/>
          </a:p>
        </p:txBody>
      </p:sp>
    </p:spTree>
    <p:extLst>
      <p:ext uri="{BB962C8B-B14F-4D97-AF65-F5344CB8AC3E}">
        <p14:creationId xmlns:p14="http://schemas.microsoft.com/office/powerpoint/2010/main" val="2349358396"/>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7" name="Rectangle 2"/>
          <p:cNvSpPr>
            <a:spLocks noGrp="1" noChangeArrowheads="1"/>
          </p:cNvSpPr>
          <p:nvPr>
            <p:ph type="title"/>
          </p:nvPr>
        </p:nvSpPr>
        <p:spPr>
          <a:xfrm>
            <a:off x="685800" y="276225"/>
            <a:ext cx="7772400" cy="1143000"/>
          </a:xfrm>
        </p:spPr>
        <p:txBody>
          <a:bodyPr/>
          <a:lstStyle/>
          <a:p>
            <a:r>
              <a:rPr lang="en-US" sz="4000" smtClean="0">
                <a:latin typeface="Palatino Linotype" pitchFamily="18" charset="0"/>
              </a:rPr>
              <a:t>Schooling Effects</a:t>
            </a:r>
          </a:p>
        </p:txBody>
      </p:sp>
      <p:sp>
        <p:nvSpPr>
          <p:cNvPr id="98306" name="Slide Number Placeholder 5"/>
          <p:cNvSpPr>
            <a:spLocks noGrp="1"/>
          </p:cNvSpPr>
          <p:nvPr>
            <p:ph type="sldNum" sz="quarter" idx="12"/>
          </p:nvPr>
        </p:nvSpPr>
        <p:spPr>
          <a:noFill/>
        </p:spPr>
        <p:txBody>
          <a:bodyPr/>
          <a:lstStyle/>
          <a:p>
            <a:fld id="{0B3AAF9B-1ECF-41FC-9479-A44C72E617DF}" type="slidenum">
              <a:rPr lang="en-US" smtClean="0"/>
              <a:pPr/>
              <a:t>58</a:t>
            </a:fld>
            <a:endParaRPr lang="en-US" smtClean="0"/>
          </a:p>
        </p:txBody>
      </p:sp>
      <p:pic>
        <p:nvPicPr>
          <p:cNvPr id="98310" name="Picture 5" descr="MyersPsy8e_11UN17c"/>
          <p:cNvPicPr>
            <a:picLocks noGrp="1" noChangeAspect="1" noChangeArrowheads="1"/>
          </p:cNvPicPr>
          <p:nvPr>
            <p:ph sz="quarter" idx="1"/>
          </p:nvPr>
        </p:nvPicPr>
        <p:blipFill>
          <a:blip r:embed="rId3" cstate="print"/>
          <a:stretch>
            <a:fillRect/>
          </a:stretch>
        </p:blipFill>
        <p:spPr>
          <a:xfrm>
            <a:off x="2627784" y="3933056"/>
            <a:ext cx="4047744" cy="1280160"/>
          </a:xfrm>
          <a:noFill/>
        </p:spPr>
      </p:pic>
      <p:sp>
        <p:nvSpPr>
          <p:cNvPr id="98308" name="Rectangle 3"/>
          <p:cNvSpPr>
            <a:spLocks noChangeArrowheads="1"/>
          </p:cNvSpPr>
          <p:nvPr/>
        </p:nvSpPr>
        <p:spPr bwMode="auto">
          <a:xfrm>
            <a:off x="366713" y="1600200"/>
            <a:ext cx="8382000" cy="1447800"/>
          </a:xfrm>
          <a:prstGeom prst="rect">
            <a:avLst/>
          </a:prstGeom>
          <a:noFill/>
          <a:ln w="9525">
            <a:noFill/>
            <a:miter lim="800000"/>
            <a:headEnd/>
            <a:tailEnd/>
          </a:ln>
        </p:spPr>
        <p:txBody>
          <a:bodyPr/>
          <a:lstStyle/>
          <a:p>
            <a:pPr algn="ctr">
              <a:spcBef>
                <a:spcPct val="20000"/>
              </a:spcBef>
              <a:buFont typeface="Wingdings" pitchFamily="2" charset="2"/>
              <a:buNone/>
            </a:pPr>
            <a:r>
              <a:rPr lang="en-US" sz="2800">
                <a:latin typeface="Palatino Linotype" pitchFamily="18" charset="0"/>
              </a:rPr>
              <a:t>Schooling is an experience that pays dividends, which is reflected in intelligence scores. Increased schooling correlates with higher intelligence scores.</a:t>
            </a:r>
          </a:p>
        </p:txBody>
      </p:sp>
    </p:spTree>
    <p:extLst>
      <p:ext uri="{BB962C8B-B14F-4D97-AF65-F5344CB8AC3E}">
        <p14:creationId xmlns:p14="http://schemas.microsoft.com/office/powerpoint/2010/main" val="3522379198"/>
      </p:ext>
    </p:extLst>
  </p:cSld>
  <p:clrMapOvr>
    <a:masterClrMapping/>
  </p:clrMapOvr>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0809"/>
          <p:cNvPicPr>
            <a:picLocks noChangeAspect="1" noChangeArrowheads="1"/>
          </p:cNvPicPr>
          <p:nvPr/>
        </p:nvPicPr>
        <p:blipFill>
          <a:blip r:embed="rId2" cstate="print"/>
          <a:srcRect/>
          <a:stretch>
            <a:fillRect/>
          </a:stretch>
        </p:blipFill>
        <p:spPr bwMode="auto">
          <a:xfrm>
            <a:off x="1475656" y="692696"/>
            <a:ext cx="6264696" cy="5760640"/>
          </a:xfrm>
          <a:prstGeom prst="rect">
            <a:avLst/>
          </a:prstGeom>
          <a:noFill/>
          <a:ln w="9525">
            <a:noFill/>
            <a:miter lim="800000"/>
            <a:headEnd/>
            <a:tailEnd/>
          </a:ln>
        </p:spPr>
      </p:pic>
    </p:spTree>
    <p:extLst>
      <p:ext uri="{BB962C8B-B14F-4D97-AF65-F5344CB8AC3E}">
        <p14:creationId xmlns:p14="http://schemas.microsoft.com/office/powerpoint/2010/main" val="3367036461"/>
      </p:ext>
    </p:extLst>
  </p:cSld>
  <p:clrMapOvr>
    <a:masterClrMapping/>
  </p:clrMapOvr>
</p:sld>
</file>

<file path=ppt/theme/theme1.xml><?xml version="1.0" encoding="utf-8"?>
<a:theme xmlns:a="http://schemas.openxmlformats.org/drawingml/2006/main" name="ใบจาก">
  <a:themeElements>
    <a:clrScheme name="ใบจาก">
      <a:dk1>
        <a:sysClr val="windowText" lastClr="000000"/>
      </a:dk1>
      <a:lt1>
        <a:sysClr val="window" lastClr="FFFFFF"/>
      </a:lt1>
      <a:dk2>
        <a:srgbClr val="1D3641"/>
      </a:dk2>
      <a:lt2>
        <a:srgbClr val="DFE6D0"/>
      </a:lt2>
      <a:accent1>
        <a:srgbClr val="759AA5"/>
      </a:accent1>
      <a:accent2>
        <a:srgbClr val="CFC60D"/>
      </a:accent2>
      <a:accent3>
        <a:srgbClr val="99987F"/>
      </a:accent3>
      <a:accent4>
        <a:srgbClr val="90AC97"/>
      </a:accent4>
      <a:accent5>
        <a:srgbClr val="FFAD1C"/>
      </a:accent5>
      <a:accent6>
        <a:srgbClr val="B9AB6F"/>
      </a:accent6>
      <a:hlink>
        <a:srgbClr val="66AACD"/>
      </a:hlink>
      <a:folHlink>
        <a:srgbClr val="809DB3"/>
      </a:folHlink>
    </a:clrScheme>
    <a:fontScheme name="ตรงกลาง">
      <a:majorFont>
        <a:latin typeface="Tw Cen MT"/>
        <a:ea typeface=""/>
        <a:cs typeface=""/>
        <a:font script="Grek" typeface="Calibri"/>
        <a:font script="Cyrl" typeface="Calibri"/>
        <a:font script="Jpan" typeface="HG創英角ｺﾞｼｯｸUB"/>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a:ea typeface=""/>
        <a:cs typeface=""/>
        <a:font script="Grek" typeface="Calibri"/>
        <a:font script="Cyrl" typeface="Calibri"/>
        <a:font script="Jpan" typeface="HG創英角ｺﾞｼｯｸUB"/>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ใบจาก">
      <a:fillStyleLst>
        <a:solidFill>
          <a:schemeClr val="phClr"/>
        </a:solidFill>
        <a:gradFill rotWithShape="1">
          <a:gsLst>
            <a:gs pos="0">
              <a:schemeClr val="phClr">
                <a:tint val="79000"/>
                <a:satMod val="180000"/>
              </a:schemeClr>
            </a:gs>
            <a:gs pos="65000">
              <a:schemeClr val="phClr">
                <a:tint val="52000"/>
                <a:satMod val="250000"/>
              </a:schemeClr>
            </a:gs>
            <a:gs pos="100000">
              <a:schemeClr val="phClr">
                <a:tint val="29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15875" cap="flat" cmpd="sng" algn="ctr">
          <a:solidFill>
            <a:schemeClr val="phClr"/>
          </a:solidFill>
          <a:prstDash val="solid"/>
        </a:ln>
        <a:ln w="38100" cap="flat" cmpd="sng" algn="ctr">
          <a:solidFill>
            <a:schemeClr val="phClr"/>
          </a:solidFill>
          <a:prstDash val="solid"/>
        </a:ln>
      </a:lnStyleLst>
      <a:effectStyleLst>
        <a:effectStyle>
          <a:effectLst>
            <a:outerShdw blurRad="63500" dist="25400" dir="5400000" rotWithShape="0">
              <a:srgbClr val="000000">
                <a:alpha val="43000"/>
              </a:srgbClr>
            </a:outerShdw>
          </a:effectLst>
        </a:effectStyle>
        <a:effectStyle>
          <a:effectLst>
            <a:outerShdw blurRad="63500" dist="25400" dir="5400000" rotWithShape="0">
              <a:srgbClr val="000000">
                <a:alpha val="43000"/>
              </a:srgbClr>
            </a:outerShdw>
          </a:effectLst>
          <a:scene3d>
            <a:camera prst="orthographicFront">
              <a:rot lat="0" lon="0" rev="0"/>
            </a:camera>
            <a:lightRig rig="brightRoom" dir="t">
              <a:rot lat="0" lon="0" rev="8700000"/>
            </a:lightRig>
          </a:scene3d>
          <a:sp3d contourW="12700" prstMaterial="dkEdge">
            <a:bevelT w="0" h="0" prst="relaxedInset"/>
            <a:contourClr>
              <a:schemeClr val="phClr">
                <a:shade val="65000"/>
                <a:satMod val="150000"/>
              </a:schemeClr>
            </a:contourClr>
          </a:sp3d>
        </a:effectStyle>
        <a:effectStyle>
          <a:effectLst>
            <a:outerShdw blurRad="63500" dist="25400" dir="5400000" rotWithShape="0">
              <a:srgbClr val="000000">
                <a:alpha val="43000"/>
              </a:srgbClr>
            </a:outerShdw>
          </a:effectLst>
          <a:scene3d>
            <a:camera prst="orthographicFront">
              <a:rot lat="0" lon="0" rev="0"/>
            </a:camera>
            <a:lightRig rig="glow" dir="t">
              <a:rot lat="0" lon="0" rev="13200000"/>
            </a:lightRig>
          </a:scene3d>
          <a:sp3d prstMaterial="dkEdge">
            <a:bevelT w="63500" h="50800" prst="relaxedInset"/>
          </a:sp3d>
        </a:effectStyle>
      </a:effectStyleLst>
      <a:bgFillStyleLst>
        <a:solidFill>
          <a:schemeClr val="phClr"/>
        </a:solidFill>
        <a:gradFill rotWithShape="1">
          <a:gsLst>
            <a:gs pos="0">
              <a:schemeClr val="phClr">
                <a:tint val="85000"/>
                <a:shade val="95000"/>
                <a:satMod val="200000"/>
              </a:schemeClr>
            </a:gs>
            <a:gs pos="53000">
              <a:schemeClr val="phClr">
                <a:shade val="60000"/>
                <a:satMod val="220000"/>
              </a:schemeClr>
            </a:gs>
            <a:gs pos="100000">
              <a:schemeClr val="phClr">
                <a:shade val="45000"/>
                <a:satMod val="220000"/>
              </a:schemeClr>
            </a:gs>
          </a:gsLst>
          <a:lin ang="16200000" scaled="0"/>
        </a:gradFill>
        <a:gradFill rotWithShape="1">
          <a:gsLst>
            <a:gs pos="0">
              <a:schemeClr val="phClr">
                <a:tint val="83000"/>
                <a:shade val="97000"/>
                <a:satMod val="230000"/>
              </a:schemeClr>
            </a:gs>
            <a:gs pos="100000">
              <a:schemeClr val="phClr">
                <a:shade val="35000"/>
                <a:satMod val="250000"/>
              </a:schemeClr>
            </a:gs>
          </a:gsLst>
          <a:path path="circle">
            <a:fillToRect l="15000" t="50000" r="85000" b="6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Thatch</Template>
  <TotalTime>3440</TotalTime>
  <Words>3455</Words>
  <Application>Microsoft Office PowerPoint</Application>
  <PresentationFormat>On-screen Show (4:3)</PresentationFormat>
  <Paragraphs>404</Paragraphs>
  <Slides>59</Slides>
  <Notes>27</Notes>
  <HiddenSlides>0</HiddenSlides>
  <MMClips>0</MMClips>
  <ScaleCrop>false</ScaleCrop>
  <HeadingPairs>
    <vt:vector size="8" baseType="variant">
      <vt:variant>
        <vt:lpstr>Fonts Used</vt:lpstr>
      </vt:variant>
      <vt:variant>
        <vt:i4>9</vt:i4>
      </vt:variant>
      <vt:variant>
        <vt:lpstr>Theme</vt:lpstr>
      </vt:variant>
      <vt:variant>
        <vt:i4>1</vt:i4>
      </vt:variant>
      <vt:variant>
        <vt:lpstr>Embedded OLE Servers</vt:lpstr>
      </vt:variant>
      <vt:variant>
        <vt:i4>1</vt:i4>
      </vt:variant>
      <vt:variant>
        <vt:lpstr>Slide Titles</vt:lpstr>
      </vt:variant>
      <vt:variant>
        <vt:i4>59</vt:i4>
      </vt:variant>
    </vt:vector>
  </HeadingPairs>
  <TitlesOfParts>
    <vt:vector size="70" baseType="lpstr">
      <vt:lpstr>Angsana New</vt:lpstr>
      <vt:lpstr>Arial</vt:lpstr>
      <vt:lpstr>Calibri</vt:lpstr>
      <vt:lpstr>Corbel</vt:lpstr>
      <vt:lpstr>Cordia New</vt:lpstr>
      <vt:lpstr>FreesiaUPC</vt:lpstr>
      <vt:lpstr>Palatino Linotype</vt:lpstr>
      <vt:lpstr>Tw Cen MT</vt:lpstr>
      <vt:lpstr>Wingdings</vt:lpstr>
      <vt:lpstr>ใบจาก</vt:lpstr>
      <vt:lpstr>Equation</vt:lpstr>
      <vt:lpstr>Thinking, Language, Intelligence</vt:lpstr>
      <vt:lpstr>Agenda</vt:lpstr>
      <vt:lpstr>Cognitive process</vt:lpstr>
      <vt:lpstr>Thinking: What does it mean?</vt:lpstr>
      <vt:lpstr>Thinking and Mental Images</vt:lpstr>
      <vt:lpstr>Cognitive Psychologists</vt:lpstr>
      <vt:lpstr>Building blocks of Thinking</vt:lpstr>
      <vt:lpstr>Development of Concepts</vt:lpstr>
      <vt:lpstr>Fruit/ Vegetable</vt:lpstr>
      <vt:lpstr>Problems with Examplar Model</vt:lpstr>
      <vt:lpstr>Development of Concepts</vt:lpstr>
      <vt:lpstr>PowerPoint Presentation</vt:lpstr>
      <vt:lpstr>Learning Concepts</vt:lpstr>
      <vt:lpstr>Functions of Concepts</vt:lpstr>
      <vt:lpstr>Problem Solving</vt:lpstr>
      <vt:lpstr>What is Problem Solving?</vt:lpstr>
      <vt:lpstr>Understanding the problems</vt:lpstr>
      <vt:lpstr>Problem Solving</vt:lpstr>
      <vt:lpstr>Trial and Error</vt:lpstr>
      <vt:lpstr>Algorithms</vt:lpstr>
      <vt:lpstr>Heuristics</vt:lpstr>
      <vt:lpstr>Heuristics</vt:lpstr>
      <vt:lpstr>Heuristics</vt:lpstr>
      <vt:lpstr>Factors that affect problem solving</vt:lpstr>
      <vt:lpstr>PowerPoint Presentation</vt:lpstr>
      <vt:lpstr>Insight</vt:lpstr>
      <vt:lpstr>Insight</vt:lpstr>
      <vt:lpstr>Functional fixedness </vt:lpstr>
      <vt:lpstr>Creativity and Problem Solving</vt:lpstr>
      <vt:lpstr>Factor affecting our judgements</vt:lpstr>
      <vt:lpstr>PowerPoint Presentation</vt:lpstr>
      <vt:lpstr>Answer the question</vt:lpstr>
      <vt:lpstr>Answer these questions</vt:lpstr>
      <vt:lpstr>Heuristics</vt:lpstr>
      <vt:lpstr>Heuristics</vt:lpstr>
      <vt:lpstr>Intelligence</vt:lpstr>
      <vt:lpstr>Introduction</vt:lpstr>
      <vt:lpstr>Theories of Intelligence: Are There Different Kinds of Intelligence? </vt:lpstr>
      <vt:lpstr>Theories of Intelligence: Are There Different Kinds of Intelligence? </vt:lpstr>
      <vt:lpstr>Theories of Intelligence: Are There Different Kinds of Intelligence? </vt:lpstr>
      <vt:lpstr>Eight Forms of Intelligence</vt:lpstr>
      <vt:lpstr>Practical and Emotional Intelligence</vt:lpstr>
      <vt:lpstr>Assessing Intelligence</vt:lpstr>
      <vt:lpstr>Binet and the Development of IQ Tests</vt:lpstr>
      <vt:lpstr>PowerPoint Presentation</vt:lpstr>
      <vt:lpstr>Contemporary IQ Tests: Gauging Intelligence</vt:lpstr>
      <vt:lpstr>Contemporary IQ Tests: Gauging Intelligence</vt:lpstr>
      <vt:lpstr>Variations in Intellectual Ability</vt:lpstr>
      <vt:lpstr>Identifying the Roots of Intellectual Disabilities</vt:lpstr>
      <vt:lpstr>The Intellectually Gifted </vt:lpstr>
      <vt:lpstr>Group Differences in Intelligence</vt:lpstr>
      <vt:lpstr>Genetic and Environmental Influences on Intelligence</vt:lpstr>
      <vt:lpstr>Genetic Influences</vt:lpstr>
      <vt:lpstr>Adoption Studies</vt:lpstr>
      <vt:lpstr>Heritability</vt:lpstr>
      <vt:lpstr>Early Intervention Effects</vt:lpstr>
      <vt:lpstr>Environmental variation has most effect in poor environments, especially abusive environments </vt:lpstr>
      <vt:lpstr>Schooling Effects</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Thinking, Language, Intelligence</dc:title>
  <dc:creator>hp</dc:creator>
  <cp:lastModifiedBy>Dell</cp:lastModifiedBy>
  <cp:revision>42</cp:revision>
  <dcterms:created xsi:type="dcterms:W3CDTF">2013-10-15T02:54:37Z</dcterms:created>
  <dcterms:modified xsi:type="dcterms:W3CDTF">2018-09-05T15:51:31Z</dcterms:modified>
</cp:coreProperties>
</file>