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354" r:id="rId3"/>
    <p:sldId id="355" r:id="rId4"/>
    <p:sldId id="343" r:id="rId5"/>
    <p:sldId id="356" r:id="rId6"/>
    <p:sldId id="357" r:id="rId7"/>
    <p:sldId id="358" r:id="rId8"/>
    <p:sldId id="359" r:id="rId9"/>
    <p:sldId id="361" r:id="rId10"/>
    <p:sldId id="363" r:id="rId11"/>
    <p:sldId id="364" r:id="rId12"/>
    <p:sldId id="365" r:id="rId13"/>
    <p:sldId id="362" r:id="rId14"/>
    <p:sldId id="366" r:id="rId15"/>
    <p:sldId id="368" r:id="rId16"/>
    <p:sldId id="369" r:id="rId17"/>
    <p:sldId id="371" r:id="rId18"/>
    <p:sldId id="372" r:id="rId19"/>
    <p:sldId id="373" r:id="rId20"/>
    <p:sldId id="374" r:id="rId21"/>
    <p:sldId id="375" r:id="rId22"/>
    <p:sldId id="376" r:id="rId23"/>
    <p:sldId id="377" r:id="rId24"/>
    <p:sldId id="367" r:id="rId25"/>
    <p:sldId id="378" r:id="rId26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BA0808"/>
    <a:srgbClr val="008000"/>
    <a:srgbClr val="FFFFCC"/>
    <a:srgbClr val="FF9900"/>
    <a:srgbClr val="FF99CC"/>
    <a:srgbClr val="FF00FF"/>
    <a:srgbClr val="CC0066"/>
    <a:srgbClr val="FF5050"/>
    <a:srgbClr val="33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ลักษณะสีปานกลาง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A488322-F2BA-4B5B-9748-0D474271808F}" styleName="ลักษณะสีปานกลาง 3 - เน้น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ลักษณะชุดรูปแบบ 1 - เน้น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E25E649-3F16-4E02-A733-19D2CDBF48F0}" styleName="ลักษณะสีปานกลาง 3 - เน้น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ลักษณะสีอ่อน 1 - เน้น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ลักษณะสีอ่อน 2 - เน้น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FECB4D8-DB02-4DC6-A0A2-4F2EBAE1DC90}" styleName="ลักษณะสีปานกลาง 1 - เน้น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4727" autoAdjust="0"/>
  </p:normalViewPr>
  <p:slideViewPr>
    <p:cSldViewPr>
      <p:cViewPr varScale="1">
        <p:scale>
          <a:sx n="70" d="100"/>
          <a:sy n="70" d="100"/>
        </p:scale>
        <p:origin x="797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7360DD1C-3CBF-40A6-833E-7C821378EFAC}" type="datetimeFigureOut">
              <a:rPr lang="th-TH"/>
              <a:pPr>
                <a:defRPr/>
              </a:pPr>
              <a:t>07/09/60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th-TH" noProof="0" smtClean="0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3BB6AA63-5066-4EFF-88C9-F03B3F8A86D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280445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3B0A7-A341-4917-9B9E-28724957219B}" type="datetime1">
              <a:rPr lang="th-TH"/>
              <a:pPr>
                <a:defRPr/>
              </a:pPr>
              <a:t>07/09/60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85083-662E-4C48-AD96-F909791FECD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E7381-018A-477D-A6B3-67038D524637}" type="datetime1">
              <a:rPr lang="th-TH"/>
              <a:pPr>
                <a:defRPr/>
              </a:pPr>
              <a:t>07/09/60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0AD17-175E-4A5B-95E3-029D255FCB50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50144-A581-4AEF-8AD8-6CD322704ECC}" type="datetime1">
              <a:rPr lang="th-TH"/>
              <a:pPr>
                <a:defRPr/>
              </a:pPr>
              <a:t>07/09/60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ABC75-D349-451C-AACE-ABF73537626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E7D8A-1AF1-445A-B8AE-915C6F769E6D}" type="datetime1">
              <a:rPr lang="th-TH"/>
              <a:pPr>
                <a:defRPr/>
              </a:pPr>
              <a:t>07/09/60</a:t>
            </a:fld>
            <a:endParaRPr lang="th-TH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8871D-AE8E-4BE7-A43A-A3E3F2063B4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F9A2A-907E-49EE-A62C-C8CF3230108E}" type="datetime1">
              <a:rPr lang="th-TH"/>
              <a:pPr>
                <a:defRPr/>
              </a:pPr>
              <a:t>07/09/60</a:t>
            </a:fld>
            <a:endParaRPr lang="th-TH"/>
          </a:p>
        </p:txBody>
      </p:sp>
      <p:sp>
        <p:nvSpPr>
          <p:cNvPr id="8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52BD5-084B-4111-BC62-DB956775D7B8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559B6-BCA4-43F8-9A2F-0F5DC1C2BC87}" type="datetime1">
              <a:rPr lang="th-TH"/>
              <a:pPr>
                <a:defRPr/>
              </a:pPr>
              <a:t>07/09/60</a:t>
            </a:fld>
            <a:endParaRPr lang="th-TH"/>
          </a:p>
        </p:txBody>
      </p:sp>
      <p:sp>
        <p:nvSpPr>
          <p:cNvPr id="4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CF3F7-A208-4B07-8ACA-0FE27A9923C2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4BB65-BA1D-4C9A-AF03-8CB8A9D405EE}" type="datetime1">
              <a:rPr lang="th-TH"/>
              <a:pPr>
                <a:defRPr/>
              </a:pPr>
              <a:t>07/09/60</a:t>
            </a:fld>
            <a:endParaRPr lang="th-TH"/>
          </a:p>
        </p:txBody>
      </p:sp>
      <p:sp>
        <p:nvSpPr>
          <p:cNvPr id="3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71574-2646-4511-9F9C-745FA359B2ED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8E4C0-55A7-4530-9656-62692D6A1FCC}" type="datetime1">
              <a:rPr lang="th-TH"/>
              <a:pPr>
                <a:defRPr/>
              </a:pPr>
              <a:t>07/09/60</a:t>
            </a:fld>
            <a:endParaRPr lang="th-TH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05904-5973-4B19-B316-E103F3107FD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73739-A6C5-475A-8947-C47ED48B8554}" type="datetime1">
              <a:rPr lang="th-TH"/>
              <a:pPr>
                <a:defRPr/>
              </a:pPr>
              <a:t>07/09/60</a:t>
            </a:fld>
            <a:endParaRPr lang="th-TH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43640-E5E9-44AC-966A-97B1C5BCF36F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02E5C-E64E-4378-9937-87E8F427C454}" type="datetime1">
              <a:rPr lang="th-TH"/>
              <a:pPr>
                <a:defRPr/>
              </a:pPr>
              <a:t>07/09/60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54165-C60E-402D-8550-CCBBE84CEB1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839BB-56E7-4BEC-9116-1152EB261E3D}" type="datetime1">
              <a:rPr lang="th-TH"/>
              <a:pPr>
                <a:defRPr/>
              </a:pPr>
              <a:t>07/09/60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73606-179F-4503-86DD-E299209EA346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ตัวยึดชื่อเรื่อง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คลิกเพื่อแก้ไขลักษณะชื่อเรื่องต้นแบบ</a:t>
            </a:r>
          </a:p>
        </p:txBody>
      </p:sp>
      <p:sp>
        <p:nvSpPr>
          <p:cNvPr id="1027" name="ตัวยึดข้อความ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15F3EB23-B40C-471F-9248-83530A7EFEF3}" type="datetime1">
              <a:rPr lang="th-TH"/>
              <a:pPr>
                <a:defRPr/>
              </a:pPr>
              <a:t>07/09/60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E56AD504-0472-409F-9EF8-50FBE5DF1B9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Calibri" charset="0"/>
          <a:ea typeface="MS PGothic" pitchFamily="34" charset="-128"/>
          <a:cs typeface="Angsana New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Calibri" charset="0"/>
          <a:ea typeface="MS PGothic" pitchFamily="34" charset="-128"/>
          <a:cs typeface="Cordia New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Calibri" charset="0"/>
          <a:ea typeface="Cordia New" charset="0"/>
          <a:cs typeface="Cordia New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Calibri" charset="0"/>
          <a:ea typeface="Cordia New" charset="0"/>
          <a:cs typeface="Cordia New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Calibri" charset="0"/>
          <a:ea typeface="Cordia New" charset="0"/>
          <a:cs typeface="Cordia New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Calibri" charset="0"/>
          <a:ea typeface="Cordia New" charset="0"/>
          <a:cs typeface="Cordia New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28600" y="1273175"/>
            <a:ext cx="7924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EE 366 Economics of Services Sector</a:t>
            </a:r>
            <a:endParaRPr lang="th-TH" sz="4000" b="1" dirty="0">
              <a:solidFill>
                <a:schemeClr val="tx2">
                  <a:lumMod val="75000"/>
                </a:schemeClr>
              </a:solidFill>
              <a:latin typeface="+mj-lt"/>
              <a:cs typeface="Angsana New" pitchFamily="18" charset="-34"/>
            </a:endParaRPr>
          </a:p>
        </p:txBody>
      </p:sp>
      <p:cxnSp>
        <p:nvCxnSpPr>
          <p:cNvPr id="16" name="ตัวเชื่อมต่อตรง 15"/>
          <p:cNvCxnSpPr/>
          <p:nvPr/>
        </p:nvCxnSpPr>
        <p:spPr>
          <a:xfrm>
            <a:off x="228600" y="1981200"/>
            <a:ext cx="7696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410200" y="5867400"/>
            <a:ext cx="35052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Dr. </a:t>
            </a:r>
            <a:r>
              <a:rPr lang="en-US" b="1" dirty="0" err="1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Nessara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 </a:t>
            </a:r>
            <a:r>
              <a:rPr lang="en-US" b="1" dirty="0" err="1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Sukpanich</a:t>
            </a:r>
            <a:endParaRPr lang="th-TH" b="1" dirty="0">
              <a:solidFill>
                <a:schemeClr val="tx2">
                  <a:lumMod val="75000"/>
                </a:schemeClr>
              </a:solidFill>
              <a:latin typeface="+mj-lt"/>
              <a:cs typeface="Angsana New" pitchFamily="18" charset="-34"/>
            </a:endParaRPr>
          </a:p>
        </p:txBody>
      </p:sp>
      <p:pic>
        <p:nvPicPr>
          <p:cNvPr id="2054" name="รูปภาพ 19" descr="header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5"/>
            <a:ext cx="9144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334DF24-12D9-48A8-9C28-F5A4A22DD25B}" type="slidenum">
              <a:rPr lang="th-TH"/>
              <a:pPr/>
              <a:t>1</a:t>
            </a:fld>
            <a:endParaRPr lang="th-TH"/>
          </a:p>
        </p:txBody>
      </p:sp>
      <p:sp>
        <p:nvSpPr>
          <p:cNvPr id="2" name="TextBox 1"/>
          <p:cNvSpPr txBox="1"/>
          <p:nvPr/>
        </p:nvSpPr>
        <p:spPr>
          <a:xfrm>
            <a:off x="381000" y="2577826"/>
            <a:ext cx="7962900" cy="255454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  <a:latin typeface="+mn-lt"/>
              </a:rPr>
              <a:t>CHAPTER 3</a:t>
            </a:r>
          </a:p>
          <a:p>
            <a:endParaRPr lang="en-US" sz="4000" b="1" dirty="0">
              <a:latin typeface="+mn-lt"/>
            </a:endParaRPr>
          </a:p>
          <a:p>
            <a:r>
              <a:rPr lang="en-US" sz="4000" b="1" dirty="0" smtClean="0">
                <a:solidFill>
                  <a:srgbClr val="0066FF"/>
                </a:solidFill>
                <a:latin typeface="+mn-lt"/>
              </a:rPr>
              <a:t>Development of Service Industry and Service Economy</a:t>
            </a:r>
            <a:endParaRPr lang="en-US" sz="4000" b="1" dirty="0">
              <a:solidFill>
                <a:srgbClr val="0066FF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C:\Users\User\Documents\Thai PPT Monthly -29 Jine 11(1)_page9_image3.png"/>
          <p:cNvPicPr>
            <a:picLocks noChangeAspect="1" noChangeArrowheads="1"/>
          </p:cNvPicPr>
          <p:nvPr/>
        </p:nvPicPr>
        <p:blipFill>
          <a:blip r:embed="rId2">
            <a:lum bright="24000"/>
          </a:blip>
          <a:srcRect/>
          <a:stretch>
            <a:fillRect/>
          </a:stretch>
        </p:blipFill>
        <p:spPr bwMode="auto">
          <a:xfrm>
            <a:off x="26746" y="144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E3F2CBA-F048-4AB6-BA2E-B9A630E0F0EE}" type="slidenum">
              <a:rPr lang="en-US">
                <a:cs typeface="Cordia New" pitchFamily="34" charset="-34"/>
              </a:rPr>
              <a:pPr/>
              <a:t>2</a:t>
            </a:fld>
            <a:r>
              <a:rPr lang="en-US">
                <a:cs typeface="Cordia New" pitchFamily="34" charset="-34"/>
              </a:rPr>
              <a:t>     </a:t>
            </a:r>
          </a:p>
        </p:txBody>
      </p:sp>
      <p:sp>
        <p:nvSpPr>
          <p:cNvPr id="4101" name="Rectangle 2"/>
          <p:cNvSpPr>
            <a:spLocks noGrp="1" noChangeArrowheads="1"/>
          </p:cNvSpPr>
          <p:nvPr>
            <p:ph type="title"/>
          </p:nvPr>
        </p:nvSpPr>
        <p:spPr>
          <a:xfrm>
            <a:off x="211315" y="43326"/>
            <a:ext cx="4970285" cy="708025"/>
          </a:xfrm>
        </p:spPr>
        <p:txBody>
          <a:bodyPr anchor="t">
            <a:normAutofit fontScale="90000"/>
          </a:bodyPr>
          <a:lstStyle/>
          <a:p>
            <a:pPr algn="l" eaLnBrk="1" hangingPunct="1">
              <a:defRPr/>
            </a:pPr>
            <a:r>
              <a:rPr lang="en-US" sz="3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Content and Reading List</a:t>
            </a:r>
            <a:endParaRPr lang="th-TH" sz="3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H SarabunPSK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11315" y="980079"/>
            <a:ext cx="7987123" cy="155903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solidFill>
                  <a:schemeClr val="tx1"/>
                </a:solidFill>
              </a:rPr>
              <a:t> </a:t>
            </a:r>
            <a:r>
              <a:rPr lang="en-US" sz="3200" b="1" dirty="0" smtClean="0">
                <a:solidFill>
                  <a:schemeClr val="tx1"/>
                </a:solidFill>
              </a:rPr>
              <a:t>          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Service 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industry evolution mechanism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  </a:t>
            </a:r>
          </a:p>
          <a:p>
            <a:pPr>
              <a:defRPr/>
            </a:pP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track 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characteristics </a:t>
            </a:r>
            <a:endParaRPr lang="en-US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</a:t>
            </a:r>
            <a:r>
              <a:rPr lang="en-US" sz="2400" b="1" dirty="0" smtClean="0">
                <a:solidFill>
                  <a:srgbClr val="0066FF"/>
                </a:solidFill>
              </a:rPr>
              <a:t>Read: Zhou (2016): Ch. 5</a:t>
            </a:r>
            <a:endParaRPr lang="en-US" sz="2400" b="1" dirty="0">
              <a:solidFill>
                <a:srgbClr val="0066FF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42477" y="2819991"/>
            <a:ext cx="7924800" cy="147658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solidFill>
                  <a:schemeClr val="tx1"/>
                </a:solidFill>
              </a:rPr>
              <a:t>           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Basic 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features of service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economy   </a:t>
            </a:r>
          </a:p>
          <a:p>
            <a:pPr>
              <a:defRPr/>
            </a:pP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development trend</a:t>
            </a:r>
          </a:p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</a:t>
            </a:r>
            <a:r>
              <a:rPr lang="en-US" sz="2400" b="1" dirty="0">
                <a:solidFill>
                  <a:srgbClr val="0066FF"/>
                </a:solidFill>
              </a:rPr>
              <a:t>Read: Zhou (2016): Ch. 6</a:t>
            </a: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th-TH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280325" y="4540951"/>
            <a:ext cx="7952282" cy="153452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Factors affecting service sector growth and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</a:p>
          <a:p>
            <a:pPr>
              <a:defRPr/>
            </a:pP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service 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economy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development</a:t>
            </a:r>
          </a:p>
          <a:p>
            <a:pPr>
              <a:defRPr/>
            </a:pP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            </a:t>
            </a:r>
            <a:r>
              <a:rPr lang="en-US" sz="2400" b="1" dirty="0">
                <a:solidFill>
                  <a:srgbClr val="0066FF"/>
                </a:solidFill>
              </a:rPr>
              <a:t>Read: </a:t>
            </a:r>
            <a:r>
              <a:rPr lang="en-US" sz="2400" b="1" dirty="0" smtClean="0">
                <a:solidFill>
                  <a:srgbClr val="0066FF"/>
                </a:solidFill>
              </a:rPr>
              <a:t>Navarro and </a:t>
            </a:r>
            <a:r>
              <a:rPr lang="en-US" sz="2400" b="1" dirty="0" err="1" smtClean="0">
                <a:solidFill>
                  <a:srgbClr val="0066FF"/>
                </a:solidFill>
              </a:rPr>
              <a:t>Roura</a:t>
            </a:r>
            <a:r>
              <a:rPr lang="en-US" sz="2400" b="1" dirty="0" smtClean="0">
                <a:solidFill>
                  <a:srgbClr val="0066FF"/>
                </a:solidFill>
              </a:rPr>
              <a:t> (2010), ADB (2012), </a:t>
            </a:r>
            <a:endParaRPr lang="th-TH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17331" y="1200391"/>
            <a:ext cx="956187" cy="627471"/>
          </a:xfrm>
          <a:prstGeom prst="round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417332" y="3025776"/>
            <a:ext cx="956187" cy="627471"/>
          </a:xfrm>
          <a:prstGeom prst="roundRect">
            <a:avLst/>
          </a:prstGeom>
          <a:solidFill>
            <a:srgbClr val="008000"/>
          </a:solid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422882" y="4800600"/>
            <a:ext cx="956187" cy="627471"/>
          </a:xfrm>
          <a:prstGeom prst="roundRect">
            <a:avLst/>
          </a:prstGeom>
          <a:solidFill>
            <a:srgbClr val="7030A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004073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3</a:t>
            </a:fld>
            <a:endParaRPr lang="th-TH"/>
          </a:p>
        </p:txBody>
      </p:sp>
      <p:sp>
        <p:nvSpPr>
          <p:cNvPr id="7" name="TextBox 6"/>
          <p:cNvSpPr txBox="1"/>
          <p:nvPr/>
        </p:nvSpPr>
        <p:spPr>
          <a:xfrm>
            <a:off x="574343" y="2590800"/>
            <a:ext cx="8004412" cy="95410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66FF"/>
                </a:solidFill>
                <a:latin typeface="+mn-lt"/>
              </a:rPr>
              <a:t>What </a:t>
            </a:r>
            <a:r>
              <a:rPr lang="en-US" b="1" smtClean="0">
                <a:solidFill>
                  <a:srgbClr val="0066FF"/>
                </a:solidFill>
                <a:latin typeface="+mn-lt"/>
              </a:rPr>
              <a:t>are two </a:t>
            </a:r>
            <a:r>
              <a:rPr lang="en-US" b="1" dirty="0" smtClean="0">
                <a:solidFill>
                  <a:srgbClr val="0066FF"/>
                </a:solidFill>
                <a:latin typeface="+mn-lt"/>
              </a:rPr>
              <a:t>research questions or objectives of this paper?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6495" y="3694037"/>
            <a:ext cx="80044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+mn-lt"/>
              </a:rPr>
              <a:t>To  explain…..</a:t>
            </a:r>
          </a:p>
          <a:p>
            <a:endParaRPr lang="en-US" sz="2400" dirty="0" smtClean="0">
              <a:latin typeface="+mn-lt"/>
            </a:endParaRPr>
          </a:p>
          <a:p>
            <a:pPr marL="457200" indent="-457200">
              <a:buAutoNum type="arabicPeriod"/>
            </a:pPr>
            <a:r>
              <a:rPr lang="en-US" sz="2400" dirty="0" smtClean="0">
                <a:latin typeface="+mn-lt"/>
              </a:rPr>
              <a:t>Service economy </a:t>
            </a:r>
            <a:r>
              <a:rPr lang="en-US" sz="2400" dirty="0">
                <a:latin typeface="+mn-lt"/>
              </a:rPr>
              <a:t>e</a:t>
            </a:r>
            <a:r>
              <a:rPr lang="en-US" sz="2400" dirty="0" smtClean="0">
                <a:latin typeface="+mn-lt"/>
              </a:rPr>
              <a:t>volution mechanism</a:t>
            </a:r>
          </a:p>
          <a:p>
            <a:pPr marL="457200" indent="-457200">
              <a:buAutoNum type="arabicPeriod"/>
            </a:pPr>
            <a:endParaRPr lang="en-US" sz="2400" dirty="0" smtClean="0">
              <a:latin typeface="+mn-lt"/>
            </a:endParaRPr>
          </a:p>
          <a:p>
            <a:pPr marL="457200" indent="-457200">
              <a:buAutoNum type="arabicPeriod"/>
            </a:pPr>
            <a:r>
              <a:rPr lang="en-US" sz="2400" dirty="0" smtClean="0">
                <a:latin typeface="+mn-lt"/>
              </a:rPr>
              <a:t>The evolution process of service economy and its orbit characteristics </a:t>
            </a:r>
          </a:p>
          <a:p>
            <a:pPr marL="457200" indent="-457200">
              <a:buAutoNum type="arabicPeriod"/>
            </a:pPr>
            <a:endParaRPr lang="en-US" sz="2400" dirty="0" smtClean="0"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47449" y="1118231"/>
            <a:ext cx="8458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+mn-lt"/>
              </a:rPr>
              <a:t>Zhou, Z. (2016). Chapter 5: Service industry </a:t>
            </a:r>
            <a:r>
              <a:rPr lang="en-US" sz="2000" dirty="0">
                <a:latin typeface="+mn-lt"/>
              </a:rPr>
              <a:t>e</a:t>
            </a:r>
            <a:r>
              <a:rPr lang="en-US" sz="2000" dirty="0" smtClean="0">
                <a:latin typeface="+mn-lt"/>
              </a:rPr>
              <a:t>volution </a:t>
            </a:r>
            <a:r>
              <a:rPr lang="en-US" sz="2000" dirty="0">
                <a:latin typeface="+mn-lt"/>
              </a:rPr>
              <a:t>m</a:t>
            </a:r>
            <a:r>
              <a:rPr lang="en-US" sz="2000" dirty="0" smtClean="0">
                <a:latin typeface="+mn-lt"/>
              </a:rPr>
              <a:t>echanism and track </a:t>
            </a:r>
            <a:r>
              <a:rPr lang="en-US" sz="2000" dirty="0">
                <a:latin typeface="+mn-lt"/>
              </a:rPr>
              <a:t>c</a:t>
            </a:r>
            <a:r>
              <a:rPr lang="en-US" sz="2000" dirty="0" smtClean="0">
                <a:latin typeface="+mn-lt"/>
              </a:rPr>
              <a:t>haracteristics. </a:t>
            </a:r>
            <a:r>
              <a:rPr lang="en-US" sz="2000" i="1" dirty="0" smtClean="0">
                <a:latin typeface="+mn-lt"/>
              </a:rPr>
              <a:t>In The development of service </a:t>
            </a:r>
            <a:r>
              <a:rPr lang="en-US" sz="2000" i="1" dirty="0">
                <a:latin typeface="+mn-lt"/>
              </a:rPr>
              <a:t>e</a:t>
            </a:r>
            <a:r>
              <a:rPr lang="en-US" sz="2000" i="1" dirty="0" smtClean="0">
                <a:latin typeface="+mn-lt"/>
              </a:rPr>
              <a:t>conomy: the </a:t>
            </a:r>
            <a:r>
              <a:rPr lang="en-US" sz="2000" i="1" dirty="0">
                <a:latin typeface="+mn-lt"/>
              </a:rPr>
              <a:t>c</a:t>
            </a:r>
            <a:r>
              <a:rPr lang="en-US" sz="2000" i="1" dirty="0" smtClean="0">
                <a:latin typeface="+mn-lt"/>
              </a:rPr>
              <a:t>hanging </a:t>
            </a:r>
          </a:p>
          <a:p>
            <a:r>
              <a:rPr lang="en-US" sz="2000" i="1" dirty="0">
                <a:latin typeface="+mn-lt"/>
              </a:rPr>
              <a:t>e</a:t>
            </a:r>
            <a:r>
              <a:rPr lang="en-US" sz="2000" i="1" dirty="0" smtClean="0">
                <a:latin typeface="+mn-lt"/>
              </a:rPr>
              <a:t>conomy in China</a:t>
            </a:r>
            <a:r>
              <a:rPr lang="en-US" sz="2000" dirty="0" smtClean="0">
                <a:latin typeface="+mn-lt"/>
              </a:rPr>
              <a:t>. </a:t>
            </a:r>
            <a:r>
              <a:rPr lang="en-US" sz="2000" dirty="0">
                <a:latin typeface="+mn-lt"/>
              </a:rPr>
              <a:t>Truth &amp; Wisdom Press and Springer </a:t>
            </a:r>
            <a:r>
              <a:rPr lang="en-US" sz="2000" dirty="0" err="1">
                <a:latin typeface="+mn-lt"/>
              </a:rPr>
              <a:t>Science+Business</a:t>
            </a:r>
            <a:r>
              <a:rPr lang="en-US" sz="2000" dirty="0">
                <a:latin typeface="+mn-lt"/>
              </a:rPr>
              <a:t> Media </a:t>
            </a:r>
            <a:r>
              <a:rPr lang="en-US" sz="2000" dirty="0" smtClean="0">
                <a:latin typeface="+mn-lt"/>
              </a:rPr>
              <a:t>Singapore (pp. 77 – 97).</a:t>
            </a:r>
          </a:p>
        </p:txBody>
      </p:sp>
      <p:sp>
        <p:nvSpPr>
          <p:cNvPr id="10" name="สี่เหลี่ยมมุมมน 3"/>
          <p:cNvSpPr>
            <a:spLocks noChangeArrowheads="1"/>
          </p:cNvSpPr>
          <p:nvPr/>
        </p:nvSpPr>
        <p:spPr bwMode="auto">
          <a:xfrm>
            <a:off x="369058" y="195869"/>
            <a:ext cx="8648700" cy="8382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/>
              <a:t>1. Service Industry Evolution Mechanism and Track Characteristics</a:t>
            </a:r>
            <a:endParaRPr lang="th-TH" sz="2400" b="1" dirty="0"/>
          </a:p>
        </p:txBody>
      </p:sp>
    </p:spTree>
    <p:extLst>
      <p:ext uri="{BB962C8B-B14F-4D97-AF65-F5344CB8AC3E}">
        <p14:creationId xmlns:p14="http://schemas.microsoft.com/office/powerpoint/2010/main" val="4254499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4</a:t>
            </a:fld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609600" y="1779142"/>
            <a:ext cx="8004412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en-US" dirty="0" smtClean="0">
                <a:latin typeface="+mn-lt"/>
              </a:rPr>
              <a:t>Based on 3 types of service economy evolution mechanism</a:t>
            </a:r>
          </a:p>
          <a:p>
            <a:endParaRPr lang="en-US" sz="1800" dirty="0" smtClean="0">
              <a:latin typeface="+mn-lt"/>
            </a:endParaRP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en-US" b="1" dirty="0" smtClean="0">
                <a:solidFill>
                  <a:srgbClr val="0066FF"/>
                </a:solidFill>
                <a:latin typeface="+mn-lt"/>
              </a:rPr>
              <a:t>Deepening division mechanism</a:t>
            </a:r>
          </a:p>
          <a:p>
            <a:pPr lvl="1"/>
            <a:endParaRPr lang="en-US" sz="1200" b="1" dirty="0" smtClean="0">
              <a:solidFill>
                <a:srgbClr val="0066FF"/>
              </a:solidFill>
              <a:latin typeface="+mn-lt"/>
            </a:endParaRP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en-US" b="1" dirty="0" smtClean="0">
                <a:solidFill>
                  <a:srgbClr val="0066FF"/>
                </a:solidFill>
                <a:latin typeface="+mn-lt"/>
              </a:rPr>
              <a:t>Industry convergence</a:t>
            </a:r>
          </a:p>
          <a:p>
            <a:pPr lvl="1"/>
            <a:endParaRPr lang="en-US" sz="1200" b="1" dirty="0" smtClean="0">
              <a:solidFill>
                <a:srgbClr val="0066FF"/>
              </a:solidFill>
              <a:latin typeface="+mn-lt"/>
            </a:endParaRP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en-US" b="1" dirty="0" smtClean="0">
                <a:solidFill>
                  <a:srgbClr val="0066FF"/>
                </a:solidFill>
                <a:latin typeface="+mn-lt"/>
              </a:rPr>
              <a:t>Business transformation</a:t>
            </a:r>
          </a:p>
          <a:p>
            <a:pPr lvl="1"/>
            <a:endParaRPr lang="en-US" sz="1800" b="1" dirty="0" smtClean="0">
              <a:solidFill>
                <a:srgbClr val="0066FF"/>
              </a:solidFill>
              <a:latin typeface="+mn-lt"/>
            </a:endParaRPr>
          </a:p>
          <a:p>
            <a:r>
              <a:rPr lang="en-US" dirty="0">
                <a:latin typeface="+mn-lt"/>
              </a:rPr>
              <a:t> </a:t>
            </a:r>
            <a:r>
              <a:rPr lang="en-US" dirty="0" smtClean="0">
                <a:latin typeface="+mn-lt"/>
              </a:rPr>
              <a:t>      Provide relevant examples and explanation of </a:t>
            </a:r>
          </a:p>
          <a:p>
            <a:r>
              <a:rPr lang="en-US" dirty="0">
                <a:latin typeface="+mn-lt"/>
              </a:rPr>
              <a:t> </a:t>
            </a:r>
            <a:r>
              <a:rPr lang="en-US" dirty="0" smtClean="0">
                <a:latin typeface="+mn-lt"/>
              </a:rPr>
              <a:t>      each mechanism in the content of the service    </a:t>
            </a:r>
          </a:p>
          <a:p>
            <a:r>
              <a:rPr lang="en-US" dirty="0">
                <a:latin typeface="+mn-lt"/>
              </a:rPr>
              <a:t> </a:t>
            </a:r>
            <a:r>
              <a:rPr lang="en-US" dirty="0" smtClean="0">
                <a:latin typeface="+mn-lt"/>
              </a:rPr>
              <a:t>      industry your group chose.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7200" y="1093809"/>
            <a:ext cx="8004412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66FF"/>
                </a:solidFill>
                <a:latin typeface="+mn-lt"/>
              </a:rPr>
              <a:t>Homework and Discussion</a:t>
            </a: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381000" y="93497"/>
            <a:ext cx="8648700" cy="8382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/>
              <a:t>1. Service Industry Evolution Mechanism and Track Characteristics</a:t>
            </a:r>
            <a:endParaRPr lang="th-TH" sz="2400" b="1" dirty="0"/>
          </a:p>
        </p:txBody>
      </p:sp>
    </p:spTree>
    <p:extLst>
      <p:ext uri="{BB962C8B-B14F-4D97-AF65-F5344CB8AC3E}">
        <p14:creationId xmlns:p14="http://schemas.microsoft.com/office/powerpoint/2010/main" val="1194901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5</a:t>
            </a:fld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457200" y="1905000"/>
            <a:ext cx="80044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 startAt="2"/>
            </a:pPr>
            <a:r>
              <a:rPr lang="en-US" sz="2400" dirty="0" smtClean="0">
                <a:latin typeface="+mn-lt"/>
              </a:rPr>
              <a:t>Describe and explain underlying reasons of the </a:t>
            </a:r>
            <a:r>
              <a:rPr lang="en-US" sz="2400" b="1" dirty="0" smtClean="0">
                <a:solidFill>
                  <a:srgbClr val="0066FF"/>
                </a:solidFill>
                <a:latin typeface="+mn-lt"/>
              </a:rPr>
              <a:t>non-linear evolutional characteristics </a:t>
            </a:r>
            <a:r>
              <a:rPr lang="en-US" sz="2400" dirty="0" smtClean="0">
                <a:latin typeface="+mn-lt"/>
              </a:rPr>
              <a:t>of the relationship between </a:t>
            </a:r>
            <a:r>
              <a:rPr lang="en-US" sz="2400" b="1" dirty="0" smtClean="0">
                <a:solidFill>
                  <a:srgbClr val="C00000"/>
                </a:solidFill>
                <a:latin typeface="+mn-lt"/>
              </a:rPr>
              <a:t>per capita income</a:t>
            </a:r>
            <a:r>
              <a:rPr lang="en-US" sz="2400" dirty="0" smtClean="0">
                <a:latin typeface="+mn-lt"/>
              </a:rPr>
              <a:t> and </a:t>
            </a:r>
            <a:r>
              <a:rPr lang="en-US" sz="2400" b="1" dirty="0" smtClean="0">
                <a:solidFill>
                  <a:srgbClr val="C00000"/>
                </a:solidFill>
                <a:latin typeface="+mn-lt"/>
              </a:rPr>
              <a:t>value-added in service industry </a:t>
            </a:r>
            <a:r>
              <a:rPr lang="en-US" sz="2400" dirty="0" smtClean="0">
                <a:latin typeface="+mn-lt"/>
              </a:rPr>
              <a:t>(also bring in the industrialization and urbanization process to engage in your explanation) within 1 page (Font </a:t>
            </a:r>
            <a:r>
              <a:rPr lang="en-US" sz="2400" dirty="0" err="1" smtClean="0">
                <a:latin typeface="+mn-lt"/>
              </a:rPr>
              <a:t>Cordia</a:t>
            </a:r>
            <a:r>
              <a:rPr lang="en-US" sz="2400" dirty="0" smtClean="0">
                <a:latin typeface="+mn-lt"/>
              </a:rPr>
              <a:t> New 16, 1.5 space) </a:t>
            </a:r>
          </a:p>
          <a:p>
            <a:pPr marL="457200" indent="-457200">
              <a:buAutoNum type="arabicPeriod" startAt="2"/>
            </a:pPr>
            <a:endParaRPr lang="en-US" sz="2400" dirty="0">
              <a:latin typeface="+mn-lt"/>
            </a:endParaRPr>
          </a:p>
          <a:p>
            <a:r>
              <a:rPr lang="en-US" sz="2400" dirty="0">
                <a:latin typeface="+mn-lt"/>
              </a:rPr>
              <a:t> </a:t>
            </a:r>
            <a:r>
              <a:rPr lang="en-US" sz="2400" dirty="0" smtClean="0">
                <a:latin typeface="+mn-lt"/>
              </a:rPr>
              <a:t>      Submit the assignment and I will randomly ask one </a:t>
            </a:r>
          </a:p>
          <a:p>
            <a:r>
              <a:rPr lang="en-US" sz="2400" dirty="0">
                <a:latin typeface="+mn-lt"/>
              </a:rPr>
              <a:t> </a:t>
            </a:r>
            <a:r>
              <a:rPr lang="en-US" sz="2400" dirty="0" smtClean="0">
                <a:latin typeface="+mn-lt"/>
              </a:rPr>
              <a:t>      member of your group to explain this in class (I may also </a:t>
            </a:r>
          </a:p>
          <a:p>
            <a:r>
              <a:rPr lang="en-US" sz="2400" dirty="0">
                <a:latin typeface="+mn-lt"/>
              </a:rPr>
              <a:t> </a:t>
            </a:r>
            <a:r>
              <a:rPr lang="en-US" sz="2400" dirty="0" smtClean="0">
                <a:latin typeface="+mn-lt"/>
              </a:rPr>
              <a:t>      randomly select the group (s) to present)</a:t>
            </a:r>
            <a:endParaRPr lang="en-US" sz="2400" dirty="0">
              <a:latin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200" y="1093809"/>
            <a:ext cx="8004412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66FF"/>
                </a:solidFill>
                <a:latin typeface="+mn-lt"/>
              </a:rPr>
              <a:t>Homework and Discussion</a:t>
            </a: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381000" y="93497"/>
            <a:ext cx="8648700" cy="8382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/>
              <a:t>1. Service Industry Evolution Mechanism and Track Characteristics</a:t>
            </a:r>
            <a:endParaRPr lang="th-TH" sz="2400" b="1" dirty="0"/>
          </a:p>
        </p:txBody>
      </p:sp>
    </p:spTree>
    <p:extLst>
      <p:ext uri="{BB962C8B-B14F-4D97-AF65-F5344CB8AC3E}">
        <p14:creationId xmlns:p14="http://schemas.microsoft.com/office/powerpoint/2010/main" val="2119017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6</a:t>
            </a:fld>
            <a:endParaRPr lang="th-TH"/>
          </a:p>
        </p:txBody>
      </p:sp>
      <p:sp>
        <p:nvSpPr>
          <p:cNvPr id="10" name="TextBox 9"/>
          <p:cNvSpPr txBox="1"/>
          <p:nvPr/>
        </p:nvSpPr>
        <p:spPr>
          <a:xfrm>
            <a:off x="476250" y="1042253"/>
            <a:ext cx="8458200" cy="8309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66FF"/>
                </a:solidFill>
                <a:latin typeface="+mn-lt"/>
              </a:rPr>
              <a:t>The changes of per capita GNI and the proportion of value-added of service industry</a:t>
            </a:r>
            <a:endParaRPr lang="en-US" sz="2400" b="1" dirty="0" smtClean="0">
              <a:solidFill>
                <a:srgbClr val="0066FF"/>
              </a:solidFill>
              <a:latin typeface="+mn-lt"/>
            </a:endParaRP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381000" y="93497"/>
            <a:ext cx="8648700" cy="8382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/>
              <a:t>1. Service Industry Evolution Mechanism and Track Characteristics</a:t>
            </a:r>
            <a:endParaRPr lang="th-TH" sz="2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2133600"/>
            <a:ext cx="7595425" cy="3962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5800" y="6324600"/>
            <a:ext cx="259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+mn-lt"/>
              </a:rPr>
              <a:t>Source: Zhou (2016)</a:t>
            </a:r>
            <a:endParaRPr lang="en-US" sz="1800" dirty="0">
              <a:latin typeface="+mn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5800" y="5978902"/>
            <a:ext cx="510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+mn-lt"/>
              </a:rPr>
              <a:t>Note: Data sources from World Bank Database </a:t>
            </a:r>
            <a:endParaRPr lang="en-US" sz="1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505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7</a:t>
            </a:fld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381000" y="1752600"/>
            <a:ext cx="853440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en-US" sz="2600" dirty="0" smtClean="0">
                <a:latin typeface="+mn-lt"/>
              </a:rPr>
              <a:t>Based on 3 types of service economy evolution mechanism</a:t>
            </a:r>
          </a:p>
          <a:p>
            <a:endParaRPr lang="en-US" sz="1000" dirty="0" smtClean="0">
              <a:latin typeface="+mn-lt"/>
            </a:endParaRP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en-US" sz="2600" b="1" dirty="0" smtClean="0">
                <a:solidFill>
                  <a:srgbClr val="0066FF"/>
                </a:solidFill>
                <a:latin typeface="+mn-lt"/>
              </a:rPr>
              <a:t>Deepening division mechanism</a:t>
            </a:r>
          </a:p>
          <a:p>
            <a:pPr lvl="1"/>
            <a:endParaRPr lang="en-US" sz="1000" b="1" dirty="0" smtClean="0">
              <a:solidFill>
                <a:srgbClr val="0066FF"/>
              </a:solidFill>
              <a:latin typeface="+mn-lt"/>
            </a:endParaRP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en-US" sz="2600" b="1" dirty="0" smtClean="0">
                <a:solidFill>
                  <a:srgbClr val="0066FF"/>
                </a:solidFill>
                <a:latin typeface="+mn-lt"/>
              </a:rPr>
              <a:t>Industry convergence</a:t>
            </a:r>
          </a:p>
          <a:p>
            <a:pPr lvl="1"/>
            <a:endParaRPr lang="en-US" sz="1000" b="1" dirty="0" smtClean="0">
              <a:solidFill>
                <a:srgbClr val="0066FF"/>
              </a:solidFill>
              <a:latin typeface="+mn-lt"/>
            </a:endParaRP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en-US" sz="2600" b="1" dirty="0" smtClean="0">
                <a:solidFill>
                  <a:srgbClr val="0066FF"/>
                </a:solidFill>
                <a:latin typeface="+mn-lt"/>
              </a:rPr>
              <a:t>Business transformation</a:t>
            </a:r>
          </a:p>
          <a:p>
            <a:pPr lvl="1"/>
            <a:endParaRPr lang="en-US" sz="1000" b="1" dirty="0" smtClean="0">
              <a:solidFill>
                <a:srgbClr val="0066FF"/>
              </a:solidFill>
              <a:latin typeface="+mn-lt"/>
            </a:endParaRPr>
          </a:p>
          <a:p>
            <a:r>
              <a:rPr lang="en-US" sz="2600" dirty="0">
                <a:latin typeface="+mn-lt"/>
              </a:rPr>
              <a:t> </a:t>
            </a:r>
            <a:r>
              <a:rPr lang="en-US" sz="2600" dirty="0" smtClean="0">
                <a:latin typeface="+mn-lt"/>
              </a:rPr>
              <a:t>      Choose one type and prepare diagram (s) or using any </a:t>
            </a:r>
          </a:p>
          <a:p>
            <a:r>
              <a:rPr lang="en-US" sz="2600" dirty="0">
                <a:latin typeface="+mn-lt"/>
              </a:rPr>
              <a:t> </a:t>
            </a:r>
            <a:r>
              <a:rPr lang="en-US" sz="2600" dirty="0" smtClean="0">
                <a:latin typeface="+mn-lt"/>
              </a:rPr>
              <a:t>      other measures to complement your explanation of the </a:t>
            </a:r>
          </a:p>
          <a:p>
            <a:r>
              <a:rPr lang="en-US" sz="2600" dirty="0">
                <a:latin typeface="+mn-lt"/>
              </a:rPr>
              <a:t> </a:t>
            </a:r>
            <a:r>
              <a:rPr lang="en-US" sz="2600" dirty="0" smtClean="0">
                <a:latin typeface="+mn-lt"/>
              </a:rPr>
              <a:t>      important points in the topic to classmates and probably </a:t>
            </a:r>
          </a:p>
          <a:p>
            <a:r>
              <a:rPr lang="en-US" sz="2600" dirty="0">
                <a:latin typeface="+mn-lt"/>
              </a:rPr>
              <a:t> </a:t>
            </a:r>
            <a:r>
              <a:rPr lang="en-US" sz="2600" dirty="0" smtClean="0">
                <a:latin typeface="+mn-lt"/>
              </a:rPr>
              <a:t>      provide examples relevant to the topic chosen</a:t>
            </a:r>
          </a:p>
          <a:p>
            <a:r>
              <a:rPr lang="en-US" sz="2600" dirty="0">
                <a:latin typeface="+mn-lt"/>
              </a:rPr>
              <a:t> </a:t>
            </a:r>
            <a:r>
              <a:rPr lang="en-US" sz="2600" dirty="0" smtClean="0">
                <a:latin typeface="+mn-lt"/>
              </a:rPr>
              <a:t>      (presentation time not more than 5 minutes)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81000" y="990600"/>
            <a:ext cx="8610600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66FF"/>
                </a:solidFill>
                <a:latin typeface="+mn-lt"/>
              </a:rPr>
              <a:t>Discussion</a:t>
            </a: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381000" y="93497"/>
            <a:ext cx="8648700" cy="8382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/>
              <a:t>1. Service Industry Evolution Mechanism and Track Characteristics</a:t>
            </a:r>
            <a:endParaRPr lang="th-TH" sz="2400" b="1" dirty="0"/>
          </a:p>
        </p:txBody>
      </p:sp>
    </p:spTree>
    <p:extLst>
      <p:ext uri="{BB962C8B-B14F-4D97-AF65-F5344CB8AC3E}">
        <p14:creationId xmlns:p14="http://schemas.microsoft.com/office/powerpoint/2010/main" val="1435385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8</a:t>
            </a:fld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381000" y="1752600"/>
            <a:ext cx="853440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+mn-lt"/>
              </a:rPr>
              <a:t>2. Based on the three stages or S-Shaped characteristics of the relationship       </a:t>
            </a:r>
          </a:p>
          <a:p>
            <a:r>
              <a:rPr lang="en-US" sz="2000" dirty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     between </a:t>
            </a:r>
            <a:r>
              <a:rPr lang="en-US" sz="2000" b="1" dirty="0" smtClean="0">
                <a:solidFill>
                  <a:srgbClr val="C00000"/>
                </a:solidFill>
                <a:latin typeface="+mn-lt"/>
              </a:rPr>
              <a:t>per </a:t>
            </a:r>
            <a:r>
              <a:rPr lang="en-US" sz="2000" b="1" dirty="0">
                <a:solidFill>
                  <a:srgbClr val="C00000"/>
                </a:solidFill>
                <a:latin typeface="+mn-lt"/>
              </a:rPr>
              <a:t>capita income</a:t>
            </a:r>
            <a:r>
              <a:rPr lang="en-US" sz="2000" dirty="0">
                <a:latin typeface="+mn-lt"/>
              </a:rPr>
              <a:t> and </a:t>
            </a:r>
            <a:r>
              <a:rPr lang="en-US" sz="2000" b="1" dirty="0">
                <a:solidFill>
                  <a:srgbClr val="C00000"/>
                </a:solidFill>
                <a:latin typeface="+mn-lt"/>
              </a:rPr>
              <a:t>value-added </a:t>
            </a:r>
            <a:r>
              <a:rPr lang="en-US" sz="2000" b="1" dirty="0" smtClean="0">
                <a:solidFill>
                  <a:srgbClr val="C00000"/>
                </a:solidFill>
                <a:latin typeface="+mn-lt"/>
              </a:rPr>
              <a:t>in </a:t>
            </a:r>
            <a:r>
              <a:rPr lang="en-US" sz="2000" b="1" dirty="0">
                <a:solidFill>
                  <a:srgbClr val="C00000"/>
                </a:solidFill>
                <a:latin typeface="+mn-lt"/>
              </a:rPr>
              <a:t>service industry </a:t>
            </a:r>
            <a:endParaRPr lang="en-US" sz="2000" dirty="0" smtClean="0">
              <a:latin typeface="+mn-lt"/>
            </a:endParaRPr>
          </a:p>
          <a:p>
            <a:endParaRPr lang="en-US" sz="1000" dirty="0" smtClean="0">
              <a:latin typeface="+mn-lt"/>
            </a:endParaRP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en-US" sz="2000" b="1" dirty="0" smtClean="0">
                <a:solidFill>
                  <a:srgbClr val="0066FF"/>
                </a:solidFill>
                <a:latin typeface="+mn-lt"/>
              </a:rPr>
              <a:t>Preliminary cultivating period</a:t>
            </a:r>
          </a:p>
          <a:p>
            <a:pPr lvl="1"/>
            <a:endParaRPr lang="en-US" sz="800" b="1" dirty="0" smtClean="0">
              <a:solidFill>
                <a:srgbClr val="0066FF"/>
              </a:solidFill>
              <a:latin typeface="+mn-lt"/>
            </a:endParaRP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en-US" sz="2000" b="1" dirty="0" smtClean="0">
                <a:solidFill>
                  <a:srgbClr val="0066FF"/>
                </a:solidFill>
                <a:latin typeface="+mn-lt"/>
              </a:rPr>
              <a:t>Accelerator cultivating period</a:t>
            </a:r>
          </a:p>
          <a:p>
            <a:pPr lvl="1"/>
            <a:endParaRPr lang="en-US" sz="800" b="1" dirty="0" smtClean="0">
              <a:solidFill>
                <a:srgbClr val="0066FF"/>
              </a:solidFill>
              <a:latin typeface="+mn-lt"/>
            </a:endParaRP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en-US" sz="2000" b="1" dirty="0" smtClean="0">
                <a:solidFill>
                  <a:srgbClr val="0066FF"/>
                </a:solidFill>
                <a:latin typeface="+mn-lt"/>
              </a:rPr>
              <a:t>Mature period</a:t>
            </a:r>
          </a:p>
          <a:p>
            <a:pPr lvl="1"/>
            <a:endParaRPr lang="en-US" sz="1000" b="1" dirty="0" smtClean="0">
              <a:solidFill>
                <a:srgbClr val="0066FF"/>
              </a:solidFill>
              <a:latin typeface="+mn-lt"/>
            </a:endParaRPr>
          </a:p>
          <a:p>
            <a:r>
              <a:rPr lang="en-US" sz="2000" dirty="0" smtClean="0">
                <a:latin typeface="+mn-lt"/>
              </a:rPr>
              <a:t>       Choose one stage and prepare diagram (s) or using any other measures to </a:t>
            </a:r>
          </a:p>
          <a:p>
            <a:r>
              <a:rPr lang="en-US" sz="2000" dirty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      complement your explanation of the important points in the topic to </a:t>
            </a:r>
          </a:p>
          <a:p>
            <a:r>
              <a:rPr lang="en-US" sz="2000" dirty="0" smtClean="0">
                <a:latin typeface="+mn-lt"/>
              </a:rPr>
              <a:t>       classmates and probably provide examples relevant to the topic chosen</a:t>
            </a:r>
          </a:p>
          <a:p>
            <a:r>
              <a:rPr lang="en-US" sz="2000" dirty="0" smtClean="0">
                <a:latin typeface="+mn-lt"/>
              </a:rPr>
              <a:t>       (presentation time not more than 5 minutes)</a:t>
            </a:r>
          </a:p>
          <a:p>
            <a:endParaRPr lang="en-US" sz="1200" dirty="0">
              <a:latin typeface="+mn-lt"/>
            </a:endParaRPr>
          </a:p>
          <a:p>
            <a:r>
              <a:rPr lang="en-US" sz="2000" dirty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      Note: </a:t>
            </a:r>
            <a:r>
              <a:rPr lang="en-US" sz="2000" dirty="0">
                <a:latin typeface="+mn-lt"/>
              </a:rPr>
              <a:t>A</a:t>
            </a:r>
            <a:r>
              <a:rPr lang="en-US" sz="2000" dirty="0" smtClean="0">
                <a:latin typeface="+mn-lt"/>
              </a:rPr>
              <a:t>lso </a:t>
            </a:r>
            <a:r>
              <a:rPr lang="en-US" sz="2000" dirty="0">
                <a:latin typeface="+mn-lt"/>
              </a:rPr>
              <a:t>bring in the industrialization and urbanization process to engage </a:t>
            </a:r>
            <a:endParaRPr lang="en-US" sz="2000" dirty="0" smtClean="0">
              <a:latin typeface="+mn-lt"/>
            </a:endParaRPr>
          </a:p>
          <a:p>
            <a:r>
              <a:rPr lang="en-US" sz="2000" dirty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      in your explanation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81000" y="990600"/>
            <a:ext cx="8610600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66FF"/>
                </a:solidFill>
                <a:latin typeface="+mn-lt"/>
              </a:rPr>
              <a:t>Discussion</a:t>
            </a: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381000" y="93497"/>
            <a:ext cx="8648700" cy="8382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/>
              <a:t>1. Service Industry Evolution Mechanism and Track Characteristics</a:t>
            </a:r>
            <a:endParaRPr lang="th-TH" sz="2400" b="1" dirty="0"/>
          </a:p>
        </p:txBody>
      </p:sp>
    </p:spTree>
    <p:extLst>
      <p:ext uri="{BB962C8B-B14F-4D97-AF65-F5344CB8AC3E}">
        <p14:creationId xmlns:p14="http://schemas.microsoft.com/office/powerpoint/2010/main" val="1835660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9</a:t>
            </a:fld>
            <a:endParaRPr lang="th-TH"/>
          </a:p>
        </p:txBody>
      </p:sp>
      <p:sp>
        <p:nvSpPr>
          <p:cNvPr id="10" name="TextBox 9"/>
          <p:cNvSpPr txBox="1"/>
          <p:nvPr/>
        </p:nvSpPr>
        <p:spPr>
          <a:xfrm>
            <a:off x="324228" y="1080538"/>
            <a:ext cx="8610600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66FF"/>
                </a:solidFill>
                <a:latin typeface="+mn-lt"/>
              </a:rPr>
              <a:t>Deepening division mechanism</a:t>
            </a: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381000" y="93497"/>
            <a:ext cx="8648700" cy="8382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1.1 </a:t>
            </a:r>
            <a:r>
              <a:rPr lang="en-US" b="1" dirty="0">
                <a:solidFill>
                  <a:schemeClr val="bg1"/>
                </a:solidFill>
              </a:rPr>
              <a:t>Three </a:t>
            </a:r>
            <a:r>
              <a:rPr lang="en-US" b="1" dirty="0" smtClean="0">
                <a:solidFill>
                  <a:schemeClr val="bg1"/>
                </a:solidFill>
              </a:rPr>
              <a:t>Types </a:t>
            </a:r>
            <a:r>
              <a:rPr lang="en-US" b="1" dirty="0">
                <a:solidFill>
                  <a:schemeClr val="bg1"/>
                </a:solidFill>
              </a:rPr>
              <a:t>of </a:t>
            </a:r>
            <a:r>
              <a:rPr lang="en-US" b="1" dirty="0" smtClean="0">
                <a:solidFill>
                  <a:schemeClr val="bg1"/>
                </a:solidFill>
              </a:rPr>
              <a:t>Service Economy Mechanism 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1000" y="1752600"/>
            <a:ext cx="1447800" cy="923330"/>
          </a:xfrm>
          <a:prstGeom prst="rect">
            <a:avLst/>
          </a:prstGeom>
          <a:solidFill>
            <a:srgbClr val="FFFFCC"/>
          </a:solidFill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+mn-lt"/>
              </a:rPr>
              <a:t>High degree of economic development</a:t>
            </a:r>
            <a:endParaRPr lang="en-US" sz="1800" dirty="0"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4600" y="1734234"/>
            <a:ext cx="1600200" cy="923330"/>
          </a:xfrm>
          <a:prstGeom prst="rect">
            <a:avLst/>
          </a:prstGeom>
          <a:solidFill>
            <a:srgbClr val="FFFFCC"/>
          </a:solidFill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+mn-lt"/>
              </a:rPr>
              <a:t>Degree of social specialization </a:t>
            </a:r>
            <a:endParaRPr lang="en-US" sz="1800" dirty="0">
              <a:latin typeface="+mn-lt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3962400" y="1974387"/>
            <a:ext cx="0" cy="381000"/>
          </a:xfrm>
          <a:prstGeom prst="straightConnector1">
            <a:avLst/>
          </a:prstGeom>
          <a:ln w="317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ight Arrow 11"/>
          <p:cNvSpPr/>
          <p:nvPr/>
        </p:nvSpPr>
        <p:spPr>
          <a:xfrm>
            <a:off x="4248528" y="2081599"/>
            <a:ext cx="3810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4763256" y="1752600"/>
            <a:ext cx="3999744" cy="646331"/>
          </a:xfrm>
          <a:prstGeom prst="rect">
            <a:avLst/>
          </a:prstGeom>
          <a:solidFill>
            <a:srgbClr val="FFFFCC"/>
          </a:solidFill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+mn-lt"/>
              </a:rPr>
              <a:t>Service activities may change from “internalized” to “externalized”</a:t>
            </a:r>
            <a:endParaRPr lang="en-US" sz="1800" dirty="0">
              <a:latin typeface="+mn-lt"/>
            </a:endParaRPr>
          </a:p>
        </p:txBody>
      </p:sp>
      <p:sp>
        <p:nvSpPr>
          <p:cNvPr id="20" name="Curved Left Arrow 19"/>
          <p:cNvSpPr/>
          <p:nvPr/>
        </p:nvSpPr>
        <p:spPr>
          <a:xfrm>
            <a:off x="7654820" y="2547773"/>
            <a:ext cx="381000" cy="53340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5133155" y="2514600"/>
            <a:ext cx="2182045" cy="757886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smtClean="0">
                <a:solidFill>
                  <a:srgbClr val="0066FF"/>
                </a:solidFill>
              </a:rPr>
              <a:t>Under which conditions?</a:t>
            </a:r>
            <a:endParaRPr lang="en-US" sz="2000" dirty="0">
              <a:solidFill>
                <a:srgbClr val="0066FF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81000" y="3360816"/>
            <a:ext cx="4115556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US" sz="1800" dirty="0">
                <a:latin typeface="+mn-lt"/>
              </a:rPr>
              <a:t>O</a:t>
            </a:r>
            <a:r>
              <a:rPr lang="en-US" sz="1800" dirty="0" smtClean="0">
                <a:latin typeface="+mn-lt"/>
              </a:rPr>
              <a:t>pportunity costs of service internalize  </a:t>
            </a:r>
            <a:endParaRPr lang="en-US" sz="1800" dirty="0">
              <a:latin typeface="+mn-lt"/>
            </a:endParaRPr>
          </a:p>
        </p:txBody>
      </p:sp>
      <p:cxnSp>
        <p:nvCxnSpPr>
          <p:cNvPr id="31" name="Curved Connector 30"/>
          <p:cNvCxnSpPr/>
          <p:nvPr/>
        </p:nvCxnSpPr>
        <p:spPr>
          <a:xfrm rot="10800000" flipV="1">
            <a:off x="2171702" y="2876770"/>
            <a:ext cx="2878189" cy="370343"/>
          </a:xfrm>
          <a:prstGeom prst="curvedConnector3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ight Arrow 31"/>
          <p:cNvSpPr/>
          <p:nvPr/>
        </p:nvSpPr>
        <p:spPr>
          <a:xfrm>
            <a:off x="1981201" y="2109239"/>
            <a:ext cx="3810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7" name="Straight Arrow Connector 36"/>
          <p:cNvCxnSpPr/>
          <p:nvPr/>
        </p:nvCxnSpPr>
        <p:spPr>
          <a:xfrm flipV="1">
            <a:off x="4248528" y="3380062"/>
            <a:ext cx="0" cy="240268"/>
          </a:xfrm>
          <a:prstGeom prst="straightConnector1">
            <a:avLst/>
          </a:prstGeom>
          <a:ln w="317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381000" y="3874724"/>
            <a:ext cx="4115556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+mn-lt"/>
              </a:rPr>
              <a:t>Cost of outsourcing </a:t>
            </a:r>
            <a:endParaRPr lang="en-US" sz="1800" dirty="0">
              <a:latin typeface="+mn-lt"/>
            </a:endParaRPr>
          </a:p>
        </p:txBody>
      </p:sp>
      <p:cxnSp>
        <p:nvCxnSpPr>
          <p:cNvPr id="48" name="Straight Arrow Connector 47"/>
          <p:cNvCxnSpPr/>
          <p:nvPr/>
        </p:nvCxnSpPr>
        <p:spPr>
          <a:xfrm>
            <a:off x="2528225" y="3912824"/>
            <a:ext cx="0" cy="293132"/>
          </a:xfrm>
          <a:prstGeom prst="straightConnector1">
            <a:avLst/>
          </a:prstGeom>
          <a:ln w="317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381000" y="4366814"/>
            <a:ext cx="5257800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+mn-lt"/>
              </a:rPr>
              <a:t>Internal organization costs </a:t>
            </a:r>
            <a:r>
              <a:rPr lang="en-US" sz="1800" b="1" dirty="0" smtClean="0">
                <a:solidFill>
                  <a:srgbClr val="C00000"/>
                </a:solidFill>
                <a:latin typeface="+mn-lt"/>
              </a:rPr>
              <a:t>&gt;</a:t>
            </a:r>
            <a:r>
              <a:rPr lang="en-US" sz="1800" dirty="0" smtClean="0">
                <a:latin typeface="+mn-lt"/>
              </a:rPr>
              <a:t> external transaction costs</a:t>
            </a:r>
            <a:endParaRPr lang="en-US" sz="1800" dirty="0">
              <a:latin typeface="+mn-lt"/>
            </a:endParaRPr>
          </a:p>
        </p:txBody>
      </p:sp>
      <p:sp>
        <p:nvSpPr>
          <p:cNvPr id="55" name="Left Brace 54"/>
          <p:cNvSpPr/>
          <p:nvPr/>
        </p:nvSpPr>
        <p:spPr>
          <a:xfrm flipH="1">
            <a:off x="5695767" y="3388155"/>
            <a:ext cx="188593" cy="1281205"/>
          </a:xfrm>
          <a:prstGeom prst="leftBrac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ight Arrow 55"/>
          <p:cNvSpPr/>
          <p:nvPr/>
        </p:nvSpPr>
        <p:spPr>
          <a:xfrm>
            <a:off x="5973119" y="3912824"/>
            <a:ext cx="287769" cy="21272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TextBox 56"/>
          <p:cNvSpPr txBox="1"/>
          <p:nvPr/>
        </p:nvSpPr>
        <p:spPr>
          <a:xfrm>
            <a:off x="6490625" y="3280906"/>
            <a:ext cx="2444203" cy="14773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+mn-lt"/>
              </a:rPr>
              <a:t>Large number of service outsourcing emerges </a:t>
            </a:r>
          </a:p>
          <a:p>
            <a:r>
              <a:rPr lang="en-US" sz="1800" dirty="0" smtClean="0">
                <a:latin typeface="+mn-lt"/>
              </a:rPr>
              <a:t>(both in terms of </a:t>
            </a:r>
            <a:r>
              <a:rPr lang="en-US" sz="1800" b="1" dirty="0" smtClean="0">
                <a:solidFill>
                  <a:srgbClr val="C00000"/>
                </a:solidFill>
                <a:latin typeface="+mn-lt"/>
              </a:rPr>
              <a:t>consumer services</a:t>
            </a:r>
            <a:r>
              <a:rPr lang="en-US" sz="1800" dirty="0" smtClean="0">
                <a:latin typeface="+mn-lt"/>
              </a:rPr>
              <a:t> &amp; </a:t>
            </a:r>
            <a:r>
              <a:rPr lang="en-US" sz="1800" b="1" dirty="0" smtClean="0">
                <a:solidFill>
                  <a:srgbClr val="C00000"/>
                </a:solidFill>
                <a:latin typeface="+mn-lt"/>
              </a:rPr>
              <a:t>producer services</a:t>
            </a:r>
            <a:r>
              <a:rPr lang="en-US" sz="1800" dirty="0" smtClean="0">
                <a:latin typeface="+mn-lt"/>
              </a:rPr>
              <a:t>)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76577" y="4946020"/>
            <a:ext cx="4652623" cy="175432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+mn-lt"/>
              </a:rPr>
              <a:t>Based on </a:t>
            </a:r>
            <a:r>
              <a:rPr lang="en-US" sz="1800" dirty="0" err="1" smtClean="0">
                <a:latin typeface="+mn-lt"/>
              </a:rPr>
              <a:t>Coase</a:t>
            </a:r>
            <a:r>
              <a:rPr lang="en-US" sz="1800" dirty="0" smtClean="0">
                <a:latin typeface="+mn-lt"/>
              </a:rPr>
              <a:t> (1937), enterprise service is internalized or externalized depend on the balance between </a:t>
            </a:r>
            <a:r>
              <a:rPr lang="en-US" sz="1800" b="1" i="1" dirty="0" smtClean="0">
                <a:solidFill>
                  <a:srgbClr val="C00000"/>
                </a:solidFill>
                <a:latin typeface="+mn-lt"/>
              </a:rPr>
              <a:t>organization costs </a:t>
            </a:r>
            <a:r>
              <a:rPr lang="en-US" sz="1800" dirty="0" smtClean="0">
                <a:latin typeface="+mn-lt"/>
              </a:rPr>
              <a:t>(if internalize that service in the company) and </a:t>
            </a:r>
            <a:r>
              <a:rPr lang="en-US" sz="1800" b="1" dirty="0" smtClean="0">
                <a:solidFill>
                  <a:srgbClr val="C00000"/>
                </a:solidFill>
                <a:latin typeface="+mn-lt"/>
              </a:rPr>
              <a:t>transaction costs</a:t>
            </a:r>
            <a:r>
              <a:rPr lang="en-US" sz="1800" dirty="0" smtClean="0">
                <a:latin typeface="+mn-lt"/>
              </a:rPr>
              <a:t> (to coordinate with intermediate service providers)</a:t>
            </a:r>
            <a:endParaRPr lang="en-US" sz="1800" dirty="0">
              <a:latin typeface="+mn-lt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195233" y="5051517"/>
            <a:ext cx="3861970" cy="1754326"/>
          </a:xfrm>
          <a:prstGeom prst="rect">
            <a:avLst/>
          </a:prstGeom>
          <a:solidFill>
            <a:srgbClr val="FFFFCC"/>
          </a:solidFill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+mn-lt"/>
              </a:rPr>
              <a:t>Enterprises can</a:t>
            </a:r>
          </a:p>
          <a:p>
            <a:r>
              <a:rPr lang="en-US" sz="1800" dirty="0" smtClean="0">
                <a:latin typeface="+mn-lt"/>
              </a:rPr>
              <a:t>- Obtain more efficient and cheaper service</a:t>
            </a:r>
          </a:p>
          <a:p>
            <a:r>
              <a:rPr lang="en-US" sz="1800" dirty="0" smtClean="0">
                <a:latin typeface="+mn-lt"/>
              </a:rPr>
              <a:t>- Focus the resources to concentrate on their own development and give full play to their own potential advantages</a:t>
            </a:r>
            <a:endParaRPr lang="en-US" sz="1800" dirty="0">
              <a:latin typeface="+mn-lt"/>
            </a:endParaRPr>
          </a:p>
        </p:txBody>
      </p:sp>
      <p:sp>
        <p:nvSpPr>
          <p:cNvPr id="63" name="Curved Left Arrow 62"/>
          <p:cNvSpPr/>
          <p:nvPr/>
        </p:nvSpPr>
        <p:spPr>
          <a:xfrm flipH="1">
            <a:off x="19050" y="4492185"/>
            <a:ext cx="381000" cy="71532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0" name="Down Arrow 59"/>
          <p:cNvSpPr/>
          <p:nvPr/>
        </p:nvSpPr>
        <p:spPr>
          <a:xfrm>
            <a:off x="7748430" y="4793620"/>
            <a:ext cx="193780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35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12" grpId="0" animBg="1"/>
      <p:bldP spid="13" grpId="0" animBg="1"/>
      <p:bldP spid="20" grpId="0" animBg="1"/>
      <p:bldP spid="27" grpId="0" animBg="1"/>
      <p:bldP spid="32" grpId="0" animBg="1"/>
      <p:bldP spid="40" grpId="0" animBg="1"/>
      <p:bldP spid="53" grpId="0" animBg="1"/>
      <p:bldP spid="55" grpId="0" animBg="1"/>
      <p:bldP spid="57" grpId="0" animBg="1"/>
      <p:bldP spid="58" grpId="0" animBg="1"/>
      <p:bldP spid="62" grpId="0" animBg="1"/>
      <p:bldP spid="6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10</a:t>
            </a:fld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381000" y="1752600"/>
            <a:ext cx="853440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+mn-lt"/>
              </a:rPr>
              <a:t>2. </a:t>
            </a:r>
            <a:r>
              <a:rPr lang="en-US" sz="2000" dirty="0" smtClean="0">
                <a:latin typeface="+mn-lt"/>
              </a:rPr>
              <a:t>Based on the three stages or S-Shaped characteristics of the relationship       </a:t>
            </a:r>
          </a:p>
          <a:p>
            <a:r>
              <a:rPr lang="en-US" sz="2000" dirty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     between </a:t>
            </a:r>
            <a:r>
              <a:rPr lang="en-US" sz="2000" b="1" dirty="0" smtClean="0">
                <a:solidFill>
                  <a:srgbClr val="C00000"/>
                </a:solidFill>
                <a:latin typeface="+mn-lt"/>
              </a:rPr>
              <a:t>per </a:t>
            </a:r>
            <a:r>
              <a:rPr lang="en-US" sz="2000" b="1" dirty="0">
                <a:solidFill>
                  <a:srgbClr val="C00000"/>
                </a:solidFill>
                <a:latin typeface="+mn-lt"/>
              </a:rPr>
              <a:t>capita income</a:t>
            </a:r>
            <a:r>
              <a:rPr lang="en-US" sz="2000" dirty="0">
                <a:latin typeface="+mn-lt"/>
              </a:rPr>
              <a:t> and </a:t>
            </a:r>
            <a:r>
              <a:rPr lang="en-US" sz="2000" b="1" dirty="0">
                <a:solidFill>
                  <a:srgbClr val="C00000"/>
                </a:solidFill>
                <a:latin typeface="+mn-lt"/>
              </a:rPr>
              <a:t>value-added </a:t>
            </a:r>
            <a:r>
              <a:rPr lang="en-US" sz="2000" b="1" dirty="0" smtClean="0">
                <a:solidFill>
                  <a:srgbClr val="C00000"/>
                </a:solidFill>
                <a:latin typeface="+mn-lt"/>
              </a:rPr>
              <a:t>in </a:t>
            </a:r>
            <a:r>
              <a:rPr lang="en-US" sz="2000" b="1" dirty="0">
                <a:solidFill>
                  <a:srgbClr val="C00000"/>
                </a:solidFill>
                <a:latin typeface="+mn-lt"/>
              </a:rPr>
              <a:t>service industry </a:t>
            </a:r>
            <a:endParaRPr lang="en-US" sz="2000" dirty="0" smtClean="0">
              <a:latin typeface="+mn-lt"/>
            </a:endParaRPr>
          </a:p>
          <a:p>
            <a:endParaRPr lang="en-US" sz="1000" dirty="0" smtClean="0">
              <a:latin typeface="+mn-lt"/>
            </a:endParaRP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en-US" sz="2000" b="1" dirty="0" smtClean="0">
                <a:solidFill>
                  <a:srgbClr val="0066FF"/>
                </a:solidFill>
                <a:latin typeface="+mn-lt"/>
              </a:rPr>
              <a:t>Preliminary cultivating period</a:t>
            </a:r>
          </a:p>
          <a:p>
            <a:pPr lvl="1"/>
            <a:endParaRPr lang="en-US" sz="800" b="1" dirty="0" smtClean="0">
              <a:solidFill>
                <a:srgbClr val="0066FF"/>
              </a:solidFill>
              <a:latin typeface="+mn-lt"/>
            </a:endParaRP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en-US" sz="2000" b="1" dirty="0" smtClean="0">
                <a:solidFill>
                  <a:srgbClr val="0066FF"/>
                </a:solidFill>
                <a:latin typeface="+mn-lt"/>
              </a:rPr>
              <a:t>Accelerator cultivating period</a:t>
            </a:r>
          </a:p>
          <a:p>
            <a:pPr lvl="1"/>
            <a:endParaRPr lang="en-US" sz="800" b="1" dirty="0" smtClean="0">
              <a:solidFill>
                <a:srgbClr val="0066FF"/>
              </a:solidFill>
              <a:latin typeface="+mn-lt"/>
            </a:endParaRP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en-US" sz="2000" b="1" dirty="0" smtClean="0">
                <a:solidFill>
                  <a:srgbClr val="0066FF"/>
                </a:solidFill>
                <a:latin typeface="+mn-lt"/>
              </a:rPr>
              <a:t>Mature period</a:t>
            </a:r>
          </a:p>
          <a:p>
            <a:pPr lvl="1"/>
            <a:endParaRPr lang="en-US" sz="1000" b="1" dirty="0" smtClean="0">
              <a:solidFill>
                <a:srgbClr val="0066FF"/>
              </a:solidFill>
              <a:latin typeface="+mn-lt"/>
            </a:endParaRPr>
          </a:p>
          <a:p>
            <a:r>
              <a:rPr lang="en-US" sz="2000" dirty="0" smtClean="0">
                <a:latin typeface="+mn-lt"/>
              </a:rPr>
              <a:t>       Choose one stage and prepare diagram (s) or using any other measures to </a:t>
            </a:r>
          </a:p>
          <a:p>
            <a:r>
              <a:rPr lang="en-US" sz="2000" dirty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      complement your explanation of the important points in the topic to </a:t>
            </a:r>
          </a:p>
          <a:p>
            <a:r>
              <a:rPr lang="en-US" sz="2000" dirty="0" smtClean="0">
                <a:latin typeface="+mn-lt"/>
              </a:rPr>
              <a:t>       classmates and probably provide examples relevant to the topic chosen</a:t>
            </a:r>
          </a:p>
          <a:p>
            <a:r>
              <a:rPr lang="en-US" sz="2000" dirty="0" smtClean="0">
                <a:latin typeface="+mn-lt"/>
              </a:rPr>
              <a:t>       (presentation time not more than 5 minutes)</a:t>
            </a:r>
          </a:p>
          <a:p>
            <a:endParaRPr lang="en-US" sz="1200" dirty="0">
              <a:latin typeface="+mn-lt"/>
            </a:endParaRPr>
          </a:p>
          <a:p>
            <a:r>
              <a:rPr lang="en-US" sz="2000" dirty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      Note: </a:t>
            </a:r>
            <a:r>
              <a:rPr lang="en-US" sz="2000" dirty="0">
                <a:latin typeface="+mn-lt"/>
              </a:rPr>
              <a:t>A</a:t>
            </a:r>
            <a:r>
              <a:rPr lang="en-US" sz="2000" dirty="0" smtClean="0">
                <a:latin typeface="+mn-lt"/>
              </a:rPr>
              <a:t>lso </a:t>
            </a:r>
            <a:r>
              <a:rPr lang="en-US" sz="2000" dirty="0">
                <a:latin typeface="+mn-lt"/>
              </a:rPr>
              <a:t>bring in the industrialization and urbanization process to engage </a:t>
            </a:r>
            <a:endParaRPr lang="en-US" sz="2000" dirty="0" smtClean="0">
              <a:latin typeface="+mn-lt"/>
            </a:endParaRPr>
          </a:p>
          <a:p>
            <a:r>
              <a:rPr lang="en-US" sz="2000" dirty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      in your explanation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81000" y="990600"/>
            <a:ext cx="8610600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66FF"/>
                </a:solidFill>
                <a:latin typeface="+mn-lt"/>
              </a:rPr>
              <a:t>Discussion</a:t>
            </a: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381000" y="93497"/>
            <a:ext cx="8648700" cy="8382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/>
              <a:t>1. </a:t>
            </a:r>
            <a:r>
              <a:rPr lang="en-US" sz="2400" b="1" dirty="0"/>
              <a:t>Basic Features of Service Economy Development Trend </a:t>
            </a:r>
            <a:endParaRPr lang="th-TH" sz="2400" b="1" dirty="0"/>
          </a:p>
        </p:txBody>
      </p:sp>
    </p:spTree>
    <p:extLst>
      <p:ext uri="{BB962C8B-B14F-4D97-AF65-F5344CB8AC3E}">
        <p14:creationId xmlns:p14="http://schemas.microsoft.com/office/powerpoint/2010/main" val="377884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11</a:t>
            </a:fld>
            <a:endParaRPr lang="th-TH"/>
          </a:p>
        </p:txBody>
      </p:sp>
      <p:sp>
        <p:nvSpPr>
          <p:cNvPr id="7" name="TextBox 6"/>
          <p:cNvSpPr txBox="1"/>
          <p:nvPr/>
        </p:nvSpPr>
        <p:spPr>
          <a:xfrm>
            <a:off x="574343" y="2590800"/>
            <a:ext cx="8004412" cy="95410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66FF"/>
                </a:solidFill>
                <a:latin typeface="+mn-lt"/>
              </a:rPr>
              <a:t>What are three research questions or objectives of this paper?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7200" y="3694037"/>
            <a:ext cx="80044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+mn-lt"/>
              </a:rPr>
              <a:t>To  explain…..</a:t>
            </a:r>
          </a:p>
          <a:p>
            <a:endParaRPr lang="en-US" sz="2400" dirty="0" smtClean="0">
              <a:latin typeface="+mn-lt"/>
            </a:endParaRPr>
          </a:p>
          <a:p>
            <a:pPr marL="457200" indent="-457200">
              <a:buAutoNum type="arabicPeriod"/>
            </a:pPr>
            <a:r>
              <a:rPr lang="en-US" sz="2400" dirty="0" smtClean="0">
                <a:latin typeface="+mn-lt"/>
              </a:rPr>
              <a:t>Features of growth morphology</a:t>
            </a:r>
          </a:p>
          <a:p>
            <a:pPr marL="457200" indent="-457200">
              <a:buAutoNum type="arabicPeriod"/>
            </a:pPr>
            <a:endParaRPr lang="en-US" sz="2400" dirty="0" smtClean="0">
              <a:latin typeface="+mn-lt"/>
            </a:endParaRPr>
          </a:p>
          <a:p>
            <a:pPr marL="457200" indent="-457200">
              <a:buAutoNum type="arabicPeriod"/>
            </a:pPr>
            <a:r>
              <a:rPr lang="en-US" sz="2400" dirty="0" smtClean="0">
                <a:latin typeface="+mn-lt"/>
              </a:rPr>
              <a:t>Industry development characteristics</a:t>
            </a:r>
          </a:p>
          <a:p>
            <a:pPr marL="457200" indent="-457200">
              <a:buAutoNum type="arabicPeriod"/>
            </a:pPr>
            <a:endParaRPr lang="en-US" sz="2400" dirty="0">
              <a:latin typeface="+mn-lt"/>
            </a:endParaRPr>
          </a:p>
          <a:p>
            <a:pPr marL="457200" indent="-457200">
              <a:buAutoNum type="arabicPeriod"/>
            </a:pPr>
            <a:r>
              <a:rPr lang="en-US" sz="2400" dirty="0" smtClean="0">
                <a:latin typeface="+mn-lt"/>
              </a:rPr>
              <a:t>Spatial distribution in service economy</a:t>
            </a:r>
          </a:p>
          <a:p>
            <a:pPr marL="457200" indent="-457200">
              <a:buAutoNum type="arabicPeriod"/>
            </a:pPr>
            <a:endParaRPr lang="en-US" sz="2400" dirty="0" smtClean="0"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47449" y="1118231"/>
            <a:ext cx="8458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+mn-lt"/>
              </a:rPr>
              <a:t>Zhou, Z. (2016). Chapter 6: The basic features of service economy development trend. </a:t>
            </a:r>
            <a:r>
              <a:rPr lang="en-US" sz="2000" i="1" dirty="0" smtClean="0">
                <a:latin typeface="+mn-lt"/>
              </a:rPr>
              <a:t>In The development of service </a:t>
            </a:r>
            <a:r>
              <a:rPr lang="en-US" sz="2000" i="1" dirty="0">
                <a:latin typeface="+mn-lt"/>
              </a:rPr>
              <a:t>e</a:t>
            </a:r>
            <a:r>
              <a:rPr lang="en-US" sz="2000" i="1" dirty="0" smtClean="0">
                <a:latin typeface="+mn-lt"/>
              </a:rPr>
              <a:t>conomy: the </a:t>
            </a:r>
            <a:r>
              <a:rPr lang="en-US" sz="2000" i="1" dirty="0">
                <a:latin typeface="+mn-lt"/>
              </a:rPr>
              <a:t>c</a:t>
            </a:r>
            <a:r>
              <a:rPr lang="en-US" sz="2000" i="1" dirty="0" smtClean="0">
                <a:latin typeface="+mn-lt"/>
              </a:rPr>
              <a:t>hanging economy in China</a:t>
            </a:r>
            <a:r>
              <a:rPr lang="en-US" sz="2000" dirty="0" smtClean="0">
                <a:latin typeface="+mn-lt"/>
              </a:rPr>
              <a:t>. </a:t>
            </a:r>
            <a:r>
              <a:rPr lang="en-US" sz="2000" dirty="0">
                <a:latin typeface="+mn-lt"/>
              </a:rPr>
              <a:t>Truth &amp; Wisdom Press and Springer </a:t>
            </a:r>
            <a:r>
              <a:rPr lang="en-US" sz="2000" dirty="0" err="1">
                <a:latin typeface="+mn-lt"/>
              </a:rPr>
              <a:t>Science+Business</a:t>
            </a:r>
            <a:r>
              <a:rPr lang="en-US" sz="2000" dirty="0">
                <a:latin typeface="+mn-lt"/>
              </a:rPr>
              <a:t> Media </a:t>
            </a:r>
            <a:r>
              <a:rPr lang="en-US" sz="2000" dirty="0" smtClean="0">
                <a:latin typeface="+mn-lt"/>
              </a:rPr>
              <a:t>Singapore (pp. 99 – 114).</a:t>
            </a:r>
          </a:p>
        </p:txBody>
      </p:sp>
      <p:sp>
        <p:nvSpPr>
          <p:cNvPr id="10" name="สี่เหลี่ยมมุมมน 3"/>
          <p:cNvSpPr>
            <a:spLocks noChangeArrowheads="1"/>
          </p:cNvSpPr>
          <p:nvPr/>
        </p:nvSpPr>
        <p:spPr bwMode="auto">
          <a:xfrm>
            <a:off x="369058" y="195869"/>
            <a:ext cx="8648700" cy="838200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00" b="1" dirty="0"/>
              <a:t>2. Basic Features of Service Economy Development Trend </a:t>
            </a:r>
            <a:endParaRPr lang="th-TH" sz="2600" b="1" dirty="0"/>
          </a:p>
        </p:txBody>
      </p:sp>
    </p:spTree>
    <p:extLst>
      <p:ext uri="{BB962C8B-B14F-4D97-AF65-F5344CB8AC3E}">
        <p14:creationId xmlns:p14="http://schemas.microsoft.com/office/powerpoint/2010/main" val="4270056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12</a:t>
            </a:fld>
            <a:endParaRPr lang="th-TH"/>
          </a:p>
        </p:txBody>
      </p:sp>
      <p:sp>
        <p:nvSpPr>
          <p:cNvPr id="10" name="สี่เหลี่ยมมุมมน 3"/>
          <p:cNvSpPr>
            <a:spLocks noChangeArrowheads="1"/>
          </p:cNvSpPr>
          <p:nvPr/>
        </p:nvSpPr>
        <p:spPr bwMode="auto">
          <a:xfrm>
            <a:off x="369058" y="195869"/>
            <a:ext cx="8648700" cy="838200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00" b="1" dirty="0"/>
              <a:t>2. Basic Features of Service Economy Development Trend </a:t>
            </a:r>
            <a:endParaRPr lang="th-TH" sz="2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81169" y="1219200"/>
            <a:ext cx="8077200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66FF"/>
                </a:solidFill>
                <a:latin typeface="+mn-lt"/>
              </a:rPr>
              <a:t>Outline of the paper</a:t>
            </a:r>
            <a:endParaRPr lang="en-US" sz="2400" b="1" dirty="0">
              <a:solidFill>
                <a:srgbClr val="0066FF"/>
              </a:solidFill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" y="1905000"/>
            <a:ext cx="807720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US" sz="2400" b="1" dirty="0" smtClean="0">
                <a:solidFill>
                  <a:srgbClr val="0066FF"/>
                </a:solidFill>
                <a:latin typeface="+mn-lt"/>
              </a:rPr>
              <a:t>Features of growth morphology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400" dirty="0" smtClean="0">
                <a:latin typeface="+mn-lt"/>
              </a:rPr>
              <a:t>The innovation-driven based on human capital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400" dirty="0" smtClean="0">
                <a:latin typeface="+mn-lt"/>
              </a:rPr>
              <a:t>Moderation, steady and sustainable growth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400" dirty="0" smtClean="0">
                <a:latin typeface="+mn-lt"/>
              </a:rPr>
              <a:t>The duality of growth structure</a:t>
            </a:r>
          </a:p>
          <a:p>
            <a:pPr lvl="1"/>
            <a:endParaRPr lang="en-US" sz="1000" dirty="0" smtClean="0">
              <a:latin typeface="+mn-lt"/>
            </a:endParaRPr>
          </a:p>
          <a:p>
            <a:pPr marL="457200" indent="-457200">
              <a:buFontTx/>
              <a:buAutoNum type="arabicPeriod"/>
            </a:pPr>
            <a:r>
              <a:rPr lang="en-US" sz="2400" b="1" dirty="0" smtClean="0">
                <a:solidFill>
                  <a:srgbClr val="0066FF"/>
                </a:solidFill>
                <a:latin typeface="+mn-lt"/>
              </a:rPr>
              <a:t>Industry </a:t>
            </a:r>
            <a:r>
              <a:rPr lang="en-US" sz="2400" b="1" dirty="0">
                <a:solidFill>
                  <a:srgbClr val="0066FF"/>
                </a:solidFill>
                <a:latin typeface="+mn-lt"/>
              </a:rPr>
              <a:t>development </a:t>
            </a:r>
            <a:r>
              <a:rPr lang="en-US" sz="2400" b="1" dirty="0" smtClean="0">
                <a:solidFill>
                  <a:srgbClr val="0066FF"/>
                </a:solidFill>
                <a:latin typeface="+mn-lt"/>
              </a:rPr>
              <a:t>characteristics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400" dirty="0" smtClean="0">
                <a:latin typeface="+mn-lt"/>
              </a:rPr>
              <a:t>The dominant of knowledge intensive business service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400" dirty="0" smtClean="0">
                <a:latin typeface="+mn-lt"/>
              </a:rPr>
              <a:t>The development of industrial-service oriented</a:t>
            </a:r>
          </a:p>
          <a:p>
            <a:pPr lvl="1"/>
            <a:endParaRPr lang="en-US" sz="1000" dirty="0" smtClean="0">
              <a:latin typeface="+mn-lt"/>
            </a:endParaRPr>
          </a:p>
          <a:p>
            <a:pPr marL="457200" indent="-457200">
              <a:buAutoNum type="arabicPeriod"/>
            </a:pPr>
            <a:r>
              <a:rPr lang="en-US" sz="2400" b="1" dirty="0">
                <a:solidFill>
                  <a:srgbClr val="0066FF"/>
                </a:solidFill>
                <a:latin typeface="+mn-lt"/>
              </a:rPr>
              <a:t>Spatial distribution in service </a:t>
            </a:r>
            <a:r>
              <a:rPr lang="en-US" sz="2400" b="1" dirty="0" smtClean="0">
                <a:solidFill>
                  <a:srgbClr val="0066FF"/>
                </a:solidFill>
                <a:latin typeface="+mn-lt"/>
              </a:rPr>
              <a:t>economy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400" dirty="0" smtClean="0">
                <a:latin typeface="+mn-lt"/>
              </a:rPr>
              <a:t>The urban agglomeration based on networking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400" dirty="0" smtClean="0">
                <a:latin typeface="+mn-lt"/>
              </a:rPr>
              <a:t>Agglomeration of high-density urban centers and rural agglomeration point</a:t>
            </a:r>
            <a:endParaRPr lang="en-US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03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13</a:t>
            </a:fld>
            <a:endParaRPr lang="th-TH"/>
          </a:p>
        </p:txBody>
      </p:sp>
      <p:sp>
        <p:nvSpPr>
          <p:cNvPr id="10" name="TextBox 9"/>
          <p:cNvSpPr txBox="1"/>
          <p:nvPr/>
        </p:nvSpPr>
        <p:spPr>
          <a:xfrm>
            <a:off x="381000" y="1067247"/>
            <a:ext cx="8610600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66FF"/>
                </a:solidFill>
                <a:latin typeface="+mn-lt"/>
              </a:rPr>
              <a:t>The innovation-driven based on human capital</a:t>
            </a: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381000" y="93497"/>
            <a:ext cx="8648700" cy="838200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00" b="1" dirty="0"/>
              <a:t>2</a:t>
            </a:r>
            <a:r>
              <a:rPr lang="en-US" sz="2600" b="1" dirty="0" smtClean="0"/>
              <a:t>. Basic Features of Service Economy Development Trend </a:t>
            </a:r>
            <a:endParaRPr lang="th-TH" sz="2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81000" y="1804349"/>
            <a:ext cx="8534400" cy="46166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 smtClean="0">
                <a:latin typeface="+mn-lt"/>
              </a:rPr>
              <a:t>Agricultural economy driven by </a:t>
            </a:r>
            <a:r>
              <a:rPr lang="en-US" sz="2000" dirty="0" smtClean="0">
                <a:latin typeface="+mn-lt"/>
              </a:rPr>
              <a:t>__________________________ </a:t>
            </a:r>
            <a:endParaRPr lang="en-US" sz="2000" dirty="0">
              <a:latin typeface="+mn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9393" y="2481156"/>
            <a:ext cx="8534400" cy="120032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 smtClean="0">
                <a:latin typeface="+mn-lt"/>
              </a:rPr>
              <a:t>Industrial economy driven by </a:t>
            </a:r>
          </a:p>
          <a:p>
            <a:r>
              <a:rPr lang="en-US" sz="2400" dirty="0" smtClean="0">
                <a:latin typeface="+mn-lt"/>
              </a:rPr>
              <a:t>     </a:t>
            </a:r>
          </a:p>
          <a:p>
            <a:r>
              <a:rPr lang="en-US" sz="2400" dirty="0" smtClean="0">
                <a:latin typeface="+mn-lt"/>
              </a:rPr>
              <a:t>     </a:t>
            </a:r>
            <a:r>
              <a:rPr lang="en-US" sz="2000" dirty="0" smtClean="0">
                <a:latin typeface="+mn-lt"/>
              </a:rPr>
              <a:t>_________________________________________________________</a:t>
            </a:r>
            <a:endParaRPr lang="en-US" sz="2000" dirty="0"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75449" y="3896627"/>
            <a:ext cx="8534400" cy="181588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 smtClean="0">
                <a:latin typeface="+mn-lt"/>
              </a:rPr>
              <a:t>Service economy is driven by</a:t>
            </a:r>
          </a:p>
          <a:p>
            <a:r>
              <a:rPr lang="en-US" sz="2400" dirty="0" smtClean="0">
                <a:latin typeface="+mn-lt"/>
              </a:rPr>
              <a:t>     </a:t>
            </a:r>
          </a:p>
          <a:p>
            <a:r>
              <a:rPr lang="en-US" sz="2400" dirty="0" smtClean="0">
                <a:latin typeface="+mn-lt"/>
              </a:rPr>
              <a:t>     </a:t>
            </a:r>
            <a:r>
              <a:rPr lang="en-US" sz="2000" dirty="0" smtClean="0">
                <a:latin typeface="+mn-lt"/>
              </a:rPr>
              <a:t>____________________________________________________________</a:t>
            </a:r>
          </a:p>
          <a:p>
            <a:endParaRPr lang="en-US" sz="2000" dirty="0">
              <a:latin typeface="+mn-lt"/>
            </a:endParaRPr>
          </a:p>
          <a:p>
            <a:r>
              <a:rPr lang="en-US" sz="2000" dirty="0" smtClean="0">
                <a:latin typeface="+mn-lt"/>
              </a:rPr>
              <a:t>      ____________________________________________________________</a:t>
            </a:r>
            <a:endParaRPr lang="en-US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73137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14</a:t>
            </a:fld>
            <a:endParaRPr lang="th-TH"/>
          </a:p>
        </p:txBody>
      </p:sp>
      <p:sp>
        <p:nvSpPr>
          <p:cNvPr id="10" name="TextBox 9"/>
          <p:cNvSpPr txBox="1"/>
          <p:nvPr/>
        </p:nvSpPr>
        <p:spPr>
          <a:xfrm>
            <a:off x="152400" y="1041036"/>
            <a:ext cx="8610600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66FF"/>
                </a:solidFill>
                <a:latin typeface="+mn-lt"/>
              </a:rPr>
              <a:t>The innovation-driven based on human </a:t>
            </a:r>
            <a:r>
              <a:rPr lang="en-US" b="1" dirty="0" smtClean="0">
                <a:solidFill>
                  <a:srgbClr val="0066FF"/>
                </a:solidFill>
                <a:latin typeface="+mn-lt"/>
              </a:rPr>
              <a:t>capital (cont.)</a:t>
            </a:r>
            <a:endParaRPr lang="en-US" b="1" dirty="0">
              <a:solidFill>
                <a:srgbClr val="0066FF"/>
              </a:solidFill>
              <a:latin typeface="+mn-lt"/>
            </a:endParaRP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381000" y="93497"/>
            <a:ext cx="8648700" cy="838200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00" b="1" dirty="0"/>
              <a:t>2</a:t>
            </a:r>
            <a:r>
              <a:rPr lang="en-US" sz="2600" b="1" dirty="0" smtClean="0"/>
              <a:t>. Basic Features of Service Economy Development Trend </a:t>
            </a:r>
            <a:endParaRPr lang="th-TH" sz="26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152400" y="1828800"/>
            <a:ext cx="8534400" cy="3785652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+mn-lt"/>
              </a:rPr>
              <a:t>Note: </a:t>
            </a:r>
          </a:p>
          <a:p>
            <a:r>
              <a:rPr lang="en-US" sz="2000" dirty="0">
                <a:latin typeface="+mn-lt"/>
              </a:rPr>
              <a:t>	</a:t>
            </a:r>
            <a:endParaRPr lang="en-US" sz="2000" dirty="0" smtClean="0">
              <a:latin typeface="+mn-lt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 smtClean="0">
                <a:latin typeface="+mn-lt"/>
              </a:rPr>
              <a:t>In service economy, manufacturing experienced a conversion from </a:t>
            </a:r>
            <a:r>
              <a:rPr lang="en-US" sz="2400" b="1" i="1" dirty="0" smtClean="0">
                <a:solidFill>
                  <a:srgbClr val="BA0808"/>
                </a:solidFill>
                <a:latin typeface="+mn-lt"/>
              </a:rPr>
              <a:t>capital intensive </a:t>
            </a:r>
            <a:r>
              <a:rPr lang="en-US" sz="2400" dirty="0" smtClean="0">
                <a:latin typeface="+mn-lt"/>
              </a:rPr>
              <a:t>to </a:t>
            </a:r>
            <a:r>
              <a:rPr lang="en-US" sz="2400" b="1" i="1" dirty="0" smtClean="0">
                <a:solidFill>
                  <a:srgbClr val="BA0808"/>
                </a:solidFill>
                <a:latin typeface="+mn-lt"/>
              </a:rPr>
              <a:t>technology and knowledge intensive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endParaRPr lang="en-US" sz="2400" dirty="0">
              <a:latin typeface="+mn-lt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b="1" dirty="0" smtClean="0">
                <a:solidFill>
                  <a:srgbClr val="0066FF"/>
                </a:solidFill>
                <a:latin typeface="+mn-lt"/>
              </a:rPr>
              <a:t>Innovation-driven based human capital</a:t>
            </a:r>
            <a:r>
              <a:rPr lang="en-US" sz="2400" dirty="0" smtClean="0">
                <a:latin typeface="+mn-lt"/>
              </a:rPr>
              <a:t> not only from the producers, but also </a:t>
            </a:r>
            <a:r>
              <a:rPr lang="en-US" sz="2400" b="1" dirty="0" smtClean="0">
                <a:solidFill>
                  <a:srgbClr val="0066FF"/>
                </a:solidFill>
                <a:latin typeface="+mn-lt"/>
              </a:rPr>
              <a:t>from consumers </a:t>
            </a:r>
            <a:r>
              <a:rPr lang="en-US" sz="2400" dirty="0" smtClean="0">
                <a:latin typeface="+mn-lt"/>
              </a:rPr>
              <a:t>(participation and experience of consumers becoming the subject of value creation like the producer, consumers play the main role in value creation)</a:t>
            </a:r>
          </a:p>
        </p:txBody>
      </p:sp>
    </p:spTree>
    <p:extLst>
      <p:ext uri="{BB962C8B-B14F-4D97-AF65-F5344CB8AC3E}">
        <p14:creationId xmlns:p14="http://schemas.microsoft.com/office/powerpoint/2010/main" val="391310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15</a:t>
            </a:fld>
            <a:endParaRPr lang="th-TH"/>
          </a:p>
        </p:txBody>
      </p:sp>
      <p:sp>
        <p:nvSpPr>
          <p:cNvPr id="10" name="TextBox 9"/>
          <p:cNvSpPr txBox="1"/>
          <p:nvPr/>
        </p:nvSpPr>
        <p:spPr>
          <a:xfrm>
            <a:off x="373180" y="978180"/>
            <a:ext cx="8610600" cy="49244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66FF"/>
                </a:solidFill>
                <a:latin typeface="+mn-lt"/>
              </a:rPr>
              <a:t>Moderation, steady and sustainable growth</a:t>
            </a: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381000" y="93497"/>
            <a:ext cx="8648700" cy="838200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00" b="1" dirty="0"/>
              <a:t>2</a:t>
            </a:r>
            <a:r>
              <a:rPr lang="en-US" sz="2600" b="1" dirty="0" smtClean="0"/>
              <a:t>. Basic Features of Service Economy Development Trend </a:t>
            </a:r>
            <a:endParaRPr lang="th-TH" sz="2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62078" y="1488765"/>
            <a:ext cx="8615391" cy="76944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200" dirty="0" smtClean="0">
                <a:latin typeface="+mn-lt"/>
              </a:rPr>
              <a:t>The growth rate of service economy is relatively slow compared to industrial economy . Why</a:t>
            </a:r>
            <a:r>
              <a:rPr lang="en-US" sz="2200" dirty="0">
                <a:latin typeface="+mn-lt"/>
              </a:rPr>
              <a:t>?</a:t>
            </a:r>
            <a:r>
              <a:rPr lang="en-US" sz="2200" dirty="0" smtClean="0">
                <a:latin typeface="+mn-lt"/>
              </a:rPr>
              <a:t> </a:t>
            </a:r>
            <a:endParaRPr lang="en-US" sz="2200" dirty="0">
              <a:latin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69273" y="3016040"/>
            <a:ext cx="8001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200" b="1" dirty="0" smtClean="0">
                <a:solidFill>
                  <a:srgbClr val="BA0808"/>
                </a:solidFill>
                <a:latin typeface="+mn-lt"/>
              </a:rPr>
              <a:t>When the country income grows demand for service increase, the growth of commodity production will inevitably slowdown -</a:t>
            </a:r>
            <a:r>
              <a:rPr lang="en-US" sz="2200" b="1" dirty="0" smtClean="0">
                <a:solidFill>
                  <a:srgbClr val="BA0808"/>
                </a:solidFill>
                <a:latin typeface="+mn-lt"/>
                <a:sym typeface="Wingdings" panose="05000000000000000000" pitchFamily="2" charset="2"/>
              </a:rPr>
              <a:t> modest growth in service economy </a:t>
            </a:r>
            <a:endParaRPr lang="en-US" sz="2200" b="1" dirty="0">
              <a:solidFill>
                <a:srgbClr val="BA0808"/>
              </a:solidFill>
              <a:latin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5800" y="2258206"/>
            <a:ext cx="8153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200" b="1" dirty="0" smtClean="0">
                <a:solidFill>
                  <a:srgbClr val="C00000"/>
                </a:solidFill>
                <a:latin typeface="+mn-lt"/>
              </a:rPr>
              <a:t>Unlike some new products that can set growth a new round of consumption, growth of service consumption is relatively stable </a:t>
            </a:r>
            <a:endParaRPr lang="en-US" sz="22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6266" y="4124036"/>
            <a:ext cx="8648445" cy="110799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200" dirty="0" smtClean="0">
                <a:latin typeface="+mn-lt"/>
              </a:rPr>
              <a:t>However, service industry has strong </a:t>
            </a:r>
            <a:r>
              <a:rPr lang="en-US" sz="2200" b="1" i="1" dirty="0" smtClean="0">
                <a:solidFill>
                  <a:srgbClr val="0066FF"/>
                </a:solidFill>
                <a:latin typeface="+mn-lt"/>
              </a:rPr>
              <a:t>positive externality </a:t>
            </a:r>
            <a:r>
              <a:rPr lang="en-US" sz="2200" dirty="0" smtClean="0">
                <a:latin typeface="+mn-lt"/>
              </a:rPr>
              <a:t>towards other sectors in the society (esp. from growth in intermediate services or producer services)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6266" y="5334000"/>
            <a:ext cx="8694619" cy="1446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200" dirty="0" smtClean="0">
                <a:latin typeface="+mn-lt"/>
              </a:rPr>
              <a:t>Industrial economy is normally let by cyclical industry, the service industry sectors have both </a:t>
            </a:r>
            <a:r>
              <a:rPr lang="en-US" sz="2200" b="1" dirty="0" smtClean="0">
                <a:solidFill>
                  <a:srgbClr val="0066FF"/>
                </a:solidFill>
                <a:latin typeface="+mn-lt"/>
              </a:rPr>
              <a:t>cyclical industries </a:t>
            </a:r>
            <a:r>
              <a:rPr lang="en-US" sz="2200" dirty="0" smtClean="0">
                <a:latin typeface="+mn-lt"/>
              </a:rPr>
              <a:t>and </a:t>
            </a:r>
            <a:r>
              <a:rPr lang="en-US" sz="2200" b="1" dirty="0" smtClean="0">
                <a:solidFill>
                  <a:srgbClr val="0066FF"/>
                </a:solidFill>
                <a:latin typeface="+mn-lt"/>
              </a:rPr>
              <a:t>counter-cyclical industries </a:t>
            </a:r>
            <a:r>
              <a:rPr lang="en-US" sz="2200" dirty="0" smtClean="0">
                <a:latin typeface="+mn-lt"/>
                <a:sym typeface="Wingdings" panose="05000000000000000000" pitchFamily="2" charset="2"/>
              </a:rPr>
              <a:t> </a:t>
            </a:r>
            <a:r>
              <a:rPr lang="en-US" sz="2200" b="1" dirty="0" smtClean="0">
                <a:solidFill>
                  <a:srgbClr val="008000"/>
                </a:solidFill>
                <a:latin typeface="+mn-lt"/>
                <a:sym typeface="Wingdings" panose="05000000000000000000" pitchFamily="2" charset="2"/>
              </a:rPr>
              <a:t>service industry does play a role of </a:t>
            </a:r>
            <a:r>
              <a:rPr lang="en-US" sz="2200" dirty="0" smtClean="0">
                <a:latin typeface="+mn-lt"/>
                <a:sym typeface="Wingdings" panose="05000000000000000000" pitchFamily="2" charset="2"/>
              </a:rPr>
              <a:t>“</a:t>
            </a:r>
            <a:r>
              <a:rPr lang="en-US" sz="2200" b="1" dirty="0" smtClean="0">
                <a:solidFill>
                  <a:srgbClr val="BA0808"/>
                </a:solidFill>
                <a:latin typeface="+mn-lt"/>
                <a:sym typeface="Wingdings" panose="05000000000000000000" pitchFamily="2" charset="2"/>
              </a:rPr>
              <a:t>stabilizer</a:t>
            </a:r>
            <a:r>
              <a:rPr lang="en-US" sz="2200" dirty="0" smtClean="0">
                <a:latin typeface="+mn-lt"/>
                <a:sym typeface="Wingdings" panose="05000000000000000000" pitchFamily="2" charset="2"/>
              </a:rPr>
              <a:t>” of national economy</a:t>
            </a:r>
            <a:endParaRPr lang="en-US" sz="2200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14208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4" grpId="0"/>
      <p:bldP spid="15" grpId="0"/>
      <p:bldP spid="16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16</a:t>
            </a:fld>
            <a:endParaRPr lang="th-TH"/>
          </a:p>
        </p:txBody>
      </p:sp>
      <p:sp>
        <p:nvSpPr>
          <p:cNvPr id="10" name="TextBox 9"/>
          <p:cNvSpPr txBox="1"/>
          <p:nvPr/>
        </p:nvSpPr>
        <p:spPr>
          <a:xfrm>
            <a:off x="359555" y="1159909"/>
            <a:ext cx="8610600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66FF"/>
                </a:solidFill>
                <a:latin typeface="+mn-lt"/>
              </a:rPr>
              <a:t>The duality of growth structure</a:t>
            </a: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381000" y="93497"/>
            <a:ext cx="8648700" cy="838200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00" b="1" dirty="0"/>
              <a:t>2</a:t>
            </a:r>
            <a:r>
              <a:rPr lang="en-US" sz="2600" b="1" dirty="0" smtClean="0"/>
              <a:t>. Basic Features of Service Economy Development Trend </a:t>
            </a:r>
            <a:endParaRPr lang="th-TH" sz="2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76081" y="1978489"/>
            <a:ext cx="8615391" cy="76944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200" b="1" dirty="0" smtClean="0">
                <a:solidFill>
                  <a:srgbClr val="C00000"/>
                </a:solidFill>
                <a:latin typeface="+mn-lt"/>
              </a:rPr>
              <a:t>Low growth </a:t>
            </a:r>
            <a:r>
              <a:rPr lang="en-US" sz="2200" dirty="0" smtClean="0">
                <a:latin typeface="+mn-lt"/>
              </a:rPr>
              <a:t>vs. </a:t>
            </a:r>
            <a:r>
              <a:rPr lang="en-US" sz="2200" b="1" dirty="0" smtClean="0">
                <a:solidFill>
                  <a:srgbClr val="C00000"/>
                </a:solidFill>
                <a:latin typeface="+mn-lt"/>
              </a:rPr>
              <a:t>high growth </a:t>
            </a:r>
            <a:r>
              <a:rPr lang="en-US" sz="2200" dirty="0" smtClean="0">
                <a:latin typeface="+mn-lt"/>
              </a:rPr>
              <a:t>(such as in terms of employment and income)</a:t>
            </a:r>
            <a:endParaRPr lang="en-US" sz="2200" dirty="0"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61574" y="2984931"/>
            <a:ext cx="8648445" cy="43088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200" b="1" dirty="0" smtClean="0">
                <a:solidFill>
                  <a:srgbClr val="C00000"/>
                </a:solidFill>
                <a:latin typeface="+mn-lt"/>
              </a:rPr>
              <a:t>Low productivity </a:t>
            </a:r>
            <a:r>
              <a:rPr lang="en-US" sz="2200" dirty="0" smtClean="0">
                <a:latin typeface="+mn-lt"/>
              </a:rPr>
              <a:t>vs. </a:t>
            </a:r>
            <a:r>
              <a:rPr lang="en-US" sz="2200" b="1" dirty="0" smtClean="0">
                <a:solidFill>
                  <a:srgbClr val="C00000"/>
                </a:solidFill>
                <a:latin typeface="+mn-lt"/>
              </a:rPr>
              <a:t>high productivity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9555" y="3732995"/>
            <a:ext cx="8648445" cy="76944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200" dirty="0" smtClean="0">
                <a:latin typeface="+mn-lt"/>
              </a:rPr>
              <a:t>Duality could be both </a:t>
            </a:r>
            <a:r>
              <a:rPr lang="en-US" sz="2200" b="1" dirty="0" smtClean="0">
                <a:solidFill>
                  <a:srgbClr val="0066FF"/>
                </a:solidFill>
                <a:latin typeface="+mn-lt"/>
              </a:rPr>
              <a:t>between service industries</a:t>
            </a:r>
            <a:r>
              <a:rPr lang="en-US" sz="2200" dirty="0" smtClean="0">
                <a:latin typeface="+mn-lt"/>
              </a:rPr>
              <a:t> and duality </a:t>
            </a:r>
            <a:r>
              <a:rPr lang="en-US" sz="2200" b="1" dirty="0" smtClean="0">
                <a:solidFill>
                  <a:srgbClr val="0066FF"/>
                </a:solidFill>
                <a:latin typeface="+mn-lt"/>
              </a:rPr>
              <a:t>within the same industry</a:t>
            </a:r>
          </a:p>
        </p:txBody>
      </p:sp>
    </p:spTree>
    <p:extLst>
      <p:ext uri="{BB962C8B-B14F-4D97-AF65-F5344CB8AC3E}">
        <p14:creationId xmlns:p14="http://schemas.microsoft.com/office/powerpoint/2010/main" val="1417122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17</a:t>
            </a:fld>
            <a:endParaRPr lang="th-TH"/>
          </a:p>
        </p:txBody>
      </p:sp>
      <p:sp>
        <p:nvSpPr>
          <p:cNvPr id="10" name="TextBox 9"/>
          <p:cNvSpPr txBox="1"/>
          <p:nvPr/>
        </p:nvSpPr>
        <p:spPr>
          <a:xfrm>
            <a:off x="359555" y="1159909"/>
            <a:ext cx="8610600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66FF"/>
                </a:solidFill>
                <a:latin typeface="+mn-lt"/>
              </a:rPr>
              <a:t>The dominant of knowledge intensive business service (KIBS)</a:t>
            </a: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381000" y="93497"/>
            <a:ext cx="8648700" cy="838200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00" b="1" dirty="0"/>
              <a:t>2</a:t>
            </a:r>
            <a:r>
              <a:rPr lang="en-US" sz="2600" b="1" dirty="0" smtClean="0"/>
              <a:t>. Basic Features of Service Economy Development Trend </a:t>
            </a:r>
            <a:endParaRPr lang="th-TH" sz="2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59555" y="1898313"/>
            <a:ext cx="8615391" cy="1446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200" dirty="0" smtClean="0">
                <a:latin typeface="+mn-lt"/>
              </a:rPr>
              <a:t>Knowledge-intensive services may include </a:t>
            </a:r>
            <a:r>
              <a:rPr lang="en-US" sz="2200" b="1" dirty="0" smtClean="0">
                <a:solidFill>
                  <a:srgbClr val="C00000"/>
                </a:solidFill>
                <a:latin typeface="+mn-lt"/>
              </a:rPr>
              <a:t>information </a:t>
            </a:r>
            <a:r>
              <a:rPr lang="en-US" sz="2200" b="1" dirty="0">
                <a:solidFill>
                  <a:srgbClr val="C00000"/>
                </a:solidFill>
                <a:latin typeface="+mn-lt"/>
              </a:rPr>
              <a:t>services</a:t>
            </a:r>
            <a:r>
              <a:rPr lang="en-US" sz="2200" dirty="0">
                <a:latin typeface="+mn-lt"/>
              </a:rPr>
              <a:t>, </a:t>
            </a:r>
            <a:r>
              <a:rPr lang="en-US" sz="2200" b="1" dirty="0">
                <a:solidFill>
                  <a:srgbClr val="C00000"/>
                </a:solidFill>
                <a:latin typeface="+mn-lt"/>
              </a:rPr>
              <a:t>research </a:t>
            </a:r>
            <a:r>
              <a:rPr lang="en-US" sz="2200" b="1" dirty="0" smtClean="0">
                <a:solidFill>
                  <a:srgbClr val="C00000"/>
                </a:solidFill>
                <a:latin typeface="+mn-lt"/>
              </a:rPr>
              <a:t>services</a:t>
            </a:r>
            <a:r>
              <a:rPr lang="en-US" sz="2200" dirty="0" smtClean="0">
                <a:latin typeface="+mn-lt"/>
              </a:rPr>
              <a:t>, </a:t>
            </a:r>
            <a:r>
              <a:rPr lang="en-US" sz="2200" b="1" dirty="0" smtClean="0">
                <a:solidFill>
                  <a:srgbClr val="C00000"/>
                </a:solidFill>
                <a:latin typeface="+mn-lt"/>
              </a:rPr>
              <a:t>legal </a:t>
            </a:r>
            <a:r>
              <a:rPr lang="en-US" sz="2200" b="1" dirty="0">
                <a:solidFill>
                  <a:srgbClr val="C00000"/>
                </a:solidFill>
                <a:latin typeface="+mn-lt"/>
              </a:rPr>
              <a:t>services</a:t>
            </a:r>
            <a:r>
              <a:rPr lang="en-US" sz="2200" dirty="0">
                <a:latin typeface="+mn-lt"/>
              </a:rPr>
              <a:t>, </a:t>
            </a:r>
            <a:r>
              <a:rPr lang="en-US" sz="2200" b="1" dirty="0">
                <a:solidFill>
                  <a:srgbClr val="C00000"/>
                </a:solidFill>
                <a:latin typeface="+mn-lt"/>
              </a:rPr>
              <a:t>financial services</a:t>
            </a:r>
            <a:r>
              <a:rPr lang="en-US" sz="2200" dirty="0">
                <a:latin typeface="+mn-lt"/>
              </a:rPr>
              <a:t>, </a:t>
            </a:r>
            <a:r>
              <a:rPr lang="en-US" sz="2200" b="1" dirty="0">
                <a:solidFill>
                  <a:srgbClr val="C00000"/>
                </a:solidFill>
                <a:latin typeface="+mn-lt"/>
              </a:rPr>
              <a:t>marketing services</a:t>
            </a:r>
            <a:r>
              <a:rPr lang="en-US" sz="2200" dirty="0">
                <a:latin typeface="+mn-lt"/>
              </a:rPr>
              <a:t>, </a:t>
            </a:r>
            <a:r>
              <a:rPr lang="en-US" sz="2200" b="1" dirty="0">
                <a:solidFill>
                  <a:srgbClr val="C00000"/>
                </a:solidFill>
                <a:latin typeface="+mn-lt"/>
              </a:rPr>
              <a:t>engineering services</a:t>
            </a:r>
            <a:r>
              <a:rPr lang="en-US" sz="2200" dirty="0">
                <a:latin typeface="+mn-lt"/>
              </a:rPr>
              <a:t>, </a:t>
            </a:r>
            <a:r>
              <a:rPr lang="en-US" sz="2200" b="1" dirty="0" smtClean="0">
                <a:solidFill>
                  <a:srgbClr val="C00000"/>
                </a:solidFill>
                <a:latin typeface="+mn-lt"/>
              </a:rPr>
              <a:t>management consulting </a:t>
            </a:r>
            <a:r>
              <a:rPr lang="en-US" sz="2200" b="1" dirty="0">
                <a:solidFill>
                  <a:srgbClr val="C00000"/>
                </a:solidFill>
                <a:latin typeface="+mn-lt"/>
              </a:rPr>
              <a:t>industries</a:t>
            </a:r>
            <a:r>
              <a:rPr lang="en-US" sz="2200" dirty="0">
                <a:latin typeface="+mn-lt"/>
              </a:rPr>
              <a:t> to provide a knowledge-based service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9555" y="3525301"/>
            <a:ext cx="8648445" cy="1446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200" b="1" dirty="0" smtClean="0">
                <a:solidFill>
                  <a:srgbClr val="0066FF"/>
                </a:solidFill>
                <a:latin typeface="+mn-lt"/>
              </a:rPr>
              <a:t>KIBS </a:t>
            </a:r>
            <a:r>
              <a:rPr lang="en-US" sz="2200" b="1" dirty="0">
                <a:solidFill>
                  <a:srgbClr val="0066FF"/>
                </a:solidFill>
                <a:latin typeface="+mn-lt"/>
              </a:rPr>
              <a:t>itself is the generating source </a:t>
            </a:r>
            <a:r>
              <a:rPr lang="en-US" sz="2200" b="1" dirty="0" smtClean="0">
                <a:solidFill>
                  <a:srgbClr val="0066FF"/>
                </a:solidFill>
                <a:latin typeface="+mn-lt"/>
              </a:rPr>
              <a:t>and transfer </a:t>
            </a:r>
            <a:r>
              <a:rPr lang="en-US" sz="2200" b="1" dirty="0">
                <a:solidFill>
                  <a:srgbClr val="0066FF"/>
                </a:solidFill>
                <a:latin typeface="+mn-lt"/>
              </a:rPr>
              <a:t>node </a:t>
            </a:r>
            <a:r>
              <a:rPr lang="en-US" sz="2200" b="1" dirty="0" smtClean="0">
                <a:solidFill>
                  <a:srgbClr val="0066FF"/>
                </a:solidFill>
                <a:latin typeface="+mn-lt"/>
              </a:rPr>
              <a:t>of knowledge </a:t>
            </a:r>
            <a:r>
              <a:rPr lang="en-US" sz="2200" b="1" dirty="0">
                <a:solidFill>
                  <a:srgbClr val="0066FF"/>
                </a:solidFill>
                <a:latin typeface="+mn-lt"/>
              </a:rPr>
              <a:t>in the innovation system</a:t>
            </a:r>
            <a:r>
              <a:rPr lang="en-US" sz="2200" dirty="0">
                <a:latin typeface="+mn-lt"/>
              </a:rPr>
              <a:t>, directly provide a number </a:t>
            </a:r>
            <a:r>
              <a:rPr lang="en-US" sz="2200" dirty="0" smtClean="0">
                <a:latin typeface="+mn-lt"/>
              </a:rPr>
              <a:t>of new </a:t>
            </a:r>
            <a:r>
              <a:rPr lang="en-US" sz="2200" dirty="0">
                <a:latin typeface="+mn-lt"/>
              </a:rPr>
              <a:t>knowledge and new technology for the development of </a:t>
            </a:r>
            <a:r>
              <a:rPr lang="en-US" sz="2200" dirty="0" smtClean="0">
                <a:latin typeface="+mn-lt"/>
              </a:rPr>
              <a:t>manufacturing industry</a:t>
            </a:r>
            <a:r>
              <a:rPr lang="en-US" sz="2200" dirty="0">
                <a:latin typeface="+mn-lt"/>
              </a:rPr>
              <a:t>, modern agriculture and other service </a:t>
            </a:r>
            <a:r>
              <a:rPr lang="en-US" sz="2200" dirty="0" smtClean="0">
                <a:latin typeface="+mn-lt"/>
              </a:rPr>
              <a:t>industry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9555" y="5152289"/>
            <a:ext cx="8648445" cy="110799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200" b="1" dirty="0">
                <a:solidFill>
                  <a:srgbClr val="0066FF"/>
                </a:solidFill>
                <a:latin typeface="+mn-lt"/>
              </a:rPr>
              <a:t>T</a:t>
            </a:r>
            <a:r>
              <a:rPr lang="en-US" sz="2200" b="1" dirty="0" smtClean="0">
                <a:solidFill>
                  <a:srgbClr val="0066FF"/>
                </a:solidFill>
                <a:latin typeface="+mn-lt"/>
              </a:rPr>
              <a:t>he </a:t>
            </a:r>
            <a:r>
              <a:rPr lang="en-US" sz="2200" b="1" dirty="0">
                <a:solidFill>
                  <a:srgbClr val="0066FF"/>
                </a:solidFill>
                <a:latin typeface="+mn-lt"/>
              </a:rPr>
              <a:t>growth rate </a:t>
            </a:r>
            <a:r>
              <a:rPr lang="en-US" sz="2200" b="1" dirty="0" smtClean="0">
                <a:solidFill>
                  <a:srgbClr val="0066FF"/>
                </a:solidFill>
                <a:latin typeface="+mn-lt"/>
              </a:rPr>
              <a:t>of KIBS </a:t>
            </a:r>
            <a:r>
              <a:rPr lang="en-US" sz="2200" b="1" dirty="0">
                <a:solidFill>
                  <a:srgbClr val="0066FF"/>
                </a:solidFill>
                <a:latin typeface="+mn-lt"/>
              </a:rPr>
              <a:t>added value is significantly higher than the growth rate of employees </a:t>
            </a:r>
            <a:r>
              <a:rPr lang="en-US" sz="2200" b="1" dirty="0" smtClean="0">
                <a:solidFill>
                  <a:srgbClr val="0066FF"/>
                </a:solidFill>
                <a:latin typeface="+mn-lt"/>
              </a:rPr>
              <a:t>number</a:t>
            </a:r>
            <a:r>
              <a:rPr lang="en-US" sz="2200" dirty="0" smtClean="0">
                <a:latin typeface="+mn-lt"/>
              </a:rPr>
              <a:t>, reflecting </a:t>
            </a:r>
            <a:r>
              <a:rPr lang="en-US" sz="2200" dirty="0">
                <a:latin typeface="+mn-lt"/>
              </a:rPr>
              <a:t>its </a:t>
            </a:r>
            <a:r>
              <a:rPr lang="en-US" sz="2200" b="1" i="1" dirty="0">
                <a:solidFill>
                  <a:srgbClr val="BA0808"/>
                </a:solidFill>
                <a:latin typeface="+mn-lt"/>
              </a:rPr>
              <a:t>high level of labor productivity</a:t>
            </a:r>
            <a:endParaRPr lang="en-US" sz="2200" b="1" i="1" dirty="0" smtClean="0">
              <a:solidFill>
                <a:srgbClr val="BA080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98375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18</a:t>
            </a:fld>
            <a:endParaRPr lang="th-TH"/>
          </a:p>
        </p:txBody>
      </p:sp>
      <p:sp>
        <p:nvSpPr>
          <p:cNvPr id="10" name="TextBox 9"/>
          <p:cNvSpPr txBox="1"/>
          <p:nvPr/>
        </p:nvSpPr>
        <p:spPr>
          <a:xfrm>
            <a:off x="359555" y="1159909"/>
            <a:ext cx="8327245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66FF"/>
                </a:solidFill>
                <a:latin typeface="+mn-lt"/>
              </a:rPr>
              <a:t>The development of industrial service-oriented</a:t>
            </a: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381000" y="93497"/>
            <a:ext cx="8648700" cy="838200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00" b="1" dirty="0"/>
              <a:t>2</a:t>
            </a:r>
            <a:r>
              <a:rPr lang="en-US" sz="2600" b="1" dirty="0" smtClean="0"/>
              <a:t>. Basic Features of Service Economy Development Trend </a:t>
            </a:r>
            <a:endParaRPr lang="th-TH" sz="2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59555" y="1958758"/>
            <a:ext cx="8327245" cy="178510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200" dirty="0">
                <a:latin typeface="+mn-lt"/>
              </a:rPr>
              <a:t>In the industrial structure of service economy, the </a:t>
            </a:r>
            <a:r>
              <a:rPr lang="en-US" sz="2200" b="1" dirty="0">
                <a:solidFill>
                  <a:srgbClr val="C00000"/>
                </a:solidFill>
                <a:latin typeface="+mn-lt"/>
              </a:rPr>
              <a:t>upgrade of the </a:t>
            </a:r>
            <a:r>
              <a:rPr lang="en-US" sz="2200" b="1" dirty="0" smtClean="0">
                <a:solidFill>
                  <a:srgbClr val="C00000"/>
                </a:solidFill>
                <a:latin typeface="+mn-lt"/>
              </a:rPr>
              <a:t>non-service sectors </a:t>
            </a:r>
            <a:r>
              <a:rPr lang="en-US" sz="2200" b="1" dirty="0">
                <a:solidFill>
                  <a:srgbClr val="C00000"/>
                </a:solidFill>
                <a:latin typeface="+mn-lt"/>
              </a:rPr>
              <a:t>firstly extensively use advanced technology and equipment, modern </a:t>
            </a:r>
            <a:r>
              <a:rPr lang="en-US" sz="2200" b="1" dirty="0" smtClean="0">
                <a:solidFill>
                  <a:srgbClr val="C00000"/>
                </a:solidFill>
                <a:latin typeface="+mn-lt"/>
              </a:rPr>
              <a:t>management tools </a:t>
            </a:r>
            <a:r>
              <a:rPr lang="en-US" sz="2200" b="1" dirty="0">
                <a:solidFill>
                  <a:srgbClr val="C00000"/>
                </a:solidFill>
                <a:latin typeface="+mn-lt"/>
              </a:rPr>
              <a:t>and manufacturing model to transform to modern agriculture </a:t>
            </a:r>
            <a:r>
              <a:rPr lang="en-US" sz="2200" b="1" dirty="0" smtClean="0">
                <a:solidFill>
                  <a:srgbClr val="C00000"/>
                </a:solidFill>
                <a:latin typeface="+mn-lt"/>
              </a:rPr>
              <a:t>and advanced manufacturing</a:t>
            </a:r>
            <a:r>
              <a:rPr lang="en-US" sz="2200" dirty="0" smtClean="0">
                <a:latin typeface="+mn-lt"/>
              </a:rPr>
              <a:t>, particularly </a:t>
            </a:r>
            <a:r>
              <a:rPr lang="en-US" sz="2200" dirty="0">
                <a:latin typeface="+mn-lt"/>
              </a:rPr>
              <a:t>the development of high-tech industries.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40632" y="4081046"/>
            <a:ext cx="8346168" cy="1446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200" dirty="0" smtClean="0">
                <a:latin typeface="+mn-lt"/>
              </a:rPr>
              <a:t>As </a:t>
            </a:r>
            <a:r>
              <a:rPr lang="en-US" sz="2200" dirty="0">
                <a:latin typeface="+mn-lt"/>
              </a:rPr>
              <a:t>producers focus mainly business to provide services for consumers, </a:t>
            </a:r>
            <a:r>
              <a:rPr lang="en-US" sz="2200" b="1" dirty="0" smtClean="0">
                <a:solidFill>
                  <a:srgbClr val="0066FF"/>
                </a:solidFill>
                <a:latin typeface="+mn-lt"/>
              </a:rPr>
              <a:t>its products </a:t>
            </a:r>
            <a:r>
              <a:rPr lang="en-US" sz="2200" b="1" dirty="0">
                <a:solidFill>
                  <a:srgbClr val="0066FF"/>
                </a:solidFill>
                <a:latin typeface="+mn-lt"/>
              </a:rPr>
              <a:t>have more features of services</a:t>
            </a:r>
            <a:r>
              <a:rPr lang="en-US" sz="2200" dirty="0">
                <a:latin typeface="+mn-lt"/>
              </a:rPr>
              <a:t>, the production process is more and </a:t>
            </a:r>
            <a:r>
              <a:rPr lang="en-US" sz="2200" dirty="0" smtClean="0">
                <a:latin typeface="+mn-lt"/>
              </a:rPr>
              <a:t>more service-oriented</a:t>
            </a:r>
            <a:r>
              <a:rPr lang="en-US" sz="2200" dirty="0">
                <a:latin typeface="+mn-lt"/>
              </a:rPr>
              <a:t>, the sectors, the type and the way of provided services tend to </a:t>
            </a:r>
            <a:r>
              <a:rPr lang="en-US" sz="2200" dirty="0" smtClean="0">
                <a:latin typeface="+mn-lt"/>
              </a:rPr>
              <a:t>be diversified</a:t>
            </a:r>
            <a:r>
              <a:rPr lang="en-US" sz="2200" dirty="0">
                <a:latin typeface="+mn-lt"/>
              </a:rPr>
              <a:t>.</a:t>
            </a:r>
            <a:endParaRPr lang="en-US" sz="2200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83107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19</a:t>
            </a:fld>
            <a:endParaRPr lang="th-TH"/>
          </a:p>
        </p:txBody>
      </p:sp>
      <p:sp>
        <p:nvSpPr>
          <p:cNvPr id="10" name="TextBox 9"/>
          <p:cNvSpPr txBox="1"/>
          <p:nvPr/>
        </p:nvSpPr>
        <p:spPr>
          <a:xfrm>
            <a:off x="360815" y="794903"/>
            <a:ext cx="8610600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66FF"/>
                </a:solidFill>
                <a:latin typeface="+mn-lt"/>
              </a:rPr>
              <a:t>The development of industrial service-oriented (cont.)</a:t>
            </a: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381000" y="93497"/>
            <a:ext cx="8648700" cy="624312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00" b="1" dirty="0"/>
              <a:t>2</a:t>
            </a:r>
            <a:r>
              <a:rPr lang="en-US" sz="2600" b="1" dirty="0" smtClean="0"/>
              <a:t>. Basic Features of Service Economy Development Trend </a:t>
            </a:r>
            <a:endParaRPr lang="th-TH" sz="26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60815" y="1324579"/>
            <a:ext cx="8648445" cy="55092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200" dirty="0" smtClean="0">
                <a:latin typeface="+mn-lt"/>
              </a:rPr>
              <a:t>According </a:t>
            </a:r>
            <a:r>
              <a:rPr lang="en-US" sz="2200" dirty="0">
                <a:latin typeface="+mn-lt"/>
              </a:rPr>
              <a:t>to a survey conducted by the University of Cambridge on </a:t>
            </a:r>
            <a:r>
              <a:rPr lang="en-US" sz="2200" dirty="0" smtClean="0">
                <a:latin typeface="+mn-lt"/>
              </a:rPr>
              <a:t>the global </a:t>
            </a:r>
            <a:r>
              <a:rPr lang="en-US" sz="2200" dirty="0">
                <a:latin typeface="+mn-lt"/>
              </a:rPr>
              <a:t>financial analysis of the top 50 libraries </a:t>
            </a:r>
            <a:r>
              <a:rPr lang="en-US" sz="2200" dirty="0" smtClean="0">
                <a:latin typeface="+mn-lt"/>
              </a:rPr>
              <a:t>manufacturing enterprises</a:t>
            </a:r>
            <a:r>
              <a:rPr lang="en-US" sz="2200" dirty="0">
                <a:latin typeface="+mn-lt"/>
              </a:rPr>
              <a:t>, </a:t>
            </a:r>
            <a:r>
              <a:rPr lang="en-US" sz="2200" b="1" dirty="0">
                <a:solidFill>
                  <a:srgbClr val="C00000"/>
                </a:solidFill>
                <a:latin typeface="+mn-lt"/>
              </a:rPr>
              <a:t>the </a:t>
            </a:r>
            <a:r>
              <a:rPr lang="en-US" sz="2200" b="1" dirty="0" smtClean="0">
                <a:solidFill>
                  <a:srgbClr val="C00000"/>
                </a:solidFill>
                <a:latin typeface="+mn-lt"/>
              </a:rPr>
              <a:t>services provided </a:t>
            </a:r>
            <a:r>
              <a:rPr lang="en-US" sz="2200" b="1" dirty="0">
                <a:solidFill>
                  <a:srgbClr val="C00000"/>
                </a:solidFill>
                <a:latin typeface="+mn-lt"/>
              </a:rPr>
              <a:t>by manufacturing companies are related to 12 kinds of </a:t>
            </a:r>
            <a:r>
              <a:rPr lang="en-US" sz="2200" b="1" dirty="0" smtClean="0">
                <a:solidFill>
                  <a:srgbClr val="C00000"/>
                </a:solidFill>
                <a:latin typeface="+mn-lt"/>
              </a:rPr>
              <a:t>services</a:t>
            </a:r>
            <a:r>
              <a:rPr lang="en-US" sz="2200" dirty="0" smtClean="0">
                <a:latin typeface="+mn-lt"/>
              </a:rPr>
              <a:t> including 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dirty="0" smtClean="0">
                <a:latin typeface="+mn-lt"/>
              </a:rPr>
              <a:t>product </a:t>
            </a:r>
            <a:r>
              <a:rPr lang="en-US" sz="2200" dirty="0">
                <a:latin typeface="+mn-lt"/>
              </a:rPr>
              <a:t>design and </a:t>
            </a:r>
            <a:r>
              <a:rPr lang="en-US" sz="2200" dirty="0" smtClean="0">
                <a:latin typeface="+mn-lt"/>
              </a:rPr>
              <a:t>development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dirty="0" smtClean="0">
                <a:latin typeface="+mn-lt"/>
              </a:rPr>
              <a:t>systems </a:t>
            </a:r>
            <a:r>
              <a:rPr lang="en-US" sz="2200" dirty="0">
                <a:latin typeface="+mn-lt"/>
              </a:rPr>
              <a:t>and </a:t>
            </a:r>
            <a:r>
              <a:rPr lang="en-US" sz="2200" dirty="0" smtClean="0">
                <a:latin typeface="+mn-lt"/>
              </a:rPr>
              <a:t>solutions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dirty="0" smtClean="0">
                <a:latin typeface="+mn-lt"/>
              </a:rPr>
              <a:t>maintenance and support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dirty="0" smtClean="0">
                <a:latin typeface="+mn-lt"/>
              </a:rPr>
              <a:t>retail </a:t>
            </a:r>
            <a:r>
              <a:rPr lang="en-US" sz="2200" dirty="0">
                <a:latin typeface="+mn-lt"/>
              </a:rPr>
              <a:t>and </a:t>
            </a:r>
            <a:r>
              <a:rPr lang="en-US" sz="2200" dirty="0" smtClean="0">
                <a:latin typeface="+mn-lt"/>
              </a:rPr>
              <a:t>distribution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dirty="0" smtClean="0">
                <a:latin typeface="+mn-lt"/>
              </a:rPr>
              <a:t>installation </a:t>
            </a:r>
            <a:r>
              <a:rPr lang="en-US" sz="2200" dirty="0">
                <a:latin typeface="+mn-lt"/>
              </a:rPr>
              <a:t>and </a:t>
            </a:r>
            <a:r>
              <a:rPr lang="en-US" sz="2200" dirty="0" smtClean="0">
                <a:latin typeface="+mn-lt"/>
              </a:rPr>
              <a:t>implementation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dirty="0" smtClean="0">
                <a:latin typeface="+mn-lt"/>
              </a:rPr>
              <a:t>real </a:t>
            </a:r>
            <a:r>
              <a:rPr lang="en-US" sz="2200" dirty="0">
                <a:latin typeface="+mn-lt"/>
              </a:rPr>
              <a:t>estate and </a:t>
            </a:r>
            <a:r>
              <a:rPr lang="en-US" sz="2200" dirty="0" smtClean="0">
                <a:latin typeface="+mn-lt"/>
              </a:rPr>
              <a:t>real estate services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dirty="0" smtClean="0">
                <a:latin typeface="+mn-lt"/>
              </a:rPr>
              <a:t>financial services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dirty="0" smtClean="0">
                <a:latin typeface="+mn-lt"/>
              </a:rPr>
              <a:t>Consulting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dirty="0" smtClean="0">
                <a:latin typeface="+mn-lt"/>
              </a:rPr>
              <a:t>Leasing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dirty="0" smtClean="0">
                <a:latin typeface="+mn-lt"/>
              </a:rPr>
              <a:t>outsourcing </a:t>
            </a:r>
            <a:r>
              <a:rPr lang="en-US" sz="2200" dirty="0">
                <a:latin typeface="+mn-lt"/>
              </a:rPr>
              <a:t>services </a:t>
            </a:r>
            <a:r>
              <a:rPr lang="en-US" sz="2200" dirty="0" smtClean="0">
                <a:latin typeface="+mn-lt"/>
              </a:rPr>
              <a:t>and operations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dirty="0" smtClean="0">
                <a:latin typeface="+mn-lt"/>
              </a:rPr>
              <a:t>Procurement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dirty="0" smtClean="0">
                <a:latin typeface="+mn-lt"/>
              </a:rPr>
              <a:t>transport </a:t>
            </a:r>
            <a:r>
              <a:rPr lang="en-US" sz="2200" dirty="0">
                <a:latin typeface="+mn-lt"/>
              </a:rPr>
              <a:t>and logistics.</a:t>
            </a:r>
            <a:endParaRPr lang="en-US" sz="2200" b="1" i="1" dirty="0" smtClean="0">
              <a:solidFill>
                <a:srgbClr val="BA080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61703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20</a:t>
            </a:fld>
            <a:endParaRPr lang="th-TH"/>
          </a:p>
        </p:txBody>
      </p:sp>
      <p:sp>
        <p:nvSpPr>
          <p:cNvPr id="10" name="TextBox 9"/>
          <p:cNvSpPr txBox="1"/>
          <p:nvPr/>
        </p:nvSpPr>
        <p:spPr>
          <a:xfrm>
            <a:off x="359555" y="1159909"/>
            <a:ext cx="8327245" cy="49244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66FF"/>
                </a:solidFill>
                <a:latin typeface="+mn-lt"/>
              </a:rPr>
              <a:t>The urban agglomeration based on networking </a:t>
            </a: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381000" y="93497"/>
            <a:ext cx="8648700" cy="838200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00" b="1" dirty="0"/>
              <a:t>2</a:t>
            </a:r>
            <a:r>
              <a:rPr lang="en-US" sz="2600" b="1" dirty="0" smtClean="0"/>
              <a:t>. Basic Features of Service Economy Development Trend </a:t>
            </a:r>
            <a:endParaRPr lang="th-TH" sz="2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04800" y="2081694"/>
            <a:ext cx="8327245" cy="1446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200" dirty="0" smtClean="0">
                <a:latin typeface="+mn-lt"/>
              </a:rPr>
              <a:t>To provide service, it </a:t>
            </a:r>
            <a:r>
              <a:rPr lang="en-US" sz="2200" dirty="0">
                <a:latin typeface="+mn-lt"/>
              </a:rPr>
              <a:t>is difficult to reduce the average same </a:t>
            </a:r>
            <a:r>
              <a:rPr lang="en-US" sz="2200" dirty="0" smtClean="0">
                <a:latin typeface="+mn-lt"/>
              </a:rPr>
              <a:t>cost based </a:t>
            </a:r>
            <a:r>
              <a:rPr lang="en-US" sz="2200" dirty="0">
                <a:latin typeface="+mn-lt"/>
              </a:rPr>
              <a:t>on </a:t>
            </a:r>
            <a:r>
              <a:rPr lang="en-US" sz="2200" b="1" i="1" dirty="0">
                <a:solidFill>
                  <a:srgbClr val="C00000"/>
                </a:solidFill>
                <a:latin typeface="+mn-lt"/>
              </a:rPr>
              <a:t>standardized through economies of scale </a:t>
            </a:r>
            <a:r>
              <a:rPr lang="en-US" sz="2200" dirty="0">
                <a:latin typeface="+mn-lt"/>
              </a:rPr>
              <a:t>like the physical products, </a:t>
            </a:r>
            <a:r>
              <a:rPr lang="en-US" sz="2200" dirty="0" smtClean="0">
                <a:latin typeface="+mn-lt"/>
              </a:rPr>
              <a:t>but through </a:t>
            </a:r>
            <a:r>
              <a:rPr lang="en-US" sz="2200" dirty="0">
                <a:latin typeface="+mn-lt"/>
              </a:rPr>
              <a:t>the </a:t>
            </a:r>
            <a:r>
              <a:rPr lang="en-US" sz="2200" b="1" i="1" dirty="0">
                <a:solidFill>
                  <a:srgbClr val="C00000"/>
                </a:solidFill>
                <a:latin typeface="+mn-lt"/>
              </a:rPr>
              <a:t>networking way </a:t>
            </a:r>
            <a:r>
              <a:rPr lang="en-US" sz="2200" dirty="0">
                <a:latin typeface="+mn-lt"/>
              </a:rPr>
              <a:t>will be more efficiency in order to achieve this purpose.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61069" y="3926726"/>
            <a:ext cx="8346168" cy="178510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200" b="1" dirty="0">
                <a:solidFill>
                  <a:srgbClr val="0066FF"/>
                </a:solidFill>
                <a:latin typeface="+mn-lt"/>
              </a:rPr>
              <a:t>The node of the network system is city</a:t>
            </a:r>
            <a:r>
              <a:rPr lang="en-US" sz="2200" dirty="0">
                <a:latin typeface="+mn-lt"/>
              </a:rPr>
              <a:t>, especially large city. </a:t>
            </a:r>
            <a:r>
              <a:rPr lang="en-US" sz="2200" dirty="0" smtClean="0">
                <a:latin typeface="+mn-lt"/>
              </a:rPr>
              <a:t>From a range of countries and regions, </a:t>
            </a:r>
            <a:r>
              <a:rPr lang="en-US" sz="2200" b="1" dirty="0" smtClean="0">
                <a:solidFill>
                  <a:srgbClr val="0066FF"/>
                </a:solidFill>
                <a:latin typeface="+mn-lt"/>
              </a:rPr>
              <a:t>service </a:t>
            </a:r>
            <a:r>
              <a:rPr lang="en-US" sz="2200" b="1" dirty="0">
                <a:solidFill>
                  <a:srgbClr val="0066FF"/>
                </a:solidFill>
                <a:latin typeface="+mn-lt"/>
              </a:rPr>
              <a:t>industry has significant spatial structural features </a:t>
            </a:r>
            <a:r>
              <a:rPr lang="en-US" sz="2200" b="1" dirty="0" smtClean="0">
                <a:solidFill>
                  <a:srgbClr val="0066FF"/>
                </a:solidFill>
                <a:latin typeface="+mn-lt"/>
              </a:rPr>
              <a:t>of urban </a:t>
            </a:r>
            <a:r>
              <a:rPr lang="en-US" sz="2200" b="1" dirty="0">
                <a:solidFill>
                  <a:srgbClr val="0066FF"/>
                </a:solidFill>
                <a:latin typeface="+mn-lt"/>
              </a:rPr>
              <a:t>agglomeration</a:t>
            </a:r>
            <a:r>
              <a:rPr lang="en-US" sz="2200" dirty="0">
                <a:latin typeface="+mn-lt"/>
              </a:rPr>
              <a:t>, especially producer services usually very unevenly </a:t>
            </a:r>
            <a:r>
              <a:rPr lang="en-US" sz="2200" dirty="0" smtClean="0">
                <a:latin typeface="+mn-lt"/>
              </a:rPr>
              <a:t>concentrated in </a:t>
            </a:r>
            <a:r>
              <a:rPr lang="en-US" sz="2200" dirty="0">
                <a:latin typeface="+mn-lt"/>
              </a:rPr>
              <a:t>the cities, especially big cities.</a:t>
            </a:r>
            <a:endParaRPr lang="en-US" sz="2200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07022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21</a:t>
            </a:fld>
            <a:endParaRPr lang="th-TH"/>
          </a:p>
        </p:txBody>
      </p:sp>
      <p:sp>
        <p:nvSpPr>
          <p:cNvPr id="10" name="TextBox 9"/>
          <p:cNvSpPr txBox="1"/>
          <p:nvPr/>
        </p:nvSpPr>
        <p:spPr>
          <a:xfrm>
            <a:off x="359555" y="1159909"/>
            <a:ext cx="8327245" cy="49244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66FF"/>
                </a:solidFill>
                <a:latin typeface="+mn-lt"/>
              </a:rPr>
              <a:t>The urban agglomeration based on networking (cont.) </a:t>
            </a: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381000" y="93497"/>
            <a:ext cx="8648700" cy="838200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00" b="1" dirty="0"/>
              <a:t>2</a:t>
            </a:r>
            <a:r>
              <a:rPr lang="en-US" sz="2600" b="1" dirty="0" smtClean="0"/>
              <a:t>. Basic Features of Service Economy Development Trend </a:t>
            </a:r>
            <a:endParaRPr lang="th-TH" sz="2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40632" y="1880564"/>
            <a:ext cx="8346168" cy="34778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200" dirty="0">
                <a:latin typeface="+mn-lt"/>
              </a:rPr>
              <a:t>For the location choice of service enterprises, the main motivation is </a:t>
            </a:r>
            <a:r>
              <a:rPr lang="en-US" sz="2200" dirty="0" smtClean="0">
                <a:latin typeface="+mn-lt"/>
              </a:rPr>
              <a:t>to </a:t>
            </a:r>
            <a:r>
              <a:rPr lang="en-US" sz="2200" b="1" dirty="0" smtClean="0">
                <a:solidFill>
                  <a:srgbClr val="0066FF"/>
                </a:solidFill>
                <a:latin typeface="+mn-lt"/>
              </a:rPr>
              <a:t>market-seeking</a:t>
            </a:r>
            <a:r>
              <a:rPr lang="en-US" sz="2200" dirty="0">
                <a:latin typeface="+mn-lt"/>
              </a:rPr>
              <a:t>, more dominated by the </a:t>
            </a:r>
            <a:r>
              <a:rPr lang="en-US" sz="2200" b="1" dirty="0">
                <a:solidFill>
                  <a:srgbClr val="0066FF"/>
                </a:solidFill>
                <a:latin typeface="+mn-lt"/>
              </a:rPr>
              <a:t>demand of service consumer</a:t>
            </a:r>
            <a:r>
              <a:rPr lang="en-US" sz="2200" dirty="0">
                <a:latin typeface="+mn-lt"/>
              </a:rPr>
              <a:t>, rather </a:t>
            </a:r>
            <a:r>
              <a:rPr lang="en-US" sz="2200" dirty="0" smtClean="0">
                <a:latin typeface="+mn-lt"/>
              </a:rPr>
              <a:t>than resource-seeking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endParaRPr lang="en-US" sz="2200" dirty="0">
              <a:latin typeface="+mn-lt"/>
            </a:endParaRPr>
          </a:p>
          <a:p>
            <a:r>
              <a:rPr lang="en-US" sz="2200" dirty="0" smtClean="0">
                <a:latin typeface="+mn-lt"/>
              </a:rPr>
              <a:t>     </a:t>
            </a:r>
            <a:r>
              <a:rPr lang="en-US" sz="2200" dirty="0" smtClean="0">
                <a:latin typeface="+mn-lt"/>
                <a:sym typeface="Wingdings" panose="05000000000000000000" pitchFamily="2" charset="2"/>
              </a:rPr>
              <a:t> </a:t>
            </a:r>
            <a:r>
              <a:rPr lang="en-US" sz="2200" dirty="0" smtClean="0">
                <a:latin typeface="+mn-lt"/>
              </a:rPr>
              <a:t>resource </a:t>
            </a:r>
            <a:r>
              <a:rPr lang="en-US" sz="2200" dirty="0">
                <a:latin typeface="+mn-lt"/>
              </a:rPr>
              <a:t>abundance is not to be considered as an </a:t>
            </a:r>
            <a:r>
              <a:rPr lang="en-US" sz="2200" dirty="0" smtClean="0">
                <a:latin typeface="+mn-lt"/>
              </a:rPr>
              <a:t>important </a:t>
            </a:r>
          </a:p>
          <a:p>
            <a:r>
              <a:rPr lang="en-US" sz="2200" dirty="0">
                <a:latin typeface="+mn-lt"/>
              </a:rPr>
              <a:t> </a:t>
            </a:r>
            <a:r>
              <a:rPr lang="en-US" sz="2200" dirty="0" smtClean="0">
                <a:latin typeface="+mn-lt"/>
              </a:rPr>
              <a:t>         location factors.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endParaRPr lang="en-US" sz="2200" dirty="0">
              <a:latin typeface="+mn-lt"/>
            </a:endParaRPr>
          </a:p>
          <a:p>
            <a:r>
              <a:rPr lang="en-US" sz="2200" dirty="0">
                <a:latin typeface="+mn-lt"/>
              </a:rPr>
              <a:t> </a:t>
            </a:r>
            <a:r>
              <a:rPr lang="en-US" sz="2200" dirty="0" smtClean="0">
                <a:latin typeface="+mn-lt"/>
              </a:rPr>
              <a:t>    </a:t>
            </a:r>
            <a:r>
              <a:rPr lang="en-US" sz="2200" dirty="0" smtClean="0">
                <a:latin typeface="+mn-lt"/>
                <a:sym typeface="Wingdings" panose="05000000000000000000" pitchFamily="2" charset="2"/>
              </a:rPr>
              <a:t> As </a:t>
            </a:r>
            <a:r>
              <a:rPr lang="en-US" sz="2200" dirty="0" smtClean="0">
                <a:latin typeface="+mn-lt"/>
              </a:rPr>
              <a:t>the </a:t>
            </a:r>
            <a:r>
              <a:rPr lang="en-US" sz="2200" dirty="0">
                <a:latin typeface="+mn-lt"/>
              </a:rPr>
              <a:t>city gathering a lot of people, carrying all types of </a:t>
            </a:r>
            <a:r>
              <a:rPr lang="en-US" sz="2200" dirty="0" smtClean="0">
                <a:latin typeface="+mn-lt"/>
              </a:rPr>
              <a:t>   </a:t>
            </a:r>
          </a:p>
          <a:p>
            <a:r>
              <a:rPr lang="en-US" sz="2200" dirty="0">
                <a:latin typeface="+mn-lt"/>
              </a:rPr>
              <a:t> </a:t>
            </a:r>
            <a:r>
              <a:rPr lang="en-US" sz="2200" dirty="0" smtClean="0">
                <a:latin typeface="+mn-lt"/>
              </a:rPr>
              <a:t>         economic activity, it is naturally </a:t>
            </a:r>
            <a:r>
              <a:rPr lang="en-US" sz="2200" dirty="0">
                <a:latin typeface="+mn-lt"/>
              </a:rPr>
              <a:t>become the main gathering place </a:t>
            </a:r>
            <a:endParaRPr lang="en-US" sz="2200" dirty="0" smtClean="0">
              <a:latin typeface="+mn-lt"/>
            </a:endParaRPr>
          </a:p>
          <a:p>
            <a:r>
              <a:rPr lang="en-US" sz="2200" dirty="0">
                <a:latin typeface="+mn-lt"/>
              </a:rPr>
              <a:t> </a:t>
            </a:r>
            <a:r>
              <a:rPr lang="en-US" sz="2200" dirty="0" smtClean="0">
                <a:latin typeface="+mn-lt"/>
              </a:rPr>
              <a:t>         for </a:t>
            </a:r>
            <a:r>
              <a:rPr lang="en-US" sz="2200" dirty="0">
                <a:latin typeface="+mn-lt"/>
              </a:rPr>
              <a:t>service and support</a:t>
            </a:r>
            <a:endParaRPr lang="en-US" sz="2200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32203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22</a:t>
            </a:fld>
            <a:endParaRPr lang="th-TH"/>
          </a:p>
        </p:txBody>
      </p:sp>
      <p:sp>
        <p:nvSpPr>
          <p:cNvPr id="10" name="TextBox 9"/>
          <p:cNvSpPr txBox="1"/>
          <p:nvPr/>
        </p:nvSpPr>
        <p:spPr>
          <a:xfrm>
            <a:off x="340632" y="685800"/>
            <a:ext cx="8650968" cy="8309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66FF"/>
                </a:solidFill>
                <a:latin typeface="+mn-lt"/>
              </a:rPr>
              <a:t>Agglomeration of high-density urban centers and rural agglomeration point</a:t>
            </a: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381000" y="93497"/>
            <a:ext cx="8648700" cy="516103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00" b="1" dirty="0"/>
              <a:t>2</a:t>
            </a:r>
            <a:r>
              <a:rPr lang="en-US" sz="2600" b="1" dirty="0" smtClean="0"/>
              <a:t>. Basic Features of Service Economy Development Trend </a:t>
            </a:r>
            <a:endParaRPr lang="th-TH" sz="2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40632" y="1546967"/>
            <a:ext cx="8650968" cy="517064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200" dirty="0">
                <a:latin typeface="+mn-lt"/>
              </a:rPr>
              <a:t>The </a:t>
            </a:r>
            <a:r>
              <a:rPr lang="en-US" sz="2200" b="1" dirty="0">
                <a:solidFill>
                  <a:srgbClr val="C00000"/>
                </a:solidFill>
                <a:latin typeface="+mn-lt"/>
              </a:rPr>
              <a:t>market-oriented diversification of producer service industry location</a:t>
            </a:r>
            <a:r>
              <a:rPr lang="en-US" sz="2200" dirty="0">
                <a:latin typeface="+mn-lt"/>
              </a:rPr>
              <a:t>, </a:t>
            </a:r>
            <a:r>
              <a:rPr lang="en-US" sz="2200" dirty="0" smtClean="0">
                <a:latin typeface="+mn-lt"/>
              </a:rPr>
              <a:t>complicated the </a:t>
            </a:r>
            <a:r>
              <a:rPr lang="en-US" sz="2200" b="1" dirty="0">
                <a:solidFill>
                  <a:srgbClr val="C00000"/>
                </a:solidFill>
                <a:latin typeface="+mn-lt"/>
              </a:rPr>
              <a:t>business location choice</a:t>
            </a:r>
            <a:r>
              <a:rPr lang="en-US" sz="2200" dirty="0">
                <a:solidFill>
                  <a:srgbClr val="C00000"/>
                </a:solidFill>
                <a:latin typeface="+mn-lt"/>
              </a:rPr>
              <a:t> </a:t>
            </a:r>
            <a:r>
              <a:rPr lang="en-US" sz="2200" dirty="0">
                <a:latin typeface="+mn-lt"/>
              </a:rPr>
              <a:t>(</a:t>
            </a:r>
            <a:r>
              <a:rPr lang="en-US" sz="2200" dirty="0" err="1">
                <a:latin typeface="+mn-lt"/>
              </a:rPr>
              <a:t>Illeris</a:t>
            </a:r>
            <a:r>
              <a:rPr lang="en-US" sz="2200" dirty="0">
                <a:latin typeface="+mn-lt"/>
              </a:rPr>
              <a:t> 1996). For example, </a:t>
            </a:r>
            <a:endParaRPr lang="en-US" sz="2200" dirty="0" smtClean="0">
              <a:latin typeface="+mn-lt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b="1" dirty="0" smtClean="0">
                <a:solidFill>
                  <a:srgbClr val="0066FF"/>
                </a:solidFill>
                <a:latin typeface="+mn-lt"/>
              </a:rPr>
              <a:t>enterprises </a:t>
            </a:r>
            <a:r>
              <a:rPr lang="en-US" sz="2200" b="1" dirty="0">
                <a:solidFill>
                  <a:srgbClr val="0066FF"/>
                </a:solidFill>
                <a:latin typeface="+mn-lt"/>
              </a:rPr>
              <a:t>of </a:t>
            </a:r>
            <a:r>
              <a:rPr lang="en-US" sz="2200" b="1" dirty="0" smtClean="0">
                <a:solidFill>
                  <a:srgbClr val="0066FF"/>
                </a:solidFill>
                <a:latin typeface="+mn-lt"/>
              </a:rPr>
              <a:t>spatially distributed </a:t>
            </a:r>
            <a:r>
              <a:rPr lang="en-US" sz="2200" b="1" dirty="0">
                <a:solidFill>
                  <a:srgbClr val="0066FF"/>
                </a:solidFill>
                <a:latin typeface="+mn-lt"/>
              </a:rPr>
              <a:t>market</a:t>
            </a:r>
            <a:r>
              <a:rPr lang="en-US" sz="2200" dirty="0">
                <a:latin typeface="+mn-lt"/>
              </a:rPr>
              <a:t>, the principle of location selection is convenient </a:t>
            </a:r>
            <a:r>
              <a:rPr lang="en-US" sz="2200" dirty="0" smtClean="0">
                <a:latin typeface="+mn-lt"/>
              </a:rPr>
              <a:t>transport network</a:t>
            </a:r>
            <a:r>
              <a:rPr lang="en-US" sz="2200" dirty="0">
                <a:latin typeface="+mn-lt"/>
              </a:rPr>
              <a:t>, including the airport and the interstate highway system; </a:t>
            </a:r>
            <a:endParaRPr lang="en-US" sz="2200" dirty="0" smtClean="0">
              <a:latin typeface="+mn-lt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b="1" dirty="0" smtClean="0">
                <a:solidFill>
                  <a:srgbClr val="0066FF"/>
                </a:solidFill>
                <a:latin typeface="+mn-lt"/>
              </a:rPr>
              <a:t>enterprises of highly </a:t>
            </a:r>
            <a:r>
              <a:rPr lang="en-US" sz="2200" b="1" dirty="0">
                <a:solidFill>
                  <a:srgbClr val="0066FF"/>
                </a:solidFill>
                <a:latin typeface="+mn-lt"/>
              </a:rPr>
              <a:t>concentrated market</a:t>
            </a:r>
            <a:r>
              <a:rPr lang="en-US" sz="2200" dirty="0">
                <a:latin typeface="+mn-lt"/>
              </a:rPr>
              <a:t>, the principle is to facilitate these </a:t>
            </a:r>
            <a:r>
              <a:rPr lang="en-US" sz="2200" dirty="0" smtClean="0">
                <a:latin typeface="+mn-lt"/>
              </a:rPr>
              <a:t>market-oriented.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b="1" dirty="0" smtClean="0">
                <a:solidFill>
                  <a:srgbClr val="0066FF"/>
                </a:solidFill>
                <a:latin typeface="+mn-lt"/>
              </a:rPr>
              <a:t>Owning </a:t>
            </a:r>
            <a:r>
              <a:rPr lang="en-US" sz="2200" b="1" dirty="0">
                <a:solidFill>
                  <a:srgbClr val="0066FF"/>
                </a:solidFill>
                <a:latin typeface="+mn-lt"/>
              </a:rPr>
              <a:t>fixed places or reputable outlets </a:t>
            </a:r>
            <a:r>
              <a:rPr lang="en-US" sz="2200" dirty="0">
                <a:latin typeface="+mn-lt"/>
              </a:rPr>
              <a:t>is also one </a:t>
            </a:r>
            <a:r>
              <a:rPr lang="en-US" sz="2200" dirty="0" smtClean="0">
                <a:latin typeface="+mn-lt"/>
              </a:rPr>
              <a:t>of important </a:t>
            </a:r>
            <a:r>
              <a:rPr lang="en-US" sz="2200" dirty="0">
                <a:latin typeface="+mn-lt"/>
              </a:rPr>
              <a:t>factors </a:t>
            </a:r>
            <a:r>
              <a:rPr lang="en-US" sz="2200" dirty="0" smtClean="0">
                <a:latin typeface="+mn-lt"/>
              </a:rPr>
              <a:t>that influence </a:t>
            </a:r>
            <a:r>
              <a:rPr lang="en-US" sz="2200" dirty="0">
                <a:latin typeface="+mn-lt"/>
              </a:rPr>
              <a:t>the trust and confidence of customer. </a:t>
            </a:r>
            <a:endParaRPr lang="en-US" sz="2200" dirty="0" smtClean="0">
              <a:latin typeface="+mn-lt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b="1" dirty="0" smtClean="0">
                <a:solidFill>
                  <a:srgbClr val="0066FF"/>
                </a:solidFill>
                <a:latin typeface="+mn-lt"/>
              </a:rPr>
              <a:t>Division </a:t>
            </a:r>
            <a:r>
              <a:rPr lang="en-US" sz="2200" b="1" dirty="0">
                <a:solidFill>
                  <a:srgbClr val="0066FF"/>
                </a:solidFill>
                <a:latin typeface="+mn-lt"/>
              </a:rPr>
              <a:t>owned by a large </a:t>
            </a:r>
            <a:r>
              <a:rPr lang="en-US" sz="2200" b="1" dirty="0" smtClean="0">
                <a:solidFill>
                  <a:srgbClr val="0066FF"/>
                </a:solidFill>
                <a:latin typeface="+mn-lt"/>
              </a:rPr>
              <a:t>integrated company</a:t>
            </a:r>
            <a:r>
              <a:rPr lang="en-US" sz="2200" dirty="0">
                <a:latin typeface="+mn-lt"/>
              </a:rPr>
              <a:t>, mainly select dots from the corporate network location </a:t>
            </a:r>
            <a:r>
              <a:rPr lang="en-US" sz="2200" dirty="0" smtClean="0">
                <a:latin typeface="+mn-lt"/>
              </a:rPr>
              <a:t>departure orientation</a:t>
            </a:r>
            <a:r>
              <a:rPr lang="en-US" sz="2200" dirty="0">
                <a:latin typeface="+mn-lt"/>
              </a:rPr>
              <a:t>, it can be in the city or the </a:t>
            </a:r>
            <a:r>
              <a:rPr lang="en-US" sz="2200" dirty="0" smtClean="0">
                <a:latin typeface="+mn-lt"/>
              </a:rPr>
              <a:t>interurban</a:t>
            </a:r>
            <a:endParaRPr lang="en-US" sz="2200" dirty="0">
              <a:latin typeface="+mn-lt"/>
            </a:endParaRPr>
          </a:p>
          <a:p>
            <a:pPr lvl="1"/>
            <a:r>
              <a:rPr lang="en-US" sz="2200" b="1" dirty="0" smtClean="0">
                <a:solidFill>
                  <a:srgbClr val="C00000"/>
                </a:solidFill>
                <a:latin typeface="+mn-lt"/>
              </a:rPr>
              <a:t>Therefore in a city-wide area service industry tends to gather toward certain area</a:t>
            </a:r>
          </a:p>
        </p:txBody>
      </p:sp>
    </p:spTree>
    <p:extLst>
      <p:ext uri="{BB962C8B-B14F-4D97-AF65-F5344CB8AC3E}">
        <p14:creationId xmlns:p14="http://schemas.microsoft.com/office/powerpoint/2010/main" val="2584652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23</a:t>
            </a:fld>
            <a:endParaRPr lang="th-TH"/>
          </a:p>
        </p:txBody>
      </p:sp>
      <p:sp>
        <p:nvSpPr>
          <p:cNvPr id="10" name="TextBox 9"/>
          <p:cNvSpPr txBox="1"/>
          <p:nvPr/>
        </p:nvSpPr>
        <p:spPr>
          <a:xfrm>
            <a:off x="381000" y="842942"/>
            <a:ext cx="8327245" cy="8309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66FF"/>
                </a:solidFill>
                <a:latin typeface="+mn-lt"/>
              </a:rPr>
              <a:t>Agglomeration of high-density urban centers and rural agglomeration point (cont.)</a:t>
            </a: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381000" y="93497"/>
            <a:ext cx="8648700" cy="668503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00" b="1" dirty="0"/>
              <a:t>2</a:t>
            </a:r>
            <a:r>
              <a:rPr lang="en-US" sz="2600" b="1" dirty="0" smtClean="0"/>
              <a:t>. Basic Features of Service Economy Development Trend </a:t>
            </a:r>
            <a:endParaRPr lang="th-TH" sz="2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62077" y="1810464"/>
            <a:ext cx="8346168" cy="504753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+mn-lt"/>
              </a:rPr>
              <a:t>Although </a:t>
            </a:r>
            <a:r>
              <a:rPr lang="en-US" sz="2000" b="1" dirty="0">
                <a:solidFill>
                  <a:srgbClr val="0066FF"/>
                </a:solidFill>
                <a:latin typeface="+mn-lt"/>
              </a:rPr>
              <a:t>producer service </a:t>
            </a:r>
            <a:r>
              <a:rPr lang="en-US" sz="2000" b="1" dirty="0" smtClean="0">
                <a:solidFill>
                  <a:srgbClr val="0066FF"/>
                </a:solidFill>
                <a:latin typeface="+mn-lt"/>
              </a:rPr>
              <a:t>industry </a:t>
            </a:r>
            <a:r>
              <a:rPr lang="en-US" sz="2000" dirty="0" smtClean="0">
                <a:latin typeface="+mn-lt"/>
              </a:rPr>
              <a:t>continued </a:t>
            </a:r>
            <a:r>
              <a:rPr lang="en-US" sz="2000" dirty="0">
                <a:latin typeface="+mn-lt"/>
              </a:rPr>
              <a:t>to expand in the original area, </a:t>
            </a:r>
            <a:r>
              <a:rPr lang="en-US" sz="2000" dirty="0" smtClean="0">
                <a:latin typeface="+mn-lt"/>
              </a:rPr>
              <a:t>but soon </a:t>
            </a:r>
            <a:r>
              <a:rPr lang="en-US" sz="2000" b="1" dirty="0">
                <a:solidFill>
                  <a:srgbClr val="0066FF"/>
                </a:solidFill>
                <a:latin typeface="+mn-lt"/>
              </a:rPr>
              <a:t>will follow a standardized </a:t>
            </a:r>
            <a:r>
              <a:rPr lang="en-US" sz="2000" b="1" dirty="0" smtClean="0">
                <a:solidFill>
                  <a:srgbClr val="0066FF"/>
                </a:solidFill>
                <a:latin typeface="+mn-lt"/>
              </a:rPr>
              <a:t>process to </a:t>
            </a:r>
            <a:r>
              <a:rPr lang="en-US" sz="2000" b="1" dirty="0">
                <a:solidFill>
                  <a:srgbClr val="0066FF"/>
                </a:solidFill>
                <a:latin typeface="+mn-lt"/>
              </a:rPr>
              <a:t>seek low-cost production cycle layout</a:t>
            </a:r>
            <a:r>
              <a:rPr lang="en-US" sz="2000" dirty="0">
                <a:latin typeface="+mn-lt"/>
              </a:rPr>
              <a:t> (</a:t>
            </a:r>
            <a:r>
              <a:rPr lang="en-US" sz="2000" dirty="0" err="1">
                <a:latin typeface="+mn-lt"/>
              </a:rPr>
              <a:t>Grubel</a:t>
            </a:r>
            <a:r>
              <a:rPr lang="en-US" sz="2000" dirty="0">
                <a:latin typeface="+mn-lt"/>
              </a:rPr>
              <a:t> and Walker </a:t>
            </a:r>
            <a:r>
              <a:rPr lang="en-US" sz="2000" dirty="0" smtClean="0">
                <a:latin typeface="+mn-lt"/>
              </a:rPr>
              <a:t>1989)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+mn-lt"/>
              </a:rPr>
              <a:t>W</a:t>
            </a:r>
            <a:r>
              <a:rPr lang="en-US" sz="2000" dirty="0" smtClean="0">
                <a:latin typeface="+mn-lt"/>
              </a:rPr>
              <a:t>ith </a:t>
            </a:r>
            <a:r>
              <a:rPr lang="en-US" sz="2000" dirty="0">
                <a:latin typeface="+mn-lt"/>
              </a:rPr>
              <a:t>the advent of the Internet technology and the rise of resilient service </a:t>
            </a:r>
            <a:r>
              <a:rPr lang="en-US" sz="2000" dirty="0" smtClean="0">
                <a:latin typeface="+mn-lt"/>
              </a:rPr>
              <a:t>production mode, </a:t>
            </a:r>
            <a:r>
              <a:rPr lang="en-US" sz="2000" b="1" dirty="0" smtClean="0">
                <a:solidFill>
                  <a:srgbClr val="0066FF"/>
                </a:solidFill>
                <a:latin typeface="+mn-lt"/>
              </a:rPr>
              <a:t>enterprises </a:t>
            </a:r>
            <a:r>
              <a:rPr lang="en-US" sz="2000" b="1" dirty="0">
                <a:solidFill>
                  <a:srgbClr val="0066FF"/>
                </a:solidFill>
                <a:latin typeface="+mn-lt"/>
              </a:rPr>
              <a:t>can share the fruits of economic growth in the broader </a:t>
            </a:r>
            <a:r>
              <a:rPr lang="en-US" sz="2000" b="1" dirty="0" smtClean="0">
                <a:solidFill>
                  <a:srgbClr val="0066FF"/>
                </a:solidFill>
                <a:latin typeface="+mn-lt"/>
              </a:rPr>
              <a:t>local area </a:t>
            </a:r>
            <a:r>
              <a:rPr lang="en-US" sz="2000" b="1" dirty="0">
                <a:solidFill>
                  <a:srgbClr val="0066FF"/>
                </a:solidFill>
                <a:latin typeface="+mn-lt"/>
              </a:rPr>
              <a:t>network</a:t>
            </a:r>
            <a:r>
              <a:rPr lang="en-US" sz="2000" dirty="0">
                <a:latin typeface="+mn-lt"/>
              </a:rPr>
              <a:t>.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 smtClean="0">
                <a:latin typeface="+mn-lt"/>
              </a:rPr>
              <a:t>The </a:t>
            </a:r>
            <a:r>
              <a:rPr lang="en-US" sz="2000" dirty="0">
                <a:latin typeface="+mn-lt"/>
              </a:rPr>
              <a:t>trend of company size miniaturization and decentralization, </a:t>
            </a:r>
            <a:r>
              <a:rPr lang="en-US" sz="2000" dirty="0" smtClean="0">
                <a:latin typeface="+mn-lt"/>
              </a:rPr>
              <a:t>also allows </a:t>
            </a:r>
            <a:r>
              <a:rPr lang="en-US" sz="2000" b="1" dirty="0">
                <a:solidFill>
                  <a:srgbClr val="0066FF"/>
                </a:solidFill>
                <a:latin typeface="+mn-lt"/>
              </a:rPr>
              <a:t>positioning mode of company to become more flexible and </a:t>
            </a:r>
            <a:r>
              <a:rPr lang="en-US" sz="2000" b="1" dirty="0" smtClean="0">
                <a:solidFill>
                  <a:srgbClr val="0066FF"/>
                </a:solidFill>
                <a:latin typeface="+mn-lt"/>
              </a:rPr>
              <a:t>decentralized </a:t>
            </a:r>
            <a:r>
              <a:rPr lang="en-US" sz="2000" dirty="0" smtClean="0">
                <a:latin typeface="+mn-lt"/>
              </a:rPr>
              <a:t>(</a:t>
            </a:r>
            <a:r>
              <a:rPr lang="en-US" sz="2000" dirty="0" err="1" smtClean="0">
                <a:latin typeface="+mn-lt"/>
              </a:rPr>
              <a:t>Reinert</a:t>
            </a:r>
            <a:r>
              <a:rPr lang="en-US" sz="2000" dirty="0" smtClean="0">
                <a:latin typeface="+mn-lt"/>
              </a:rPr>
              <a:t> </a:t>
            </a:r>
            <a:r>
              <a:rPr lang="en-US" sz="2000" dirty="0">
                <a:latin typeface="+mn-lt"/>
              </a:rPr>
              <a:t>1998). </a:t>
            </a:r>
            <a:endParaRPr lang="en-US" sz="2000" dirty="0" smtClean="0">
              <a:latin typeface="+mn-lt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 smtClean="0">
                <a:latin typeface="+mn-lt"/>
              </a:rPr>
              <a:t>In </a:t>
            </a:r>
            <a:r>
              <a:rPr lang="en-US" sz="2000" dirty="0">
                <a:latin typeface="+mn-lt"/>
              </a:rPr>
              <a:t>the city center of service industry highly concentrated, also </a:t>
            </a:r>
            <a:r>
              <a:rPr lang="en-US" sz="2000" dirty="0" smtClean="0">
                <a:latin typeface="+mn-lt"/>
              </a:rPr>
              <a:t>presents the </a:t>
            </a:r>
            <a:r>
              <a:rPr lang="en-US" sz="2000" dirty="0">
                <a:latin typeface="+mn-lt"/>
              </a:rPr>
              <a:t>trend of </a:t>
            </a:r>
            <a:r>
              <a:rPr lang="en-US" sz="2000" b="1" dirty="0">
                <a:solidFill>
                  <a:srgbClr val="0066FF"/>
                </a:solidFill>
                <a:latin typeface="+mn-lt"/>
              </a:rPr>
              <a:t>selective spatial diffusion</a:t>
            </a:r>
            <a:r>
              <a:rPr lang="en-US" sz="2000" dirty="0">
                <a:latin typeface="+mn-lt"/>
              </a:rPr>
              <a:t>. Especially producer service </a:t>
            </a:r>
            <a:r>
              <a:rPr lang="en-US" sz="2000" dirty="0" smtClean="0">
                <a:latin typeface="+mn-lt"/>
              </a:rPr>
              <a:t>industry with </a:t>
            </a:r>
            <a:r>
              <a:rPr lang="en-US" sz="2000" dirty="0">
                <a:latin typeface="+mn-lt"/>
              </a:rPr>
              <a:t>the “back” function can stay away from the downtown central business </a:t>
            </a:r>
            <a:r>
              <a:rPr lang="en-US" sz="2000" dirty="0" smtClean="0">
                <a:latin typeface="+mn-lt"/>
              </a:rPr>
              <a:t>district, but </a:t>
            </a:r>
            <a:r>
              <a:rPr lang="en-US" sz="2000" dirty="0">
                <a:latin typeface="+mn-lt"/>
              </a:rPr>
              <a:t>lay in the edge region of the big cities to enjoy the benefits of a low cost (</a:t>
            </a:r>
            <a:r>
              <a:rPr lang="en-US" sz="2000" dirty="0" smtClean="0">
                <a:latin typeface="+mn-lt"/>
              </a:rPr>
              <a:t>Moss and </a:t>
            </a:r>
            <a:r>
              <a:rPr lang="en-US" sz="2000" dirty="0" err="1">
                <a:latin typeface="+mn-lt"/>
              </a:rPr>
              <a:t>Dunau</a:t>
            </a:r>
            <a:r>
              <a:rPr lang="en-US" sz="2000" dirty="0">
                <a:latin typeface="+mn-lt"/>
              </a:rPr>
              <a:t> 1986). Therefore, in the </a:t>
            </a:r>
            <a:r>
              <a:rPr lang="en-US" sz="2000" b="1" dirty="0">
                <a:solidFill>
                  <a:srgbClr val="0066FF"/>
                </a:solidFill>
                <a:latin typeface="+mn-lt"/>
              </a:rPr>
              <a:t>suburban district</a:t>
            </a:r>
            <a:r>
              <a:rPr lang="en-US" sz="2000" dirty="0">
                <a:latin typeface="+mn-lt"/>
              </a:rPr>
              <a:t>, especially in </a:t>
            </a:r>
            <a:r>
              <a:rPr lang="en-US" sz="2000" b="1" dirty="0">
                <a:solidFill>
                  <a:srgbClr val="0066FF"/>
                </a:solidFill>
                <a:latin typeface="+mn-lt"/>
              </a:rPr>
              <a:t>suburbs </a:t>
            </a:r>
            <a:r>
              <a:rPr lang="en-US" sz="2000" b="1" dirty="0" err="1" smtClean="0">
                <a:solidFill>
                  <a:srgbClr val="0066FF"/>
                </a:solidFill>
                <a:latin typeface="+mn-lt"/>
              </a:rPr>
              <a:t>newtowns</a:t>
            </a:r>
            <a:r>
              <a:rPr lang="en-US" sz="2000" dirty="0">
                <a:latin typeface="+mn-lt"/>
              </a:rPr>
              <a:t>, many agglomeration points of service industry </a:t>
            </a:r>
            <a:r>
              <a:rPr lang="en-US" sz="2000" dirty="0" smtClean="0">
                <a:latin typeface="+mn-lt"/>
              </a:rPr>
              <a:t>formed.</a:t>
            </a:r>
          </a:p>
        </p:txBody>
      </p:sp>
    </p:spTree>
    <p:extLst>
      <p:ext uri="{BB962C8B-B14F-4D97-AF65-F5344CB8AC3E}">
        <p14:creationId xmlns:p14="http://schemas.microsoft.com/office/powerpoint/2010/main" val="899239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24</a:t>
            </a:fld>
            <a:endParaRPr lang="th-TH"/>
          </a:p>
        </p:txBody>
      </p:sp>
      <p:sp>
        <p:nvSpPr>
          <p:cNvPr id="10" name="TextBox 9"/>
          <p:cNvSpPr txBox="1"/>
          <p:nvPr/>
        </p:nvSpPr>
        <p:spPr>
          <a:xfrm>
            <a:off x="368384" y="2391182"/>
            <a:ext cx="8358282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66FF"/>
                </a:solidFill>
                <a:latin typeface="+mn-lt"/>
              </a:rPr>
              <a:t>Discussion</a:t>
            </a: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381000" y="93497"/>
            <a:ext cx="8648700" cy="838200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00" b="1" dirty="0"/>
              <a:t>2</a:t>
            </a:r>
            <a:r>
              <a:rPr lang="en-US" sz="2600" b="1" dirty="0" smtClean="0"/>
              <a:t>. Basic Features of Service Economy Development Trend </a:t>
            </a:r>
            <a:endParaRPr lang="th-TH" sz="26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381000" y="3100893"/>
            <a:ext cx="8358282" cy="3416320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US" sz="2400" dirty="0" smtClean="0">
                <a:latin typeface="+mn-lt"/>
              </a:rPr>
              <a:t>Do you think your group service industry plays the role of “economic stabilizer”? Explain</a:t>
            </a:r>
          </a:p>
          <a:p>
            <a:pPr marL="457200" indent="-457200">
              <a:buAutoNum type="arabicPeriod"/>
            </a:pPr>
            <a:endParaRPr lang="en-US" sz="2400" dirty="0" smtClean="0">
              <a:latin typeface="+mn-lt"/>
            </a:endParaRPr>
          </a:p>
          <a:p>
            <a:pPr marL="457200" indent="-457200">
              <a:buAutoNum type="arabicPeriod"/>
            </a:pPr>
            <a:r>
              <a:rPr lang="en-US" sz="2400" dirty="0" smtClean="0">
                <a:latin typeface="+mn-lt"/>
              </a:rPr>
              <a:t>Do you think there exists duality features within your group service industry? Explain</a:t>
            </a:r>
          </a:p>
          <a:p>
            <a:pPr marL="457200" indent="-457200">
              <a:buAutoNum type="arabicPeriod"/>
            </a:pPr>
            <a:endParaRPr lang="en-US" sz="2400" dirty="0">
              <a:latin typeface="+mn-lt"/>
            </a:endParaRPr>
          </a:p>
          <a:p>
            <a:pPr marL="457200" indent="-457200">
              <a:buAutoNum type="arabicPeriod"/>
            </a:pPr>
            <a:r>
              <a:rPr lang="en-US" sz="2400" dirty="0" smtClean="0">
                <a:latin typeface="+mn-lt"/>
              </a:rPr>
              <a:t>Are there any evidence of your group industry regarding the urban agglomeration based on networking and agglomeration of high density urban centers and rural agglomeration point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31041" y="1049972"/>
            <a:ext cx="8458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+mn-lt"/>
              </a:rPr>
              <a:t>Zhou, Z. (2016). Chapter 6: The basic features of service economy development trend. </a:t>
            </a:r>
            <a:r>
              <a:rPr lang="en-US" sz="2000" i="1" dirty="0" smtClean="0">
                <a:latin typeface="+mn-lt"/>
              </a:rPr>
              <a:t>In The development of service </a:t>
            </a:r>
            <a:r>
              <a:rPr lang="en-US" sz="2000" i="1" dirty="0">
                <a:latin typeface="+mn-lt"/>
              </a:rPr>
              <a:t>e</a:t>
            </a:r>
            <a:r>
              <a:rPr lang="en-US" sz="2000" i="1" dirty="0" smtClean="0">
                <a:latin typeface="+mn-lt"/>
              </a:rPr>
              <a:t>conomy: the </a:t>
            </a:r>
            <a:r>
              <a:rPr lang="en-US" sz="2000" i="1" dirty="0">
                <a:latin typeface="+mn-lt"/>
              </a:rPr>
              <a:t>c</a:t>
            </a:r>
            <a:r>
              <a:rPr lang="en-US" sz="2000" i="1" dirty="0" smtClean="0">
                <a:latin typeface="+mn-lt"/>
              </a:rPr>
              <a:t>hanging economy in China</a:t>
            </a:r>
            <a:r>
              <a:rPr lang="en-US" sz="2000" dirty="0" smtClean="0">
                <a:latin typeface="+mn-lt"/>
              </a:rPr>
              <a:t>. </a:t>
            </a:r>
            <a:r>
              <a:rPr lang="en-US" sz="2000" dirty="0">
                <a:latin typeface="+mn-lt"/>
              </a:rPr>
              <a:t>Truth &amp; Wisdom Press and Springer </a:t>
            </a:r>
            <a:r>
              <a:rPr lang="en-US" sz="2000" dirty="0" err="1">
                <a:latin typeface="+mn-lt"/>
              </a:rPr>
              <a:t>Science+Business</a:t>
            </a:r>
            <a:r>
              <a:rPr lang="en-US" sz="2000" dirty="0">
                <a:latin typeface="+mn-lt"/>
              </a:rPr>
              <a:t> Media </a:t>
            </a:r>
            <a:r>
              <a:rPr lang="en-US" sz="2000" dirty="0" smtClean="0">
                <a:latin typeface="+mn-lt"/>
              </a:rPr>
              <a:t>Singapore (pp. 99 – 114).</a:t>
            </a:r>
          </a:p>
        </p:txBody>
      </p:sp>
    </p:spTree>
    <p:extLst>
      <p:ext uri="{BB962C8B-B14F-4D97-AF65-F5344CB8AC3E}">
        <p14:creationId xmlns:p14="http://schemas.microsoft.com/office/powerpoint/2010/main" val="1606118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25</a:t>
            </a:fld>
            <a:endParaRPr lang="th-TH"/>
          </a:p>
        </p:txBody>
      </p:sp>
      <p:sp>
        <p:nvSpPr>
          <p:cNvPr id="10" name="สี่เหลี่ยมมุมมน 3"/>
          <p:cNvSpPr>
            <a:spLocks noChangeArrowheads="1"/>
          </p:cNvSpPr>
          <p:nvPr/>
        </p:nvSpPr>
        <p:spPr bwMode="auto">
          <a:xfrm>
            <a:off x="304800" y="228600"/>
            <a:ext cx="8648700" cy="838200"/>
          </a:xfrm>
          <a:prstGeom prst="roundRect">
            <a:avLst>
              <a:gd name="adj" fmla="val 16667"/>
            </a:avLst>
          </a:prstGeom>
          <a:solidFill>
            <a:srgbClr val="7030A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/>
              <a:t>3. Factors affecting service sector growth and service economy development</a:t>
            </a:r>
            <a:endParaRPr lang="th-TH" sz="2000" b="1" dirty="0"/>
          </a:p>
        </p:txBody>
      </p:sp>
      <p:sp>
        <p:nvSpPr>
          <p:cNvPr id="3" name="Rectangle 2"/>
          <p:cNvSpPr/>
          <p:nvPr/>
        </p:nvSpPr>
        <p:spPr>
          <a:xfrm>
            <a:off x="450640" y="1440870"/>
            <a:ext cx="8229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2400" dirty="0">
                <a:latin typeface="+mn-lt"/>
              </a:rPr>
              <a:t>Navarro, T. M. and </a:t>
            </a:r>
            <a:r>
              <a:rPr lang="en-US" sz="2400" dirty="0" err="1">
                <a:latin typeface="+mn-lt"/>
              </a:rPr>
              <a:t>Roura</a:t>
            </a:r>
            <a:r>
              <a:rPr lang="en-US" sz="2400" dirty="0">
                <a:latin typeface="+mn-lt"/>
              </a:rPr>
              <a:t>, D. R. (2010). </a:t>
            </a:r>
            <a:r>
              <a:rPr lang="en-US" sz="2400" i="1" dirty="0">
                <a:latin typeface="+mn-lt"/>
              </a:rPr>
              <a:t>Growth and Productivity in the Service Sector: The State of the Art. </a:t>
            </a:r>
            <a:r>
              <a:rPr lang="en-US" sz="2400" dirty="0">
                <a:latin typeface="+mn-lt"/>
              </a:rPr>
              <a:t>Working Papers, the Institute of Social and Economic Analysis.</a:t>
            </a:r>
          </a:p>
        </p:txBody>
      </p:sp>
      <p:sp>
        <p:nvSpPr>
          <p:cNvPr id="5" name="Rectangle 4"/>
          <p:cNvSpPr/>
          <p:nvPr/>
        </p:nvSpPr>
        <p:spPr>
          <a:xfrm>
            <a:off x="463256" y="3048000"/>
            <a:ext cx="7772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latin typeface="+mn-lt"/>
                <a:ea typeface="Cordia New" panose="020B0304020202020204" pitchFamily="34" charset="-34"/>
              </a:rPr>
              <a:t>Park, D. and Shin, K. (2012).</a:t>
            </a:r>
            <a:r>
              <a:rPr lang="en-US" sz="2400" b="1" i="1" dirty="0">
                <a:latin typeface="+mn-lt"/>
                <a:ea typeface="Cordia New" panose="020B0304020202020204" pitchFamily="34" charset="-34"/>
              </a:rPr>
              <a:t> </a:t>
            </a:r>
            <a:r>
              <a:rPr lang="en-US" sz="2400" dirty="0">
                <a:latin typeface="+mn-lt"/>
                <a:ea typeface="Cordia New" panose="020B0304020202020204" pitchFamily="34" charset="-34"/>
              </a:rPr>
              <a:t>The Service Sector in Asia: Is it an Engine of Growth. </a:t>
            </a:r>
            <a:r>
              <a:rPr lang="en-US" sz="2400" i="1" dirty="0">
                <a:latin typeface="+mn-lt"/>
                <a:ea typeface="Cordia New" panose="020B0304020202020204" pitchFamily="34" charset="-34"/>
              </a:rPr>
              <a:t>ADB </a:t>
            </a:r>
            <a:r>
              <a:rPr lang="en-US" sz="2400" i="1" dirty="0" smtClean="0">
                <a:latin typeface="+mn-lt"/>
                <a:ea typeface="Cordia New" panose="020B0304020202020204" pitchFamily="34" charset="-34"/>
              </a:rPr>
              <a:t>Economics </a:t>
            </a:r>
            <a:r>
              <a:rPr lang="en-US" sz="2400" i="1" dirty="0">
                <a:latin typeface="+mn-lt"/>
                <a:ea typeface="Cordia New" panose="020B0304020202020204" pitchFamily="34" charset="-34"/>
              </a:rPr>
              <a:t>Working Paper Series, No. 332</a:t>
            </a:r>
            <a:r>
              <a:rPr lang="en-US" sz="2400" dirty="0">
                <a:latin typeface="+mn-lt"/>
                <a:ea typeface="Cordia New" panose="020B0304020202020204" pitchFamily="34" charset="-34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0838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9481</TotalTime>
  <Words>2231</Words>
  <Application>Microsoft Office PowerPoint</Application>
  <PresentationFormat>On-screen Show (4:3)</PresentationFormat>
  <Paragraphs>259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5" baseType="lpstr">
      <vt:lpstr>MS PGothic</vt:lpstr>
      <vt:lpstr>Angsana New</vt:lpstr>
      <vt:lpstr>Arial</vt:lpstr>
      <vt:lpstr>Calibri</vt:lpstr>
      <vt:lpstr>Cordia New</vt:lpstr>
      <vt:lpstr>Courier New</vt:lpstr>
      <vt:lpstr>TH SarabunPSK</vt:lpstr>
      <vt:lpstr>Times New Roman</vt:lpstr>
      <vt:lpstr>Wingdings</vt:lpstr>
      <vt:lpstr>ชุดรูปแบบของ Office</vt:lpstr>
      <vt:lpstr>PowerPoint Presentation</vt:lpstr>
      <vt:lpstr>Content and Reading List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KKD Windows 7 V.3</dc:creator>
  <cp:lastModifiedBy>Nessara Sukpanich</cp:lastModifiedBy>
  <cp:revision>319</cp:revision>
  <dcterms:created xsi:type="dcterms:W3CDTF">2017-08-03T02:20:02Z</dcterms:created>
  <dcterms:modified xsi:type="dcterms:W3CDTF">2017-09-06T17:56:20Z</dcterms:modified>
</cp:coreProperties>
</file>