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80" r:id="rId5"/>
    <p:sldId id="258" r:id="rId6"/>
    <p:sldId id="264" r:id="rId7"/>
    <p:sldId id="265" r:id="rId8"/>
    <p:sldId id="266" r:id="rId9"/>
    <p:sldId id="268" r:id="rId10"/>
    <p:sldId id="267" r:id="rId11"/>
    <p:sldId id="269" r:id="rId12"/>
    <p:sldId id="270" r:id="rId13"/>
    <p:sldId id="283" r:id="rId14"/>
    <p:sldId id="271" r:id="rId15"/>
    <p:sldId id="272" r:id="rId16"/>
    <p:sldId id="273" r:id="rId17"/>
    <p:sldId id="274" r:id="rId18"/>
    <p:sldId id="275" r:id="rId19"/>
    <p:sldId id="263" r:id="rId20"/>
    <p:sldId id="281" r:id="rId21"/>
    <p:sldId id="277" r:id="rId22"/>
    <p:sldId id="282" r:id="rId23"/>
    <p:sldId id="279" r:id="rId24"/>
    <p:sldId id="276" r:id="rId25"/>
    <p:sldId id="259" r:id="rId26"/>
    <p:sldId id="262" r:id="rId27"/>
    <p:sldId id="284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87" r:id="rId37"/>
    <p:sldId id="288" r:id="rId38"/>
    <p:sldId id="285" r:id="rId39"/>
    <p:sldId id="286" r:id="rId4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F88A6-74A4-4132-B58B-EE0FDECD49E7}" type="datetimeFigureOut">
              <a:rPr lang="th-TH" smtClean="0"/>
              <a:t>04/04/56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01899-9086-4316-A8F4-8D00B8B96549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Frameworks for Community Analysis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Sustainable Livelihood (SL) Framework</a:t>
            </a:r>
            <a:endParaRPr lang="th-TH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9600" y="1701800"/>
            <a:ext cx="8229600" cy="4470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What is a ‘livelihood’?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800" b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‘A livelihood comprises the capabilities, assets and activities required for a means of living’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What is a ‘sustainable livelihood’?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800" b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‘A livelihood is sustainable when it can cope with and recover from stresses and shocks, maintain or enhance its capabilities and assets…’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(Chambers and Conway, 1992)</a:t>
            </a:r>
            <a:endParaRPr kumimoji="0" lang="en-US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Sustainable Livelihood (SL) Framework</a:t>
            </a:r>
            <a:endParaRPr lang="th-TH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9600" y="1701800"/>
            <a:ext cx="8229600" cy="4470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3200" dirty="0" smtClean="0"/>
              <a:t>SL framework </a:t>
            </a: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à"/>
            </a:pPr>
            <a:r>
              <a:rPr lang="it-IT" sz="3200" dirty="0" smtClean="0">
                <a:sym typeface="Wingdings" pitchFamily="2" charset="2"/>
              </a:rPr>
              <a:t>Developed by IFAD (International Fund for Agricultural Development)</a:t>
            </a: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à"/>
            </a:pPr>
            <a:r>
              <a:rPr lang="en-US" sz="3200" dirty="0" smtClean="0"/>
              <a:t>based </a:t>
            </a:r>
            <a:r>
              <a:rPr lang="en-US" sz="3200" dirty="0"/>
              <a:t>on evolving thinking about poverty</a:t>
            </a:r>
          </a:p>
          <a:p>
            <a:r>
              <a:rPr lang="en-US" sz="3200" dirty="0"/>
              <a:t>reduction, the way the poor and vulnerable live their lives, and </a:t>
            </a:r>
            <a:r>
              <a:rPr lang="en-US" sz="3200" dirty="0" smtClean="0"/>
              <a:t>the importance </a:t>
            </a:r>
            <a:r>
              <a:rPr lang="en-US" sz="3200" dirty="0"/>
              <a:t>of structural and institutional </a:t>
            </a:r>
            <a:r>
              <a:rPr lang="en-US" sz="3200" dirty="0" smtClean="0"/>
              <a:t>issues</a:t>
            </a:r>
          </a:p>
          <a:p>
            <a:r>
              <a:rPr lang="en-US" sz="3200" dirty="0" smtClean="0">
                <a:sym typeface="Wingdings" pitchFamily="2" charset="2"/>
              </a:rPr>
              <a:t> </a:t>
            </a:r>
            <a:r>
              <a:rPr lang="en-US" sz="3200" dirty="0" smtClean="0"/>
              <a:t>helps </a:t>
            </a:r>
            <a:r>
              <a:rPr lang="en-US" sz="3200" dirty="0"/>
              <a:t>to organize the factors that constrain or</a:t>
            </a:r>
          </a:p>
          <a:p>
            <a:r>
              <a:rPr lang="en-US" sz="3200" dirty="0"/>
              <a:t>enhance livelihood opportunities and shows how they relate to one</a:t>
            </a:r>
          </a:p>
          <a:p>
            <a:r>
              <a:rPr lang="en-US" sz="3200" dirty="0"/>
              <a:t>another</a:t>
            </a:r>
            <a:endParaRPr lang="it-IT" sz="3200" dirty="0">
              <a:sym typeface="Wingdings" pitchFamily="2" charset="2"/>
            </a:endParaRPr>
          </a:p>
          <a:p>
            <a:pPr marL="342900" lvl="0" indent="-342900">
              <a:spcBef>
                <a:spcPct val="20000"/>
              </a:spcBef>
            </a:pPr>
            <a:endParaRPr kumimoji="0" lang="en-US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Sustainable Livelihood (SL) Framework</a:t>
            </a:r>
            <a:endParaRPr lang="th-TH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9600" y="1701800"/>
            <a:ext cx="8229600" cy="4470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3200" dirty="0" smtClean="0"/>
              <a:t>SL framework </a:t>
            </a:r>
          </a:p>
          <a:p>
            <a:r>
              <a:rPr lang="it-IT" sz="3200" dirty="0" smtClean="0">
                <a:sym typeface="Wingdings" pitchFamily="2" charset="2"/>
              </a:rPr>
              <a:t> </a:t>
            </a:r>
            <a:r>
              <a:rPr lang="it-IT" sz="3200" dirty="0" smtClean="0"/>
              <a:t>A guide for people in the analysis of development practice and issues</a:t>
            </a:r>
            <a:endParaRPr lang="it-IT" sz="3200" dirty="0" smtClean="0">
              <a:sym typeface="Wingdings" pitchFamily="2" charset="2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it-IT" sz="3200" dirty="0" smtClean="0">
                <a:sym typeface="Wingdings" pitchFamily="2" charset="2"/>
              </a:rPr>
              <a:t></a:t>
            </a:r>
            <a:r>
              <a:rPr lang="it-IT" sz="3200" dirty="0" smtClean="0"/>
              <a:t>an effective tool for facilitating analysis and identifying “ways forward”</a:t>
            </a:r>
          </a:p>
          <a:p>
            <a:pPr marL="342900" lvl="0" indent="-342900">
              <a:spcBef>
                <a:spcPct val="20000"/>
              </a:spcBef>
            </a:pPr>
            <a:r>
              <a:rPr lang="it-IT" sz="3200" dirty="0" smtClean="0">
                <a:sym typeface="Wingdings" pitchFamily="2" charset="2"/>
              </a:rPr>
              <a:t> </a:t>
            </a:r>
            <a:r>
              <a:rPr lang="en-US" sz="3200" dirty="0" smtClean="0"/>
              <a:t>Suggest development </a:t>
            </a:r>
            <a:r>
              <a:rPr lang="en-US" sz="3200" dirty="0"/>
              <a:t>activities that are people-centered, responsive </a:t>
            </a:r>
            <a:r>
              <a:rPr lang="en-US" sz="3200" dirty="0" smtClean="0"/>
              <a:t>and participatory</a:t>
            </a:r>
            <a:r>
              <a:rPr lang="en-US" sz="3200" dirty="0"/>
              <a:t>, multilevel, conducted in partnership with both the </a:t>
            </a:r>
            <a:r>
              <a:rPr lang="en-US" sz="3200" dirty="0" smtClean="0"/>
              <a:t>public and </a:t>
            </a:r>
            <a:r>
              <a:rPr lang="en-US" sz="3200" dirty="0"/>
              <a:t>private sectors, dynamic, and sustainable</a:t>
            </a:r>
            <a:endParaRPr lang="it-IT" sz="3200" dirty="0" smtClean="0"/>
          </a:p>
          <a:p>
            <a:pPr marL="342900" lvl="0" indent="-342900">
              <a:spcBef>
                <a:spcPct val="20000"/>
              </a:spcBef>
            </a:pPr>
            <a:endParaRPr kumimoji="0" lang="en-US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8409647" cy="4672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0"/>
            <a:ext cx="7010400" cy="1143000"/>
          </a:xfrm>
        </p:spPr>
        <p:txBody>
          <a:bodyPr/>
          <a:lstStyle/>
          <a:p>
            <a:r>
              <a:rPr lang="it-IT" b="1" dirty="0"/>
              <a:t>Livelihoods assets</a:t>
            </a:r>
            <a:endParaRPr lang="en-GB" b="1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6248400" y="5257800"/>
            <a:ext cx="1905000" cy="10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endParaRPr lang="en-GB" sz="3200">
              <a:latin typeface="+mj-lt"/>
            </a:endParaRPr>
          </a:p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Financial </a:t>
            </a:r>
          </a:p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Capital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6781800" y="3048000"/>
            <a:ext cx="1905000" cy="10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endParaRPr lang="en-GB" sz="3200">
              <a:latin typeface="+mj-lt"/>
            </a:endParaRPr>
          </a:p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r>
              <a:rPr lang="it-IT" sz="3200">
                <a:latin typeface="+mj-lt"/>
              </a:rPr>
              <a:t>Natural</a:t>
            </a:r>
            <a:endParaRPr lang="en-GB" sz="3200">
              <a:latin typeface="+mj-lt"/>
            </a:endParaRPr>
          </a:p>
          <a:p>
            <a:pPr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Capital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04800" y="3048000"/>
            <a:ext cx="1676400" cy="10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endParaRPr lang="en-GB" sz="3200">
              <a:latin typeface="+mj-lt"/>
            </a:endParaRPr>
          </a:p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Social </a:t>
            </a:r>
          </a:p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Capital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762000" y="5257800"/>
            <a:ext cx="2057400" cy="1032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endParaRPr lang="en-GB" sz="3200">
              <a:latin typeface="+mj-lt"/>
            </a:endParaRPr>
          </a:p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Physical </a:t>
            </a:r>
          </a:p>
          <a:p>
            <a:pPr algn="r" eaLnBrk="0" hangingPunct="0">
              <a:lnSpc>
                <a:spcPct val="25000"/>
              </a:lnSpc>
              <a:spcBef>
                <a:spcPct val="50000"/>
              </a:spcBef>
            </a:pPr>
            <a:r>
              <a:rPr lang="en-GB" sz="3200">
                <a:latin typeface="+mj-lt"/>
              </a:rPr>
              <a:t>Capital</a:t>
            </a: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3505200" y="1371600"/>
            <a:ext cx="1828800" cy="847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it-IT" sz="3200" dirty="0">
                <a:latin typeface="+mj-lt"/>
              </a:rPr>
              <a:t>Human</a:t>
            </a:r>
            <a:r>
              <a:rPr lang="en-GB" sz="3200" dirty="0">
                <a:latin typeface="+mj-lt"/>
              </a:rPr>
              <a:t> Capital</a:t>
            </a:r>
          </a:p>
        </p:txBody>
      </p:sp>
      <p:sp>
        <p:nvSpPr>
          <p:cNvPr id="1054" name="Text Box 30"/>
          <p:cNvSpPr txBox="1">
            <a:spLocks noChangeArrowheads="1"/>
          </p:cNvSpPr>
          <p:nvPr/>
        </p:nvSpPr>
        <p:spPr bwMode="auto">
          <a:xfrm>
            <a:off x="3657600" y="3810000"/>
            <a:ext cx="151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2800" b="1">
                <a:latin typeface="+mj-lt"/>
              </a:rPr>
              <a:t>The Poor</a:t>
            </a:r>
            <a:endParaRPr lang="en-GB" sz="2800" b="1">
              <a:latin typeface="+mj-lt"/>
            </a:endParaRPr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2209800" y="2133600"/>
            <a:ext cx="4419600" cy="3733800"/>
            <a:chOff x="1392" y="1344"/>
            <a:chExt cx="2784" cy="2352"/>
          </a:xfrm>
        </p:grpSpPr>
        <p:sp>
          <p:nvSpPr>
            <p:cNvPr id="1053" name="AutoShape 29"/>
            <p:cNvSpPr>
              <a:spLocks noChangeArrowheads="1"/>
            </p:cNvSpPr>
            <p:nvPr/>
          </p:nvSpPr>
          <p:spPr bwMode="auto">
            <a:xfrm>
              <a:off x="1392" y="1344"/>
              <a:ext cx="2784" cy="2352"/>
            </a:xfrm>
            <a:prstGeom prst="pentagon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>
                <a:latin typeface="+mj-lt"/>
              </a:endParaRPr>
            </a:p>
          </p:txBody>
        </p:sp>
        <p:grpSp>
          <p:nvGrpSpPr>
            <p:cNvPr id="3" name="Group 38"/>
            <p:cNvGrpSpPr>
              <a:grpSpLocks/>
            </p:cNvGrpSpPr>
            <p:nvPr/>
          </p:nvGrpSpPr>
          <p:grpSpPr bwMode="auto">
            <a:xfrm>
              <a:off x="1392" y="1344"/>
              <a:ext cx="2784" cy="2352"/>
              <a:chOff x="1536" y="2016"/>
              <a:chExt cx="2400" cy="1920"/>
            </a:xfrm>
          </p:grpSpPr>
          <p:sp>
            <p:nvSpPr>
              <p:cNvPr id="1055" name="Line 31"/>
              <p:cNvSpPr>
                <a:spLocks noChangeShapeType="1"/>
              </p:cNvSpPr>
              <p:nvPr/>
            </p:nvSpPr>
            <p:spPr bwMode="auto">
              <a:xfrm>
                <a:off x="1536" y="2758"/>
                <a:ext cx="672" cy="21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056" name="Line 32"/>
              <p:cNvSpPr>
                <a:spLocks noChangeShapeType="1"/>
              </p:cNvSpPr>
              <p:nvPr/>
            </p:nvSpPr>
            <p:spPr bwMode="auto">
              <a:xfrm>
                <a:off x="2736" y="2016"/>
                <a:ext cx="0" cy="829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057" name="Line 33"/>
              <p:cNvSpPr>
                <a:spLocks noChangeShapeType="1"/>
              </p:cNvSpPr>
              <p:nvPr/>
            </p:nvSpPr>
            <p:spPr bwMode="auto">
              <a:xfrm flipH="1">
                <a:off x="3312" y="2758"/>
                <a:ext cx="624" cy="21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grpSp>
            <p:nvGrpSpPr>
              <p:cNvPr id="4" name="Group 36"/>
              <p:cNvGrpSpPr>
                <a:grpSpLocks/>
              </p:cNvGrpSpPr>
              <p:nvPr/>
            </p:nvGrpSpPr>
            <p:grpSpPr bwMode="auto">
              <a:xfrm>
                <a:off x="1994" y="3151"/>
                <a:ext cx="1484" cy="785"/>
                <a:chOff x="1872" y="3072"/>
                <a:chExt cx="1632" cy="864"/>
              </a:xfrm>
            </p:grpSpPr>
            <p:sp>
              <p:nvSpPr>
                <p:cNvPr id="1058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1872" y="3072"/>
                  <a:ext cx="576" cy="86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1059" name="Line 35"/>
                <p:cNvSpPr>
                  <a:spLocks noChangeShapeType="1"/>
                </p:cNvSpPr>
                <p:nvPr/>
              </p:nvSpPr>
              <p:spPr bwMode="auto">
                <a:xfrm flipH="1" flipV="1">
                  <a:off x="2928" y="3072"/>
                  <a:ext cx="576" cy="86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utoUpdateAnimBg="0"/>
      <p:bldP spid="1027" grpId="0" autoUpdateAnimBg="0"/>
      <p:bldP spid="1028" grpId="0" autoUpdateAnimBg="0"/>
      <p:bldP spid="1029" grpId="0" autoUpdateAnimBg="0"/>
      <p:bldP spid="1030" grpId="0" autoUpdateAnimBg="0"/>
      <p:bldP spid="1031" grpId="0" autoUpdateAnimBg="0"/>
      <p:bldP spid="105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57224" y="1414458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Human Capital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28662" y="2500306"/>
            <a:ext cx="7772400" cy="3733800"/>
          </a:xfrm>
          <a:prstGeom prst="rect">
            <a:avLst/>
          </a:prstGeom>
        </p:spPr>
        <p:txBody>
          <a:bodyPr/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Health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Nutrition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Education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Knowledge and skills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Capacity to work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Capacity to adapt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57224" y="1414458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Natural Capital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28662" y="2500306"/>
            <a:ext cx="7772400" cy="3733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 smtClean="0">
                <a:latin typeface="+mj-lt"/>
              </a:rPr>
              <a:t>Land </a:t>
            </a:r>
            <a:r>
              <a:rPr lang="en-GB" sz="3200" dirty="0">
                <a:latin typeface="+mj-lt"/>
              </a:rPr>
              <a:t>and </a:t>
            </a:r>
            <a:r>
              <a:rPr lang="en-GB" sz="3200" dirty="0" smtClean="0">
                <a:latin typeface="+mj-lt"/>
              </a:rPr>
              <a:t>produce</a:t>
            </a:r>
            <a:endParaRPr lang="en-GB" sz="3200" dirty="0">
              <a:latin typeface="+mj-lt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>
                <a:latin typeface="+mj-lt"/>
              </a:rPr>
              <a:t>Water </a:t>
            </a:r>
            <a:r>
              <a:rPr lang="it-IT" sz="3200" dirty="0">
                <a:latin typeface="+mj-lt"/>
              </a:rPr>
              <a:t>&amp; aquatic </a:t>
            </a:r>
            <a:r>
              <a:rPr lang="it-IT" sz="3200" dirty="0" smtClean="0">
                <a:latin typeface="+mj-lt"/>
              </a:rPr>
              <a:t>resources</a:t>
            </a:r>
            <a:endParaRPr lang="en-GB" sz="3200" dirty="0">
              <a:latin typeface="+mj-lt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>
                <a:latin typeface="+mj-lt"/>
              </a:rPr>
              <a:t>Trees and forest </a:t>
            </a:r>
            <a:r>
              <a:rPr lang="en-GB" sz="3200" dirty="0" smtClean="0">
                <a:latin typeface="+mj-lt"/>
              </a:rPr>
              <a:t>products</a:t>
            </a:r>
            <a:endParaRPr lang="en-GB" sz="3200" dirty="0">
              <a:latin typeface="+mj-lt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 smtClean="0">
                <a:latin typeface="+mj-lt"/>
              </a:rPr>
              <a:t>Wildlife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 smtClean="0">
                <a:latin typeface="+mj-lt"/>
              </a:rPr>
              <a:t>Wild </a:t>
            </a:r>
            <a:r>
              <a:rPr lang="en-GB" sz="3200" dirty="0">
                <a:latin typeface="+mj-lt"/>
              </a:rPr>
              <a:t>foods &amp; </a:t>
            </a:r>
            <a:r>
              <a:rPr lang="en-GB" sz="3200" dirty="0" smtClean="0">
                <a:latin typeface="+mj-lt"/>
              </a:rPr>
              <a:t>fibres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GB" sz="3200" dirty="0" smtClean="0">
                <a:latin typeface="+mj-lt"/>
              </a:rPr>
              <a:t>Biodiversity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en-US" sz="3200" dirty="0" smtClean="0">
                <a:latin typeface="+mj-lt"/>
              </a:rPr>
              <a:t>Environmental</a:t>
            </a:r>
            <a:r>
              <a:rPr lang="it-IT" sz="3200" dirty="0" smtClean="0">
                <a:latin typeface="+mj-lt"/>
              </a:rPr>
              <a:t> </a:t>
            </a:r>
            <a:r>
              <a:rPr lang="en-GB" sz="3200" dirty="0">
                <a:latin typeface="+mj-lt"/>
              </a:rPr>
              <a:t>services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endParaRPr lang="it-IT" sz="3200" dirty="0">
              <a:latin typeface="+mj-lt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85786" y="128586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Physical Capital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0100" y="2071678"/>
            <a:ext cx="7772400" cy="4429156"/>
          </a:xfrm>
          <a:prstGeom prst="rect">
            <a:avLst/>
          </a:prstGeom>
        </p:spPr>
        <p:txBody>
          <a:bodyPr/>
          <a:lstStyle/>
          <a:p>
            <a:pPr>
              <a:buClr>
                <a:schemeClr val="folHlink"/>
              </a:buClr>
              <a:buSzTx/>
              <a:buFontTx/>
              <a:buChar char="•"/>
            </a:pPr>
            <a:r>
              <a:rPr lang="en-GB" dirty="0">
                <a:latin typeface="+mj-lt"/>
              </a:rPr>
              <a:t>Infrastructure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en-GB" dirty="0" smtClean="0">
                <a:latin typeface="+mj-lt"/>
              </a:rPr>
              <a:t>transport </a:t>
            </a:r>
            <a:r>
              <a:rPr lang="it-IT" dirty="0" smtClean="0">
                <a:latin typeface="+mj-lt"/>
              </a:rPr>
              <a:t>- roads, vehicles, etc.</a:t>
            </a:r>
            <a:endParaRPr lang="en-GB" dirty="0" smtClean="0">
              <a:latin typeface="+mj-lt"/>
            </a:endParaRP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en-GB" dirty="0" smtClean="0">
                <a:latin typeface="+mj-lt"/>
              </a:rPr>
              <a:t>secure shelter &amp; buildings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en-GB" dirty="0" smtClean="0">
                <a:latin typeface="+mj-lt"/>
              </a:rPr>
              <a:t>water supply &amp; sanitation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en-GB" dirty="0" smtClean="0">
                <a:latin typeface="+mj-lt"/>
              </a:rPr>
              <a:t>energy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en-GB" dirty="0" smtClean="0">
                <a:latin typeface="+mj-lt"/>
              </a:rPr>
              <a:t>communications</a:t>
            </a:r>
          </a:p>
          <a:p>
            <a:pPr>
              <a:buClr>
                <a:schemeClr val="folHlink"/>
              </a:buClr>
              <a:buSzTx/>
              <a:buFontTx/>
              <a:buChar char="•"/>
            </a:pPr>
            <a:r>
              <a:rPr lang="it-IT" dirty="0">
                <a:latin typeface="+mj-lt"/>
              </a:rPr>
              <a:t>Tools and techology</a:t>
            </a:r>
            <a:endParaRPr lang="en-GB" dirty="0">
              <a:latin typeface="+mj-lt"/>
            </a:endParaRP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it-IT" dirty="0" smtClean="0">
                <a:latin typeface="+mj-lt"/>
              </a:rPr>
              <a:t>tools and equipment for production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it-IT" dirty="0" smtClean="0">
                <a:latin typeface="+mj-lt"/>
              </a:rPr>
              <a:t>s</a:t>
            </a:r>
            <a:r>
              <a:rPr lang="en-GB" dirty="0" err="1" smtClean="0">
                <a:latin typeface="+mj-lt"/>
              </a:rPr>
              <a:t>eed</a:t>
            </a:r>
            <a:r>
              <a:rPr lang="it-IT" dirty="0" smtClean="0">
                <a:latin typeface="+mj-lt"/>
              </a:rPr>
              <a:t>, fertiliser, pesticides</a:t>
            </a:r>
          </a:p>
          <a:p>
            <a:pPr lvl="1">
              <a:buClr>
                <a:schemeClr val="folHlink"/>
              </a:buClr>
              <a:buSzTx/>
              <a:buFontTx/>
              <a:buChar char="•"/>
            </a:pPr>
            <a:r>
              <a:rPr lang="it-IT" dirty="0" smtClean="0">
                <a:latin typeface="+mj-lt"/>
              </a:rPr>
              <a:t>traditional technology</a:t>
            </a:r>
            <a:endParaRPr lang="en-GB" dirty="0" smtClean="0">
              <a:latin typeface="+mj-lt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endParaRPr lang="it-IT" dirty="0">
              <a:latin typeface="+mj-lt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500034" y="35716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85786" y="1428736"/>
            <a:ext cx="7772400" cy="514353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tabLst/>
              <a:defRPr/>
            </a:pPr>
            <a:r>
              <a:rPr kumimoji="0" lang="it-IT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Social Capital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Networks and connections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o"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patronage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o"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neighbourhoods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o"/>
              <a:tabLst/>
              <a:defRPr/>
            </a:pPr>
            <a:r>
              <a:rPr kumimoji="0" lang="it-IT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kinship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Relations of trust and mutual support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Formal and informal groups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Common rules and sanctions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Collective representation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Mechanisms for participation in decision-making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r>
              <a:rPr kumimoji="0" lang="it-IT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Leadership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500034" y="35716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85786" y="1428736"/>
            <a:ext cx="7772400" cy="514353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tabLst/>
              <a:defRPr/>
            </a:pPr>
            <a:r>
              <a:rPr kumimoji="0" lang="it-IT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+mn-cs"/>
              </a:rPr>
              <a:t>Financial Capital</a:t>
            </a:r>
          </a:p>
          <a:p>
            <a:pPr>
              <a:lnSpc>
                <a:spcPct val="90000"/>
              </a:lnSpc>
              <a:buClr>
                <a:schemeClr val="folHlink"/>
              </a:buClr>
            </a:pPr>
            <a:endParaRPr lang="it-IT" dirty="0" smtClean="0">
              <a:latin typeface="+mj-lt"/>
            </a:endParaRPr>
          </a:p>
          <a:p>
            <a:pPr>
              <a:lnSpc>
                <a:spcPct val="15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</a:rPr>
              <a:t>S</a:t>
            </a:r>
            <a:r>
              <a:rPr lang="en-GB" dirty="0" err="1" smtClean="0">
                <a:latin typeface="+mj-lt"/>
              </a:rPr>
              <a:t>avings</a:t>
            </a:r>
            <a:endParaRPr lang="en-GB" dirty="0">
              <a:latin typeface="+mj-lt"/>
            </a:endParaRPr>
          </a:p>
          <a:p>
            <a:pPr>
              <a:lnSpc>
                <a:spcPct val="150000"/>
              </a:lnSpc>
              <a:buClr>
                <a:schemeClr val="folHlink"/>
              </a:buClr>
              <a:buFontTx/>
              <a:buChar char="•"/>
            </a:pPr>
            <a:r>
              <a:rPr lang="en-GB" dirty="0">
                <a:latin typeface="+mj-lt"/>
              </a:rPr>
              <a:t>Credit/debt</a:t>
            </a:r>
            <a:r>
              <a:rPr lang="it-IT" dirty="0">
                <a:latin typeface="+mj-lt"/>
              </a:rPr>
              <a:t> - formal, informal, </a:t>
            </a:r>
            <a:r>
              <a:rPr lang="it-IT" dirty="0" smtClean="0">
                <a:latin typeface="+mj-lt"/>
              </a:rPr>
              <a:t>NGOs</a:t>
            </a:r>
            <a:endParaRPr lang="en-GB" dirty="0">
              <a:latin typeface="+mj-lt"/>
            </a:endParaRPr>
          </a:p>
          <a:p>
            <a:pPr>
              <a:lnSpc>
                <a:spcPct val="150000"/>
              </a:lnSpc>
              <a:buClr>
                <a:schemeClr val="folHlink"/>
              </a:buClr>
              <a:buFontTx/>
              <a:buChar char="•"/>
            </a:pPr>
            <a:r>
              <a:rPr lang="en-GB" dirty="0" smtClean="0">
                <a:latin typeface="+mj-lt"/>
              </a:rPr>
              <a:t>Remittances</a:t>
            </a:r>
            <a:endParaRPr lang="en-GB" dirty="0">
              <a:latin typeface="+mj-lt"/>
            </a:endParaRPr>
          </a:p>
          <a:p>
            <a:pPr>
              <a:lnSpc>
                <a:spcPct val="150000"/>
              </a:lnSpc>
              <a:buClr>
                <a:schemeClr val="folHlink"/>
              </a:buClr>
              <a:buFontTx/>
              <a:buChar char="•"/>
            </a:pPr>
            <a:r>
              <a:rPr lang="en-GB" dirty="0" smtClean="0">
                <a:latin typeface="+mj-lt"/>
              </a:rPr>
              <a:t>Pensions</a:t>
            </a:r>
            <a:endParaRPr lang="it-IT" dirty="0">
              <a:latin typeface="+mj-lt"/>
            </a:endParaRPr>
          </a:p>
          <a:p>
            <a:pPr>
              <a:lnSpc>
                <a:spcPct val="150000"/>
              </a:lnSpc>
              <a:buClr>
                <a:schemeClr val="folHlink"/>
              </a:buClr>
              <a:buFontTx/>
              <a:buChar char="•"/>
            </a:pPr>
            <a:r>
              <a:rPr lang="it-IT" dirty="0">
                <a:latin typeface="+mj-lt"/>
              </a:rPr>
              <a:t>Wages</a:t>
            </a:r>
            <a:endParaRPr lang="en-GB" dirty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folHlink"/>
              </a:buClr>
              <a:buSzTx/>
              <a:buFontTx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14422"/>
            <a:ext cx="7772400" cy="1143000"/>
          </a:xfrm>
        </p:spPr>
        <p:txBody>
          <a:bodyPr>
            <a:normAutofit/>
          </a:bodyPr>
          <a:lstStyle/>
          <a:p>
            <a:pPr algn="l"/>
            <a:r>
              <a:rPr lang="it-IT" sz="3200" b="1" dirty="0"/>
              <a:t>The Asset Mix</a:t>
            </a:r>
            <a:endParaRPr lang="en-GB" sz="3200" b="1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2143116"/>
            <a:ext cx="7772400" cy="4114800"/>
          </a:xfrm>
        </p:spPr>
        <p:txBody>
          <a:bodyPr>
            <a:normAutofit/>
          </a:bodyPr>
          <a:lstStyle/>
          <a:p>
            <a:pPr>
              <a:buClr>
                <a:schemeClr val="folHlink"/>
              </a:buClr>
              <a:buSzTx/>
              <a:buFontTx/>
              <a:buChar char="•"/>
            </a:pPr>
            <a:r>
              <a:rPr lang="en-US" sz="2800" dirty="0" smtClean="0">
                <a:latin typeface="+mj-lt"/>
                <a:cs typeface="Times New Roman" pitchFamily="18" charset="0"/>
              </a:rPr>
              <a:t>Di</a:t>
            </a:r>
            <a:r>
              <a:rPr lang="en-GB" sz="2800" dirty="0" err="1" smtClean="0">
                <a:latin typeface="+mj-lt"/>
                <a:cs typeface="Times New Roman" pitchFamily="18" charset="0"/>
              </a:rPr>
              <a:t>fferent</a:t>
            </a:r>
            <a:r>
              <a:rPr lang="en-GB" sz="2800" dirty="0" smtClean="0">
                <a:latin typeface="+mj-lt"/>
                <a:cs typeface="Times New Roman" pitchFamily="18" charset="0"/>
              </a:rPr>
              <a:t> </a:t>
            </a:r>
            <a:r>
              <a:rPr lang="en-GB" sz="2800" dirty="0">
                <a:latin typeface="+mj-lt"/>
                <a:cs typeface="Times New Roman" pitchFamily="18" charset="0"/>
              </a:rPr>
              <a:t>households </a:t>
            </a:r>
            <a:r>
              <a:rPr lang="it-IT" sz="2800" dirty="0">
                <a:latin typeface="+mj-lt"/>
                <a:cs typeface="Times New Roman" pitchFamily="18" charset="0"/>
              </a:rPr>
              <a:t>with</a:t>
            </a:r>
            <a:r>
              <a:rPr lang="en-GB" sz="2800" dirty="0">
                <a:latin typeface="+mj-lt"/>
                <a:cs typeface="Times New Roman" pitchFamily="18" charset="0"/>
              </a:rPr>
              <a:t> different access to </a:t>
            </a:r>
            <a:r>
              <a:rPr lang="it-IT" sz="2800" dirty="0">
                <a:latin typeface="+mj-lt"/>
                <a:cs typeface="Times New Roman" pitchFamily="18" charset="0"/>
              </a:rPr>
              <a:t>livelihood </a:t>
            </a:r>
            <a:r>
              <a:rPr lang="en-GB" sz="2800" dirty="0">
                <a:latin typeface="+mj-lt"/>
                <a:cs typeface="Times New Roman" pitchFamily="18" charset="0"/>
              </a:rPr>
              <a:t>“assets”</a:t>
            </a:r>
            <a:endParaRPr lang="it-IT" sz="2800" dirty="0">
              <a:latin typeface="+mj-lt"/>
              <a:cs typeface="Times New Roman" pitchFamily="18" charset="0"/>
            </a:endParaRPr>
          </a:p>
          <a:p>
            <a:pPr>
              <a:buClr>
                <a:schemeClr val="folHlink"/>
              </a:buClr>
              <a:buSzTx/>
              <a:buFontTx/>
              <a:buChar char="•"/>
            </a:pPr>
            <a:endParaRPr lang="it-IT" sz="2800" dirty="0">
              <a:latin typeface="+mj-lt"/>
              <a:cs typeface="Times New Roman" pitchFamily="18" charset="0"/>
            </a:endParaRPr>
          </a:p>
          <a:p>
            <a:pPr>
              <a:buClr>
                <a:schemeClr val="folHlink"/>
              </a:buClr>
              <a:buSzTx/>
              <a:buFontTx/>
              <a:buChar char="•"/>
            </a:pPr>
            <a:r>
              <a:rPr lang="it-IT" sz="2800" dirty="0">
                <a:latin typeface="+mj-lt"/>
                <a:cs typeface="Times New Roman" pitchFamily="18" charset="0"/>
              </a:rPr>
              <a:t>Livelihoods affected by:</a:t>
            </a:r>
          </a:p>
          <a:p>
            <a:pPr lvl="1">
              <a:buClr>
                <a:schemeClr val="folHlink"/>
              </a:buClr>
              <a:buSzTx/>
              <a:buFontTx/>
              <a:buChar char="o"/>
            </a:pPr>
            <a:r>
              <a:rPr lang="it-IT" dirty="0">
                <a:latin typeface="+mj-lt"/>
                <a:cs typeface="Times New Roman" pitchFamily="18" charset="0"/>
              </a:rPr>
              <a:t> </a:t>
            </a:r>
            <a:r>
              <a:rPr lang="en-US" dirty="0" err="1" smtClean="0">
                <a:latin typeface="+mj-lt"/>
                <a:cs typeface="Times New Roman" pitchFamily="18" charset="0"/>
              </a:rPr>
              <a:t>di</a:t>
            </a:r>
            <a:r>
              <a:rPr lang="en-GB" dirty="0" err="1" smtClean="0">
                <a:latin typeface="+mj-lt"/>
                <a:cs typeface="Times New Roman" pitchFamily="18" charset="0"/>
              </a:rPr>
              <a:t>versity</a:t>
            </a:r>
            <a:r>
              <a:rPr lang="en-GB" dirty="0" smtClean="0">
                <a:latin typeface="+mj-lt"/>
                <a:cs typeface="Times New Roman" pitchFamily="18" charset="0"/>
              </a:rPr>
              <a:t> </a:t>
            </a:r>
            <a:r>
              <a:rPr lang="it-IT" dirty="0" smtClean="0">
                <a:latin typeface="+mj-lt"/>
                <a:cs typeface="Times New Roman" pitchFamily="18" charset="0"/>
              </a:rPr>
              <a:t>of </a:t>
            </a:r>
            <a:r>
              <a:rPr lang="it-IT" dirty="0">
                <a:latin typeface="+mj-lt"/>
                <a:cs typeface="Times New Roman" pitchFamily="18" charset="0"/>
              </a:rPr>
              <a:t>assets</a:t>
            </a:r>
          </a:p>
          <a:p>
            <a:pPr lvl="1">
              <a:buClr>
                <a:schemeClr val="folHlink"/>
              </a:buClr>
              <a:buSzTx/>
              <a:buFontTx/>
              <a:buChar char="o"/>
            </a:pPr>
            <a:r>
              <a:rPr lang="it-IT" dirty="0">
                <a:latin typeface="+mj-lt"/>
                <a:cs typeface="Times New Roman" pitchFamily="18" charset="0"/>
              </a:rPr>
              <a:t> </a:t>
            </a:r>
            <a:r>
              <a:rPr lang="en-GB" dirty="0">
                <a:latin typeface="+mj-lt"/>
                <a:cs typeface="Times New Roman" pitchFamily="18" charset="0"/>
              </a:rPr>
              <a:t>amount of assets</a:t>
            </a:r>
            <a:r>
              <a:rPr lang="it-IT" dirty="0">
                <a:latin typeface="+mj-lt"/>
                <a:cs typeface="Times New Roman" pitchFamily="18" charset="0"/>
              </a:rPr>
              <a:t> </a:t>
            </a:r>
          </a:p>
          <a:p>
            <a:pPr lvl="1">
              <a:buClr>
                <a:schemeClr val="folHlink"/>
              </a:buClr>
              <a:buSzTx/>
              <a:buFontTx/>
              <a:buChar char="o"/>
            </a:pPr>
            <a:r>
              <a:rPr lang="it-IT" dirty="0">
                <a:latin typeface="+mj-lt"/>
                <a:cs typeface="Times New Roman" pitchFamily="18" charset="0"/>
              </a:rPr>
              <a:t> </a:t>
            </a:r>
            <a:r>
              <a:rPr lang="en-GB" dirty="0">
                <a:latin typeface="+mj-lt"/>
                <a:cs typeface="Times New Roman" pitchFamily="18" charset="0"/>
              </a:rPr>
              <a:t>balance </a:t>
            </a:r>
            <a:r>
              <a:rPr lang="it-IT" dirty="0">
                <a:latin typeface="+mj-lt"/>
                <a:cs typeface="Times New Roman" pitchFamily="18" charset="0"/>
              </a:rPr>
              <a:t>between assets</a:t>
            </a:r>
          </a:p>
          <a:p>
            <a:pPr>
              <a:buClr>
                <a:schemeClr val="folHlink"/>
              </a:buClr>
              <a:buSzTx/>
              <a:buFontTx/>
              <a:buChar char="•"/>
            </a:pPr>
            <a:endParaRPr lang="en-GB" sz="2800" dirty="0">
              <a:latin typeface="+mj-lt"/>
              <a:cs typeface="Times New Roman" pitchFamily="18" charset="0"/>
            </a:endParaRPr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500034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build="p" bldLvl="2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14422"/>
            <a:ext cx="7772400" cy="1143000"/>
          </a:xfrm>
        </p:spPr>
        <p:txBody>
          <a:bodyPr>
            <a:normAutofit/>
          </a:bodyPr>
          <a:lstStyle/>
          <a:p>
            <a:pPr algn="l"/>
            <a:r>
              <a:rPr lang="it-IT" sz="3200" b="1" dirty="0"/>
              <a:t>The Asset Mix</a:t>
            </a:r>
            <a:endParaRPr lang="en-GB" sz="3200" b="1" dirty="0"/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500034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14480" y="2357430"/>
            <a:ext cx="5643602" cy="3778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4495800" y="317500"/>
            <a:ext cx="4648200" cy="622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sz="2000" b="1">
                <a:latin typeface="+mj-lt"/>
                <a:cs typeface="Times New Roman" pitchFamily="18" charset="0"/>
              </a:rPr>
              <a:t>Human capital</a:t>
            </a:r>
          </a:p>
          <a:p>
            <a:pPr>
              <a:buFontTx/>
              <a:buChar char="•"/>
            </a:pPr>
            <a:r>
              <a:rPr lang="it-IT" sz="2000">
                <a:latin typeface="+mj-lt"/>
                <a:cs typeface="Times New Roman" pitchFamily="18" charset="0"/>
              </a:rPr>
              <a:t> </a:t>
            </a:r>
            <a:r>
              <a:rPr lang="en-GB" sz="1800">
                <a:latin typeface="+mj-lt"/>
                <a:cs typeface="Times New Roman" pitchFamily="18" charset="0"/>
              </a:rPr>
              <a:t>labour capacity</a:t>
            </a:r>
            <a:endParaRPr lang="it-IT" sz="1800">
              <a:latin typeface="+mj-lt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no </a:t>
            </a:r>
            <a:r>
              <a:rPr lang="en-GB" sz="1800">
                <a:latin typeface="+mj-lt"/>
                <a:cs typeface="Times New Roman" pitchFamily="18" charset="0"/>
              </a:rPr>
              <a:t>education</a:t>
            </a:r>
            <a:endParaRPr lang="it-IT" sz="1800">
              <a:latin typeface="+mj-lt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limited skills</a:t>
            </a:r>
          </a:p>
          <a:p>
            <a:r>
              <a:rPr lang="it-IT" sz="2000" b="1">
                <a:latin typeface="+mj-lt"/>
                <a:cs typeface="Times New Roman" pitchFamily="18" charset="0"/>
              </a:rPr>
              <a:t>Natural capital</a:t>
            </a:r>
          </a:p>
          <a:p>
            <a:pPr>
              <a:buFontTx/>
              <a:buChar char="•"/>
            </a:pPr>
            <a:r>
              <a:rPr lang="it-IT" sz="2000">
                <a:latin typeface="+mj-lt"/>
                <a:cs typeface="Times New Roman" pitchFamily="18" charset="0"/>
              </a:rPr>
              <a:t> </a:t>
            </a:r>
            <a:r>
              <a:rPr lang="it-IT" sz="1800">
                <a:latin typeface="+mj-lt"/>
                <a:cs typeface="Times New Roman" pitchFamily="18" charset="0"/>
              </a:rPr>
              <a:t>landless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access to common property resources</a:t>
            </a:r>
          </a:p>
          <a:p>
            <a:r>
              <a:rPr lang="it-IT" sz="2000" b="1">
                <a:latin typeface="+mj-lt"/>
                <a:cs typeface="Times New Roman" pitchFamily="18" charset="0"/>
              </a:rPr>
              <a:t>Financial capital</a:t>
            </a:r>
          </a:p>
          <a:p>
            <a:pPr>
              <a:buFontTx/>
              <a:buChar char="•"/>
            </a:pPr>
            <a:r>
              <a:rPr lang="it-IT" sz="2000">
                <a:latin typeface="+mj-lt"/>
                <a:cs typeface="Times New Roman" pitchFamily="18" charset="0"/>
              </a:rPr>
              <a:t> </a:t>
            </a:r>
            <a:r>
              <a:rPr lang="it-IT" sz="1800">
                <a:latin typeface="+mj-lt"/>
                <a:cs typeface="Times New Roman" pitchFamily="18" charset="0"/>
              </a:rPr>
              <a:t>low wages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no access to credit</a:t>
            </a:r>
          </a:p>
          <a:p>
            <a:r>
              <a:rPr lang="it-IT" sz="2000" b="1">
                <a:latin typeface="+mj-lt"/>
                <a:cs typeface="Times New Roman" pitchFamily="18" charset="0"/>
              </a:rPr>
              <a:t>Physical capital</a:t>
            </a:r>
          </a:p>
          <a:p>
            <a:pPr>
              <a:buFontTx/>
              <a:buChar char="•"/>
            </a:pPr>
            <a:r>
              <a:rPr lang="it-IT" sz="2000">
                <a:latin typeface="+mj-lt"/>
                <a:cs typeface="Times New Roman" pitchFamily="18" charset="0"/>
              </a:rPr>
              <a:t> </a:t>
            </a:r>
            <a:r>
              <a:rPr lang="it-IT" sz="1800">
                <a:latin typeface="+mj-lt"/>
                <a:cs typeface="Times New Roman" pitchFamily="18" charset="0"/>
              </a:rPr>
              <a:t>poor water supply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poor housing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poor communications</a:t>
            </a:r>
          </a:p>
          <a:p>
            <a:r>
              <a:rPr lang="it-IT" sz="2000" b="1">
                <a:latin typeface="+mj-lt"/>
                <a:cs typeface="Times New Roman" pitchFamily="18" charset="0"/>
              </a:rPr>
              <a:t>Social capital</a:t>
            </a:r>
          </a:p>
          <a:p>
            <a:pPr>
              <a:buFontTx/>
              <a:buChar char="•"/>
            </a:pPr>
            <a:r>
              <a:rPr lang="it-IT" sz="2000">
                <a:latin typeface="+mj-lt"/>
                <a:cs typeface="Times New Roman" pitchFamily="18" charset="0"/>
              </a:rPr>
              <a:t> </a:t>
            </a:r>
            <a:r>
              <a:rPr lang="en-GB" sz="1800">
                <a:latin typeface="+mj-lt"/>
                <a:cs typeface="Times New Roman" pitchFamily="18" charset="0"/>
              </a:rPr>
              <a:t>low social status</a:t>
            </a:r>
            <a:endParaRPr lang="it-IT" sz="1800">
              <a:latin typeface="+mj-lt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descrimination against women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strong links with family &amp; friends</a:t>
            </a:r>
          </a:p>
          <a:p>
            <a:pPr>
              <a:buFontTx/>
              <a:buChar char="•"/>
            </a:pPr>
            <a:r>
              <a:rPr lang="it-IT" sz="1800">
                <a:latin typeface="+mj-lt"/>
                <a:cs typeface="Times New Roman" pitchFamily="18" charset="0"/>
              </a:rPr>
              <a:t> traditions of reciprocal exchange</a:t>
            </a:r>
          </a:p>
          <a:p>
            <a:r>
              <a:rPr lang="it-IT" sz="2000">
                <a:latin typeface="+mj-lt"/>
                <a:cs typeface="Times New Roman" pitchFamily="18" charset="0"/>
              </a:rPr>
              <a:t>= </a:t>
            </a:r>
            <a:r>
              <a:rPr lang="it-IT" sz="2000" b="1">
                <a:latin typeface="+mj-lt"/>
                <a:cs typeface="Times New Roman" pitchFamily="18" charset="0"/>
              </a:rPr>
              <a:t>an </a:t>
            </a:r>
            <a:r>
              <a:rPr lang="en-GB" sz="2000" b="1">
                <a:latin typeface="+mj-lt"/>
                <a:cs typeface="Times New Roman" pitchFamily="18" charset="0"/>
              </a:rPr>
              <a:t>extremely reduced “livelihood</a:t>
            </a:r>
            <a:endParaRPr lang="it-IT" sz="2000" b="1">
              <a:latin typeface="+mj-lt"/>
              <a:cs typeface="Times New Roman" pitchFamily="18" charset="0"/>
            </a:endParaRPr>
          </a:p>
          <a:p>
            <a:r>
              <a:rPr lang="it-IT" sz="2000" b="1">
                <a:latin typeface="+mj-lt"/>
                <a:cs typeface="Times New Roman" pitchFamily="18" charset="0"/>
              </a:rPr>
              <a:t>  </a:t>
            </a:r>
            <a:r>
              <a:rPr lang="en-GB" sz="2000" b="1">
                <a:latin typeface="+mj-lt"/>
                <a:cs typeface="Times New Roman" pitchFamily="18" charset="0"/>
              </a:rPr>
              <a:t>pentagon”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1214414" y="785794"/>
            <a:ext cx="2057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it-IT" sz="2000" b="1" dirty="0">
                <a:latin typeface="+mj-lt"/>
                <a:cs typeface="Times New Roman" pitchFamily="18" charset="0"/>
              </a:rPr>
              <a:t>Landless</a:t>
            </a:r>
          </a:p>
          <a:p>
            <a:pPr algn="ctr"/>
            <a:r>
              <a:rPr lang="it-IT" sz="2000" b="1" dirty="0">
                <a:latin typeface="+mj-lt"/>
                <a:cs typeface="Times New Roman" pitchFamily="18" charset="0"/>
              </a:rPr>
              <a:t>female</a:t>
            </a:r>
          </a:p>
          <a:p>
            <a:pPr algn="ctr"/>
            <a:r>
              <a:rPr lang="it-IT" sz="2000" b="1" dirty="0">
                <a:latin typeface="+mj-lt"/>
                <a:cs typeface="Times New Roman" pitchFamily="18" charset="0"/>
              </a:rPr>
              <a:t>agricultural </a:t>
            </a:r>
          </a:p>
          <a:p>
            <a:pPr algn="ctr"/>
            <a:r>
              <a:rPr lang="en-GB" sz="2000" b="1" dirty="0">
                <a:latin typeface="+mj-lt"/>
                <a:cs typeface="Times New Roman" pitchFamily="18" charset="0"/>
              </a:rPr>
              <a:t>labourer</a:t>
            </a:r>
            <a:endParaRPr lang="it-IT" sz="2000" b="1" dirty="0">
              <a:latin typeface="+mj-lt"/>
              <a:cs typeface="Times New Roman" pitchFamily="18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0" y="2590800"/>
            <a:ext cx="4572000" cy="2851150"/>
            <a:chOff x="0" y="1632"/>
            <a:chExt cx="2880" cy="1796"/>
          </a:xfrm>
        </p:grpSpPr>
        <p:grpSp>
          <p:nvGrpSpPr>
            <p:cNvPr id="3" name="Group 32"/>
            <p:cNvGrpSpPr>
              <a:grpSpLocks/>
            </p:cNvGrpSpPr>
            <p:nvPr/>
          </p:nvGrpSpPr>
          <p:grpSpPr bwMode="auto">
            <a:xfrm>
              <a:off x="0" y="1632"/>
              <a:ext cx="2880" cy="1796"/>
              <a:chOff x="0" y="1632"/>
              <a:chExt cx="2880" cy="1796"/>
            </a:xfrm>
          </p:grpSpPr>
          <p:sp>
            <p:nvSpPr>
              <p:cNvPr id="13316" name="Rectangle 4"/>
              <p:cNvSpPr>
                <a:spLocks noChangeArrowheads="1"/>
              </p:cNvSpPr>
              <p:nvPr/>
            </p:nvSpPr>
            <p:spPr bwMode="auto">
              <a:xfrm>
                <a:off x="1920" y="3000"/>
                <a:ext cx="816" cy="4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Financial </a:t>
                </a: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Capital</a:t>
                </a:r>
              </a:p>
            </p:txBody>
          </p:sp>
          <p:sp>
            <p:nvSpPr>
              <p:cNvPr id="13317" name="Rectangle 5"/>
              <p:cNvSpPr>
                <a:spLocks noChangeArrowheads="1"/>
              </p:cNvSpPr>
              <p:nvPr/>
            </p:nvSpPr>
            <p:spPr bwMode="auto">
              <a:xfrm>
                <a:off x="0" y="2256"/>
                <a:ext cx="720" cy="4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Social </a:t>
                </a: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Capital</a:t>
                </a:r>
              </a:p>
            </p:txBody>
          </p:sp>
          <p:sp>
            <p:nvSpPr>
              <p:cNvPr id="13318" name="Rectangle 6"/>
              <p:cNvSpPr>
                <a:spLocks noChangeArrowheads="1"/>
              </p:cNvSpPr>
              <p:nvPr/>
            </p:nvSpPr>
            <p:spPr bwMode="auto">
              <a:xfrm>
                <a:off x="96" y="3000"/>
                <a:ext cx="864" cy="4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Physical </a:t>
                </a: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Capital</a:t>
                </a:r>
              </a:p>
            </p:txBody>
          </p:sp>
          <p:sp>
            <p:nvSpPr>
              <p:cNvPr id="13319" name="Rectangle 7"/>
              <p:cNvSpPr>
                <a:spLocks noChangeArrowheads="1"/>
              </p:cNvSpPr>
              <p:nvPr/>
            </p:nvSpPr>
            <p:spPr bwMode="auto">
              <a:xfrm>
                <a:off x="864" y="1632"/>
                <a:ext cx="1152" cy="2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ctr" eaLnBrk="0" hangingPunct="0">
                  <a:lnSpc>
                    <a:spcPct val="7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Human</a:t>
                </a:r>
                <a:r>
                  <a:rPr lang="en-GB" sz="2000">
                    <a:latin typeface="+mj-lt"/>
                  </a:rPr>
                  <a:t> Capital</a:t>
                </a:r>
              </a:p>
            </p:txBody>
          </p:sp>
          <p:sp>
            <p:nvSpPr>
              <p:cNvPr id="13320" name="AutoShape 8"/>
              <p:cNvSpPr>
                <a:spLocks noChangeArrowheads="1"/>
              </p:cNvSpPr>
              <p:nvPr/>
            </p:nvSpPr>
            <p:spPr bwMode="auto">
              <a:xfrm>
                <a:off x="672" y="1968"/>
                <a:ext cx="1488" cy="1248"/>
              </a:xfrm>
              <a:prstGeom prst="pentagon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3329" name="Rectangle 17"/>
              <p:cNvSpPr>
                <a:spLocks noChangeArrowheads="1"/>
              </p:cNvSpPr>
              <p:nvPr/>
            </p:nvSpPr>
            <p:spPr bwMode="auto">
              <a:xfrm>
                <a:off x="2160" y="2256"/>
                <a:ext cx="720" cy="4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Natural</a:t>
                </a:r>
                <a:r>
                  <a:rPr lang="en-GB" sz="2000">
                    <a:latin typeface="+mj-lt"/>
                  </a:rPr>
                  <a:t> </a:t>
                </a: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Capital</a:t>
                </a:r>
              </a:p>
            </p:txBody>
          </p:sp>
        </p:grpSp>
        <p:grpSp>
          <p:nvGrpSpPr>
            <p:cNvPr id="4" name="Group 33"/>
            <p:cNvGrpSpPr>
              <a:grpSpLocks/>
            </p:cNvGrpSpPr>
            <p:nvPr/>
          </p:nvGrpSpPr>
          <p:grpSpPr bwMode="auto">
            <a:xfrm>
              <a:off x="672" y="1968"/>
              <a:ext cx="1488" cy="1248"/>
              <a:chOff x="672" y="1968"/>
              <a:chExt cx="1488" cy="1248"/>
            </a:xfrm>
          </p:grpSpPr>
          <p:sp>
            <p:nvSpPr>
              <p:cNvPr id="13323" name="Line 11"/>
              <p:cNvSpPr>
                <a:spLocks noChangeShapeType="1"/>
              </p:cNvSpPr>
              <p:nvPr/>
            </p:nvSpPr>
            <p:spPr bwMode="auto">
              <a:xfrm>
                <a:off x="672" y="2450"/>
                <a:ext cx="720" cy="1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3324" name="Line 12"/>
              <p:cNvSpPr>
                <a:spLocks noChangeShapeType="1"/>
              </p:cNvSpPr>
              <p:nvPr/>
            </p:nvSpPr>
            <p:spPr bwMode="auto">
              <a:xfrm>
                <a:off x="1416" y="1968"/>
                <a:ext cx="0" cy="67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3327" name="Line 15"/>
              <p:cNvSpPr>
                <a:spLocks noChangeShapeType="1"/>
              </p:cNvSpPr>
              <p:nvPr/>
            </p:nvSpPr>
            <p:spPr bwMode="auto">
              <a:xfrm flipV="1">
                <a:off x="956" y="2640"/>
                <a:ext cx="436" cy="57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3333" name="Line 21"/>
              <p:cNvSpPr>
                <a:spLocks noChangeShapeType="1"/>
              </p:cNvSpPr>
              <p:nvPr/>
            </p:nvSpPr>
            <p:spPr bwMode="auto">
              <a:xfrm flipH="1" flipV="1">
                <a:off x="1440" y="2640"/>
                <a:ext cx="436" cy="57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3334" name="Line 22"/>
              <p:cNvSpPr>
                <a:spLocks noChangeShapeType="1"/>
              </p:cNvSpPr>
              <p:nvPr/>
            </p:nvSpPr>
            <p:spPr bwMode="auto">
              <a:xfrm flipH="1">
                <a:off x="1440" y="2448"/>
                <a:ext cx="720" cy="1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</p:grp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1752600" y="3657600"/>
            <a:ext cx="762000" cy="838200"/>
            <a:chOff x="1104" y="2304"/>
            <a:chExt cx="480" cy="528"/>
          </a:xfrm>
        </p:grpSpPr>
        <p:sp>
          <p:nvSpPr>
            <p:cNvPr id="13335" name="Line 23"/>
            <p:cNvSpPr>
              <a:spLocks noChangeShapeType="1"/>
            </p:cNvSpPr>
            <p:nvPr/>
          </p:nvSpPr>
          <p:spPr bwMode="auto">
            <a:xfrm>
              <a:off x="1104" y="2544"/>
              <a:ext cx="144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/>
            </a:p>
          </p:txBody>
        </p:sp>
        <p:sp>
          <p:nvSpPr>
            <p:cNvPr id="13336" name="Line 24"/>
            <p:cNvSpPr>
              <a:spLocks noChangeShapeType="1"/>
            </p:cNvSpPr>
            <p:nvPr/>
          </p:nvSpPr>
          <p:spPr bwMode="auto">
            <a:xfrm flipH="1">
              <a:off x="1104" y="2304"/>
              <a:ext cx="288" cy="2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/>
            </a:p>
          </p:txBody>
        </p:sp>
        <p:sp>
          <p:nvSpPr>
            <p:cNvPr id="13337" name="Line 25"/>
            <p:cNvSpPr>
              <a:spLocks noChangeShapeType="1"/>
            </p:cNvSpPr>
            <p:nvPr/>
          </p:nvSpPr>
          <p:spPr bwMode="auto">
            <a:xfrm>
              <a:off x="1392" y="2304"/>
              <a:ext cx="192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/>
            </a:p>
          </p:txBody>
        </p:sp>
        <p:sp>
          <p:nvSpPr>
            <p:cNvPr id="13338" name="Line 26"/>
            <p:cNvSpPr>
              <a:spLocks noChangeShapeType="1"/>
            </p:cNvSpPr>
            <p:nvPr/>
          </p:nvSpPr>
          <p:spPr bwMode="auto">
            <a:xfrm flipV="1">
              <a:off x="1248" y="2784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/>
            </a:p>
          </p:txBody>
        </p:sp>
        <p:sp>
          <p:nvSpPr>
            <p:cNvPr id="13339" name="Line 27"/>
            <p:cNvSpPr>
              <a:spLocks noChangeShapeType="1"/>
            </p:cNvSpPr>
            <p:nvPr/>
          </p:nvSpPr>
          <p:spPr bwMode="auto">
            <a:xfrm flipH="1">
              <a:off x="1536" y="2592"/>
              <a:ext cx="48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33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3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3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3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333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333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33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333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33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333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333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1" grpId="0" build="p" autoUpdateAnimBg="0"/>
      <p:bldP spid="1333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1000108"/>
            <a:ext cx="7772400" cy="1143000"/>
          </a:xfrm>
        </p:spPr>
        <p:txBody>
          <a:bodyPr>
            <a:normAutofit/>
          </a:bodyPr>
          <a:lstStyle/>
          <a:p>
            <a:pPr algn="l"/>
            <a:r>
              <a:rPr lang="it-IT" sz="3600" b="1" dirty="0">
                <a:effectLst/>
                <a:cs typeface="Times New Roman" pitchFamily="18" charset="0"/>
              </a:rPr>
              <a:t>“Vulnerability” Context</a:t>
            </a:r>
            <a:endParaRPr lang="en-GB" sz="3600" b="1" dirty="0">
              <a:effectLst/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928802"/>
            <a:ext cx="7772400" cy="45720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it-IT" sz="2400" b="1" dirty="0">
                <a:latin typeface="+mj-lt"/>
                <a:cs typeface="Times New Roman" pitchFamily="18" charset="0"/>
              </a:rPr>
              <a:t>Shocks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Floods, droughts, cyclones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Deaths in the family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Violence or civil unrest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it-IT" sz="2400" b="1" dirty="0">
                <a:latin typeface="+mj-lt"/>
                <a:cs typeface="Times New Roman" pitchFamily="18" charset="0"/>
              </a:rPr>
              <a:t>Seasonality</a:t>
            </a:r>
            <a:endParaRPr lang="it-IT" sz="28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</a:pPr>
            <a:r>
              <a:rPr lang="it-IT" sz="2400" b="1" dirty="0">
                <a:latin typeface="+mj-lt"/>
                <a:cs typeface="Times New Roman" pitchFamily="18" charset="0"/>
              </a:rPr>
              <a:t>Trends</a:t>
            </a:r>
            <a:r>
              <a:rPr lang="it-IT" sz="2400" dirty="0">
                <a:latin typeface="+mj-lt"/>
                <a:cs typeface="Times New Roman" pitchFamily="18" charset="0"/>
              </a:rPr>
              <a:t> and </a:t>
            </a:r>
            <a:r>
              <a:rPr lang="it-IT" sz="2400" b="1" dirty="0">
                <a:latin typeface="+mj-lt"/>
                <a:cs typeface="Times New Roman" pitchFamily="18" charset="0"/>
              </a:rPr>
              <a:t>changes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Population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Environmental change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Technology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Markets and trade</a:t>
            </a:r>
          </a:p>
          <a:p>
            <a:pPr lvl="1">
              <a:lnSpc>
                <a:spcPct val="90000"/>
              </a:lnSpc>
              <a:buClr>
                <a:schemeClr val="folHlink"/>
              </a:buClr>
              <a:buSzTx/>
            </a:pPr>
            <a:r>
              <a:rPr lang="it-IT" sz="2400" dirty="0">
                <a:latin typeface="+mj-lt"/>
                <a:cs typeface="Times New Roman" pitchFamily="18" charset="0"/>
              </a:rPr>
              <a:t>Globalisation</a:t>
            </a:r>
            <a:endParaRPr lang="en-GB" sz="2400" dirty="0">
              <a:latin typeface="+mj-lt"/>
              <a:cs typeface="Times New Roman" pitchFamily="18" charset="0"/>
            </a:endParaRPr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500034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3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1000108"/>
            <a:ext cx="7772400" cy="1143000"/>
          </a:xfrm>
        </p:spPr>
        <p:txBody>
          <a:bodyPr>
            <a:normAutofit/>
          </a:bodyPr>
          <a:lstStyle/>
          <a:p>
            <a:pPr algn="l"/>
            <a:r>
              <a:rPr lang="it-IT" sz="3600" b="1" dirty="0">
                <a:effectLst/>
                <a:cs typeface="Times New Roman" pitchFamily="18" charset="0"/>
              </a:rPr>
              <a:t>“Vulnerability” Context</a:t>
            </a:r>
            <a:endParaRPr lang="en-GB" sz="3600" b="1" dirty="0">
              <a:effectLst/>
              <a:cs typeface="Times New Roman" pitchFamily="18" charset="0"/>
            </a:endParaRPr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500034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3857620" y="2428868"/>
            <a:ext cx="3205178" cy="3306842"/>
            <a:chOff x="1872" y="1104"/>
            <a:chExt cx="2976" cy="2481"/>
          </a:xfrm>
        </p:grpSpPr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193" y="2214"/>
              <a:ext cx="1143" cy="2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3374" y="1519"/>
              <a:ext cx="0" cy="9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 flipV="1">
              <a:off x="2644" y="2487"/>
              <a:ext cx="692" cy="8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 flipH="1" flipV="1">
              <a:off x="3412" y="2487"/>
              <a:ext cx="692" cy="8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 flipH="1">
              <a:off x="3412" y="2211"/>
              <a:ext cx="1143" cy="27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th-TH">
                <a:latin typeface="+mj-lt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1872" y="1104"/>
              <a:ext cx="2976" cy="2481"/>
              <a:chOff x="1872" y="1104"/>
              <a:chExt cx="2976" cy="2481"/>
            </a:xfrm>
          </p:grpSpPr>
          <p:grpSp>
            <p:nvGrpSpPr>
              <p:cNvPr id="14" name="Group 15"/>
              <p:cNvGrpSpPr>
                <a:grpSpLocks/>
              </p:cNvGrpSpPr>
              <p:nvPr/>
            </p:nvGrpSpPr>
            <p:grpSpPr bwMode="auto">
              <a:xfrm>
                <a:off x="1872" y="1104"/>
                <a:ext cx="2976" cy="2481"/>
                <a:chOff x="1872" y="1104"/>
                <a:chExt cx="2976" cy="2481"/>
              </a:xfrm>
            </p:grpSpPr>
            <p:sp>
              <p:nvSpPr>
                <p:cNvPr id="16" name="Rectangle 3"/>
                <p:cNvSpPr>
                  <a:spLocks noChangeArrowheads="1"/>
                </p:cNvSpPr>
                <p:nvPr/>
              </p:nvSpPr>
              <p:spPr bwMode="auto">
                <a:xfrm>
                  <a:off x="4174" y="3248"/>
                  <a:ext cx="242" cy="3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en-GB" sz="2000">
                      <a:latin typeface="+mj-lt"/>
                    </a:rPr>
                    <a:t>F</a:t>
                  </a:r>
                </a:p>
              </p:txBody>
            </p:sp>
            <p:sp>
              <p:nvSpPr>
                <p:cNvPr id="17" name="Rectangle 4"/>
                <p:cNvSpPr>
                  <a:spLocks noChangeArrowheads="1"/>
                </p:cNvSpPr>
                <p:nvPr/>
              </p:nvSpPr>
              <p:spPr bwMode="auto">
                <a:xfrm>
                  <a:off x="2352" y="3248"/>
                  <a:ext cx="298" cy="3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P</a:t>
                  </a:r>
                  <a:endParaRPr lang="en-GB" sz="2000">
                    <a:latin typeface="+mj-lt"/>
                  </a:endParaRPr>
                </a:p>
              </p:txBody>
            </p:sp>
            <p:sp>
              <p:nvSpPr>
                <p:cNvPr id="18" name="Rectangle 5"/>
                <p:cNvSpPr>
                  <a:spLocks noChangeArrowheads="1"/>
                </p:cNvSpPr>
                <p:nvPr/>
              </p:nvSpPr>
              <p:spPr bwMode="auto">
                <a:xfrm>
                  <a:off x="3162" y="1104"/>
                  <a:ext cx="423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algn="ctr" eaLnBrk="0" hangingPunct="0">
                    <a:lnSpc>
                      <a:spcPct val="7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H</a:t>
                  </a:r>
                  <a:endParaRPr lang="en-GB" sz="2000">
                    <a:latin typeface="+mj-lt"/>
                  </a:endParaRPr>
                </a:p>
              </p:txBody>
            </p:sp>
            <p:sp>
              <p:nvSpPr>
                <p:cNvPr id="19" name="AutoShape 6"/>
                <p:cNvSpPr>
                  <a:spLocks noChangeArrowheads="1"/>
                </p:cNvSpPr>
                <p:nvPr/>
              </p:nvSpPr>
              <p:spPr bwMode="auto">
                <a:xfrm>
                  <a:off x="2193" y="1519"/>
                  <a:ext cx="2362" cy="1798"/>
                </a:xfrm>
                <a:prstGeom prst="pentagon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0" name="Rectangle 10"/>
                <p:cNvSpPr>
                  <a:spLocks noChangeArrowheads="1"/>
                </p:cNvSpPr>
                <p:nvPr/>
              </p:nvSpPr>
              <p:spPr bwMode="auto">
                <a:xfrm>
                  <a:off x="4555" y="1934"/>
                  <a:ext cx="293" cy="3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N</a:t>
                  </a:r>
                  <a:endParaRPr lang="en-GB" sz="2000">
                    <a:latin typeface="+mj-lt"/>
                  </a:endParaRPr>
                </a:p>
              </p:txBody>
            </p:sp>
            <p:sp>
              <p:nvSpPr>
                <p:cNvPr id="21" name="Rectangle 13"/>
                <p:cNvSpPr>
                  <a:spLocks noChangeArrowheads="1"/>
                </p:cNvSpPr>
                <p:nvPr/>
              </p:nvSpPr>
              <p:spPr bwMode="auto">
                <a:xfrm>
                  <a:off x="1872" y="2003"/>
                  <a:ext cx="321" cy="3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S</a:t>
                  </a:r>
                  <a:endParaRPr lang="en-GB" sz="2000">
                    <a:latin typeface="+mj-lt"/>
                  </a:endParaRPr>
                </a:p>
              </p:txBody>
            </p:sp>
          </p:grpSp>
          <p:sp>
            <p:nvSpPr>
              <p:cNvPr id="15" name="Text Box 14"/>
              <p:cNvSpPr txBox="1">
                <a:spLocks noChangeArrowheads="1"/>
              </p:cNvSpPr>
              <p:nvPr/>
            </p:nvSpPr>
            <p:spPr bwMode="auto">
              <a:xfrm>
                <a:off x="2970" y="2280"/>
                <a:ext cx="1055" cy="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it-IT" sz="2000" b="1" dirty="0">
                    <a:latin typeface="+mj-lt"/>
                  </a:rPr>
                  <a:t>The Poor</a:t>
                </a:r>
                <a:endParaRPr lang="en-GB" sz="2000" b="1" dirty="0">
                  <a:latin typeface="+mj-lt"/>
                </a:endParaRPr>
              </a:p>
            </p:txBody>
          </p:sp>
        </p:grpSp>
      </p:grpSp>
      <p:sp>
        <p:nvSpPr>
          <p:cNvPr id="22" name="AutoShape 18"/>
          <p:cNvSpPr>
            <a:spLocks noChangeArrowheads="1"/>
          </p:cNvSpPr>
          <p:nvPr/>
        </p:nvSpPr>
        <p:spPr bwMode="auto">
          <a:xfrm>
            <a:off x="2571736" y="2357430"/>
            <a:ext cx="1964464" cy="602455"/>
          </a:xfrm>
          <a:prstGeom prst="curvedDownArrow">
            <a:avLst>
              <a:gd name="adj1" fmla="val 53338"/>
              <a:gd name="adj2" fmla="val 134046"/>
              <a:gd name="adj3" fmla="val 33333"/>
            </a:avLst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 flipH="1" flipV="1">
            <a:off x="2357422" y="5643578"/>
            <a:ext cx="1964464" cy="602455"/>
          </a:xfrm>
          <a:prstGeom prst="curvedDownArrow">
            <a:avLst>
              <a:gd name="adj1" fmla="val 53338"/>
              <a:gd name="adj2" fmla="val 134046"/>
              <a:gd name="adj3" fmla="val 33333"/>
            </a:avLst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1000100" y="3304502"/>
            <a:ext cx="1863931" cy="1791373"/>
          </a:xfrm>
          <a:prstGeom prst="rect">
            <a:avLst/>
          </a:prstGeom>
          <a:solidFill>
            <a:schemeClr val="bg1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2000" b="1" dirty="0">
                <a:latin typeface="+mj-lt"/>
                <a:cs typeface="Times New Roman" pitchFamily="18" charset="0"/>
              </a:rPr>
              <a:t>Vulnerability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2000" b="1" dirty="0">
                <a:latin typeface="+mj-lt"/>
                <a:cs typeface="Times New Roman" pitchFamily="18" charset="0"/>
              </a:rPr>
              <a:t>Context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800" dirty="0">
                <a:latin typeface="+mj-lt"/>
                <a:cs typeface="Times New Roman" pitchFamily="18" charset="0"/>
              </a:rPr>
              <a:t>Shocks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800" dirty="0">
                <a:latin typeface="+mj-lt"/>
                <a:cs typeface="Times New Roman" pitchFamily="18" charset="0"/>
              </a:rPr>
              <a:t>Seasonality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800" dirty="0">
                <a:latin typeface="+mj-lt"/>
                <a:cs typeface="Times New Roman" pitchFamily="18" charset="0"/>
              </a:rPr>
              <a:t>Trends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800" dirty="0">
                <a:latin typeface="+mj-lt"/>
                <a:cs typeface="Times New Roman" pitchFamily="18" charset="0"/>
              </a:rPr>
              <a:t>Changes</a:t>
            </a:r>
            <a:endParaRPr lang="en-GB" sz="1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22" grpId="0" animBg="1"/>
      <p:bldP spid="23" grpId="0" animBg="1"/>
      <p:bldP spid="24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543800" cy="685800"/>
          </a:xfrm>
        </p:spPr>
        <p:txBody>
          <a:bodyPr/>
          <a:lstStyle/>
          <a:p>
            <a:r>
              <a:rPr lang="it-IT" sz="3200" b="1" dirty="0">
                <a:effectLst/>
                <a:cs typeface="Times New Roman" pitchFamily="18" charset="0"/>
              </a:rPr>
              <a:t>Policies, Institutions &amp; Processes</a:t>
            </a:r>
            <a:endParaRPr lang="en-GB" sz="3200" b="1" dirty="0">
              <a:effectLst/>
              <a:cs typeface="Times New Roman" pitchFamily="18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14400"/>
            <a:ext cx="3352800" cy="762000"/>
          </a:xfrm>
        </p:spPr>
        <p:txBody>
          <a:bodyPr/>
          <a:lstStyle/>
          <a:p>
            <a:pPr>
              <a:buClr>
                <a:schemeClr val="folHlink"/>
              </a:buClr>
              <a:buSzTx/>
              <a:buFontTx/>
              <a:buChar char="•"/>
            </a:pPr>
            <a:r>
              <a:rPr lang="it-IT" sz="2800" b="1">
                <a:latin typeface="+mj-lt"/>
                <a:cs typeface="Times New Roman" pitchFamily="18" charset="0"/>
              </a:rPr>
              <a:t>Policies</a:t>
            </a:r>
            <a:endParaRPr lang="en-GB" sz="2800">
              <a:latin typeface="+mj-lt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048000" y="914400"/>
            <a:ext cx="6096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of government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of different LEVELS of government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of NGOs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of interational bodies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81000" y="2362200"/>
            <a:ext cx="3352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2800" b="1">
                <a:latin typeface="+mj-lt"/>
                <a:cs typeface="Times New Roman" pitchFamily="18" charset="0"/>
              </a:rPr>
              <a:t>Institutions</a:t>
            </a:r>
            <a:endParaRPr lang="en-GB" sz="2800">
              <a:latin typeface="+mj-lt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81000" y="4953000"/>
            <a:ext cx="3352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2800" b="1">
                <a:latin typeface="+mj-lt"/>
                <a:cs typeface="Times New Roman" pitchFamily="18" charset="0"/>
              </a:rPr>
              <a:t>Processes</a:t>
            </a:r>
            <a:endParaRPr lang="en-GB" sz="2800">
              <a:latin typeface="+mj-lt"/>
            </a:endParaRP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048000" y="2362200"/>
            <a:ext cx="6096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political, legislative &amp; representative bodies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executive agencies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judicial bodies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civil society &amp; membership organisations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NGOs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law, money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political parties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commercial enterprises &amp; corporations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048000" y="4953000"/>
            <a:ext cx="5715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the “rules of the game”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decision-making processes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social norms &amp; customs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gender, caste, class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FontTx/>
              <a:buChar char="•"/>
            </a:pPr>
            <a:r>
              <a:rPr lang="it-IT" sz="1800" b="1">
                <a:latin typeface="+mj-lt"/>
                <a:cs typeface="Times New Roman" pitchFamily="18" charset="0"/>
              </a:rPr>
              <a:t>language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6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63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63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63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build="p" autoUpdateAnimBg="0"/>
      <p:bldP spid="16388" grpId="0" build="p" bldLvl="2" autoUpdateAnimBg="0"/>
      <p:bldP spid="16389" grpId="0" autoUpdateAnimBg="0"/>
      <p:bldP spid="16390" grpId="0" autoUpdateAnimBg="0"/>
      <p:bldP spid="16391" grpId="0" build="p" bldLvl="2" autoUpdateAnimBg="0"/>
      <p:bldP spid="16393" grpId="0" build="p" bldLvl="2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6553200" y="3429000"/>
            <a:ext cx="1676400" cy="1143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2000" b="1">
                <a:latin typeface="+mj-lt"/>
                <a:cs typeface="Times New Roman" pitchFamily="18" charset="0"/>
              </a:rPr>
              <a:t>Policies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2000" b="1">
                <a:latin typeface="+mj-lt"/>
                <a:cs typeface="Times New Roman" pitchFamily="18" charset="0"/>
              </a:rPr>
              <a:t>Institutions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2000" b="1">
                <a:latin typeface="+mj-lt"/>
                <a:cs typeface="Times New Roman" pitchFamily="18" charset="0"/>
              </a:rPr>
              <a:t>Processes</a:t>
            </a:r>
            <a:endParaRPr lang="en-GB" sz="2000">
              <a:latin typeface="+mj-lt"/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685800" y="2133600"/>
            <a:ext cx="5105400" cy="3611563"/>
            <a:chOff x="432" y="1344"/>
            <a:chExt cx="3216" cy="2275"/>
          </a:xfrm>
          <a:solidFill>
            <a:schemeClr val="bg1"/>
          </a:solidFill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1584" y="1584"/>
              <a:ext cx="2064" cy="1639"/>
              <a:chOff x="288" y="1680"/>
              <a:chExt cx="2208" cy="1798"/>
            </a:xfrm>
            <a:grpFill/>
          </p:grpSpPr>
          <p:sp>
            <p:nvSpPr>
              <p:cNvPr id="17410" name="Rectangle 2"/>
              <p:cNvSpPr>
                <a:spLocks noChangeArrowheads="1"/>
              </p:cNvSpPr>
              <p:nvPr/>
            </p:nvSpPr>
            <p:spPr bwMode="auto">
              <a:xfrm>
                <a:off x="1920" y="3168"/>
                <a:ext cx="288" cy="31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en-GB" sz="2000">
                    <a:latin typeface="+mj-lt"/>
                  </a:rPr>
                  <a:t>F</a:t>
                </a:r>
              </a:p>
            </p:txBody>
          </p:sp>
          <p:sp>
            <p:nvSpPr>
              <p:cNvPr id="17411" name="Rectangle 3"/>
              <p:cNvSpPr>
                <a:spLocks noChangeArrowheads="1"/>
              </p:cNvSpPr>
              <p:nvPr/>
            </p:nvSpPr>
            <p:spPr bwMode="auto">
              <a:xfrm>
                <a:off x="576" y="3168"/>
                <a:ext cx="384" cy="31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P</a:t>
                </a:r>
                <a:endParaRPr lang="en-GB" sz="2000">
                  <a:latin typeface="+mj-lt"/>
                </a:endParaRPr>
              </a:p>
            </p:txBody>
          </p:sp>
          <p:sp>
            <p:nvSpPr>
              <p:cNvPr id="17412" name="Rectangle 4"/>
              <p:cNvSpPr>
                <a:spLocks noChangeArrowheads="1"/>
              </p:cNvSpPr>
              <p:nvPr/>
            </p:nvSpPr>
            <p:spPr bwMode="auto">
              <a:xfrm>
                <a:off x="1201" y="1680"/>
                <a:ext cx="431" cy="23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ctr" eaLnBrk="0" hangingPunct="0">
                  <a:lnSpc>
                    <a:spcPct val="7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H</a:t>
                </a:r>
                <a:endParaRPr lang="en-GB" sz="2000">
                  <a:latin typeface="+mj-lt"/>
                </a:endParaRPr>
              </a:p>
            </p:txBody>
          </p:sp>
          <p:sp>
            <p:nvSpPr>
              <p:cNvPr id="17413" name="AutoShape 5"/>
              <p:cNvSpPr>
                <a:spLocks noChangeArrowheads="1"/>
              </p:cNvSpPr>
              <p:nvPr/>
            </p:nvSpPr>
            <p:spPr bwMode="auto">
              <a:xfrm>
                <a:off x="672" y="1968"/>
                <a:ext cx="1488" cy="1248"/>
              </a:xfrm>
              <a:prstGeom prst="pentagon">
                <a:avLst/>
              </a:prstGeom>
              <a:grp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14" name="Line 6"/>
              <p:cNvSpPr>
                <a:spLocks noChangeShapeType="1"/>
              </p:cNvSpPr>
              <p:nvPr/>
            </p:nvSpPr>
            <p:spPr bwMode="auto">
              <a:xfrm>
                <a:off x="672" y="2450"/>
                <a:ext cx="720" cy="190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15" name="Line 7"/>
              <p:cNvSpPr>
                <a:spLocks noChangeShapeType="1"/>
              </p:cNvSpPr>
              <p:nvPr/>
            </p:nvSpPr>
            <p:spPr bwMode="auto">
              <a:xfrm>
                <a:off x="1416" y="1968"/>
                <a:ext cx="0" cy="672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16" name="Line 8"/>
              <p:cNvSpPr>
                <a:spLocks noChangeShapeType="1"/>
              </p:cNvSpPr>
              <p:nvPr/>
            </p:nvSpPr>
            <p:spPr bwMode="auto">
              <a:xfrm flipV="1">
                <a:off x="956" y="2640"/>
                <a:ext cx="436" cy="576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17" name="Rectangle 9"/>
              <p:cNvSpPr>
                <a:spLocks noChangeArrowheads="1"/>
              </p:cNvSpPr>
              <p:nvPr/>
            </p:nvSpPr>
            <p:spPr bwMode="auto">
              <a:xfrm>
                <a:off x="2160" y="2256"/>
                <a:ext cx="336" cy="31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N</a:t>
                </a:r>
                <a:endParaRPr lang="en-GB" sz="2000">
                  <a:latin typeface="+mj-lt"/>
                </a:endParaRPr>
              </a:p>
            </p:txBody>
          </p:sp>
          <p:sp>
            <p:nvSpPr>
              <p:cNvPr id="17418" name="Line 10"/>
              <p:cNvSpPr>
                <a:spLocks noChangeShapeType="1"/>
              </p:cNvSpPr>
              <p:nvPr/>
            </p:nvSpPr>
            <p:spPr bwMode="auto">
              <a:xfrm flipH="1" flipV="1">
                <a:off x="1440" y="2640"/>
                <a:ext cx="436" cy="576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19" name="Line 11"/>
              <p:cNvSpPr>
                <a:spLocks noChangeShapeType="1"/>
              </p:cNvSpPr>
              <p:nvPr/>
            </p:nvSpPr>
            <p:spPr bwMode="auto">
              <a:xfrm flipH="1">
                <a:off x="1440" y="2448"/>
                <a:ext cx="720" cy="190"/>
              </a:xfrm>
              <a:prstGeom prst="line">
                <a:avLst/>
              </a:prstGeom>
              <a:grpFill/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26" name="Rectangle 18"/>
              <p:cNvSpPr>
                <a:spLocks noChangeArrowheads="1"/>
              </p:cNvSpPr>
              <p:nvPr/>
            </p:nvSpPr>
            <p:spPr bwMode="auto">
              <a:xfrm>
                <a:off x="288" y="2304"/>
                <a:ext cx="384" cy="31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S</a:t>
                </a:r>
                <a:endParaRPr lang="en-GB" sz="2000">
                  <a:latin typeface="+mj-lt"/>
                </a:endParaRPr>
              </a:p>
            </p:txBody>
          </p:sp>
          <p:sp>
            <p:nvSpPr>
              <p:cNvPr id="17427" name="Text Box 19"/>
              <p:cNvSpPr txBox="1">
                <a:spLocks noChangeArrowheads="1"/>
              </p:cNvSpPr>
              <p:nvPr/>
            </p:nvSpPr>
            <p:spPr bwMode="auto">
              <a:xfrm>
                <a:off x="1008" y="2496"/>
                <a:ext cx="765" cy="27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it-IT" sz="2000" b="1">
                    <a:latin typeface="+mj-lt"/>
                  </a:rPr>
                  <a:t>The Poor</a:t>
                </a:r>
                <a:endParaRPr lang="en-GB" sz="2000" b="1">
                  <a:latin typeface="+mj-lt"/>
                </a:endParaRPr>
              </a:p>
            </p:txBody>
          </p:sp>
        </p:grpSp>
        <p:sp>
          <p:nvSpPr>
            <p:cNvPr id="17433" name="Rectangle 25"/>
            <p:cNvSpPr>
              <a:spLocks noChangeArrowheads="1"/>
            </p:cNvSpPr>
            <p:nvPr/>
          </p:nvSpPr>
          <p:spPr bwMode="auto">
            <a:xfrm>
              <a:off x="432" y="1824"/>
              <a:ext cx="1200" cy="1344"/>
            </a:xfrm>
            <a:prstGeom prst="rect">
              <a:avLst/>
            </a:prstGeom>
            <a:grpFill/>
            <a:ln w="9525">
              <a:solidFill>
                <a:srgbClr val="00008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2000" b="1">
                  <a:latin typeface="+mj-lt"/>
                  <a:cs typeface="Times New Roman" pitchFamily="18" charset="0"/>
                </a:rPr>
                <a:t>Vulnerability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2000" b="1">
                  <a:latin typeface="+mj-lt"/>
                  <a:cs typeface="Times New Roman" pitchFamily="18" charset="0"/>
                </a:rPr>
                <a:t>Context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800">
                  <a:latin typeface="+mj-lt"/>
                  <a:cs typeface="Times New Roman" pitchFamily="18" charset="0"/>
                </a:rPr>
                <a:t>Shocks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800">
                  <a:latin typeface="+mj-lt"/>
                  <a:cs typeface="Times New Roman" pitchFamily="18" charset="0"/>
                </a:rPr>
                <a:t>Seasonality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800">
                  <a:latin typeface="+mj-lt"/>
                  <a:cs typeface="Times New Roman" pitchFamily="18" charset="0"/>
                </a:rPr>
                <a:t>Trends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800">
                  <a:latin typeface="+mj-lt"/>
                  <a:cs typeface="Times New Roman" pitchFamily="18" charset="0"/>
                </a:rPr>
                <a:t>Changes</a:t>
              </a:r>
              <a:endParaRPr lang="en-GB" sz="1800">
                <a:latin typeface="+mj-lt"/>
              </a:endParaRPr>
            </a:p>
          </p:txBody>
        </p:sp>
        <p:grpSp>
          <p:nvGrpSpPr>
            <p:cNvPr id="4" name="Group 28"/>
            <p:cNvGrpSpPr>
              <a:grpSpLocks/>
            </p:cNvGrpSpPr>
            <p:nvPr/>
          </p:nvGrpSpPr>
          <p:grpSpPr bwMode="auto">
            <a:xfrm>
              <a:off x="1200" y="1344"/>
              <a:ext cx="1326" cy="2275"/>
              <a:chOff x="888" y="1344"/>
              <a:chExt cx="1326" cy="2275"/>
            </a:xfrm>
            <a:grpFill/>
          </p:grpSpPr>
          <p:sp>
            <p:nvSpPr>
              <p:cNvPr id="17434" name="AutoShape 26"/>
              <p:cNvSpPr>
                <a:spLocks noChangeArrowheads="1"/>
              </p:cNvSpPr>
              <p:nvPr/>
            </p:nvSpPr>
            <p:spPr bwMode="auto">
              <a:xfrm>
                <a:off x="888" y="1344"/>
                <a:ext cx="1326" cy="355"/>
              </a:xfrm>
              <a:prstGeom prst="curvedDownArrow">
                <a:avLst>
                  <a:gd name="adj1" fmla="val 49371"/>
                  <a:gd name="adj2" fmla="val 124075"/>
                  <a:gd name="adj3" fmla="val 33333"/>
                </a:avLst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35" name="AutoShape 27"/>
              <p:cNvSpPr>
                <a:spLocks noChangeArrowheads="1"/>
              </p:cNvSpPr>
              <p:nvPr/>
            </p:nvSpPr>
            <p:spPr bwMode="auto">
              <a:xfrm flipV="1">
                <a:off x="888" y="3264"/>
                <a:ext cx="1326" cy="355"/>
              </a:xfrm>
              <a:prstGeom prst="curvedDownArrow">
                <a:avLst>
                  <a:gd name="adj1" fmla="val 49371"/>
                  <a:gd name="adj2" fmla="val 124075"/>
                  <a:gd name="adj3" fmla="val 33333"/>
                </a:avLst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</p:grpSp>
      </p:grp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5257800" y="3505200"/>
            <a:ext cx="1330325" cy="1028700"/>
            <a:chOff x="3312" y="2208"/>
            <a:chExt cx="838" cy="648"/>
          </a:xfrm>
          <a:solidFill>
            <a:schemeClr val="bg1"/>
          </a:solidFill>
        </p:grpSpPr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3551" y="2208"/>
              <a:ext cx="360" cy="648"/>
              <a:chOff x="3648" y="2040"/>
              <a:chExt cx="360" cy="648"/>
            </a:xfrm>
            <a:grpFill/>
          </p:grpSpPr>
          <p:sp>
            <p:nvSpPr>
              <p:cNvPr id="17430" name="AutoShape 22"/>
              <p:cNvSpPr>
                <a:spLocks noChangeArrowheads="1"/>
              </p:cNvSpPr>
              <p:nvPr/>
            </p:nvSpPr>
            <p:spPr bwMode="auto">
              <a:xfrm>
                <a:off x="3648" y="2040"/>
                <a:ext cx="360" cy="144"/>
              </a:xfrm>
              <a:prstGeom prst="rightArrow">
                <a:avLst>
                  <a:gd name="adj1" fmla="val 50000"/>
                  <a:gd name="adj2" fmla="val 62500"/>
                </a:avLst>
              </a:prstGeom>
              <a:grpFill/>
              <a:ln w="9525">
                <a:solidFill>
                  <a:srgbClr val="00008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17431" name="AutoShape 23"/>
              <p:cNvSpPr>
                <a:spLocks noChangeArrowheads="1"/>
              </p:cNvSpPr>
              <p:nvPr/>
            </p:nvSpPr>
            <p:spPr bwMode="auto">
              <a:xfrm flipH="1">
                <a:off x="3648" y="2544"/>
                <a:ext cx="360" cy="144"/>
              </a:xfrm>
              <a:prstGeom prst="rightArrow">
                <a:avLst>
                  <a:gd name="adj1" fmla="val 50000"/>
                  <a:gd name="adj2" fmla="val 62500"/>
                </a:avLst>
              </a:prstGeom>
              <a:grpFill/>
              <a:ln w="9525">
                <a:solidFill>
                  <a:srgbClr val="00008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</p:grpSp>
        <p:sp>
          <p:nvSpPr>
            <p:cNvPr id="17437" name="Text Box 29"/>
            <p:cNvSpPr txBox="1">
              <a:spLocks noChangeArrowheads="1"/>
            </p:cNvSpPr>
            <p:nvPr/>
          </p:nvSpPr>
          <p:spPr bwMode="auto">
            <a:xfrm>
              <a:off x="3312" y="2400"/>
              <a:ext cx="838" cy="19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it-IT" sz="1800" b="1">
                  <a:latin typeface="+mj-lt"/>
                </a:rPr>
                <a:t>influence</a:t>
              </a:r>
            </a:p>
          </p:txBody>
        </p:sp>
      </p:grpSp>
      <p:sp>
        <p:nvSpPr>
          <p:cNvPr id="17439" name="Freeform 31"/>
          <p:cNvSpPr>
            <a:spLocks/>
          </p:cNvSpPr>
          <p:nvPr/>
        </p:nvSpPr>
        <p:spPr bwMode="auto">
          <a:xfrm>
            <a:off x="1295400" y="1676400"/>
            <a:ext cx="6061075" cy="1574800"/>
          </a:xfrm>
          <a:custGeom>
            <a:avLst/>
            <a:gdLst/>
            <a:ahLst/>
            <a:cxnLst>
              <a:cxn ang="0">
                <a:pos x="4010" y="992"/>
              </a:cxn>
              <a:cxn ang="0">
                <a:pos x="4009" y="0"/>
              </a:cxn>
              <a:cxn ang="0">
                <a:pos x="0" y="0"/>
              </a:cxn>
              <a:cxn ang="0">
                <a:pos x="0" y="720"/>
              </a:cxn>
            </a:cxnLst>
            <a:rect l="0" t="0" r="r" b="b"/>
            <a:pathLst>
              <a:path w="4010" h="992">
                <a:moveTo>
                  <a:pt x="4010" y="992"/>
                </a:moveTo>
                <a:lnTo>
                  <a:pt x="4009" y="0"/>
                </a:lnTo>
                <a:lnTo>
                  <a:pt x="0" y="0"/>
                </a:lnTo>
                <a:lnTo>
                  <a:pt x="0" y="720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th-TH">
              <a:latin typeface="+mj-lt"/>
            </a:endParaRPr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>
          <a:xfrm>
            <a:off x="685800" y="228600"/>
            <a:ext cx="7543800" cy="685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Policies, Institutions &amp; Processes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 animBg="1" autoUpdateAnimBg="0"/>
      <p:bldP spid="17439" grpId="0" animBg="1"/>
      <p:bldP spid="3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71472" y="1357298"/>
            <a:ext cx="8215370" cy="4470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b="1" dirty="0" smtClean="0">
                <a:effectLst/>
                <a:latin typeface="+mj-lt"/>
                <a:cs typeface="Times New Roman" pitchFamily="18" charset="0"/>
              </a:rPr>
              <a:t>Livelihood Strategies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endParaRPr lang="it-IT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dirty="0" smtClean="0">
                <a:latin typeface="+mj-lt"/>
                <a:cs typeface="Times New Roman" pitchFamily="18" charset="0"/>
              </a:rPr>
              <a:t>Combining: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the assets they can access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dirty="0" smtClean="0">
                <a:latin typeface="+mj-lt"/>
                <a:cs typeface="Times New Roman" pitchFamily="18" charset="0"/>
              </a:rPr>
              <a:t>Taking account of: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the vulnerability context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dirty="0" smtClean="0">
                <a:latin typeface="+mj-lt"/>
                <a:cs typeface="Times New Roman" pitchFamily="18" charset="0"/>
              </a:rPr>
              <a:t>Supported or obstructed by: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policies, institutions and processes</a:t>
            </a:r>
            <a:r>
              <a:rPr lang="en-GB" dirty="0" smtClean="0">
                <a:latin typeface="+mj-lt"/>
                <a:cs typeface="Times New Roman" pitchFamily="18" charset="0"/>
              </a:rPr>
              <a:t>.</a:t>
            </a:r>
            <a:endParaRPr lang="it-IT" dirty="0" smtClean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dirty="0" smtClean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71472" y="1357298"/>
            <a:ext cx="8215370" cy="4470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b="1" dirty="0" smtClean="0">
                <a:effectLst/>
                <a:latin typeface="+mj-lt"/>
                <a:cs typeface="Times New Roman" pitchFamily="18" charset="0"/>
              </a:rPr>
              <a:t>Livelihood Strategies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endParaRPr lang="en-US" dirty="0" smtClean="0"/>
          </a:p>
          <a:p>
            <a:r>
              <a:rPr lang="en-US" dirty="0" smtClean="0">
                <a:sym typeface="Wingdings" pitchFamily="2" charset="2"/>
              </a:rPr>
              <a:t> Actors </a:t>
            </a:r>
            <a:r>
              <a:rPr lang="en-US" dirty="0" smtClean="0"/>
              <a:t>aim </a:t>
            </a:r>
            <a:r>
              <a:rPr lang="en-US" dirty="0"/>
              <a:t>to achieve livelihood outcomes</a:t>
            </a:r>
          </a:p>
          <a:p>
            <a:r>
              <a:rPr lang="en-US" dirty="0"/>
              <a:t>• Decisions on livelihood strategies may invoke</a:t>
            </a:r>
          </a:p>
          <a:p>
            <a:r>
              <a:rPr lang="en-US" dirty="0"/>
              <a:t>– Natural-resource based activities</a:t>
            </a:r>
          </a:p>
          <a:p>
            <a:r>
              <a:rPr lang="en-US" dirty="0"/>
              <a:t>– Non-natural resource based and off-farm activities</a:t>
            </a:r>
          </a:p>
          <a:p>
            <a:r>
              <a:rPr lang="en-US" dirty="0"/>
              <a:t>– Migration and remittances</a:t>
            </a:r>
          </a:p>
          <a:p>
            <a:r>
              <a:rPr lang="en-US" dirty="0"/>
              <a:t>– Pensions and grants</a:t>
            </a:r>
          </a:p>
          <a:p>
            <a:r>
              <a:rPr lang="en-US" dirty="0"/>
              <a:t>– Intensification versus diversification</a:t>
            </a:r>
          </a:p>
          <a:p>
            <a:r>
              <a:rPr lang="en-US" dirty="0"/>
              <a:t>– Short-term versus long-term outcomes</a:t>
            </a:r>
            <a:endParaRPr lang="it-IT" dirty="0" smtClean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642910" y="1071546"/>
            <a:ext cx="8215370" cy="4470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b="1" dirty="0" smtClean="0">
                <a:effectLst/>
                <a:latin typeface="+mj-lt"/>
                <a:cs typeface="Times New Roman" pitchFamily="18" charset="0"/>
              </a:rPr>
              <a:t>Livelihood Outcomes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endParaRPr lang="it-IT" dirty="0">
              <a:latin typeface="+mj-lt"/>
              <a:cs typeface="Times New Roman" pitchFamily="18" charset="0"/>
            </a:endParaRPr>
          </a:p>
          <a:p>
            <a:r>
              <a:rPr lang="en-US" dirty="0"/>
              <a:t>Potential livelihood outcomes can include</a:t>
            </a:r>
          </a:p>
          <a:p>
            <a:r>
              <a:rPr lang="en-US" dirty="0"/>
              <a:t>– Improved food security</a:t>
            </a:r>
          </a:p>
          <a:p>
            <a:r>
              <a:rPr lang="en-US" dirty="0"/>
              <a:t>– Higher income</a:t>
            </a:r>
          </a:p>
          <a:p>
            <a:r>
              <a:rPr lang="en-US" dirty="0"/>
              <a:t>– Reduced vulnerability</a:t>
            </a:r>
          </a:p>
          <a:p>
            <a:r>
              <a:rPr lang="en-US" dirty="0"/>
              <a:t>– Increased well-being</a:t>
            </a:r>
          </a:p>
          <a:p>
            <a:r>
              <a:rPr lang="en-US" dirty="0"/>
              <a:t>– Protected rights of access</a:t>
            </a:r>
          </a:p>
          <a:p>
            <a:r>
              <a:rPr lang="en-US" dirty="0"/>
              <a:t>– Recovered human dignity</a:t>
            </a:r>
            <a:endParaRPr lang="it-IT" dirty="0" smtClean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642910" y="1071546"/>
            <a:ext cx="8215370" cy="4470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it-IT" b="1" dirty="0" smtClean="0">
                <a:effectLst/>
                <a:latin typeface="+mj-lt"/>
                <a:cs typeface="Times New Roman" pitchFamily="18" charset="0"/>
              </a:rPr>
              <a:t>Livelihood Outcomes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endParaRPr lang="it-IT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None/>
            </a:pPr>
            <a:r>
              <a:rPr lang="en-GB" dirty="0" smtClean="0">
                <a:latin typeface="+mj-lt"/>
                <a:cs typeface="Times New Roman" pitchFamily="18" charset="0"/>
              </a:rPr>
              <a:t>Poverty </a:t>
            </a:r>
            <a:r>
              <a:rPr lang="it-IT" dirty="0" smtClean="0">
                <a:latin typeface="+mj-lt"/>
                <a:cs typeface="Times New Roman" pitchFamily="18" charset="0"/>
              </a:rPr>
              <a:t> - </a:t>
            </a:r>
            <a:r>
              <a:rPr lang="en-GB" dirty="0" smtClean="0">
                <a:latin typeface="+mj-lt"/>
                <a:cs typeface="Times New Roman" pitchFamily="18" charset="0"/>
              </a:rPr>
              <a:t>a “poor” livelihood outcome</a:t>
            </a:r>
            <a:r>
              <a:rPr lang="it-IT" dirty="0" smtClean="0">
                <a:latin typeface="+mj-lt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en-GB" dirty="0" smtClean="0">
                <a:latin typeface="+mj-lt"/>
                <a:cs typeface="Times New Roman" pitchFamily="18" charset="0"/>
              </a:rPr>
              <a:t>based on a fragile or unbalanced set of livelihood assets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unable to sustain to shocks, changes or trends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not supported, or actively obstructed by policies, institutions and processes that </a:t>
            </a:r>
            <a:r>
              <a:rPr lang="en-GB" dirty="0" smtClean="0">
                <a:latin typeface="+mj-lt"/>
                <a:cs typeface="Times New Roman" pitchFamily="18" charset="0"/>
              </a:rPr>
              <a:t>do not allow assets to be used as they might</a:t>
            </a:r>
            <a:endParaRPr lang="it-IT" dirty="0" smtClean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folHlink"/>
              </a:buClr>
              <a:buFontTx/>
              <a:buChar char="•"/>
            </a:pPr>
            <a:r>
              <a:rPr lang="it-IT" dirty="0" smtClean="0">
                <a:latin typeface="+mj-lt"/>
                <a:cs typeface="Times New Roman" pitchFamily="18" charset="0"/>
              </a:rPr>
              <a:t>livehood options combined in a “bad” or unsustainable strategy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dirty="0" smtClean="0">
              <a:latin typeface="+mj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  <a:noFill/>
        </p:spPr>
        <p:txBody>
          <a:bodyPr>
            <a:normAutofit fontScale="90000"/>
          </a:bodyPr>
          <a:lstStyle/>
          <a:p>
            <a:r>
              <a:rPr lang="it-IT" sz="4000" b="1">
                <a:effectLst/>
                <a:cs typeface="Times New Roman" pitchFamily="18" charset="0"/>
              </a:rPr>
              <a:t>The Sustainable Livelihoods Framework</a:t>
            </a:r>
            <a:endParaRPr lang="en-GB" sz="4000" b="1">
              <a:effectLst/>
              <a:cs typeface="Times New Roman" pitchFamily="18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495800" y="3352800"/>
            <a:ext cx="1219200" cy="838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 b="1">
                <a:latin typeface="+mj-lt"/>
                <a:cs typeface="Times New Roman" pitchFamily="18" charset="0"/>
              </a:rPr>
              <a:t>Policies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 b="1">
                <a:latin typeface="+mj-lt"/>
                <a:cs typeface="Times New Roman" pitchFamily="18" charset="0"/>
              </a:rPr>
              <a:t>Institutions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 b="1">
                <a:latin typeface="+mj-lt"/>
                <a:cs typeface="Times New Roman" pitchFamily="18" charset="0"/>
              </a:rPr>
              <a:t>Processes</a:t>
            </a:r>
            <a:endParaRPr lang="en-GB" sz="1400">
              <a:latin typeface="+mj-lt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600200" y="2590800"/>
            <a:ext cx="2133600" cy="2087993"/>
            <a:chOff x="1344" y="1584"/>
            <a:chExt cx="1824" cy="1608"/>
          </a:xfrm>
          <a:noFill/>
        </p:grpSpPr>
        <p:sp>
          <p:nvSpPr>
            <p:cNvPr id="21518" name="Rectangle 14"/>
            <p:cNvSpPr>
              <a:spLocks noChangeArrowheads="1"/>
            </p:cNvSpPr>
            <p:nvPr/>
          </p:nvSpPr>
          <p:spPr bwMode="auto">
            <a:xfrm>
              <a:off x="2891" y="2085"/>
              <a:ext cx="277" cy="30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eaLnBrk="0" hangingPunct="0">
                <a:lnSpc>
                  <a:spcPct val="25000"/>
                </a:lnSpc>
                <a:spcBef>
                  <a:spcPct val="50000"/>
                </a:spcBef>
              </a:pPr>
              <a:endParaRPr lang="en-GB" sz="2000">
                <a:latin typeface="+mj-lt"/>
              </a:endParaRPr>
            </a:p>
            <a:p>
              <a:pPr eaLnBrk="0" hangingPunct="0">
                <a:lnSpc>
                  <a:spcPct val="25000"/>
                </a:lnSpc>
                <a:spcBef>
                  <a:spcPct val="50000"/>
                </a:spcBef>
              </a:pPr>
              <a:r>
                <a:rPr lang="it-IT" sz="2000">
                  <a:latin typeface="+mj-lt"/>
                </a:rPr>
                <a:t>N</a:t>
              </a:r>
              <a:endParaRPr lang="en-GB" sz="2000">
                <a:latin typeface="+mj-lt"/>
              </a:endParaRPr>
            </a:p>
          </p:txBody>
        </p:sp>
        <p:grpSp>
          <p:nvGrpSpPr>
            <p:cNvPr id="3" name="Group 30"/>
            <p:cNvGrpSpPr>
              <a:grpSpLocks/>
            </p:cNvGrpSpPr>
            <p:nvPr/>
          </p:nvGrpSpPr>
          <p:grpSpPr bwMode="auto">
            <a:xfrm>
              <a:off x="1344" y="1584"/>
              <a:ext cx="1587" cy="1608"/>
              <a:chOff x="1344" y="1584"/>
              <a:chExt cx="1587" cy="1608"/>
            </a:xfrm>
            <a:grpFill/>
          </p:grpSpPr>
          <p:sp>
            <p:nvSpPr>
              <p:cNvPr id="21521" name="Rectangle 17"/>
              <p:cNvSpPr>
                <a:spLocks noChangeArrowheads="1"/>
              </p:cNvSpPr>
              <p:nvPr/>
            </p:nvSpPr>
            <p:spPr bwMode="auto">
              <a:xfrm>
                <a:off x="1344" y="2128"/>
                <a:ext cx="318" cy="309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endParaRPr lang="en-GB" sz="2000">
                  <a:latin typeface="+mj-lt"/>
                </a:endParaRPr>
              </a:p>
              <a:p>
                <a:pPr algn="r" eaLnBrk="0" hangingPunct="0">
                  <a:lnSpc>
                    <a:spcPct val="25000"/>
                  </a:lnSpc>
                  <a:spcBef>
                    <a:spcPct val="50000"/>
                  </a:spcBef>
                </a:pPr>
                <a:r>
                  <a:rPr lang="it-IT" sz="2000">
                    <a:latin typeface="+mj-lt"/>
                  </a:rPr>
                  <a:t>S</a:t>
                </a:r>
                <a:endParaRPr lang="en-GB" sz="2000">
                  <a:latin typeface="+mj-lt"/>
                </a:endParaRPr>
              </a:p>
            </p:txBody>
          </p:sp>
          <p:grpSp>
            <p:nvGrpSpPr>
              <p:cNvPr id="4" name="Group 29"/>
              <p:cNvGrpSpPr>
                <a:grpSpLocks/>
              </p:cNvGrpSpPr>
              <p:nvPr/>
            </p:nvGrpSpPr>
            <p:grpSpPr bwMode="auto">
              <a:xfrm>
                <a:off x="1582" y="1584"/>
                <a:ext cx="1349" cy="1608"/>
                <a:chOff x="1582" y="1584"/>
                <a:chExt cx="1349" cy="1608"/>
              </a:xfrm>
              <a:grpFill/>
            </p:grpSpPr>
            <p:sp>
              <p:nvSpPr>
                <p:cNvPr id="21511" name="Rectangle 7"/>
                <p:cNvSpPr>
                  <a:spLocks noChangeArrowheads="1"/>
                </p:cNvSpPr>
                <p:nvPr/>
              </p:nvSpPr>
              <p:spPr bwMode="auto">
                <a:xfrm>
                  <a:off x="2692" y="2883"/>
                  <a:ext cx="239" cy="30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en-GB" sz="2000">
                      <a:latin typeface="+mj-lt"/>
                    </a:rPr>
                    <a:t>F</a:t>
                  </a:r>
                </a:p>
              </p:txBody>
            </p:sp>
            <p:sp>
              <p:nvSpPr>
                <p:cNvPr id="21512" name="Rectangle 8"/>
                <p:cNvSpPr>
                  <a:spLocks noChangeArrowheads="1"/>
                </p:cNvSpPr>
                <p:nvPr/>
              </p:nvSpPr>
              <p:spPr bwMode="auto">
                <a:xfrm>
                  <a:off x="1582" y="2882"/>
                  <a:ext cx="317" cy="309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endParaRPr lang="en-GB" sz="2000">
                    <a:latin typeface="+mj-lt"/>
                  </a:endParaRPr>
                </a:p>
                <a:p>
                  <a:pPr algn="r" eaLnBrk="0" hangingPunct="0">
                    <a:lnSpc>
                      <a:spcPct val="2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P</a:t>
                  </a:r>
                  <a:endParaRPr lang="en-GB" sz="2000">
                    <a:latin typeface="+mj-lt"/>
                  </a:endParaRPr>
                </a:p>
              </p:txBody>
            </p:sp>
            <p:sp>
              <p:nvSpPr>
                <p:cNvPr id="21513" name="Rectangle 9"/>
                <p:cNvSpPr>
                  <a:spLocks noChangeArrowheads="1"/>
                </p:cNvSpPr>
                <p:nvPr/>
              </p:nvSpPr>
              <p:spPr bwMode="auto">
                <a:xfrm>
                  <a:off x="2097" y="1584"/>
                  <a:ext cx="357" cy="25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>
                  <a:spAutoFit/>
                </a:bodyPr>
                <a:lstStyle/>
                <a:p>
                  <a:pPr algn="ctr" eaLnBrk="0" hangingPunct="0">
                    <a:lnSpc>
                      <a:spcPct val="75000"/>
                    </a:lnSpc>
                    <a:spcBef>
                      <a:spcPct val="50000"/>
                    </a:spcBef>
                  </a:pPr>
                  <a:r>
                    <a:rPr lang="it-IT" sz="2000">
                      <a:latin typeface="+mj-lt"/>
                    </a:rPr>
                    <a:t>H</a:t>
                  </a:r>
                  <a:endParaRPr lang="en-GB" sz="2000">
                    <a:latin typeface="+mj-lt"/>
                  </a:endParaRPr>
                </a:p>
              </p:txBody>
            </p:sp>
            <p:sp>
              <p:nvSpPr>
                <p:cNvPr id="21514" name="AutoShape 10"/>
                <p:cNvSpPr>
                  <a:spLocks noChangeArrowheads="1"/>
                </p:cNvSpPr>
                <p:nvPr/>
              </p:nvSpPr>
              <p:spPr bwMode="auto">
                <a:xfrm>
                  <a:off x="1661" y="1835"/>
                  <a:ext cx="1229" cy="1088"/>
                </a:xfrm>
                <a:prstGeom prst="pentagon">
                  <a:avLst/>
                </a:prstGeom>
                <a:grp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15" name="Line 11"/>
                <p:cNvSpPr>
                  <a:spLocks noChangeShapeType="1"/>
                </p:cNvSpPr>
                <p:nvPr/>
              </p:nvSpPr>
              <p:spPr bwMode="auto">
                <a:xfrm>
                  <a:off x="1661" y="2255"/>
                  <a:ext cx="595" cy="166"/>
                </a:xfrm>
                <a:prstGeom prst="line">
                  <a:avLst/>
                </a:prstGeom>
                <a:grp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16" name="Line 12"/>
                <p:cNvSpPr>
                  <a:spLocks noChangeShapeType="1"/>
                </p:cNvSpPr>
                <p:nvPr/>
              </p:nvSpPr>
              <p:spPr bwMode="auto">
                <a:xfrm>
                  <a:off x="2276" y="1835"/>
                  <a:ext cx="0" cy="586"/>
                </a:xfrm>
                <a:prstGeom prst="line">
                  <a:avLst/>
                </a:prstGeom>
                <a:grp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17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1896" y="2421"/>
                  <a:ext cx="360" cy="502"/>
                </a:xfrm>
                <a:prstGeom prst="line">
                  <a:avLst/>
                </a:prstGeom>
                <a:grp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19" name="Line 15"/>
                <p:cNvSpPr>
                  <a:spLocks noChangeShapeType="1"/>
                </p:cNvSpPr>
                <p:nvPr/>
              </p:nvSpPr>
              <p:spPr bwMode="auto">
                <a:xfrm flipH="1" flipV="1">
                  <a:off x="2296" y="2421"/>
                  <a:ext cx="360" cy="502"/>
                </a:xfrm>
                <a:prstGeom prst="line">
                  <a:avLst/>
                </a:prstGeom>
                <a:grp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20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2296" y="2253"/>
                  <a:ext cx="594" cy="166"/>
                </a:xfrm>
                <a:prstGeom prst="line">
                  <a:avLst/>
                </a:prstGeom>
                <a:grp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th-TH">
                    <a:latin typeface="+mj-lt"/>
                  </a:endParaRPr>
                </a:p>
              </p:txBody>
            </p:sp>
            <p:sp>
              <p:nvSpPr>
                <p:cNvPr id="21522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906" y="2348"/>
                  <a:ext cx="725" cy="237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it-IT" sz="1400" b="1">
                      <a:latin typeface="+mj-lt"/>
                    </a:rPr>
                    <a:t>The Poor</a:t>
                  </a:r>
                  <a:endParaRPr lang="en-GB" sz="1400" b="1">
                    <a:latin typeface="+mj-lt"/>
                  </a:endParaRPr>
                </a:p>
              </p:txBody>
            </p:sp>
          </p:grpSp>
        </p:grpSp>
      </p:grp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304800" y="2895600"/>
            <a:ext cx="1295400" cy="16002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 b="1">
                <a:latin typeface="+mj-lt"/>
                <a:cs typeface="Times New Roman" pitchFamily="18" charset="0"/>
              </a:rPr>
              <a:t>Vulnerability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 b="1">
                <a:latin typeface="+mj-lt"/>
                <a:cs typeface="Times New Roman" pitchFamily="18" charset="0"/>
              </a:rPr>
              <a:t>Context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  <a:cs typeface="Times New Roman" pitchFamily="18" charset="0"/>
              </a:rPr>
              <a:t>Shocks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  <a:cs typeface="Times New Roman" pitchFamily="18" charset="0"/>
              </a:rPr>
              <a:t>Seasonality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  <a:cs typeface="Times New Roman" pitchFamily="18" charset="0"/>
              </a:rPr>
              <a:t>Trends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  <a:cs typeface="Times New Roman" pitchFamily="18" charset="0"/>
              </a:rPr>
              <a:t>Changes</a:t>
            </a:r>
            <a:endParaRPr lang="en-GB" sz="1400">
              <a:latin typeface="+mj-lt"/>
            </a:endParaRPr>
          </a:p>
        </p:txBody>
      </p:sp>
      <p:sp>
        <p:nvSpPr>
          <p:cNvPr id="21525" name="AutoShape 21"/>
          <p:cNvSpPr>
            <a:spLocks noChangeArrowheads="1"/>
          </p:cNvSpPr>
          <p:nvPr/>
        </p:nvSpPr>
        <p:spPr bwMode="auto">
          <a:xfrm>
            <a:off x="1143000" y="2362200"/>
            <a:ext cx="1219200" cy="415925"/>
          </a:xfrm>
          <a:prstGeom prst="curvedDownArrow">
            <a:avLst>
              <a:gd name="adj1" fmla="val 38745"/>
              <a:gd name="adj2" fmla="val 97371"/>
              <a:gd name="adj3" fmla="val 33333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>
              <a:latin typeface="+mj-lt"/>
            </a:endParaRPr>
          </a:p>
        </p:txBody>
      </p:sp>
      <p:sp>
        <p:nvSpPr>
          <p:cNvPr id="21526" name="AutoShape 22"/>
          <p:cNvSpPr>
            <a:spLocks noChangeArrowheads="1"/>
          </p:cNvSpPr>
          <p:nvPr/>
        </p:nvSpPr>
        <p:spPr bwMode="auto">
          <a:xfrm flipH="1" flipV="1">
            <a:off x="1143000" y="4613275"/>
            <a:ext cx="1219200" cy="415925"/>
          </a:xfrm>
          <a:prstGeom prst="curvedDownArrow">
            <a:avLst>
              <a:gd name="adj1" fmla="val 38745"/>
              <a:gd name="adj2" fmla="val 97371"/>
              <a:gd name="adj3" fmla="val 33333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>
              <a:latin typeface="+mj-lt"/>
            </a:endParaRPr>
          </a:p>
        </p:txBody>
      </p: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3357554" y="3400432"/>
            <a:ext cx="1330325" cy="1028700"/>
            <a:chOff x="3312" y="2208"/>
            <a:chExt cx="838" cy="648"/>
          </a:xfrm>
          <a:noFill/>
        </p:grpSpPr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3551" y="2208"/>
              <a:ext cx="360" cy="648"/>
              <a:chOff x="3648" y="2040"/>
              <a:chExt cx="360" cy="648"/>
            </a:xfrm>
            <a:grpFill/>
          </p:grpSpPr>
          <p:sp>
            <p:nvSpPr>
              <p:cNvPr id="21529" name="AutoShape 25"/>
              <p:cNvSpPr>
                <a:spLocks noChangeArrowheads="1"/>
              </p:cNvSpPr>
              <p:nvPr/>
            </p:nvSpPr>
            <p:spPr bwMode="auto">
              <a:xfrm>
                <a:off x="3648" y="2040"/>
                <a:ext cx="360" cy="144"/>
              </a:xfrm>
              <a:prstGeom prst="rightArrow">
                <a:avLst>
                  <a:gd name="adj1" fmla="val 50000"/>
                  <a:gd name="adj2" fmla="val 6250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  <p:sp>
            <p:nvSpPr>
              <p:cNvPr id="21530" name="AutoShape 26"/>
              <p:cNvSpPr>
                <a:spLocks noChangeArrowheads="1"/>
              </p:cNvSpPr>
              <p:nvPr/>
            </p:nvSpPr>
            <p:spPr bwMode="auto">
              <a:xfrm flipH="1">
                <a:off x="3648" y="2544"/>
                <a:ext cx="360" cy="144"/>
              </a:xfrm>
              <a:prstGeom prst="rightArrow">
                <a:avLst>
                  <a:gd name="adj1" fmla="val 50000"/>
                  <a:gd name="adj2" fmla="val 6250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+mj-lt"/>
                </a:endParaRPr>
              </a:p>
            </p:txBody>
          </p:sp>
        </p:grpSp>
        <p:sp>
          <p:nvSpPr>
            <p:cNvPr id="21531" name="Text Box 27"/>
            <p:cNvSpPr txBox="1">
              <a:spLocks noChangeArrowheads="1"/>
            </p:cNvSpPr>
            <p:nvPr/>
          </p:nvSpPr>
          <p:spPr bwMode="auto">
            <a:xfrm>
              <a:off x="3312" y="2400"/>
              <a:ext cx="838" cy="193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it-IT" sz="1600" b="1">
                  <a:latin typeface="+mj-lt"/>
                </a:rPr>
                <a:t>influence</a:t>
              </a:r>
            </a:p>
          </p:txBody>
        </p:sp>
      </p:grpSp>
      <p:sp>
        <p:nvSpPr>
          <p:cNvPr id="21532" name="Freeform 28"/>
          <p:cNvSpPr>
            <a:spLocks/>
          </p:cNvSpPr>
          <p:nvPr/>
        </p:nvSpPr>
        <p:spPr bwMode="auto">
          <a:xfrm>
            <a:off x="914400" y="2209800"/>
            <a:ext cx="4191000" cy="1117600"/>
          </a:xfrm>
          <a:custGeom>
            <a:avLst/>
            <a:gdLst/>
            <a:ahLst/>
            <a:cxnLst>
              <a:cxn ang="0">
                <a:pos x="2640" y="704"/>
              </a:cxn>
              <a:cxn ang="0">
                <a:pos x="2639" y="0"/>
              </a:cxn>
              <a:cxn ang="0">
                <a:pos x="0" y="0"/>
              </a:cxn>
              <a:cxn ang="0">
                <a:pos x="0" y="432"/>
              </a:cxn>
            </a:cxnLst>
            <a:rect l="0" t="0" r="r" b="b"/>
            <a:pathLst>
              <a:path w="2640" h="704">
                <a:moveTo>
                  <a:pt x="2640" y="704"/>
                </a:moveTo>
                <a:lnTo>
                  <a:pt x="2639" y="0"/>
                </a:lnTo>
                <a:lnTo>
                  <a:pt x="0" y="0"/>
                </a:lnTo>
                <a:lnTo>
                  <a:pt x="0" y="432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th-TH">
              <a:latin typeface="+mj-lt"/>
            </a:endParaRP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6096000" y="3429000"/>
            <a:ext cx="1143000" cy="609600"/>
          </a:xfrm>
          <a:prstGeom prst="rect">
            <a:avLst/>
          </a:prstGeom>
          <a:noFill/>
          <a:ln w="9525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</a:rPr>
              <a:t>Livelihood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</a:pPr>
            <a:r>
              <a:rPr lang="it-IT" sz="1400">
                <a:latin typeface="+mj-lt"/>
              </a:rPr>
              <a:t>Strategies</a:t>
            </a:r>
            <a:endParaRPr lang="en-GB" sz="1400">
              <a:latin typeface="+mj-lt"/>
            </a:endParaRPr>
          </a:p>
        </p:txBody>
      </p: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5791200" y="3097213"/>
            <a:ext cx="571500" cy="1308100"/>
            <a:chOff x="3648" y="1951"/>
            <a:chExt cx="360" cy="824"/>
          </a:xfrm>
          <a:noFill/>
        </p:grpSpPr>
        <p:sp>
          <p:nvSpPr>
            <p:cNvPr id="21538" name="AutoShape 34"/>
            <p:cNvSpPr>
              <a:spLocks noChangeArrowheads="1"/>
            </p:cNvSpPr>
            <p:nvPr/>
          </p:nvSpPr>
          <p:spPr bwMode="auto">
            <a:xfrm rot="-1477214">
              <a:off x="3648" y="1951"/>
              <a:ext cx="360" cy="183"/>
            </a:xfrm>
            <a:prstGeom prst="rightArrow">
              <a:avLst>
                <a:gd name="adj1" fmla="val 50000"/>
                <a:gd name="adj2" fmla="val 4918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21539" name="AutoShape 35"/>
            <p:cNvSpPr>
              <a:spLocks noChangeArrowheads="1"/>
            </p:cNvSpPr>
            <p:nvPr/>
          </p:nvSpPr>
          <p:spPr bwMode="auto">
            <a:xfrm rot="1477214" flipV="1">
              <a:off x="3648" y="2592"/>
              <a:ext cx="360" cy="183"/>
            </a:xfrm>
            <a:prstGeom prst="rightArrow">
              <a:avLst>
                <a:gd name="adj1" fmla="val 50000"/>
                <a:gd name="adj2" fmla="val 4918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</p:grpSp>
      <p:grpSp>
        <p:nvGrpSpPr>
          <p:cNvPr id="8" name="Group 40"/>
          <p:cNvGrpSpPr>
            <a:grpSpLocks/>
          </p:cNvGrpSpPr>
          <p:nvPr/>
        </p:nvGrpSpPr>
        <p:grpSpPr bwMode="auto">
          <a:xfrm>
            <a:off x="7239000" y="3467100"/>
            <a:ext cx="1600200" cy="609600"/>
            <a:chOff x="4560" y="2184"/>
            <a:chExt cx="1008" cy="384"/>
          </a:xfrm>
          <a:noFill/>
        </p:grpSpPr>
        <p:sp>
          <p:nvSpPr>
            <p:cNvPr id="21537" name="Rectangle 33"/>
            <p:cNvSpPr>
              <a:spLocks noChangeArrowheads="1"/>
            </p:cNvSpPr>
            <p:nvPr/>
          </p:nvSpPr>
          <p:spPr bwMode="auto">
            <a:xfrm>
              <a:off x="4848" y="2184"/>
              <a:ext cx="720" cy="38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400">
                  <a:latin typeface="+mj-lt"/>
                </a:rPr>
                <a:t>Livelihood</a:t>
              </a:r>
            </a:p>
            <a:p>
              <a:pPr marL="342900" indent="-342900" algn="ctr">
                <a:spcBef>
                  <a:spcPct val="20000"/>
                </a:spcBef>
                <a:buClr>
                  <a:schemeClr val="folHlink"/>
                </a:buClr>
              </a:pPr>
              <a:r>
                <a:rPr lang="it-IT" sz="1400">
                  <a:latin typeface="+mj-lt"/>
                </a:rPr>
                <a:t>Outcomes</a:t>
              </a:r>
              <a:endParaRPr lang="en-GB" sz="1400">
                <a:latin typeface="+mj-lt"/>
              </a:endParaRPr>
            </a:p>
          </p:txBody>
        </p:sp>
        <p:sp>
          <p:nvSpPr>
            <p:cNvPr id="21541" name="AutoShape 37"/>
            <p:cNvSpPr>
              <a:spLocks noChangeArrowheads="1"/>
            </p:cNvSpPr>
            <p:nvPr/>
          </p:nvSpPr>
          <p:spPr bwMode="auto">
            <a:xfrm>
              <a:off x="4560" y="2256"/>
              <a:ext cx="360" cy="184"/>
            </a:xfrm>
            <a:prstGeom prst="rightArrow">
              <a:avLst>
                <a:gd name="adj1" fmla="val 50000"/>
                <a:gd name="adj2" fmla="val 48913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</p:grpSp>
      <p:sp>
        <p:nvSpPr>
          <p:cNvPr id="21575" name="Freeform 71"/>
          <p:cNvSpPr>
            <a:spLocks/>
          </p:cNvSpPr>
          <p:nvPr/>
        </p:nvSpPr>
        <p:spPr bwMode="auto">
          <a:xfrm flipV="1">
            <a:off x="2667000" y="4114800"/>
            <a:ext cx="5562600" cy="762000"/>
          </a:xfrm>
          <a:custGeom>
            <a:avLst/>
            <a:gdLst/>
            <a:ahLst/>
            <a:cxnLst>
              <a:cxn ang="0">
                <a:pos x="2640" y="704"/>
              </a:cxn>
              <a:cxn ang="0">
                <a:pos x="2639" y="0"/>
              </a:cxn>
              <a:cxn ang="0">
                <a:pos x="0" y="0"/>
              </a:cxn>
              <a:cxn ang="0">
                <a:pos x="0" y="432"/>
              </a:cxn>
            </a:cxnLst>
            <a:rect l="0" t="0" r="r" b="b"/>
            <a:pathLst>
              <a:path w="2640" h="704">
                <a:moveTo>
                  <a:pt x="2640" y="704"/>
                </a:moveTo>
                <a:lnTo>
                  <a:pt x="2639" y="0"/>
                </a:lnTo>
                <a:lnTo>
                  <a:pt x="0" y="0"/>
                </a:lnTo>
                <a:lnTo>
                  <a:pt x="0" y="432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stealth" w="med" len="med"/>
          </a:ln>
        </p:spPr>
        <p:txBody>
          <a:bodyPr/>
          <a:lstStyle/>
          <a:p>
            <a:endParaRPr lang="th-TH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08" grpId="0" animBg="1" autoUpdateAnimBg="0"/>
      <p:bldP spid="21523" grpId="0" animBg="1" autoUpdateAnimBg="0"/>
      <p:bldP spid="21525" grpId="0" animBg="1"/>
      <p:bldP spid="21526" grpId="0" animBg="1"/>
      <p:bldP spid="21532" grpId="0" animBg="1"/>
      <p:bldP spid="21536" grpId="0" animBg="1" autoUpdateAnimBg="0"/>
      <p:bldP spid="2157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en-US" b="1" dirty="0" smtClean="0"/>
              <a:t>Pros</a:t>
            </a:r>
            <a:endParaRPr lang="th-TH" b="1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71472" y="1714488"/>
            <a:ext cx="8215370" cy="4470400"/>
          </a:xfrm>
          <a:prstGeom prst="rect">
            <a:avLst/>
          </a:prstGeom>
        </p:spPr>
        <p:txBody>
          <a:bodyPr/>
          <a:lstStyle/>
          <a:p>
            <a:pPr>
              <a:spcAft>
                <a:spcPct val="50000"/>
              </a:spcAft>
              <a:buFontTx/>
              <a:buChar char="•"/>
            </a:pPr>
            <a:r>
              <a:rPr lang="it-IT" sz="2400" dirty="0" smtClean="0"/>
              <a:t>Addresses some of the “grey areas”</a:t>
            </a:r>
          </a:p>
          <a:p>
            <a:pPr lvl="1">
              <a:spcAft>
                <a:spcPct val="50000"/>
              </a:spcAft>
              <a:buFont typeface="Wingdings" pitchFamily="2" charset="2"/>
              <a:buChar char="Ø"/>
            </a:pPr>
            <a:r>
              <a:rPr lang="it-IT" sz="2000" dirty="0" smtClean="0"/>
              <a:t> Places the poor firmly at the centre – makes people visible</a:t>
            </a:r>
          </a:p>
          <a:p>
            <a:pPr lvl="1">
              <a:spcAft>
                <a:spcPct val="50000"/>
              </a:spcAft>
              <a:buFont typeface="Wingdings" pitchFamily="2" charset="2"/>
              <a:buChar char="Ø"/>
            </a:pPr>
            <a:r>
              <a:rPr lang="it-IT" sz="2000" dirty="0" smtClean="0"/>
              <a:t> Suggests the importance of clear definition of who is at the centre of the analysis</a:t>
            </a:r>
          </a:p>
          <a:p>
            <a:pPr lvl="1">
              <a:spcAft>
                <a:spcPct val="50000"/>
              </a:spcAft>
              <a:buFont typeface="Wingdings" pitchFamily="2" charset="2"/>
              <a:buChar char="Ø"/>
            </a:pPr>
            <a:r>
              <a:rPr lang="it-IT" sz="2000" dirty="0" smtClean="0"/>
              <a:t> More specific regarding key institutions and processes – and provides a more practical approach to analysing institutional and policy issues</a:t>
            </a:r>
          </a:p>
          <a:p>
            <a:pPr lvl="1">
              <a:spcAft>
                <a:spcPct val="50000"/>
              </a:spcAft>
              <a:buFont typeface="Wingdings" pitchFamily="2" charset="2"/>
              <a:buChar char="Ø"/>
            </a:pPr>
            <a:r>
              <a:rPr lang="it-IT" sz="2000" dirty="0" smtClean="0"/>
              <a:t> Incorporates political dimension more explicitly</a:t>
            </a:r>
          </a:p>
          <a:p>
            <a:pPr lvl="1">
              <a:spcAft>
                <a:spcPct val="50000"/>
              </a:spcAft>
              <a:buFont typeface="Wingdings" pitchFamily="2" charset="2"/>
              <a:buChar char="Ø"/>
            </a:pPr>
            <a:r>
              <a:rPr lang="it-IT" sz="2000" dirty="0" smtClean="0"/>
              <a:t> Helps understand entry points – based on opportunities and aspirations, possible at different levels (identifying them still depends on good analysis)</a:t>
            </a:r>
            <a:endParaRPr lang="en-GB" sz="20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0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en-US" b="1" dirty="0" smtClean="0"/>
              <a:t>Pros</a:t>
            </a:r>
            <a:endParaRPr lang="th-TH" b="1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71472" y="1714488"/>
            <a:ext cx="8215370" cy="4470400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useful as conceptual or heuristic tool, </a:t>
            </a:r>
            <a:r>
              <a:rPr lang="it-IT" sz="2000" dirty="0" smtClean="0"/>
              <a:t>Not necessarily easier to explain but more complete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Helps to see links between different factors affecting livelihoods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it-IT" sz="2000" dirty="0" smtClean="0"/>
              <a:t>Specifically identifies many features – politics, rules, social norms, gender/age/class/ethnic issues – that will help make it more culture specific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Helps build cross-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sectoral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potentially, cross-institutional dialogue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t-IT" sz="2000" dirty="0" smtClean="0"/>
              <a:t>Encourages discussion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it-IT" sz="20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571472" y="1357298"/>
            <a:ext cx="8215370" cy="4470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b="1" dirty="0" smtClean="0"/>
              <a:t>Cons</a:t>
            </a:r>
            <a:endParaRPr lang="en-US" sz="3200" b="1" dirty="0"/>
          </a:p>
          <a:p>
            <a:pPr indent="360363">
              <a:buClr>
                <a:schemeClr val="folHlink"/>
              </a:buClr>
              <a:buSzTx/>
              <a:buFontTx/>
              <a:buChar char="•"/>
            </a:pPr>
            <a:r>
              <a:rPr lang="it-IT" sz="2000" dirty="0"/>
              <a:t>It’s </a:t>
            </a:r>
            <a:r>
              <a:rPr lang="it-IT" sz="2000" dirty="0" smtClean="0"/>
              <a:t>one way of </a:t>
            </a:r>
            <a:r>
              <a:rPr lang="it-IT" sz="2000" dirty="0"/>
              <a:t>“organising” the complex issues surrounding </a:t>
            </a:r>
            <a:r>
              <a:rPr lang="it-IT" sz="2000" dirty="0" smtClean="0"/>
              <a:t>poverty but it’s not </a:t>
            </a:r>
            <a:r>
              <a:rPr lang="it-IT" sz="2000" dirty="0"/>
              <a:t>the </a:t>
            </a:r>
            <a:r>
              <a:rPr lang="it-IT" sz="2000" dirty="0" smtClean="0"/>
              <a:t>only way</a:t>
            </a:r>
            <a:endParaRPr lang="en-US" sz="2000" dirty="0" smtClean="0"/>
          </a:p>
          <a:p>
            <a:pPr indent="360363">
              <a:buFont typeface="Arial" pitchFamily="34" charset="0"/>
              <a:buChar char="•"/>
              <a:tabLst>
                <a:tab pos="269875" algn="l"/>
              </a:tabLst>
            </a:pPr>
            <a:r>
              <a:rPr lang="en-US" sz="2000" dirty="0" smtClean="0"/>
              <a:t>Limited </a:t>
            </a:r>
            <a:r>
              <a:rPr lang="en-US" sz="2000" dirty="0"/>
              <a:t>practical assistance for application</a:t>
            </a:r>
          </a:p>
          <a:p>
            <a:pPr indent="360363">
              <a:buFont typeface="Arial" pitchFamily="34" charset="0"/>
              <a:buChar char="•"/>
              <a:tabLst>
                <a:tab pos="269875" algn="l"/>
              </a:tabLst>
            </a:pPr>
            <a:r>
              <a:rPr lang="en-US" sz="2000" dirty="0"/>
              <a:t>Non-</a:t>
            </a:r>
            <a:r>
              <a:rPr lang="en-US" sz="2000" dirty="0" err="1"/>
              <a:t>sectoral</a:t>
            </a:r>
            <a:r>
              <a:rPr lang="en-US" sz="2000" dirty="0"/>
              <a:t> approach does not match reality</a:t>
            </a:r>
          </a:p>
          <a:p>
            <a:pPr indent="360363">
              <a:buFont typeface="Arial" pitchFamily="34" charset="0"/>
              <a:buChar char="•"/>
              <a:tabLst>
                <a:tab pos="269875" algn="l"/>
              </a:tabLst>
            </a:pPr>
            <a:r>
              <a:rPr lang="en-US" sz="2000" dirty="0"/>
              <a:t>Downplayed importance of focused technical/ financial support services, increased emphasis on ‘soft’ issues e.g. </a:t>
            </a:r>
            <a:r>
              <a:rPr lang="en-US" sz="2000" dirty="0"/>
              <a:t>capacity-building, social organization, </a:t>
            </a:r>
            <a:r>
              <a:rPr lang="en-US" sz="2000" dirty="0" smtClean="0"/>
              <a:t>participation</a:t>
            </a:r>
          </a:p>
          <a:p>
            <a:pPr indent="360363">
              <a:buFont typeface="Arial" pitchFamily="34" charset="0"/>
              <a:buChar char="•"/>
              <a:tabLst>
                <a:tab pos="269875" algn="l"/>
              </a:tabLst>
            </a:pPr>
            <a:endParaRPr lang="en-US" sz="20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 Livelihood (SL) Framework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  <p:grpSp>
        <p:nvGrpSpPr>
          <p:cNvPr id="7" name="กลุ่ม 6"/>
          <p:cNvGrpSpPr/>
          <p:nvPr/>
        </p:nvGrpSpPr>
        <p:grpSpPr>
          <a:xfrm>
            <a:off x="1285852" y="1928802"/>
            <a:ext cx="6715172" cy="4260269"/>
            <a:chOff x="1928794" y="2071678"/>
            <a:chExt cx="6286544" cy="40459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28794" y="2071678"/>
              <a:ext cx="6286544" cy="4045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สี่เหลี่ยมผืนผ้า 5"/>
            <p:cNvSpPr/>
            <p:nvPr/>
          </p:nvSpPr>
          <p:spPr>
            <a:xfrm>
              <a:off x="3428992" y="2143116"/>
              <a:ext cx="4429156" cy="10001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1. Define </a:t>
            </a:r>
            <a:r>
              <a:rPr lang="en-US" b="1" dirty="0"/>
              <a:t>the policy analysis objective and specify the analytic approach</a:t>
            </a:r>
          </a:p>
          <a:p>
            <a:r>
              <a:rPr lang="en-US" dirty="0"/>
              <a:t>What is happening in the policy arena?</a:t>
            </a:r>
          </a:p>
          <a:p>
            <a:r>
              <a:rPr lang="en-US" dirty="0"/>
              <a:t>How do observed outcomes compare to policy objectives?</a:t>
            </a:r>
          </a:p>
          <a:p>
            <a:r>
              <a:rPr lang="en-US" dirty="0"/>
              <a:t>Which outcomes are satisfactory? Which are not?</a:t>
            </a:r>
          </a:p>
          <a:p>
            <a:r>
              <a:rPr lang="en-US" dirty="0"/>
              <a:t>Which outcomes are most important?</a:t>
            </a:r>
          </a:p>
          <a:p>
            <a:r>
              <a:rPr lang="en-US" dirty="0"/>
              <a:t>When are these outcomes occurring</a:t>
            </a:r>
            <a:r>
              <a:rPr lang="en-US" dirty="0" smtClean="0"/>
              <a:t>?</a:t>
            </a:r>
          </a:p>
          <a:p>
            <a:r>
              <a:rPr lang="en-US" dirty="0"/>
              <a:t>Where are they occurring?</a:t>
            </a:r>
          </a:p>
          <a:p>
            <a:r>
              <a:rPr lang="en-US" dirty="0"/>
              <a:t>Who is involved?</a:t>
            </a:r>
          </a:p>
          <a:p>
            <a:r>
              <a:rPr lang="en-US" dirty="0"/>
              <a:t>How are policy outcomes occurring?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/>
              <a:t>2. Analyze physical and material conditions</a:t>
            </a:r>
          </a:p>
          <a:p>
            <a:r>
              <a:rPr lang="en-US" dirty="0"/>
              <a:t>What is the economic nature of the policy activity?</a:t>
            </a:r>
          </a:p>
          <a:p>
            <a:r>
              <a:rPr lang="en-US" dirty="0"/>
              <a:t>How is this good or service provided?</a:t>
            </a:r>
          </a:p>
          <a:p>
            <a:r>
              <a:rPr lang="en-US" dirty="0"/>
              <a:t>How is it produced?</a:t>
            </a:r>
          </a:p>
          <a:p>
            <a:r>
              <a:rPr lang="en-US" dirty="0"/>
              <a:t>What physical and human resources are required? What technologies and processes?</a:t>
            </a:r>
          </a:p>
          <a:p>
            <a:r>
              <a:rPr lang="en-US" dirty="0"/>
              <a:t>What are storage requirements and distribution channels?</a:t>
            </a:r>
          </a:p>
          <a:p>
            <a:r>
              <a:rPr lang="en-US" dirty="0"/>
              <a:t>What is the scale and scope of provision and production activity?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3. </a:t>
            </a:r>
            <a:r>
              <a:rPr lang="en-US" b="1" dirty="0"/>
              <a:t>Analyze community attributes</a:t>
            </a:r>
          </a:p>
          <a:p>
            <a:r>
              <a:rPr lang="en-US" dirty="0"/>
              <a:t>What is the size of the community and who is in it?</a:t>
            </a:r>
          </a:p>
          <a:p>
            <a:r>
              <a:rPr lang="en-US" dirty="0"/>
              <a:t>What knowledge and information do members have?</a:t>
            </a:r>
          </a:p>
          <a:p>
            <a:r>
              <a:rPr lang="en-US" dirty="0"/>
              <a:t>What are member’ values and preferences?</a:t>
            </a:r>
          </a:p>
          <a:p>
            <a:r>
              <a:rPr lang="en-US" dirty="0"/>
              <a:t>What are members’ beliefs?</a:t>
            </a:r>
          </a:p>
          <a:p>
            <a:r>
              <a:rPr lang="en-US" dirty="0"/>
              <a:t>What are members’ beliefs about other participants’ strategy preferences and outcomes?</a:t>
            </a:r>
          </a:p>
          <a:p>
            <a:r>
              <a:rPr lang="en-US" dirty="0"/>
              <a:t>How homogeneous is the community?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/>
              <a:t>4</a:t>
            </a:r>
            <a:r>
              <a:rPr lang="en-US" b="1" dirty="0" smtClean="0"/>
              <a:t>. </a:t>
            </a:r>
            <a:r>
              <a:rPr lang="en-US" b="1" dirty="0"/>
              <a:t>Analyze rules-in-use</a:t>
            </a:r>
          </a:p>
          <a:p>
            <a:r>
              <a:rPr lang="en-US" dirty="0"/>
              <a:t>Position</a:t>
            </a:r>
          </a:p>
          <a:p>
            <a:r>
              <a:rPr lang="en-US" dirty="0"/>
              <a:t>Boundary</a:t>
            </a:r>
          </a:p>
          <a:p>
            <a:r>
              <a:rPr lang="en-US" dirty="0"/>
              <a:t>Authority</a:t>
            </a:r>
          </a:p>
          <a:p>
            <a:r>
              <a:rPr lang="en-US" dirty="0" smtClean="0"/>
              <a:t>Aggregation</a:t>
            </a:r>
          </a:p>
          <a:p>
            <a:r>
              <a:rPr lang="en-US" dirty="0"/>
              <a:t>Scope</a:t>
            </a:r>
          </a:p>
          <a:p>
            <a:r>
              <a:rPr lang="en-US" dirty="0"/>
              <a:t>Information</a:t>
            </a:r>
          </a:p>
          <a:p>
            <a:r>
              <a:rPr lang="en-US" dirty="0"/>
              <a:t>Payoff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5. </a:t>
            </a:r>
            <a:r>
              <a:rPr lang="en-US" b="1" dirty="0"/>
              <a:t>Integrate the analysis</a:t>
            </a:r>
          </a:p>
          <a:p>
            <a:r>
              <a:rPr lang="en-US" i="1" dirty="0"/>
              <a:t>Action Situation</a:t>
            </a:r>
          </a:p>
          <a:p>
            <a:r>
              <a:rPr lang="en-US" dirty="0"/>
              <a:t>What are the </a:t>
            </a:r>
            <a:r>
              <a:rPr lang="en-US" u="sng" dirty="0"/>
              <a:t>positions</a:t>
            </a:r>
            <a:r>
              <a:rPr lang="en-US" dirty="0"/>
              <a:t> or roles that actors play in this situation?</a:t>
            </a:r>
          </a:p>
          <a:p>
            <a:r>
              <a:rPr lang="en-US" dirty="0"/>
              <a:t>Who are the </a:t>
            </a:r>
            <a:r>
              <a:rPr lang="en-US" u="sng" dirty="0"/>
              <a:t>participants</a:t>
            </a:r>
            <a:r>
              <a:rPr lang="en-US" dirty="0"/>
              <a:t>?</a:t>
            </a:r>
          </a:p>
          <a:p>
            <a:r>
              <a:rPr lang="en-US" dirty="0"/>
              <a:t>What </a:t>
            </a:r>
            <a:r>
              <a:rPr lang="en-US" u="sng" dirty="0"/>
              <a:t>actions</a:t>
            </a:r>
            <a:r>
              <a:rPr lang="en-US" dirty="0"/>
              <a:t> can participants take, and how are actions linked to </a:t>
            </a:r>
            <a:r>
              <a:rPr lang="en-US" u="sng" dirty="0"/>
              <a:t>outcomes</a:t>
            </a:r>
            <a:r>
              <a:rPr lang="en-US" dirty="0"/>
              <a:t>?</a:t>
            </a:r>
          </a:p>
          <a:p>
            <a:r>
              <a:rPr lang="en-US" dirty="0"/>
              <a:t>What is the level of </a:t>
            </a:r>
            <a:r>
              <a:rPr lang="en-US" u="sng" dirty="0"/>
              <a:t>control </a:t>
            </a:r>
            <a:r>
              <a:rPr lang="en-US" dirty="0"/>
              <a:t>that each participant has over action in this situation?</a:t>
            </a:r>
          </a:p>
          <a:p>
            <a:r>
              <a:rPr lang="en-US" dirty="0"/>
              <a:t>What </a:t>
            </a:r>
            <a:r>
              <a:rPr lang="en-US" u="sng" dirty="0"/>
              <a:t>outcomes</a:t>
            </a:r>
            <a:r>
              <a:rPr lang="en-US" dirty="0"/>
              <a:t> are possible in this situation?</a:t>
            </a:r>
          </a:p>
          <a:p>
            <a:r>
              <a:rPr lang="en-US" dirty="0"/>
              <a:t>What </a:t>
            </a:r>
            <a:r>
              <a:rPr lang="en-US" u="sng" dirty="0"/>
              <a:t>information</a:t>
            </a:r>
            <a:r>
              <a:rPr lang="en-US" dirty="0"/>
              <a:t> about the action situation is available to participants?</a:t>
            </a:r>
          </a:p>
          <a:p>
            <a:r>
              <a:rPr lang="en-US" dirty="0"/>
              <a:t>What </a:t>
            </a:r>
            <a:r>
              <a:rPr lang="en-US" u="sng" dirty="0"/>
              <a:t>costs and benefits </a:t>
            </a:r>
            <a:r>
              <a:rPr lang="en-US" dirty="0"/>
              <a:t>do participants incur when they take action in this situation?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5. </a:t>
            </a:r>
            <a:r>
              <a:rPr lang="en-US" b="1" dirty="0"/>
              <a:t>Integrate the analysis</a:t>
            </a:r>
          </a:p>
          <a:p>
            <a:pPr>
              <a:buNone/>
            </a:pPr>
            <a:r>
              <a:rPr lang="en-US" b="1" i="1" dirty="0" smtClean="0"/>
              <a:t>Actors</a:t>
            </a:r>
            <a:endParaRPr lang="en-US" b="1" i="1" dirty="0"/>
          </a:p>
          <a:p>
            <a:r>
              <a:rPr lang="en-US" dirty="0"/>
              <a:t>Resources</a:t>
            </a:r>
          </a:p>
          <a:p>
            <a:r>
              <a:rPr lang="en-US" dirty="0"/>
              <a:t>Valuations</a:t>
            </a:r>
          </a:p>
          <a:p>
            <a:r>
              <a:rPr lang="en-US" dirty="0"/>
              <a:t>Information Processing</a:t>
            </a:r>
          </a:p>
          <a:p>
            <a:r>
              <a:rPr lang="en-US" dirty="0"/>
              <a:t>Selection Processes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6</a:t>
            </a:r>
            <a:r>
              <a:rPr lang="en-US" b="1" dirty="0"/>
              <a:t>. Analyze patterns of interaction</a:t>
            </a:r>
          </a:p>
          <a:p>
            <a:r>
              <a:rPr lang="en-US" dirty="0"/>
              <a:t>Structure of economic and political participation</a:t>
            </a:r>
          </a:p>
          <a:p>
            <a:r>
              <a:rPr lang="en-US" dirty="0"/>
              <a:t>Information flows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7. </a:t>
            </a:r>
            <a:r>
              <a:rPr lang="en-US" b="1" dirty="0"/>
              <a:t>Analyze outcomes</a:t>
            </a:r>
          </a:p>
          <a:p>
            <a:r>
              <a:rPr lang="en-US" dirty="0" smtClean="0"/>
              <a:t>Efficiency</a:t>
            </a:r>
          </a:p>
          <a:p>
            <a:r>
              <a:rPr lang="en-US" dirty="0"/>
              <a:t>Fiscal Equivalence</a:t>
            </a:r>
          </a:p>
          <a:p>
            <a:r>
              <a:rPr lang="en-US" dirty="0"/>
              <a:t>Distributional Equity</a:t>
            </a:r>
          </a:p>
          <a:p>
            <a:r>
              <a:rPr lang="en-US" dirty="0"/>
              <a:t>Accountability</a:t>
            </a:r>
          </a:p>
          <a:p>
            <a:r>
              <a:rPr lang="en-US" dirty="0"/>
              <a:t>Conformance to general morality</a:t>
            </a:r>
          </a:p>
          <a:p>
            <a:r>
              <a:rPr lang="en-US" dirty="0"/>
              <a:t>Sustainability/Adaptability</a:t>
            </a:r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857364"/>
            <a:ext cx="7072362" cy="4107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214414" y="1714488"/>
            <a:ext cx="37378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Rules and Policy System</a:t>
            </a:r>
            <a:endParaRPr lang="th-TH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43050"/>
            <a:ext cx="59245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736"/>
            <a:ext cx="8643998" cy="1759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214686"/>
            <a:ext cx="89916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Institutional Analysis &amp; Development (IAD) Framework</a:t>
            </a:r>
            <a:endParaRPr lang="th-TH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b="71586"/>
          <a:stretch>
            <a:fillRect/>
          </a:stretch>
        </p:blipFill>
        <p:spPr bwMode="auto">
          <a:xfrm>
            <a:off x="142844" y="1428736"/>
            <a:ext cx="8643998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143116"/>
            <a:ext cx="914400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1515</Words>
  <Application>Microsoft Office PowerPoint</Application>
  <PresentationFormat>นำเสนอทางหน้าจอ (4:3)</PresentationFormat>
  <Paragraphs>376</Paragraphs>
  <Slides>39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39</vt:i4>
      </vt:variant>
    </vt:vector>
  </HeadingPairs>
  <TitlesOfParts>
    <vt:vector size="40" baseType="lpstr">
      <vt:lpstr>ชุดรูปแบบของ Office</vt:lpstr>
      <vt:lpstr>Frameworks for Community Analysis</vt:lpstr>
      <vt:lpstr>Sustainable Livelihood (SL) Framework</vt:lpstr>
      <vt:lpstr>Sustainable Livelihood (SL) Framework</vt:lpstr>
      <vt:lpstr>Sustainable Livelihood (SL) Framework</vt:lpstr>
      <vt:lpstr>ภาพนิ่ง 5</vt:lpstr>
      <vt:lpstr>Livelihoods assets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The Asset Mix</vt:lpstr>
      <vt:lpstr>The Asset Mix</vt:lpstr>
      <vt:lpstr>ภาพนิ่ง 14</vt:lpstr>
      <vt:lpstr>“Vulnerability” Context</vt:lpstr>
      <vt:lpstr>“Vulnerability” Context</vt:lpstr>
      <vt:lpstr>Policies, Institutions &amp; Processes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The Sustainable Livelihoods Framework</vt:lpstr>
      <vt:lpstr>ภาพนิ่ง 24</vt:lpstr>
      <vt:lpstr>ภาพนิ่ง 25</vt:lpstr>
      <vt:lpstr>ภาพนิ่ง 26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  <vt:lpstr>Institutional Analysis &amp; Development (IAD) Framework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Frameworks for Community Analysis</dc:title>
  <dc:creator>My Documents</dc:creator>
  <cp:lastModifiedBy>My Documents</cp:lastModifiedBy>
  <cp:revision>34</cp:revision>
  <dcterms:created xsi:type="dcterms:W3CDTF">2013-04-03T21:17:52Z</dcterms:created>
  <dcterms:modified xsi:type="dcterms:W3CDTF">2013-04-04T01:21:53Z</dcterms:modified>
</cp:coreProperties>
</file>