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4" r:id="rId7"/>
    <p:sldId id="288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8" r:id="rId19"/>
    <p:sldId id="289" r:id="rId20"/>
    <p:sldId id="279" r:id="rId21"/>
    <p:sldId id="280" r:id="rId22"/>
    <p:sldId id="282" r:id="rId23"/>
    <p:sldId id="290" r:id="rId24"/>
    <p:sldId id="28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3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CF7BD-03DE-4852-9D0E-2BB70FB114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6B8EFF-DA59-415A-BDD9-08179147FC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E1D089-CC44-44D7-80AA-49C9F78FB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2B5B0-AD95-41DA-8456-D04C42C54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666FF-3F7A-402B-8DD2-8AFBB1B8F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551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3A84D-F8F0-4020-8B54-0B63B1D9C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094A5-960C-4E07-8A0C-6FDC7A61B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D4A13-B08B-4F36-B6EE-9E304B655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799FF-0292-47EB-ACAF-97930E38D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CC51E-4039-437B-B7B3-C5F707ADA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183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14A58-D51D-4869-925B-866E49EE5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9DCAC-155E-4CC4-A421-7E64C378EB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7DCCB-C10B-4415-92CB-4034B3228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4C3A9-FAB5-400B-8E03-1986D4EA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B3C9A-E159-4A27-9293-15C52CF0E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5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1E943-2E9D-4C79-AD50-040320293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EEA9B-0485-41AA-8EA7-7C9E9ACA88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E4E7B1-8422-4E9B-B23E-20C9944255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8B26B1-E5D7-448E-8DA4-B86306C2F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B99CAE-2CA4-405D-911A-40B0246BD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A042AF-FC09-411E-9833-11709264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787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87770-2106-423F-A400-79000D8D9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4F6954-984C-4038-99EC-855BD1AFE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8F4229-F9B6-46C7-9C21-5A98A42F54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D53836-0E9C-4F85-975C-D0CE5F25FC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4340C8-D7C3-4EA5-A764-13074893C7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37B55C-BC0C-44C1-A2EE-C75841407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EBE60E-7975-4115-B0C2-62311E683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535C2-952E-4290-B8BE-414A3EEA8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499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8A899-9891-4122-B845-054742F0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08781B-58B1-42DA-AB51-9C3D5DD82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13943B-49CF-4ABC-9E9A-0BCE45876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2F52E2-C260-4B92-A493-297540B5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16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5DAA96-AE16-4AC0-AB84-BEDBB1A33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EA4628-BBF0-4875-9184-CF36A3B82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7533D1-FFB8-4408-89B2-57E936E74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698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92446-9915-4230-BDC9-40176C78C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08467-A527-4B15-847B-F63138C1F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EDA3D0-8A0D-41E4-AED3-FD392B710D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D7411A-E56B-4868-A829-63EC4C311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BF51B-ADD3-4907-BB56-E3168FB39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2170D5-9908-49F1-8A72-4B0C10D0A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898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398B2-C74B-414B-8F54-B8C2ABB7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EFA095-94B9-4EC1-B5AF-42F1A83C66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816FD9-9EA8-44E1-9665-8A8819D83A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00A30-C87F-4176-A14B-0BEF1AF3B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2575CB-7C2B-45E6-B4FC-284F0B99C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B96030-9946-43AF-BECE-B8118D6F7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064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5B386-567D-43AC-9027-7AC6CCBF8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EDD27F-633F-478D-A52D-583FEB2EDC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7D5E3-0884-4B7E-B0C0-524334701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43EB1-7F30-4B5B-A684-CBC7970A3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97C18-0920-475A-AF03-292209906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06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3CF142-79F8-48FC-A11E-5298FB3390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585620-12E5-47AF-A05C-7DD74231DC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B0C007-A111-487A-8EC4-394AEA39D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79E1C-0AF2-471B-A662-7AA553590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67A95-FF6A-482E-B8CC-D9477203E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52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4874CF-0990-4611-9A21-38E17B363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185BC-7D98-4C9D-BD4D-C731279BDA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2C9D3-1970-484F-8B47-851EEE3317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84E5E-DAF7-48F3-91D6-BF8A851897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268E8-2EC6-4845-AAB9-423BAA5A47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4E1FDC-D62C-4ED8-B75D-80A1DE613B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3421D-567C-430D-8BDE-AB1CAAD38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621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Rice farmers and New Merchants </a:t>
            </a:r>
            <a:r>
              <a:rPr lang="en-US" i="1" dirty="0"/>
              <a:t>in the Time of Revolution </a:t>
            </a:r>
            <a:endParaRPr lang="th-TH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Thai Economic History</a:t>
            </a:r>
          </a:p>
          <a:p>
            <a:r>
              <a:rPr lang="en-US" dirty="0"/>
              <a:t>Thorn Pitidol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persistent poverty of rice farmers</a:t>
            </a:r>
          </a:p>
          <a:p>
            <a:r>
              <a:rPr lang="en-US" dirty="0"/>
              <a:t>The rise of new merchants</a:t>
            </a:r>
          </a:p>
          <a:p>
            <a:pPr lvl="1"/>
            <a:r>
              <a:rPr lang="en-US" dirty="0"/>
              <a:t>Rice barons</a:t>
            </a:r>
          </a:p>
          <a:p>
            <a:pPr lvl="1"/>
            <a:r>
              <a:rPr lang="en-US" dirty="0"/>
              <a:t>Urban entrepreneurs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persistent poverty of rice farmers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cultivating regime expanded by the peasants had one particular problem "low yield"</a:t>
            </a:r>
          </a:p>
          <a:p>
            <a:pPr lvl="1"/>
            <a:r>
              <a:rPr lang="en-US" dirty="0"/>
              <a:t>Factors</a:t>
            </a:r>
          </a:p>
          <a:p>
            <a:pPr lvl="2"/>
            <a:r>
              <a:rPr lang="en-US" dirty="0"/>
              <a:t>Limited capitals and technology </a:t>
            </a:r>
          </a:p>
          <a:p>
            <a:pPr lvl="2"/>
            <a:r>
              <a:rPr lang="en-US" dirty="0"/>
              <a:t>The natural condition (clay, weather) also did not help.</a:t>
            </a:r>
          </a:p>
          <a:p>
            <a:pPr lvl="2"/>
            <a:r>
              <a:rPr lang="en-US" dirty="0"/>
              <a:t>Paddy varieties. </a:t>
            </a:r>
          </a:p>
          <a:p>
            <a:r>
              <a:rPr lang="en-US" dirty="0"/>
              <a:t>The yield of Thai peasants was very low by international  comparison. </a:t>
            </a:r>
          </a:p>
          <a:p>
            <a:pPr lvl="1"/>
            <a:r>
              <a:rPr lang="en-US" dirty="0"/>
              <a:t>The yield increased a little in the latter half of 19th century. But the change was not immense.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question over low yields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Investment and extractive pressure could push for change</a:t>
            </a:r>
          </a:p>
          <a:p>
            <a:pPr lvl="1"/>
            <a:r>
              <a:rPr lang="en-US" dirty="0"/>
              <a:t>Pressure can come from government, landlords, and merchants. </a:t>
            </a:r>
          </a:p>
          <a:p>
            <a:pPr lvl="1"/>
            <a:r>
              <a:rPr lang="en-US" dirty="0"/>
              <a:t>Peasants’ differentiation and </a:t>
            </a:r>
            <a:r>
              <a:rPr lang="en-US" dirty="0" err="1"/>
              <a:t>proletarianization</a:t>
            </a:r>
            <a:r>
              <a:rPr lang="en-US" dirty="0"/>
              <a:t>.</a:t>
            </a:r>
          </a:p>
          <a:p>
            <a:pPr lvl="1"/>
            <a:endParaRPr lang="en-US" dirty="0"/>
          </a:p>
          <a:p>
            <a:r>
              <a:rPr lang="en-US" dirty="0"/>
              <a:t>Such pressure missing in Siam for a long time, Why?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Government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Government exploited the rice economy through the universal poll taxes and land taxes. </a:t>
            </a:r>
          </a:p>
          <a:p>
            <a:pPr lvl="1"/>
            <a:r>
              <a:rPr lang="en-US" dirty="0"/>
              <a:t>Poll-taxes produced large revenue, and land tax were hiked many times (1900, 1905, and 1909)</a:t>
            </a:r>
          </a:p>
          <a:p>
            <a:pPr lvl="1"/>
            <a:r>
              <a:rPr lang="en-US" dirty="0"/>
              <a:t>Tax collection applied strictly, with harsh penalty</a:t>
            </a:r>
          </a:p>
          <a:p>
            <a:pPr lvl="1"/>
            <a:r>
              <a:rPr lang="en-US" dirty="0"/>
              <a:t>Farmers resented the taxes, and petitioned for more supports from the government</a:t>
            </a:r>
          </a:p>
          <a:p>
            <a:pPr lvl="2"/>
            <a:r>
              <a:rPr lang="en-US" dirty="0"/>
              <a:t>Situation worsened in 1929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Government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Despite the exploitation, government did not provide infrastructure and credits to peasants. </a:t>
            </a:r>
          </a:p>
          <a:p>
            <a:pPr lvl="1"/>
            <a:r>
              <a:rPr lang="en-US" dirty="0"/>
              <a:t>Van Der Heide plan for large scale irrigation could led to a more stable yield. </a:t>
            </a:r>
          </a:p>
          <a:p>
            <a:pPr lvl="1"/>
            <a:r>
              <a:rPr lang="en-US" dirty="0"/>
              <a:t>But the project was not chosen</a:t>
            </a:r>
          </a:p>
          <a:p>
            <a:pPr lvl="1"/>
            <a:r>
              <a:rPr lang="en-US" dirty="0"/>
              <a:t>Support limited to drainage works and seeds distributions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8282" y="285728"/>
            <a:ext cx="5572164" cy="6429420"/>
          </a:xfrm>
        </p:spPr>
        <p:txBody>
          <a:bodyPr>
            <a:normAutofit/>
          </a:bodyPr>
          <a:lstStyle/>
          <a:p>
            <a:r>
              <a:rPr lang="en-US" sz="3600" dirty="0" err="1"/>
              <a:t>Suriyanuwat</a:t>
            </a:r>
            <a:r>
              <a:rPr lang="en-US" sz="3600" dirty="0"/>
              <a:t> </a:t>
            </a:r>
            <a:endParaRPr lang="th-TH" sz="3600" dirty="0"/>
          </a:p>
          <a:p>
            <a:pPr lvl="1"/>
            <a:r>
              <a:rPr lang="en-US" dirty="0"/>
              <a:t>Siam development needs peasants to share more benefits </a:t>
            </a:r>
          </a:p>
          <a:p>
            <a:pPr lvl="1"/>
            <a:r>
              <a:rPr lang="en-US" dirty="0"/>
              <a:t>How to endow peasants with more capital, without burdening them with interests?</a:t>
            </a:r>
          </a:p>
          <a:p>
            <a:pPr lvl="1"/>
            <a:r>
              <a:rPr lang="en-US" dirty="0"/>
              <a:t>How to give peasants more profits?</a:t>
            </a:r>
          </a:p>
          <a:p>
            <a:r>
              <a:rPr lang="th-TH" dirty="0"/>
              <a:t> </a:t>
            </a:r>
            <a:r>
              <a:rPr lang="en-US" sz="4000" dirty="0"/>
              <a:t>Rama 6</a:t>
            </a:r>
          </a:p>
          <a:p>
            <a:pPr lvl="1"/>
            <a:r>
              <a:rPr lang="en-US" dirty="0"/>
              <a:t>Peasants are full of independence, happiness and loyalty</a:t>
            </a:r>
            <a:endParaRPr lang="th-TH" dirty="0"/>
          </a:p>
          <a:p>
            <a:pPr lvl="1"/>
            <a:r>
              <a:rPr lang="en-US" dirty="0"/>
              <a:t>Dividing Thais into classes cause conflicts</a:t>
            </a:r>
            <a:endParaRPr lang="th-TH" dirty="0"/>
          </a:p>
          <a:p>
            <a:pPr lvl="1"/>
            <a:r>
              <a:rPr lang="en-US" b="1" dirty="0"/>
              <a:t>Self-satisfaction is a key asset</a:t>
            </a:r>
          </a:p>
          <a:p>
            <a:endParaRPr lang="th-TH" sz="3200" dirty="0">
              <a:solidFill>
                <a:srgbClr val="FF0000"/>
              </a:solidFill>
            </a:endParaRPr>
          </a:p>
          <a:p>
            <a:pPr lvl="1"/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4451" y="2428868"/>
            <a:ext cx="304303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Merchants exploitation had more influence. But could only produced limited pressure. </a:t>
            </a:r>
          </a:p>
          <a:p>
            <a:pPr lvl="1"/>
            <a:r>
              <a:rPr lang="en-US" dirty="0"/>
              <a:t>Merchants involved were mostly small with limited capital. </a:t>
            </a:r>
          </a:p>
          <a:p>
            <a:pPr lvl="2"/>
            <a:r>
              <a:rPr lang="en-US" dirty="0"/>
              <a:t>Did not invest but focused on trading activities. </a:t>
            </a:r>
          </a:p>
          <a:p>
            <a:pPr lvl="1"/>
            <a:r>
              <a:rPr lang="en-US" dirty="0"/>
              <a:t>They travelled ups and downs lands and rivers. Purchased and transported rice. Selling some imported and locally made products.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Merchants as lenders</a:t>
            </a:r>
          </a:p>
          <a:p>
            <a:pPr lvl="1"/>
            <a:r>
              <a:rPr lang="en-US" dirty="0"/>
              <a:t>By 1910s, it was estimated that most cultivating peasants were indebted </a:t>
            </a:r>
          </a:p>
          <a:p>
            <a:pPr lvl="1"/>
            <a:r>
              <a:rPr lang="en-US" dirty="0"/>
              <a:t>Could the debts break down the peasant society, causing the peasants to lose their land? </a:t>
            </a:r>
          </a:p>
          <a:p>
            <a:pPr lvl="2"/>
            <a:r>
              <a:rPr lang="en-US" dirty="0"/>
              <a:t>Even in 1930s, land losses and destruction of peasantry still did not occurred. </a:t>
            </a:r>
          </a:p>
          <a:p>
            <a:pPr lvl="2"/>
            <a:r>
              <a:rPr lang="en-US" dirty="0"/>
              <a:t>Debt continued to rise, but peasants dealt with recession by retreating into subsistence.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limited impact on peasants?</a:t>
            </a:r>
          </a:p>
          <a:p>
            <a:pPr lvl="1"/>
            <a:r>
              <a:rPr lang="en-US" dirty="0"/>
              <a:t>Limited extent of lending due to the lack of land deed </a:t>
            </a:r>
          </a:p>
          <a:p>
            <a:pPr lvl="1"/>
            <a:r>
              <a:rPr lang="en-US" dirty="0"/>
              <a:t>The merchants also small-scale operators with limited capital. </a:t>
            </a:r>
          </a:p>
          <a:p>
            <a:r>
              <a:rPr lang="en-US" dirty="0"/>
              <a:t>Up until WWII, Siam peasants only had limited differentiation. </a:t>
            </a:r>
          </a:p>
          <a:p>
            <a:pPr lvl="1"/>
            <a:r>
              <a:rPr lang="en-US" dirty="0"/>
              <a:t>Small peasants dominated </a:t>
            </a:r>
          </a:p>
          <a:p>
            <a:pPr lvl="1"/>
            <a:r>
              <a:rPr lang="en-US" dirty="0"/>
              <a:t>Production remained </a:t>
            </a:r>
            <a:r>
              <a:rPr lang="en-US" dirty="0" err="1"/>
              <a:t>labour</a:t>
            </a:r>
            <a:r>
              <a:rPr lang="en-US" dirty="0"/>
              <a:t> intensive with low yield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Other factors sustaining Siam’s peasant society from differentiation</a:t>
            </a:r>
          </a:p>
          <a:p>
            <a:pPr lvl="1"/>
            <a:r>
              <a:rPr lang="en-US" dirty="0"/>
              <a:t>Large supply of land</a:t>
            </a:r>
          </a:p>
          <a:p>
            <a:pPr lvl="1"/>
            <a:r>
              <a:rPr lang="en-US" dirty="0"/>
              <a:t>Unclear property rights over land </a:t>
            </a:r>
          </a:p>
          <a:p>
            <a:pPr lvl="1"/>
            <a:r>
              <a:rPr lang="en-US" dirty="0"/>
              <a:t>Low yield caused limited chance for accumulation. 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new groups of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1920s to 1950s, 80-90 percent of Thailand's export consist of rice, teak, tin, and rubber</a:t>
            </a:r>
          </a:p>
          <a:p>
            <a:r>
              <a:rPr lang="en-US" dirty="0"/>
              <a:t>In the 1920s, two new merchant groups </a:t>
            </a:r>
          </a:p>
          <a:p>
            <a:pPr lvl="1"/>
            <a:r>
              <a:rPr lang="en-US" dirty="0"/>
              <a:t>The rice baron</a:t>
            </a:r>
          </a:p>
          <a:p>
            <a:pPr lvl="1"/>
            <a:r>
              <a:rPr lang="en-US" dirty="0"/>
              <a:t>The urban entrepreneurs</a:t>
            </a:r>
          </a:p>
          <a:p>
            <a:r>
              <a:rPr lang="en-US" dirty="0"/>
              <a:t>Both of them had similar development and faced similar challenges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accumulation from rice trade was difficult. </a:t>
            </a:r>
          </a:p>
          <a:p>
            <a:pPr lvl="1"/>
            <a:r>
              <a:rPr lang="en-US" dirty="0"/>
              <a:t>Lack of land titles and the fluctuation in price</a:t>
            </a:r>
          </a:p>
          <a:p>
            <a:pPr lvl="1"/>
            <a:r>
              <a:rPr lang="en-US" dirty="0"/>
              <a:t>Global economic recession from 1919-1929.</a:t>
            </a:r>
          </a:p>
          <a:p>
            <a:r>
              <a:rPr lang="en-US" dirty="0"/>
              <a:t>In 1930s, a new group of Chinese families dominated rice trade, and became major corporate dynasties of modern Thailand.</a:t>
            </a:r>
          </a:p>
          <a:p>
            <a:pPr lvl="1"/>
            <a:r>
              <a:rPr lang="en-US" dirty="0"/>
              <a:t>5 big Chinese families: </a:t>
            </a:r>
            <a:r>
              <a:rPr lang="en-US" dirty="0" err="1"/>
              <a:t>Wanglee</a:t>
            </a:r>
            <a:r>
              <a:rPr lang="en-US" dirty="0"/>
              <a:t>, </a:t>
            </a:r>
            <a:r>
              <a:rPr lang="en-US" dirty="0" err="1"/>
              <a:t>Lamsam</a:t>
            </a:r>
            <a:r>
              <a:rPr lang="en-US" dirty="0"/>
              <a:t>, </a:t>
            </a:r>
            <a:r>
              <a:rPr lang="en-US" dirty="0" err="1"/>
              <a:t>Bulasuk</a:t>
            </a:r>
            <a:r>
              <a:rPr lang="en-US" dirty="0"/>
              <a:t>, </a:t>
            </a:r>
            <a:r>
              <a:rPr lang="en-US" dirty="0" err="1"/>
              <a:t>Bulakun</a:t>
            </a:r>
            <a:r>
              <a:rPr lang="en-US" dirty="0"/>
              <a:t>, and </a:t>
            </a:r>
            <a:r>
              <a:rPr lang="en-US" dirty="0" err="1"/>
              <a:t>Iamsuri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9266" y="1484784"/>
            <a:ext cx="8229600" cy="453650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new group differed from the past. </a:t>
            </a:r>
          </a:p>
          <a:p>
            <a:pPr lvl="1"/>
            <a:r>
              <a:rPr lang="en-US" dirty="0"/>
              <a:t>Most were not related to tax-collectors </a:t>
            </a:r>
          </a:p>
          <a:p>
            <a:r>
              <a:rPr lang="en-US" dirty="0"/>
              <a:t>They carved their own successes with limited gov’t help </a:t>
            </a:r>
          </a:p>
          <a:p>
            <a:pPr lvl="1"/>
            <a:r>
              <a:rPr lang="en-US" dirty="0"/>
              <a:t>Colonial firms dominated shipping, banking, and insurance. The government tended to give priority to the Western businesses</a:t>
            </a:r>
          </a:p>
          <a:p>
            <a:r>
              <a:rPr lang="en-US" dirty="0"/>
              <a:t>The new group applied different strategy</a:t>
            </a:r>
          </a:p>
          <a:p>
            <a:pPr lvl="1"/>
            <a:r>
              <a:rPr lang="en-US" dirty="0"/>
              <a:t>They expanded and integrated the range of their business to reduce risk and gain more profits</a:t>
            </a:r>
          </a:p>
          <a:p>
            <a:pPr lvl="2"/>
            <a:r>
              <a:rPr lang="en-US" dirty="0"/>
              <a:t>Started from lower-level trading activities, moved into rice milling, and expanded to rice exports.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Wanglee</a:t>
            </a:r>
            <a:endParaRPr lang="en-US" dirty="0"/>
          </a:p>
          <a:p>
            <a:pPr lvl="1"/>
            <a:r>
              <a:rPr lang="en-US" dirty="0"/>
              <a:t>Began with junk trade and textile imports.</a:t>
            </a:r>
          </a:p>
          <a:p>
            <a:pPr lvl="1"/>
            <a:r>
              <a:rPr lang="en-US" dirty="0"/>
              <a:t>Set up banks, insurance, shipping firms to serve their own rice trade. </a:t>
            </a:r>
          </a:p>
          <a:p>
            <a:pPr lvl="1"/>
            <a:r>
              <a:rPr lang="en-US" dirty="0"/>
              <a:t>By 1938, their rice mills handled 1/5 of industry</a:t>
            </a:r>
          </a:p>
          <a:p>
            <a:r>
              <a:rPr lang="en-US" dirty="0" err="1"/>
              <a:t>Bulakun</a:t>
            </a:r>
            <a:endParaRPr lang="en-US" dirty="0"/>
          </a:p>
          <a:p>
            <a:pPr lvl="1"/>
            <a:r>
              <a:rPr lang="en-US" dirty="0"/>
              <a:t>Cantonese engineer </a:t>
            </a:r>
            <a:r>
              <a:rPr lang="en-US" dirty="0" err="1"/>
              <a:t>specialised</a:t>
            </a:r>
            <a:r>
              <a:rPr lang="en-US" dirty="0"/>
              <a:t> in rice mill machinery</a:t>
            </a:r>
          </a:p>
          <a:p>
            <a:pPr lvl="1"/>
            <a:r>
              <a:rPr lang="en-US" dirty="0"/>
              <a:t>Set up own rice mill and later expanded to shipping, insurance, and foreign exchange dealing</a:t>
            </a: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new group of rice entrepreneurs relied on the network built on Chinese communities.</a:t>
            </a:r>
          </a:p>
          <a:p>
            <a:pPr lvl="1"/>
            <a:r>
              <a:rPr lang="en-US" dirty="0"/>
              <a:t>A large scale Chinese business associations  were founded through supports by big Chinese families</a:t>
            </a:r>
          </a:p>
          <a:p>
            <a:pPr lvl="1"/>
            <a:r>
              <a:rPr lang="en-US" dirty="0" err="1"/>
              <a:t>Teochiu</a:t>
            </a:r>
            <a:r>
              <a:rPr lang="en-US" dirty="0"/>
              <a:t> Association, Hakka Association, Cantonese </a:t>
            </a:r>
            <a:r>
              <a:rPr lang="en-US" dirty="0" err="1"/>
              <a:t>Assocation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The families also intermarried to forged alliances.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Another new group of merchants developed their business in the urban areas. </a:t>
            </a:r>
          </a:p>
          <a:p>
            <a:pPr lvl="1"/>
            <a:r>
              <a:rPr lang="en-US" dirty="0"/>
              <a:t>Responded to rise in urban-based demand </a:t>
            </a:r>
          </a:p>
          <a:p>
            <a:pPr lvl="2"/>
            <a:r>
              <a:rPr lang="en-US" dirty="0"/>
              <a:t>European trading agencies imported products such as textiles, beer, wine, soaps</a:t>
            </a:r>
          </a:p>
          <a:p>
            <a:r>
              <a:rPr lang="en-US" dirty="0"/>
              <a:t>They tried to compete with the import products. </a:t>
            </a:r>
          </a:p>
          <a:p>
            <a:pPr lvl="1"/>
            <a:r>
              <a:rPr lang="en-US" dirty="0"/>
              <a:t>Produced products such as ice, soap, drinks, beer, textile, and cooking oils.</a:t>
            </a:r>
          </a:p>
          <a:p>
            <a:r>
              <a:rPr lang="en-US" dirty="0"/>
              <a:t>Their path to success similar to the rice barons.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Nai</a:t>
            </a:r>
            <a:r>
              <a:rPr lang="en-US" dirty="0"/>
              <a:t> </a:t>
            </a:r>
            <a:r>
              <a:rPr lang="en-US" dirty="0" err="1"/>
              <a:t>Lert</a:t>
            </a:r>
            <a:endParaRPr lang="en-US" dirty="0"/>
          </a:p>
          <a:p>
            <a:pPr lvl="1"/>
            <a:r>
              <a:rPr lang="en-US" dirty="0"/>
              <a:t>Imported cars, manufactured ice, and set up bus service</a:t>
            </a:r>
          </a:p>
          <a:p>
            <a:r>
              <a:rPr lang="en-US" dirty="0" err="1"/>
              <a:t>Nai</a:t>
            </a:r>
            <a:r>
              <a:rPr lang="en-US" dirty="0"/>
              <a:t> </a:t>
            </a:r>
            <a:r>
              <a:rPr lang="en-US" dirty="0" err="1"/>
              <a:t>Boonrawd</a:t>
            </a:r>
            <a:endParaRPr lang="en-US" dirty="0"/>
          </a:p>
          <a:p>
            <a:pPr lvl="1"/>
            <a:r>
              <a:rPr lang="en-US" dirty="0"/>
              <a:t>Worked for Kim </a:t>
            </a:r>
            <a:r>
              <a:rPr lang="en-US" dirty="0" err="1"/>
              <a:t>Seng</a:t>
            </a:r>
            <a:r>
              <a:rPr lang="en-US" dirty="0"/>
              <a:t> Lee. Traded timber and set up ferry service. Eventually produced beer. </a:t>
            </a:r>
          </a:p>
          <a:p>
            <a:r>
              <a:rPr lang="en-US" dirty="0" err="1"/>
              <a:t>Mangkorn</a:t>
            </a:r>
            <a:r>
              <a:rPr lang="en-US" dirty="0"/>
              <a:t> </a:t>
            </a:r>
            <a:r>
              <a:rPr lang="en-US" dirty="0" err="1"/>
              <a:t>Samsen</a:t>
            </a:r>
            <a:endParaRPr lang="en-US" dirty="0"/>
          </a:p>
          <a:p>
            <a:pPr lvl="1"/>
            <a:r>
              <a:rPr lang="en-US" dirty="0"/>
              <a:t>Rice mills, </a:t>
            </a:r>
            <a:r>
              <a:rPr lang="en-US" dirty="0" err="1"/>
              <a:t>cononut</a:t>
            </a:r>
            <a:r>
              <a:rPr lang="en-US" dirty="0"/>
              <a:t> oil plants, and a sugar factory</a:t>
            </a:r>
          </a:p>
          <a:p>
            <a:r>
              <a:rPr lang="en-US" dirty="0" err="1"/>
              <a:t>Koson</a:t>
            </a:r>
            <a:r>
              <a:rPr lang="en-US" dirty="0"/>
              <a:t> </a:t>
            </a:r>
            <a:r>
              <a:rPr lang="en-US" dirty="0" err="1"/>
              <a:t>Huntrakul</a:t>
            </a:r>
            <a:endParaRPr lang="en-US" dirty="0"/>
          </a:p>
          <a:p>
            <a:pPr lvl="1"/>
            <a:r>
              <a:rPr lang="en-US" dirty="0"/>
              <a:t>Ice and carbonated-water factory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en-US" dirty="0"/>
          </a:p>
        </p:txBody>
      </p:sp>
      <p:pic>
        <p:nvPicPr>
          <p:cNvPr id="49154" name="Picture 2" descr="http://www.thaibiography.com/images/catalog_images/12967514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48" y="1571612"/>
            <a:ext cx="2518190" cy="3357586"/>
          </a:xfrm>
          <a:prstGeom prst="rect">
            <a:avLst/>
          </a:prstGeom>
          <a:noFill/>
        </p:spPr>
      </p:pic>
      <p:pic>
        <p:nvPicPr>
          <p:cNvPr id="49156" name="Picture 4" descr="http://upload.wikimedia.org/wikipedia/th/9/94/120201676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1422" y="1714489"/>
            <a:ext cx="1857388" cy="2711515"/>
          </a:xfrm>
          <a:prstGeom prst="rect">
            <a:avLst/>
          </a:prstGeom>
          <a:noFill/>
        </p:spPr>
      </p:pic>
      <p:pic>
        <p:nvPicPr>
          <p:cNvPr id="49158" name="Picture 6" descr="http://upload.wikimedia.org/wikipedia/th/9/96/Phraya-bhirom-bhakd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1785926"/>
            <a:ext cx="2285984" cy="251934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809720" y="4429132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Boonrawd</a:t>
            </a:r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9024958" y="4500570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Kosol</a:t>
            </a:r>
            <a:endParaRPr lang="th-TH" dirty="0"/>
          </a:p>
        </p:txBody>
      </p:sp>
      <p:pic>
        <p:nvPicPr>
          <p:cNvPr id="3074" name="Picture 2" descr="http://img.tarad.com/shop/t/tumtoilet3/img-lib/spd_20131208125736_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53455" y="1571612"/>
            <a:ext cx="2006677" cy="278608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167438" y="5072074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Mangkorn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4533888" y="4652970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Lert</a:t>
            </a:r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urban entrepreneurs also faced the unfavorable context.</a:t>
            </a:r>
          </a:p>
          <a:p>
            <a:pPr lvl="1"/>
            <a:r>
              <a:rPr lang="en-US" dirty="0"/>
              <a:t>With low tariff, colonial imports gained advantages over them. </a:t>
            </a:r>
          </a:p>
          <a:p>
            <a:pPr lvl="1"/>
            <a:r>
              <a:rPr lang="en-US" dirty="0"/>
              <a:t>They sought more protection and asked for loans.</a:t>
            </a:r>
          </a:p>
          <a:p>
            <a:pPr lvl="2"/>
            <a:r>
              <a:rPr lang="en-US" dirty="0"/>
              <a:t>But their petitions for government supports failed.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Pressuring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1910s, business associations were formed to put pressure on the government. </a:t>
            </a:r>
          </a:p>
          <a:p>
            <a:r>
              <a:rPr lang="en-US" dirty="0"/>
              <a:t>Government supports asked based on grounds of nationalism and sound economics.</a:t>
            </a:r>
          </a:p>
          <a:p>
            <a:pPr lvl="1"/>
            <a:r>
              <a:rPr lang="en-US" dirty="0"/>
              <a:t>Privileges of the West caused lack of development and contrasted with the modern and independent nation.</a:t>
            </a:r>
          </a:p>
          <a:p>
            <a:pPr lvl="1"/>
            <a:r>
              <a:rPr lang="en-US" dirty="0"/>
              <a:t>The source was the Bowring Treaty, signed by the monarchy. </a:t>
            </a:r>
          </a:p>
          <a:p>
            <a:r>
              <a:rPr lang="en-US" dirty="0"/>
              <a:t>Absolutism as “bias and incompetent”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 and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772817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/>
              <a:t>Although they played no direct part in the 1932 revolution, the merchants welcomed the result. </a:t>
            </a:r>
          </a:p>
          <a:p>
            <a:pPr lvl="1"/>
            <a:r>
              <a:rPr lang="en-US" dirty="0"/>
              <a:t>The revolution seemed to </a:t>
            </a:r>
            <a:r>
              <a:rPr lang="en-US" dirty="0" err="1"/>
              <a:t>favour</a:t>
            </a:r>
            <a:r>
              <a:rPr lang="en-US" dirty="0"/>
              <a:t> economic nationalism. </a:t>
            </a:r>
          </a:p>
          <a:p>
            <a:pPr lvl="1"/>
            <a:r>
              <a:rPr lang="en-US" dirty="0"/>
              <a:t>The merchants tried to participate in the drafting a new national economic plan.</a:t>
            </a:r>
          </a:p>
          <a:p>
            <a:r>
              <a:rPr lang="en-US" dirty="0"/>
              <a:t>But </a:t>
            </a:r>
            <a:r>
              <a:rPr lang="en-US" dirty="0" err="1"/>
              <a:t>Pridi’s</a:t>
            </a:r>
            <a:r>
              <a:rPr lang="en-US" dirty="0"/>
              <a:t> economic plan overlooked the urban entrepreneurs. </a:t>
            </a:r>
          </a:p>
          <a:p>
            <a:pPr lvl="1"/>
            <a:r>
              <a:rPr lang="en-US" dirty="0"/>
              <a:t>The plan gave priority to the well-being of the masses, most of whom are the poor.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Pridi’s</a:t>
            </a:r>
            <a:r>
              <a:rPr lang="en-US" dirty="0"/>
              <a:t> lost ambition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3124" y="1500174"/>
            <a:ext cx="3971924" cy="4900634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Pridi's</a:t>
            </a:r>
            <a:r>
              <a:rPr lang="en-US" dirty="0"/>
              <a:t> 1933 economic plan involves the creation of the state/cooperative system that employ every Thais who are willing to work</a:t>
            </a:r>
          </a:p>
          <a:p>
            <a:r>
              <a:rPr lang="en-US" dirty="0"/>
              <a:t>Primary goal: promote the well-being of "all Thais“.</a:t>
            </a:r>
          </a:p>
          <a:p>
            <a:r>
              <a:rPr lang="en-US" dirty="0"/>
              <a:t>But his plan failed after facing resistance. </a:t>
            </a:r>
          </a:p>
          <a:p>
            <a:endParaRPr lang="en-US" dirty="0"/>
          </a:p>
        </p:txBody>
      </p:sp>
      <p:pic>
        <p:nvPicPr>
          <p:cNvPr id="4" name="Picture 2" descr="http://www.pantipmarket.com/mall/center/PicBin/March2012/User63499_I2NZY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6910" y="1571613"/>
            <a:ext cx="3441372" cy="48179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 and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failure of </a:t>
            </a:r>
            <a:r>
              <a:rPr lang="en-US" dirty="0" err="1"/>
              <a:t>Pridi’s</a:t>
            </a:r>
            <a:r>
              <a:rPr lang="en-US" dirty="0"/>
              <a:t> plan led to an alternative plan. But the focus remained the peasants.</a:t>
            </a:r>
          </a:p>
          <a:p>
            <a:pPr lvl="1"/>
            <a:r>
              <a:rPr lang="en-US" dirty="0"/>
              <a:t>Siam seen as a society of peasants </a:t>
            </a:r>
            <a:r>
              <a:rPr lang="en-US" dirty="0" err="1"/>
              <a:t>organised</a:t>
            </a:r>
            <a:r>
              <a:rPr lang="en-US" dirty="0"/>
              <a:t> by bureaucrats. </a:t>
            </a:r>
          </a:p>
          <a:p>
            <a:pPr lvl="1"/>
            <a:r>
              <a:rPr lang="en-US" dirty="0"/>
              <a:t>Domestic (Chinese) entrepreneurs neglected or even considered the threat by the revolutionaries</a:t>
            </a:r>
          </a:p>
          <a:p>
            <a:pPr lvl="2"/>
            <a:r>
              <a:rPr lang="en-US" dirty="0"/>
              <a:t>The middlemen and Chinese seen as causing hardship to peasants. </a:t>
            </a:r>
          </a:p>
          <a:p>
            <a:pPr lvl="2"/>
            <a:r>
              <a:rPr lang="en-US" dirty="0"/>
              <a:t>State ownership </a:t>
            </a:r>
            <a:r>
              <a:rPr lang="en-US" dirty="0" err="1"/>
              <a:t>favoured</a:t>
            </a:r>
            <a:r>
              <a:rPr lang="en-US" dirty="0"/>
              <a:t> over private capitals. </a:t>
            </a:r>
          </a:p>
          <a:p>
            <a:pPr marL="914400" lvl="2" indent="0">
              <a:buNone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1239</Words>
  <Application>Microsoft Office PowerPoint</Application>
  <PresentationFormat>Widescreen</PresentationFormat>
  <Paragraphs>148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Rice farmers and New Merchants in the Time of Revolution </vt:lpstr>
      <vt:lpstr>Topics</vt:lpstr>
      <vt:lpstr>The persistent poverty of rice farmers</vt:lpstr>
      <vt:lpstr>The question over low yields</vt:lpstr>
      <vt:lpstr>Government Exploitations of Peasants</vt:lpstr>
      <vt:lpstr>Government Exploitations of Peasants</vt:lpstr>
      <vt:lpstr>PowerPoint Presentation</vt:lpstr>
      <vt:lpstr>Merchant Exploitations of Peasants</vt:lpstr>
      <vt:lpstr>Merchant Exploitations of Peasants</vt:lpstr>
      <vt:lpstr>Merchant Exploitations of Peasants</vt:lpstr>
      <vt:lpstr>Merchant Exploitations of Peasants</vt:lpstr>
      <vt:lpstr>The new groups of businesses</vt:lpstr>
      <vt:lpstr>Rice barons</vt:lpstr>
      <vt:lpstr>Rice barons</vt:lpstr>
      <vt:lpstr>Rice barons</vt:lpstr>
      <vt:lpstr>Rice barons</vt:lpstr>
      <vt:lpstr>Urban Entrepreneurs </vt:lpstr>
      <vt:lpstr>Urban Entrepreneurs </vt:lpstr>
      <vt:lpstr>Urban Entrepreneurs </vt:lpstr>
      <vt:lpstr>Urban Entrepreneurs </vt:lpstr>
      <vt:lpstr>Pressuring the government</vt:lpstr>
      <vt:lpstr>Urban entrepreneur and 1932 revolution</vt:lpstr>
      <vt:lpstr>Pridi’s lost ambition</vt:lpstr>
      <vt:lpstr>Urban entrepreneur and 1932 revolution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Rice farmers and New Merchants in the Time of Revolution </dc:title>
  <dc:creator>Thorn Pitidol</dc:creator>
  <cp:lastModifiedBy>Thorn Pitidol</cp:lastModifiedBy>
  <cp:revision>1</cp:revision>
  <dcterms:created xsi:type="dcterms:W3CDTF">2019-10-08T12:24:34Z</dcterms:created>
  <dcterms:modified xsi:type="dcterms:W3CDTF">2019-10-08T12:28:15Z</dcterms:modified>
</cp:coreProperties>
</file>