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78" r:id="rId4"/>
    <p:sldId id="279" r:id="rId5"/>
    <p:sldId id="280" r:id="rId6"/>
    <p:sldId id="281" r:id="rId7"/>
    <p:sldId id="282" r:id="rId8"/>
    <p:sldId id="283" r:id="rId9"/>
    <p:sldId id="290" r:id="rId10"/>
    <p:sldId id="284" r:id="rId11"/>
    <p:sldId id="285" r:id="rId12"/>
    <p:sldId id="286" r:id="rId13"/>
    <p:sldId id="287" r:id="rId14"/>
    <p:sldId id="291" r:id="rId15"/>
    <p:sldId id="288" r:id="rId16"/>
    <p:sldId id="289" r:id="rId17"/>
    <p:sldId id="293" r:id="rId18"/>
    <p:sldId id="294" r:id="rId19"/>
    <p:sldId id="292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877DE-7D64-4BDA-A65F-745206289B4D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F102F-62A4-45E1-A972-E2EE567195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877DE-7D64-4BDA-A65F-745206289B4D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F102F-62A4-45E1-A972-E2EE567195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877DE-7D64-4BDA-A65F-745206289B4D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F102F-62A4-45E1-A972-E2EE567195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877DE-7D64-4BDA-A65F-745206289B4D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F102F-62A4-45E1-A972-E2EE567195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877DE-7D64-4BDA-A65F-745206289B4D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F102F-62A4-45E1-A972-E2EE567195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877DE-7D64-4BDA-A65F-745206289B4D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F102F-62A4-45E1-A972-E2EE567195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877DE-7D64-4BDA-A65F-745206289B4D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F102F-62A4-45E1-A972-E2EE567195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877DE-7D64-4BDA-A65F-745206289B4D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F102F-62A4-45E1-A972-E2EE5671955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877DE-7D64-4BDA-A65F-745206289B4D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1F102F-62A4-45E1-A972-E2EE5671955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877DE-7D64-4BDA-A65F-745206289B4D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F102F-62A4-45E1-A972-E2EE567195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877DE-7D64-4BDA-A65F-745206289B4D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F102F-62A4-45E1-A972-E2EE5671955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F91F102F-62A4-45E1-A972-E2EE56719558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315877DE-7D64-4BDA-A65F-745206289B4D}" type="datetimeFigureOut">
              <a:rPr lang="en-US" smtClean="0"/>
              <a:t>11/13/2019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AD-AS Model</a:t>
            </a:r>
            <a:br>
              <a:rPr lang="en-US" dirty="0"/>
            </a:br>
            <a:r>
              <a:rPr lang="en-US" dirty="0"/>
              <a:t>Part 3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252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Revision – Aggregate Supply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AS is the total output that firms in an economy plan to sell during a specific time period. It specifies the amounts of output that will be supplied at all possible price levels.</a:t>
            </a:r>
          </a:p>
          <a:p>
            <a:endParaRPr lang="en-US" sz="2400" dirty="0"/>
          </a:p>
          <a:p>
            <a:r>
              <a:rPr lang="en-US" sz="2400" dirty="0"/>
              <a:t>Why is SRAS upward-sloping?</a:t>
            </a:r>
          </a:p>
          <a:p>
            <a:r>
              <a:rPr lang="en-US" sz="2400" dirty="0"/>
              <a:t>In SR, wage is sticky because of employment contracts.</a:t>
            </a:r>
          </a:p>
          <a:p>
            <a:r>
              <a:rPr lang="en-US" sz="2400" dirty="0"/>
              <a:t>P↑ &gt;&gt; W/P↓ &gt;&gt; Labor Demand↑ &gt;&gt; L↑ &gt;&gt; Y↑</a:t>
            </a:r>
          </a:p>
          <a:p>
            <a:endParaRPr lang="en-US" sz="2400" dirty="0"/>
          </a:p>
          <a:p>
            <a:r>
              <a:rPr lang="en-US" sz="2400" dirty="0"/>
              <a:t>Why is LRAS vertical? &gt;&gt; Y does not depend on P.</a:t>
            </a:r>
          </a:p>
          <a:p>
            <a:r>
              <a:rPr lang="en-US" sz="2400" dirty="0"/>
              <a:t>In LR, wage is flexible because workers can negotiate.</a:t>
            </a:r>
          </a:p>
          <a:p>
            <a:r>
              <a:rPr lang="en-US" sz="2400" dirty="0"/>
              <a:t>P↑ &gt;&gt; W↑ &gt;&gt; W/P, Labor Demand, L and Y </a:t>
            </a:r>
            <a:r>
              <a:rPr lang="en-US" sz="2400" b="1" u="sng" dirty="0"/>
              <a:t>unchanged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73174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Revision – Aggregate Supply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14300" indent="0">
              <a:buNone/>
            </a:pPr>
            <a:r>
              <a:rPr lang="en-US" sz="2400" dirty="0"/>
              <a:t>The following events would shift SRAS to the right:</a:t>
            </a:r>
          </a:p>
          <a:p>
            <a:r>
              <a:rPr lang="en-US" sz="2400" dirty="0"/>
              <a:t>An exogenous decrease in the wage rate</a:t>
            </a:r>
          </a:p>
          <a:p>
            <a:r>
              <a:rPr lang="en-US" sz="2400" dirty="0"/>
              <a:t>An increase in capital stock and natural resource</a:t>
            </a:r>
          </a:p>
          <a:p>
            <a:r>
              <a:rPr lang="en-US" sz="2400" dirty="0"/>
              <a:t>Technological progress</a:t>
            </a:r>
          </a:p>
          <a:p>
            <a:endParaRPr lang="en-US" sz="2400" dirty="0"/>
          </a:p>
          <a:p>
            <a:pPr marL="114300" indent="0">
              <a:buNone/>
            </a:pPr>
            <a:r>
              <a:rPr lang="en-US" sz="2400" dirty="0"/>
              <a:t>The following events would shift LRAS to the right:</a:t>
            </a:r>
          </a:p>
          <a:p>
            <a:r>
              <a:rPr lang="en-US" sz="2400" dirty="0"/>
              <a:t>An increase in population</a:t>
            </a:r>
          </a:p>
          <a:p>
            <a:r>
              <a:rPr lang="en-US" sz="2400" dirty="0"/>
              <a:t>An increase in capital stock and natural resource</a:t>
            </a:r>
          </a:p>
          <a:p>
            <a:r>
              <a:rPr lang="en-US" sz="2400" dirty="0"/>
              <a:t>Technological progress</a:t>
            </a:r>
          </a:p>
        </p:txBody>
      </p:sp>
    </p:spTree>
    <p:extLst>
      <p:ext uri="{BB962C8B-B14F-4D97-AF65-F5344CB8AC3E}">
        <p14:creationId xmlns:p14="http://schemas.microsoft.com/office/powerpoint/2010/main" val="458962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Equilibrium of AS-AD Model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400" dirty="0"/>
              <a:t>There are two types of equilibrium in the AS-AD Model:</a:t>
            </a:r>
          </a:p>
          <a:p>
            <a:pPr marL="114300" indent="0">
              <a:buNone/>
            </a:pPr>
            <a:endParaRPr lang="en-US" sz="2400" dirty="0"/>
          </a:p>
          <a:p>
            <a:r>
              <a:rPr lang="en-US" sz="2400" b="1" dirty="0"/>
              <a:t>Short-run Equilibrium </a:t>
            </a:r>
            <a:r>
              <a:rPr lang="en-US" sz="2400" b="1" dirty="0">
                <a:solidFill>
                  <a:srgbClr val="FF0000"/>
                </a:solidFill>
              </a:rPr>
              <a:t>(SRE)</a:t>
            </a:r>
            <a:r>
              <a:rPr lang="en-US" sz="2400" dirty="0"/>
              <a:t>, where AD and SRAS meet.</a:t>
            </a:r>
          </a:p>
          <a:p>
            <a:pPr lvl="1"/>
            <a:r>
              <a:rPr lang="en-US" sz="2400" dirty="0"/>
              <a:t>SRE does NOT need to be on the LRAS curve.</a:t>
            </a:r>
          </a:p>
          <a:p>
            <a:pPr lvl="1"/>
            <a:r>
              <a:rPr lang="en-US" sz="2400" u="sng" dirty="0"/>
              <a:t>SRE is temporary</a:t>
            </a:r>
            <a:r>
              <a:rPr lang="en-US" sz="2400" dirty="0"/>
              <a:t> and is observed in the short run.</a:t>
            </a:r>
          </a:p>
          <a:p>
            <a:pPr marL="411480" lvl="1" indent="0">
              <a:buNone/>
            </a:pPr>
            <a:endParaRPr lang="en-US" sz="2400" dirty="0"/>
          </a:p>
          <a:p>
            <a:r>
              <a:rPr lang="en-US" sz="2400" b="1" dirty="0"/>
              <a:t>Long-run Equilibrium </a:t>
            </a:r>
            <a:r>
              <a:rPr lang="en-US" sz="2400" b="1" dirty="0">
                <a:solidFill>
                  <a:srgbClr val="FF0000"/>
                </a:solidFill>
              </a:rPr>
              <a:t>(LRE)</a:t>
            </a:r>
            <a:r>
              <a:rPr lang="en-US" sz="2400" dirty="0"/>
              <a:t>, where AD, SRAS, and LRAS meet.</a:t>
            </a:r>
          </a:p>
          <a:p>
            <a:pPr lvl="1"/>
            <a:r>
              <a:rPr lang="en-US" sz="2400" dirty="0"/>
              <a:t>In the long run, the economy will move back to LRE.</a:t>
            </a:r>
          </a:p>
        </p:txBody>
      </p:sp>
    </p:spTree>
    <p:extLst>
      <p:ext uri="{BB962C8B-B14F-4D97-AF65-F5344CB8AC3E}">
        <p14:creationId xmlns:p14="http://schemas.microsoft.com/office/powerpoint/2010/main" val="1388907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Short-Run Equilibrium (E)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268760"/>
            <a:ext cx="5472608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AEDB9EC-22B4-4990-8165-BDDC712F571A}"/>
              </a:ext>
            </a:extLst>
          </p:cNvPr>
          <p:cNvSpPr/>
          <p:nvPr/>
        </p:nvSpPr>
        <p:spPr>
          <a:xfrm>
            <a:off x="2843808" y="2708920"/>
            <a:ext cx="648072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612B6E-7315-4898-B9B4-3D068D76AE6B}"/>
              </a:ext>
            </a:extLst>
          </p:cNvPr>
          <p:cNvSpPr/>
          <p:nvPr/>
        </p:nvSpPr>
        <p:spPr>
          <a:xfrm>
            <a:off x="2843808" y="5409220"/>
            <a:ext cx="648072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A659B3-290A-45D3-94B7-71A0663197EE}"/>
              </a:ext>
            </a:extLst>
          </p:cNvPr>
          <p:cNvSpPr txBox="1"/>
          <p:nvPr/>
        </p:nvSpPr>
        <p:spPr>
          <a:xfrm>
            <a:off x="5724128" y="286945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SRAS</a:t>
            </a:r>
            <a:endParaRPr lang="th-TH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5DE0CB-E40A-498D-B591-920482718417}"/>
              </a:ext>
            </a:extLst>
          </p:cNvPr>
          <p:cNvSpPr txBox="1"/>
          <p:nvPr/>
        </p:nvSpPr>
        <p:spPr>
          <a:xfrm>
            <a:off x="5724128" y="517396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AD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98236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9214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AS-AD and Economic Shocks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AS-AD Model is used to analyze economic fluctuations or business cycles.</a:t>
            </a:r>
          </a:p>
          <a:p>
            <a:r>
              <a:rPr lang="en-US" sz="2400" dirty="0"/>
              <a:t>In this model, economic fluctuations are due to shocks to AD or AS. These shocks can shift AD, SRAS, and LRAS.</a:t>
            </a:r>
          </a:p>
          <a:p>
            <a:endParaRPr lang="en-US" sz="2400" dirty="0"/>
          </a:p>
          <a:p>
            <a:r>
              <a:rPr lang="en-US" sz="2400" dirty="0"/>
              <a:t>Positive shock shifts the curve to the right. Negative shock shifts the curve to the left.</a:t>
            </a:r>
          </a:p>
          <a:p>
            <a:r>
              <a:rPr lang="en-US" sz="2400" dirty="0"/>
              <a:t>For example,</a:t>
            </a:r>
          </a:p>
          <a:p>
            <a:pPr lvl="1"/>
            <a:r>
              <a:rPr lang="en-US" sz="2400" dirty="0"/>
              <a:t>Positive AD shocks: increase in consumer credit, etc.</a:t>
            </a:r>
          </a:p>
          <a:p>
            <a:pPr lvl="1"/>
            <a:r>
              <a:rPr lang="en-US" sz="2400" dirty="0"/>
              <a:t>Negative AS shocks: epidemic, bad weather, etc.</a:t>
            </a:r>
          </a:p>
        </p:txBody>
      </p:sp>
    </p:spTree>
    <p:extLst>
      <p:ext uri="{BB962C8B-B14F-4D97-AF65-F5344CB8AC3E}">
        <p14:creationId xmlns:p14="http://schemas.microsoft.com/office/powerpoint/2010/main" val="3188821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AS-AD and Economic Shocks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AS-AD assumes that the economy starts at the LRE</a:t>
            </a:r>
            <a:r>
              <a:rPr lang="en-US" sz="2400" dirty="0"/>
              <a:t>.</a:t>
            </a:r>
          </a:p>
          <a:p>
            <a:r>
              <a:rPr lang="en-US" sz="2400" dirty="0"/>
              <a:t>But the shocks to AD, SRAS, or LRAS can move the economy to the SRE.</a:t>
            </a:r>
          </a:p>
          <a:p>
            <a:r>
              <a:rPr lang="en-US" sz="2400" dirty="0"/>
              <a:t>At SRE, if Y* &lt; </a:t>
            </a:r>
            <a:r>
              <a:rPr lang="en-US" sz="2400" dirty="0" err="1"/>
              <a:t>Yf</a:t>
            </a:r>
            <a:r>
              <a:rPr lang="en-US" sz="2400" dirty="0"/>
              <a:t>, we have </a:t>
            </a:r>
            <a:r>
              <a:rPr lang="en-US" sz="2400" b="1" dirty="0"/>
              <a:t>recessionary gap.</a:t>
            </a:r>
          </a:p>
          <a:p>
            <a:r>
              <a:rPr lang="en-US" sz="2400" dirty="0"/>
              <a:t>At SRE, if Y* &gt; </a:t>
            </a:r>
            <a:r>
              <a:rPr lang="en-US" sz="2400" dirty="0" err="1"/>
              <a:t>Yf</a:t>
            </a:r>
            <a:r>
              <a:rPr lang="en-US" sz="2400" dirty="0"/>
              <a:t>, we have </a:t>
            </a:r>
            <a:r>
              <a:rPr lang="en-US" sz="2400" b="1" dirty="0"/>
              <a:t>inflationary gap.</a:t>
            </a:r>
            <a:endParaRPr lang="en-US" sz="2400" dirty="0"/>
          </a:p>
          <a:p>
            <a:r>
              <a:rPr lang="en-US" sz="2400" u="sng" dirty="0"/>
              <a:t>To move back to the LRE,</a:t>
            </a:r>
          </a:p>
          <a:p>
            <a:pPr lvl="1"/>
            <a:r>
              <a:rPr lang="en-US" sz="2400" dirty="0"/>
              <a:t>The economy can SLOWLY adjust itself, </a:t>
            </a:r>
            <a:r>
              <a:rPr lang="en-US" sz="2400" b="1" dirty="0"/>
              <a:t>through shifts in SRAS.</a:t>
            </a:r>
          </a:p>
          <a:p>
            <a:pPr lvl="1"/>
            <a:r>
              <a:rPr lang="en-US" sz="2400" dirty="0"/>
              <a:t>The government can intervene by </a:t>
            </a:r>
            <a:r>
              <a:rPr lang="en-US" sz="2400" b="1" dirty="0"/>
              <a:t>using demand-side </a:t>
            </a:r>
            <a:r>
              <a:rPr lang="en-US" sz="2400" b="1" u="sng" dirty="0"/>
              <a:t>policies</a:t>
            </a:r>
            <a:r>
              <a:rPr lang="en-US" sz="2400" b="1" dirty="0"/>
              <a:t> (fiscal or monetary) to shift the AD</a:t>
            </a:r>
            <a:r>
              <a:rPr lang="en-US" sz="2400" dirty="0"/>
              <a:t>, or </a:t>
            </a:r>
            <a:r>
              <a:rPr lang="en-US" sz="2400" b="1" dirty="0"/>
              <a:t>using </a:t>
            </a:r>
            <a:r>
              <a:rPr lang="en-US" sz="2400" b="1" u="sng" dirty="0"/>
              <a:t>supply-side policies</a:t>
            </a:r>
            <a:r>
              <a:rPr lang="en-US" sz="2400" b="1" dirty="0"/>
              <a:t> to shift the AS.</a:t>
            </a:r>
          </a:p>
        </p:txBody>
      </p:sp>
    </p:spTree>
    <p:extLst>
      <p:ext uri="{BB962C8B-B14F-4D97-AF65-F5344CB8AC3E}">
        <p14:creationId xmlns:p14="http://schemas.microsoft.com/office/powerpoint/2010/main" val="1174800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Output Gaps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573" y="2208588"/>
            <a:ext cx="3638811" cy="3230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Image result for inflationary gap ad 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2204864"/>
            <a:ext cx="3960440" cy="3263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43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Aggregate Demand Shocks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Factors that shift AD:</a:t>
            </a:r>
          </a:p>
          <a:p>
            <a:pPr lvl="1"/>
            <a:r>
              <a:rPr lang="en-US" sz="2400" dirty="0"/>
              <a:t>Autonomous C and I</a:t>
            </a:r>
          </a:p>
          <a:p>
            <a:pPr lvl="1"/>
            <a:r>
              <a:rPr lang="en-US" sz="2400" dirty="0"/>
              <a:t>Fiscal Policy (G and T) and Monetary Policy (M)</a:t>
            </a:r>
          </a:p>
          <a:p>
            <a:pPr lvl="1"/>
            <a:endParaRPr lang="en-US" sz="2400" dirty="0"/>
          </a:p>
          <a:p>
            <a:r>
              <a:rPr lang="en-US" sz="2400" dirty="0"/>
              <a:t>Since G, T, and M can be </a:t>
            </a:r>
            <a:r>
              <a:rPr lang="en-US" sz="2400" u="sng" dirty="0"/>
              <a:t>perfectly controlled</a:t>
            </a:r>
            <a:r>
              <a:rPr lang="en-US" sz="2400" dirty="0"/>
              <a:t> by the government, they are NOT economic shocks.</a:t>
            </a:r>
          </a:p>
          <a:p>
            <a:endParaRPr lang="en-US" sz="2400" dirty="0"/>
          </a:p>
          <a:p>
            <a:r>
              <a:rPr lang="en-US" sz="2400" dirty="0"/>
              <a:t>Thus, AD shocks are the exogenous events that change autonomous C and I. For example,</a:t>
            </a:r>
          </a:p>
          <a:p>
            <a:pPr lvl="1"/>
            <a:r>
              <a:rPr lang="en-US" sz="2400" dirty="0"/>
              <a:t>Consumers’ confidence can raise auto. C and AD.</a:t>
            </a:r>
          </a:p>
          <a:p>
            <a:pPr lvl="1"/>
            <a:r>
              <a:rPr lang="en-US" sz="2400" dirty="0"/>
              <a:t>Investors’ optimism can raise auto. I and AD.</a:t>
            </a:r>
          </a:p>
        </p:txBody>
      </p:sp>
    </p:spTree>
    <p:extLst>
      <p:ext uri="{BB962C8B-B14F-4D97-AF65-F5344CB8AC3E}">
        <p14:creationId xmlns:p14="http://schemas.microsoft.com/office/powerpoint/2010/main" val="2298368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Positive AD Shock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Positive AD shock shifts AD to the right. At the new SRE, we have higher P and Y (inflationary gap).</a:t>
            </a:r>
          </a:p>
          <a:p>
            <a:r>
              <a:rPr lang="en-US" sz="2400" dirty="0"/>
              <a:t>To correct inflationary gap, the government can use </a:t>
            </a:r>
            <a:r>
              <a:rPr lang="en-US" sz="2400" b="1" dirty="0"/>
              <a:t>“contractionary” </a:t>
            </a:r>
            <a:r>
              <a:rPr lang="en-US" sz="2400" dirty="0"/>
              <a:t>fiscal (G or T) or monetary (M) policies to shift AD back to its original position.</a:t>
            </a:r>
          </a:p>
          <a:p>
            <a:endParaRPr lang="en-US" sz="2400" dirty="0"/>
          </a:p>
          <a:p>
            <a:r>
              <a:rPr lang="en-US" sz="2400" dirty="0"/>
              <a:t>Otherwise, the economy can SLOWLY adjust itself:</a:t>
            </a:r>
          </a:p>
          <a:p>
            <a:pPr lvl="1"/>
            <a:r>
              <a:rPr lang="en-US" sz="2400" dirty="0"/>
              <a:t>Higher P means that costs of production, e.g. W, also goes up. </a:t>
            </a:r>
            <a:r>
              <a:rPr lang="en-US" sz="2400" b="1" dirty="0"/>
              <a:t>This causes SRAS to shift left</a:t>
            </a:r>
            <a:r>
              <a:rPr lang="en-US" sz="2400" dirty="0"/>
              <a:t>.</a:t>
            </a:r>
          </a:p>
          <a:p>
            <a:pPr lvl="1"/>
            <a:r>
              <a:rPr lang="en-US" sz="2400" dirty="0"/>
              <a:t>The economy returns to the LRE, but with higher P.</a:t>
            </a:r>
          </a:p>
        </p:txBody>
      </p:sp>
    </p:spTree>
    <p:extLst>
      <p:ext uri="{BB962C8B-B14F-4D97-AF65-F5344CB8AC3E}">
        <p14:creationId xmlns:p14="http://schemas.microsoft.com/office/powerpoint/2010/main" val="3304497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Positive AD Shock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5131"/>
            <a:ext cx="7372902" cy="5184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90215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Aggregate Supply Shocks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AS shocks are more complicated, as we need to consider </a:t>
            </a:r>
            <a:r>
              <a:rPr lang="en-US" sz="2400" u="sng" dirty="0"/>
              <a:t>whether the shock is permanent or temporary</a:t>
            </a:r>
            <a:r>
              <a:rPr lang="en-US" sz="2400" dirty="0"/>
              <a:t>.</a:t>
            </a:r>
          </a:p>
          <a:p>
            <a:endParaRPr lang="en-US" sz="2400" dirty="0"/>
          </a:p>
          <a:p>
            <a:r>
              <a:rPr lang="en-US" sz="2400" b="1" u="sng" dirty="0"/>
              <a:t>Permanent</a:t>
            </a:r>
            <a:r>
              <a:rPr lang="en-US" sz="2400" b="1" dirty="0"/>
              <a:t> AS shocks shift SRAS and LRAS</a:t>
            </a:r>
            <a:r>
              <a:rPr lang="en-US" sz="2400" dirty="0"/>
              <a:t>. For example,</a:t>
            </a:r>
          </a:p>
          <a:p>
            <a:pPr lvl="1"/>
            <a:r>
              <a:rPr lang="en-US" sz="2400" dirty="0"/>
              <a:t>Permanent change in birth or mortality rate</a:t>
            </a:r>
          </a:p>
          <a:p>
            <a:pPr lvl="1"/>
            <a:r>
              <a:rPr lang="en-US" sz="2400" dirty="0"/>
              <a:t>Discovery of very large natural resources</a:t>
            </a:r>
          </a:p>
          <a:p>
            <a:pPr marL="411480" lvl="1" indent="0">
              <a:buNone/>
            </a:pPr>
            <a:endParaRPr lang="en-US" sz="2400" dirty="0"/>
          </a:p>
          <a:p>
            <a:r>
              <a:rPr lang="en-US" sz="2400" b="1" u="sng" dirty="0"/>
              <a:t>Temporary</a:t>
            </a:r>
            <a:r>
              <a:rPr lang="en-US" sz="2400" b="1" dirty="0"/>
              <a:t> AS shocks shift SRAS</a:t>
            </a:r>
            <a:r>
              <a:rPr lang="en-US" sz="2400" dirty="0"/>
              <a:t>. For example,</a:t>
            </a:r>
          </a:p>
          <a:p>
            <a:pPr lvl="1"/>
            <a:r>
              <a:rPr lang="en-US" sz="2400" dirty="0"/>
              <a:t>Good or bad weather</a:t>
            </a:r>
          </a:p>
          <a:p>
            <a:pPr lvl="1"/>
            <a:r>
              <a:rPr lang="en-US" sz="2400" dirty="0"/>
              <a:t>Epidemic</a:t>
            </a:r>
          </a:p>
          <a:p>
            <a:pPr lvl="1"/>
            <a:r>
              <a:rPr lang="en-US" sz="2400" dirty="0"/>
              <a:t>Short-term change in regulations</a:t>
            </a:r>
          </a:p>
        </p:txBody>
      </p:sp>
    </p:spTree>
    <p:extLst>
      <p:ext uri="{BB962C8B-B14F-4D97-AF65-F5344CB8AC3E}">
        <p14:creationId xmlns:p14="http://schemas.microsoft.com/office/powerpoint/2010/main" val="18936726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Permanent Negative AS Shock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02060"/>
            <a:ext cx="7038975" cy="506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8493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Temporary AS Shock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Temporary AS shocks shift SRAS. </a:t>
            </a:r>
            <a:r>
              <a:rPr lang="en-US" sz="2400" b="1" dirty="0"/>
              <a:t>Afterwards, the shocks disappear</a:t>
            </a:r>
            <a:r>
              <a:rPr lang="en-US" sz="2400" dirty="0"/>
              <a:t>, and the SRAS moves back to its original position. For example, a short-term epidemic temporarily reduces labor force. After some time, new workers enters labor force. The economy returns to its LRE.</a:t>
            </a:r>
          </a:p>
          <a:p>
            <a:endParaRPr lang="en-US" sz="2400" dirty="0"/>
          </a:p>
          <a:p>
            <a:r>
              <a:rPr lang="en-US" sz="2400" dirty="0"/>
              <a:t>The government can also use fiscal or monetary policy (to shift AD) to return the economy to the LRE. It can also use supply-side policy to boost AS </a:t>
            </a:r>
            <a:r>
              <a:rPr lang="en-US" sz="2400" dirty="0" err="1"/>
              <a:t>as</a:t>
            </a:r>
            <a:r>
              <a:rPr lang="en-US" sz="2400" dirty="0"/>
              <a:t> well.</a:t>
            </a:r>
          </a:p>
        </p:txBody>
      </p:sp>
    </p:spTree>
    <p:extLst>
      <p:ext uri="{BB962C8B-B14F-4D97-AF65-F5344CB8AC3E}">
        <p14:creationId xmlns:p14="http://schemas.microsoft.com/office/powerpoint/2010/main" val="34707708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Temporary Negative AS Shock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u="sng" dirty="0"/>
              <a:t>Over time</a:t>
            </a:r>
            <a:r>
              <a:rPr lang="en-US" sz="2400" dirty="0"/>
              <a:t>, AS2 returns to its original position (AS1).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2107609"/>
            <a:ext cx="7021983" cy="4750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ลูกศรเชื่อมต่อแบบตรง 4"/>
          <p:cNvCxnSpPr/>
          <p:nvPr/>
        </p:nvCxnSpPr>
        <p:spPr>
          <a:xfrm>
            <a:off x="5796136" y="3140968"/>
            <a:ext cx="504056" cy="36004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ลูกศรเชื่อมต่อแบบตรง 6"/>
          <p:cNvCxnSpPr/>
          <p:nvPr/>
        </p:nvCxnSpPr>
        <p:spPr>
          <a:xfrm>
            <a:off x="5652120" y="3221602"/>
            <a:ext cx="504056" cy="36004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7229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Causes of Inflation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We learn that printing money is one cause of inflation.</a:t>
            </a:r>
          </a:p>
          <a:p>
            <a:r>
              <a:rPr lang="en-US" sz="2400" dirty="0"/>
              <a:t>We can use AD-AS Model to shows two other causes.</a:t>
            </a:r>
          </a:p>
          <a:p>
            <a:endParaRPr lang="en-US" sz="2400" dirty="0"/>
          </a:p>
          <a:p>
            <a:r>
              <a:rPr lang="en-US" sz="2400" dirty="0"/>
              <a:t>Demand-pull inflation: positive AD shock raises P (and Y)</a:t>
            </a:r>
          </a:p>
          <a:p>
            <a:endParaRPr lang="en-US" sz="2400" dirty="0"/>
          </a:p>
          <a:p>
            <a:r>
              <a:rPr lang="en-US" sz="2400" dirty="0"/>
              <a:t>Cost-push inflation: negative SRAS shock raises P (but reduces Y)</a:t>
            </a:r>
          </a:p>
        </p:txBody>
      </p:sp>
    </p:spTree>
    <p:extLst>
      <p:ext uri="{BB962C8B-B14F-4D97-AF65-F5344CB8AC3E}">
        <p14:creationId xmlns:p14="http://schemas.microsoft.com/office/powerpoint/2010/main" val="18114360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Causes of Inflation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056" y="1628800"/>
            <a:ext cx="7423445" cy="5135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97148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Summary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 shift in AD affects P and Y only in the short run, but has no effect in the long run.</a:t>
            </a:r>
          </a:p>
          <a:p>
            <a:r>
              <a:rPr lang="en-US" sz="2400" dirty="0"/>
              <a:t>A temporary AS shock affects P and Y only in the short run, but has no effect in the long run.</a:t>
            </a:r>
          </a:p>
          <a:p>
            <a:r>
              <a:rPr lang="en-US" sz="2400" dirty="0"/>
              <a:t>A permanent AS shock affects P and Y both in the short run and long run.</a:t>
            </a:r>
          </a:p>
          <a:p>
            <a:r>
              <a:rPr lang="en-US" sz="2400" dirty="0"/>
              <a:t>The economy has a self-correcting mechanism to return to the long-run equilibrium, through shifts in SRAS.</a:t>
            </a:r>
          </a:p>
          <a:p>
            <a:r>
              <a:rPr lang="en-US" sz="2400" dirty="0"/>
              <a:t>Furthermore, the government can use demand-side or supply-side policies to speed up the adjustment process.</a:t>
            </a:r>
          </a:p>
        </p:txBody>
      </p:sp>
    </p:spTree>
    <p:extLst>
      <p:ext uri="{BB962C8B-B14F-4D97-AF65-F5344CB8AC3E}">
        <p14:creationId xmlns:p14="http://schemas.microsoft.com/office/powerpoint/2010/main" val="30386901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อยู่ติดกัน">
  <a:themeElements>
    <a:clrScheme name="อยู่ติดกัน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อยู่ติดกัน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711</TotalTime>
  <Words>967</Words>
  <Application>Microsoft Office PowerPoint</Application>
  <PresentationFormat>On-screen Show (4:3)</PresentationFormat>
  <Paragraphs>100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Cambria</vt:lpstr>
      <vt:lpstr>อยู่ติดกัน</vt:lpstr>
      <vt:lpstr>AD-AS Model Part 3</vt:lpstr>
      <vt:lpstr>Revision – Aggregate Supply</vt:lpstr>
      <vt:lpstr>Revision – Aggregate Supply</vt:lpstr>
      <vt:lpstr>Equilibrium of AS-AD Model</vt:lpstr>
      <vt:lpstr>Short-Run Equilibrium (E)</vt:lpstr>
      <vt:lpstr>PowerPoint Presentation</vt:lpstr>
      <vt:lpstr>AS-AD and Economic Shocks</vt:lpstr>
      <vt:lpstr>AS-AD and Economic Shocks</vt:lpstr>
      <vt:lpstr>Output Gaps</vt:lpstr>
      <vt:lpstr>Aggregate Demand Shocks</vt:lpstr>
      <vt:lpstr>Positive AD Shock</vt:lpstr>
      <vt:lpstr>Positive AD Shock</vt:lpstr>
      <vt:lpstr>Aggregate Supply Shocks</vt:lpstr>
      <vt:lpstr>Permanent Negative AS Shock</vt:lpstr>
      <vt:lpstr>Temporary AS Shock</vt:lpstr>
      <vt:lpstr>Temporary Negative AS Shock</vt:lpstr>
      <vt:lpstr>Causes of Inflation</vt:lpstr>
      <vt:lpstr>Causes of Inflation</vt:lpstr>
      <vt:lpstr>Key 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IS-LM Model Part 5</dc:title>
  <dc:creator>LENOVO</dc:creator>
  <cp:lastModifiedBy>LENOVO</cp:lastModifiedBy>
  <cp:revision>86</cp:revision>
  <dcterms:created xsi:type="dcterms:W3CDTF">2019-04-01T11:18:50Z</dcterms:created>
  <dcterms:modified xsi:type="dcterms:W3CDTF">2019-11-13T14:01:17Z</dcterms:modified>
</cp:coreProperties>
</file>