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0" r:id="rId1"/>
  </p:sldMasterIdLst>
  <p:notesMasterIdLst>
    <p:notesMasterId r:id="rId14"/>
  </p:notesMasterIdLst>
  <p:sldIdLst>
    <p:sldId id="256" r:id="rId2"/>
    <p:sldId id="271" r:id="rId3"/>
    <p:sldId id="260" r:id="rId4"/>
    <p:sldId id="261" r:id="rId5"/>
    <p:sldId id="262" r:id="rId6"/>
    <p:sldId id="272" r:id="rId7"/>
    <p:sldId id="273" r:id="rId8"/>
    <p:sldId id="274" r:id="rId9"/>
    <p:sldId id="269" r:id="rId10"/>
    <p:sldId id="270" r:id="rId11"/>
    <p:sldId id="267" r:id="rId12"/>
    <p:sldId id="275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2" d="100"/>
          <a:sy n="92" d="100"/>
        </p:scale>
        <p:origin x="-104" y="-3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E86AF1-151D-FE44-AE5E-B887227C0910}" type="datetimeFigureOut">
              <a:rPr lang="en-US" smtClean="0"/>
              <a:t>1/16/17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55AA27-245B-4243-96DD-D8A2D294BE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83810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make up class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Thailand university sports</a:t>
            </a:r>
            <a:r>
              <a:rPr lang="en-US" dirty="0" smtClean="0">
                <a:effectLst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55AA27-245B-4243-96DD-D8A2D294BE3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82308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432C8-69A7-458B-9684-2BFA64B31948}" type="datetime2">
              <a:rPr lang="en-US" smtClean="0"/>
              <a:t>Monday, January 16, 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6A3A3-94A6-4E5B-AF39-173ACA3E61CC}" type="datetime2">
              <a:rPr lang="en-US" smtClean="0"/>
              <a:t>Monday, January 16, 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3D019-A32C-4EAD-B8E6-DBDA699692FD}" type="datetime2">
              <a:rPr lang="en-US" smtClean="0"/>
              <a:t>Monday, January 16, 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BA98F-560C-4997-81C4-81D4D9187EAB}" type="datetime2">
              <a:rPr lang="en-US" smtClean="0"/>
              <a:t>Monday, January 16, 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972B2-CA5C-437D-87D0-8081271A9E4B}" type="datetime2">
              <a:rPr lang="en-US" smtClean="0"/>
              <a:t>Monday, January 16, 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D4847-11EF-4466-A8AD-85CDB7B49118}" type="datetime2">
              <a:rPr lang="en-US" smtClean="0"/>
              <a:t>Monday, January 16, 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8457A-3AB9-4880-8A0C-9F8524491207}" type="datetime2">
              <a:rPr lang="en-US" smtClean="0"/>
              <a:t>Monday, January 16, 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976D3-5B7F-4300-ABED-C91F1B2AE209}" type="datetime2">
              <a:rPr lang="en-US" smtClean="0"/>
              <a:t>Monday, January 16, 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1E59-17DD-41CE-97CA-624A472382D4}" type="datetime2">
              <a:rPr lang="en-US" smtClean="0"/>
              <a:t>Monday, January 16, 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057FC-95B6-4D89-AFDA-ABA33EE921E5}" type="datetime2">
              <a:rPr lang="en-US" smtClean="0"/>
              <a:t>Monday, January 16, 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549AC-EB31-477F-92A9-B1988E232878}" type="datetime2">
              <a:rPr lang="en-US" smtClean="0"/>
              <a:t>Monday, January 16, 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A80CB818-7379-467D-8E76-EF9D9074A26C}" type="datetime2">
              <a:rPr lang="en-US" smtClean="0"/>
              <a:t>Monday, January 16, 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0CFEC368-1D7A-4F81-ABF6-AE0E36BAF64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mailto:chayanee@econ.tu.ac.th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documents.worldbank.org/curated/en/1997/07/694690/analysis-household-surveys-microeconometric-approach-development-policy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blogs.adb.org/" TargetMode="External"/><Relationship Id="rId4" Type="http://schemas.openxmlformats.org/officeDocument/2006/relationships/hyperlink" Target="http://chrisblattman.com/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blogs.worldbank.org/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blogs.worldbank.org/opendata/" TargetMode="External"/><Relationship Id="rId3" Type="http://schemas.openxmlformats.org/officeDocument/2006/relationships/hyperlink" Target="http://blogs.worldbank.org/category/tags/dataviz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jpg"/><Relationship Id="rId5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210148"/>
            <a:ext cx="7848600" cy="2088678"/>
          </a:xfrm>
        </p:spPr>
        <p:txBody>
          <a:bodyPr/>
          <a:lstStyle/>
          <a:p>
            <a:r>
              <a:rPr lang="en-US" sz="4400" dirty="0" smtClean="0"/>
              <a:t>EE461</a:t>
            </a:r>
            <a:br>
              <a:rPr lang="en-US" sz="4400" dirty="0" smtClean="0"/>
            </a:br>
            <a:r>
              <a:rPr lang="en-US" sz="4400" dirty="0" smtClean="0"/>
              <a:t>Development microeconomics</a:t>
            </a:r>
            <a:endParaRPr lang="en-US" sz="4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7848600" cy="3032388"/>
          </a:xfrm>
        </p:spPr>
        <p:txBody>
          <a:bodyPr>
            <a:normAutofit/>
          </a:bodyPr>
          <a:lstStyle/>
          <a:p>
            <a:r>
              <a:rPr lang="en-US" dirty="0" err="1" smtClean="0"/>
              <a:t>Chayanee</a:t>
            </a:r>
            <a:r>
              <a:rPr lang="en-US" dirty="0" smtClean="0"/>
              <a:t> </a:t>
            </a:r>
            <a:r>
              <a:rPr lang="en-US" dirty="0" err="1" smtClean="0"/>
              <a:t>Chawanote</a:t>
            </a:r>
            <a:endParaRPr lang="en-US" dirty="0" smtClean="0"/>
          </a:p>
          <a:p>
            <a:r>
              <a:rPr lang="en-US" dirty="0" smtClean="0"/>
              <a:t>Semester 2/2016 (Jan – May, 2017)</a:t>
            </a:r>
            <a:endParaRPr lang="th-TH" dirty="0" smtClean="0"/>
          </a:p>
          <a:p>
            <a:endParaRPr lang="th-TH" sz="2000" dirty="0" smtClean="0"/>
          </a:p>
          <a:p>
            <a:r>
              <a:rPr lang="en-US" sz="2000" dirty="0" smtClean="0"/>
              <a:t>Office</a:t>
            </a:r>
            <a:r>
              <a:rPr lang="en-US" sz="2000" dirty="0"/>
              <a:t>: Room 6, 4</a:t>
            </a:r>
            <a:r>
              <a:rPr lang="en-US" sz="2000" baseline="30000" dirty="0"/>
              <a:t>th</a:t>
            </a:r>
            <a:r>
              <a:rPr lang="en-US" sz="2000" dirty="0"/>
              <a:t> Floor (computer lab building)</a:t>
            </a:r>
          </a:p>
          <a:p>
            <a:r>
              <a:rPr lang="en-US" sz="2000" dirty="0" smtClean="0"/>
              <a:t>Email</a:t>
            </a:r>
            <a:r>
              <a:rPr lang="en-US" sz="2000" dirty="0"/>
              <a:t>: </a:t>
            </a:r>
            <a:r>
              <a:rPr lang="en-US" sz="2000" dirty="0" err="1">
                <a:hlinkClick r:id="rId2"/>
              </a:rPr>
              <a:t>chayanee@econ.tu.ac.th</a:t>
            </a:r>
            <a:endParaRPr lang="en-US" sz="2000" dirty="0"/>
          </a:p>
          <a:p>
            <a:r>
              <a:rPr lang="en-US" sz="2000" dirty="0" smtClean="0"/>
              <a:t>Office </a:t>
            </a:r>
            <a:r>
              <a:rPr lang="en-US" sz="2000" dirty="0"/>
              <a:t>hours: Tuesday &amp; Thursday, </a:t>
            </a:r>
            <a:r>
              <a:rPr lang="en-US" sz="2000" dirty="0" smtClean="0"/>
              <a:t>2:30</a:t>
            </a:r>
            <a:r>
              <a:rPr lang="en-US" sz="2000" dirty="0"/>
              <a:t>-4</a:t>
            </a:r>
            <a:r>
              <a:rPr lang="en-US" sz="2000" dirty="0" smtClean="0"/>
              <a:t>:00 </a:t>
            </a:r>
            <a:r>
              <a:rPr lang="en-US" sz="2000" dirty="0"/>
              <a:t>PM </a:t>
            </a:r>
            <a:r>
              <a:rPr lang="en-US" sz="1800" dirty="0"/>
              <a:t>(or by </a:t>
            </a:r>
            <a:r>
              <a:rPr lang="en-US" sz="1800" dirty="0" smtClean="0"/>
              <a:t>appointment</a:t>
            </a:r>
            <a:r>
              <a:rPr lang="en-US" sz="1800" dirty="0"/>
              <a:t>)</a:t>
            </a: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11633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TextBox 90"/>
          <p:cNvSpPr txBox="1"/>
          <p:nvPr/>
        </p:nvSpPr>
        <p:spPr>
          <a:xfrm>
            <a:off x="2982911" y="145489"/>
            <a:ext cx="33266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latin typeface="Britannic Bold" charset="0"/>
                <a:cs typeface="Britannic Bold" charset="0"/>
              </a:rPr>
              <a:t>EE461</a:t>
            </a:r>
          </a:p>
        </p:txBody>
      </p:sp>
      <p:sp>
        <p:nvSpPr>
          <p:cNvPr id="48" name="TextBox 36"/>
          <p:cNvSpPr txBox="1">
            <a:spLocks noChangeArrowheads="1"/>
          </p:cNvSpPr>
          <p:nvPr/>
        </p:nvSpPr>
        <p:spPr bwMode="auto">
          <a:xfrm>
            <a:off x="281337" y="1358706"/>
            <a:ext cx="4184651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US" sz="2800" dirty="0" smtClean="0">
                <a:solidFill>
                  <a:srgbClr val="4BACC6"/>
                </a:solidFill>
                <a:latin typeface="Britannic Bold" charset="0"/>
                <a:cs typeface="Britannic Bold" charset="0"/>
              </a:rPr>
              <a:t>Economic inequality and income distribution</a:t>
            </a:r>
            <a:endParaRPr lang="en-US" sz="2800" dirty="0">
              <a:solidFill>
                <a:srgbClr val="4BACC6"/>
              </a:solidFill>
              <a:latin typeface="Britannic Bold" charset="0"/>
              <a:cs typeface="Britannic Bold" charset="0"/>
            </a:endParaRPr>
          </a:p>
        </p:txBody>
      </p:sp>
      <p:sp>
        <p:nvSpPr>
          <p:cNvPr id="49" name="TextBox 37"/>
          <p:cNvSpPr txBox="1">
            <a:spLocks noChangeArrowheads="1"/>
          </p:cNvSpPr>
          <p:nvPr/>
        </p:nvSpPr>
        <p:spPr bwMode="auto">
          <a:xfrm>
            <a:off x="281337" y="2260079"/>
            <a:ext cx="1946275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US" sz="3400" dirty="0" smtClean="0">
                <a:latin typeface="Britannic Bold" charset="0"/>
                <a:cs typeface="Britannic Bold" charset="0"/>
              </a:rPr>
              <a:t>POVERTY</a:t>
            </a:r>
            <a:endParaRPr lang="en-US" sz="3400" dirty="0">
              <a:latin typeface="Britannic Bold" charset="0"/>
              <a:cs typeface="Britannic Bold" charset="0"/>
            </a:endParaRPr>
          </a:p>
        </p:txBody>
      </p:sp>
      <p:cxnSp>
        <p:nvCxnSpPr>
          <p:cNvPr id="52" name="Straight Connector 51"/>
          <p:cNvCxnSpPr/>
          <p:nvPr/>
        </p:nvCxnSpPr>
        <p:spPr>
          <a:xfrm>
            <a:off x="250225" y="5208723"/>
            <a:ext cx="4039837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7" name="Group 26"/>
          <p:cNvGrpSpPr/>
          <p:nvPr/>
        </p:nvGrpSpPr>
        <p:grpSpPr>
          <a:xfrm>
            <a:off x="459359" y="3352301"/>
            <a:ext cx="3580578" cy="523220"/>
            <a:chOff x="459359" y="3846186"/>
            <a:chExt cx="3580578" cy="523220"/>
          </a:xfrm>
        </p:grpSpPr>
        <p:sp>
          <p:nvSpPr>
            <p:cNvPr id="51" name="TextBox 39"/>
            <p:cNvSpPr txBox="1">
              <a:spLocks noChangeArrowheads="1"/>
            </p:cNvSpPr>
            <p:nvPr/>
          </p:nvSpPr>
          <p:spPr bwMode="auto">
            <a:xfrm>
              <a:off x="802568" y="3846186"/>
              <a:ext cx="3237369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r>
                <a:rPr lang="en-US" sz="2800" dirty="0" smtClean="0">
                  <a:latin typeface="Britannic Bold" charset="0"/>
                  <a:cs typeface="Britannic Bold" charset="0"/>
                </a:rPr>
                <a:t>Education</a:t>
              </a:r>
              <a:endParaRPr lang="en-US" sz="2800" dirty="0">
                <a:latin typeface="Britannic Bold" charset="0"/>
                <a:cs typeface="Britannic Bold" charset="0"/>
              </a:endParaRPr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459359" y="3989100"/>
              <a:ext cx="232532" cy="293789"/>
              <a:chOff x="8220470" y="1138656"/>
              <a:chExt cx="232532" cy="293789"/>
            </a:xfrm>
          </p:grpSpPr>
          <p:sp>
            <p:nvSpPr>
              <p:cNvPr id="113" name="Rounded Rectangle 112"/>
              <p:cNvSpPr/>
              <p:nvPr/>
            </p:nvSpPr>
            <p:spPr>
              <a:xfrm>
                <a:off x="8280218" y="1200834"/>
                <a:ext cx="98503" cy="231611"/>
              </a:xfrm>
              <a:prstGeom prst="roundRect">
                <a:avLst/>
              </a:prstGeom>
              <a:solidFill>
                <a:srgbClr val="4BACC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4BACC6"/>
                  </a:solidFill>
                </a:endParaRPr>
              </a:p>
            </p:txBody>
          </p:sp>
          <p:sp>
            <p:nvSpPr>
              <p:cNvPr id="114" name="Oval 113"/>
              <p:cNvSpPr/>
              <p:nvPr/>
            </p:nvSpPr>
            <p:spPr>
              <a:xfrm>
                <a:off x="8252766" y="1138656"/>
                <a:ext cx="155021" cy="149226"/>
              </a:xfrm>
              <a:prstGeom prst="ellipse">
                <a:avLst/>
              </a:prstGeom>
              <a:solidFill>
                <a:srgbClr val="4BACC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4BACC6"/>
                  </a:solidFill>
                </a:endParaRPr>
              </a:p>
            </p:txBody>
          </p:sp>
          <p:sp>
            <p:nvSpPr>
              <p:cNvPr id="115" name="Rounded Rectangle 114"/>
              <p:cNvSpPr/>
              <p:nvPr/>
            </p:nvSpPr>
            <p:spPr>
              <a:xfrm rot="19115001" flipH="1">
                <a:off x="8220470" y="1303426"/>
                <a:ext cx="93659" cy="29535"/>
              </a:xfrm>
              <a:prstGeom prst="roundRect">
                <a:avLst/>
              </a:prstGeom>
              <a:solidFill>
                <a:srgbClr val="4BACC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4BACC6"/>
                  </a:solidFill>
                </a:endParaRPr>
              </a:p>
            </p:txBody>
          </p:sp>
          <p:sp>
            <p:nvSpPr>
              <p:cNvPr id="116" name="Rounded Rectangle 115"/>
              <p:cNvSpPr/>
              <p:nvPr/>
            </p:nvSpPr>
            <p:spPr>
              <a:xfrm rot="2381177" flipH="1">
                <a:off x="8357729" y="1312753"/>
                <a:ext cx="95273" cy="31089"/>
              </a:xfrm>
              <a:prstGeom prst="roundRect">
                <a:avLst/>
              </a:prstGeom>
              <a:solidFill>
                <a:srgbClr val="4BACC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4BACC6"/>
                  </a:solidFill>
                </a:endParaRPr>
              </a:p>
            </p:txBody>
          </p:sp>
        </p:grpSp>
      </p:grpSp>
      <p:sp>
        <p:nvSpPr>
          <p:cNvPr id="50" name="TextBox 38"/>
          <p:cNvSpPr txBox="1">
            <a:spLocks noChangeArrowheads="1"/>
          </p:cNvSpPr>
          <p:nvPr/>
        </p:nvSpPr>
        <p:spPr bwMode="auto">
          <a:xfrm>
            <a:off x="285497" y="2941969"/>
            <a:ext cx="375444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US" sz="2800" dirty="0" smtClean="0">
                <a:solidFill>
                  <a:srgbClr val="4BACC6"/>
                </a:solidFill>
                <a:latin typeface="Britannic Bold" charset="0"/>
                <a:cs typeface="Britannic Bold" charset="0"/>
              </a:rPr>
              <a:t>HUMAN CAPITAL</a:t>
            </a:r>
            <a:endParaRPr lang="en-US" sz="2800" dirty="0">
              <a:solidFill>
                <a:srgbClr val="4BACC6"/>
              </a:solidFill>
              <a:latin typeface="Britannic Bold" charset="0"/>
              <a:cs typeface="Britannic Bold" charset="0"/>
            </a:endParaRPr>
          </a:p>
        </p:txBody>
      </p:sp>
      <p:grpSp>
        <p:nvGrpSpPr>
          <p:cNvPr id="121" name="Group 120"/>
          <p:cNvGrpSpPr/>
          <p:nvPr/>
        </p:nvGrpSpPr>
        <p:grpSpPr>
          <a:xfrm>
            <a:off x="3038745" y="2941969"/>
            <a:ext cx="360102" cy="455448"/>
            <a:chOff x="8549890" y="732950"/>
            <a:chExt cx="360102" cy="455448"/>
          </a:xfrm>
        </p:grpSpPr>
        <p:sp>
          <p:nvSpPr>
            <p:cNvPr id="122" name="Rounded Rectangle 121"/>
            <p:cNvSpPr/>
            <p:nvPr/>
          </p:nvSpPr>
          <p:spPr>
            <a:xfrm>
              <a:off x="8643549" y="827770"/>
              <a:ext cx="151792" cy="360628"/>
            </a:xfrm>
            <a:prstGeom prst="roundRect">
              <a:avLst/>
            </a:prstGeom>
            <a:solidFill>
              <a:srgbClr val="000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23" name="Oval 122"/>
            <p:cNvSpPr/>
            <p:nvPr/>
          </p:nvSpPr>
          <p:spPr>
            <a:xfrm>
              <a:off x="8601564" y="732950"/>
              <a:ext cx="240606" cy="23005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24" name="Rounded Rectangle 123"/>
            <p:cNvSpPr/>
            <p:nvPr/>
          </p:nvSpPr>
          <p:spPr>
            <a:xfrm rot="19115001" flipH="1">
              <a:off x="8549890" y="987877"/>
              <a:ext cx="146948" cy="45078"/>
            </a:xfrm>
            <a:prstGeom prst="roundRect">
              <a:avLst/>
            </a:prstGeom>
            <a:solidFill>
              <a:srgbClr val="000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25" name="Rounded Rectangle 124"/>
            <p:cNvSpPr/>
            <p:nvPr/>
          </p:nvSpPr>
          <p:spPr>
            <a:xfrm rot="2381177" flipH="1">
              <a:off x="8763044" y="1003421"/>
              <a:ext cx="146948" cy="46633"/>
            </a:xfrm>
            <a:prstGeom prst="roundRect">
              <a:avLst/>
            </a:prstGeom>
            <a:solidFill>
              <a:srgbClr val="000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126" name="Straight Connector 125"/>
          <p:cNvCxnSpPr/>
          <p:nvPr/>
        </p:nvCxnSpPr>
        <p:spPr>
          <a:xfrm>
            <a:off x="281337" y="2883047"/>
            <a:ext cx="4039837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27" name="Group 126"/>
          <p:cNvGrpSpPr/>
          <p:nvPr/>
        </p:nvGrpSpPr>
        <p:grpSpPr>
          <a:xfrm>
            <a:off x="451434" y="3794284"/>
            <a:ext cx="3580578" cy="523220"/>
            <a:chOff x="459359" y="3846186"/>
            <a:chExt cx="3580578" cy="523220"/>
          </a:xfrm>
        </p:grpSpPr>
        <p:sp>
          <p:nvSpPr>
            <p:cNvPr id="128" name="TextBox 39"/>
            <p:cNvSpPr txBox="1">
              <a:spLocks noChangeArrowheads="1"/>
            </p:cNvSpPr>
            <p:nvPr/>
          </p:nvSpPr>
          <p:spPr bwMode="auto">
            <a:xfrm>
              <a:off x="802568" y="3846186"/>
              <a:ext cx="3237369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r>
                <a:rPr lang="en-US" sz="2800" dirty="0" smtClean="0">
                  <a:latin typeface="Britannic Bold" charset="0"/>
                  <a:cs typeface="Britannic Bold" charset="0"/>
                </a:rPr>
                <a:t>Health</a:t>
              </a:r>
              <a:endParaRPr lang="en-US" sz="2800" dirty="0">
                <a:latin typeface="Britannic Bold" charset="0"/>
                <a:cs typeface="Britannic Bold" charset="0"/>
              </a:endParaRPr>
            </a:p>
          </p:txBody>
        </p:sp>
        <p:grpSp>
          <p:nvGrpSpPr>
            <p:cNvPr id="129" name="Group 128"/>
            <p:cNvGrpSpPr/>
            <p:nvPr/>
          </p:nvGrpSpPr>
          <p:grpSpPr>
            <a:xfrm>
              <a:off x="459359" y="3989100"/>
              <a:ext cx="232532" cy="293789"/>
              <a:chOff x="8220470" y="1138656"/>
              <a:chExt cx="232532" cy="293789"/>
            </a:xfrm>
          </p:grpSpPr>
          <p:sp>
            <p:nvSpPr>
              <p:cNvPr id="130" name="Rounded Rectangle 129"/>
              <p:cNvSpPr/>
              <p:nvPr/>
            </p:nvSpPr>
            <p:spPr>
              <a:xfrm>
                <a:off x="8280218" y="1200834"/>
                <a:ext cx="98503" cy="231611"/>
              </a:xfrm>
              <a:prstGeom prst="roundRect">
                <a:avLst/>
              </a:prstGeom>
              <a:solidFill>
                <a:srgbClr val="4BACC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4BACC6"/>
                  </a:solidFill>
                </a:endParaRPr>
              </a:p>
            </p:txBody>
          </p:sp>
          <p:sp>
            <p:nvSpPr>
              <p:cNvPr id="131" name="Oval 130"/>
              <p:cNvSpPr/>
              <p:nvPr/>
            </p:nvSpPr>
            <p:spPr>
              <a:xfrm>
                <a:off x="8252766" y="1138656"/>
                <a:ext cx="155021" cy="149226"/>
              </a:xfrm>
              <a:prstGeom prst="ellipse">
                <a:avLst/>
              </a:prstGeom>
              <a:solidFill>
                <a:srgbClr val="4BACC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4BACC6"/>
                  </a:solidFill>
                </a:endParaRPr>
              </a:p>
            </p:txBody>
          </p:sp>
          <p:sp>
            <p:nvSpPr>
              <p:cNvPr id="132" name="Rounded Rectangle 131"/>
              <p:cNvSpPr/>
              <p:nvPr/>
            </p:nvSpPr>
            <p:spPr>
              <a:xfrm rot="19115001" flipH="1">
                <a:off x="8220470" y="1303426"/>
                <a:ext cx="93659" cy="29535"/>
              </a:xfrm>
              <a:prstGeom prst="roundRect">
                <a:avLst/>
              </a:prstGeom>
              <a:solidFill>
                <a:srgbClr val="4BACC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4BACC6"/>
                  </a:solidFill>
                </a:endParaRPr>
              </a:p>
            </p:txBody>
          </p:sp>
          <p:sp>
            <p:nvSpPr>
              <p:cNvPr id="133" name="Rounded Rectangle 132"/>
              <p:cNvSpPr/>
              <p:nvPr/>
            </p:nvSpPr>
            <p:spPr>
              <a:xfrm rot="2381177" flipH="1">
                <a:off x="8357729" y="1312753"/>
                <a:ext cx="95273" cy="31089"/>
              </a:xfrm>
              <a:prstGeom prst="roundRect">
                <a:avLst/>
              </a:prstGeom>
              <a:solidFill>
                <a:srgbClr val="4BACC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4BACC6"/>
                  </a:solidFill>
                </a:endParaRPr>
              </a:p>
            </p:txBody>
          </p:sp>
        </p:grpSp>
      </p:grpSp>
      <p:grpSp>
        <p:nvGrpSpPr>
          <p:cNvPr id="134" name="Group 133"/>
          <p:cNvGrpSpPr/>
          <p:nvPr/>
        </p:nvGrpSpPr>
        <p:grpSpPr>
          <a:xfrm>
            <a:off x="451434" y="4218727"/>
            <a:ext cx="3580578" cy="523220"/>
            <a:chOff x="459359" y="3846186"/>
            <a:chExt cx="3580578" cy="523220"/>
          </a:xfrm>
        </p:grpSpPr>
        <p:sp>
          <p:nvSpPr>
            <p:cNvPr id="135" name="TextBox 39"/>
            <p:cNvSpPr txBox="1">
              <a:spLocks noChangeArrowheads="1"/>
            </p:cNvSpPr>
            <p:nvPr/>
          </p:nvSpPr>
          <p:spPr bwMode="auto">
            <a:xfrm>
              <a:off x="802568" y="3846186"/>
              <a:ext cx="3237369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r>
                <a:rPr lang="en-US" sz="2800" dirty="0" smtClean="0">
                  <a:latin typeface="Britannic Bold" charset="0"/>
                  <a:cs typeface="Britannic Bold" charset="0"/>
                </a:rPr>
                <a:t>Population</a:t>
              </a:r>
              <a:endParaRPr lang="en-US" sz="2800" dirty="0">
                <a:latin typeface="Britannic Bold" charset="0"/>
                <a:cs typeface="Britannic Bold" charset="0"/>
              </a:endParaRPr>
            </a:p>
          </p:txBody>
        </p:sp>
        <p:grpSp>
          <p:nvGrpSpPr>
            <p:cNvPr id="136" name="Group 135"/>
            <p:cNvGrpSpPr/>
            <p:nvPr/>
          </p:nvGrpSpPr>
          <p:grpSpPr>
            <a:xfrm>
              <a:off x="459359" y="3989100"/>
              <a:ext cx="232532" cy="293789"/>
              <a:chOff x="8220470" y="1138656"/>
              <a:chExt cx="232532" cy="293789"/>
            </a:xfrm>
          </p:grpSpPr>
          <p:sp>
            <p:nvSpPr>
              <p:cNvPr id="137" name="Rounded Rectangle 136"/>
              <p:cNvSpPr/>
              <p:nvPr/>
            </p:nvSpPr>
            <p:spPr>
              <a:xfrm>
                <a:off x="8280218" y="1200834"/>
                <a:ext cx="98503" cy="231611"/>
              </a:xfrm>
              <a:prstGeom prst="roundRect">
                <a:avLst/>
              </a:prstGeom>
              <a:solidFill>
                <a:srgbClr val="4BACC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4BACC6"/>
                  </a:solidFill>
                </a:endParaRPr>
              </a:p>
            </p:txBody>
          </p:sp>
          <p:sp>
            <p:nvSpPr>
              <p:cNvPr id="138" name="Oval 137"/>
              <p:cNvSpPr/>
              <p:nvPr/>
            </p:nvSpPr>
            <p:spPr>
              <a:xfrm>
                <a:off x="8252766" y="1138656"/>
                <a:ext cx="155021" cy="149226"/>
              </a:xfrm>
              <a:prstGeom prst="ellipse">
                <a:avLst/>
              </a:prstGeom>
              <a:solidFill>
                <a:srgbClr val="4BACC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4BACC6"/>
                  </a:solidFill>
                </a:endParaRPr>
              </a:p>
            </p:txBody>
          </p:sp>
          <p:sp>
            <p:nvSpPr>
              <p:cNvPr id="139" name="Rounded Rectangle 138"/>
              <p:cNvSpPr/>
              <p:nvPr/>
            </p:nvSpPr>
            <p:spPr>
              <a:xfrm rot="19115001" flipH="1">
                <a:off x="8220470" y="1303426"/>
                <a:ext cx="93659" cy="29535"/>
              </a:xfrm>
              <a:prstGeom prst="roundRect">
                <a:avLst/>
              </a:prstGeom>
              <a:solidFill>
                <a:srgbClr val="4BACC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4BACC6"/>
                  </a:solidFill>
                </a:endParaRPr>
              </a:p>
            </p:txBody>
          </p:sp>
          <p:sp>
            <p:nvSpPr>
              <p:cNvPr id="140" name="Rounded Rectangle 139"/>
              <p:cNvSpPr/>
              <p:nvPr/>
            </p:nvSpPr>
            <p:spPr>
              <a:xfrm rot="2381177" flipH="1">
                <a:off x="8357729" y="1312753"/>
                <a:ext cx="95273" cy="31089"/>
              </a:xfrm>
              <a:prstGeom prst="roundRect">
                <a:avLst/>
              </a:prstGeom>
              <a:solidFill>
                <a:srgbClr val="4BACC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4BACC6"/>
                  </a:solidFill>
                </a:endParaRPr>
              </a:p>
            </p:txBody>
          </p:sp>
        </p:grpSp>
      </p:grpSp>
      <p:grpSp>
        <p:nvGrpSpPr>
          <p:cNvPr id="141" name="Group 140"/>
          <p:cNvGrpSpPr/>
          <p:nvPr/>
        </p:nvGrpSpPr>
        <p:grpSpPr>
          <a:xfrm>
            <a:off x="437323" y="4643170"/>
            <a:ext cx="3580578" cy="523220"/>
            <a:chOff x="459359" y="3832075"/>
            <a:chExt cx="3580578" cy="523220"/>
          </a:xfrm>
        </p:grpSpPr>
        <p:sp>
          <p:nvSpPr>
            <p:cNvPr id="142" name="TextBox 39"/>
            <p:cNvSpPr txBox="1">
              <a:spLocks noChangeArrowheads="1"/>
            </p:cNvSpPr>
            <p:nvPr/>
          </p:nvSpPr>
          <p:spPr bwMode="auto">
            <a:xfrm>
              <a:off x="802568" y="3832075"/>
              <a:ext cx="3237369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r>
                <a:rPr lang="en-US" sz="2800" dirty="0" smtClean="0">
                  <a:latin typeface="Britannic Bold" charset="0"/>
                  <a:cs typeface="Britannic Bold" charset="0"/>
                </a:rPr>
                <a:t>Gender</a:t>
              </a:r>
              <a:endParaRPr lang="en-US" sz="2800" dirty="0">
                <a:latin typeface="Britannic Bold" charset="0"/>
                <a:cs typeface="Britannic Bold" charset="0"/>
              </a:endParaRPr>
            </a:p>
          </p:txBody>
        </p:sp>
        <p:grpSp>
          <p:nvGrpSpPr>
            <p:cNvPr id="143" name="Group 142"/>
            <p:cNvGrpSpPr/>
            <p:nvPr/>
          </p:nvGrpSpPr>
          <p:grpSpPr>
            <a:xfrm>
              <a:off x="459359" y="3989100"/>
              <a:ext cx="232532" cy="293789"/>
              <a:chOff x="8220470" y="1138656"/>
              <a:chExt cx="232532" cy="293789"/>
            </a:xfrm>
          </p:grpSpPr>
          <p:sp>
            <p:nvSpPr>
              <p:cNvPr id="144" name="Rounded Rectangle 143"/>
              <p:cNvSpPr/>
              <p:nvPr/>
            </p:nvSpPr>
            <p:spPr>
              <a:xfrm>
                <a:off x="8280218" y="1200834"/>
                <a:ext cx="98503" cy="231611"/>
              </a:xfrm>
              <a:prstGeom prst="roundRect">
                <a:avLst/>
              </a:prstGeom>
              <a:solidFill>
                <a:srgbClr val="4BACC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4BACC6"/>
                  </a:solidFill>
                </a:endParaRPr>
              </a:p>
            </p:txBody>
          </p:sp>
          <p:sp>
            <p:nvSpPr>
              <p:cNvPr id="145" name="Oval 144"/>
              <p:cNvSpPr/>
              <p:nvPr/>
            </p:nvSpPr>
            <p:spPr>
              <a:xfrm>
                <a:off x="8252766" y="1138656"/>
                <a:ext cx="155021" cy="149226"/>
              </a:xfrm>
              <a:prstGeom prst="ellipse">
                <a:avLst/>
              </a:prstGeom>
              <a:solidFill>
                <a:srgbClr val="4BACC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4BACC6"/>
                  </a:solidFill>
                </a:endParaRPr>
              </a:p>
            </p:txBody>
          </p:sp>
          <p:sp>
            <p:nvSpPr>
              <p:cNvPr id="146" name="Rounded Rectangle 145"/>
              <p:cNvSpPr/>
              <p:nvPr/>
            </p:nvSpPr>
            <p:spPr>
              <a:xfrm rot="19115001" flipH="1">
                <a:off x="8220470" y="1303426"/>
                <a:ext cx="93659" cy="29535"/>
              </a:xfrm>
              <a:prstGeom prst="roundRect">
                <a:avLst/>
              </a:prstGeom>
              <a:solidFill>
                <a:srgbClr val="4BACC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4BACC6"/>
                  </a:solidFill>
                </a:endParaRPr>
              </a:p>
            </p:txBody>
          </p:sp>
          <p:sp>
            <p:nvSpPr>
              <p:cNvPr id="147" name="Rounded Rectangle 146"/>
              <p:cNvSpPr/>
              <p:nvPr/>
            </p:nvSpPr>
            <p:spPr>
              <a:xfrm rot="2381177" flipH="1">
                <a:off x="8357729" y="1312753"/>
                <a:ext cx="95273" cy="31089"/>
              </a:xfrm>
              <a:prstGeom prst="roundRect">
                <a:avLst/>
              </a:prstGeom>
              <a:solidFill>
                <a:srgbClr val="4BACC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4BACC6"/>
                  </a:solidFill>
                </a:endParaRPr>
              </a:p>
            </p:txBody>
          </p:sp>
        </p:grpSp>
      </p:grpSp>
      <p:grpSp>
        <p:nvGrpSpPr>
          <p:cNvPr id="157" name="Group 156"/>
          <p:cNvGrpSpPr/>
          <p:nvPr/>
        </p:nvGrpSpPr>
        <p:grpSpPr>
          <a:xfrm>
            <a:off x="1810100" y="1117407"/>
            <a:ext cx="5311775" cy="42863"/>
            <a:chOff x="1919542" y="4471811"/>
            <a:chExt cx="5311775" cy="42863"/>
          </a:xfrm>
        </p:grpSpPr>
        <p:cxnSp>
          <p:nvCxnSpPr>
            <p:cNvPr id="158" name="Straight Connector 157"/>
            <p:cNvCxnSpPr/>
            <p:nvPr/>
          </p:nvCxnSpPr>
          <p:spPr>
            <a:xfrm>
              <a:off x="2281492" y="4471811"/>
              <a:ext cx="4595812" cy="0"/>
            </a:xfrm>
            <a:prstGeom prst="line">
              <a:avLst/>
            </a:prstGeom>
            <a:ln>
              <a:solidFill>
                <a:srgbClr val="4BACC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/>
            <p:cNvCxnSpPr/>
            <p:nvPr/>
          </p:nvCxnSpPr>
          <p:spPr>
            <a:xfrm>
              <a:off x="1919542" y="4514674"/>
              <a:ext cx="531177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</p:grpSp>
      <p:sp>
        <p:nvSpPr>
          <p:cNvPr id="160" name="TextBox 36"/>
          <p:cNvSpPr txBox="1">
            <a:spLocks noChangeArrowheads="1"/>
          </p:cNvSpPr>
          <p:nvPr/>
        </p:nvSpPr>
        <p:spPr bwMode="auto">
          <a:xfrm>
            <a:off x="4675536" y="2463486"/>
            <a:ext cx="4355575" cy="5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US" sz="3200" dirty="0" smtClean="0">
                <a:solidFill>
                  <a:srgbClr val="4BACC6"/>
                </a:solidFill>
                <a:latin typeface="Britannic Bold" charset="0"/>
                <a:cs typeface="Britannic Bold" charset="0"/>
              </a:rPr>
              <a:t>FIRM and development</a:t>
            </a:r>
            <a:endParaRPr lang="en-US" sz="3200" dirty="0">
              <a:solidFill>
                <a:srgbClr val="4BACC6"/>
              </a:solidFill>
              <a:latin typeface="Britannic Bold" charset="0"/>
              <a:cs typeface="Britannic Bold" charset="0"/>
            </a:endParaRPr>
          </a:p>
        </p:txBody>
      </p:sp>
      <p:sp>
        <p:nvSpPr>
          <p:cNvPr id="162" name="TextBox 37"/>
          <p:cNvSpPr txBox="1">
            <a:spLocks noChangeArrowheads="1"/>
          </p:cNvSpPr>
          <p:nvPr/>
        </p:nvSpPr>
        <p:spPr bwMode="auto">
          <a:xfrm>
            <a:off x="4675535" y="1362745"/>
            <a:ext cx="3974575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US" sz="3400" dirty="0" smtClean="0">
                <a:latin typeface="Britannic Bold" charset="0"/>
                <a:cs typeface="Britannic Bold" charset="0"/>
              </a:rPr>
              <a:t>Agriculture in modern world</a:t>
            </a:r>
            <a:endParaRPr lang="en-US" sz="3400" dirty="0">
              <a:latin typeface="Britannic Bold" charset="0"/>
              <a:cs typeface="Britannic Bold" charset="0"/>
            </a:endParaRPr>
          </a:p>
        </p:txBody>
      </p:sp>
      <p:sp>
        <p:nvSpPr>
          <p:cNvPr id="166" name="Round Diagonal Corner Rectangle 165"/>
          <p:cNvSpPr/>
          <p:nvPr/>
        </p:nvSpPr>
        <p:spPr>
          <a:xfrm>
            <a:off x="4865511" y="3220200"/>
            <a:ext cx="3550176" cy="768900"/>
          </a:xfrm>
          <a:prstGeom prst="round2Diag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 smtClean="0">
                <a:latin typeface="Britannic Bold"/>
                <a:cs typeface="Britannic Bold"/>
              </a:rPr>
              <a:t>Consumption smoothing</a:t>
            </a:r>
            <a:endParaRPr lang="en-US" sz="2400" dirty="0">
              <a:latin typeface="Britannic Bold"/>
              <a:cs typeface="Britannic Bold"/>
            </a:endParaRPr>
          </a:p>
        </p:txBody>
      </p:sp>
      <p:sp>
        <p:nvSpPr>
          <p:cNvPr id="167" name="Round Diagonal Corner Rectangle 166"/>
          <p:cNvSpPr/>
          <p:nvPr/>
        </p:nvSpPr>
        <p:spPr>
          <a:xfrm>
            <a:off x="4865511" y="4051278"/>
            <a:ext cx="3550176" cy="802444"/>
          </a:xfrm>
          <a:prstGeom prst="round2DiagRect">
            <a:avLst/>
          </a:prstGeom>
          <a:solidFill>
            <a:schemeClr val="bg1"/>
          </a:solidFill>
          <a:ln>
            <a:solidFill>
              <a:schemeClr val="accent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 smtClean="0">
                <a:solidFill>
                  <a:schemeClr val="tx1"/>
                </a:solidFill>
                <a:latin typeface="Britannic Bold"/>
                <a:cs typeface="Britannic Bold"/>
              </a:rPr>
              <a:t>Saving behavior</a:t>
            </a:r>
            <a:endParaRPr lang="en-US" sz="2800" dirty="0">
              <a:solidFill>
                <a:schemeClr val="tx1"/>
              </a:solidFill>
              <a:latin typeface="Britannic Bold"/>
              <a:cs typeface="Britannic Bold"/>
            </a:endParaRPr>
          </a:p>
        </p:txBody>
      </p:sp>
      <p:sp>
        <p:nvSpPr>
          <p:cNvPr id="168" name="Round Diagonal Corner Rectangle 167"/>
          <p:cNvSpPr/>
          <p:nvPr/>
        </p:nvSpPr>
        <p:spPr>
          <a:xfrm>
            <a:off x="4887913" y="4957200"/>
            <a:ext cx="2233962" cy="714250"/>
          </a:xfrm>
          <a:prstGeom prst="round2Diag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 smtClean="0">
                <a:latin typeface="Britannic Bold"/>
                <a:cs typeface="Britannic Bold"/>
              </a:rPr>
              <a:t>CREDIT</a:t>
            </a:r>
            <a:endParaRPr lang="en-US" sz="2400" dirty="0">
              <a:latin typeface="Britannic Bold"/>
              <a:cs typeface="Britannic Bold"/>
            </a:endParaRPr>
          </a:p>
        </p:txBody>
      </p:sp>
      <p:sp>
        <p:nvSpPr>
          <p:cNvPr id="169" name="Round Diagonal Corner Rectangle 168"/>
          <p:cNvSpPr/>
          <p:nvPr/>
        </p:nvSpPr>
        <p:spPr>
          <a:xfrm>
            <a:off x="4865511" y="5769879"/>
            <a:ext cx="2256364" cy="802444"/>
          </a:xfrm>
          <a:prstGeom prst="round2DiagRect">
            <a:avLst/>
          </a:prstGeom>
          <a:solidFill>
            <a:schemeClr val="bg1"/>
          </a:solidFill>
          <a:ln>
            <a:solidFill>
              <a:schemeClr val="accent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 smtClean="0">
                <a:solidFill>
                  <a:schemeClr val="tx1"/>
                </a:solidFill>
                <a:latin typeface="Britannic Bold"/>
                <a:cs typeface="Britannic Bold"/>
              </a:rPr>
              <a:t>Insurance</a:t>
            </a:r>
            <a:endParaRPr lang="en-US" sz="2800" dirty="0">
              <a:solidFill>
                <a:schemeClr val="tx1"/>
              </a:solidFill>
              <a:latin typeface="Britannic Bold"/>
              <a:cs typeface="Britannic Bold"/>
            </a:endParaRPr>
          </a:p>
        </p:txBody>
      </p:sp>
      <p:sp>
        <p:nvSpPr>
          <p:cNvPr id="170" name="Teardrop 169"/>
          <p:cNvSpPr/>
          <p:nvPr/>
        </p:nvSpPr>
        <p:spPr>
          <a:xfrm rot="16200000">
            <a:off x="7227127" y="4867119"/>
            <a:ext cx="1643347" cy="1767064"/>
          </a:xfrm>
          <a:prstGeom prst="teardrop">
            <a:avLst/>
          </a:prstGeom>
          <a:solidFill>
            <a:srgbClr val="4BACC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9" name="TextBox 28"/>
          <p:cNvSpPr txBox="1"/>
          <p:nvPr/>
        </p:nvSpPr>
        <p:spPr>
          <a:xfrm>
            <a:off x="7296503" y="4945926"/>
            <a:ext cx="16076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Britannic Bold"/>
                <a:cs typeface="Britannic Bold"/>
              </a:rPr>
              <a:t>MARKET FAILURE in RURAL </a:t>
            </a:r>
          </a:p>
          <a:p>
            <a:r>
              <a:rPr lang="en-US" sz="2400" dirty="0">
                <a:latin typeface="Britannic Bold"/>
                <a:cs typeface="Britannic Bold"/>
              </a:rPr>
              <a:t> </a:t>
            </a:r>
            <a:r>
              <a:rPr lang="en-US" sz="2400" dirty="0" smtClean="0">
                <a:latin typeface="Britannic Bold"/>
                <a:cs typeface="Britannic Bold"/>
              </a:rPr>
              <a:t>   AREA</a:t>
            </a:r>
            <a:endParaRPr lang="en-US" sz="2400" dirty="0">
              <a:latin typeface="Britannic Bold"/>
              <a:cs typeface="Britannic Bold"/>
            </a:endParaRPr>
          </a:p>
        </p:txBody>
      </p:sp>
      <p:sp>
        <p:nvSpPr>
          <p:cNvPr id="171" name="TextBox 36"/>
          <p:cNvSpPr txBox="1">
            <a:spLocks noChangeArrowheads="1"/>
          </p:cNvSpPr>
          <p:nvPr/>
        </p:nvSpPr>
        <p:spPr bwMode="auto">
          <a:xfrm>
            <a:off x="225597" y="5254792"/>
            <a:ext cx="435557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US" sz="3200" dirty="0" smtClean="0">
                <a:solidFill>
                  <a:srgbClr val="4BACC6"/>
                </a:solidFill>
                <a:latin typeface="Britannic Bold" charset="0"/>
                <a:cs typeface="Britannic Bold" charset="0"/>
              </a:rPr>
              <a:t>POLITICAL ECONOMY</a:t>
            </a:r>
          </a:p>
          <a:p>
            <a:r>
              <a:rPr lang="en-US" sz="3200" dirty="0" smtClean="0">
                <a:solidFill>
                  <a:srgbClr val="4BACC6"/>
                </a:solidFill>
                <a:latin typeface="Britannic Bold" charset="0"/>
                <a:cs typeface="Britannic Bold" charset="0"/>
              </a:rPr>
              <a:t>and </a:t>
            </a:r>
            <a:r>
              <a:rPr lang="en-US" sz="3200" dirty="0" smtClean="0">
                <a:solidFill>
                  <a:srgbClr val="000000"/>
                </a:solidFill>
                <a:latin typeface="Britannic Bold" charset="0"/>
                <a:cs typeface="Britannic Bold" charset="0"/>
              </a:rPr>
              <a:t>Corruption</a:t>
            </a:r>
            <a:endParaRPr lang="en-US" sz="3200" dirty="0">
              <a:solidFill>
                <a:srgbClr val="000000"/>
              </a:solidFill>
              <a:latin typeface="Britannic Bold" charset="0"/>
              <a:cs typeface="Britannic Bold" charset="0"/>
            </a:endParaRPr>
          </a:p>
        </p:txBody>
      </p:sp>
      <p:cxnSp>
        <p:nvCxnSpPr>
          <p:cNvPr id="172" name="Straight Connector 171"/>
          <p:cNvCxnSpPr/>
          <p:nvPr/>
        </p:nvCxnSpPr>
        <p:spPr>
          <a:xfrm>
            <a:off x="236114" y="6501475"/>
            <a:ext cx="4039837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62846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/>
              <a:t>Recommended </a:t>
            </a:r>
            <a:r>
              <a:rPr lang="en-US" sz="3200" b="1" dirty="0" smtClean="0"/>
              <a:t>Textbooks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000" dirty="0"/>
              <a:t>Ray, </a:t>
            </a:r>
            <a:r>
              <a:rPr lang="en-US" sz="2000" dirty="0" err="1"/>
              <a:t>Debraj</a:t>
            </a:r>
            <a:r>
              <a:rPr lang="en-US" sz="2000" dirty="0"/>
              <a:t>. (1998). Development Economics, Princeton University Press. [HD75 .R39]</a:t>
            </a:r>
          </a:p>
          <a:p>
            <a:pPr lvl="0"/>
            <a:r>
              <a:rPr lang="en-US" sz="2000" dirty="0"/>
              <a:t>[</a:t>
            </a:r>
            <a:r>
              <a:rPr lang="en-US" sz="2000" dirty="0" smtClean="0"/>
              <a:t>MR</a:t>
            </a:r>
            <a:r>
              <a:rPr lang="en-US" sz="2000" dirty="0"/>
              <a:t>]</a:t>
            </a:r>
            <a:r>
              <a:rPr lang="en-US" sz="2000" dirty="0" smtClean="0"/>
              <a:t> </a:t>
            </a:r>
            <a:r>
              <a:rPr lang="en-US" sz="2000" dirty="0"/>
              <a:t>Meier, Gerald M., and Rauch, James E. (2005). Leading Issues in Economic Development, 8</a:t>
            </a:r>
            <a:r>
              <a:rPr lang="en-US" sz="2000" baseline="30000" dirty="0"/>
              <a:t>th</a:t>
            </a:r>
            <a:r>
              <a:rPr lang="en-US" sz="2000" dirty="0"/>
              <a:t> Edition, Oxford University Press. [HD82 .M42 2005</a:t>
            </a:r>
            <a:r>
              <a:rPr lang="en-US" sz="2000" dirty="0" smtClean="0"/>
              <a:t>]</a:t>
            </a:r>
          </a:p>
          <a:p>
            <a:r>
              <a:rPr lang="en-US" sz="2000" dirty="0" err="1"/>
              <a:t>Todaro</a:t>
            </a:r>
            <a:r>
              <a:rPr lang="en-US" sz="2000" dirty="0"/>
              <a:t>, Michael P., and Smith, Stephen C. (2012). Economic Development, 11</a:t>
            </a:r>
            <a:r>
              <a:rPr lang="en-US" sz="2000" baseline="30000" dirty="0"/>
              <a:t>th</a:t>
            </a:r>
            <a:r>
              <a:rPr lang="en-US" sz="2000" dirty="0"/>
              <a:t> Edition</a:t>
            </a:r>
            <a:r>
              <a:rPr lang="en-US" sz="2000" dirty="0" smtClean="0"/>
              <a:t>.</a:t>
            </a:r>
            <a:endParaRPr lang="en-US" sz="2000" dirty="0"/>
          </a:p>
          <a:p>
            <a:r>
              <a:rPr lang="en-US" sz="2000" dirty="0"/>
              <a:t>Deaton, Angus. (1997). The Analysis of Household Surveys: A </a:t>
            </a:r>
            <a:r>
              <a:rPr lang="en-US" sz="2000" dirty="0" err="1"/>
              <a:t>Microeconometric</a:t>
            </a:r>
            <a:r>
              <a:rPr lang="en-US" sz="2000" dirty="0"/>
              <a:t> Approach to Development Policy, The Johns Hopkins University Press. [You can download The World Bank published version here: </a:t>
            </a:r>
            <a:r>
              <a:rPr lang="en-US" sz="2000" u="sng" dirty="0">
                <a:hlinkClick r:id="rId2"/>
              </a:rPr>
              <a:t>http://documents.worldbank.org/curated/en/1997/07/694690/analysis-household-surveys-microeconometric-approach-development-</a:t>
            </a:r>
            <a:r>
              <a:rPr lang="en-US" sz="2000" u="sng" dirty="0" smtClean="0">
                <a:hlinkClick r:id="rId2"/>
              </a:rPr>
              <a:t>policy</a:t>
            </a:r>
            <a:r>
              <a:rPr lang="en-US" sz="2000" u="sng" dirty="0" smtClean="0"/>
              <a:t>]</a:t>
            </a:r>
            <a:r>
              <a:rPr lang="en-US" sz="2000" dirty="0" smtClean="0"/>
              <a:t>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0039971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</p:spPr>
        <p:txBody>
          <a:bodyPr>
            <a:normAutofit/>
          </a:bodyPr>
          <a:lstStyle/>
          <a:p>
            <a:r>
              <a:rPr lang="en-US" sz="3200" b="1" dirty="0"/>
              <a:t>Recommended </a:t>
            </a:r>
            <a:r>
              <a:rPr lang="en-US" sz="3200" b="1" dirty="0" smtClean="0"/>
              <a:t>Textbooks</a:t>
            </a:r>
            <a:endParaRPr lang="en-US" sz="3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654771"/>
            <a:ext cx="2652497" cy="35361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7007" y="1654772"/>
            <a:ext cx="2622441" cy="3536185"/>
          </a:xfrm>
          <a:prstGeom prst="rect">
            <a:avLst/>
          </a:prstGeom>
        </p:spPr>
      </p:pic>
      <p:pic>
        <p:nvPicPr>
          <p:cNvPr id="2" name="Picture 1" descr="Todaro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5259" y="1684299"/>
            <a:ext cx="2618546" cy="3492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8235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60291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Semester plan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4449082"/>
              </p:ext>
            </p:extLst>
          </p:nvPr>
        </p:nvGraphicFramePr>
        <p:xfrm>
          <a:off x="457200" y="1350963"/>
          <a:ext cx="8229600" cy="50342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4749"/>
                <a:gridCol w="5994851"/>
              </a:tblGrid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Date</a:t>
                      </a:r>
                      <a:endParaRPr lang="en-US" sz="18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Topics</a:t>
                      </a:r>
                      <a:endParaRPr lang="en-US" sz="18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Week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*no class on Jan 19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Economic Development: Overview</a:t>
                      </a:r>
                      <a:r>
                        <a:rPr lang="th-TH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&amp; Data Basic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Week 2-3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Economic Inequality and Income Distribution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Measurement of income inequality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The U hypothesis relating income inequality and economic development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Inequality, savings, income, and growth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Inequality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capital markets, and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development</a:t>
                      </a:r>
                    </a:p>
                    <a:p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Week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4-5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Poverty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Conceptual issues and poverty measures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The economic lives of the poor</a:t>
                      </a:r>
                      <a:r>
                        <a:rPr lang="en-US" dirty="0" smtClean="0">
                          <a:effectLst/>
                        </a:rPr>
                        <a:t> 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Poverty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 scarcity: a behavioral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approach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Poor but rational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6738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60291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Semester plan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30427357"/>
              </p:ext>
            </p:extLst>
          </p:nvPr>
        </p:nvGraphicFramePr>
        <p:xfrm>
          <a:off x="457200" y="1350963"/>
          <a:ext cx="8229600" cy="46685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6274"/>
                <a:gridCol w="6093326"/>
              </a:tblGrid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Date</a:t>
                      </a:r>
                      <a:endParaRPr lang="en-US" sz="18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Topic</a:t>
                      </a:r>
                      <a:endParaRPr lang="en-US" sz="18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Week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  <a:p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*make up class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 Thailand U-sport week</a:t>
                      </a:r>
                      <a:endParaRPr lang="en-US" dirty="0" smtClean="0"/>
                    </a:p>
                    <a:p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4.1 Human Capital: Education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The contribution of education to economic growth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Economic impact of education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Interpreting recent research on schooling in developing countries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Week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4.2 Human Capital: Health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Health: impact of poor health on development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4.3 Human Capital: Population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Economic approaches to population growth</a:t>
                      </a:r>
                    </a:p>
                    <a:p>
                      <a:pPr marL="0" indent="0">
                        <a:buFontTx/>
                        <a:buNone/>
                      </a:pP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4.4 Human Capital: Gender and Development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Gender inequality at the start of the 21</a:t>
                      </a:r>
                      <a:r>
                        <a:rPr lang="en-US" sz="1800" kern="1200" baseline="30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century</a:t>
                      </a:r>
                    </a:p>
                    <a:p>
                      <a:pPr marL="0" indent="0">
                        <a:buFontTx/>
                        <a:buNone/>
                      </a:pP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9322141"/>
              </p:ext>
            </p:extLst>
          </p:nvPr>
        </p:nvGraphicFramePr>
        <p:xfrm>
          <a:off x="1703700" y="6116002"/>
          <a:ext cx="6096000" cy="3708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989955"/>
                <a:gridCol w="3106045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March </a:t>
                      </a:r>
                      <a:r>
                        <a:rPr lang="en-US" sz="1800" b="1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9: 12.30</a:t>
                      </a:r>
                      <a:r>
                        <a:rPr lang="en-US" sz="1800" b="1" kern="1200" baseline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-14.00</a:t>
                      </a:r>
                      <a:endParaRPr lang="en-US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Midterm Exam </a:t>
                      </a:r>
                      <a:endParaRPr lang="en-US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57200" y="6116002"/>
            <a:ext cx="968461" cy="370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Week 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3100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60291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Semester plan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1390232"/>
              </p:ext>
            </p:extLst>
          </p:nvPr>
        </p:nvGraphicFramePr>
        <p:xfrm>
          <a:off x="457200" y="1350963"/>
          <a:ext cx="8229600" cy="53085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6274"/>
                <a:gridCol w="6093326"/>
              </a:tblGrid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Date</a:t>
                      </a:r>
                      <a:endParaRPr lang="en-US" sz="18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Topic</a:t>
                      </a:r>
                      <a:endParaRPr lang="en-US" sz="18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Week 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 Agriculture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Overview of agriculture in a modern world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Rural-urban interaction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A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World without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agriculture?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Markets in Agriculture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Week 10-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* Apr 6: </a:t>
                      </a:r>
                      <a:r>
                        <a:rPr lang="en-US" dirty="0" err="1" smtClean="0"/>
                        <a:t>Chakri</a:t>
                      </a:r>
                      <a:r>
                        <a:rPr lang="en-US" dirty="0" smtClean="0"/>
                        <a:t> day</a:t>
                      </a:r>
                    </a:p>
                    <a:p>
                      <a:r>
                        <a:rPr lang="en-US" dirty="0" smtClean="0"/>
                        <a:t>* Apr 11&amp;13: </a:t>
                      </a:r>
                      <a:r>
                        <a:rPr lang="en-US" dirty="0" err="1" smtClean="0"/>
                        <a:t>Songkran</a:t>
                      </a:r>
                      <a:r>
                        <a:rPr lang="en-US" baseline="0" dirty="0" smtClean="0"/>
                        <a:t> week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6. Consumption Smoothing, Savings, Credit and Insurance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Consumption smoothing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Saving behavior and permanent income hypothesis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Rural credit markets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Formal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credit and insurance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rationing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Rural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household’s risk management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Week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7. Firm</a:t>
                      </a:r>
                      <a:r>
                        <a:rPr lang="en-US" sz="18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</a:t>
                      </a: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Labor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Entrepreneur’s characteristics in developing countries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Bottlenecks for entrepreneurship in developing countries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Transformations in the Thai labor market</a:t>
                      </a:r>
                    </a:p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44545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60291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Semester plan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9292046"/>
              </p:ext>
            </p:extLst>
          </p:nvPr>
        </p:nvGraphicFramePr>
        <p:xfrm>
          <a:off x="457200" y="1350963"/>
          <a:ext cx="8229600" cy="31140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6274"/>
                <a:gridCol w="6093326"/>
              </a:tblGrid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Date</a:t>
                      </a:r>
                      <a:endParaRPr lang="en-US" sz="18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Topic</a:t>
                      </a:r>
                      <a:endParaRPr lang="en-US" sz="18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After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Songkran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Field</a:t>
                      </a:r>
                      <a:r>
                        <a:rPr lang="en-US" sz="1800" kern="1200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trip on the weekend (Apr 29-30)?</a:t>
                      </a:r>
                      <a:r>
                        <a:rPr lang="en-US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 </a:t>
                      </a:r>
                    </a:p>
                    <a:p>
                      <a:endParaRPr lang="en-US" sz="1800" kern="12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Week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8. Political Economy and Corruption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Rent seeking and government failure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Corruption and monitoring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Week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9. Natural Resources, Environment, and Development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Poverty and environment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Climate change and the poor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3533917"/>
              </p:ext>
            </p:extLst>
          </p:nvPr>
        </p:nvGraphicFramePr>
        <p:xfrm>
          <a:off x="1198617" y="5068679"/>
          <a:ext cx="6096000" cy="3708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804791"/>
                <a:gridCol w="3291209"/>
              </a:tblGrid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D2533C"/>
                          </a:solidFill>
                          <a:effectLst/>
                          <a:latin typeface="+mn-lt"/>
                          <a:ea typeface="ＭＳ 明朝"/>
                          <a:cs typeface="Times New Roman"/>
                        </a:rPr>
                        <a:t>May </a:t>
                      </a:r>
                      <a:r>
                        <a:rPr lang="en-US" sz="1800" b="1" dirty="0" smtClean="0">
                          <a:solidFill>
                            <a:srgbClr val="D2533C"/>
                          </a:solidFill>
                          <a:effectLst/>
                          <a:latin typeface="+mn-lt"/>
                          <a:ea typeface="ＭＳ 明朝"/>
                          <a:cs typeface="Times New Roman"/>
                        </a:rPr>
                        <a:t>16:</a:t>
                      </a:r>
                      <a:r>
                        <a:rPr lang="en-US" sz="1800" b="1" baseline="0" dirty="0" smtClean="0">
                          <a:solidFill>
                            <a:srgbClr val="D2533C"/>
                          </a:solidFill>
                          <a:effectLst/>
                          <a:latin typeface="+mn-lt"/>
                          <a:ea typeface="ＭＳ 明朝"/>
                          <a:cs typeface="Times New Roman"/>
                        </a:rPr>
                        <a:t> 9.00-12.00</a:t>
                      </a:r>
                      <a:endParaRPr lang="en-US" sz="1800" b="1" dirty="0">
                        <a:solidFill>
                          <a:srgbClr val="D2533C"/>
                        </a:solidFill>
                        <a:effectLst/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D2533C"/>
                          </a:solidFill>
                          <a:effectLst/>
                          <a:latin typeface="+mn-lt"/>
                          <a:ea typeface="ＭＳ 明朝"/>
                          <a:cs typeface="Times New Roman"/>
                        </a:rPr>
                        <a:t>Final </a:t>
                      </a:r>
                      <a:r>
                        <a:rPr lang="en-US" sz="1800" b="1" dirty="0" smtClean="0">
                          <a:solidFill>
                            <a:srgbClr val="D2533C"/>
                          </a:solidFill>
                          <a:effectLst/>
                          <a:latin typeface="+mn-lt"/>
                          <a:ea typeface="ＭＳ 明朝"/>
                          <a:cs typeface="Times New Roman"/>
                        </a:rPr>
                        <a:t>Exam</a:t>
                      </a:r>
                      <a:endParaRPr lang="en-US" sz="1800" b="1" dirty="0">
                        <a:solidFill>
                          <a:srgbClr val="D2533C"/>
                        </a:solidFill>
                        <a:effectLst/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63659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/>
              <a:t>Grading</a:t>
            </a:r>
            <a:r>
              <a:rPr lang="en-US" sz="2800" b="1" dirty="0" smtClean="0"/>
              <a:t>: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Participations </a:t>
            </a:r>
            <a:r>
              <a:rPr lang="en-US" dirty="0" smtClean="0"/>
              <a:t>&amp; assignments</a:t>
            </a:r>
            <a:r>
              <a:rPr lang="en-US" dirty="0"/>
              <a:t>		</a:t>
            </a:r>
            <a:r>
              <a:rPr lang="en-US" dirty="0" smtClean="0"/>
              <a:t>	10</a:t>
            </a:r>
            <a:r>
              <a:rPr lang="en-US" dirty="0" smtClean="0"/>
              <a:t>%</a:t>
            </a:r>
          </a:p>
          <a:p>
            <a:pPr lvl="1"/>
            <a:r>
              <a:rPr lang="en-US" dirty="0" smtClean="0">
                <a:solidFill>
                  <a:schemeClr val="accent6"/>
                </a:solidFill>
              </a:rPr>
              <a:t>Class participations</a:t>
            </a:r>
          </a:p>
          <a:p>
            <a:pPr lvl="1"/>
            <a:r>
              <a:rPr lang="en-US" dirty="0" smtClean="0">
                <a:solidFill>
                  <a:schemeClr val="accent6"/>
                </a:solidFill>
              </a:rPr>
              <a:t>About 4-5 assignments</a:t>
            </a:r>
            <a:endParaRPr lang="en-US" dirty="0">
              <a:solidFill>
                <a:schemeClr val="accent6"/>
              </a:solidFill>
            </a:endParaRPr>
          </a:p>
          <a:p>
            <a:r>
              <a:rPr lang="en-US" dirty="0" smtClean="0"/>
              <a:t>Research project </a:t>
            </a:r>
            <a:r>
              <a:rPr lang="en-US" dirty="0" smtClean="0"/>
              <a:t>(group)			</a:t>
            </a:r>
            <a:r>
              <a:rPr lang="en-US" dirty="0"/>
              <a:t>	</a:t>
            </a:r>
            <a:r>
              <a:rPr lang="en-US" dirty="0" smtClean="0"/>
              <a:t>10%</a:t>
            </a:r>
          </a:p>
          <a:p>
            <a:pPr lvl="1"/>
            <a:r>
              <a:rPr lang="en-US" dirty="0" smtClean="0">
                <a:solidFill>
                  <a:srgbClr val="79463D"/>
                </a:solidFill>
              </a:rPr>
              <a:t>Proposal due March 16 (after midterm)</a:t>
            </a:r>
          </a:p>
          <a:p>
            <a:pPr lvl="1"/>
            <a:r>
              <a:rPr lang="en-US" dirty="0" smtClean="0">
                <a:solidFill>
                  <a:srgbClr val="79463D"/>
                </a:solidFill>
              </a:rPr>
              <a:t>Final report due Last day of the final exam</a:t>
            </a:r>
            <a:endParaRPr lang="en-US" dirty="0">
              <a:solidFill>
                <a:srgbClr val="79463D"/>
              </a:solidFill>
            </a:endParaRPr>
          </a:p>
          <a:p>
            <a:r>
              <a:rPr lang="en-US" dirty="0" smtClean="0"/>
              <a:t>Book </a:t>
            </a:r>
            <a:r>
              <a:rPr lang="en-US" dirty="0"/>
              <a:t>chapter review </a:t>
            </a:r>
            <a:r>
              <a:rPr lang="en-US" dirty="0" smtClean="0"/>
              <a:t>(individual)	</a:t>
            </a:r>
            <a:r>
              <a:rPr lang="en-US" dirty="0"/>
              <a:t>	</a:t>
            </a:r>
            <a:r>
              <a:rPr lang="en-US" dirty="0" smtClean="0"/>
              <a:t>	</a:t>
            </a:r>
            <a:r>
              <a:rPr lang="en-US" dirty="0" smtClean="0"/>
              <a:t>10%</a:t>
            </a:r>
          </a:p>
          <a:p>
            <a:pPr lvl="1"/>
            <a:r>
              <a:rPr lang="en-US" dirty="0" smtClean="0">
                <a:solidFill>
                  <a:srgbClr val="79463D"/>
                </a:solidFill>
              </a:rPr>
              <a:t>2-3 pages review due May 13</a:t>
            </a:r>
            <a:endParaRPr lang="en-US" dirty="0">
              <a:solidFill>
                <a:srgbClr val="79463D"/>
              </a:solidFill>
            </a:endParaRPr>
          </a:p>
          <a:p>
            <a:r>
              <a:rPr lang="en-US" dirty="0" smtClean="0"/>
              <a:t>Midterm exam</a:t>
            </a:r>
            <a:r>
              <a:rPr lang="en-US" dirty="0"/>
              <a:t>				</a:t>
            </a:r>
            <a:r>
              <a:rPr lang="en-US" dirty="0" smtClean="0"/>
              <a:t>	30</a:t>
            </a:r>
            <a:r>
              <a:rPr lang="en-US" dirty="0"/>
              <a:t>%</a:t>
            </a:r>
          </a:p>
          <a:p>
            <a:r>
              <a:rPr lang="en-US" dirty="0"/>
              <a:t>Final	</a:t>
            </a:r>
            <a:r>
              <a:rPr lang="en-US" dirty="0" smtClean="0"/>
              <a:t>exam</a:t>
            </a:r>
            <a:r>
              <a:rPr lang="en-US" dirty="0"/>
              <a:t>				</a:t>
            </a:r>
            <a:r>
              <a:rPr lang="en-US" dirty="0" smtClean="0"/>
              <a:t>		40</a:t>
            </a:r>
            <a:r>
              <a:rPr lang="en-US" dirty="0"/>
              <a:t>%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45304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95316"/>
            <a:ext cx="8229600" cy="5693382"/>
          </a:xfrm>
        </p:spPr>
        <p:txBody>
          <a:bodyPr>
            <a:normAutofit/>
          </a:bodyPr>
          <a:lstStyle/>
          <a:p>
            <a:r>
              <a:rPr lang="en-US" sz="2200" dirty="0"/>
              <a:t>Participation includes discussions in class and exchanging interesting topics/stories related to course topics</a:t>
            </a:r>
            <a:r>
              <a:rPr lang="en-US" sz="2200" dirty="0"/>
              <a:t> </a:t>
            </a:r>
            <a:r>
              <a:rPr lang="en-US" sz="2200" dirty="0" smtClean="0"/>
              <a:t>from </a:t>
            </a:r>
            <a:r>
              <a:rPr lang="en-US" sz="2200" dirty="0"/>
              <a:t>reading articles (e.g. from The </a:t>
            </a:r>
            <a:r>
              <a:rPr lang="en-US" sz="2200" dirty="0" smtClean="0"/>
              <a:t>Economist, WSJ, </a:t>
            </a:r>
            <a:r>
              <a:rPr lang="en-US" sz="2200" dirty="0" err="1" smtClean="0"/>
              <a:t>ThaiPublica</a:t>
            </a:r>
            <a:r>
              <a:rPr lang="en-US" sz="2200" dirty="0" smtClean="0"/>
              <a:t>) </a:t>
            </a:r>
            <a:r>
              <a:rPr lang="en-US" sz="2200" dirty="0"/>
              <a:t>or development </a:t>
            </a:r>
            <a:r>
              <a:rPr lang="en-US" sz="2200" dirty="0" smtClean="0"/>
              <a:t>blogs. </a:t>
            </a:r>
            <a:r>
              <a:rPr lang="en-US" sz="2200" dirty="0" smtClean="0"/>
              <a:t>You </a:t>
            </a:r>
            <a:r>
              <a:rPr lang="en-US" sz="2200" dirty="0"/>
              <a:t>can find some interesting blogs:</a:t>
            </a:r>
          </a:p>
          <a:p>
            <a:pPr lvl="1"/>
            <a:r>
              <a:rPr lang="en-US" sz="2200" u="sng" dirty="0">
                <a:solidFill>
                  <a:srgbClr val="3366FF"/>
                </a:solidFill>
                <a:hlinkClick r:id="rId2"/>
              </a:rPr>
              <a:t>http://blogs.worldbank.org/</a:t>
            </a:r>
            <a:r>
              <a:rPr lang="en-US" sz="2200" dirty="0">
                <a:solidFill>
                  <a:srgbClr val="3366FF"/>
                </a:solidFill>
              </a:rPr>
              <a:t> </a:t>
            </a:r>
            <a:r>
              <a:rPr lang="en-US" sz="2200" dirty="0"/>
              <a:t>(There are many blogs under the World Bank blogs)</a:t>
            </a:r>
          </a:p>
          <a:p>
            <a:pPr lvl="1"/>
            <a:r>
              <a:rPr lang="en-US" sz="2200" u="sng" dirty="0">
                <a:hlinkClick r:id="rId3"/>
              </a:rPr>
              <a:t>http://blogs.adb.org/</a:t>
            </a:r>
            <a:endParaRPr lang="en-US" sz="2200" dirty="0"/>
          </a:p>
          <a:p>
            <a:pPr lvl="1"/>
            <a:r>
              <a:rPr lang="en-US" sz="2200" u="sng" dirty="0">
                <a:hlinkClick r:id="rId4"/>
              </a:rPr>
              <a:t>http://chrisblattman.com/</a:t>
            </a:r>
            <a:endParaRPr lang="en-US" sz="2200" dirty="0"/>
          </a:p>
          <a:p>
            <a:pPr marL="0" indent="0">
              <a:buNone/>
            </a:pPr>
            <a:endParaRPr lang="en-US" dirty="0"/>
          </a:p>
          <a:p>
            <a:r>
              <a:rPr lang="en-US" sz="2200" dirty="0"/>
              <a:t>Students have to develop a research paper using </a:t>
            </a:r>
            <a:r>
              <a:rPr lang="en-US" sz="2200" dirty="0"/>
              <a:t>any dataset on any topic that they are interested and hand in </a:t>
            </a:r>
            <a:r>
              <a:rPr lang="en-US" sz="2200" dirty="0" err="1"/>
              <a:t>infographic</a:t>
            </a:r>
            <a:r>
              <a:rPr lang="en-US" sz="2200" dirty="0"/>
              <a:t>-type presentation. </a:t>
            </a:r>
            <a:r>
              <a:rPr lang="en-US" sz="2200" dirty="0" smtClean="0"/>
              <a:t> </a:t>
            </a:r>
            <a:r>
              <a:rPr lang="en-US" sz="2200" dirty="0"/>
              <a:t>The contents include research motivation, review literature, data analyses and discussion on the research questions</a:t>
            </a:r>
            <a:r>
              <a:rPr lang="en-US" sz="2200" dirty="0" smtClean="0"/>
              <a:t>.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8251245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0506" y="1030422"/>
            <a:ext cx="72895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2"/>
              </a:rPr>
              <a:t>http://data.worldbank.org</a:t>
            </a:r>
            <a:r>
              <a:rPr lang="en-US" dirty="0" smtClean="0">
                <a:hlinkClick r:id="rId2"/>
              </a:rPr>
              <a:t>/</a:t>
            </a:r>
          </a:p>
          <a:p>
            <a:endParaRPr lang="en-US" dirty="0">
              <a:hlinkClick r:id="rId2"/>
            </a:endParaRPr>
          </a:p>
          <a:p>
            <a:r>
              <a:rPr lang="en-US" dirty="0">
                <a:hlinkClick r:id="rId2"/>
              </a:rPr>
              <a:t>http://data.worldbank.org/data-catalog/world-development-indicators</a:t>
            </a:r>
            <a:endParaRPr lang="en-US" dirty="0" smtClean="0">
              <a:hlinkClick r:id="rId2"/>
            </a:endParaRPr>
          </a:p>
          <a:p>
            <a:endParaRPr lang="en-US" dirty="0">
              <a:hlinkClick r:id="rId2"/>
            </a:endParaRPr>
          </a:p>
          <a:p>
            <a:r>
              <a:rPr lang="en-US" dirty="0" smtClean="0">
                <a:hlinkClick r:id="rId2"/>
              </a:rPr>
              <a:t>http</a:t>
            </a:r>
            <a:r>
              <a:rPr lang="en-US" dirty="0">
                <a:hlinkClick r:id="rId2"/>
              </a:rPr>
              <a:t>://blogs.worldbank.org/opendata</a:t>
            </a:r>
            <a:r>
              <a:rPr lang="en-US" dirty="0" smtClean="0">
                <a:hlinkClick r:id="rId2"/>
              </a:rPr>
              <a:t>/</a:t>
            </a:r>
            <a:endParaRPr lang="en-US" dirty="0" smtClean="0"/>
          </a:p>
          <a:p>
            <a:endParaRPr lang="en-US" dirty="0"/>
          </a:p>
          <a:p>
            <a:r>
              <a:rPr lang="en-US" dirty="0">
                <a:hlinkClick r:id="rId3"/>
              </a:rPr>
              <a:t>http://blogs.worldbank.org/category/tags/</a:t>
            </a:r>
            <a:r>
              <a:rPr lang="en-US" dirty="0" smtClean="0">
                <a:hlinkClick r:id="rId3"/>
              </a:rPr>
              <a:t>dataviz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82743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Book chapter review</a:t>
            </a:r>
            <a:endParaRPr lang="en-US" sz="3200" dirty="0"/>
          </a:p>
        </p:txBody>
      </p:sp>
      <p:pic>
        <p:nvPicPr>
          <p:cNvPr id="4" name="Picture 3" descr="poor-economics_fro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320" y="1756834"/>
            <a:ext cx="2165508" cy="3400778"/>
          </a:xfrm>
          <a:prstGeom prst="rect">
            <a:avLst/>
          </a:prstGeom>
        </p:spPr>
      </p:pic>
      <p:pic>
        <p:nvPicPr>
          <p:cNvPr id="5" name="Picture 4" descr="More_Than_Good_Intentions_Book_Cov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633" y="1827390"/>
            <a:ext cx="2165508" cy="3330222"/>
          </a:xfrm>
          <a:prstGeom prst="rect">
            <a:avLst/>
          </a:prstGeom>
        </p:spPr>
      </p:pic>
      <p:pic>
        <p:nvPicPr>
          <p:cNvPr id="6" name="Picture 5" descr="scarsity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6361" y="1851379"/>
            <a:ext cx="2142439" cy="3306233"/>
          </a:xfrm>
          <a:prstGeom prst="rect">
            <a:avLst/>
          </a:prstGeom>
        </p:spPr>
      </p:pic>
      <p:pic>
        <p:nvPicPr>
          <p:cNvPr id="7" name="Picture 6" descr="Deatonjpeg.jpe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2419" y="1812058"/>
            <a:ext cx="2165965" cy="3322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3468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Clarity.thmx</Template>
  <TotalTime>506</TotalTime>
  <Words>777</Words>
  <Application>Microsoft Macintosh PowerPoint</Application>
  <PresentationFormat>On-screen Show (4:3)</PresentationFormat>
  <Paragraphs>140</Paragraphs>
  <Slides>12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Clarity</vt:lpstr>
      <vt:lpstr>EE461 Development microeconomics</vt:lpstr>
      <vt:lpstr>PowerPoint Presentation</vt:lpstr>
      <vt:lpstr>Recommended Textbooks</vt:lpstr>
      <vt:lpstr>Recommended Textbooks</vt:lpstr>
      <vt:lpstr>Semester plan</vt:lpstr>
      <vt:lpstr>Semester plan</vt:lpstr>
      <vt:lpstr>Semester plan</vt:lpstr>
      <vt:lpstr>Semester plan</vt:lpstr>
      <vt:lpstr>Grading:</vt:lpstr>
      <vt:lpstr>PowerPoint Presentation</vt:lpstr>
      <vt:lpstr>PowerPoint Presentation</vt:lpstr>
      <vt:lpstr>Book chapter review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Development microeconomics</dc:title>
  <dc:creator>namtipka</dc:creator>
  <cp:lastModifiedBy>namtipka</cp:lastModifiedBy>
  <cp:revision>27</cp:revision>
  <dcterms:created xsi:type="dcterms:W3CDTF">2014-01-15T09:26:11Z</dcterms:created>
  <dcterms:modified xsi:type="dcterms:W3CDTF">2017-01-16T05:11:01Z</dcterms:modified>
</cp:coreProperties>
</file>