
<file path=[Content_Types].xml><?xml version="1.0" encoding="utf-8"?>
<Types xmlns="http://schemas.openxmlformats.org/package/2006/content-types"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257" r:id="rId2"/>
    <p:sldId id="353" r:id="rId3"/>
    <p:sldId id="272" r:id="rId4"/>
    <p:sldId id="289" r:id="rId5"/>
    <p:sldId id="345" r:id="rId6"/>
    <p:sldId id="303" r:id="rId7"/>
    <p:sldId id="305" r:id="rId8"/>
    <p:sldId id="294" r:id="rId9"/>
    <p:sldId id="307" r:id="rId10"/>
    <p:sldId id="309" r:id="rId11"/>
    <p:sldId id="310" r:id="rId12"/>
    <p:sldId id="354" r:id="rId13"/>
    <p:sldId id="277" r:id="rId14"/>
    <p:sldId id="292" r:id="rId15"/>
    <p:sldId id="293" r:id="rId16"/>
    <p:sldId id="340" r:id="rId17"/>
    <p:sldId id="341" r:id="rId18"/>
    <p:sldId id="342" r:id="rId19"/>
    <p:sldId id="315" r:id="rId20"/>
    <p:sldId id="316" r:id="rId21"/>
    <p:sldId id="343" r:id="rId22"/>
    <p:sldId id="352" r:id="rId23"/>
    <p:sldId id="347" r:id="rId24"/>
    <p:sldId id="348" r:id="rId25"/>
    <p:sldId id="355" r:id="rId26"/>
  </p:sldIdLst>
  <p:sldSz cx="9144000" cy="6858000" type="screen4x3"/>
  <p:notesSz cx="6858000" cy="9947275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326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http://api.worldbank.org/datafiles/SL.UEM.TOTL.ZS_Indicator_MetaData_en_EXCEL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lang="en-US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[SL.UEM.TOTL.ZS_Indicator_MetaData_en_EXCEL.xls]Sheet3!$A$2:$A$12</c:f>
              <c:strCache>
                <c:ptCount val="11"/>
                <c:pt idx="0">
                  <c:v>Macedonia, FYR</c:v>
                </c:pt>
                <c:pt idx="1">
                  <c:v>Bosnia and Herzegovina</c:v>
                </c:pt>
                <c:pt idx="2">
                  <c:v>South Africa</c:v>
                </c:pt>
                <c:pt idx="3">
                  <c:v>Spain</c:v>
                </c:pt>
                <c:pt idx="4">
                  <c:v>Guyana</c:v>
                </c:pt>
                <c:pt idx="5">
                  <c:v>Montenegro</c:v>
                </c:pt>
                <c:pt idx="6">
                  <c:v>Greece</c:v>
                </c:pt>
                <c:pt idx="7">
                  <c:v>Puerto Rico</c:v>
                </c:pt>
                <c:pt idx="8">
                  <c:v>Latvia</c:v>
                </c:pt>
                <c:pt idx="9">
                  <c:v>Lithuania</c:v>
                </c:pt>
                <c:pt idx="10">
                  <c:v>Thailand</c:v>
                </c:pt>
              </c:strCache>
            </c:strRef>
          </c:cat>
          <c:val>
            <c:numRef>
              <c:f>[SL.UEM.TOTL.ZS_Indicator_MetaData_en_EXCEL.xls]Sheet3!$B$2:$B$12</c:f>
              <c:numCache>
                <c:formatCode>0.00</c:formatCode>
                <c:ptCount val="11"/>
                <c:pt idx="0">
                  <c:v>31.399999618530273</c:v>
                </c:pt>
                <c:pt idx="1">
                  <c:v>27.600000381469727</c:v>
                </c:pt>
                <c:pt idx="2">
                  <c:v>24.700000762939453</c:v>
                </c:pt>
                <c:pt idx="3">
                  <c:v>21.600000381469727</c:v>
                </c:pt>
                <c:pt idx="4">
                  <c:v>21</c:v>
                </c:pt>
                <c:pt idx="5">
                  <c:v>19.700000762939453</c:v>
                </c:pt>
                <c:pt idx="6">
                  <c:v>17.700000762939453</c:v>
                </c:pt>
                <c:pt idx="7">
                  <c:v>15.699999809265154</c:v>
                </c:pt>
                <c:pt idx="8">
                  <c:v>15.399999618530375</c:v>
                </c:pt>
                <c:pt idx="9">
                  <c:v>15.399999618530375</c:v>
                </c:pt>
                <c:pt idx="10">
                  <c:v>0.69999998807907782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axId val="797529984"/>
        <c:axId val="797539232"/>
      </c:barChart>
      <c:catAx>
        <c:axId val="797529984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lang="th-TH"/>
            </a:pPr>
            <a:endParaRPr lang="en-US"/>
          </a:p>
        </c:txPr>
        <c:crossAx val="797539232"/>
        <c:crosses val="autoZero"/>
        <c:auto val="1"/>
        <c:lblAlgn val="ctr"/>
        <c:lblOffset val="100"/>
        <c:noMultiLvlLbl val="0"/>
      </c:catAx>
      <c:valAx>
        <c:axId val="797539232"/>
        <c:scaling>
          <c:orientation val="minMax"/>
        </c:scaling>
        <c:delete val="0"/>
        <c:axPos val="l"/>
        <c:numFmt formatCode="0.00" sourceLinked="1"/>
        <c:majorTickMark val="none"/>
        <c:minorTickMark val="none"/>
        <c:tickLblPos val="nextTo"/>
        <c:txPr>
          <a:bodyPr/>
          <a:lstStyle/>
          <a:p>
            <a:pPr>
              <a:defRPr lang="th-TH"/>
            </a:pPr>
            <a:endParaRPr lang="en-US"/>
          </a:p>
        </c:txPr>
        <c:crossAx val="79752998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>
          <a:latin typeface="Browallia New" pitchFamily="34" charset="-34"/>
          <a:cs typeface="Browallia New" pitchFamily="34" charset="-34"/>
        </a:defRPr>
      </a:pPr>
      <a:endParaRPr lang="en-US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5123B3-D168-41F9-A61C-4B39B120A693}" type="datetimeFigureOut">
              <a:rPr lang="th-TH" smtClean="0"/>
              <a:pPr/>
              <a:t>14/02/61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4880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944880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5B6D88-E89C-4DB5-A9D6-8681F18300D8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3659038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1B1BC7-5456-4EE1-9B57-0619898F62ED}" type="datetimeFigureOut">
              <a:rPr lang="th-TH" smtClean="0"/>
              <a:pPr/>
              <a:t>14/02/61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724956"/>
            <a:ext cx="5486400" cy="44762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68D042-59AE-4041-9DDB-C7E666345EF4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763867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8D042-59AE-4041-9DDB-C7E666345EF4}" type="slidenum">
              <a:rPr lang="th-TH" smtClean="0"/>
              <a:pPr/>
              <a:t>4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411645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1435-8B6F-4D3D-80F2-BB6DFCD7BDE1}" type="datetimeFigureOut">
              <a:rPr lang="th-TH" smtClean="0"/>
              <a:pPr/>
              <a:t>14/02/61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E63D1-1384-4536-B8A5-EEB6CB11BEF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1435-8B6F-4D3D-80F2-BB6DFCD7BDE1}" type="datetimeFigureOut">
              <a:rPr lang="th-TH" smtClean="0"/>
              <a:pPr/>
              <a:t>14/02/61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E63D1-1384-4536-B8A5-EEB6CB11BEF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1435-8B6F-4D3D-80F2-BB6DFCD7BDE1}" type="datetimeFigureOut">
              <a:rPr lang="th-TH" smtClean="0"/>
              <a:pPr/>
              <a:t>14/02/61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E63D1-1384-4536-B8A5-EEB6CB11BEF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1435-8B6F-4D3D-80F2-BB6DFCD7BDE1}" type="datetimeFigureOut">
              <a:rPr lang="th-TH" smtClean="0"/>
              <a:pPr/>
              <a:t>14/02/61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E63D1-1384-4536-B8A5-EEB6CB11BEF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1435-8B6F-4D3D-80F2-BB6DFCD7BDE1}" type="datetimeFigureOut">
              <a:rPr lang="th-TH" smtClean="0"/>
              <a:pPr/>
              <a:t>14/02/61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E63D1-1384-4536-B8A5-EEB6CB11BEF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1435-8B6F-4D3D-80F2-BB6DFCD7BDE1}" type="datetimeFigureOut">
              <a:rPr lang="th-TH" smtClean="0"/>
              <a:pPr/>
              <a:t>14/02/61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E63D1-1384-4536-B8A5-EEB6CB11BEF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1435-8B6F-4D3D-80F2-BB6DFCD7BDE1}" type="datetimeFigureOut">
              <a:rPr lang="th-TH" smtClean="0"/>
              <a:pPr/>
              <a:t>14/02/61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E63D1-1384-4536-B8A5-EEB6CB11BEF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1435-8B6F-4D3D-80F2-BB6DFCD7BDE1}" type="datetimeFigureOut">
              <a:rPr lang="th-TH" smtClean="0"/>
              <a:pPr/>
              <a:t>14/02/61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E63D1-1384-4536-B8A5-EEB6CB11BEF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1435-8B6F-4D3D-80F2-BB6DFCD7BDE1}" type="datetimeFigureOut">
              <a:rPr lang="th-TH" smtClean="0"/>
              <a:pPr/>
              <a:t>14/02/61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E63D1-1384-4536-B8A5-EEB6CB11BEF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1435-8B6F-4D3D-80F2-BB6DFCD7BDE1}" type="datetimeFigureOut">
              <a:rPr lang="th-TH" smtClean="0"/>
              <a:pPr/>
              <a:t>14/02/61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E63D1-1384-4536-B8A5-EEB6CB11BEF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1435-8B6F-4D3D-80F2-BB6DFCD7BDE1}" type="datetimeFigureOut">
              <a:rPr lang="th-TH" smtClean="0"/>
              <a:pPr/>
              <a:t>14/02/61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E63D1-1384-4536-B8A5-EEB6CB11BEF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DB1435-8B6F-4D3D-80F2-BB6DFCD7BDE1}" type="datetimeFigureOut">
              <a:rPr lang="th-TH" smtClean="0"/>
              <a:pPr/>
              <a:t>14/02/61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0E63D1-1384-4536-B8A5-EEB6CB11BEFA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List_of_countries_by_suicide_rate" TargetMode="External"/><Relationship Id="rId2" Type="http://schemas.openxmlformats.org/officeDocument/2006/relationships/hyperlink" Target="http://www.youtube.com/watch?v=q4DtOhe2LfQ" TargetMode="Externa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5536" y="1600200"/>
            <a:ext cx="8280920" cy="1470025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Macroeconomics:</a:t>
            </a:r>
            <a:br>
              <a:rPr lang="en-US" dirty="0" smtClean="0"/>
            </a:br>
            <a:r>
              <a:rPr lang="en-US" dirty="0" smtClean="0"/>
              <a:t> </a:t>
            </a:r>
            <a:r>
              <a:rPr lang="en-US" sz="3600" dirty="0"/>
              <a:t> The Measurement of Economic Indicators </a:t>
            </a:r>
            <a:r>
              <a:rPr lang="en-US" sz="3600" dirty="0" smtClean="0"/>
              <a:t>(2): </a:t>
            </a:r>
            <a:r>
              <a:rPr lang="en-US" sz="3600" dirty="0"/>
              <a:t>Measuring </a:t>
            </a:r>
            <a:r>
              <a:rPr lang="en-US" sz="3600" dirty="0" smtClean="0"/>
              <a:t>the Price Level and Unemployment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9600" y="3886200"/>
            <a:ext cx="7772400" cy="2362200"/>
          </a:xfrm>
        </p:spPr>
        <p:txBody>
          <a:bodyPr/>
          <a:lstStyle/>
          <a:p>
            <a:r>
              <a:rPr lang="en-US" dirty="0" smtClean="0"/>
              <a:t>Thorn </a:t>
            </a:r>
            <a:r>
              <a:rPr lang="en-US" dirty="0" err="1" smtClean="0"/>
              <a:t>Pitidol</a:t>
            </a:r>
            <a:endParaRPr lang="en-US" dirty="0" smtClean="0"/>
          </a:p>
          <a:p>
            <a:r>
              <a:rPr lang="en-US" sz="2800" dirty="0" smtClean="0"/>
              <a:t>Faculty of Economics, </a:t>
            </a:r>
            <a:r>
              <a:rPr lang="en-US" sz="2800" dirty="0" err="1" smtClean="0"/>
              <a:t>Thammasat</a:t>
            </a:r>
            <a:r>
              <a:rPr lang="en-US" sz="2800" dirty="0" smtClean="0"/>
              <a:t> University</a:t>
            </a:r>
          </a:p>
          <a:p>
            <a:endParaRPr lang="en-US" sz="2800" dirty="0"/>
          </a:p>
          <a:p>
            <a:r>
              <a:rPr lang="en-US" sz="2800" dirty="0" smtClean="0"/>
              <a:t>EE212, Semester </a:t>
            </a:r>
            <a:r>
              <a:rPr lang="en-US" sz="2800" dirty="0" smtClean="0"/>
              <a:t>2/2017</a:t>
            </a:r>
            <a:endParaRPr lang="en-US" sz="2800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Topics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Price indexes and inflation rates</a:t>
            </a:r>
          </a:p>
          <a:p>
            <a:r>
              <a:rPr lang="en-US" dirty="0" smtClean="0"/>
              <a:t>Unemployment rates</a:t>
            </a:r>
          </a:p>
          <a:p>
            <a:r>
              <a:rPr lang="en-US" dirty="0" smtClean="0"/>
              <a:t>Additional insights on GDP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2132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Price indexes and inflation rates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72072"/>
          </a:xfrm>
        </p:spPr>
        <p:txBody>
          <a:bodyPr/>
          <a:lstStyle/>
          <a:p>
            <a:r>
              <a:rPr lang="en-US" dirty="0" smtClean="0"/>
              <a:t>Why measuring the changes in price?</a:t>
            </a:r>
          </a:p>
          <a:p>
            <a:pPr lvl="1"/>
            <a:r>
              <a:rPr lang="en-US" dirty="0" smtClean="0"/>
              <a:t>Price change in itself has crucial implications for the economy</a:t>
            </a:r>
          </a:p>
          <a:p>
            <a:pPr lvl="2"/>
            <a:r>
              <a:rPr lang="en-US" sz="2800" dirty="0" smtClean="0"/>
              <a:t>Inflation </a:t>
            </a:r>
            <a:r>
              <a:rPr lang="en-US" sz="2800" dirty="0" smtClean="0"/>
              <a:t>=</a:t>
            </a:r>
            <a:endParaRPr lang="th-TH" sz="2800" dirty="0" smtClean="0"/>
          </a:p>
          <a:p>
            <a:pPr lvl="2"/>
            <a:r>
              <a:rPr lang="en-US" sz="2800" dirty="0" smtClean="0"/>
              <a:t>Deflation =</a:t>
            </a:r>
          </a:p>
          <a:p>
            <a:pPr lvl="1"/>
            <a:r>
              <a:rPr lang="en-US" sz="3200" dirty="0" smtClean="0"/>
              <a:t>Inflation leads to a decline in the value of money</a:t>
            </a:r>
          </a:p>
          <a:p>
            <a:pPr lvl="2"/>
            <a:r>
              <a:rPr lang="en-US" dirty="0" smtClean="0"/>
              <a:t>Question</a:t>
            </a:r>
            <a:r>
              <a:rPr lang="en-US" dirty="0" smtClean="0"/>
              <a:t>: How would inflation affect the following parties?</a:t>
            </a:r>
          </a:p>
          <a:p>
            <a:pPr lvl="3"/>
            <a:r>
              <a:rPr lang="en-US" sz="2400" dirty="0" smtClean="0"/>
              <a:t>Debtors, employers, salary earners</a:t>
            </a:r>
          </a:p>
          <a:p>
            <a:pPr lvl="2"/>
            <a:endParaRPr lang="en-US" dirty="0" smtClean="0"/>
          </a:p>
          <a:p>
            <a:pPr lvl="1">
              <a:buNone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85720" y="3071810"/>
            <a:ext cx="8643998" cy="2928958"/>
          </a:xfrm>
          <a:prstGeom prst="rect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Price indexes and inflation rates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72072"/>
          </a:xfrm>
        </p:spPr>
        <p:txBody>
          <a:bodyPr/>
          <a:lstStyle/>
          <a:p>
            <a:r>
              <a:rPr lang="en-US" sz="2400" dirty="0" smtClean="0"/>
              <a:t>Measurement of price changes</a:t>
            </a:r>
          </a:p>
          <a:p>
            <a:pPr lvl="1"/>
            <a:r>
              <a:rPr lang="en-US" sz="2400" dirty="0" smtClean="0"/>
              <a:t>Price Indexes (measuring change in prices for the same basket of goods and services)</a:t>
            </a:r>
          </a:p>
          <a:p>
            <a:pPr lvl="1"/>
            <a:endParaRPr lang="en-US" sz="2000" dirty="0" smtClean="0"/>
          </a:p>
          <a:p>
            <a:pPr lvl="1"/>
            <a:endParaRPr lang="en-US" sz="2000" dirty="0" smtClean="0"/>
          </a:p>
          <a:p>
            <a:pPr lvl="2"/>
            <a:endParaRPr lang="en-US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endParaRPr lang="en-US" dirty="0" smtClean="0"/>
          </a:p>
        </p:txBody>
      </p:sp>
      <p:grpSp>
        <p:nvGrpSpPr>
          <p:cNvPr id="17" name="Group 16"/>
          <p:cNvGrpSpPr/>
          <p:nvPr/>
        </p:nvGrpSpPr>
        <p:grpSpPr>
          <a:xfrm>
            <a:off x="611573" y="3482519"/>
            <a:ext cx="7981795" cy="1772306"/>
            <a:chOff x="214282" y="2786058"/>
            <a:chExt cx="7981795" cy="1289350"/>
          </a:xfrm>
        </p:grpSpPr>
        <p:sp>
          <p:nvSpPr>
            <p:cNvPr id="7" name="TextBox 6"/>
            <p:cNvSpPr txBox="1"/>
            <p:nvPr/>
          </p:nvSpPr>
          <p:spPr>
            <a:xfrm>
              <a:off x="571472" y="2786058"/>
              <a:ext cx="2577950" cy="2462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b="1" dirty="0" smtClean="0">
                  <a:latin typeface="Browallia New" pitchFamily="34" charset="-34"/>
                  <a:cs typeface="Browallia New" pitchFamily="34" charset="-34"/>
                </a:rPr>
                <a:t>Price Index </a:t>
              </a:r>
              <a:r>
                <a:rPr lang="th-TH" sz="1600" b="1" dirty="0" smtClean="0">
                  <a:latin typeface="Browallia New" pitchFamily="34" charset="-34"/>
                  <a:cs typeface="Browallia New" pitchFamily="34" charset="-34"/>
                </a:rPr>
                <a:t> </a:t>
              </a:r>
              <a:r>
                <a:rPr lang="en-US" sz="1600" b="1" dirty="0" smtClean="0">
                  <a:latin typeface="Browallia New" pitchFamily="34" charset="-34"/>
                  <a:cs typeface="Browallia New" pitchFamily="34" charset="-34"/>
                </a:rPr>
                <a:t>for Year A = </a:t>
              </a:r>
              <a:endParaRPr lang="en-US" sz="1600" b="1" dirty="0">
                <a:latin typeface="Browallia New" pitchFamily="34" charset="-34"/>
                <a:cs typeface="Browallia New" pitchFamily="34" charset="-34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7532295" y="2799095"/>
              <a:ext cx="654346" cy="2462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b="1" dirty="0" smtClean="0">
                  <a:latin typeface="Browallia New" pitchFamily="34" charset="-34"/>
                  <a:cs typeface="Browallia New" pitchFamily="34" charset="-34"/>
                </a:rPr>
                <a:t>x100</a:t>
              </a:r>
              <a:endParaRPr lang="en-US" sz="1600" b="1" dirty="0">
                <a:latin typeface="Browallia New" pitchFamily="34" charset="-34"/>
                <a:cs typeface="Browallia New" pitchFamily="34" charset="-34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214282" y="3786190"/>
              <a:ext cx="2487156" cy="2462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b="1" dirty="0" smtClean="0">
                  <a:latin typeface="Browallia New" pitchFamily="34" charset="-34"/>
                  <a:cs typeface="Browallia New" pitchFamily="34" charset="-34"/>
                </a:rPr>
                <a:t>Inflation for Period A = </a:t>
              </a:r>
              <a:endParaRPr lang="en-US" sz="1600" b="1" dirty="0">
                <a:latin typeface="Browallia New" pitchFamily="34" charset="-34"/>
                <a:cs typeface="Browallia New" pitchFamily="34" charset="-34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7429520" y="3829110"/>
              <a:ext cx="766557" cy="2462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b="1" dirty="0" smtClean="0">
                  <a:latin typeface="Browallia New" pitchFamily="34" charset="-34"/>
                  <a:cs typeface="Browallia New" pitchFamily="34" charset="-34"/>
                </a:rPr>
                <a:t>x 100 </a:t>
              </a:r>
              <a:endParaRPr lang="en-US" sz="1600" b="1" dirty="0">
                <a:latin typeface="Browallia New" pitchFamily="34" charset="-34"/>
                <a:cs typeface="Browallia New" pitchFamily="34" charset="-34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>
              <a:off x="3000364" y="4000504"/>
              <a:ext cx="4000528" cy="1588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2" name="Straight Connector 21"/>
          <p:cNvCxnSpPr/>
          <p:nvPr/>
        </p:nvCxnSpPr>
        <p:spPr>
          <a:xfrm>
            <a:off x="3929058" y="3714752"/>
            <a:ext cx="4000528" cy="218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Price indexes and inflation rates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500034" y="1500174"/>
            <a:ext cx="8229600" cy="4972072"/>
          </a:xfrm>
        </p:spPr>
        <p:txBody>
          <a:bodyPr/>
          <a:lstStyle/>
          <a:p>
            <a:r>
              <a:rPr lang="en-US" dirty="0" smtClean="0"/>
              <a:t>Examples of calculation</a:t>
            </a:r>
            <a:endParaRPr lang="en-US" sz="2400" dirty="0" smtClean="0"/>
          </a:p>
          <a:p>
            <a:pPr lvl="2"/>
            <a:endParaRPr lang="en-US" dirty="0" smtClean="0"/>
          </a:p>
          <a:p>
            <a:pPr lvl="1">
              <a:buNone/>
            </a:pPr>
            <a:endParaRPr lang="en-US" dirty="0" smtClean="0"/>
          </a:p>
        </p:txBody>
      </p:sp>
      <p:graphicFrame>
        <p:nvGraphicFramePr>
          <p:cNvPr id="5" name="ตาราง 24"/>
          <p:cNvGraphicFramePr>
            <a:graphicFrameLocks noGrp="1"/>
          </p:cNvGraphicFramePr>
          <p:nvPr/>
        </p:nvGraphicFramePr>
        <p:xfrm>
          <a:off x="357158" y="2144727"/>
          <a:ext cx="8215371" cy="265242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42539"/>
                <a:gridCol w="1305759"/>
                <a:gridCol w="1142539"/>
                <a:gridCol w="1886078"/>
                <a:gridCol w="1095381"/>
                <a:gridCol w="1643075"/>
              </a:tblGrid>
              <a:tr h="531174"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 gridSpan="3"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en-US" sz="2000" b="1" dirty="0" smtClean="0">
                          <a:latin typeface="Browallia New" pitchFamily="34" charset="-34"/>
                          <a:ea typeface="Calibri"/>
                          <a:cs typeface="Browallia New" pitchFamily="34" charset="-34"/>
                        </a:rPr>
                        <a:t>2010</a:t>
                      </a:r>
                      <a:r>
                        <a:rPr lang="en-US" sz="2000" b="1" baseline="0" dirty="0" smtClean="0">
                          <a:latin typeface="Browallia New" pitchFamily="34" charset="-34"/>
                          <a:ea typeface="Calibri"/>
                          <a:cs typeface="Browallia New" pitchFamily="34" charset="-34"/>
                        </a:rPr>
                        <a:t> (Base Year)</a:t>
                      </a:r>
                      <a:endParaRPr lang="en-US" sz="2000" b="1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1800" dirty="0">
                        <a:latin typeface="Angsana New"/>
                        <a:ea typeface="Calibri"/>
                        <a:cs typeface="+mn-cs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1800" dirty="0">
                        <a:latin typeface="Angsana New"/>
                        <a:ea typeface="Calibri"/>
                        <a:cs typeface="+mn-cs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2011</a:t>
                      </a:r>
                      <a:endParaRPr lang="en-US" sz="2000" b="1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1800" dirty="0">
                        <a:latin typeface="Angsana New"/>
                        <a:ea typeface="Calibri"/>
                        <a:cs typeface="+mn-cs"/>
                      </a:endParaRPr>
                    </a:p>
                  </a:txBody>
                  <a:tcPr marL="68580" marR="68580" marT="0" marB="0"/>
                </a:tc>
              </a:tr>
              <a:tr h="326081"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Quantity</a:t>
                      </a:r>
                      <a:r>
                        <a:rPr lang="th-TH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th-TH" sz="2000" b="1" dirty="0">
                          <a:latin typeface="Browallia New" pitchFamily="34" charset="-34"/>
                          <a:cs typeface="Browallia New" pitchFamily="34" charset="-34"/>
                        </a:rPr>
                        <a:t>(</a:t>
                      </a: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Q</a:t>
                      </a:r>
                      <a:r>
                        <a:rPr lang="en-US" sz="2000" b="1" baseline="-25000" dirty="0">
                          <a:latin typeface="Browallia New" pitchFamily="34" charset="-34"/>
                          <a:cs typeface="Browallia New" pitchFamily="34" charset="-34"/>
                        </a:rPr>
                        <a:t>1</a:t>
                      </a: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)</a:t>
                      </a:r>
                      <a:endParaRPr lang="en-US" sz="2000" b="1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Price</a:t>
                      </a:r>
                      <a:r>
                        <a:rPr lang="th-TH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th-TH" sz="2000" b="1" dirty="0">
                          <a:latin typeface="Browallia New" pitchFamily="34" charset="-34"/>
                          <a:cs typeface="Browallia New" pitchFamily="34" charset="-34"/>
                        </a:rPr>
                        <a:t>(</a:t>
                      </a: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P</a:t>
                      </a:r>
                      <a:r>
                        <a:rPr lang="en-US" sz="2000" b="1" baseline="-25000" dirty="0">
                          <a:latin typeface="Browallia New" pitchFamily="34" charset="-34"/>
                          <a:cs typeface="Browallia New" pitchFamily="34" charset="-34"/>
                        </a:rPr>
                        <a:t>1</a:t>
                      </a: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)</a:t>
                      </a:r>
                      <a:endParaRPr lang="en-US" sz="2000" b="1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Spending</a:t>
                      </a:r>
                      <a:r>
                        <a:rPr lang="en-US" sz="2000" b="1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= P</a:t>
                      </a:r>
                      <a:r>
                        <a:rPr lang="en-US" sz="20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1</a:t>
                      </a: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xQ</a:t>
                      </a:r>
                      <a:r>
                        <a:rPr lang="en-US" sz="20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1</a:t>
                      </a:r>
                      <a:endParaRPr lang="en-US" sz="2000" b="1" baseline="-25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Price</a:t>
                      </a:r>
                      <a:r>
                        <a:rPr lang="th-TH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th-TH" sz="2000" b="1" dirty="0">
                          <a:latin typeface="Browallia New" pitchFamily="34" charset="-34"/>
                          <a:cs typeface="Browallia New" pitchFamily="34" charset="-34"/>
                        </a:rPr>
                        <a:t>(</a:t>
                      </a: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P</a:t>
                      </a:r>
                      <a:r>
                        <a:rPr lang="en-US" sz="2000" b="1" baseline="-25000" dirty="0">
                          <a:latin typeface="Browallia New" pitchFamily="34" charset="-34"/>
                          <a:cs typeface="Browallia New" pitchFamily="34" charset="-34"/>
                        </a:rPr>
                        <a:t>2</a:t>
                      </a: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)</a:t>
                      </a:r>
                      <a:endParaRPr lang="en-US" sz="2000" b="1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Spending</a:t>
                      </a:r>
                      <a:r>
                        <a:rPr lang="th-TH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en-US" sz="2000" b="1" dirty="0">
                          <a:latin typeface="Browallia New" pitchFamily="34" charset="-34"/>
                          <a:cs typeface="Browallia New" pitchFamily="34" charset="-34"/>
                        </a:rPr>
                        <a:t>= </a:t>
                      </a: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P</a:t>
                      </a:r>
                      <a:r>
                        <a:rPr lang="en-US" sz="20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2</a:t>
                      </a: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xQ</a:t>
                      </a:r>
                      <a:r>
                        <a:rPr lang="en-US" sz="20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1</a:t>
                      </a:r>
                      <a:endParaRPr lang="en-US" sz="2000" b="1" baseline="-25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</a:tr>
              <a:tr h="359034"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Goods A</a:t>
                      </a: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en-US" sz="2000">
                          <a:latin typeface="Browallia New" pitchFamily="34" charset="-34"/>
                          <a:cs typeface="Browallia New" pitchFamily="34" charset="-34"/>
                        </a:rPr>
                        <a:t>12</a:t>
                      </a:r>
                      <a:endParaRPr lang="en-US" sz="200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15</a:t>
                      </a: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17</a:t>
                      </a: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</a:tr>
              <a:tr h="359034"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Browallia New" pitchFamily="34" charset="-34"/>
                          <a:ea typeface="Calibri"/>
                          <a:cs typeface="Browallia New" pitchFamily="34" charset="-34"/>
                        </a:rPr>
                        <a:t>Goods</a:t>
                      </a:r>
                      <a:r>
                        <a:rPr lang="en-US" sz="2000" baseline="0" dirty="0" smtClean="0">
                          <a:latin typeface="Browallia New" pitchFamily="34" charset="-34"/>
                          <a:ea typeface="Calibri"/>
                          <a:cs typeface="Browallia New" pitchFamily="34" charset="-34"/>
                        </a:rPr>
                        <a:t> B</a:t>
                      </a: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en-US" sz="2000">
                          <a:latin typeface="Browallia New" pitchFamily="34" charset="-34"/>
                          <a:cs typeface="Browallia New" pitchFamily="34" charset="-34"/>
                        </a:rPr>
                        <a:t>4</a:t>
                      </a:r>
                      <a:endParaRPr lang="en-US" sz="200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en-US" sz="2000">
                          <a:latin typeface="Browallia New" pitchFamily="34" charset="-34"/>
                          <a:cs typeface="Browallia New" pitchFamily="34" charset="-34"/>
                        </a:rPr>
                        <a:t>45</a:t>
                      </a:r>
                      <a:endParaRPr lang="en-US" sz="200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en-US" sz="2000">
                          <a:latin typeface="Browallia New" pitchFamily="34" charset="-34"/>
                          <a:cs typeface="Browallia New" pitchFamily="34" charset="-34"/>
                        </a:rPr>
                        <a:t>60</a:t>
                      </a:r>
                      <a:endParaRPr lang="en-US" sz="200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</a:tr>
              <a:tr h="359034"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Goods C</a:t>
                      </a: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en-US" sz="2000">
                          <a:latin typeface="Browallia New" pitchFamily="34" charset="-34"/>
                          <a:cs typeface="Browallia New" pitchFamily="34" charset="-34"/>
                        </a:rPr>
                        <a:t>18</a:t>
                      </a:r>
                      <a:endParaRPr lang="en-US" sz="200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15</a:t>
                      </a: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en-US" sz="2000">
                          <a:latin typeface="Browallia New" pitchFamily="34" charset="-34"/>
                          <a:cs typeface="Browallia New" pitchFamily="34" charset="-34"/>
                        </a:rPr>
                        <a:t>15</a:t>
                      </a:r>
                      <a:endParaRPr lang="en-US" sz="200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</a:tr>
              <a:tr h="359034">
                <a:tc gridSpan="3">
                  <a:txBody>
                    <a:bodyPr/>
                    <a:lstStyle/>
                    <a:p>
                      <a:pPr marL="457200" algn="r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Total value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of spending</a:t>
                      </a: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2400">
                        <a:latin typeface="Angsana New"/>
                        <a:ea typeface="Calibri"/>
                        <a:cs typeface="+mn-cs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2400" dirty="0">
                        <a:latin typeface="Angsana New"/>
                        <a:ea typeface="Calibri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200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</a:tr>
              <a:tr h="359034">
                <a:tc gridSpan="3">
                  <a:txBody>
                    <a:bodyPr/>
                    <a:lstStyle/>
                    <a:p>
                      <a:pPr marL="457200" algn="r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Price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Index</a:t>
                      </a: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2400">
                        <a:latin typeface="Angsana New"/>
                        <a:ea typeface="Calibri"/>
                        <a:cs typeface="+mn-cs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2400" dirty="0">
                        <a:latin typeface="Angsana New"/>
                        <a:ea typeface="Calibri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200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857356" y="5072074"/>
            <a:ext cx="550072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Price Index for 2011 = </a:t>
            </a:r>
          </a:p>
          <a:p>
            <a:r>
              <a:rPr lang="en-US" dirty="0" smtClean="0"/>
              <a:t>Inflation Rate for 2011 = 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72072"/>
          </a:xfrm>
        </p:spPr>
        <p:txBody>
          <a:bodyPr>
            <a:normAutofit/>
          </a:bodyPr>
          <a:lstStyle/>
          <a:p>
            <a:r>
              <a:rPr lang="en-US" dirty="0" smtClean="0"/>
              <a:t>Types of price indexes</a:t>
            </a:r>
          </a:p>
          <a:p>
            <a:pPr lvl="1"/>
            <a:r>
              <a:rPr lang="en-US" dirty="0" smtClean="0"/>
              <a:t>Consumer Price Index (CPI): </a:t>
            </a:r>
            <a:endParaRPr lang="th-TH" dirty="0" smtClean="0"/>
          </a:p>
          <a:p>
            <a:pPr lvl="1"/>
            <a:endParaRPr lang="th-TH" dirty="0"/>
          </a:p>
          <a:p>
            <a:pPr lvl="1"/>
            <a:endParaRPr lang="th-TH" dirty="0" smtClean="0"/>
          </a:p>
          <a:p>
            <a:pPr lvl="1"/>
            <a:endParaRPr lang="th-TH" dirty="0" smtClean="0"/>
          </a:p>
          <a:p>
            <a:pPr lvl="1"/>
            <a:r>
              <a:rPr lang="en-US" dirty="0" smtClean="0"/>
              <a:t>Producer </a:t>
            </a:r>
            <a:r>
              <a:rPr lang="en-US" dirty="0" smtClean="0"/>
              <a:t>Price Index (PPI): </a:t>
            </a:r>
            <a:endParaRPr lang="th-TH" dirty="0" smtClean="0"/>
          </a:p>
          <a:p>
            <a:endParaRPr lang="th-TH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Price indexes and inflation rates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58" y="1600200"/>
            <a:ext cx="8401080" cy="4972072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CPI </a:t>
            </a:r>
            <a:r>
              <a:rPr lang="en-US" dirty="0" err="1" smtClean="0"/>
              <a:t>vs</a:t>
            </a:r>
            <a:r>
              <a:rPr lang="en-US" dirty="0" smtClean="0"/>
              <a:t> GDP Deflator</a:t>
            </a:r>
          </a:p>
          <a:p>
            <a:pPr lvl="1"/>
            <a:r>
              <a:rPr lang="en-US" dirty="0" smtClean="0"/>
              <a:t>GDP Deflator concerns prices of all goods and services in the economy, whereas CPI takes into account only prices of goods and services bought by consumers. </a:t>
            </a:r>
          </a:p>
          <a:p>
            <a:pPr lvl="1"/>
            <a:r>
              <a:rPr lang="en-US" dirty="0" smtClean="0"/>
              <a:t>CPI takes into account prices of imported products, while GDP Deflator does not.</a:t>
            </a:r>
          </a:p>
          <a:p>
            <a:pPr lvl="1"/>
            <a:r>
              <a:rPr lang="en-US" dirty="0" smtClean="0"/>
              <a:t>Finally, CPI is computed using a fixed basket of goods and services. GDP Deflator, on the other hand, allows the goods and services that its calculation takes into account to change over time. </a:t>
            </a:r>
          </a:p>
          <a:p>
            <a:endParaRPr lang="th-TH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Price indexes and inflation rates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Price indexes and inflation rates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72072"/>
          </a:xfrm>
        </p:spPr>
        <p:txBody>
          <a:bodyPr/>
          <a:lstStyle/>
          <a:p>
            <a:r>
              <a:rPr lang="en-US" sz="2800" dirty="0" smtClean="0"/>
              <a:t>Real interest rate</a:t>
            </a:r>
          </a:p>
          <a:p>
            <a:pPr lvl="1"/>
            <a:endParaRPr lang="th-TH" sz="2400" dirty="0" smtClean="0"/>
          </a:p>
          <a:p>
            <a:pPr lvl="1"/>
            <a:endParaRPr lang="th-TH" sz="2400" dirty="0"/>
          </a:p>
          <a:p>
            <a:pPr lvl="1"/>
            <a:endParaRPr lang="th-TH" sz="2400" dirty="0" smtClean="0"/>
          </a:p>
          <a:p>
            <a:pPr lvl="1"/>
            <a:r>
              <a:rPr lang="en-US" sz="2400" dirty="0" smtClean="0"/>
              <a:t>Why </a:t>
            </a:r>
            <a:r>
              <a:rPr lang="en-US" sz="2400" dirty="0" smtClean="0"/>
              <a:t>using the real interest rate to calculate the return from loans?</a:t>
            </a:r>
          </a:p>
          <a:p>
            <a:pPr lvl="2"/>
            <a:r>
              <a:rPr lang="en-US" dirty="0" smtClean="0"/>
              <a:t>Example: You lend 100 bath to a friend. The inflation rate will be 10 percent. The interest rate you charge is 15 percent. What return from your loan will you actually receive?</a:t>
            </a:r>
          </a:p>
          <a:p>
            <a:pPr lvl="2"/>
            <a:endParaRPr lang="en-US" dirty="0" smtClean="0"/>
          </a:p>
          <a:p>
            <a:pPr lvl="1">
              <a:buNone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A8511-8A42-4B03-87AA-E4398D6709DB}" type="slidenum">
              <a:rPr lang="th-TH" sz="1600" smtClean="0">
                <a:solidFill>
                  <a:schemeClr val="tx1"/>
                </a:solidFill>
              </a:rPr>
              <a:pPr/>
              <a:t>9</a:t>
            </a:fld>
            <a:endParaRPr lang="th-TH" sz="1600" dirty="0">
              <a:solidFill>
                <a:schemeClr val="tx1"/>
              </a:solidFill>
            </a:endParaRP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428625" y="142875"/>
            <a:ext cx="8229600" cy="1143000"/>
          </a:xfrm>
        </p:spPr>
        <p:txBody>
          <a:bodyPr/>
          <a:lstStyle/>
          <a:p>
            <a:r>
              <a:rPr lang="en-US" dirty="0" smtClean="0"/>
              <a:t>Price indexes and inflation rates</a:t>
            </a:r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1010357"/>
            <a:ext cx="5935469" cy="5745071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457320" y="976077"/>
            <a:ext cx="4572000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100" dirty="0"/>
              <a:t>https://www.bot.or.th/English/Statistics/Graph/Pages/CPI.aspx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285728"/>
          </a:xfrm>
        </p:spPr>
        <p:txBody>
          <a:bodyPr>
            <a:noAutofit/>
          </a:bodyPr>
          <a:lstStyle/>
          <a:p>
            <a:r>
              <a:rPr lang="en-US" sz="2400" dirty="0" smtClean="0"/>
              <a:t>CPI, Thailand, 2013 (Base Year = 2011)</a:t>
            </a:r>
            <a:endParaRPr lang="th-TH" sz="24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71434" y="285728"/>
          <a:ext cx="9001160" cy="6593747"/>
        </p:xfrm>
        <a:graphic>
          <a:graphicData uri="http://schemas.openxmlformats.org/drawingml/2006/table">
            <a:tbl>
              <a:tblPr/>
              <a:tblGrid>
                <a:gridCol w="1666877"/>
                <a:gridCol w="666753"/>
                <a:gridCol w="666753"/>
                <a:gridCol w="666753"/>
                <a:gridCol w="666753"/>
                <a:gridCol w="666753"/>
                <a:gridCol w="666753"/>
                <a:gridCol w="666753"/>
                <a:gridCol w="666753"/>
                <a:gridCol w="666753"/>
                <a:gridCol w="666753"/>
                <a:gridCol w="666753"/>
              </a:tblGrid>
              <a:tr h="185145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Description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weight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Jan.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Feb.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Mar.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Apr.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May.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Jun.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Jul.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Aug.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Sep.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Oct.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0084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ALL COMMODITIES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100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104.44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104.66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104.73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104.9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105.15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105.31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105.42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105.41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105.58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105.76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324003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FOOD AND NON - ALCOHOLIC BEVERAGES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33.48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106.59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106.51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106.79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107.99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108.93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108.85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108.62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108.79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108.96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109.62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003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RICE, FLOUR AND CEREAL PRODUCTS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3.44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102.45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102.59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102.62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102.89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103.24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103.36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103.58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003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MEATS, POULTRY AND FISH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6.35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103.07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105.13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105.16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106.45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107.09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107.49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108.06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109.49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109.73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109.5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003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EGGS AND DAIRY PRODUCTS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1.77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101.02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102.18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101.68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101.7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104.3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106.18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104.35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105.35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107.71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107.56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003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VEGETABLES AND FRUITS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3.95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116.49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110.46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113.55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120.7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126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123.05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120.97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118.82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117.91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123.03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003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SEASONINGS AND CONDIMENTS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1.77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105.92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105.89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105.85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105.87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105.81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106.05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105.97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105.9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106.38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106.91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003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NON-ALCOHOLIC BEVERAGES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1.76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103.65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103.76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103.75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103.63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103.81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103.81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103.91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103.98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104.14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003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PREPARED FOOD AT HOME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8.97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107.94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108.26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108.21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108.49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108.66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108.72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108.48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108.76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108.88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108.99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5145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FOOD AWAY FROM HOME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5.46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104.73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104.99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104.8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105.05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105.07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105.26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105.6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105.65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105.8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106.02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003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APPAREL AND FOOTWARE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3.06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101.29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101.29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101.3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101.42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101.9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102.01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102.02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102.03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102.11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102.15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003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HOUSING AND FURNISHING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24.14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104.53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104.55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104.55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104.58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104.36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104.45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104.47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104.49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104.91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104.97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003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MEDICAL AND PERSONAL CARE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6.54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101.76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101.85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101.82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101.83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101.84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101.93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101.92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102.02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102.07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102.11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003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TRANSPORTATION AND COMMUNICATION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25.54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102.41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103.33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102.28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102.18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102.75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103.47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103.15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102.75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3495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RECREATION AND EDUCATION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6.03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100.66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100.71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100.8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100.75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100.74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100.94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100.94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100.98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100.98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101.11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003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TOBACCO AND ALCOHOLIC BEVERAGES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1.2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107.78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107.78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107.85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107.84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107.84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107.94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107.95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107.95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109.21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111.49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003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NON-FOOD AND BEVERAGES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66.52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103.05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103.42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103.38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103.04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102.94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103.22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103.51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103.41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103.57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103.52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5145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RAW FOOD AND ENERGY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26.91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108.55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109.13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109.42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109.9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110.69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111.05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111.46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111.26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111.62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111.99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5145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RAW FOOD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15.52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107.03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106.56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107.28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109.66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111.59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111.28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110.8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110.99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111.2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112.4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5145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ENERGY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11.4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111.28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113.25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112.96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110.92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110.21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111.45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113.05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112.32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112.89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112.16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003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EXCLUDE RAW FOOD AND ENERGY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73.09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102.79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102.88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102.87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102.93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102.98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103.07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103.07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103.14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103.23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103.35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887">
                <a:tc gridSpan="3">
                  <a:txBody>
                    <a:bodyPr/>
                    <a:lstStyle/>
                    <a:p>
                      <a:pPr algn="l" fontAlgn="b"/>
                      <a:r>
                        <a:rPr lang="th-TH" sz="600" b="1" i="0" u="none" strike="noStrike">
                          <a:solidFill>
                            <a:srgbClr val="800000"/>
                          </a:solidFill>
                          <a:latin typeface="MS Sans Serif"/>
                        </a:rPr>
                        <a:t>Source </a:t>
                      </a:r>
                      <a:r>
                        <a:rPr lang="th-TH" sz="600" b="0" i="0" u="none" strike="noStrike">
                          <a:solidFill>
                            <a:srgbClr val="800000"/>
                          </a:solidFill>
                          <a:latin typeface="MS Sans Serif"/>
                        </a:rPr>
                        <a:t>: Bureau of Trade and Economic Indices, Ministry of Commerce </a:t>
                      </a:r>
                      <a:endParaRPr lang="th-TH" sz="600" b="1" i="0" u="none" strike="noStrike">
                        <a:solidFill>
                          <a:srgbClr val="800000"/>
                        </a:solidFill>
                        <a:latin typeface="MS Sans Serif"/>
                      </a:endParaRPr>
                    </a:p>
                  </a:txBody>
                  <a:tcPr marL="6475" marR="6475" marT="647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th-TH" sz="8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6475" marR="6475" marT="647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8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6475" marR="6475" marT="647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800" b="0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6475" marR="6475" marT="647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8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6475" marR="6475" marT="647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800" b="0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6475" marR="6475" marT="647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8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6475" marR="6475" marT="647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8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6475" marR="6475" marT="647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8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6475" marR="6475" marT="647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800" b="0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6475" marR="6475" marT="647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357166"/>
          </a:xfrm>
        </p:spPr>
        <p:txBody>
          <a:bodyPr>
            <a:noAutofit/>
          </a:bodyPr>
          <a:lstStyle/>
          <a:p>
            <a:r>
              <a:rPr lang="en-US" sz="3200" dirty="0" smtClean="0"/>
              <a:t>PPI, Thailand, 2013 (Base Year = 2005)</a:t>
            </a:r>
            <a:endParaRPr lang="th-TH" sz="3200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71403" y="500042"/>
          <a:ext cx="9001191" cy="6286502"/>
        </p:xfrm>
        <a:graphic>
          <a:graphicData uri="http://schemas.openxmlformats.org/drawingml/2006/table">
            <a:tbl>
              <a:tblPr/>
              <a:tblGrid>
                <a:gridCol w="2506931"/>
                <a:gridCol w="659150"/>
                <a:gridCol w="583511"/>
                <a:gridCol w="583511"/>
                <a:gridCol w="583511"/>
                <a:gridCol w="583511"/>
                <a:gridCol w="583511"/>
                <a:gridCol w="583511"/>
                <a:gridCol w="583511"/>
                <a:gridCol w="583511"/>
                <a:gridCol w="583511"/>
                <a:gridCol w="583511"/>
              </a:tblGrid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Description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weight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Jan.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Feb.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Mar.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Apr.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May.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Jun.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Jul.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Aug.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Sep.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Oct.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Total Index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100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139.6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139.9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139.5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139.5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139.4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138.5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138.7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140.1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139.7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Products of agriculture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10.14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211.6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212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214.7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224.5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238.4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219.7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207.4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206.2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214.9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218.1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Crops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7.05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244.9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243.9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247.2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258.8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276.8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249.4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231.5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228.9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240.5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244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Live-stocks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130.3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133.4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133.6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139.5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145.2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146.9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146.6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148.6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148.2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144.9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Product of forestry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0.05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135.2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135.2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135.2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135.2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135.2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135.2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135.2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135.2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135.2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135.2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Fish and other fishinng products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1.34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121.5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125.1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127.4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132.6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134.3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136.9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141.1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145.6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154.6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Mining products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2.92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103.9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105.3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102.1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98.9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99.7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101.9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105.3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106.9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108.4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Lignite, petroleum &amp; natural gas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2.44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90.4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91.9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88.2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84.8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85.7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88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91.7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93.5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95.1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92.5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Metal ores and other mining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0.49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141.5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141.7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142.7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142.1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142.1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142.7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142.8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142.9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143.2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Manufactured products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86.94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129.5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129.7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128.1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128.4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128.8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129.5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128.8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Food products,beverages &amp; tobacco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154.4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154.9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154.9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155.8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155.9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156.5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156.9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156.8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155.9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156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Textiles and textiles products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7.59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113.9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114.4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114.7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115.2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114.9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114.9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114.9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Leather, leather products and footwears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1.81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103.3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103.3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103.3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103.1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103.2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103.7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103.7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103.9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103.9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Wood and wood products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1.08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127.5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127.9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126.9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127.1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127.5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127.7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127.8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127.6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Pulp, paper, paper products and printing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1.85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110.7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110.7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110.9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111.1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111.2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111.2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111.4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111.5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Petroleum products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9.09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146.2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148.7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145.7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140.4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142.2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145.7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149.2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150.9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154.1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149.6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Chemicals and chemical products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5.06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113.5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113.8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114.1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113.3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112.1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112.7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112.9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113.9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113.8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Rubber and plastic products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3.72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142.9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140.4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134.5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136.9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135.8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133.1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132.9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135.5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133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Non metallic mineral products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2.87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121.4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121.6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121.8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121.9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122.2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122.3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122.6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122.6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122.7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Basic metals and fabricated metal products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4.73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119.4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119.7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119.8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118.7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117.8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115.7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117.8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115.9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116.4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117.7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Machinery and equipment N.E.C.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5.22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105.6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105.6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105.1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105.3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105.4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105.6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105.7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105.7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105.7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105.7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Electrical equipment N.E.C.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15.7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99.3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99.3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99.3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99.2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99.1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99.1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98.9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98.9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98.9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Transpor equipment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8.66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108.9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109.3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109.5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109.5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109.5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109.5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109.6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109.6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109.6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109.6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Other manufactured goods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5.03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204.8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202.3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198.7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192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189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188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184.6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188.5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190.4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186.7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4327"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1" i="0" u="none" strike="noStrike">
                          <a:solidFill>
                            <a:srgbClr val="800000"/>
                          </a:solidFill>
                          <a:latin typeface="MS Sans Serif"/>
                        </a:rPr>
                        <a:t>Source </a:t>
                      </a:r>
                      <a:r>
                        <a:rPr lang="en-US" sz="700" b="0" i="0" u="none" strike="noStrike">
                          <a:solidFill>
                            <a:srgbClr val="800000"/>
                          </a:solidFill>
                          <a:latin typeface="MS Sans Serif"/>
                        </a:rPr>
                        <a:t>: Bureau of Trade and Economic Indices, Ministry of Commerce </a:t>
                      </a:r>
                      <a:endParaRPr lang="en-US" sz="700" b="1" i="0" u="none" strike="noStrike">
                        <a:solidFill>
                          <a:srgbClr val="800000"/>
                        </a:solidFill>
                        <a:latin typeface="MS Sans Serif"/>
                      </a:endParaRP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04664"/>
            <a:ext cx="8967416" cy="5661248"/>
          </a:xfrm>
        </p:spPr>
      </p:pic>
      <p:sp>
        <p:nvSpPr>
          <p:cNvPr id="5" name="Rectangle 4"/>
          <p:cNvSpPr/>
          <p:nvPr/>
        </p:nvSpPr>
        <p:spPr>
          <a:xfrm>
            <a:off x="2051720" y="6309320"/>
            <a:ext cx="4572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200" dirty="0"/>
              <a:t>https://www.bot.or.th/English/Statistics/Indicators/Docs/tab11.pdf</a:t>
            </a:r>
          </a:p>
        </p:txBody>
      </p:sp>
    </p:spTree>
    <p:extLst>
      <p:ext uri="{BB962C8B-B14F-4D97-AF65-F5344CB8AC3E}">
        <p14:creationId xmlns:p14="http://schemas.microsoft.com/office/powerpoint/2010/main" val="4265172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Unemployment Rate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Unemployment</a:t>
            </a:r>
          </a:p>
          <a:p>
            <a:endParaRPr lang="en-US" dirty="0" smtClean="0"/>
          </a:p>
          <a:p>
            <a:pPr>
              <a:buNone/>
            </a:pPr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</p:txBody>
      </p:sp>
      <p:sp>
        <p:nvSpPr>
          <p:cNvPr id="12" name="TextBox 11"/>
          <p:cNvSpPr txBox="1"/>
          <p:nvPr/>
        </p:nvSpPr>
        <p:spPr>
          <a:xfrm>
            <a:off x="1142976" y="3000372"/>
            <a:ext cx="289213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latin typeface="Browallia New" pitchFamily="34" charset="-34"/>
                <a:cs typeface="Browallia New" pitchFamily="34" charset="-34"/>
              </a:rPr>
              <a:t>Unemployment Rate =</a:t>
            </a:r>
            <a:endParaRPr lang="en-US" sz="3200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143372" y="2620028"/>
            <a:ext cx="251222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latin typeface="Browallia New" pitchFamily="34" charset="-34"/>
                <a:cs typeface="Browallia New" pitchFamily="34" charset="-34"/>
              </a:rPr>
              <a:t>No. of Unemployed</a:t>
            </a:r>
            <a:endParaRPr lang="en-US" sz="3200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143372" y="3262970"/>
            <a:ext cx="24529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latin typeface="Browallia New" pitchFamily="34" charset="-34"/>
                <a:cs typeface="Browallia New" pitchFamily="34" charset="-34"/>
              </a:rPr>
              <a:t>Total </a:t>
            </a:r>
            <a:r>
              <a:rPr lang="en-US" sz="3200" dirty="0" err="1" smtClean="0">
                <a:latin typeface="Browallia New" pitchFamily="34" charset="-34"/>
                <a:cs typeface="Browallia New" pitchFamily="34" charset="-34"/>
              </a:rPr>
              <a:t>labour</a:t>
            </a:r>
            <a:r>
              <a:rPr lang="en-US" sz="3200" dirty="0" smtClean="0">
                <a:latin typeface="Browallia New" pitchFamily="34" charset="-34"/>
                <a:cs typeface="Browallia New" pitchFamily="34" charset="-34"/>
              </a:rPr>
              <a:t> </a:t>
            </a:r>
            <a:r>
              <a:rPr lang="en-US" sz="3200" dirty="0" err="1" smtClean="0">
                <a:latin typeface="Browallia New" pitchFamily="34" charset="-34"/>
                <a:cs typeface="Browallia New" pitchFamily="34" charset="-34"/>
              </a:rPr>
              <a:t>fource</a:t>
            </a:r>
            <a:endParaRPr lang="en-US" sz="3200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643702" y="2928934"/>
            <a:ext cx="90281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latin typeface="Browallia New" pitchFamily="34" charset="-34"/>
                <a:cs typeface="Browallia New" pitchFamily="34" charset="-34"/>
              </a:rPr>
              <a:t>X 100</a:t>
            </a:r>
            <a:endParaRPr lang="en-US" sz="3200" dirty="0">
              <a:latin typeface="Browallia New" pitchFamily="34" charset="-34"/>
              <a:cs typeface="Browallia New" pitchFamily="34" charset="-34"/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>
            <a:off x="4429124" y="3191532"/>
            <a:ext cx="192882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1000100" y="2357430"/>
            <a:ext cx="7143800" cy="1643074"/>
          </a:xfrm>
          <a:prstGeom prst="rect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Unemployment Rate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5500726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Types of unemployment</a:t>
            </a:r>
          </a:p>
          <a:p>
            <a:pPr lvl="1"/>
            <a:r>
              <a:rPr lang="en-US" dirty="0" smtClean="0"/>
              <a:t>Frictional: occurs because it takes time for workers to move from one job to another. </a:t>
            </a:r>
          </a:p>
          <a:p>
            <a:pPr lvl="1"/>
            <a:r>
              <a:rPr lang="en-US" dirty="0" smtClean="0"/>
              <a:t>Cyclical: occurs through the recession of the economy. </a:t>
            </a:r>
          </a:p>
          <a:p>
            <a:pPr lvl="1"/>
            <a:r>
              <a:rPr lang="en-US" dirty="0" smtClean="0"/>
              <a:t>Structural: occurs when a </a:t>
            </a:r>
            <a:r>
              <a:rPr lang="en-US" dirty="0" err="1" smtClean="0"/>
              <a:t>labour</a:t>
            </a:r>
            <a:r>
              <a:rPr lang="en-US" dirty="0" smtClean="0"/>
              <a:t> market is unable to provide jobs for everyone who wants one because there is a mismatch between the skills of the unemployed and the skills needed. </a:t>
            </a:r>
          </a:p>
          <a:p>
            <a:pPr lvl="2"/>
            <a:r>
              <a:rPr lang="en-US" dirty="0" smtClean="0"/>
              <a:t>With structural unemployment, markets cannot adapt to correct the unemployment problem.</a:t>
            </a:r>
          </a:p>
          <a:p>
            <a:pPr lvl="1"/>
            <a:r>
              <a:rPr lang="en-US" dirty="0" smtClean="0"/>
              <a:t>Seasonal: occurs through a change of season, can be thought of as a less problematic form of structural unemployment. 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Unemployment Rate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500034" y="1357298"/>
            <a:ext cx="8229600" cy="542916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Actual calculation (Thai case)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</p:txBody>
      </p:sp>
      <p:sp>
        <p:nvSpPr>
          <p:cNvPr id="7" name="Content Placeholder 3"/>
          <p:cNvSpPr txBox="1">
            <a:spLocks/>
          </p:cNvSpPr>
          <p:nvPr/>
        </p:nvSpPr>
        <p:spPr>
          <a:xfrm>
            <a:off x="1071538" y="1928802"/>
            <a:ext cx="4000528" cy="54291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Total</a:t>
            </a:r>
            <a:r>
              <a:rPr kumimoji="0" lang="en-US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Population</a:t>
            </a:r>
            <a:r>
              <a:rPr kumimoji="0" lang="en-US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(age &gt; 15)</a:t>
            </a: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1071538" y="2357430"/>
            <a:ext cx="7072362" cy="2857520"/>
            <a:chOff x="1071538" y="2357430"/>
            <a:chExt cx="7072362" cy="3143272"/>
          </a:xfrm>
        </p:grpSpPr>
        <p:sp>
          <p:nvSpPr>
            <p:cNvPr id="5" name="Rectangle 4"/>
            <p:cNvSpPr/>
            <p:nvPr/>
          </p:nvSpPr>
          <p:spPr>
            <a:xfrm>
              <a:off x="1071538" y="2357430"/>
              <a:ext cx="7072362" cy="3143272"/>
            </a:xfrm>
            <a:prstGeom prst="rect">
              <a:avLst/>
            </a:prstGeom>
            <a:solidFill>
              <a:schemeClr val="accent2">
                <a:lumMod val="75000"/>
                <a:alpha val="15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6" name="Rectangle 5"/>
            <p:cNvSpPr/>
            <p:nvPr/>
          </p:nvSpPr>
          <p:spPr>
            <a:xfrm>
              <a:off x="1071538" y="2357430"/>
              <a:ext cx="3143272" cy="3143272"/>
            </a:xfrm>
            <a:prstGeom prst="rect">
              <a:avLst/>
            </a:prstGeom>
            <a:solidFill>
              <a:schemeClr val="accent1">
                <a:alpha val="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6072198" y="2357430"/>
              <a:ext cx="2000264" cy="29854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/>
                <a:t>Not in the </a:t>
              </a:r>
              <a:r>
                <a:rPr lang="en-US" dirty="0" err="1" smtClean="0"/>
                <a:t>labour</a:t>
              </a:r>
              <a:r>
                <a:rPr lang="en-US" dirty="0" smtClean="0"/>
                <a:t> force</a:t>
              </a:r>
            </a:p>
            <a:p>
              <a:pPr>
                <a:buFont typeface="Arial" pitchFamily="34" charset="0"/>
                <a:buChar char="•"/>
              </a:pPr>
              <a:r>
                <a:rPr lang="en-US" sz="2400" dirty="0" smtClean="0"/>
                <a:t> Housewives</a:t>
              </a:r>
            </a:p>
            <a:p>
              <a:pPr>
                <a:buFont typeface="Arial" pitchFamily="34" charset="0"/>
                <a:buChar char="•"/>
              </a:pPr>
              <a:r>
                <a:rPr lang="en-US" sz="2400" dirty="0" smtClean="0"/>
                <a:t> Studying</a:t>
              </a:r>
            </a:p>
            <a:p>
              <a:pPr>
                <a:buFont typeface="Arial" pitchFamily="34" charset="0"/>
                <a:buChar char="•"/>
              </a:pPr>
              <a:r>
                <a:rPr lang="en-US" sz="2400" dirty="0" smtClean="0"/>
                <a:t> Others</a:t>
              </a:r>
            </a:p>
            <a:p>
              <a:pPr>
                <a:buFont typeface="Arial" pitchFamily="34" charset="0"/>
                <a:buChar char="•"/>
              </a:pPr>
              <a:endParaRPr lang="en-US" dirty="0" smtClean="0"/>
            </a:p>
            <a:p>
              <a:pPr>
                <a:buFont typeface="Arial" pitchFamily="34" charset="0"/>
                <a:buChar char="•"/>
              </a:pPr>
              <a:endParaRPr lang="th-TH" dirty="0"/>
            </a:p>
          </p:txBody>
        </p:sp>
        <p:sp useBgFill="1">
          <p:nvSpPr>
            <p:cNvPr id="11" name="Rectangle 10"/>
            <p:cNvSpPr/>
            <p:nvPr/>
          </p:nvSpPr>
          <p:spPr>
            <a:xfrm>
              <a:off x="1071538" y="2357430"/>
              <a:ext cx="4929222" cy="314327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4214810" y="4214818"/>
              <a:ext cx="1785950" cy="1285884"/>
            </a:xfrm>
            <a:prstGeom prst="rect">
              <a:avLst/>
            </a:prstGeom>
            <a:solidFill>
              <a:schemeClr val="accent1">
                <a:alpha val="26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1214414" y="3286124"/>
              <a:ext cx="178595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/>
                <a:t>Employed</a:t>
              </a:r>
              <a:endParaRPr lang="th-TH" dirty="0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4286248" y="3214686"/>
              <a:ext cx="150019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dirty="0" smtClean="0"/>
                <a:t>Seasonal unemployed</a:t>
              </a:r>
              <a:endParaRPr lang="th-TH" sz="2000" dirty="0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4286248" y="4500570"/>
              <a:ext cx="164307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dirty="0" smtClean="0"/>
                <a:t>Unemployed</a:t>
              </a:r>
              <a:endParaRPr lang="th-TH" sz="2000" dirty="0"/>
            </a:p>
          </p:txBody>
        </p:sp>
        <p:sp>
          <p:nvSpPr>
            <p:cNvPr id="8" name="Content Placeholder 3"/>
            <p:cNvSpPr txBox="1">
              <a:spLocks/>
            </p:cNvSpPr>
            <p:nvPr/>
          </p:nvSpPr>
          <p:spPr>
            <a:xfrm>
              <a:off x="2143108" y="2357430"/>
              <a:ext cx="3643338" cy="542916"/>
            </a:xfrm>
            <a:prstGeom prst="rect">
              <a:avLst/>
            </a:prstGeom>
            <a:ln>
              <a:solidFill>
                <a:schemeClr val="accent1">
                  <a:shade val="50000"/>
                </a:schemeClr>
              </a:solidFill>
            </a:ln>
          </p:spPr>
          <p:txBody>
            <a:bodyPr vert="horz" lIns="91440" tIns="45720" rIns="91440" bIns="45720" rtlCol="0">
              <a:normAutofit fontScale="92500" lnSpcReduction="20000"/>
            </a:bodyPr>
            <a:lstStyle/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tabLst/>
                <a:defRPr/>
              </a:pPr>
              <a:r>
                <a:rPr kumimoji="0" lang="en-US" sz="32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In the </a:t>
              </a:r>
              <a:r>
                <a:rPr kumimoji="0" lang="en-US" sz="3200" b="0" i="0" u="none" strike="noStrike" kern="1200" cap="none" spc="0" normalizeH="0" baseline="0" noProof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labour</a:t>
              </a:r>
              <a:r>
                <a:rPr kumimoji="0" lang="en-US" sz="32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 force</a:t>
              </a:r>
            </a:p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Char char="•"/>
                <a:tabLst/>
                <a:defRPr/>
              </a:pPr>
              <a:endPara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Char char="•"/>
                <a:tabLst/>
                <a:defRPr/>
              </a:pPr>
              <a:endPara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Char char="•"/>
                <a:tabLst/>
                <a:defRPr/>
              </a:pPr>
              <a:endPara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Char char="•"/>
                <a:tabLst/>
                <a:defRPr/>
              </a:pPr>
              <a:endPara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4214810" y="2357430"/>
              <a:ext cx="1785950" cy="1857388"/>
            </a:xfrm>
            <a:prstGeom prst="rect">
              <a:avLst/>
            </a:prstGeom>
            <a:solidFill>
              <a:schemeClr val="accent1">
                <a:alpha val="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  <p:sp>
        <p:nvSpPr>
          <p:cNvPr id="18" name="Content Placeholder 3"/>
          <p:cNvSpPr txBox="1">
            <a:spLocks/>
          </p:cNvSpPr>
          <p:nvPr/>
        </p:nvSpPr>
        <p:spPr>
          <a:xfrm>
            <a:off x="1071538" y="5357826"/>
            <a:ext cx="6786610" cy="542916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Unemployment</a:t>
            </a:r>
            <a:r>
              <a:rPr kumimoji="0" lang="en-US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= (Unemployed/Total </a:t>
            </a:r>
            <a:r>
              <a:rPr kumimoji="0" lang="en-US" sz="32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Labour</a:t>
            </a:r>
            <a:r>
              <a:rPr kumimoji="0" lang="en-US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Force) x 100 </a:t>
            </a: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ชื่อเรื่อง 4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Browallia New" pitchFamily="34" charset="-34"/>
                <a:cs typeface="Browallia New" pitchFamily="34" charset="-34"/>
              </a:rPr>
              <a:t>Unemployment: Actual Calculation in Thailand</a:t>
            </a:r>
            <a:endParaRPr lang="th-TH" dirty="0">
              <a:latin typeface="Browallia New" pitchFamily="34" charset="-34"/>
              <a:cs typeface="Browallia New" pitchFamily="34" charset="-34"/>
            </a:endParaRPr>
          </a:p>
        </p:txBody>
      </p:sp>
      <p:graphicFrame>
        <p:nvGraphicFramePr>
          <p:cNvPr id="10" name="ตัวยึดเนื้อหา 9"/>
          <p:cNvGraphicFramePr>
            <a:graphicFrameLocks noGrp="1"/>
          </p:cNvGraphicFramePr>
          <p:nvPr>
            <p:ph idx="1"/>
          </p:nvPr>
        </p:nvGraphicFramePr>
        <p:xfrm>
          <a:off x="214282" y="928670"/>
          <a:ext cx="8715436" cy="36271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09780"/>
                <a:gridCol w="7005656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Term</a:t>
                      </a:r>
                      <a:endParaRPr lang="th-TH" sz="2000" b="1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Definition</a:t>
                      </a:r>
                      <a:endParaRPr lang="th-TH" sz="2000" b="1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Employed</a:t>
                      </a:r>
                      <a:endParaRPr lang="th-TH" sz="20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Any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one age 15 or above, who in the week of survey, has the following characteristics</a:t>
                      </a:r>
                      <a:endParaRPr lang="th-TH" sz="2000" baseline="0" dirty="0" smtClean="0">
                        <a:latin typeface="Browallia New" pitchFamily="34" charset="-34"/>
                        <a:cs typeface="Browallia New" pitchFamily="34" charset="-34"/>
                      </a:endParaRPr>
                    </a:p>
                    <a:p>
                      <a:pPr marL="457200" indent="-457200">
                        <a:buNone/>
                      </a:pP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1) Work 1 hour or more</a:t>
                      </a:r>
                      <a:r>
                        <a:rPr lang="th-TH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and earn returns in the form of money or goods</a:t>
                      </a:r>
                      <a:endParaRPr lang="th-TH" sz="2000" dirty="0" smtClean="0">
                        <a:latin typeface="Browallia New" pitchFamily="34" charset="-34"/>
                        <a:cs typeface="Browallia New" pitchFamily="34" charset="-34"/>
                      </a:endParaRPr>
                    </a:p>
                    <a:p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2</a:t>
                      </a:r>
                      <a:r>
                        <a:rPr lang="th-TH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) 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Work 1 hour or more in an enterprise or a farm that belongs to a household or more, without receiving returns</a:t>
                      </a:r>
                      <a:endParaRPr lang="en-US" sz="2000" dirty="0" smtClean="0">
                        <a:latin typeface="Browallia New" pitchFamily="34" charset="-34"/>
                        <a:cs typeface="Browallia New" pitchFamily="34" charset="-34"/>
                      </a:endParaRPr>
                    </a:p>
                    <a:p>
                      <a:pPr marL="342900" indent="-342900">
                        <a:buNone/>
                      </a:pP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3</a:t>
                      </a:r>
                      <a:r>
                        <a:rPr lang="th-TH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) </a:t>
                      </a: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Has</a:t>
                      </a:r>
                      <a:r>
                        <a:rPr lang="th-TH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not been working or work less than 1 hou</a:t>
                      </a: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r (despite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having been working before)</a:t>
                      </a: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, but</a:t>
                      </a:r>
                      <a:b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</a:b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3.1</a:t>
                      </a:r>
                      <a:r>
                        <a:rPr lang="th-TH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) </a:t>
                      </a: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still receives return from business or jobs while out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of work</a:t>
                      </a: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/>
                      </a:r>
                      <a:b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</a:b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3.2</a:t>
                      </a:r>
                      <a:r>
                        <a:rPr lang="th-TH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) </a:t>
                      </a: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receiving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no </a:t>
                      </a: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return from business or jobs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, but will return to business or work</a:t>
                      </a:r>
                      <a:endParaRPr lang="th-TH" sz="20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Unemployed</a:t>
                      </a:r>
                      <a:endParaRPr lang="th-TH" sz="20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Any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one age 15 or above, who in the week of survey, has the following characteristics</a:t>
                      </a:r>
                      <a:endParaRPr lang="th-TH" sz="2000" baseline="0" dirty="0" smtClean="0">
                        <a:latin typeface="Browallia New" pitchFamily="34" charset="-34"/>
                        <a:cs typeface="Browallia New" pitchFamily="34" charset="-34"/>
                      </a:endParaRPr>
                    </a:p>
                    <a:p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1)</a:t>
                      </a:r>
                      <a:r>
                        <a:rPr lang="th-TH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Has not been working and has no permanent job for</a:t>
                      </a:r>
                      <a:r>
                        <a:rPr lang="th-TH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30 days before the survey</a:t>
                      </a:r>
                      <a:endParaRPr lang="th-TH" sz="20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A8511-8A42-4B03-87AA-E4398D6709DB}" type="slidenum">
              <a:rPr lang="th-TH" sz="1600" smtClean="0">
                <a:solidFill>
                  <a:schemeClr val="tx1"/>
                </a:solidFill>
              </a:rPr>
              <a:pPr/>
              <a:t>16</a:t>
            </a:fld>
            <a:endParaRPr lang="th-TH" sz="1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ชื่อเรื่อง 4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Browallia New" pitchFamily="34" charset="-34"/>
                <a:cs typeface="Browallia New" pitchFamily="34" charset="-34"/>
              </a:rPr>
              <a:t>Unemployment: Actual Calculation in Thailand</a:t>
            </a:r>
            <a:endParaRPr lang="th-TH" dirty="0">
              <a:latin typeface="Browallia New" pitchFamily="34" charset="-34"/>
              <a:cs typeface="Browallia New" pitchFamily="34" charset="-34"/>
            </a:endParaRPr>
          </a:p>
        </p:txBody>
      </p:sp>
      <p:graphicFrame>
        <p:nvGraphicFramePr>
          <p:cNvPr id="10" name="ตัวยึดเนื้อหา 9"/>
          <p:cNvGraphicFramePr>
            <a:graphicFrameLocks noGrp="1"/>
          </p:cNvGraphicFramePr>
          <p:nvPr>
            <p:ph idx="1"/>
          </p:nvPr>
        </p:nvGraphicFramePr>
        <p:xfrm>
          <a:off x="214282" y="928670"/>
          <a:ext cx="8715436" cy="55473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61092"/>
                <a:gridCol w="6854344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Term</a:t>
                      </a:r>
                      <a:endParaRPr lang="th-TH" sz="2000" b="1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Definition</a:t>
                      </a:r>
                      <a:endParaRPr lang="th-TH" sz="2000" b="1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Seasonal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unemployed</a:t>
                      </a:r>
                      <a:endParaRPr lang="th-TH" sz="20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Any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one age 15 or above, who in the week of survey, cannot be </a:t>
                      </a:r>
                      <a:r>
                        <a:rPr lang="en-US" sz="2000" baseline="0" dirty="0" err="1" smtClean="0">
                          <a:latin typeface="Browallia New" pitchFamily="34" charset="-34"/>
                          <a:cs typeface="Browallia New" pitchFamily="34" charset="-34"/>
                        </a:rPr>
                        <a:t>categorised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as employed or unemployed. The person waits for appropriate season to work, and will usually work in farming or business that occurs seasonally. </a:t>
                      </a:r>
                      <a:endParaRPr lang="th-TH" sz="20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err="1" smtClean="0">
                          <a:latin typeface="Browallia New" pitchFamily="34" charset="-34"/>
                          <a:cs typeface="Browallia New" pitchFamily="34" charset="-34"/>
                        </a:rPr>
                        <a:t>Labour</a:t>
                      </a: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 force</a:t>
                      </a:r>
                      <a:endParaRPr lang="th-TH" sz="20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Any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one age 15 or above, who in the week of survey, is not </a:t>
                      </a:r>
                      <a:r>
                        <a:rPr lang="en-US" sz="2000" baseline="0" dirty="0" err="1" smtClean="0">
                          <a:latin typeface="Browallia New" pitchFamily="34" charset="-34"/>
                          <a:cs typeface="Browallia New" pitchFamily="34" charset="-34"/>
                        </a:rPr>
                        <a:t>categorised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as being outside of the </a:t>
                      </a:r>
                      <a:r>
                        <a:rPr lang="en-US" sz="2000" baseline="0" dirty="0" err="1" smtClean="0">
                          <a:latin typeface="Browallia New" pitchFamily="34" charset="-34"/>
                          <a:cs typeface="Browallia New" pitchFamily="34" charset="-34"/>
                        </a:rPr>
                        <a:t>labour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force and is also not </a:t>
                      </a:r>
                      <a:r>
                        <a:rPr lang="en-US" sz="2000" baseline="0" dirty="0" err="1" smtClean="0">
                          <a:latin typeface="Browallia New" pitchFamily="34" charset="-34"/>
                          <a:cs typeface="Browallia New" pitchFamily="34" charset="-34"/>
                        </a:rPr>
                        <a:t>categorised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as seasonal unemployment. </a:t>
                      </a:r>
                      <a:endParaRPr lang="th-TH" sz="2000" baseline="0" dirty="0" smtClean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Not in the </a:t>
                      </a:r>
                      <a:r>
                        <a:rPr lang="en-US" sz="2000" dirty="0" err="1" smtClean="0">
                          <a:latin typeface="Browallia New" pitchFamily="34" charset="-34"/>
                          <a:cs typeface="Browallia New" pitchFamily="34" charset="-34"/>
                        </a:rPr>
                        <a:t>labour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force</a:t>
                      </a:r>
                      <a:endParaRPr lang="th-TH" sz="20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Anyone with the following characteristics</a:t>
                      </a:r>
                      <a:endParaRPr lang="th-TH" sz="2000" baseline="0" dirty="0" smtClean="0">
                        <a:latin typeface="Browallia New" pitchFamily="34" charset="-34"/>
                        <a:cs typeface="Browallia New" pitchFamily="34" charset="-34"/>
                      </a:endParaRPr>
                    </a:p>
                    <a:p>
                      <a:pPr marL="457200" indent="-457200">
                        <a:buNone/>
                      </a:pP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1) Age under 15</a:t>
                      </a:r>
                      <a:endParaRPr lang="th-TH" sz="2000" baseline="0" dirty="0" smtClean="0">
                        <a:latin typeface="Browallia New" pitchFamily="34" charset="-34"/>
                        <a:cs typeface="Browallia New" pitchFamily="34" charset="-34"/>
                      </a:endParaRPr>
                    </a:p>
                    <a:p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2)</a:t>
                      </a:r>
                      <a:r>
                        <a:rPr lang="th-TH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Age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15 or above, but is not ready to work because</a:t>
                      </a:r>
                      <a:endParaRPr lang="th-TH" sz="2000" dirty="0" smtClean="0">
                        <a:latin typeface="Browallia New" pitchFamily="34" charset="-34"/>
                        <a:cs typeface="Browallia New" pitchFamily="34" charset="-34"/>
                      </a:endParaRPr>
                    </a:p>
                    <a:p>
                      <a:r>
                        <a:rPr lang="th-TH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 	</a:t>
                      </a: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2.1</a:t>
                      </a:r>
                      <a:r>
                        <a:rPr lang="th-TH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work as a housewife</a:t>
                      </a:r>
                    </a:p>
                    <a:p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	2.2</a:t>
                      </a:r>
                      <a:r>
                        <a:rPr lang="th-TH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studying</a:t>
                      </a:r>
                    </a:p>
                    <a:p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	2.3</a:t>
                      </a:r>
                      <a:r>
                        <a:rPr lang="th-TH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Too old (age above 60)</a:t>
                      </a:r>
                    </a:p>
                    <a:p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	2.4</a:t>
                      </a:r>
                      <a:r>
                        <a:rPr lang="th-TH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Cannot work due to disability or illness</a:t>
                      </a:r>
                    </a:p>
                    <a:p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	2.5</a:t>
                      </a:r>
                      <a:r>
                        <a:rPr lang="th-TH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Work for someone not in the household without receiving returns</a:t>
                      </a:r>
                    </a:p>
                    <a:p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	2.6</a:t>
                      </a:r>
                      <a:r>
                        <a:rPr lang="th-TH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Work for a non-profit </a:t>
                      </a:r>
                      <a:r>
                        <a:rPr lang="en-US" sz="2000" baseline="0" dirty="0" err="1" smtClean="0">
                          <a:latin typeface="Browallia New" pitchFamily="34" charset="-34"/>
                          <a:cs typeface="Browallia New" pitchFamily="34" charset="-34"/>
                        </a:rPr>
                        <a:t>organisation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without receiving returns</a:t>
                      </a:r>
                    </a:p>
                    <a:p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	2.7 Is not willing to work due to other reasons</a:t>
                      </a:r>
                      <a:endParaRPr lang="th-TH" sz="2000" dirty="0" smtClean="0">
                        <a:latin typeface="Browallia New" pitchFamily="34" charset="-34"/>
                        <a:cs typeface="Browallia New" pitchFamily="34" charset="-34"/>
                      </a:endParaRPr>
                    </a:p>
                    <a:p>
                      <a:pPr marL="457200" indent="-457200">
                        <a:buAutoNum type="arabicParenR"/>
                      </a:pPr>
                      <a:endParaRPr lang="th-TH" sz="2000" baseline="0" dirty="0" smtClean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A8511-8A42-4B03-87AA-E4398D6709DB}" type="slidenum">
              <a:rPr lang="th-TH" sz="1600" smtClean="0">
                <a:solidFill>
                  <a:schemeClr val="tx1"/>
                </a:solidFill>
              </a:rPr>
              <a:pPr/>
              <a:t>17</a:t>
            </a:fld>
            <a:endParaRPr lang="th-TH" sz="160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A8511-8A42-4B03-87AA-E4398D6709DB}" type="slidenum">
              <a:rPr lang="th-TH" sz="1600" smtClean="0">
                <a:solidFill>
                  <a:schemeClr val="tx1"/>
                </a:solidFill>
              </a:rPr>
              <a:pPr/>
              <a:t>18</a:t>
            </a:fld>
            <a:endParaRPr lang="th-TH" sz="1600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615732" y="142852"/>
            <a:ext cx="38282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Unemployment in Thailand, 2011</a:t>
            </a:r>
            <a:endParaRPr lang="en-US" b="1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429008" y="857232"/>
            <a:ext cx="2286000" cy="707886"/>
          </a:xfrm>
          <a:prstGeom prst="rect">
            <a:avLst/>
          </a:prstGeom>
          <a:ln w="3175">
            <a:solidFill>
              <a:schemeClr val="tx1"/>
            </a:solidFill>
            <a:prstDash val="solid"/>
          </a:ln>
        </p:spPr>
        <p:txBody>
          <a:bodyPr wrap="square">
            <a:spAutoFit/>
          </a:bodyPr>
          <a:lstStyle/>
          <a:p>
            <a:pPr lvl="0" algn="ctr"/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Population age above 15</a:t>
            </a:r>
            <a:endParaRPr lang="th-TH" sz="2000" b="1" dirty="0" smtClean="0">
              <a:latin typeface="BrowalliaUPC" pitchFamily="34" charset="-34"/>
              <a:cs typeface="BrowalliaUPC" pitchFamily="34" charset="-34"/>
            </a:endParaRPr>
          </a:p>
          <a:p>
            <a:pPr lvl="0" algn="ctr"/>
            <a:r>
              <a:rPr lang="th-TH" sz="2000" b="1" dirty="0" smtClean="0">
                <a:latin typeface="BrowalliaUPC" pitchFamily="34" charset="-34"/>
                <a:cs typeface="BrowalliaUPC" pitchFamily="34" charset="-34"/>
              </a:rPr>
              <a:t>(</a:t>
            </a:r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54.87</a:t>
            </a:r>
            <a:r>
              <a:rPr lang="th-TH" sz="2000" b="1" dirty="0" smtClean="0">
                <a:latin typeface="BrowalliaUPC" pitchFamily="34" charset="-34"/>
                <a:cs typeface="BrowalliaUPC" pitchFamily="34" charset="-34"/>
              </a:rPr>
              <a:t> </a:t>
            </a:r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millions</a:t>
            </a:r>
            <a:r>
              <a:rPr lang="th-TH" sz="2000" b="1" dirty="0" smtClean="0">
                <a:latin typeface="BrowalliaUPC" pitchFamily="34" charset="-34"/>
                <a:cs typeface="BrowalliaUPC" pitchFamily="34" charset="-34"/>
              </a:rPr>
              <a:t>)</a:t>
            </a:r>
            <a:endParaRPr lang="en-US" sz="2000" dirty="0"/>
          </a:p>
        </p:txBody>
      </p:sp>
      <p:sp>
        <p:nvSpPr>
          <p:cNvPr id="5" name="Rectangle 4"/>
          <p:cNvSpPr/>
          <p:nvPr/>
        </p:nvSpPr>
        <p:spPr>
          <a:xfrm>
            <a:off x="1071554" y="2000240"/>
            <a:ext cx="2500314" cy="707886"/>
          </a:xfrm>
          <a:prstGeom prst="rect">
            <a:avLst/>
          </a:prstGeom>
          <a:ln w="28575">
            <a:solidFill>
              <a:srgbClr val="C00000"/>
            </a:solidFill>
            <a:prstDash val="dash"/>
          </a:ln>
        </p:spPr>
        <p:txBody>
          <a:bodyPr wrap="square">
            <a:spAutoFit/>
          </a:bodyPr>
          <a:lstStyle/>
          <a:p>
            <a:pPr lvl="0" algn="ctr"/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In the </a:t>
            </a:r>
            <a:r>
              <a:rPr lang="en-US" sz="2000" b="1" dirty="0" err="1" smtClean="0">
                <a:latin typeface="BrowalliaUPC" pitchFamily="34" charset="-34"/>
                <a:cs typeface="BrowalliaUPC" pitchFamily="34" charset="-34"/>
              </a:rPr>
              <a:t>labour</a:t>
            </a:r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 force</a:t>
            </a:r>
            <a:endParaRPr lang="th-TH" sz="2000" b="1" dirty="0" smtClean="0">
              <a:latin typeface="BrowalliaUPC" pitchFamily="34" charset="-34"/>
              <a:cs typeface="BrowalliaUPC" pitchFamily="34" charset="-34"/>
            </a:endParaRPr>
          </a:p>
          <a:p>
            <a:pPr lvl="0" algn="ctr"/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39.35</a:t>
            </a:r>
            <a:r>
              <a:rPr lang="th-TH" sz="2000" b="1" dirty="0" smtClean="0">
                <a:latin typeface="BrowalliaUPC" pitchFamily="34" charset="-34"/>
                <a:cs typeface="BrowalliaUPC" pitchFamily="34" charset="-34"/>
              </a:rPr>
              <a:t> </a:t>
            </a:r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millions </a:t>
            </a:r>
            <a:r>
              <a:rPr lang="th-TH" sz="2000" b="1" dirty="0" smtClean="0">
                <a:latin typeface="BrowalliaUPC" pitchFamily="34" charset="-34"/>
                <a:cs typeface="BrowalliaUPC" pitchFamily="34" charset="-34"/>
              </a:rPr>
              <a:t>(</a:t>
            </a:r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71.7 percent)</a:t>
            </a:r>
            <a:endParaRPr lang="en-US" sz="2000" b="1" dirty="0"/>
          </a:p>
        </p:txBody>
      </p:sp>
      <p:sp>
        <p:nvSpPr>
          <p:cNvPr id="6" name="Rectangle 5"/>
          <p:cNvSpPr/>
          <p:nvPr/>
        </p:nvSpPr>
        <p:spPr>
          <a:xfrm>
            <a:off x="5643586" y="2000240"/>
            <a:ext cx="2786066" cy="707886"/>
          </a:xfrm>
          <a:prstGeom prst="rect">
            <a:avLst/>
          </a:prstGeom>
          <a:ln>
            <a:solidFill>
              <a:schemeClr val="tx2"/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Not in the </a:t>
            </a:r>
            <a:r>
              <a:rPr lang="en-US" sz="2000" b="1" dirty="0" err="1" smtClean="0">
                <a:latin typeface="BrowalliaUPC" pitchFamily="34" charset="-34"/>
                <a:cs typeface="BrowalliaUPC" pitchFamily="34" charset="-34"/>
              </a:rPr>
              <a:t>labour</a:t>
            </a:r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 force</a:t>
            </a:r>
            <a:endParaRPr lang="th-TH" sz="2000" b="1" dirty="0" smtClean="0">
              <a:latin typeface="BrowalliaUPC" pitchFamily="34" charset="-34"/>
              <a:cs typeface="BrowalliaUPC" pitchFamily="34" charset="-34"/>
            </a:endParaRPr>
          </a:p>
          <a:p>
            <a:pPr lvl="0" algn="ctr"/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15.52</a:t>
            </a:r>
            <a:r>
              <a:rPr lang="th-TH" sz="2000" b="1" dirty="0" smtClean="0">
                <a:latin typeface="BrowalliaUPC" pitchFamily="34" charset="-34"/>
                <a:cs typeface="BrowalliaUPC" pitchFamily="34" charset="-34"/>
              </a:rPr>
              <a:t> </a:t>
            </a:r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millions </a:t>
            </a:r>
            <a:r>
              <a:rPr lang="th-TH" sz="2000" b="1" dirty="0" smtClean="0">
                <a:latin typeface="BrowalliaUPC" pitchFamily="34" charset="-34"/>
                <a:cs typeface="BrowalliaUPC" pitchFamily="34" charset="-34"/>
              </a:rPr>
              <a:t>(</a:t>
            </a:r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28.3 percent)</a:t>
            </a:r>
            <a:endParaRPr lang="en-US" sz="2000" b="1" dirty="0"/>
          </a:p>
        </p:txBody>
      </p:sp>
      <p:sp>
        <p:nvSpPr>
          <p:cNvPr id="7" name="Rectangle 6"/>
          <p:cNvSpPr/>
          <p:nvPr/>
        </p:nvSpPr>
        <p:spPr>
          <a:xfrm>
            <a:off x="214282" y="3429000"/>
            <a:ext cx="1285884" cy="707886"/>
          </a:xfrm>
          <a:prstGeom prst="rect">
            <a:avLst/>
          </a:prstGeom>
          <a:ln>
            <a:solidFill>
              <a:schemeClr val="tx2"/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Employed</a:t>
            </a:r>
            <a:endParaRPr lang="th-TH" sz="2000" b="1" dirty="0" smtClean="0">
              <a:latin typeface="BrowalliaUPC" pitchFamily="34" charset="-34"/>
              <a:cs typeface="BrowalliaUPC" pitchFamily="34" charset="-34"/>
            </a:endParaRPr>
          </a:p>
          <a:p>
            <a:pPr lvl="0" algn="ctr"/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38.75 mil.</a:t>
            </a:r>
            <a:endParaRPr lang="th-TH" sz="2000" b="1" dirty="0">
              <a:latin typeface="BrowalliaUPC" pitchFamily="34" charset="-34"/>
              <a:cs typeface="BrowalliaUPC" pitchFamily="34" charset="-34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14480" y="3435494"/>
            <a:ext cx="1214446" cy="707886"/>
          </a:xfrm>
          <a:prstGeom prst="rect">
            <a:avLst/>
          </a:prstGeom>
          <a:ln>
            <a:solidFill>
              <a:schemeClr val="tx2"/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Seasonal</a:t>
            </a:r>
            <a:r>
              <a:rPr lang="th-TH" sz="2000" b="1" dirty="0" smtClean="0">
                <a:latin typeface="BrowalliaUPC" pitchFamily="34" charset="-34"/>
                <a:cs typeface="BrowalliaUPC" pitchFamily="34" charset="-34"/>
              </a:rPr>
              <a:t/>
            </a:r>
            <a:br>
              <a:rPr lang="th-TH" sz="2000" b="1" dirty="0" smtClean="0">
                <a:latin typeface="BrowalliaUPC" pitchFamily="34" charset="-34"/>
                <a:cs typeface="BrowalliaUPC" pitchFamily="34" charset="-34"/>
              </a:rPr>
            </a:br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0.33</a:t>
            </a:r>
            <a:r>
              <a:rPr lang="th-TH" sz="2000" b="1" dirty="0" smtClean="0">
                <a:latin typeface="BrowalliaUPC" pitchFamily="34" charset="-34"/>
                <a:cs typeface="BrowalliaUPC" pitchFamily="34" charset="-34"/>
              </a:rPr>
              <a:t> </a:t>
            </a:r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mil.</a:t>
            </a:r>
            <a:endParaRPr lang="en-US" sz="2000" b="1" dirty="0"/>
          </a:p>
        </p:txBody>
      </p:sp>
      <p:sp>
        <p:nvSpPr>
          <p:cNvPr id="9" name="Rectangle 8"/>
          <p:cNvSpPr/>
          <p:nvPr/>
        </p:nvSpPr>
        <p:spPr>
          <a:xfrm>
            <a:off x="3071802" y="3435494"/>
            <a:ext cx="1214446" cy="707886"/>
          </a:xfrm>
          <a:prstGeom prst="rect">
            <a:avLst/>
          </a:prstGeom>
          <a:ln w="28575">
            <a:solidFill>
              <a:srgbClr val="C00000"/>
            </a:solidFill>
            <a:prstDash val="dash"/>
          </a:ln>
        </p:spPr>
        <p:txBody>
          <a:bodyPr wrap="square">
            <a:spAutoFit/>
          </a:bodyPr>
          <a:lstStyle/>
          <a:p>
            <a:pPr lvl="0" algn="ctr"/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Unemployed</a:t>
            </a:r>
            <a:endParaRPr lang="th-TH" sz="2000" b="1" dirty="0" smtClean="0">
              <a:latin typeface="BrowalliaUPC" pitchFamily="34" charset="-34"/>
              <a:cs typeface="BrowalliaUPC" pitchFamily="34" charset="-34"/>
            </a:endParaRPr>
          </a:p>
          <a:p>
            <a:pPr lvl="0" algn="ctr"/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0.27</a:t>
            </a:r>
            <a:r>
              <a:rPr lang="th-TH" sz="2000" b="1" dirty="0" smtClean="0">
                <a:latin typeface="BrowalliaUPC" pitchFamily="34" charset="-34"/>
                <a:cs typeface="BrowalliaUPC" pitchFamily="34" charset="-34"/>
              </a:rPr>
              <a:t> </a:t>
            </a:r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Mil.</a:t>
            </a:r>
            <a:endParaRPr lang="en-US" sz="2000" dirty="0"/>
          </a:p>
        </p:txBody>
      </p:sp>
      <p:sp>
        <p:nvSpPr>
          <p:cNvPr id="10" name="Rectangle 9"/>
          <p:cNvSpPr/>
          <p:nvPr/>
        </p:nvSpPr>
        <p:spPr>
          <a:xfrm>
            <a:off x="4572000" y="3435494"/>
            <a:ext cx="1428744" cy="707886"/>
          </a:xfrm>
          <a:prstGeom prst="rect">
            <a:avLst/>
          </a:prstGeom>
          <a:ln>
            <a:solidFill>
              <a:schemeClr val="tx2"/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Housewives</a:t>
            </a:r>
            <a:r>
              <a:rPr lang="th-TH" sz="2000" b="1" dirty="0" smtClean="0">
                <a:latin typeface="BrowalliaUPC" pitchFamily="34" charset="-34"/>
                <a:cs typeface="BrowalliaUPC" pitchFamily="34" charset="-34"/>
              </a:rPr>
              <a:t/>
            </a:r>
            <a:br>
              <a:rPr lang="th-TH" sz="2000" b="1" dirty="0" smtClean="0">
                <a:latin typeface="BrowalliaUPC" pitchFamily="34" charset="-34"/>
                <a:cs typeface="BrowalliaUPC" pitchFamily="34" charset="-34"/>
              </a:rPr>
            </a:br>
            <a:r>
              <a:rPr lang="th-TH" sz="2000" b="1" dirty="0" smtClean="0">
                <a:latin typeface="BrowalliaUPC" pitchFamily="34" charset="-34"/>
                <a:cs typeface="BrowalliaUPC" pitchFamily="34" charset="-34"/>
              </a:rPr>
              <a:t>(</a:t>
            </a:r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4.68 Mil.</a:t>
            </a:r>
            <a:r>
              <a:rPr lang="th-TH" sz="2000" b="1" dirty="0" smtClean="0">
                <a:latin typeface="BrowalliaUPC" pitchFamily="34" charset="-34"/>
                <a:cs typeface="BrowalliaUPC" pitchFamily="34" charset="-34"/>
              </a:rPr>
              <a:t>)</a:t>
            </a:r>
            <a:endParaRPr lang="en-US" sz="2000" b="1" dirty="0"/>
          </a:p>
        </p:txBody>
      </p:sp>
      <p:sp>
        <p:nvSpPr>
          <p:cNvPr id="11" name="Rectangle 10"/>
          <p:cNvSpPr/>
          <p:nvPr/>
        </p:nvSpPr>
        <p:spPr>
          <a:xfrm>
            <a:off x="6072198" y="3429000"/>
            <a:ext cx="1428760" cy="707886"/>
          </a:xfrm>
          <a:prstGeom prst="rect">
            <a:avLst/>
          </a:prstGeom>
          <a:ln>
            <a:solidFill>
              <a:schemeClr val="tx2"/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Studying</a:t>
            </a:r>
            <a:r>
              <a:rPr lang="th-TH" sz="2000" b="1" dirty="0" smtClean="0">
                <a:latin typeface="BrowalliaUPC" pitchFamily="34" charset="-34"/>
                <a:cs typeface="BrowalliaUPC" pitchFamily="34" charset="-34"/>
              </a:rPr>
              <a:t/>
            </a:r>
            <a:br>
              <a:rPr lang="th-TH" sz="2000" b="1" dirty="0" smtClean="0">
                <a:latin typeface="BrowalliaUPC" pitchFamily="34" charset="-34"/>
                <a:cs typeface="BrowalliaUPC" pitchFamily="34" charset="-34"/>
              </a:rPr>
            </a:br>
            <a:r>
              <a:rPr lang="th-TH" sz="2000" b="1" dirty="0" smtClean="0">
                <a:latin typeface="BrowalliaUPC" pitchFamily="34" charset="-34"/>
                <a:cs typeface="BrowalliaUPC" pitchFamily="34" charset="-34"/>
              </a:rPr>
              <a:t>(</a:t>
            </a:r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4.36</a:t>
            </a:r>
            <a:r>
              <a:rPr lang="th-TH" sz="2000" b="1" dirty="0" smtClean="0">
                <a:latin typeface="BrowalliaUPC" pitchFamily="34" charset="-34"/>
                <a:cs typeface="BrowalliaUPC" pitchFamily="34" charset="-34"/>
              </a:rPr>
              <a:t> </a:t>
            </a:r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Mil.</a:t>
            </a:r>
            <a:r>
              <a:rPr lang="th-TH" sz="2000" b="1" dirty="0" smtClean="0">
                <a:latin typeface="BrowalliaUPC" pitchFamily="34" charset="-34"/>
                <a:cs typeface="BrowalliaUPC" pitchFamily="34" charset="-34"/>
              </a:rPr>
              <a:t>)</a:t>
            </a:r>
            <a:endParaRPr lang="th-TH" sz="2000" b="1" dirty="0">
              <a:latin typeface="BrowalliaUPC" pitchFamily="34" charset="-34"/>
              <a:cs typeface="BrowalliaUPC" pitchFamily="34" charset="-34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643834" y="3429000"/>
            <a:ext cx="1357306" cy="707886"/>
          </a:xfrm>
          <a:prstGeom prst="rect">
            <a:avLst/>
          </a:prstGeom>
          <a:ln>
            <a:solidFill>
              <a:schemeClr val="tx2"/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Others</a:t>
            </a:r>
            <a:r>
              <a:rPr lang="th-TH" sz="2000" b="1" dirty="0" smtClean="0">
                <a:latin typeface="BrowalliaUPC" pitchFamily="34" charset="-34"/>
                <a:cs typeface="BrowalliaUPC" pitchFamily="34" charset="-34"/>
              </a:rPr>
              <a:t/>
            </a:r>
            <a:br>
              <a:rPr lang="th-TH" sz="2000" b="1" dirty="0" smtClean="0">
                <a:latin typeface="BrowalliaUPC" pitchFamily="34" charset="-34"/>
                <a:cs typeface="BrowalliaUPC" pitchFamily="34" charset="-34"/>
              </a:rPr>
            </a:br>
            <a:r>
              <a:rPr lang="th-TH" sz="2000" b="1" dirty="0" smtClean="0">
                <a:latin typeface="BrowalliaUPC" pitchFamily="34" charset="-34"/>
                <a:cs typeface="BrowalliaUPC" pitchFamily="34" charset="-34"/>
              </a:rPr>
              <a:t>(</a:t>
            </a:r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6.4</a:t>
            </a:r>
            <a:r>
              <a:rPr lang="th-TH" sz="2000" b="1" dirty="0" smtClean="0">
                <a:latin typeface="BrowalliaUPC" pitchFamily="34" charset="-34"/>
                <a:cs typeface="BrowalliaUPC" pitchFamily="34" charset="-34"/>
              </a:rPr>
              <a:t> </a:t>
            </a:r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Mil.</a:t>
            </a:r>
            <a:r>
              <a:rPr lang="th-TH" sz="2000" b="1" dirty="0" smtClean="0">
                <a:latin typeface="BrowalliaUPC" pitchFamily="34" charset="-34"/>
                <a:cs typeface="BrowalliaUPC" pitchFamily="34" charset="-34"/>
              </a:rPr>
              <a:t>)</a:t>
            </a:r>
            <a:endParaRPr lang="en-US" sz="2000" b="1" dirty="0"/>
          </a:p>
        </p:txBody>
      </p:sp>
      <p:cxnSp>
        <p:nvCxnSpPr>
          <p:cNvPr id="14" name="Elbow Connector 13"/>
          <p:cNvCxnSpPr>
            <a:stCxn id="5" idx="2"/>
            <a:endCxn id="7" idx="0"/>
          </p:cNvCxnSpPr>
          <p:nvPr/>
        </p:nvCxnSpPr>
        <p:spPr>
          <a:xfrm rot="5400000">
            <a:off x="1229031" y="2336320"/>
            <a:ext cx="720874" cy="1464487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Elbow Connector 15"/>
          <p:cNvCxnSpPr>
            <a:stCxn id="5" idx="2"/>
            <a:endCxn id="8" idx="0"/>
          </p:cNvCxnSpPr>
          <p:nvPr/>
        </p:nvCxnSpPr>
        <p:spPr>
          <a:xfrm rot="5400000">
            <a:off x="1958023" y="3071806"/>
            <a:ext cx="727368" cy="8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hape 18"/>
          <p:cNvCxnSpPr>
            <a:stCxn id="5" idx="2"/>
            <a:endCxn id="9" idx="0"/>
          </p:cNvCxnSpPr>
          <p:nvPr/>
        </p:nvCxnSpPr>
        <p:spPr>
          <a:xfrm rot="16200000" flipH="1">
            <a:off x="2636684" y="2393153"/>
            <a:ext cx="727368" cy="1357314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Elbow Connector 21"/>
          <p:cNvCxnSpPr>
            <a:stCxn id="4" idx="2"/>
            <a:endCxn id="5" idx="0"/>
          </p:cNvCxnSpPr>
          <p:nvPr/>
        </p:nvCxnSpPr>
        <p:spPr>
          <a:xfrm rot="5400000">
            <a:off x="3229299" y="657531"/>
            <a:ext cx="435122" cy="2250297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Elbow Connector 23"/>
          <p:cNvCxnSpPr>
            <a:stCxn id="4" idx="2"/>
            <a:endCxn id="6" idx="0"/>
          </p:cNvCxnSpPr>
          <p:nvPr/>
        </p:nvCxnSpPr>
        <p:spPr>
          <a:xfrm rot="16200000" flipH="1">
            <a:off x="5586752" y="550373"/>
            <a:ext cx="435122" cy="2464611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Elbow Connector 25"/>
          <p:cNvCxnSpPr>
            <a:stCxn id="6" idx="2"/>
            <a:endCxn id="10" idx="0"/>
          </p:cNvCxnSpPr>
          <p:nvPr/>
        </p:nvCxnSpPr>
        <p:spPr>
          <a:xfrm rot="5400000">
            <a:off x="5797812" y="2196687"/>
            <a:ext cx="727368" cy="1750247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Elbow Connector 27"/>
          <p:cNvCxnSpPr>
            <a:stCxn id="6" idx="2"/>
            <a:endCxn id="11" idx="0"/>
          </p:cNvCxnSpPr>
          <p:nvPr/>
        </p:nvCxnSpPr>
        <p:spPr>
          <a:xfrm rot="5400000">
            <a:off x="6551162" y="2943543"/>
            <a:ext cx="720874" cy="250041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Elbow Connector 29"/>
          <p:cNvCxnSpPr>
            <a:stCxn id="6" idx="2"/>
            <a:endCxn id="12" idx="0"/>
          </p:cNvCxnSpPr>
          <p:nvPr/>
        </p:nvCxnSpPr>
        <p:spPr>
          <a:xfrm rot="16200000" flipH="1">
            <a:off x="7319116" y="2425629"/>
            <a:ext cx="720874" cy="1285868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สี่เหลี่ยมมุมมน 8"/>
          <p:cNvSpPr/>
          <p:nvPr/>
        </p:nvSpPr>
        <p:spPr>
          <a:xfrm rot="10800000" flipV="1">
            <a:off x="285714" y="4643446"/>
            <a:ext cx="3786215" cy="107157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solidFill>
                <a:schemeClr val="tx1"/>
              </a:solidFill>
            </a:endParaRPr>
          </a:p>
        </p:txBody>
      </p:sp>
      <p:sp>
        <p:nvSpPr>
          <p:cNvPr id="32" name="สี่เหลี่ยมมุมมน 10"/>
          <p:cNvSpPr/>
          <p:nvPr/>
        </p:nvSpPr>
        <p:spPr>
          <a:xfrm rot="10800000" flipV="1">
            <a:off x="5143500" y="4643446"/>
            <a:ext cx="3532955" cy="100013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4" name="ลูกศรขวา 12"/>
          <p:cNvSpPr/>
          <p:nvPr/>
        </p:nvSpPr>
        <p:spPr>
          <a:xfrm>
            <a:off x="4286248" y="4929198"/>
            <a:ext cx="500066" cy="42862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grpSp>
        <p:nvGrpSpPr>
          <p:cNvPr id="15" name="Group 41"/>
          <p:cNvGrpSpPr/>
          <p:nvPr/>
        </p:nvGrpSpPr>
        <p:grpSpPr>
          <a:xfrm>
            <a:off x="357158" y="4714884"/>
            <a:ext cx="3562465" cy="828738"/>
            <a:chOff x="928662" y="4714884"/>
            <a:chExt cx="3562465" cy="828738"/>
          </a:xfrm>
        </p:grpSpPr>
        <p:sp>
          <p:nvSpPr>
            <p:cNvPr id="35" name="TextBox 34"/>
            <p:cNvSpPr txBox="1"/>
            <p:nvPr/>
          </p:nvSpPr>
          <p:spPr>
            <a:xfrm>
              <a:off x="928662" y="4929198"/>
              <a:ext cx="1463862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dirty="0" smtClean="0">
                  <a:latin typeface="Browallia New" pitchFamily="34" charset="-34"/>
                  <a:cs typeface="Browallia New" pitchFamily="34" charset="-34"/>
                </a:rPr>
                <a:t>Unemployment =</a:t>
              </a:r>
              <a:endParaRPr lang="en-US" sz="2000" dirty="0">
                <a:latin typeface="Browallia New" pitchFamily="34" charset="-34"/>
                <a:cs typeface="Browallia New" pitchFamily="34" charset="-34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2518792" y="4714884"/>
              <a:ext cx="112242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dirty="0" smtClean="0">
                  <a:latin typeface="Browallia New" pitchFamily="34" charset="-34"/>
                  <a:cs typeface="Browallia New" pitchFamily="34" charset="-34"/>
                </a:rPr>
                <a:t>Unemployed</a:t>
              </a:r>
              <a:endParaRPr lang="en-US" sz="2000" dirty="0">
                <a:latin typeface="Browallia New" pitchFamily="34" charset="-34"/>
                <a:cs typeface="Browallia New" pitchFamily="34" charset="-34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2500298" y="5143512"/>
              <a:ext cx="113524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dirty="0" err="1" smtClean="0">
                  <a:latin typeface="Browallia New" pitchFamily="34" charset="-34"/>
                  <a:cs typeface="Browallia New" pitchFamily="34" charset="-34"/>
                </a:rPr>
                <a:t>Labour</a:t>
              </a:r>
              <a:r>
                <a:rPr lang="en-US" sz="2000" dirty="0" smtClean="0">
                  <a:latin typeface="Browallia New" pitchFamily="34" charset="-34"/>
                  <a:cs typeface="Browallia New" pitchFamily="34" charset="-34"/>
                </a:rPr>
                <a:t> force</a:t>
              </a:r>
              <a:endParaRPr lang="en-US" sz="2000" dirty="0">
                <a:latin typeface="Browallia New" pitchFamily="34" charset="-34"/>
                <a:cs typeface="Browallia New" pitchFamily="34" charset="-34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3857620" y="4929198"/>
              <a:ext cx="63350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dirty="0" smtClean="0">
                  <a:latin typeface="Browallia New" pitchFamily="34" charset="-34"/>
                  <a:cs typeface="Browallia New" pitchFamily="34" charset="-34"/>
                </a:rPr>
                <a:t>X 100</a:t>
              </a:r>
              <a:endParaRPr lang="en-US" sz="2000" dirty="0">
                <a:latin typeface="Browallia New" pitchFamily="34" charset="-34"/>
                <a:cs typeface="Browallia New" pitchFamily="34" charset="-34"/>
              </a:endParaRPr>
            </a:p>
          </p:txBody>
        </p:sp>
        <p:cxnSp>
          <p:nvCxnSpPr>
            <p:cNvPr id="39" name="Straight Connector 38"/>
            <p:cNvCxnSpPr/>
            <p:nvPr/>
          </p:nvCxnSpPr>
          <p:spPr>
            <a:xfrm>
              <a:off x="2500298" y="5141924"/>
              <a:ext cx="1357322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0" name="TextBox 39"/>
          <p:cNvSpPr txBox="1"/>
          <p:nvPr/>
        </p:nvSpPr>
        <p:spPr>
          <a:xfrm>
            <a:off x="5194640" y="4941168"/>
            <a:ext cx="146386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Browallia New" pitchFamily="34" charset="-34"/>
                <a:cs typeface="Browallia New" pitchFamily="34" charset="-34"/>
              </a:rPr>
              <a:t>Unemployment =</a:t>
            </a:r>
            <a:endParaRPr lang="en-US" sz="2000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732240" y="4757082"/>
            <a:ext cx="5100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000" dirty="0" smtClean="0">
                <a:latin typeface="Browallia New" panose="020B0604020202020204" pitchFamily="34" charset="-34"/>
                <a:cs typeface="Browallia New" panose="020B0604020202020204" pitchFamily="34" charset="-34"/>
              </a:rPr>
              <a:t>0.27</a:t>
            </a:r>
            <a:endParaRPr lang="th-TH" sz="2000" dirty="0">
              <a:latin typeface="Browallia New" panose="020B0604020202020204" pitchFamily="34" charset="-34"/>
              <a:cs typeface="Browallia New" panose="020B0604020202020204" pitchFamily="34" charset="-34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732240" y="5117122"/>
            <a:ext cx="60305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000" dirty="0" smtClean="0">
                <a:latin typeface="Browallia New" panose="020B0604020202020204" pitchFamily="34" charset="-34"/>
                <a:cs typeface="Browallia New" panose="020B0604020202020204" pitchFamily="34" charset="-34"/>
              </a:rPr>
              <a:t>39.35</a:t>
            </a:r>
            <a:endParaRPr lang="th-TH" sz="2000" dirty="0">
              <a:latin typeface="Browallia New" panose="020B0604020202020204" pitchFamily="34" charset="-34"/>
              <a:cs typeface="Browallia New" panose="020B0604020202020204" pitchFamily="34" charset="-34"/>
            </a:endParaRPr>
          </a:p>
        </p:txBody>
      </p:sp>
      <p:cxnSp>
        <p:nvCxnSpPr>
          <p:cNvPr id="17" name="Straight Connector 16"/>
          <p:cNvCxnSpPr/>
          <p:nvPr/>
        </p:nvCxnSpPr>
        <p:spPr>
          <a:xfrm>
            <a:off x="6786587" y="5157192"/>
            <a:ext cx="45572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/>
          <p:cNvSpPr txBox="1"/>
          <p:nvPr/>
        </p:nvSpPr>
        <p:spPr>
          <a:xfrm>
            <a:off x="7308304" y="4941168"/>
            <a:ext cx="117211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Browallia New" pitchFamily="34" charset="-34"/>
                <a:cs typeface="Browallia New" pitchFamily="34" charset="-34"/>
              </a:rPr>
              <a:t>X 100 = 0.68</a:t>
            </a:r>
            <a:endParaRPr lang="en-US" sz="2000" dirty="0">
              <a:latin typeface="Browallia New" pitchFamily="34" charset="-34"/>
              <a:cs typeface="Browall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3059832" y="116632"/>
            <a:ext cx="30171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2400" b="1" dirty="0" smtClean="0">
                <a:latin typeface="Browallia New" pitchFamily="34" charset="-34"/>
                <a:cs typeface="Browallia New" pitchFamily="34" charset="-34"/>
              </a:rPr>
              <a:t>Thailand Unemployment Rate</a:t>
            </a: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A8511-8A42-4B03-87AA-E4398D6709DB}" type="slidenum">
              <a:rPr lang="th-TH" sz="1600" smtClean="0">
                <a:solidFill>
                  <a:schemeClr val="tx1"/>
                </a:solidFill>
              </a:rPr>
              <a:pPr/>
              <a:t>19</a:t>
            </a:fld>
            <a:endParaRPr lang="th-TH" sz="1600" dirty="0">
              <a:solidFill>
                <a:schemeClr val="tx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499992" y="455186"/>
            <a:ext cx="4572000" cy="24622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000" dirty="0"/>
              <a:t>https://www.bot.or.th/English/Statistics/Graph/Pages/Unemployment.aspx</a:t>
            </a:r>
          </a:p>
        </p:txBody>
      </p:sp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701407"/>
            <a:ext cx="6269054" cy="605228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A8511-8A42-4B03-87AA-E4398D6709DB}" type="slidenum">
              <a:rPr lang="th-TH" sz="1600" smtClean="0">
                <a:solidFill>
                  <a:schemeClr val="tx1"/>
                </a:solidFill>
              </a:rPr>
              <a:pPr/>
              <a:t>20</a:t>
            </a:fld>
            <a:endParaRPr lang="th-TH" sz="1600" dirty="0">
              <a:solidFill>
                <a:schemeClr val="tx1"/>
              </a:solidFill>
            </a:endParaRPr>
          </a:p>
        </p:txBody>
      </p:sp>
      <p:graphicFrame>
        <p:nvGraphicFramePr>
          <p:cNvPr id="3" name="Chart 2"/>
          <p:cNvGraphicFramePr/>
          <p:nvPr/>
        </p:nvGraphicFramePr>
        <p:xfrm>
          <a:off x="285720" y="1142984"/>
          <a:ext cx="8643998" cy="50006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3000364" y="142852"/>
            <a:ext cx="30348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Unemployment Rate 2011</a:t>
            </a:r>
            <a:endParaRPr lang="en-US" b="1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4282" y="714356"/>
            <a:ext cx="185659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Browallia New" pitchFamily="34" charset="-34"/>
                <a:cs typeface="Browallia New" pitchFamily="34" charset="-34"/>
              </a:rPr>
              <a:t>% of total </a:t>
            </a:r>
            <a:r>
              <a:rPr lang="en-US" sz="2000" dirty="0" err="1" smtClean="0">
                <a:latin typeface="Browallia New" pitchFamily="34" charset="-34"/>
                <a:cs typeface="Browallia New" pitchFamily="34" charset="-34"/>
              </a:rPr>
              <a:t>labour</a:t>
            </a:r>
            <a:r>
              <a:rPr lang="en-US" sz="2000" dirty="0" smtClean="0">
                <a:latin typeface="Browallia New" pitchFamily="34" charset="-34"/>
                <a:cs typeface="Browallia New" pitchFamily="34" charset="-34"/>
              </a:rPr>
              <a:t> force</a:t>
            </a:r>
            <a:endParaRPr lang="en-US" sz="2000" dirty="0">
              <a:latin typeface="Browallia New" pitchFamily="34" charset="-34"/>
              <a:cs typeface="Browall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576" y="1412776"/>
            <a:ext cx="770485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/>
              <a:t>Thailand among the countries with the lowest unemployment rate in the world, </a:t>
            </a:r>
            <a:r>
              <a:rPr lang="en-US" sz="6000" dirty="0" smtClean="0"/>
              <a:t>why?</a:t>
            </a:r>
            <a:endParaRPr lang="en-US" sz="3600" dirty="0"/>
          </a:p>
        </p:txBody>
      </p:sp>
      <p:sp>
        <p:nvSpPr>
          <p:cNvPr id="3" name="Rectangle 2"/>
          <p:cNvSpPr/>
          <p:nvPr/>
        </p:nvSpPr>
        <p:spPr>
          <a:xfrm>
            <a:off x="642910" y="4786322"/>
            <a:ext cx="785818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http://www.bloomberg.com/news/articles/2015-02-02/thailand-s-unemployment-rate-is-a-ridiculously-low-0-6-here-s-why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Additional insights on GDP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Why GDP does not measure well-being?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86320"/>
          </a:xfrm>
        </p:spPr>
        <p:txBody>
          <a:bodyPr>
            <a:normAutofit/>
          </a:bodyPr>
          <a:lstStyle/>
          <a:p>
            <a:r>
              <a:rPr lang="en-US" sz="3200" dirty="0" smtClean="0"/>
              <a:t>Several ways in which the measurement of </a:t>
            </a:r>
            <a:r>
              <a:rPr lang="en-US" dirty="0" smtClean="0"/>
              <a:t>GDP does not </a:t>
            </a:r>
            <a:r>
              <a:rPr lang="en-US" sz="3200" dirty="0" smtClean="0"/>
              <a:t>give </a:t>
            </a:r>
            <a:r>
              <a:rPr lang="en-US" dirty="0" smtClean="0"/>
              <a:t>an </a:t>
            </a:r>
            <a:r>
              <a:rPr lang="en-US" sz="3200" dirty="0" smtClean="0"/>
              <a:t>accurate picture of well-being. </a:t>
            </a:r>
          </a:p>
          <a:p>
            <a:pPr lvl="1"/>
            <a:r>
              <a:rPr lang="en-US" sz="2800" dirty="0" smtClean="0"/>
              <a:t>Some products are welfare-reducing (mostly in the longer-run)</a:t>
            </a:r>
          </a:p>
          <a:p>
            <a:pPr lvl="1"/>
            <a:r>
              <a:rPr lang="en-US" sz="2800" dirty="0" smtClean="0"/>
              <a:t>Loss of leisure</a:t>
            </a:r>
          </a:p>
          <a:p>
            <a:pPr lvl="1"/>
            <a:r>
              <a:rPr lang="en-US" dirty="0" smtClean="0"/>
              <a:t>Loss of human and social capital</a:t>
            </a:r>
          </a:p>
          <a:p>
            <a:pPr lvl="1"/>
            <a:r>
              <a:rPr lang="en-US" sz="2800" dirty="0" smtClean="0"/>
              <a:t>Welfare-reducing productio</a:t>
            </a:r>
            <a:r>
              <a:rPr lang="en-US" dirty="0" smtClean="0"/>
              <a:t>n methods</a:t>
            </a:r>
          </a:p>
          <a:p>
            <a:pPr lvl="1"/>
            <a:r>
              <a:rPr lang="en-US" sz="2800" dirty="0" smtClean="0"/>
              <a:t>Unequal distribution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Why GDP does not measure well-being?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86320"/>
          </a:xfrm>
        </p:spPr>
        <p:txBody>
          <a:bodyPr>
            <a:normAutofit fontScale="92500" lnSpcReduction="10000"/>
          </a:bodyPr>
          <a:lstStyle/>
          <a:p>
            <a:r>
              <a:rPr lang="en-US" sz="3200" dirty="0" smtClean="0"/>
              <a:t>The GDP dilemmas</a:t>
            </a:r>
          </a:p>
          <a:p>
            <a:r>
              <a:rPr lang="en-US" dirty="0" smtClean="0"/>
              <a:t>Example;</a:t>
            </a:r>
          </a:p>
          <a:p>
            <a:pPr lvl="1"/>
            <a:r>
              <a:rPr lang="en-US" dirty="0" smtClean="0"/>
              <a:t>The Devastating Effects of Pollution in China </a:t>
            </a:r>
          </a:p>
          <a:p>
            <a:pPr lvl="2"/>
            <a:r>
              <a:rPr lang="en-US" dirty="0" smtClean="0">
                <a:hlinkClick r:id="rId2"/>
              </a:rPr>
              <a:t>http://www.youtube.com/watch?v=q4DtOhe2LfQ</a:t>
            </a:r>
            <a:endParaRPr lang="en-US" dirty="0" smtClean="0"/>
          </a:p>
          <a:p>
            <a:pPr lvl="1"/>
            <a:r>
              <a:rPr lang="en-US" sz="2800" dirty="0" smtClean="0"/>
              <a:t>South Korea and Japan among the countries with highest suicide rate</a:t>
            </a:r>
          </a:p>
          <a:p>
            <a:pPr lvl="2"/>
            <a:r>
              <a:rPr lang="en-US" dirty="0" smtClean="0">
                <a:hlinkClick r:id="rId3"/>
              </a:rPr>
              <a:t>http://en.wikipedia.org/wiki/List_of_countries_by_suicide_rate</a:t>
            </a:r>
            <a:endParaRPr lang="en-US" sz="2400" dirty="0" smtClean="0"/>
          </a:p>
          <a:p>
            <a:r>
              <a:rPr lang="en-US" dirty="0" smtClean="0"/>
              <a:t>GDP cannot reflect some of the essential conditions, but should we abandon the use of GDP?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Human Development Index</a:t>
            </a:r>
            <a:endParaRPr lang="en-US" dirty="0"/>
          </a:p>
        </p:txBody>
      </p:sp>
      <p:pic>
        <p:nvPicPr>
          <p:cNvPr id="4" name="Content Placeholder 3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4149080"/>
            <a:ext cx="8893209" cy="1656184"/>
          </a:xfrm>
        </p:spPr>
      </p:pic>
      <p:sp>
        <p:nvSpPr>
          <p:cNvPr id="5" name="TextBox 4"/>
          <p:cNvSpPr txBox="1"/>
          <p:nvPr/>
        </p:nvSpPr>
        <p:spPr>
          <a:xfrm>
            <a:off x="611560" y="1417638"/>
            <a:ext cx="756084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/>
              <a:t>“The </a:t>
            </a:r>
            <a:r>
              <a:rPr lang="en-US" i="1" dirty="0"/>
              <a:t>HDI was created to emphasize that people and their capabilities should be the ultimate criteria for assessing the development of a country, not economic growth alone</a:t>
            </a:r>
            <a:r>
              <a:rPr lang="en-US" i="1" dirty="0" smtClean="0"/>
              <a:t>.”</a:t>
            </a:r>
          </a:p>
          <a:p>
            <a:r>
              <a:rPr lang="en-US" dirty="0"/>
              <a:t>	</a:t>
            </a:r>
            <a:r>
              <a:rPr lang="en-US" dirty="0" smtClean="0"/>
              <a:t>						UNDP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93825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3001</TotalTime>
  <Words>1687</Words>
  <Application>Microsoft Office PowerPoint</Application>
  <PresentationFormat>On-screen Show (4:3)</PresentationFormat>
  <Paragraphs>774</Paragraphs>
  <Slides>25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4" baseType="lpstr">
      <vt:lpstr>Angsana New</vt:lpstr>
      <vt:lpstr>Arial</vt:lpstr>
      <vt:lpstr>Browallia New</vt:lpstr>
      <vt:lpstr>BrowalliaUPC</vt:lpstr>
      <vt:lpstr>Calibri</vt:lpstr>
      <vt:lpstr>Cordia New</vt:lpstr>
      <vt:lpstr>MS Sans Serif</vt:lpstr>
      <vt:lpstr>Tahoma</vt:lpstr>
      <vt:lpstr>Office Theme</vt:lpstr>
      <vt:lpstr>Macroeconomics:   The Measurement of Economic Indicators (2): Measuring the Price Level and Unemployment</vt:lpstr>
      <vt:lpstr>Topics</vt:lpstr>
      <vt:lpstr>Price indexes and inflation rates</vt:lpstr>
      <vt:lpstr>Price indexes and inflation rates</vt:lpstr>
      <vt:lpstr>Price indexes and inflation rates</vt:lpstr>
      <vt:lpstr>Price indexes and inflation rates</vt:lpstr>
      <vt:lpstr>Price indexes and inflation rates</vt:lpstr>
      <vt:lpstr>Price indexes and inflation rates</vt:lpstr>
      <vt:lpstr>Price indexes and inflation rates</vt:lpstr>
      <vt:lpstr>CPI, Thailand, 2013 (Base Year = 2011)</vt:lpstr>
      <vt:lpstr>PPI, Thailand, 2013 (Base Year = 2005)</vt:lpstr>
      <vt:lpstr>PowerPoint Presentation</vt:lpstr>
      <vt:lpstr>Unemployment Rate</vt:lpstr>
      <vt:lpstr>Unemployment Rate</vt:lpstr>
      <vt:lpstr>Unemployment Rate</vt:lpstr>
      <vt:lpstr>Unemployment: Actual Calculation in Thailand</vt:lpstr>
      <vt:lpstr>Unemployment: Actual Calculation in Thailand</vt:lpstr>
      <vt:lpstr>PowerPoint Presentation</vt:lpstr>
      <vt:lpstr>PowerPoint Presentation</vt:lpstr>
      <vt:lpstr>PowerPoint Presentation</vt:lpstr>
      <vt:lpstr>PowerPoint Presentation</vt:lpstr>
      <vt:lpstr>Additional insights on GDP</vt:lpstr>
      <vt:lpstr>Why GDP does not measure well-being?</vt:lpstr>
      <vt:lpstr>Why GDP does not measure well-being?</vt:lpstr>
      <vt:lpstr>Human Development Index</vt:lpstr>
    </vt:vector>
  </TitlesOfParts>
  <Company>Toshiba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Macroeconomics: The Basics (week 3)</dc:title>
  <dc:creator>Thorn</dc:creator>
  <cp:lastModifiedBy>Thorn Pitidol</cp:lastModifiedBy>
  <cp:revision>186</cp:revision>
  <dcterms:created xsi:type="dcterms:W3CDTF">2013-11-17T09:27:20Z</dcterms:created>
  <dcterms:modified xsi:type="dcterms:W3CDTF">2018-02-14T14:48:04Z</dcterms:modified>
</cp:coreProperties>
</file>