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93" r:id="rId7"/>
    <p:sldId id="294" r:id="rId8"/>
    <p:sldId id="261" r:id="rId9"/>
    <p:sldId id="262" r:id="rId10"/>
    <p:sldId id="264" r:id="rId11"/>
    <p:sldId id="265" r:id="rId12"/>
    <p:sldId id="267" r:id="rId13"/>
    <p:sldId id="304" r:id="rId14"/>
    <p:sldId id="269" r:id="rId15"/>
    <p:sldId id="271" r:id="rId16"/>
    <p:sldId id="268" r:id="rId17"/>
    <p:sldId id="295" r:id="rId18"/>
    <p:sldId id="296" r:id="rId19"/>
    <p:sldId id="297" r:id="rId20"/>
    <p:sldId id="298" r:id="rId21"/>
    <p:sldId id="274" r:id="rId22"/>
    <p:sldId id="276" r:id="rId23"/>
    <p:sldId id="278" r:id="rId24"/>
    <p:sldId id="279" r:id="rId25"/>
    <p:sldId id="299" r:id="rId26"/>
    <p:sldId id="280" r:id="rId27"/>
    <p:sldId id="281" r:id="rId28"/>
    <p:sldId id="301" r:id="rId29"/>
    <p:sldId id="302" r:id="rId30"/>
    <p:sldId id="284" r:id="rId31"/>
    <p:sldId id="286" r:id="rId32"/>
    <p:sldId id="285" r:id="rId33"/>
    <p:sldId id="287" r:id="rId34"/>
    <p:sldId id="289" r:id="rId35"/>
    <p:sldId id="290" r:id="rId36"/>
    <p:sldId id="291" r:id="rId37"/>
    <p:sldId id="292" r:id="rId38"/>
    <p:sldId id="300" r:id="rId39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326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1BBED-1FCF-4AD4-B0F1-249987EB05B7}" type="datetimeFigureOut">
              <a:rPr lang="th-TH" smtClean="0"/>
              <a:pPr/>
              <a:t>17/09/61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0DF4-AB98-4AD3-958F-9AFB607A0257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1BBED-1FCF-4AD4-B0F1-249987EB05B7}" type="datetimeFigureOut">
              <a:rPr lang="th-TH" smtClean="0"/>
              <a:pPr/>
              <a:t>17/09/61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0DF4-AB98-4AD3-958F-9AFB607A0257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1BBED-1FCF-4AD4-B0F1-249987EB05B7}" type="datetimeFigureOut">
              <a:rPr lang="th-TH" smtClean="0"/>
              <a:pPr/>
              <a:t>17/09/61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0DF4-AB98-4AD3-958F-9AFB607A0257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1BBED-1FCF-4AD4-B0F1-249987EB05B7}" type="datetimeFigureOut">
              <a:rPr lang="th-TH" smtClean="0"/>
              <a:pPr/>
              <a:t>17/09/61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0DF4-AB98-4AD3-958F-9AFB607A0257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1BBED-1FCF-4AD4-B0F1-249987EB05B7}" type="datetimeFigureOut">
              <a:rPr lang="th-TH" smtClean="0"/>
              <a:pPr/>
              <a:t>17/09/61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0DF4-AB98-4AD3-958F-9AFB607A0257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1BBED-1FCF-4AD4-B0F1-249987EB05B7}" type="datetimeFigureOut">
              <a:rPr lang="th-TH" smtClean="0"/>
              <a:pPr/>
              <a:t>17/09/61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0DF4-AB98-4AD3-958F-9AFB607A0257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1BBED-1FCF-4AD4-B0F1-249987EB05B7}" type="datetimeFigureOut">
              <a:rPr lang="th-TH" smtClean="0"/>
              <a:pPr/>
              <a:t>17/09/61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0DF4-AB98-4AD3-958F-9AFB607A0257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1BBED-1FCF-4AD4-B0F1-249987EB05B7}" type="datetimeFigureOut">
              <a:rPr lang="th-TH" smtClean="0"/>
              <a:pPr/>
              <a:t>17/09/61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0DF4-AB98-4AD3-958F-9AFB607A0257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1BBED-1FCF-4AD4-B0F1-249987EB05B7}" type="datetimeFigureOut">
              <a:rPr lang="th-TH" smtClean="0"/>
              <a:pPr/>
              <a:t>17/09/61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0DF4-AB98-4AD3-958F-9AFB607A0257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1BBED-1FCF-4AD4-B0F1-249987EB05B7}" type="datetimeFigureOut">
              <a:rPr lang="th-TH" smtClean="0"/>
              <a:pPr/>
              <a:t>17/09/61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0DF4-AB98-4AD3-958F-9AFB607A0257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1BBED-1FCF-4AD4-B0F1-249987EB05B7}" type="datetimeFigureOut">
              <a:rPr lang="th-TH" smtClean="0"/>
              <a:pPr/>
              <a:t>17/09/61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0DF4-AB98-4AD3-958F-9AFB607A0257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F1BBED-1FCF-4AD4-B0F1-249987EB05B7}" type="datetimeFigureOut">
              <a:rPr lang="th-TH" smtClean="0"/>
              <a:pPr/>
              <a:t>17/09/61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30DF4-AB98-4AD3-958F-9AFB607A0257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rise of absolutism in Siam </a:t>
            </a:r>
            <a:endParaRPr lang="th-TH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Thorn </a:t>
            </a:r>
            <a:r>
              <a:rPr lang="en-US" dirty="0" err="1" smtClean="0"/>
              <a:t>Pitidol</a:t>
            </a:r>
            <a:endParaRPr lang="en-US" dirty="0" smtClean="0"/>
          </a:p>
          <a:p>
            <a:r>
              <a:rPr lang="en-US" dirty="0" smtClean="0"/>
              <a:t>Thai Economic History</a:t>
            </a:r>
          </a:p>
          <a:p>
            <a:r>
              <a:rPr lang="en-US" dirty="0" smtClean="0"/>
              <a:t>1/201</a:t>
            </a:r>
            <a:r>
              <a:rPr lang="en-US" dirty="0"/>
              <a:t>8</a:t>
            </a: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Topics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rise of absolutism in Siam</a:t>
            </a:r>
          </a:p>
          <a:p>
            <a:pPr lvl="1"/>
            <a:r>
              <a:rPr lang="en-US" dirty="0" err="1" smtClean="0"/>
              <a:t>Centralising</a:t>
            </a:r>
            <a:r>
              <a:rPr lang="en-US" dirty="0" smtClean="0"/>
              <a:t> the tax &amp; </a:t>
            </a:r>
            <a:r>
              <a:rPr lang="en-US" dirty="0"/>
              <a:t>b</a:t>
            </a:r>
            <a:r>
              <a:rPr lang="en-US" dirty="0" smtClean="0"/>
              <a:t>uilding a new group of nobles</a:t>
            </a:r>
          </a:p>
          <a:p>
            <a:r>
              <a:rPr lang="en-US" dirty="0" smtClean="0"/>
              <a:t>The building of the modern state</a:t>
            </a:r>
          </a:p>
          <a:p>
            <a:pPr lvl="1"/>
            <a:r>
              <a:rPr lang="en-US" dirty="0" smtClean="0"/>
              <a:t>Defining the borders</a:t>
            </a:r>
          </a:p>
          <a:p>
            <a:pPr lvl="1"/>
            <a:r>
              <a:rPr lang="en-US" dirty="0" smtClean="0"/>
              <a:t>Building forces</a:t>
            </a:r>
          </a:p>
          <a:p>
            <a:pPr lvl="1"/>
            <a:r>
              <a:rPr lang="en-US" dirty="0" smtClean="0"/>
              <a:t>Constructing ideologies</a:t>
            </a:r>
          </a:p>
          <a:p>
            <a:pPr lvl="1"/>
            <a:r>
              <a:rPr lang="en-US" dirty="0" smtClean="0"/>
              <a:t>Building bureaucracy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642918"/>
            <a:ext cx="8229600" cy="1143000"/>
          </a:xfrm>
        </p:spPr>
        <p:txBody>
          <a:bodyPr/>
          <a:lstStyle/>
          <a:p>
            <a:r>
              <a:rPr lang="en-US" b="1" u="sng" dirty="0" smtClean="0"/>
              <a:t>The rise of absolutism</a:t>
            </a:r>
            <a:endParaRPr lang="th-TH" b="1" u="sng" dirty="0"/>
          </a:p>
        </p:txBody>
      </p:sp>
      <p:sp>
        <p:nvSpPr>
          <p:cNvPr id="41986" name="AutoShape 2" descr="Image result for หอรัษฎากรพิพัฒน์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41988" name="AutoShape 4" descr="Image result for หอรัษฎากรพิพัฒน์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41990" name="Picture 6" descr="http://www.klangluang.com/th/images/stories/p4.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2214554"/>
            <a:ext cx="6735982" cy="3571900"/>
          </a:xfrm>
          <a:prstGeom prst="rect">
            <a:avLst/>
          </a:prstGeom>
          <a:noFill/>
        </p:spPr>
      </p:pic>
      <p:sp>
        <p:nvSpPr>
          <p:cNvPr id="6" name="Rectangle 5"/>
          <p:cNvSpPr/>
          <p:nvPr/>
        </p:nvSpPr>
        <p:spPr>
          <a:xfrm>
            <a:off x="2214546" y="6072206"/>
            <a:ext cx="592935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smtClean="0"/>
              <a:t>Source: http://www.klangluang.com/th/images/stories/p4.5.jpg</a:t>
            </a:r>
            <a:endParaRPr lang="th-TH" sz="14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err="1"/>
              <a:t>Centralising</a:t>
            </a:r>
            <a:r>
              <a:rPr lang="en-US" b="1" dirty="0"/>
              <a:t> the tax </a:t>
            </a:r>
            <a:r>
              <a:rPr lang="en-US" b="1" dirty="0" smtClean="0"/>
              <a:t>system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Rama V's </a:t>
            </a:r>
            <a:r>
              <a:rPr lang="en-US" dirty="0" err="1" smtClean="0"/>
              <a:t>centralisation</a:t>
            </a:r>
            <a:r>
              <a:rPr lang="en-US" dirty="0" smtClean="0"/>
              <a:t> of </a:t>
            </a:r>
            <a:r>
              <a:rPr lang="en-US" dirty="0"/>
              <a:t>the tax </a:t>
            </a:r>
            <a:r>
              <a:rPr lang="en-US" dirty="0" smtClean="0"/>
              <a:t>collection enabled </a:t>
            </a:r>
            <a:r>
              <a:rPr lang="en-US" dirty="0"/>
              <a:t>him to build </a:t>
            </a:r>
            <a:r>
              <a:rPr lang="en-US" dirty="0" smtClean="0"/>
              <a:t>“absolutist state” “centering” in Bangkok</a:t>
            </a:r>
          </a:p>
          <a:p>
            <a:pPr lvl="1"/>
            <a:r>
              <a:rPr lang="en-US" dirty="0"/>
              <a:t>F</a:t>
            </a:r>
            <a:r>
              <a:rPr lang="en-US" dirty="0" smtClean="0"/>
              <a:t>ull-time military, policemen</a:t>
            </a:r>
            <a:r>
              <a:rPr lang="en-US" dirty="0"/>
              <a:t>, </a:t>
            </a:r>
            <a:r>
              <a:rPr lang="en-US" dirty="0" smtClean="0"/>
              <a:t>bureaucratic </a:t>
            </a:r>
            <a:r>
              <a:rPr lang="en-US" dirty="0"/>
              <a:t>system, </a:t>
            </a:r>
            <a:r>
              <a:rPr lang="en-US" dirty="0" smtClean="0"/>
              <a:t>sangha, </a:t>
            </a:r>
            <a:r>
              <a:rPr lang="en-US" dirty="0"/>
              <a:t>and </a:t>
            </a:r>
            <a:r>
              <a:rPr lang="en-US" dirty="0" smtClean="0"/>
              <a:t>the education </a:t>
            </a:r>
            <a:r>
              <a:rPr lang="en-US" dirty="0"/>
              <a:t>system. </a:t>
            </a:r>
          </a:p>
          <a:p>
            <a:r>
              <a:rPr lang="en-US" dirty="0" smtClean="0"/>
              <a:t>Source of funds? </a:t>
            </a:r>
            <a:r>
              <a:rPr lang="en-US" dirty="0" smtClean="0">
                <a:sym typeface="Wingdings" panose="05000000000000000000" pitchFamily="2" charset="2"/>
              </a:rPr>
              <a:t> </a:t>
            </a:r>
            <a:r>
              <a:rPr lang="en-US" dirty="0" smtClean="0"/>
              <a:t>cultivating </a:t>
            </a:r>
            <a:r>
              <a:rPr lang="en-US" dirty="0"/>
              <a:t>peasants.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err="1"/>
              <a:t>Centralising</a:t>
            </a:r>
            <a:r>
              <a:rPr lang="en-US" b="1" dirty="0"/>
              <a:t> the tax </a:t>
            </a:r>
            <a:r>
              <a:rPr lang="en-US" b="1" dirty="0" smtClean="0"/>
              <a:t>system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Rama V gained control over taxes from </a:t>
            </a:r>
            <a:r>
              <a:rPr lang="en-US" dirty="0" err="1" smtClean="0"/>
              <a:t>Bunnags</a:t>
            </a:r>
            <a:endParaRPr lang="en-US" dirty="0" smtClean="0"/>
          </a:p>
          <a:p>
            <a:pPr lvl="1"/>
            <a:r>
              <a:rPr lang="en-US" dirty="0" smtClean="0"/>
              <a:t>Starting from controlling </a:t>
            </a:r>
            <a:r>
              <a:rPr lang="en-US" dirty="0" err="1" smtClean="0"/>
              <a:t>Phra-Klang</a:t>
            </a:r>
            <a:r>
              <a:rPr lang="en-US" dirty="0" smtClean="0"/>
              <a:t>, and then expanded </a:t>
            </a:r>
            <a:r>
              <a:rPr lang="en-US" dirty="0" err="1" smtClean="0"/>
              <a:t>Phra-Klang</a:t>
            </a:r>
            <a:r>
              <a:rPr lang="en-US" dirty="0" smtClean="0"/>
              <a:t> control over taxes. </a:t>
            </a:r>
          </a:p>
          <a:p>
            <a:pPr lvl="1"/>
            <a:r>
              <a:rPr lang="en-US" dirty="0" smtClean="0"/>
              <a:t>The reformed tax system produced enormous wealth for Rama V.  </a:t>
            </a:r>
          </a:p>
          <a:p>
            <a:pPr lvl="2"/>
            <a:r>
              <a:rPr lang="en-US" dirty="0" smtClean="0"/>
              <a:t>In 30 years (from 1890s), government income from taxes increased 35 times. </a:t>
            </a:r>
            <a:endParaRPr lang="en-US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642918"/>
            <a:ext cx="8329642" cy="5400700"/>
          </a:xfrm>
        </p:spPr>
        <p:txBody>
          <a:bodyPr>
            <a:normAutofit/>
          </a:bodyPr>
          <a:lstStyle/>
          <a:p>
            <a:r>
              <a:rPr lang="en-US" dirty="0" smtClean="0"/>
              <a:t>The rising wealth of Rama V</a:t>
            </a:r>
            <a:endParaRPr lang="th-TH" dirty="0" smtClean="0"/>
          </a:p>
          <a:p>
            <a:pPr lvl="1"/>
            <a:endParaRPr lang="th-TH" dirty="0" smtClean="0"/>
          </a:p>
          <a:p>
            <a:pPr lvl="1">
              <a:buNone/>
            </a:pPr>
            <a:endParaRPr lang="th-TH" dirty="0" smtClean="0"/>
          </a:p>
          <a:p>
            <a:pPr lvl="1">
              <a:buNone/>
            </a:pPr>
            <a:endParaRPr lang="th-TH" dirty="0"/>
          </a:p>
        </p:txBody>
      </p:sp>
      <p:pic>
        <p:nvPicPr>
          <p:cNvPr id="13314" name="Picture 2" descr="http://topicstock.pantip.com/library/topicstock/2007/12/K6161288/K6161288-6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1785926"/>
            <a:ext cx="7072330" cy="497420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8329642" cy="714356"/>
          </a:xfrm>
        </p:spPr>
        <p:txBody>
          <a:bodyPr>
            <a:normAutofit/>
          </a:bodyPr>
          <a:lstStyle/>
          <a:p>
            <a:r>
              <a:rPr lang="en-US" dirty="0" smtClean="0"/>
              <a:t>The rising wealth of Rama V</a:t>
            </a:r>
            <a:endParaRPr lang="th-TH" dirty="0" smtClean="0"/>
          </a:p>
          <a:p>
            <a:pPr lvl="1"/>
            <a:endParaRPr lang="th-TH" dirty="0" smtClean="0"/>
          </a:p>
          <a:p>
            <a:pPr lvl="1">
              <a:buNone/>
            </a:pPr>
            <a:endParaRPr lang="th-TH" dirty="0" smtClean="0"/>
          </a:p>
          <a:p>
            <a:pPr lvl="1">
              <a:buNone/>
            </a:pPr>
            <a:endParaRPr lang="th-TH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590774"/>
            <a:ext cx="4071966" cy="62672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0" name="Picture 6" descr="https://fbcdn-sphotos-d-a.akamaihd.net/hphotos-ak-frc3/t1.0-9/s552x414/548355_103006876524725_1586294352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4876" y="428604"/>
            <a:ext cx="3843952" cy="3157532"/>
          </a:xfrm>
          <a:prstGeom prst="rect">
            <a:avLst/>
          </a:prstGeom>
          <a:noFill/>
        </p:spPr>
      </p:pic>
      <p:pic>
        <p:nvPicPr>
          <p:cNvPr id="1032" name="Picture 8" descr="http://upload.wikimedia.org/wikipedia/th/b/ba/WangBuraph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86314" y="3714752"/>
            <a:ext cx="3762375" cy="29337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err="1"/>
              <a:t>Centralising</a:t>
            </a:r>
            <a:r>
              <a:rPr lang="en-US" b="1" dirty="0"/>
              <a:t> the tax </a:t>
            </a:r>
            <a:r>
              <a:rPr lang="en-US" b="1" dirty="0" smtClean="0"/>
              <a:t>system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29196"/>
          </a:xfrm>
        </p:spPr>
        <p:txBody>
          <a:bodyPr>
            <a:normAutofit/>
          </a:bodyPr>
          <a:lstStyle/>
          <a:p>
            <a:r>
              <a:rPr lang="en-US" dirty="0" smtClean="0"/>
              <a:t>Changing structure of taxes </a:t>
            </a:r>
          </a:p>
          <a:p>
            <a:pPr lvl="1"/>
            <a:r>
              <a:rPr lang="en-US" dirty="0" smtClean="0"/>
              <a:t>Moving to control taxes on liquor, gambling, and opium </a:t>
            </a:r>
          </a:p>
          <a:p>
            <a:r>
              <a:rPr lang="en-US" dirty="0" smtClean="0"/>
              <a:t>Exploit the </a:t>
            </a:r>
            <a:r>
              <a:rPr lang="en-US" dirty="0"/>
              <a:t>newer bases for </a:t>
            </a:r>
            <a:r>
              <a:rPr lang="en-US" dirty="0" smtClean="0"/>
              <a:t>taxes: peasants</a:t>
            </a:r>
            <a:r>
              <a:rPr lang="en-US" dirty="0"/>
              <a:t>. </a:t>
            </a:r>
          </a:p>
          <a:p>
            <a:pPr lvl="1"/>
            <a:r>
              <a:rPr lang="en-US" dirty="0"/>
              <a:t>C</a:t>
            </a:r>
            <a:r>
              <a:rPr lang="en-US" dirty="0" smtClean="0"/>
              <a:t>apitation tax (</a:t>
            </a:r>
            <a:r>
              <a:rPr lang="en-US" i="1" dirty="0" err="1" smtClean="0"/>
              <a:t>ratchupakarn</a:t>
            </a:r>
            <a:r>
              <a:rPr lang="en-US" dirty="0"/>
              <a:t>)</a:t>
            </a:r>
            <a:r>
              <a:rPr lang="en-US" dirty="0" smtClean="0"/>
              <a:t> </a:t>
            </a:r>
            <a:r>
              <a:rPr lang="en-US" dirty="0"/>
              <a:t>and land taxes</a:t>
            </a:r>
          </a:p>
          <a:p>
            <a:r>
              <a:rPr lang="en-US" dirty="0"/>
              <a:t>Other sources </a:t>
            </a:r>
            <a:r>
              <a:rPr lang="en-US" dirty="0" smtClean="0"/>
              <a:t>of government’s </a:t>
            </a:r>
            <a:r>
              <a:rPr lang="en-US" dirty="0"/>
              <a:t>income were from logging and mining concessions. </a:t>
            </a:r>
          </a:p>
          <a:p>
            <a:endParaRPr lang="en-US" dirty="0">
              <a:solidFill>
                <a:srgbClr val="FF0000"/>
              </a:solidFill>
            </a:endParaRPr>
          </a:p>
          <a:p>
            <a:endParaRPr lang="th-TH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Building the new group of </a:t>
            </a:r>
            <a:r>
              <a:rPr lang="en-US" b="1" dirty="0" smtClean="0"/>
              <a:t>nobles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The centralization of </a:t>
            </a:r>
            <a:r>
              <a:rPr lang="en-US" dirty="0"/>
              <a:t>taxes led to the loss of power by the </a:t>
            </a:r>
            <a:r>
              <a:rPr lang="en-US" dirty="0" smtClean="0"/>
              <a:t>nobles</a:t>
            </a:r>
          </a:p>
          <a:p>
            <a:r>
              <a:rPr lang="en-US" dirty="0" smtClean="0"/>
              <a:t>Rama </a:t>
            </a:r>
            <a:r>
              <a:rPr lang="en-US" dirty="0"/>
              <a:t>V </a:t>
            </a:r>
            <a:r>
              <a:rPr lang="en-US" dirty="0" smtClean="0"/>
              <a:t>built </a:t>
            </a:r>
            <a:r>
              <a:rPr lang="en-US" dirty="0"/>
              <a:t>his own new group of </a:t>
            </a:r>
            <a:r>
              <a:rPr lang="en-US" dirty="0" smtClean="0"/>
              <a:t>nobles</a:t>
            </a:r>
          </a:p>
          <a:p>
            <a:pPr lvl="1"/>
            <a:r>
              <a:rPr lang="en-US" dirty="0" smtClean="0"/>
              <a:t>Royal family </a:t>
            </a:r>
            <a:r>
              <a:rPr lang="en-US" dirty="0"/>
              <a:t>sent for education abroad. Younger group of nobles from families such as </a:t>
            </a:r>
            <a:r>
              <a:rPr lang="en-US" dirty="0" err="1"/>
              <a:t>Saeng-Xuto</a:t>
            </a:r>
            <a:r>
              <a:rPr lang="en-US" dirty="0"/>
              <a:t> and </a:t>
            </a:r>
            <a:r>
              <a:rPr lang="en-US" dirty="0" err="1"/>
              <a:t>Bunnag</a:t>
            </a:r>
            <a:r>
              <a:rPr lang="en-US" dirty="0"/>
              <a:t> became Rama V’s loyal supporters.</a:t>
            </a:r>
          </a:p>
          <a:p>
            <a:pPr lvl="1"/>
            <a:r>
              <a:rPr lang="en-US" dirty="0"/>
              <a:t>Together they formed a group called "Young Siam"</a:t>
            </a:r>
          </a:p>
          <a:p>
            <a:r>
              <a:rPr lang="en-US" dirty="0" smtClean="0"/>
              <a:t>Country's </a:t>
            </a:r>
            <a:r>
              <a:rPr lang="en-US" dirty="0"/>
              <a:t>administration </a:t>
            </a:r>
            <a:r>
              <a:rPr lang="en-US" dirty="0" smtClean="0"/>
              <a:t>reformed to system </a:t>
            </a:r>
            <a:r>
              <a:rPr lang="en-US" dirty="0"/>
              <a:t>of ministries.</a:t>
            </a:r>
          </a:p>
          <a:p>
            <a:pPr lvl="1"/>
            <a:r>
              <a:rPr lang="en-US" dirty="0"/>
              <a:t>The control of the ministries was given to members of royal family. 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472" y="642918"/>
            <a:ext cx="8229600" cy="1143000"/>
          </a:xfrm>
        </p:spPr>
        <p:txBody>
          <a:bodyPr>
            <a:normAutofit/>
          </a:bodyPr>
          <a:lstStyle/>
          <a:p>
            <a:r>
              <a:rPr lang="en-US" b="1" u="sng" dirty="0"/>
              <a:t>Building the absolutist </a:t>
            </a:r>
            <a:r>
              <a:rPr lang="en-US" b="1" u="sng" dirty="0" smtClean="0"/>
              <a:t>state</a:t>
            </a:r>
            <a:endParaRPr lang="th-TH" dirty="0"/>
          </a:p>
        </p:txBody>
      </p:sp>
      <p:pic>
        <p:nvPicPr>
          <p:cNvPr id="35842" name="Picture 2" descr="http://www.chiangmai-chiangrai.com/images/s/siamoid-siam-thailand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28860" y="1857364"/>
            <a:ext cx="3529620" cy="38576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Defining the </a:t>
            </a:r>
            <a:r>
              <a:rPr lang="en-US" b="1" dirty="0" smtClean="0"/>
              <a:t>borders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At first, Bangkok gov’t did not understand </a:t>
            </a:r>
            <a:endParaRPr lang="en-US" dirty="0"/>
          </a:p>
          <a:p>
            <a:r>
              <a:rPr lang="en-US" dirty="0" smtClean="0"/>
              <a:t>But by 1880s, Bangkok enthusiastically started drawing borders and expanded control over the enclosed areas. </a:t>
            </a:r>
          </a:p>
          <a:p>
            <a:r>
              <a:rPr lang="en-US" i="1" dirty="0" err="1" smtClean="0"/>
              <a:t>Thesapiban</a:t>
            </a:r>
            <a:r>
              <a:rPr lang="en-US" i="1" dirty="0" smtClean="0"/>
              <a:t> </a:t>
            </a:r>
            <a:r>
              <a:rPr lang="en-US" dirty="0"/>
              <a:t>(protection over territory) </a:t>
            </a:r>
            <a:r>
              <a:rPr lang="en-US" dirty="0" smtClean="0"/>
              <a:t>system</a:t>
            </a:r>
            <a:endParaRPr lang="en-US" dirty="0"/>
          </a:p>
          <a:p>
            <a:pPr lvl="1"/>
            <a:r>
              <a:rPr lang="en-US" dirty="0"/>
              <a:t>The system </a:t>
            </a:r>
            <a:r>
              <a:rPr lang="en-US" dirty="0" smtClean="0"/>
              <a:t>adopted from colonial </a:t>
            </a:r>
            <a:r>
              <a:rPr lang="en-US" dirty="0"/>
              <a:t>systems in Malaya, India, Java, and Singapore.</a:t>
            </a:r>
          </a:p>
          <a:p>
            <a:pPr lvl="1"/>
            <a:r>
              <a:rPr lang="en-US" dirty="0"/>
              <a:t>Bangkok appointed commissioners in the frontier </a:t>
            </a:r>
            <a:r>
              <a:rPr lang="en-US" dirty="0" smtClean="0"/>
              <a:t>areas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Defining the </a:t>
            </a:r>
            <a:r>
              <a:rPr lang="en-US" b="1" dirty="0" smtClean="0"/>
              <a:t>borders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From 1870-1900, Siam engaged with France and Britain over the drawing of borders.</a:t>
            </a:r>
          </a:p>
          <a:p>
            <a:pPr lvl="1"/>
            <a:r>
              <a:rPr lang="en-US" dirty="0" smtClean="0"/>
              <a:t>Competing ownership of areas that had multiple allegiance or belonged to no-one. </a:t>
            </a:r>
          </a:p>
          <a:p>
            <a:pPr lvl="1"/>
            <a:r>
              <a:rPr lang="en-US" dirty="0" smtClean="0"/>
              <a:t>Britain as alliance, but the relationship with France was more difficult. </a:t>
            </a:r>
            <a:endParaRPr lang="en-US" dirty="0"/>
          </a:p>
          <a:p>
            <a:pPr lvl="2"/>
            <a:r>
              <a:rPr lang="en-US" dirty="0" smtClean="0"/>
              <a:t>The clashed between Siam and France led to use of </a:t>
            </a:r>
            <a:r>
              <a:rPr lang="en-US" dirty="0" err="1" smtClean="0"/>
              <a:t>Maekhong</a:t>
            </a:r>
            <a:r>
              <a:rPr lang="en-US" dirty="0" smtClean="0"/>
              <a:t> as the border line. </a:t>
            </a:r>
          </a:p>
          <a:p>
            <a:pPr lvl="1">
              <a:buNone/>
            </a:pPr>
            <a:endParaRPr lang="en-US" dirty="0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Defining the </a:t>
            </a:r>
            <a:r>
              <a:rPr lang="en-US" b="1" dirty="0" smtClean="0"/>
              <a:t>borders</a:t>
            </a:r>
            <a:endParaRPr lang="th-TH" dirty="0"/>
          </a:p>
        </p:txBody>
      </p:sp>
      <p:pic>
        <p:nvPicPr>
          <p:cNvPr id="1026" name="Picture 2" descr="https://upload.wikimedia.org/wikipedia/commons/0/0d/The_French_Wolf_and_The_Siamese_Lam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285860"/>
            <a:ext cx="3357586" cy="4718549"/>
          </a:xfrm>
          <a:prstGeom prst="rect">
            <a:avLst/>
          </a:prstGeom>
          <a:noFill/>
        </p:spPr>
      </p:pic>
      <p:pic>
        <p:nvPicPr>
          <p:cNvPr id="1028" name="Picture 4" descr="https://upload.wikimedia.org/wikipedia/commons/9/92/Franco-Siamese_War_Cartoo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1357298"/>
            <a:ext cx="2921494" cy="4643470"/>
          </a:xfrm>
          <a:prstGeom prst="rect">
            <a:avLst/>
          </a:prstGeom>
          <a:noFill/>
        </p:spPr>
      </p:pic>
      <p:sp>
        <p:nvSpPr>
          <p:cNvPr id="7" name="Rectangle 6"/>
          <p:cNvSpPr/>
          <p:nvPr/>
        </p:nvSpPr>
        <p:spPr>
          <a:xfrm>
            <a:off x="2071670" y="6143644"/>
            <a:ext cx="571504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 smtClean="0"/>
              <a:t>Source: https://en.wikipedia.org/wiki/Franco-Siamese_War</a:t>
            </a:r>
            <a:endParaRPr lang="th-TH" sz="16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Defining the </a:t>
            </a:r>
            <a:r>
              <a:rPr lang="en-US" b="1" dirty="0" smtClean="0"/>
              <a:t>borders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T</a:t>
            </a:r>
            <a:r>
              <a:rPr lang="en-US" dirty="0" smtClean="0"/>
              <a:t>he new form of direct rule was created over the local rulers. Commissioners sent from Bangkok to rule and collect revenue.</a:t>
            </a:r>
          </a:p>
          <a:p>
            <a:pPr lvl="1"/>
            <a:r>
              <a:rPr lang="en-US" dirty="0" smtClean="0"/>
              <a:t>Reform of </a:t>
            </a:r>
            <a:r>
              <a:rPr lang="en-US" dirty="0" err="1" smtClean="0"/>
              <a:t>Kalahom</a:t>
            </a:r>
            <a:r>
              <a:rPr lang="en-US" dirty="0" smtClean="0"/>
              <a:t> and </a:t>
            </a:r>
            <a:r>
              <a:rPr lang="en-US" dirty="0" err="1" smtClean="0"/>
              <a:t>Mahatthai</a:t>
            </a:r>
            <a:r>
              <a:rPr lang="en-US" dirty="0" smtClean="0"/>
              <a:t>, with </a:t>
            </a:r>
            <a:r>
              <a:rPr lang="en-US" dirty="0" err="1" smtClean="0"/>
              <a:t>Mahatthai</a:t>
            </a:r>
            <a:r>
              <a:rPr lang="en-US" dirty="0" smtClean="0"/>
              <a:t> controlling all the provinces. </a:t>
            </a:r>
          </a:p>
          <a:p>
            <a:r>
              <a:rPr lang="en-US" dirty="0" smtClean="0"/>
              <a:t>Benefits were </a:t>
            </a:r>
            <a:r>
              <a:rPr lang="en-US" dirty="0"/>
              <a:t>exchanged to local rulers and old nobles </a:t>
            </a:r>
          </a:p>
          <a:p>
            <a:pPr lvl="1"/>
            <a:r>
              <a:rPr lang="en-US" dirty="0"/>
              <a:t>They were allowed to hold on to their titles, given high salaries, and allowed a share of the government’s revenue. </a:t>
            </a:r>
          </a:p>
          <a:p>
            <a:pPr lvl="1"/>
            <a:r>
              <a:rPr lang="en-US" dirty="0"/>
              <a:t>Their descendants </a:t>
            </a:r>
            <a:r>
              <a:rPr lang="en-US" dirty="0" smtClean="0"/>
              <a:t>adopted as part </a:t>
            </a:r>
            <a:r>
              <a:rPr lang="en-US" dirty="0"/>
              <a:t>of the newly formed bureaucratic system. </a:t>
            </a:r>
          </a:p>
          <a:p>
            <a:endParaRPr lang="en-US" dirty="0" smtClean="0"/>
          </a:p>
          <a:p>
            <a:pPr lvl="2">
              <a:buNone/>
            </a:pPr>
            <a:endParaRPr lang="en-US" dirty="0" smtClean="0"/>
          </a:p>
          <a:p>
            <a:pPr lvl="1">
              <a:buNone/>
            </a:pPr>
            <a:endParaRPr lang="en-US" dirty="0" smtClean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Defining the </a:t>
            </a:r>
            <a:r>
              <a:rPr lang="en-US" b="1" dirty="0" smtClean="0"/>
              <a:t>borders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The reform of the </a:t>
            </a:r>
            <a:r>
              <a:rPr lang="en-US" dirty="0" smtClean="0"/>
              <a:t>governance system gradually </a:t>
            </a:r>
            <a:r>
              <a:rPr lang="en-US" dirty="0"/>
              <a:t>extended until the new </a:t>
            </a:r>
            <a:r>
              <a:rPr lang="en-US" dirty="0" err="1"/>
              <a:t>centralised</a:t>
            </a:r>
            <a:r>
              <a:rPr lang="en-US" dirty="0"/>
              <a:t> system was completely established. </a:t>
            </a:r>
          </a:p>
          <a:p>
            <a:pPr lvl="1"/>
            <a:r>
              <a:rPr lang="en-US" dirty="0" err="1" smtClean="0"/>
              <a:t>Mahatthai</a:t>
            </a:r>
            <a:r>
              <a:rPr lang="en-US" dirty="0" smtClean="0"/>
              <a:t> replaced </a:t>
            </a:r>
            <a:r>
              <a:rPr lang="en-US" dirty="0" err="1" smtClean="0"/>
              <a:t>sakdina</a:t>
            </a:r>
            <a:endParaRPr lang="en-US" dirty="0"/>
          </a:p>
          <a:p>
            <a:pPr lvl="1"/>
            <a:r>
              <a:rPr lang="en-US" dirty="0" err="1" smtClean="0"/>
              <a:t>Mahatthai</a:t>
            </a:r>
            <a:r>
              <a:rPr lang="en-US" dirty="0" smtClean="0"/>
              <a:t> </a:t>
            </a:r>
            <a:r>
              <a:rPr lang="en-US" dirty="0"/>
              <a:t>controlled the police, forestry, health, judicial, port. </a:t>
            </a:r>
          </a:p>
          <a:p>
            <a:r>
              <a:rPr lang="en-US" dirty="0"/>
              <a:t>The governance of the provinces adopted a pyramid structure from the center down to the villages. </a:t>
            </a:r>
          </a:p>
          <a:p>
            <a:pPr lvl="2">
              <a:buNone/>
            </a:pPr>
            <a:endParaRPr lang="en-US" dirty="0" smtClean="0"/>
          </a:p>
          <a:p>
            <a:pPr lvl="1">
              <a:buNone/>
            </a:pPr>
            <a:endParaRPr lang="en-US" dirty="0" smtClean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Building the state's </a:t>
            </a:r>
            <a:r>
              <a:rPr lang="en-US" b="1" dirty="0" smtClean="0"/>
              <a:t>forces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Peasants </a:t>
            </a:r>
            <a:r>
              <a:rPr lang="en-US" dirty="0"/>
              <a:t>rebelled against the rise in taxes and the control.</a:t>
            </a:r>
          </a:p>
          <a:p>
            <a:pPr lvl="1"/>
            <a:r>
              <a:rPr lang="en-US" dirty="0" smtClean="0"/>
              <a:t>Isan, the North, and the far South. </a:t>
            </a:r>
          </a:p>
          <a:p>
            <a:pPr lvl="2"/>
            <a:r>
              <a:rPr lang="en-US" dirty="0" smtClean="0"/>
              <a:t>Example: </a:t>
            </a:r>
            <a:r>
              <a:rPr lang="en-US" i="1" dirty="0" err="1" smtClean="0"/>
              <a:t>Phu</a:t>
            </a:r>
            <a:r>
              <a:rPr lang="en-US" i="1" dirty="0" smtClean="0"/>
              <a:t>-mi-bun </a:t>
            </a:r>
            <a:r>
              <a:rPr lang="en-US" dirty="0"/>
              <a:t>rebels in </a:t>
            </a:r>
            <a:r>
              <a:rPr lang="en-US" dirty="0" smtClean="0"/>
              <a:t>Isan. The </a:t>
            </a:r>
            <a:r>
              <a:rPr lang="en-US" dirty="0"/>
              <a:t>leaders of these rebels acted as local moral leader to liberate the locals from external oppression</a:t>
            </a:r>
            <a:endParaRPr lang="en-US" dirty="0" smtClean="0"/>
          </a:p>
          <a:p>
            <a:pPr lvl="1"/>
            <a:r>
              <a:rPr lang="en-US" dirty="0" smtClean="0"/>
              <a:t>Many rebels supported </a:t>
            </a:r>
            <a:r>
              <a:rPr lang="en-US" dirty="0"/>
              <a:t>by the </a:t>
            </a:r>
            <a:r>
              <a:rPr lang="en-US" dirty="0" smtClean="0"/>
              <a:t>ousted local rulers or nobility. </a:t>
            </a:r>
          </a:p>
          <a:p>
            <a:r>
              <a:rPr lang="en-US" dirty="0" smtClean="0"/>
              <a:t>State’s forces developed to play a crucial roles</a:t>
            </a:r>
            <a:endParaRPr lang="en-US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7158" y="6357958"/>
            <a:ext cx="8229600" cy="346092"/>
          </a:xfrm>
        </p:spPr>
        <p:txBody>
          <a:bodyPr>
            <a:noAutofit/>
          </a:bodyPr>
          <a:lstStyle/>
          <a:p>
            <a:r>
              <a:rPr lang="en-US" sz="2800" dirty="0" smtClean="0"/>
              <a:t>source: </a:t>
            </a:r>
            <a:r>
              <a:rPr lang="th-TH" sz="2800" dirty="0" smtClean="0"/>
              <a:t>สายสกุล </a:t>
            </a:r>
            <a:r>
              <a:rPr lang="en-US" sz="2800" dirty="0" smtClean="0"/>
              <a:t>2537 “</a:t>
            </a:r>
            <a:r>
              <a:rPr lang="th-TH" sz="2800" dirty="0" smtClean="0"/>
              <a:t>กบฏไพร่หรือผีบุญ</a:t>
            </a:r>
            <a:r>
              <a:rPr lang="en-US" sz="2800" dirty="0" smtClean="0"/>
              <a:t>”</a:t>
            </a:r>
            <a:endParaRPr lang="th-TH" sz="28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357166"/>
            <a:ext cx="8929718" cy="5688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09688" y="214290"/>
            <a:ext cx="6524625" cy="593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57158" y="6357958"/>
            <a:ext cx="8229600" cy="346092"/>
          </a:xfrm>
        </p:spPr>
        <p:txBody>
          <a:bodyPr>
            <a:noAutofit/>
          </a:bodyPr>
          <a:lstStyle/>
          <a:p>
            <a:r>
              <a:rPr lang="en-US" sz="2800" dirty="0" smtClean="0"/>
              <a:t>source: </a:t>
            </a:r>
            <a:r>
              <a:rPr lang="th-TH" sz="2800" dirty="0" smtClean="0"/>
              <a:t>สายสกุล </a:t>
            </a:r>
            <a:r>
              <a:rPr lang="en-US" sz="2800" dirty="0" smtClean="0"/>
              <a:t>2537 “</a:t>
            </a:r>
            <a:r>
              <a:rPr lang="th-TH" sz="2800" dirty="0" smtClean="0"/>
              <a:t>กบฏไพร่หรือผีบุญ</a:t>
            </a:r>
            <a:r>
              <a:rPr lang="en-US" sz="2800" dirty="0" smtClean="0"/>
              <a:t>”</a:t>
            </a:r>
            <a:endParaRPr lang="th-TH" sz="28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3888" y="285728"/>
            <a:ext cx="7896225" cy="586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357158" y="6357958"/>
            <a:ext cx="8229600" cy="346092"/>
          </a:xfrm>
        </p:spPr>
        <p:txBody>
          <a:bodyPr>
            <a:noAutofit/>
          </a:bodyPr>
          <a:lstStyle/>
          <a:p>
            <a:r>
              <a:rPr lang="en-US" sz="2800" dirty="0" smtClean="0"/>
              <a:t>source: </a:t>
            </a:r>
            <a:r>
              <a:rPr lang="th-TH" sz="2800" dirty="0" smtClean="0"/>
              <a:t>สายสกุล </a:t>
            </a:r>
            <a:r>
              <a:rPr lang="en-US" sz="2800" dirty="0" smtClean="0"/>
              <a:t>2537 “</a:t>
            </a:r>
            <a:r>
              <a:rPr lang="th-TH" sz="2800" dirty="0" smtClean="0"/>
              <a:t>กบฏไพร่หรือผีบุญ</a:t>
            </a:r>
            <a:r>
              <a:rPr lang="en-US" sz="2800" dirty="0" smtClean="0"/>
              <a:t>”</a:t>
            </a:r>
            <a:endParaRPr lang="th-TH" sz="28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357158" y="6357958"/>
            <a:ext cx="8229600" cy="346092"/>
          </a:xfrm>
        </p:spPr>
        <p:txBody>
          <a:bodyPr>
            <a:noAutofit/>
          </a:bodyPr>
          <a:lstStyle/>
          <a:p>
            <a:r>
              <a:rPr lang="en-US" sz="2800" dirty="0" smtClean="0"/>
              <a:t>source: </a:t>
            </a:r>
            <a:r>
              <a:rPr lang="th-TH" sz="2800" dirty="0" smtClean="0"/>
              <a:t>สายสกุล </a:t>
            </a:r>
            <a:r>
              <a:rPr lang="en-US" sz="2800" dirty="0" smtClean="0"/>
              <a:t>2537 “</a:t>
            </a:r>
            <a:r>
              <a:rPr lang="th-TH" sz="2800" dirty="0" smtClean="0"/>
              <a:t>กบฏไพร่หรือผีบุญ</a:t>
            </a:r>
            <a:r>
              <a:rPr lang="en-US" sz="2800" dirty="0" smtClean="0"/>
              <a:t>”</a:t>
            </a:r>
            <a:endParaRPr lang="th-TH" sz="2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43148" y="229658"/>
            <a:ext cx="4300554" cy="60187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Building the state's forces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smtClean="0"/>
              <a:t>The government </a:t>
            </a:r>
            <a:r>
              <a:rPr lang="en-US" dirty="0"/>
              <a:t>saw the need to establish a full-time military forces. </a:t>
            </a:r>
          </a:p>
          <a:p>
            <a:pPr lvl="1"/>
            <a:r>
              <a:rPr lang="en-US" dirty="0"/>
              <a:t>T</a:t>
            </a:r>
            <a:r>
              <a:rPr lang="en-US" dirty="0" smtClean="0"/>
              <a:t>he </a:t>
            </a:r>
            <a:r>
              <a:rPr lang="en-US" dirty="0"/>
              <a:t>army was lacking personnel and training. </a:t>
            </a:r>
            <a:r>
              <a:rPr lang="en-US" dirty="0" smtClean="0"/>
              <a:t>Yet, the proposal was questioned.</a:t>
            </a:r>
          </a:p>
          <a:p>
            <a:r>
              <a:rPr lang="en-US" dirty="0" smtClean="0"/>
              <a:t>It was thought that the military was to help resist colonization threats, but it was actually </a:t>
            </a:r>
            <a:r>
              <a:rPr lang="en-US" dirty="0"/>
              <a:t>more about repressing </a:t>
            </a:r>
            <a:r>
              <a:rPr lang="en-US" dirty="0" smtClean="0"/>
              <a:t>the Chinese </a:t>
            </a:r>
            <a:r>
              <a:rPr lang="en-US" dirty="0"/>
              <a:t>and the peasants. </a:t>
            </a:r>
          </a:p>
          <a:p>
            <a:pPr lvl="1"/>
            <a:r>
              <a:rPr lang="en-US" dirty="0"/>
              <a:t>I</a:t>
            </a:r>
            <a:r>
              <a:rPr lang="en-US" dirty="0" smtClean="0"/>
              <a:t>nternal affairs, not fighting external threats.</a:t>
            </a:r>
          </a:p>
          <a:p>
            <a:r>
              <a:rPr lang="en-US" dirty="0" smtClean="0"/>
              <a:t>Military units were created in the rural areas. Conscription system was proposed. Full-time military finally in place as the government's finance improved.</a:t>
            </a:r>
          </a:p>
          <a:p>
            <a:endParaRPr lang="en-US" dirty="0"/>
          </a:p>
          <a:p>
            <a:pPr lvl="2">
              <a:buNone/>
            </a:pPr>
            <a:endParaRPr lang="en-US" dirty="0" smtClean="0"/>
          </a:p>
          <a:p>
            <a:pPr lvl="1">
              <a:buNone/>
            </a:pPr>
            <a:endParaRPr lang="en-US" dirty="0" smtClean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Building the state's forces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The centrally controlled police force was also developed.</a:t>
            </a:r>
          </a:p>
          <a:p>
            <a:pPr lvl="1"/>
            <a:r>
              <a:rPr lang="en-US" dirty="0" smtClean="0"/>
              <a:t>Police actually existed but considered low quality.</a:t>
            </a:r>
          </a:p>
          <a:p>
            <a:pPr lvl="1"/>
            <a:r>
              <a:rPr lang="en-US" dirty="0" err="1" smtClean="0"/>
              <a:t>Phra-Klang</a:t>
            </a:r>
            <a:r>
              <a:rPr lang="en-US" dirty="0" smtClean="0"/>
              <a:t> needs made the use of police became more necessary. </a:t>
            </a:r>
          </a:p>
          <a:p>
            <a:r>
              <a:rPr lang="en-US" dirty="0" smtClean="0"/>
              <a:t>Along </a:t>
            </a:r>
            <a:r>
              <a:rPr lang="en-US" dirty="0"/>
              <a:t>with the creation of the police, a new </a:t>
            </a:r>
            <a:r>
              <a:rPr lang="en-US" dirty="0" err="1"/>
              <a:t>centralised</a:t>
            </a:r>
            <a:r>
              <a:rPr lang="en-US" dirty="0"/>
              <a:t> judicial system was created. </a:t>
            </a:r>
          </a:p>
          <a:p>
            <a:pPr lvl="1"/>
            <a:r>
              <a:rPr lang="en-US" dirty="0" smtClean="0"/>
              <a:t>Courts </a:t>
            </a:r>
            <a:r>
              <a:rPr lang="en-US" dirty="0"/>
              <a:t>that used to be under different ministries were all brought under the newly created Ministry of Justice. Law school and bar association were formed.</a:t>
            </a:r>
          </a:p>
          <a:p>
            <a:endParaRPr lang="en-US" dirty="0"/>
          </a:p>
          <a:p>
            <a:pPr lvl="2">
              <a:buNone/>
            </a:pPr>
            <a:endParaRPr lang="en-US" dirty="0" smtClean="0"/>
          </a:p>
          <a:p>
            <a:pPr lvl="1">
              <a:buNone/>
            </a:pPr>
            <a:endParaRPr lang="en-US" dirty="0" smtClean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Constructing the state's ideologies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57758"/>
          </a:xfrm>
        </p:spPr>
        <p:txBody>
          <a:bodyPr>
            <a:normAutofit/>
          </a:bodyPr>
          <a:lstStyle/>
          <a:p>
            <a:r>
              <a:rPr lang="en-US" dirty="0" smtClean="0"/>
              <a:t>To foster stability to the new governmental system, formation of ideologies needed. </a:t>
            </a:r>
          </a:p>
          <a:p>
            <a:pPr lvl="1"/>
            <a:r>
              <a:rPr lang="en-US" dirty="0" smtClean="0"/>
              <a:t>Overcoming actual diversities. </a:t>
            </a:r>
          </a:p>
          <a:p>
            <a:pPr lvl="1"/>
            <a:r>
              <a:rPr lang="en-US" dirty="0" smtClean="0"/>
              <a:t>Create cultural integration and allow the government to govern</a:t>
            </a:r>
          </a:p>
          <a:p>
            <a:r>
              <a:rPr lang="en-US" dirty="0" smtClean="0"/>
              <a:t>Creation of “ideological apparatuses”</a:t>
            </a:r>
          </a:p>
          <a:p>
            <a:pPr lvl="1"/>
            <a:r>
              <a:rPr lang="en-US" dirty="0" smtClean="0"/>
              <a:t>Religion, language, education, and the new concept of “nation”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Constructing the state's ideologies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57758"/>
          </a:xfrm>
        </p:spPr>
        <p:txBody>
          <a:bodyPr>
            <a:normAutofit/>
          </a:bodyPr>
          <a:lstStyle/>
          <a:p>
            <a:r>
              <a:rPr lang="en-US" dirty="0"/>
              <a:t>Buddhism </a:t>
            </a:r>
            <a:r>
              <a:rPr lang="en-US" dirty="0" smtClean="0"/>
              <a:t>Reform</a:t>
            </a:r>
          </a:p>
          <a:p>
            <a:pPr lvl="1"/>
            <a:r>
              <a:rPr lang="en-US" dirty="0" smtClean="0"/>
              <a:t>Centralized </a:t>
            </a:r>
            <a:r>
              <a:rPr lang="en-US" dirty="0" err="1" smtClean="0"/>
              <a:t>Thammayut</a:t>
            </a:r>
            <a:r>
              <a:rPr lang="en-US" dirty="0" smtClean="0"/>
              <a:t> Sect</a:t>
            </a:r>
            <a:endParaRPr lang="en-US" dirty="0"/>
          </a:p>
          <a:p>
            <a:pPr lvl="1"/>
            <a:r>
              <a:rPr lang="en-US" dirty="0"/>
              <a:t>Monks rose </a:t>
            </a:r>
            <a:r>
              <a:rPr lang="en-US" dirty="0" smtClean="0"/>
              <a:t>through </a:t>
            </a:r>
            <a:r>
              <a:rPr lang="en-US" dirty="0" err="1" smtClean="0"/>
              <a:t>hierachical</a:t>
            </a:r>
            <a:r>
              <a:rPr lang="en-US" dirty="0" smtClean="0"/>
              <a:t> ranks; exams </a:t>
            </a:r>
            <a:r>
              <a:rPr lang="en-US" dirty="0"/>
              <a:t>used to </a:t>
            </a:r>
            <a:r>
              <a:rPr lang="en-US" dirty="0" smtClean="0"/>
              <a:t>qualify them to higher position in the hierarchy. </a:t>
            </a:r>
            <a:endParaRPr lang="en-US" dirty="0"/>
          </a:p>
          <a:p>
            <a:r>
              <a:rPr lang="en-US" dirty="0" err="1"/>
              <a:t>Phra</a:t>
            </a:r>
            <a:r>
              <a:rPr lang="en-US" dirty="0"/>
              <a:t> </a:t>
            </a:r>
            <a:r>
              <a:rPr lang="en-US" dirty="0" err="1" smtClean="0"/>
              <a:t>Wachirayan</a:t>
            </a:r>
            <a:r>
              <a:rPr lang="en-US" dirty="0" smtClean="0"/>
              <a:t>, Rama V’s brother, became the head of </a:t>
            </a:r>
            <a:r>
              <a:rPr lang="en-US" dirty="0" err="1" smtClean="0"/>
              <a:t>Thammayut</a:t>
            </a:r>
            <a:r>
              <a:rPr lang="en-US" dirty="0" smtClean="0"/>
              <a:t> Sect.</a:t>
            </a:r>
          </a:p>
          <a:p>
            <a:pPr lvl="1"/>
            <a:r>
              <a:rPr lang="en-US" dirty="0" smtClean="0"/>
              <a:t>He </a:t>
            </a:r>
            <a:r>
              <a:rPr lang="en-US" dirty="0"/>
              <a:t>travelled to gain cooperation to the </a:t>
            </a:r>
            <a:r>
              <a:rPr lang="en-US" dirty="0" smtClean="0"/>
              <a:t>sect from </a:t>
            </a:r>
            <a:r>
              <a:rPr lang="en-US" dirty="0"/>
              <a:t>local monks. </a:t>
            </a:r>
            <a:r>
              <a:rPr lang="en-US" dirty="0" smtClean="0"/>
              <a:t>The converted could gain in return </a:t>
            </a:r>
            <a:r>
              <a:rPr lang="en-US" dirty="0"/>
              <a:t>the royal support. 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28926" y="1071546"/>
            <a:ext cx="3324225" cy="557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Phra</a:t>
            </a:r>
            <a:r>
              <a:rPr lang="en-US" dirty="0" smtClean="0"/>
              <a:t> </a:t>
            </a:r>
            <a:r>
              <a:rPr lang="en-US" dirty="0" err="1" smtClean="0"/>
              <a:t>Wachirayan</a:t>
            </a:r>
            <a:r>
              <a:rPr lang="en-US" dirty="0" smtClean="0"/>
              <a:t>, Rama V’s brother,</a:t>
            </a:r>
            <a:endParaRPr lang="th-TH" dirty="0"/>
          </a:p>
        </p:txBody>
      </p:sp>
      <p:sp>
        <p:nvSpPr>
          <p:cNvPr id="7" name="Rectangle 6"/>
          <p:cNvSpPr/>
          <p:nvPr/>
        </p:nvSpPr>
        <p:spPr>
          <a:xfrm>
            <a:off x="500034" y="6072206"/>
            <a:ext cx="22653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dirty="0" smtClean="0"/>
              <a:t>ที่มา</a:t>
            </a:r>
            <a:r>
              <a:rPr lang="en-US" dirty="0" smtClean="0"/>
              <a:t>: </a:t>
            </a:r>
            <a:r>
              <a:rPr lang="th-TH" dirty="0" smtClean="0"/>
              <a:t>ปฐม </a:t>
            </a:r>
            <a:r>
              <a:rPr lang="en-US" dirty="0" smtClean="0"/>
              <a:t>(2551)</a:t>
            </a:r>
            <a:endParaRPr lang="th-TH" dirty="0" smtClean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Constructing the state's ideologies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14882"/>
          </a:xfrm>
        </p:spPr>
        <p:txBody>
          <a:bodyPr>
            <a:normAutofit/>
          </a:bodyPr>
          <a:lstStyle/>
          <a:p>
            <a:r>
              <a:rPr lang="en-US" dirty="0"/>
              <a:t>E</a:t>
            </a:r>
            <a:r>
              <a:rPr lang="en-US" dirty="0" smtClean="0"/>
              <a:t>ducation was </a:t>
            </a:r>
            <a:r>
              <a:rPr lang="en-US" dirty="0"/>
              <a:t>reformed </a:t>
            </a:r>
            <a:r>
              <a:rPr lang="en-US" dirty="0" smtClean="0"/>
              <a:t>with Buddhism. </a:t>
            </a:r>
            <a:endParaRPr lang="en-US" dirty="0"/>
          </a:p>
          <a:p>
            <a:r>
              <a:rPr lang="en-US" dirty="0" smtClean="0"/>
              <a:t>A </a:t>
            </a:r>
            <a:r>
              <a:rPr lang="en-US" dirty="0" err="1" smtClean="0"/>
              <a:t>standardised</a:t>
            </a:r>
            <a:r>
              <a:rPr lang="en-US" dirty="0" smtClean="0"/>
              <a:t> system was developed.</a:t>
            </a:r>
          </a:p>
          <a:p>
            <a:pPr lvl="1"/>
            <a:r>
              <a:rPr lang="en-US" dirty="0" smtClean="0"/>
              <a:t>Teaching a standard </a:t>
            </a:r>
            <a:r>
              <a:rPr lang="en-US" dirty="0"/>
              <a:t>Thai </a:t>
            </a:r>
            <a:r>
              <a:rPr lang="en-US" dirty="0" smtClean="0"/>
              <a:t>language, arithmetic, </a:t>
            </a:r>
            <a:r>
              <a:rPr lang="en-US" dirty="0"/>
              <a:t>and Buddhism. </a:t>
            </a:r>
          </a:p>
          <a:p>
            <a:r>
              <a:rPr lang="en-US" dirty="0"/>
              <a:t>The control of the schools was eventually handed to </a:t>
            </a:r>
            <a:r>
              <a:rPr lang="en-US" dirty="0" err="1" smtClean="0"/>
              <a:t>Mahattai</a:t>
            </a:r>
            <a:r>
              <a:rPr lang="en-US" dirty="0"/>
              <a:t>. </a:t>
            </a:r>
            <a:endParaRPr lang="en-US" dirty="0" smtClean="0"/>
          </a:p>
          <a:p>
            <a:pPr lvl="1"/>
            <a:r>
              <a:rPr lang="en-US" dirty="0" smtClean="0"/>
              <a:t>The </a:t>
            </a:r>
            <a:r>
              <a:rPr lang="en-US" dirty="0"/>
              <a:t>school system expanded rapidly, and played a crucial role in establishing the more unified Thai culture. 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Constructing the state's ideologies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14882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A new idea of one nation under one King </a:t>
            </a:r>
          </a:p>
          <a:p>
            <a:pPr lvl="1"/>
            <a:r>
              <a:rPr lang="en-US" dirty="0" smtClean="0"/>
              <a:t>Process started from Rama IV, Prince </a:t>
            </a:r>
            <a:r>
              <a:rPr lang="en-US" dirty="0" err="1" smtClean="0"/>
              <a:t>Damrong</a:t>
            </a:r>
            <a:r>
              <a:rPr lang="en-US" dirty="0" smtClean="0"/>
              <a:t> furthered the task by developing the concept of the “Thai” or “Siamese” people. </a:t>
            </a:r>
          </a:p>
          <a:p>
            <a:pPr lvl="1"/>
            <a:r>
              <a:rPr lang="en-US" dirty="0" smtClean="0"/>
              <a:t>The Siamese history and tradition of Kingship starting from </a:t>
            </a:r>
            <a:r>
              <a:rPr lang="en-US" dirty="0" err="1" smtClean="0"/>
              <a:t>Sukhotai</a:t>
            </a:r>
            <a:endParaRPr lang="en-US" dirty="0" smtClean="0"/>
          </a:p>
          <a:p>
            <a:r>
              <a:rPr lang="en-US" dirty="0"/>
              <a:t>A new idea of Tai race glossed over the ethic </a:t>
            </a:r>
            <a:r>
              <a:rPr lang="en-US" dirty="0" smtClean="0"/>
              <a:t>diversities </a:t>
            </a:r>
            <a:endParaRPr lang="en-US" dirty="0"/>
          </a:p>
          <a:p>
            <a:r>
              <a:rPr lang="en-US" dirty="0" smtClean="0"/>
              <a:t>“</a:t>
            </a:r>
            <a:r>
              <a:rPr lang="en-US" dirty="0"/>
              <a:t>Thai-ness” was </a:t>
            </a:r>
            <a:r>
              <a:rPr lang="en-US" dirty="0" smtClean="0"/>
              <a:t>broadened to cover Laotian and Shan. Older </a:t>
            </a:r>
            <a:r>
              <a:rPr lang="en-US" dirty="0"/>
              <a:t>names of provinces that signified </a:t>
            </a:r>
            <a:r>
              <a:rPr lang="en-US" dirty="0" smtClean="0"/>
              <a:t>non-</a:t>
            </a:r>
            <a:r>
              <a:rPr lang="en-US" dirty="0" err="1" smtClean="0"/>
              <a:t>Thainess</a:t>
            </a:r>
            <a:r>
              <a:rPr lang="en-US" dirty="0" smtClean="0"/>
              <a:t> replaced</a:t>
            </a:r>
            <a:endParaRPr lang="en-US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Constructing the state's ideologies</a:t>
            </a:r>
            <a:endParaRPr lang="en-US" dirty="0"/>
          </a:p>
        </p:txBody>
      </p:sp>
      <p:sp>
        <p:nvSpPr>
          <p:cNvPr id="57346" name="AutoShape 2" descr="Image result for คนไทย สุโขทัย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57348" name="AutoShape 4" descr="Image result for คนไทย สุโขทัย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57350" name="Picture 6" descr="http://p3.s1sf.com/gu/0/ui/0/395/797b24p23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86050" y="1643050"/>
            <a:ext cx="3071834" cy="4359682"/>
          </a:xfrm>
          <a:prstGeom prst="rect">
            <a:avLst/>
          </a:prstGeom>
          <a:noFill/>
        </p:spPr>
      </p:pic>
      <p:sp>
        <p:nvSpPr>
          <p:cNvPr id="8" name="Rectangle 7"/>
          <p:cNvSpPr/>
          <p:nvPr/>
        </p:nvSpPr>
        <p:spPr>
          <a:xfrm>
            <a:off x="2214546" y="6286520"/>
            <a:ext cx="55721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dirty="0" smtClean="0"/>
              <a:t>Source: http://guru.sanook.com/395/</a:t>
            </a:r>
            <a:endParaRPr lang="th-TH" sz="1800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Constructing the state's ideologies</a:t>
            </a:r>
            <a:endParaRPr lang="th-TH" dirty="0" smtClean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58" y="1500174"/>
            <a:ext cx="8401080" cy="5143536"/>
          </a:xfrm>
        </p:spPr>
        <p:txBody>
          <a:bodyPr>
            <a:normAutofit/>
          </a:bodyPr>
          <a:lstStyle/>
          <a:p>
            <a:r>
              <a:rPr lang="en-US" dirty="0" smtClean="0"/>
              <a:t>From “Laotian” to being “Thai”</a:t>
            </a:r>
          </a:p>
          <a:p>
            <a:pPr marL="896938" lvl="2" indent="0">
              <a:buNone/>
            </a:pPr>
            <a:endParaRPr lang="th-TH" dirty="0" smtClean="0"/>
          </a:p>
          <a:p>
            <a:pPr marL="896938" lvl="2" indent="0">
              <a:buNone/>
            </a:pPr>
            <a:r>
              <a:rPr lang="en-US" sz="3200" i="1" dirty="0" smtClean="0"/>
              <a:t>“</a:t>
            </a:r>
            <a:r>
              <a:rPr lang="th-TH" sz="3200" i="1" dirty="0" smtClean="0"/>
              <a:t>ลักษณะการปกครองแผ่นดินแต่เดิม นิยมให้เป็นอย่างประเทศราชาธิราช </a:t>
            </a:r>
            <a:r>
              <a:rPr lang="en-US" sz="3200" i="1" dirty="0" smtClean="0"/>
              <a:t>(empire) </a:t>
            </a:r>
            <a:r>
              <a:rPr lang="th-TH" sz="3200" i="1" dirty="0" smtClean="0"/>
              <a:t>อันมีเมืองมีคนต่างชาติต่างภาษาเป็นเมืองขึ้นอยู่ในพระราชอาณาเขต จึงถือว่าเมืองชายพระราชอาณาเขต มณฑลนั้นเป็นเมืองลาว </a:t>
            </a:r>
            <a:r>
              <a:rPr lang="th-TH" sz="3200" b="1" i="1" dirty="0" smtClean="0"/>
              <a:t>และเรียกชาวเมืองซึ่งอันที่จริงเป็นชนชาติไทยว่าลาว</a:t>
            </a:r>
            <a:r>
              <a:rPr lang="en-US" sz="3200" i="1" dirty="0" smtClean="0"/>
              <a:t>”</a:t>
            </a:r>
          </a:p>
          <a:p>
            <a:pPr marL="896938" lvl="2" indent="0">
              <a:buNone/>
            </a:pPr>
            <a:r>
              <a:rPr lang="en-US" sz="2800" b="1" dirty="0" smtClean="0"/>
              <a:t>			</a:t>
            </a:r>
            <a:r>
              <a:rPr lang="en-US" sz="2800" b="1" dirty="0"/>
              <a:t>	</a:t>
            </a:r>
            <a:r>
              <a:rPr lang="en-US" sz="2800" b="1" dirty="0" smtClean="0"/>
              <a:t>	Prince </a:t>
            </a:r>
            <a:r>
              <a:rPr lang="en-US" sz="2800" b="1" dirty="0" err="1" smtClean="0"/>
              <a:t>Damrong</a:t>
            </a:r>
            <a:endParaRPr lang="en-US" sz="2800" b="1" dirty="0" smtClean="0"/>
          </a:p>
          <a:p>
            <a:pPr marL="896938" lvl="2" indent="0">
              <a:buNone/>
            </a:pPr>
            <a:r>
              <a:rPr lang="en-US" sz="2800" b="1" dirty="0" smtClean="0"/>
              <a:t>					(</a:t>
            </a:r>
            <a:r>
              <a:rPr lang="th-TH" sz="2800" dirty="0" smtClean="0"/>
              <a:t>กรมพระยาดำรงราชานุภาพ</a:t>
            </a:r>
            <a:r>
              <a:rPr lang="en-US" sz="2800" dirty="0" smtClean="0"/>
              <a:t>)</a:t>
            </a:r>
            <a:endParaRPr lang="th-TH" sz="2800" dirty="0" smtClean="0"/>
          </a:p>
          <a:p>
            <a:pPr lvl="1"/>
            <a:endParaRPr lang="th-TH" dirty="0" smtClean="0"/>
          </a:p>
          <a:p>
            <a:pPr lvl="1"/>
            <a:endParaRPr lang="th-TH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Constructing the state's ideologies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14882"/>
          </a:xfrm>
        </p:spPr>
        <p:txBody>
          <a:bodyPr>
            <a:normAutofit fontScale="85000" lnSpcReduction="10000"/>
          </a:bodyPr>
          <a:lstStyle/>
          <a:p>
            <a:r>
              <a:rPr lang="en-US" dirty="0" smtClean="0"/>
              <a:t>New concept “Chat” as “Nation”. </a:t>
            </a:r>
          </a:p>
          <a:p>
            <a:pPr lvl="1"/>
            <a:r>
              <a:rPr lang="en-US" dirty="0" smtClean="0"/>
              <a:t>Chat previously meant an idea of birth, race, and ethnic identity.</a:t>
            </a:r>
          </a:p>
          <a:p>
            <a:pPr lvl="1"/>
            <a:r>
              <a:rPr lang="en-US" dirty="0"/>
              <a:t>C</a:t>
            </a:r>
            <a:r>
              <a:rPr lang="en-US" dirty="0" smtClean="0"/>
              <a:t>hat as “nation” </a:t>
            </a:r>
            <a:r>
              <a:rPr lang="en-US" dirty="0" smtClean="0">
                <a:sym typeface="Wingdings" panose="05000000000000000000" pitchFamily="2" charset="2"/>
              </a:rPr>
              <a:t> </a:t>
            </a:r>
            <a:r>
              <a:rPr lang="en-US" dirty="0" smtClean="0"/>
              <a:t>a population enclosed within a given territory, owing allegiance to a single authority (King). </a:t>
            </a:r>
          </a:p>
          <a:p>
            <a:r>
              <a:rPr lang="en-US" dirty="0" smtClean="0"/>
              <a:t>This shift reflect a change in relationship between King and the people</a:t>
            </a:r>
            <a:r>
              <a:rPr lang="en-US" dirty="0"/>
              <a:t>. </a:t>
            </a:r>
            <a:endParaRPr lang="en-US" dirty="0" smtClean="0"/>
          </a:p>
          <a:p>
            <a:pPr lvl="1"/>
            <a:r>
              <a:rPr lang="en-US" dirty="0" smtClean="0"/>
              <a:t>Direct relationship </a:t>
            </a:r>
            <a:r>
              <a:rPr lang="en-US" dirty="0"/>
              <a:t>between the King and the </a:t>
            </a:r>
            <a:r>
              <a:rPr lang="en-US" dirty="0" smtClean="0"/>
              <a:t>people</a:t>
            </a:r>
          </a:p>
          <a:p>
            <a:r>
              <a:rPr lang="en-US" dirty="0" smtClean="0"/>
              <a:t>Provided basis for Rama VI  to build Thai nationalism through the concepts of "Nation, Religion, and King".</a:t>
            </a:r>
          </a:p>
          <a:p>
            <a:pPr lvl="1"/>
            <a:r>
              <a:rPr lang="en-US" dirty="0" smtClean="0"/>
              <a:t>The </a:t>
            </a:r>
            <a:r>
              <a:rPr lang="en-US" dirty="0"/>
              <a:t>King became the embodiment of the Thai nation.</a:t>
            </a:r>
          </a:p>
          <a:p>
            <a:endParaRPr lang="en-US" dirty="0" smtClean="0"/>
          </a:p>
          <a:p>
            <a:pPr lvl="1"/>
            <a:endParaRPr lang="en-US" dirty="0" smtClean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Building the state's bureaucracy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centerpiece of the new absolutist state: “bureaucracy”. </a:t>
            </a:r>
          </a:p>
          <a:p>
            <a:pPr lvl="1"/>
            <a:r>
              <a:rPr lang="en-US" dirty="0" smtClean="0"/>
              <a:t>It did the tasks “in the service of the King”. </a:t>
            </a:r>
          </a:p>
          <a:p>
            <a:pPr lvl="1"/>
            <a:r>
              <a:rPr lang="en-US" dirty="0"/>
              <a:t>The </a:t>
            </a:r>
            <a:r>
              <a:rPr lang="en-US" dirty="0" smtClean="0"/>
              <a:t>head of system were new aristocrats defined by the Royal blood. </a:t>
            </a:r>
            <a:endParaRPr lang="en-US" dirty="0"/>
          </a:p>
          <a:p>
            <a:pPr lvl="1"/>
            <a:r>
              <a:rPr lang="en-US" dirty="0" smtClean="0"/>
              <a:t>With limited competition for its power, the bureaucrats became exceptionally powerful. </a:t>
            </a:r>
            <a:endParaRPr lang="en-US" dirty="0"/>
          </a:p>
          <a:p>
            <a:pPr lvl="1"/>
            <a:endParaRPr lang="en-US" dirty="0" smtClean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Building the state's bureaucracy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29196"/>
          </a:xfrm>
        </p:spPr>
        <p:txBody>
          <a:bodyPr>
            <a:normAutofit/>
          </a:bodyPr>
          <a:lstStyle/>
          <a:p>
            <a:pPr marL="571500" indent="-457200"/>
            <a:r>
              <a:rPr lang="en-US" dirty="0" smtClean="0"/>
              <a:t>A large expansion of bureaucrats</a:t>
            </a:r>
          </a:p>
          <a:p>
            <a:pPr marL="971550" lvl="1" indent="-457200"/>
            <a:r>
              <a:rPr lang="en-US" dirty="0" smtClean="0"/>
              <a:t>Between 1890 and 1919, the number of salaried officials grew from 12,000 to 80,000.</a:t>
            </a:r>
          </a:p>
          <a:p>
            <a:pPr marL="971550" lvl="1" indent="-457200"/>
            <a:r>
              <a:rPr lang="en-US" dirty="0" smtClean="0"/>
              <a:t>Modern education </a:t>
            </a:r>
            <a:r>
              <a:rPr lang="en-US" dirty="0"/>
              <a:t>system </a:t>
            </a:r>
            <a:r>
              <a:rPr lang="en-US" dirty="0" smtClean="0"/>
              <a:t>expanded as training for bureaucracy</a:t>
            </a:r>
            <a:endParaRPr lang="en-US" dirty="0"/>
          </a:p>
          <a:p>
            <a:pPr marL="1371600" lvl="2" indent="-457200"/>
            <a:r>
              <a:rPr lang="en-US" dirty="0" smtClean="0"/>
              <a:t>Civil </a:t>
            </a:r>
            <a:r>
              <a:rPr lang="en-US" dirty="0"/>
              <a:t>service training school and the military academy were </a:t>
            </a:r>
            <a:r>
              <a:rPr lang="en-US" dirty="0" smtClean="0"/>
              <a:t>founded</a:t>
            </a:r>
          </a:p>
          <a:p>
            <a:pPr marL="971550" lvl="1" indent="-457200"/>
            <a:r>
              <a:rPr lang="en-US" dirty="0" smtClean="0"/>
              <a:t>But attendances remained </a:t>
            </a:r>
            <a:r>
              <a:rPr lang="en-US" dirty="0"/>
              <a:t>members of royal family and </a:t>
            </a:r>
            <a:r>
              <a:rPr lang="en-US" dirty="0" smtClean="0"/>
              <a:t>aristocrats</a:t>
            </a:r>
            <a:r>
              <a:rPr lang="en-US" dirty="0"/>
              <a:t>.</a:t>
            </a:r>
            <a:endParaRPr lang="en-US" dirty="0" smtClean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Building the state's bureaucracy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29196"/>
          </a:xfrm>
        </p:spPr>
        <p:txBody>
          <a:bodyPr>
            <a:normAutofit fontScale="92500"/>
          </a:bodyPr>
          <a:lstStyle/>
          <a:p>
            <a:r>
              <a:rPr lang="en-US" dirty="0"/>
              <a:t>H</a:t>
            </a:r>
            <a:r>
              <a:rPr lang="en-US" dirty="0" smtClean="0"/>
              <a:t>igher-ranks carefully limited to “</a:t>
            </a:r>
            <a:r>
              <a:rPr lang="en-US" i="1" dirty="0" err="1" smtClean="0"/>
              <a:t>phu</a:t>
            </a:r>
            <a:r>
              <a:rPr lang="en-US" i="1" dirty="0" smtClean="0"/>
              <a:t>-di</a:t>
            </a:r>
            <a:r>
              <a:rPr lang="en-US" dirty="0" smtClean="0"/>
              <a:t>”</a:t>
            </a:r>
          </a:p>
          <a:p>
            <a:pPr lvl="1"/>
            <a:r>
              <a:rPr lang="en-US" dirty="0"/>
              <a:t>R</a:t>
            </a:r>
            <a:r>
              <a:rPr lang="en-US" dirty="0" smtClean="0"/>
              <a:t>oyal and </a:t>
            </a:r>
            <a:r>
              <a:rPr lang="en-US" dirty="0" err="1" smtClean="0"/>
              <a:t>aristrocrat</a:t>
            </a:r>
            <a:r>
              <a:rPr lang="en-US" dirty="0" smtClean="0"/>
              <a:t> families,</a:t>
            </a:r>
          </a:p>
          <a:p>
            <a:pPr lvl="1"/>
            <a:r>
              <a:rPr lang="en-US" dirty="0" smtClean="0"/>
              <a:t>Or Chinese families and provincial nobles’ families. </a:t>
            </a:r>
          </a:p>
          <a:p>
            <a:pPr lvl="2"/>
            <a:r>
              <a:rPr lang="en-US" dirty="0" smtClean="0"/>
              <a:t>But not local rulers from Isan and </a:t>
            </a:r>
            <a:r>
              <a:rPr lang="en-US" dirty="0" err="1" smtClean="0"/>
              <a:t>Malayu</a:t>
            </a:r>
            <a:endParaRPr lang="en-US" dirty="0" smtClean="0"/>
          </a:p>
          <a:p>
            <a:r>
              <a:rPr lang="en-US" dirty="0" smtClean="0"/>
              <a:t>The divergent between higher-ranks and others</a:t>
            </a:r>
          </a:p>
          <a:p>
            <a:pPr lvl="1"/>
            <a:r>
              <a:rPr lang="en-US" dirty="0" smtClean="0"/>
              <a:t>The </a:t>
            </a:r>
            <a:r>
              <a:rPr lang="en-US" dirty="0"/>
              <a:t>core of royal and aristocratic bureaucrats shape the culture and ethos of “</a:t>
            </a:r>
            <a:r>
              <a:rPr lang="en-US" i="1" dirty="0" err="1"/>
              <a:t>Kha-ratchakarn</a:t>
            </a:r>
            <a:r>
              <a:rPr lang="en-US" dirty="0"/>
              <a:t>” (the servant of the King).</a:t>
            </a:r>
          </a:p>
          <a:p>
            <a:pPr lvl="1"/>
            <a:r>
              <a:rPr lang="en-US" dirty="0"/>
              <a:t>But some started to attach rather to the idea of them abiding texts and rules (</a:t>
            </a:r>
            <a:r>
              <a:rPr lang="en-US" i="1" dirty="0" err="1"/>
              <a:t>lak-wicha</a:t>
            </a:r>
            <a:r>
              <a:rPr lang="en-US" dirty="0"/>
              <a:t>).</a:t>
            </a:r>
          </a:p>
          <a:p>
            <a:endParaRPr lang="en-US" dirty="0" smtClean="0"/>
          </a:p>
          <a:p>
            <a:pPr marL="457200" lvl="1" indent="0">
              <a:buNone/>
            </a:pPr>
            <a:endParaRPr lang="en-US" dirty="0"/>
          </a:p>
          <a:p>
            <a:pPr lvl="1"/>
            <a:endParaRPr lang="en-US" dirty="0" smtClean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Building the state's bureaucracy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29196"/>
          </a:xfrm>
        </p:spPr>
        <p:txBody>
          <a:bodyPr>
            <a:normAutofit/>
          </a:bodyPr>
          <a:lstStyle/>
          <a:p>
            <a:r>
              <a:rPr lang="en-US" dirty="0"/>
              <a:t>F</a:t>
            </a:r>
            <a:r>
              <a:rPr lang="en-US" dirty="0" smtClean="0"/>
              <a:t>ull-time military also led to the development of “military caste” and “military families”.</a:t>
            </a:r>
          </a:p>
          <a:p>
            <a:pPr lvl="1"/>
            <a:r>
              <a:rPr lang="en-US" dirty="0" smtClean="0"/>
              <a:t>The senior-ranking military commanders put their sons in the army. </a:t>
            </a:r>
          </a:p>
          <a:p>
            <a:pPr lvl="1"/>
            <a:r>
              <a:rPr lang="en-US" dirty="0" smtClean="0"/>
              <a:t>The military started developing its independent power.</a:t>
            </a:r>
            <a:endParaRPr lang="en-US" dirty="0"/>
          </a:p>
          <a:p>
            <a:pPr lvl="1"/>
            <a:endParaRPr lang="en-US" dirty="0"/>
          </a:p>
          <a:p>
            <a:pPr lvl="1"/>
            <a:endParaRPr lang="en-US" dirty="0" smtClean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Building the state's bureaucracy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29196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Powerful bureaucrats contain contradictions, especially by assimilating culture from </a:t>
            </a:r>
            <a:r>
              <a:rPr lang="en-US" dirty="0" err="1" smtClean="0"/>
              <a:t>sakdina</a:t>
            </a:r>
            <a:endParaRPr lang="en-US" dirty="0"/>
          </a:p>
          <a:p>
            <a:pPr lvl="1"/>
            <a:r>
              <a:rPr lang="en-US" dirty="0" smtClean="0"/>
              <a:t>The culture of self-</a:t>
            </a:r>
            <a:r>
              <a:rPr lang="en-US" dirty="0" err="1" smtClean="0"/>
              <a:t>renumeration</a:t>
            </a:r>
            <a:r>
              <a:rPr lang="en-US" dirty="0" smtClean="0"/>
              <a:t> (</a:t>
            </a:r>
            <a:r>
              <a:rPr lang="en-US" i="1" dirty="0" smtClean="0"/>
              <a:t>kin-</a:t>
            </a:r>
            <a:r>
              <a:rPr lang="en-US" i="1" dirty="0" err="1" smtClean="0"/>
              <a:t>muang</a:t>
            </a:r>
            <a:r>
              <a:rPr lang="en-US" dirty="0"/>
              <a:t>)</a:t>
            </a:r>
            <a:endParaRPr lang="en-US" dirty="0" smtClean="0"/>
          </a:p>
          <a:p>
            <a:pPr lvl="1"/>
            <a:r>
              <a:rPr lang="en-US" dirty="0" smtClean="0"/>
              <a:t>The culture of patronage</a:t>
            </a:r>
          </a:p>
          <a:p>
            <a:r>
              <a:rPr lang="en-US" dirty="0" smtClean="0"/>
              <a:t>The culture of self-</a:t>
            </a:r>
            <a:r>
              <a:rPr lang="en-US" dirty="0" err="1" smtClean="0"/>
              <a:t>renumeration</a:t>
            </a:r>
            <a:r>
              <a:rPr lang="en-US" dirty="0" smtClean="0"/>
              <a:t> </a:t>
            </a:r>
          </a:p>
          <a:p>
            <a:pPr lvl="1"/>
            <a:r>
              <a:rPr lang="en-US" dirty="0" smtClean="0"/>
              <a:t>Under Rama V such practices were actually allowed to continue as the salaries system was incomplete. </a:t>
            </a:r>
          </a:p>
          <a:p>
            <a:pPr lvl="1"/>
            <a:r>
              <a:rPr lang="en-US" dirty="0" smtClean="0"/>
              <a:t>Kin-</a:t>
            </a:r>
            <a:r>
              <a:rPr lang="en-US" dirty="0" err="1" smtClean="0"/>
              <a:t>muang</a:t>
            </a:r>
            <a:r>
              <a:rPr lang="en-US" dirty="0" smtClean="0"/>
              <a:t> also helped attract people to lower-ranks positions and the positions in far-away provinces.</a:t>
            </a:r>
            <a:endParaRPr lang="en-US" dirty="0"/>
          </a:p>
          <a:p>
            <a:pPr lvl="1"/>
            <a:endParaRPr lang="en-US" dirty="0" smtClean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Building the state's bureaucracy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29196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The culture of patronage </a:t>
            </a:r>
          </a:p>
          <a:p>
            <a:pPr lvl="1"/>
            <a:r>
              <a:rPr lang="en-US" dirty="0" smtClean="0"/>
              <a:t>Nepotism dominated promotion. </a:t>
            </a:r>
          </a:p>
          <a:p>
            <a:pPr lvl="1"/>
            <a:r>
              <a:rPr lang="en-US" dirty="0" smtClean="0"/>
              <a:t>Higher ranks bureaucrats gathered followers to secured their position. </a:t>
            </a:r>
          </a:p>
          <a:p>
            <a:pPr lvl="1"/>
            <a:r>
              <a:rPr lang="en-US" dirty="0" smtClean="0"/>
              <a:t>The system of “</a:t>
            </a:r>
            <a:r>
              <a:rPr lang="en-US" i="1" dirty="0" err="1" smtClean="0"/>
              <a:t>phak-phuak</a:t>
            </a:r>
            <a:r>
              <a:rPr lang="en-US" dirty="0" smtClean="0"/>
              <a:t>” caused fragmented bureaucracy. </a:t>
            </a:r>
          </a:p>
          <a:p>
            <a:r>
              <a:rPr lang="en-US" dirty="0" err="1"/>
              <a:t>P</a:t>
            </a:r>
            <a:r>
              <a:rPr lang="en-US" dirty="0" err="1" smtClean="0"/>
              <a:t>atrimonialism</a:t>
            </a:r>
            <a:r>
              <a:rPr lang="en-US" dirty="0" smtClean="0"/>
              <a:t> continued to be the core of Thai bureaucracy.</a:t>
            </a:r>
          </a:p>
          <a:p>
            <a:pPr lvl="1"/>
            <a:r>
              <a:rPr lang="en-US" dirty="0" smtClean="0"/>
              <a:t>System worked through patronage and exchange of favors, and the power from civil society did not exist. </a:t>
            </a:r>
            <a:endParaRPr lang="en-US" dirty="0"/>
          </a:p>
          <a:p>
            <a:pPr lvl="1"/>
            <a:endParaRPr lang="en-US" dirty="0"/>
          </a:p>
          <a:p>
            <a:pPr lvl="1"/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Evaluating the success of Rama V’s reform</a:t>
            </a:r>
            <a:endParaRPr lang="th-TH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Rama V great success in introducing </a:t>
            </a:r>
            <a:r>
              <a:rPr lang="en-US" dirty="0" err="1" smtClean="0"/>
              <a:t>centralised</a:t>
            </a:r>
            <a:r>
              <a:rPr lang="en-US" dirty="0" smtClean="0"/>
              <a:t> bureaucracy</a:t>
            </a:r>
            <a:r>
              <a:rPr lang="en-US" dirty="0"/>
              <a:t> </a:t>
            </a:r>
            <a:r>
              <a:rPr lang="en-US" dirty="0" smtClean="0"/>
              <a:t>came at costs. </a:t>
            </a:r>
          </a:p>
          <a:p>
            <a:r>
              <a:rPr lang="en-US" dirty="0" smtClean="0"/>
              <a:t>Cost of using compromise as the strategy. </a:t>
            </a:r>
          </a:p>
          <a:p>
            <a:pPr lvl="1"/>
            <a:r>
              <a:rPr lang="en-US" dirty="0" smtClean="0"/>
              <a:t>The old local rulers and nobles continued to earn benefits even under the new bureaucratic system where they have little roles.</a:t>
            </a:r>
          </a:p>
          <a:p>
            <a:pPr lvl="1"/>
            <a:r>
              <a:rPr lang="en-US" dirty="0" smtClean="0"/>
              <a:t>This led to an oversized and inefficient bureaucratic system from the start</a:t>
            </a:r>
          </a:p>
          <a:p>
            <a:pPr lvl="1">
              <a:buNone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Evaluating the success of Rama V’s reform</a:t>
            </a:r>
            <a:endParaRPr lang="th-TH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The modern bureaucrats was not yet developed, preferring to let the old culture persisted. </a:t>
            </a:r>
          </a:p>
          <a:p>
            <a:pPr lvl="1"/>
            <a:r>
              <a:rPr lang="en-US" dirty="0" smtClean="0"/>
              <a:t>This explain the persistence of the culture of corruption in Thai bureaucracy. </a:t>
            </a:r>
            <a:endParaRPr lang="en-US" dirty="0"/>
          </a:p>
          <a:p>
            <a:r>
              <a:rPr lang="en-US" dirty="0" smtClean="0"/>
              <a:t>The aim to have blood-line underpinning access to high-ranking position contradicted the eventual development of professional bureaucrats.</a:t>
            </a:r>
          </a:p>
          <a:p>
            <a:pPr lvl="1"/>
            <a:r>
              <a:rPr lang="en-US" dirty="0" smtClean="0"/>
              <a:t>Leading to tensions facing subsequent Kings.</a:t>
            </a:r>
          </a:p>
          <a:p>
            <a:pPr lvl="1">
              <a:buNone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388</TotalTime>
  <Words>1759</Words>
  <Application>Microsoft Office PowerPoint</Application>
  <PresentationFormat>On-screen Show (4:3)</PresentationFormat>
  <Paragraphs>180</Paragraphs>
  <Slides>38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4" baseType="lpstr">
      <vt:lpstr>Angsana New</vt:lpstr>
      <vt:lpstr>Arial</vt:lpstr>
      <vt:lpstr>Calibri</vt:lpstr>
      <vt:lpstr>Cordia New</vt:lpstr>
      <vt:lpstr>Wingdings</vt:lpstr>
      <vt:lpstr>Office Theme</vt:lpstr>
      <vt:lpstr>The rise of absolutism in Siam </vt:lpstr>
      <vt:lpstr>Topics</vt:lpstr>
      <vt:lpstr>The rise of absolutism</vt:lpstr>
      <vt:lpstr>Centralising the tax system</vt:lpstr>
      <vt:lpstr>Centralising the tax system</vt:lpstr>
      <vt:lpstr>PowerPoint Presentation</vt:lpstr>
      <vt:lpstr>PowerPoint Presentation</vt:lpstr>
      <vt:lpstr>Centralising the tax system</vt:lpstr>
      <vt:lpstr>Building the new group of nobles</vt:lpstr>
      <vt:lpstr>Building the absolutist state</vt:lpstr>
      <vt:lpstr>Defining the borders</vt:lpstr>
      <vt:lpstr>Defining the borders</vt:lpstr>
      <vt:lpstr>Defining the borders</vt:lpstr>
      <vt:lpstr>Defining the borders</vt:lpstr>
      <vt:lpstr>Defining the borders</vt:lpstr>
      <vt:lpstr>Building the state's forces</vt:lpstr>
      <vt:lpstr>source: สายสกุล 2537 “กบฏไพร่หรือผีบุญ”</vt:lpstr>
      <vt:lpstr>source: สายสกุล 2537 “กบฏไพร่หรือผีบุญ”</vt:lpstr>
      <vt:lpstr>source: สายสกุล 2537 “กบฏไพร่หรือผีบุญ”</vt:lpstr>
      <vt:lpstr>source: สายสกุล 2537 “กบฏไพร่หรือผีบุญ”</vt:lpstr>
      <vt:lpstr>Building the state's forces</vt:lpstr>
      <vt:lpstr>Building the state's forces</vt:lpstr>
      <vt:lpstr>Constructing the state's ideologies</vt:lpstr>
      <vt:lpstr>Constructing the state's ideologies</vt:lpstr>
      <vt:lpstr>Phra Wachirayan, Rama V’s brother,</vt:lpstr>
      <vt:lpstr>Constructing the state's ideologies</vt:lpstr>
      <vt:lpstr>Constructing the state's ideologies</vt:lpstr>
      <vt:lpstr>Constructing the state's ideologies</vt:lpstr>
      <vt:lpstr>Constructing the state's ideologies</vt:lpstr>
      <vt:lpstr>Constructing the state's ideologies</vt:lpstr>
      <vt:lpstr>Building the state's bureaucracy</vt:lpstr>
      <vt:lpstr>Building the state's bureaucracy</vt:lpstr>
      <vt:lpstr>Building the state's bureaucracy</vt:lpstr>
      <vt:lpstr>Building the state's bureaucracy</vt:lpstr>
      <vt:lpstr>Building the state's bureaucracy</vt:lpstr>
      <vt:lpstr>Building the state's bureaucracy</vt:lpstr>
      <vt:lpstr>Evaluating the success of Rama V’s reform</vt:lpstr>
      <vt:lpstr>Evaluating the success of Rama V’s reform</vt:lpstr>
    </vt:vector>
  </TitlesOfParts>
  <Company>Toshiba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rise of Siam Absolutism  The building of the modern state</dc:title>
  <dc:creator>Thorn</dc:creator>
  <cp:lastModifiedBy>Thorn Pitidol</cp:lastModifiedBy>
  <cp:revision>44</cp:revision>
  <dcterms:created xsi:type="dcterms:W3CDTF">2015-09-14T13:51:22Z</dcterms:created>
  <dcterms:modified xsi:type="dcterms:W3CDTF">2018-09-17T13:50:00Z</dcterms:modified>
</cp:coreProperties>
</file>