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Default Extension="bin" ContentType="application/vnd.openxmlformats-officedocument.oleObject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layout2.xml" ContentType="application/vnd.openxmlformats-officedocument.drawingml.diagramLayout+xml"/>
  <Default Extension="vml" ContentType="application/vnd.openxmlformats-officedocument.vmlDrawing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2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55"/>
  </p:notesMasterIdLst>
  <p:sldIdLst>
    <p:sldId id="259" r:id="rId2"/>
    <p:sldId id="303" r:id="rId3"/>
    <p:sldId id="396" r:id="rId4"/>
    <p:sldId id="324" r:id="rId5"/>
    <p:sldId id="359" r:id="rId6"/>
    <p:sldId id="361" r:id="rId7"/>
    <p:sldId id="345" r:id="rId8"/>
    <p:sldId id="397" r:id="rId9"/>
    <p:sldId id="362" r:id="rId10"/>
    <p:sldId id="347" r:id="rId11"/>
    <p:sldId id="363" r:id="rId12"/>
    <p:sldId id="399" r:id="rId13"/>
    <p:sldId id="400" r:id="rId14"/>
    <p:sldId id="401" r:id="rId15"/>
    <p:sldId id="402" r:id="rId16"/>
    <p:sldId id="364" r:id="rId17"/>
    <p:sldId id="395" r:id="rId18"/>
    <p:sldId id="365" r:id="rId19"/>
    <p:sldId id="366" r:id="rId20"/>
    <p:sldId id="367" r:id="rId21"/>
    <p:sldId id="368" r:id="rId22"/>
    <p:sldId id="369" r:id="rId23"/>
    <p:sldId id="370" r:id="rId24"/>
    <p:sldId id="371" r:id="rId25"/>
    <p:sldId id="373" r:id="rId26"/>
    <p:sldId id="379" r:id="rId27"/>
    <p:sldId id="382" r:id="rId28"/>
    <p:sldId id="383" r:id="rId29"/>
    <p:sldId id="384" r:id="rId30"/>
    <p:sldId id="385" r:id="rId31"/>
    <p:sldId id="387" r:id="rId32"/>
    <p:sldId id="388" r:id="rId33"/>
    <p:sldId id="389" r:id="rId34"/>
    <p:sldId id="390" r:id="rId35"/>
    <p:sldId id="391" r:id="rId36"/>
    <p:sldId id="392" r:id="rId37"/>
    <p:sldId id="393" r:id="rId38"/>
    <p:sldId id="424" r:id="rId39"/>
    <p:sldId id="403" r:id="rId40"/>
    <p:sldId id="405" r:id="rId41"/>
    <p:sldId id="407" r:id="rId42"/>
    <p:sldId id="412" r:id="rId43"/>
    <p:sldId id="425" r:id="rId44"/>
    <p:sldId id="426" r:id="rId45"/>
    <p:sldId id="414" r:id="rId46"/>
    <p:sldId id="418" r:id="rId47"/>
    <p:sldId id="427" r:id="rId48"/>
    <p:sldId id="419" r:id="rId49"/>
    <p:sldId id="428" r:id="rId50"/>
    <p:sldId id="420" r:id="rId51"/>
    <p:sldId id="421" r:id="rId52"/>
    <p:sldId id="422" r:id="rId53"/>
    <p:sldId id="394" r:id="rId54"/>
  </p:sldIdLst>
  <p:sldSz cx="9144000" cy="6858000" type="screen4x3"/>
  <p:notesSz cx="6797675" cy="99266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6C0A"/>
    <a:srgbClr val="FFFF99"/>
    <a:srgbClr val="376092"/>
    <a:srgbClr val="1F497D"/>
    <a:srgbClr val="9BBB59"/>
    <a:srgbClr val="00B0F0"/>
    <a:srgbClr val="83A343"/>
    <a:srgbClr val="996633"/>
    <a:srgbClr val="EDF2F9"/>
    <a:srgbClr val="99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19" autoAdjust="0"/>
    <p:restoredTop sz="93122" autoAdjust="0"/>
  </p:normalViewPr>
  <p:slideViewPr>
    <p:cSldViewPr>
      <p:cViewPr>
        <p:scale>
          <a:sx n="66" d="100"/>
          <a:sy n="66" d="100"/>
        </p:scale>
        <p:origin x="-5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Documents%20and%20Settings\athipong\Local%20Settings\Temporary%20Internet%20Files\Content.Outlook\2751FIBX\IMD-WEF_Chart_Update%202012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>
        <c:manualLayout>
          <c:layoutTarget val="inner"/>
          <c:xMode val="edge"/>
          <c:yMode val="edge"/>
          <c:x val="9.4130472496908105E-2"/>
          <c:y val="0.21354282987353851"/>
          <c:w val="0.83678348775028677"/>
          <c:h val="0.66667005752592934"/>
        </c:manualLayout>
      </c:layout>
      <c:lineChart>
        <c:grouping val="standard"/>
        <c:ser>
          <c:idx val="0"/>
          <c:order val="0"/>
          <c:tx>
            <c:strRef>
              <c:f>Chart!$H$4</c:f>
              <c:strCache>
                <c:ptCount val="1"/>
                <c:pt idx="0">
                  <c:v>WEF (GCI)</c:v>
                </c:pt>
              </c:strCache>
            </c:strRef>
          </c:tx>
          <c:spPr>
            <a:ln w="25400">
              <a:solidFill>
                <a:srgbClr val="000080"/>
              </a:solidFill>
              <a:prstDash val="solid"/>
            </a:ln>
          </c:spPr>
          <c:marker>
            <c:symbol val="none"/>
          </c:marker>
          <c:dLbls>
            <c:dLbl>
              <c:idx val="0"/>
              <c:layout>
                <c:manualLayout>
                  <c:x val="-7.6641012349798194E-4"/>
                  <c:y val="3.1927487987135759E-2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-7.6638310765622794E-4"/>
                  <c:y val="3.5052673424751643E-2"/>
                </c:manualLayout>
              </c:layout>
              <c:dLblPos val="r"/>
              <c:showVal val="1"/>
            </c:dLbl>
            <c:dLbl>
              <c:idx val="2"/>
              <c:layout>
                <c:manualLayout>
                  <c:x val="-7.6635609181441961E-4"/>
                  <c:y val="2.7760592406875624E-2"/>
                </c:manualLayout>
              </c:layout>
              <c:dLblPos val="r"/>
              <c:showVal val="1"/>
            </c:dLbl>
            <c:dLbl>
              <c:idx val="3"/>
              <c:layout>
                <c:manualLayout>
                  <c:x val="-7.6632907597255415E-4"/>
                  <c:y val="3.4011086231348783E-2"/>
                </c:manualLayout>
              </c:layout>
              <c:dLblPos val="r"/>
              <c:showVal val="1"/>
            </c:dLbl>
            <c:dLbl>
              <c:idx val="4"/>
              <c:layout>
                <c:manualLayout>
                  <c:x val="-3.0651577957085041E-3"/>
                  <c:y val="5.8855659157876564E-3"/>
                </c:manualLayout>
              </c:layout>
              <c:dLblPos val="r"/>
              <c:showVal val="1"/>
            </c:dLbl>
            <c:dLbl>
              <c:idx val="5"/>
              <c:layout>
                <c:manualLayout>
                  <c:x val="-2.6053688135643804E-2"/>
                  <c:y val="2.8802302549519963E-2"/>
                </c:manualLayout>
              </c:layout>
              <c:dLblPos val="r"/>
              <c:showVal val="1"/>
            </c:dLbl>
            <c:spPr>
              <a:solidFill>
                <a:srgbClr val="333399"/>
              </a:solidFill>
              <a:ln w="25400">
                <a:noFill/>
              </a:ln>
            </c:spPr>
            <c:txPr>
              <a:bodyPr/>
              <a:lstStyle/>
              <a:p>
                <a:pPr>
                  <a:defRPr sz="800" b="0" i="0" u="none" strike="noStrike" baseline="0">
                    <a:solidFill>
                      <a:srgbClr val="FFFFFF"/>
                    </a:solidFill>
                    <a:latin typeface="Arial"/>
                    <a:ea typeface="Arial"/>
                    <a:cs typeface="Arial"/>
                  </a:defRPr>
                </a:pPr>
                <a:endParaRPr lang="th-TH"/>
              </a:p>
            </c:txPr>
            <c:showVal val="1"/>
          </c:dLbls>
          <c:cat>
            <c:numRef>
              <c:f>Chart!$I$2:$R$2</c:f>
              <c:numCache>
                <c:formatCode>General</c:formatCode>
                <c:ptCount val="10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</c:numCache>
            </c:numRef>
          </c:cat>
          <c:val>
            <c:numRef>
              <c:f>Chart!$I$4:$R$4</c:f>
              <c:numCache>
                <c:formatCode>General</c:formatCode>
                <c:ptCount val="10"/>
                <c:pt idx="0">
                  <c:v>30</c:v>
                </c:pt>
                <c:pt idx="1">
                  <c:v>32</c:v>
                </c:pt>
                <c:pt idx="2">
                  <c:v>33</c:v>
                </c:pt>
                <c:pt idx="3">
                  <c:v>28</c:v>
                </c:pt>
                <c:pt idx="4">
                  <c:v>28</c:v>
                </c:pt>
                <c:pt idx="5">
                  <c:v>34</c:v>
                </c:pt>
                <c:pt idx="6">
                  <c:v>36</c:v>
                </c:pt>
                <c:pt idx="7">
                  <c:v>38</c:v>
                </c:pt>
                <c:pt idx="8">
                  <c:v>39</c:v>
                </c:pt>
                <c:pt idx="9">
                  <c:v>38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Chart!$H$6</c:f>
              <c:strCache>
                <c:ptCount val="1"/>
                <c:pt idx="0">
                  <c:v>IMD</c:v>
                </c:pt>
              </c:strCache>
            </c:strRef>
          </c:tx>
          <c:spPr>
            <a:ln w="25400">
              <a:solidFill>
                <a:srgbClr val="FF9900"/>
              </a:solidFill>
              <a:prstDash val="solid"/>
            </a:ln>
          </c:spPr>
          <c:marker>
            <c:symbol val="none"/>
          </c:marker>
          <c:dLbls>
            <c:dLbl>
              <c:idx val="0"/>
              <c:layout>
                <c:manualLayout>
                  <c:x val="-3.0652658590756801E-3"/>
                  <c:y val="-5.973981446564243E-2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-3.0652388432339302E-3"/>
                  <c:y val="-5.2447733447766452E-2"/>
                </c:manualLayout>
              </c:layout>
              <c:dLblPos val="r"/>
              <c:showVal val="1"/>
            </c:dLbl>
            <c:dLbl>
              <c:idx val="2"/>
              <c:layout>
                <c:manualLayout>
                  <c:x val="-7.6635609181441961E-4"/>
                  <c:y val="-5.1406146254363634E-2"/>
                </c:manualLayout>
              </c:layout>
              <c:dLblPos val="r"/>
              <c:showVal val="1"/>
            </c:dLbl>
            <c:dLbl>
              <c:idx val="3"/>
              <c:layout>
                <c:manualLayout>
                  <c:x val="-7.6632907597255415E-4"/>
                  <c:y val="-3.4739602536938592E-2"/>
                </c:manualLayout>
              </c:layout>
              <c:dLblPos val="r"/>
              <c:showVal val="1"/>
            </c:dLbl>
            <c:dLbl>
              <c:idx val="4"/>
              <c:layout>
                <c:manualLayout>
                  <c:x val="-7.6630206013074441E-4"/>
                  <c:y val="-7.0156110257077367E-2"/>
                </c:manualLayout>
              </c:layout>
              <c:dLblPos val="r"/>
              <c:showVal val="1"/>
            </c:dLbl>
            <c:dLbl>
              <c:idx val="5"/>
              <c:layout>
                <c:manualLayout>
                  <c:x val="-3.9846822549110157E-2"/>
                  <c:y val="-4.3073147798975676E-2"/>
                </c:manualLayout>
              </c:layout>
              <c:dLblPos val="r"/>
              <c:showVal val="1"/>
            </c:dLbl>
            <c:spPr>
              <a:solidFill>
                <a:srgbClr val="FF9900"/>
              </a:solidFill>
              <a:ln w="25400">
                <a:noFill/>
              </a:ln>
            </c:spPr>
            <c:txPr>
              <a:bodyPr/>
              <a:lstStyle/>
              <a:p>
                <a:pPr>
                  <a:defRPr sz="800" b="0" i="0" u="none" strike="noStrike" baseline="0">
                    <a:solidFill>
                      <a:srgbClr val="FFFF00"/>
                    </a:solidFill>
                    <a:latin typeface="Arial"/>
                    <a:ea typeface="Arial"/>
                    <a:cs typeface="Arial"/>
                  </a:defRPr>
                </a:pPr>
                <a:endParaRPr lang="th-TH"/>
              </a:p>
            </c:txPr>
            <c:showVal val="1"/>
          </c:dLbls>
          <c:cat>
            <c:numRef>
              <c:f>Chart!$I$2:$R$2</c:f>
              <c:numCache>
                <c:formatCode>General</c:formatCode>
                <c:ptCount val="10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</c:numCache>
            </c:numRef>
          </c:cat>
          <c:val>
            <c:numRef>
              <c:f>Chart!$I$6:$R$6</c:f>
              <c:numCache>
                <c:formatCode>General</c:formatCode>
                <c:ptCount val="10"/>
                <c:pt idx="0">
                  <c:v>28</c:v>
                </c:pt>
                <c:pt idx="1">
                  <c:v>26</c:v>
                </c:pt>
                <c:pt idx="2">
                  <c:v>25</c:v>
                </c:pt>
                <c:pt idx="3">
                  <c:v>29</c:v>
                </c:pt>
                <c:pt idx="4">
                  <c:v>33</c:v>
                </c:pt>
                <c:pt idx="5">
                  <c:v>27</c:v>
                </c:pt>
                <c:pt idx="6">
                  <c:v>26</c:v>
                </c:pt>
                <c:pt idx="7">
                  <c:v>26</c:v>
                </c:pt>
                <c:pt idx="8">
                  <c:v>27</c:v>
                </c:pt>
                <c:pt idx="9">
                  <c:v>30</c:v>
                </c:pt>
              </c:numCache>
            </c:numRef>
          </c:val>
          <c:smooth val="1"/>
        </c:ser>
        <c:dLbls>
          <c:showVal val="1"/>
        </c:dLbls>
        <c:marker val="1"/>
        <c:axId val="39305984"/>
        <c:axId val="39307520"/>
      </c:lineChart>
      <c:catAx>
        <c:axId val="39305984"/>
        <c:scaling>
          <c:orientation val="minMax"/>
        </c:scaling>
        <c:axPos val="t"/>
        <c:minorGridlines>
          <c:spPr>
            <a:ln w="3175">
              <a:solidFill>
                <a:srgbClr val="969696"/>
              </a:solidFill>
              <a:prstDash val="sysDash"/>
            </a:ln>
          </c:spPr>
        </c:minorGridlines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th-TH"/>
          </a:p>
        </c:txPr>
        <c:crossAx val="39307520"/>
        <c:crosses val="autoZero"/>
        <c:auto val="1"/>
        <c:lblAlgn val="ctr"/>
        <c:lblOffset val="100"/>
        <c:tickLblSkip val="1"/>
        <c:tickMarkSkip val="1"/>
      </c:catAx>
      <c:valAx>
        <c:axId val="39307520"/>
        <c:scaling>
          <c:orientation val="maxMin"/>
          <c:max val="50"/>
          <c:min val="10"/>
        </c:scaling>
        <c:axPos val="l"/>
        <c:majorGridlines>
          <c:spPr>
            <a:ln w="3175">
              <a:solidFill>
                <a:srgbClr val="969696"/>
              </a:solidFill>
              <a:prstDash val="sysDash"/>
            </a:ln>
          </c:spPr>
        </c:majorGridlines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th-TH"/>
          </a:p>
        </c:txPr>
        <c:crossAx val="39305984"/>
        <c:crosses val="autoZero"/>
        <c:crossBetween val="between"/>
      </c:valAx>
      <c:spPr>
        <a:gradFill rotWithShape="0">
          <a:gsLst>
            <a:gs pos="0">
              <a:srgbClr val="99CCFF">
                <a:gamma/>
                <a:tint val="0"/>
                <a:invGamma/>
              </a:srgbClr>
            </a:gs>
            <a:gs pos="100000">
              <a:srgbClr val="99CCFF"/>
            </a:gs>
          </a:gsLst>
          <a:lin ang="5400000" scaled="1"/>
        </a:gradFill>
        <a:ln w="25400">
          <a:noFill/>
        </a:ln>
      </c:spPr>
    </c:plotArea>
    <c:legend>
      <c:legendPos val="r"/>
      <c:layout>
        <c:manualLayout>
          <c:xMode val="edge"/>
          <c:yMode val="edge"/>
          <c:x val="0.57471383241274032"/>
          <c:y val="0.75076163206872071"/>
          <c:w val="0.3218398446462849"/>
          <c:h val="0.10094822238129347"/>
        </c:manualLayout>
      </c:layout>
      <c:spPr>
        <a:solidFill>
          <a:srgbClr val="FFFFFF"/>
        </a:solidFill>
        <a:ln w="25400">
          <a:noFill/>
        </a:ln>
      </c:spPr>
      <c:txPr>
        <a:bodyPr/>
        <a:lstStyle/>
        <a:p>
          <a:pPr>
            <a:defRPr sz="755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th-TH"/>
        </a:p>
      </c:txPr>
    </c:legend>
    <c:plotVisOnly val="1"/>
    <c:dispBlanksAs val="gap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1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th-TH"/>
    </a:p>
  </c:txPr>
  <c:externalData r:id="rId1"/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CDEF13-B4EB-4EDF-B573-14DE42E1B2C5}" type="doc">
      <dgm:prSet loTypeId="urn:microsoft.com/office/officeart/2005/8/layout/radial1" loCatId="cycle" qsTypeId="urn:microsoft.com/office/officeart/2005/8/quickstyle/3d9" qsCatId="3D" csTypeId="urn:microsoft.com/office/officeart/2005/8/colors/accent3_4" csCatId="accent3" phldr="0"/>
      <dgm:spPr/>
      <dgm:t>
        <a:bodyPr/>
        <a:lstStyle/>
        <a:p>
          <a:endParaRPr lang="th-TH"/>
        </a:p>
      </dgm:t>
    </dgm:pt>
    <dgm:pt modelId="{22BAD1A8-050E-4649-B4B1-75013432369D}">
      <dgm:prSet phldrT="[Text]" phldr="1"/>
      <dgm:spPr/>
      <dgm:t>
        <a:bodyPr/>
        <a:lstStyle/>
        <a:p>
          <a:endParaRPr lang="th-TH" dirty="0"/>
        </a:p>
      </dgm:t>
    </dgm:pt>
    <dgm:pt modelId="{92DA1DE6-E064-4141-BAF7-8ED96A16951C}" type="parTrans" cxnId="{D3FCB199-F496-4B51-939E-C3908983019E}">
      <dgm:prSet/>
      <dgm:spPr/>
      <dgm:t>
        <a:bodyPr/>
        <a:lstStyle/>
        <a:p>
          <a:endParaRPr lang="th-TH"/>
        </a:p>
      </dgm:t>
    </dgm:pt>
    <dgm:pt modelId="{7E912C51-7DC4-4741-9778-B987D8592D52}" type="sibTrans" cxnId="{D3FCB199-F496-4B51-939E-C3908983019E}">
      <dgm:prSet/>
      <dgm:spPr/>
      <dgm:t>
        <a:bodyPr/>
        <a:lstStyle/>
        <a:p>
          <a:endParaRPr lang="th-TH"/>
        </a:p>
      </dgm:t>
    </dgm:pt>
    <dgm:pt modelId="{185AC680-44B4-4558-8BA6-91D7685CEFD9}">
      <dgm:prSet phldrT="[Text]" phldr="1"/>
      <dgm:spPr/>
      <dgm:t>
        <a:bodyPr/>
        <a:lstStyle/>
        <a:p>
          <a:endParaRPr lang="th-TH" dirty="0"/>
        </a:p>
      </dgm:t>
    </dgm:pt>
    <dgm:pt modelId="{FBA1F4AF-99A4-4B59-B0D9-7C0673ED1E74}" type="parTrans" cxnId="{1E49518D-0C8D-4836-B89C-62B507698A82}">
      <dgm:prSet/>
      <dgm:spPr/>
      <dgm:t>
        <a:bodyPr/>
        <a:lstStyle/>
        <a:p>
          <a:endParaRPr lang="th-TH"/>
        </a:p>
      </dgm:t>
    </dgm:pt>
    <dgm:pt modelId="{AABCDDE7-1178-4CA4-BA8B-32DEE76E676E}" type="sibTrans" cxnId="{1E49518D-0C8D-4836-B89C-62B507698A82}">
      <dgm:prSet/>
      <dgm:spPr/>
      <dgm:t>
        <a:bodyPr/>
        <a:lstStyle/>
        <a:p>
          <a:endParaRPr lang="th-TH"/>
        </a:p>
      </dgm:t>
    </dgm:pt>
    <dgm:pt modelId="{6C2E0439-373E-44EF-B917-98692163ADF8}">
      <dgm:prSet phldrT="[Text]" phldr="1"/>
      <dgm:spPr/>
      <dgm:t>
        <a:bodyPr/>
        <a:lstStyle/>
        <a:p>
          <a:endParaRPr lang="th-TH" dirty="0"/>
        </a:p>
      </dgm:t>
    </dgm:pt>
    <dgm:pt modelId="{3A17DE3A-22C8-4021-9820-3B34D8257404}" type="parTrans" cxnId="{F7CDB14D-A544-4E25-BE9D-B8171A594A8D}">
      <dgm:prSet/>
      <dgm:spPr/>
      <dgm:t>
        <a:bodyPr/>
        <a:lstStyle/>
        <a:p>
          <a:endParaRPr lang="th-TH"/>
        </a:p>
      </dgm:t>
    </dgm:pt>
    <dgm:pt modelId="{033C0BAA-D269-4D8E-A9CB-4A1B98B339A7}" type="sibTrans" cxnId="{F7CDB14D-A544-4E25-BE9D-B8171A594A8D}">
      <dgm:prSet/>
      <dgm:spPr/>
      <dgm:t>
        <a:bodyPr/>
        <a:lstStyle/>
        <a:p>
          <a:endParaRPr lang="th-TH"/>
        </a:p>
      </dgm:t>
    </dgm:pt>
    <dgm:pt modelId="{E7A0B859-F301-4AC9-BDFD-16E77BFF58B9}">
      <dgm:prSet phldrT="[Text]" phldr="1"/>
      <dgm:spPr/>
      <dgm:t>
        <a:bodyPr/>
        <a:lstStyle/>
        <a:p>
          <a:endParaRPr lang="th-TH" dirty="0"/>
        </a:p>
      </dgm:t>
    </dgm:pt>
    <dgm:pt modelId="{8C94C029-CA75-4FF9-9866-26414E25B515}" type="parTrans" cxnId="{539A4E20-105D-465F-A165-DF19CF555CE5}">
      <dgm:prSet/>
      <dgm:spPr/>
      <dgm:t>
        <a:bodyPr/>
        <a:lstStyle/>
        <a:p>
          <a:endParaRPr lang="th-TH"/>
        </a:p>
      </dgm:t>
    </dgm:pt>
    <dgm:pt modelId="{93E5EF6E-1A37-4236-B0F7-39A29F755E25}" type="sibTrans" cxnId="{539A4E20-105D-465F-A165-DF19CF555CE5}">
      <dgm:prSet/>
      <dgm:spPr/>
      <dgm:t>
        <a:bodyPr/>
        <a:lstStyle/>
        <a:p>
          <a:endParaRPr lang="th-TH"/>
        </a:p>
      </dgm:t>
    </dgm:pt>
    <dgm:pt modelId="{D706B3B7-AF3D-48FA-A557-ECC3BA3FD335}">
      <dgm:prSet phldrT="[Text]" phldr="1"/>
      <dgm:spPr/>
      <dgm:t>
        <a:bodyPr/>
        <a:lstStyle/>
        <a:p>
          <a:endParaRPr lang="th-TH" dirty="0"/>
        </a:p>
      </dgm:t>
    </dgm:pt>
    <dgm:pt modelId="{491772E3-A466-44BF-8B26-BEA22E26993C}" type="parTrans" cxnId="{C832BD03-0F88-468F-B5CD-DFE1C4737F39}">
      <dgm:prSet/>
      <dgm:spPr/>
      <dgm:t>
        <a:bodyPr/>
        <a:lstStyle/>
        <a:p>
          <a:endParaRPr lang="th-TH"/>
        </a:p>
      </dgm:t>
    </dgm:pt>
    <dgm:pt modelId="{466A1EBC-7D58-458C-9545-62852B3677A5}" type="sibTrans" cxnId="{C832BD03-0F88-468F-B5CD-DFE1C4737F39}">
      <dgm:prSet/>
      <dgm:spPr/>
      <dgm:t>
        <a:bodyPr/>
        <a:lstStyle/>
        <a:p>
          <a:endParaRPr lang="th-TH"/>
        </a:p>
      </dgm:t>
    </dgm:pt>
    <dgm:pt modelId="{DA3C0E95-7D76-4A0A-901C-83ACB646395E}" type="pres">
      <dgm:prSet presAssocID="{8ECDEF13-B4EB-4EDF-B573-14DE42E1B2C5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D0AF94FD-DAA1-4EB4-9E93-60EC68B2208A}" type="pres">
      <dgm:prSet presAssocID="{22BAD1A8-050E-4649-B4B1-75013432369D}" presName="centerShape" presStyleLbl="node0" presStyleIdx="0" presStyleCnt="1"/>
      <dgm:spPr/>
      <dgm:t>
        <a:bodyPr/>
        <a:lstStyle/>
        <a:p>
          <a:endParaRPr lang="th-TH"/>
        </a:p>
      </dgm:t>
    </dgm:pt>
    <dgm:pt modelId="{2927F325-5393-4066-AFF2-C3A36978BE2D}" type="pres">
      <dgm:prSet presAssocID="{FBA1F4AF-99A4-4B59-B0D9-7C0673ED1E74}" presName="Name9" presStyleLbl="parChTrans1D2" presStyleIdx="0" presStyleCnt="4"/>
      <dgm:spPr/>
      <dgm:t>
        <a:bodyPr/>
        <a:lstStyle/>
        <a:p>
          <a:endParaRPr lang="th-TH"/>
        </a:p>
      </dgm:t>
    </dgm:pt>
    <dgm:pt modelId="{9935459E-F23A-4FD1-B61A-11F1A6EB8586}" type="pres">
      <dgm:prSet presAssocID="{FBA1F4AF-99A4-4B59-B0D9-7C0673ED1E74}" presName="connTx" presStyleLbl="parChTrans1D2" presStyleIdx="0" presStyleCnt="4"/>
      <dgm:spPr/>
      <dgm:t>
        <a:bodyPr/>
        <a:lstStyle/>
        <a:p>
          <a:endParaRPr lang="th-TH"/>
        </a:p>
      </dgm:t>
    </dgm:pt>
    <dgm:pt modelId="{F42EA0EB-0852-4E34-BAA9-A73EC5AE4922}" type="pres">
      <dgm:prSet presAssocID="{185AC680-44B4-4558-8BA6-91D7685CEFD9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3E3E78B-209B-4FA8-909F-0B86248A9FB9}" type="pres">
      <dgm:prSet presAssocID="{3A17DE3A-22C8-4021-9820-3B34D8257404}" presName="Name9" presStyleLbl="parChTrans1D2" presStyleIdx="1" presStyleCnt="4"/>
      <dgm:spPr/>
      <dgm:t>
        <a:bodyPr/>
        <a:lstStyle/>
        <a:p>
          <a:endParaRPr lang="th-TH"/>
        </a:p>
      </dgm:t>
    </dgm:pt>
    <dgm:pt modelId="{8B09B5EC-E58E-4D34-9097-33DAB08347F5}" type="pres">
      <dgm:prSet presAssocID="{3A17DE3A-22C8-4021-9820-3B34D8257404}" presName="connTx" presStyleLbl="parChTrans1D2" presStyleIdx="1" presStyleCnt="4"/>
      <dgm:spPr/>
      <dgm:t>
        <a:bodyPr/>
        <a:lstStyle/>
        <a:p>
          <a:endParaRPr lang="th-TH"/>
        </a:p>
      </dgm:t>
    </dgm:pt>
    <dgm:pt modelId="{0A5EDB52-463C-4D77-BD63-09EC855612EA}" type="pres">
      <dgm:prSet presAssocID="{6C2E0439-373E-44EF-B917-98692163ADF8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53B3423-BD33-462D-B0C0-CB4E471B72BE}" type="pres">
      <dgm:prSet presAssocID="{8C94C029-CA75-4FF9-9866-26414E25B515}" presName="Name9" presStyleLbl="parChTrans1D2" presStyleIdx="2" presStyleCnt="4"/>
      <dgm:spPr/>
      <dgm:t>
        <a:bodyPr/>
        <a:lstStyle/>
        <a:p>
          <a:endParaRPr lang="th-TH"/>
        </a:p>
      </dgm:t>
    </dgm:pt>
    <dgm:pt modelId="{852C822F-0456-4020-A1D5-73265AC90CA1}" type="pres">
      <dgm:prSet presAssocID="{8C94C029-CA75-4FF9-9866-26414E25B515}" presName="connTx" presStyleLbl="parChTrans1D2" presStyleIdx="2" presStyleCnt="4"/>
      <dgm:spPr/>
      <dgm:t>
        <a:bodyPr/>
        <a:lstStyle/>
        <a:p>
          <a:endParaRPr lang="th-TH"/>
        </a:p>
      </dgm:t>
    </dgm:pt>
    <dgm:pt modelId="{99C250CE-9134-4955-8CFC-9B7AE811C986}" type="pres">
      <dgm:prSet presAssocID="{E7A0B859-F301-4AC9-BDFD-16E77BFF58B9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385A68D-61D4-42D9-B7B6-48433655194D}" type="pres">
      <dgm:prSet presAssocID="{491772E3-A466-44BF-8B26-BEA22E26993C}" presName="Name9" presStyleLbl="parChTrans1D2" presStyleIdx="3" presStyleCnt="4"/>
      <dgm:spPr/>
      <dgm:t>
        <a:bodyPr/>
        <a:lstStyle/>
        <a:p>
          <a:endParaRPr lang="th-TH"/>
        </a:p>
      </dgm:t>
    </dgm:pt>
    <dgm:pt modelId="{72FD83CC-5ACE-4D60-BFD6-FC36B13C02BC}" type="pres">
      <dgm:prSet presAssocID="{491772E3-A466-44BF-8B26-BEA22E26993C}" presName="connTx" presStyleLbl="parChTrans1D2" presStyleIdx="3" presStyleCnt="4"/>
      <dgm:spPr/>
      <dgm:t>
        <a:bodyPr/>
        <a:lstStyle/>
        <a:p>
          <a:endParaRPr lang="th-TH"/>
        </a:p>
      </dgm:t>
    </dgm:pt>
    <dgm:pt modelId="{17955A6A-9B64-40DC-81D4-1707A249E11E}" type="pres">
      <dgm:prSet presAssocID="{D706B3B7-AF3D-48FA-A557-ECC3BA3FD335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73B42340-9FAC-42E1-9C08-C6C32FA7E691}" type="presOf" srcId="{6C2E0439-373E-44EF-B917-98692163ADF8}" destId="{0A5EDB52-463C-4D77-BD63-09EC855612EA}" srcOrd="0" destOrd="0" presId="urn:microsoft.com/office/officeart/2005/8/layout/radial1"/>
    <dgm:cxn modelId="{C456743E-F8D3-41F7-8E90-48A687153E2F}" type="presOf" srcId="{491772E3-A466-44BF-8B26-BEA22E26993C}" destId="{72FD83CC-5ACE-4D60-BFD6-FC36B13C02BC}" srcOrd="1" destOrd="0" presId="urn:microsoft.com/office/officeart/2005/8/layout/radial1"/>
    <dgm:cxn modelId="{5E0CC319-EF49-4505-885B-791790DE9CEE}" type="presOf" srcId="{8ECDEF13-B4EB-4EDF-B573-14DE42E1B2C5}" destId="{DA3C0E95-7D76-4A0A-901C-83ACB646395E}" srcOrd="0" destOrd="0" presId="urn:microsoft.com/office/officeart/2005/8/layout/radial1"/>
    <dgm:cxn modelId="{959567E0-A368-4C2F-BDBE-E18CA21975A0}" type="presOf" srcId="{8C94C029-CA75-4FF9-9866-26414E25B515}" destId="{653B3423-BD33-462D-B0C0-CB4E471B72BE}" srcOrd="0" destOrd="0" presId="urn:microsoft.com/office/officeart/2005/8/layout/radial1"/>
    <dgm:cxn modelId="{232149D5-DF11-4898-847F-8DCA70B4537C}" type="presOf" srcId="{3A17DE3A-22C8-4021-9820-3B34D8257404}" destId="{8B09B5EC-E58E-4D34-9097-33DAB08347F5}" srcOrd="1" destOrd="0" presId="urn:microsoft.com/office/officeart/2005/8/layout/radial1"/>
    <dgm:cxn modelId="{C832BD03-0F88-468F-B5CD-DFE1C4737F39}" srcId="{22BAD1A8-050E-4649-B4B1-75013432369D}" destId="{D706B3B7-AF3D-48FA-A557-ECC3BA3FD335}" srcOrd="3" destOrd="0" parTransId="{491772E3-A466-44BF-8B26-BEA22E26993C}" sibTransId="{466A1EBC-7D58-458C-9545-62852B3677A5}"/>
    <dgm:cxn modelId="{430AB13E-B7BE-4290-8E80-769D60DAA1D4}" type="presOf" srcId="{185AC680-44B4-4558-8BA6-91D7685CEFD9}" destId="{F42EA0EB-0852-4E34-BAA9-A73EC5AE4922}" srcOrd="0" destOrd="0" presId="urn:microsoft.com/office/officeart/2005/8/layout/radial1"/>
    <dgm:cxn modelId="{665385E4-5592-4802-9CFB-22C2D0921E11}" type="presOf" srcId="{D706B3B7-AF3D-48FA-A557-ECC3BA3FD335}" destId="{17955A6A-9B64-40DC-81D4-1707A249E11E}" srcOrd="0" destOrd="0" presId="urn:microsoft.com/office/officeart/2005/8/layout/radial1"/>
    <dgm:cxn modelId="{38167533-9EB4-4A4F-A027-C3B13A7ECA24}" type="presOf" srcId="{3A17DE3A-22C8-4021-9820-3B34D8257404}" destId="{43E3E78B-209B-4FA8-909F-0B86248A9FB9}" srcOrd="0" destOrd="0" presId="urn:microsoft.com/office/officeart/2005/8/layout/radial1"/>
    <dgm:cxn modelId="{F3B065BD-5F96-4792-BA57-04CEBFEA7C35}" type="presOf" srcId="{491772E3-A466-44BF-8B26-BEA22E26993C}" destId="{9385A68D-61D4-42D9-B7B6-48433655194D}" srcOrd="0" destOrd="0" presId="urn:microsoft.com/office/officeart/2005/8/layout/radial1"/>
    <dgm:cxn modelId="{F7CDB14D-A544-4E25-BE9D-B8171A594A8D}" srcId="{22BAD1A8-050E-4649-B4B1-75013432369D}" destId="{6C2E0439-373E-44EF-B917-98692163ADF8}" srcOrd="1" destOrd="0" parTransId="{3A17DE3A-22C8-4021-9820-3B34D8257404}" sibTransId="{033C0BAA-D269-4D8E-A9CB-4A1B98B339A7}"/>
    <dgm:cxn modelId="{42C6FBBB-BE54-4FA6-8760-1377A7CCA568}" type="presOf" srcId="{FBA1F4AF-99A4-4B59-B0D9-7C0673ED1E74}" destId="{2927F325-5393-4066-AFF2-C3A36978BE2D}" srcOrd="0" destOrd="0" presId="urn:microsoft.com/office/officeart/2005/8/layout/radial1"/>
    <dgm:cxn modelId="{C30889E4-FFCF-4015-BFA2-DAA6ADF2255F}" type="presOf" srcId="{8C94C029-CA75-4FF9-9866-26414E25B515}" destId="{852C822F-0456-4020-A1D5-73265AC90CA1}" srcOrd="1" destOrd="0" presId="urn:microsoft.com/office/officeart/2005/8/layout/radial1"/>
    <dgm:cxn modelId="{F6D351D7-55B2-46DA-BEDC-36FD209A21C7}" type="presOf" srcId="{22BAD1A8-050E-4649-B4B1-75013432369D}" destId="{D0AF94FD-DAA1-4EB4-9E93-60EC68B2208A}" srcOrd="0" destOrd="0" presId="urn:microsoft.com/office/officeart/2005/8/layout/radial1"/>
    <dgm:cxn modelId="{5D1ED34C-D8C1-4AE9-8E9F-79D1062842B2}" type="presOf" srcId="{E7A0B859-F301-4AC9-BDFD-16E77BFF58B9}" destId="{99C250CE-9134-4955-8CFC-9B7AE811C986}" srcOrd="0" destOrd="0" presId="urn:microsoft.com/office/officeart/2005/8/layout/radial1"/>
    <dgm:cxn modelId="{539A4E20-105D-465F-A165-DF19CF555CE5}" srcId="{22BAD1A8-050E-4649-B4B1-75013432369D}" destId="{E7A0B859-F301-4AC9-BDFD-16E77BFF58B9}" srcOrd="2" destOrd="0" parTransId="{8C94C029-CA75-4FF9-9866-26414E25B515}" sibTransId="{93E5EF6E-1A37-4236-B0F7-39A29F755E25}"/>
    <dgm:cxn modelId="{A735F780-C556-4ED7-BE88-5ED6BF2B31D0}" type="presOf" srcId="{FBA1F4AF-99A4-4B59-B0D9-7C0673ED1E74}" destId="{9935459E-F23A-4FD1-B61A-11F1A6EB8586}" srcOrd="1" destOrd="0" presId="urn:microsoft.com/office/officeart/2005/8/layout/radial1"/>
    <dgm:cxn modelId="{D3FCB199-F496-4B51-939E-C3908983019E}" srcId="{8ECDEF13-B4EB-4EDF-B573-14DE42E1B2C5}" destId="{22BAD1A8-050E-4649-B4B1-75013432369D}" srcOrd="0" destOrd="0" parTransId="{92DA1DE6-E064-4141-BAF7-8ED96A16951C}" sibTransId="{7E912C51-7DC4-4741-9778-B987D8592D52}"/>
    <dgm:cxn modelId="{1E49518D-0C8D-4836-B89C-62B507698A82}" srcId="{22BAD1A8-050E-4649-B4B1-75013432369D}" destId="{185AC680-44B4-4558-8BA6-91D7685CEFD9}" srcOrd="0" destOrd="0" parTransId="{FBA1F4AF-99A4-4B59-B0D9-7C0673ED1E74}" sibTransId="{AABCDDE7-1178-4CA4-BA8B-32DEE76E676E}"/>
    <dgm:cxn modelId="{EA645A0B-94C2-448A-B73F-C04341196601}" type="presParOf" srcId="{DA3C0E95-7D76-4A0A-901C-83ACB646395E}" destId="{D0AF94FD-DAA1-4EB4-9E93-60EC68B2208A}" srcOrd="0" destOrd="0" presId="urn:microsoft.com/office/officeart/2005/8/layout/radial1"/>
    <dgm:cxn modelId="{88170C39-6B74-4072-947D-7C5349623660}" type="presParOf" srcId="{DA3C0E95-7D76-4A0A-901C-83ACB646395E}" destId="{2927F325-5393-4066-AFF2-C3A36978BE2D}" srcOrd="1" destOrd="0" presId="urn:microsoft.com/office/officeart/2005/8/layout/radial1"/>
    <dgm:cxn modelId="{2807BDFB-5E4A-4BD7-B40E-3A009C295563}" type="presParOf" srcId="{2927F325-5393-4066-AFF2-C3A36978BE2D}" destId="{9935459E-F23A-4FD1-B61A-11F1A6EB8586}" srcOrd="0" destOrd="0" presId="urn:microsoft.com/office/officeart/2005/8/layout/radial1"/>
    <dgm:cxn modelId="{2B6CBA21-09A2-4605-96A8-0DB8E44385C9}" type="presParOf" srcId="{DA3C0E95-7D76-4A0A-901C-83ACB646395E}" destId="{F42EA0EB-0852-4E34-BAA9-A73EC5AE4922}" srcOrd="2" destOrd="0" presId="urn:microsoft.com/office/officeart/2005/8/layout/radial1"/>
    <dgm:cxn modelId="{CF202D83-C982-4092-86D4-E562E70229F6}" type="presParOf" srcId="{DA3C0E95-7D76-4A0A-901C-83ACB646395E}" destId="{43E3E78B-209B-4FA8-909F-0B86248A9FB9}" srcOrd="3" destOrd="0" presId="urn:microsoft.com/office/officeart/2005/8/layout/radial1"/>
    <dgm:cxn modelId="{62BA5E3E-5D79-4BA1-9BA5-405B6787CAA0}" type="presParOf" srcId="{43E3E78B-209B-4FA8-909F-0B86248A9FB9}" destId="{8B09B5EC-E58E-4D34-9097-33DAB08347F5}" srcOrd="0" destOrd="0" presId="urn:microsoft.com/office/officeart/2005/8/layout/radial1"/>
    <dgm:cxn modelId="{53FC595F-1F1B-40A7-8F03-25E433223FC2}" type="presParOf" srcId="{DA3C0E95-7D76-4A0A-901C-83ACB646395E}" destId="{0A5EDB52-463C-4D77-BD63-09EC855612EA}" srcOrd="4" destOrd="0" presId="urn:microsoft.com/office/officeart/2005/8/layout/radial1"/>
    <dgm:cxn modelId="{A89947C7-18CB-4E1C-A81F-C54B77200B0E}" type="presParOf" srcId="{DA3C0E95-7D76-4A0A-901C-83ACB646395E}" destId="{653B3423-BD33-462D-B0C0-CB4E471B72BE}" srcOrd="5" destOrd="0" presId="urn:microsoft.com/office/officeart/2005/8/layout/radial1"/>
    <dgm:cxn modelId="{BAA05E35-34B8-4C9D-A4B9-8B94EF99CA3F}" type="presParOf" srcId="{653B3423-BD33-462D-B0C0-CB4E471B72BE}" destId="{852C822F-0456-4020-A1D5-73265AC90CA1}" srcOrd="0" destOrd="0" presId="urn:microsoft.com/office/officeart/2005/8/layout/radial1"/>
    <dgm:cxn modelId="{93E0A578-B79A-4746-BD1E-D6E91E390855}" type="presParOf" srcId="{DA3C0E95-7D76-4A0A-901C-83ACB646395E}" destId="{99C250CE-9134-4955-8CFC-9B7AE811C986}" srcOrd="6" destOrd="0" presId="urn:microsoft.com/office/officeart/2005/8/layout/radial1"/>
    <dgm:cxn modelId="{7F334F46-47F6-40CD-BA1D-3D48595C4A68}" type="presParOf" srcId="{DA3C0E95-7D76-4A0A-901C-83ACB646395E}" destId="{9385A68D-61D4-42D9-B7B6-48433655194D}" srcOrd="7" destOrd="0" presId="urn:microsoft.com/office/officeart/2005/8/layout/radial1"/>
    <dgm:cxn modelId="{E495F02F-7326-4F28-8EC8-B936B86CF68A}" type="presParOf" srcId="{9385A68D-61D4-42D9-B7B6-48433655194D}" destId="{72FD83CC-5ACE-4D60-BFD6-FC36B13C02BC}" srcOrd="0" destOrd="0" presId="urn:microsoft.com/office/officeart/2005/8/layout/radial1"/>
    <dgm:cxn modelId="{56D87F22-60B8-4490-BBDB-C2FFE793E130}" type="presParOf" srcId="{DA3C0E95-7D76-4A0A-901C-83ACB646395E}" destId="{17955A6A-9B64-40DC-81D4-1707A249E11E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1A92E06-8F27-488F-ABB8-716B2F33F4DB}" type="doc">
      <dgm:prSet loTypeId="urn:microsoft.com/office/officeart/2005/8/layout/hProcess7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08BA0C5-6D5D-4E8F-B0EB-51193978E2F3}">
      <dgm:prSet phldrT="[Text]" custT="1"/>
      <dgm:spPr/>
      <dgm:t>
        <a:bodyPr/>
        <a:lstStyle/>
        <a:p>
          <a:endParaRPr lang="en-US" sz="2000" b="1" dirty="0">
            <a:latin typeface="Cordia New" pitchFamily="34" charset="-34"/>
            <a:cs typeface="+mn-cs"/>
          </a:endParaRPr>
        </a:p>
      </dgm:t>
    </dgm:pt>
    <dgm:pt modelId="{7C6B258C-39A4-41AD-9B56-F6265386AE60}" type="parTrans" cxnId="{F6E75161-49D9-4578-AA75-743808AC7E41}">
      <dgm:prSet/>
      <dgm:spPr/>
      <dgm:t>
        <a:bodyPr/>
        <a:lstStyle/>
        <a:p>
          <a:endParaRPr lang="en-US" sz="2000"/>
        </a:p>
      </dgm:t>
    </dgm:pt>
    <dgm:pt modelId="{3869936F-0987-4841-929E-BB23FE6D44C3}" type="sibTrans" cxnId="{F6E75161-49D9-4578-AA75-743808AC7E41}">
      <dgm:prSet/>
      <dgm:spPr/>
      <dgm:t>
        <a:bodyPr/>
        <a:lstStyle/>
        <a:p>
          <a:endParaRPr lang="en-US" sz="2000"/>
        </a:p>
      </dgm:t>
    </dgm:pt>
    <dgm:pt modelId="{102217B0-9747-4262-AF66-32245F02965B}">
      <dgm:prSet phldrT="[Text]" custT="1"/>
      <dgm:spPr/>
      <dgm:t>
        <a:bodyPr/>
        <a:lstStyle/>
        <a:p>
          <a:r>
            <a:rPr lang="en-US" sz="2800" b="1" baseline="0" dirty="0" smtClean="0">
              <a:latin typeface="Cordia New" pitchFamily="34" charset="-34"/>
              <a:cs typeface="Cordia New" pitchFamily="34" charset="-34"/>
            </a:rPr>
            <a:t>From 1992</a:t>
          </a:r>
          <a:br>
            <a:rPr lang="en-US" sz="2800" b="1" baseline="0" dirty="0" smtClean="0">
              <a:latin typeface="Cordia New" pitchFamily="34" charset="-34"/>
              <a:cs typeface="Cordia New" pitchFamily="34" charset="-34"/>
            </a:rPr>
          </a:br>
          <a:r>
            <a:rPr lang="en-US" sz="2800" b="1" baseline="0" dirty="0" smtClean="0">
              <a:latin typeface="Cordia New" pitchFamily="34" charset="-34"/>
              <a:cs typeface="Cordia New" pitchFamily="34" charset="-34"/>
            </a:rPr>
            <a:t>Establishment </a:t>
          </a:r>
          <a:br>
            <a:rPr lang="en-US" sz="2800" b="1" baseline="0" dirty="0" smtClean="0">
              <a:latin typeface="Cordia New" pitchFamily="34" charset="-34"/>
              <a:cs typeface="Cordia New" pitchFamily="34" charset="-34"/>
            </a:rPr>
          </a:br>
          <a:r>
            <a:rPr lang="en-US" sz="2800" b="1" baseline="0" dirty="0" smtClean="0">
              <a:latin typeface="Cordia New" pitchFamily="34" charset="-34"/>
              <a:cs typeface="Cordia New" pitchFamily="34" charset="-34"/>
            </a:rPr>
            <a:t>of the GMS</a:t>
          </a:r>
        </a:p>
        <a:p>
          <a:r>
            <a:rPr lang="en-US" sz="2400" b="1" baseline="0" dirty="0" smtClean="0">
              <a:latin typeface="Cordia New" pitchFamily="34" charset="-34"/>
              <a:cs typeface="Cordia New" pitchFamily="34" charset="-34"/>
            </a:rPr>
            <a:t>   </a:t>
          </a:r>
          <a:endParaRPr lang="en-US" sz="2400" b="1" dirty="0">
            <a:latin typeface="Cordia New" pitchFamily="34" charset="-34"/>
            <a:cs typeface="Cordia New" pitchFamily="34" charset="-34"/>
          </a:endParaRPr>
        </a:p>
      </dgm:t>
    </dgm:pt>
    <dgm:pt modelId="{585F24AD-774B-4192-9086-553B8A27090E}" type="parTrans" cxnId="{F4BC4152-EC74-410B-B1A5-66B1D3D28566}">
      <dgm:prSet/>
      <dgm:spPr/>
      <dgm:t>
        <a:bodyPr/>
        <a:lstStyle/>
        <a:p>
          <a:endParaRPr lang="en-US" sz="2000"/>
        </a:p>
      </dgm:t>
    </dgm:pt>
    <dgm:pt modelId="{D94B2A8F-321F-4E85-AA77-4965AD6C6BC0}" type="sibTrans" cxnId="{F4BC4152-EC74-410B-B1A5-66B1D3D28566}">
      <dgm:prSet/>
      <dgm:spPr/>
      <dgm:t>
        <a:bodyPr/>
        <a:lstStyle/>
        <a:p>
          <a:endParaRPr lang="en-US" sz="2000"/>
        </a:p>
      </dgm:t>
    </dgm:pt>
    <dgm:pt modelId="{A05D7CE2-00DF-4ACE-966A-365BB08005CF}">
      <dgm:prSet phldrT="[Text]" custT="1"/>
      <dgm:spPr/>
      <dgm:t>
        <a:bodyPr/>
        <a:lstStyle/>
        <a:p>
          <a:endParaRPr lang="en-US" sz="1600" b="1" dirty="0">
            <a:latin typeface="Cordia New" pitchFamily="34" charset="-34"/>
            <a:cs typeface="+mn-cs"/>
          </a:endParaRPr>
        </a:p>
      </dgm:t>
    </dgm:pt>
    <dgm:pt modelId="{A8A3C361-E463-4D4F-B76E-DE36430E46A7}" type="parTrans" cxnId="{9EBCE865-3501-4756-B508-8341E1952F94}">
      <dgm:prSet/>
      <dgm:spPr/>
      <dgm:t>
        <a:bodyPr/>
        <a:lstStyle/>
        <a:p>
          <a:endParaRPr lang="en-US" sz="2000"/>
        </a:p>
      </dgm:t>
    </dgm:pt>
    <dgm:pt modelId="{753C5E9C-3CBF-41D2-9E65-845F6300619C}" type="sibTrans" cxnId="{9EBCE865-3501-4756-B508-8341E1952F94}">
      <dgm:prSet/>
      <dgm:spPr/>
      <dgm:t>
        <a:bodyPr/>
        <a:lstStyle/>
        <a:p>
          <a:endParaRPr lang="en-US" sz="2000"/>
        </a:p>
      </dgm:t>
    </dgm:pt>
    <dgm:pt modelId="{5B1F4A4F-2E04-457E-B17C-88567885EC46}">
      <dgm:prSet phldrT="[Text]" custT="1"/>
      <dgm:spPr/>
      <dgm:t>
        <a:bodyPr/>
        <a:lstStyle/>
        <a:p>
          <a:r>
            <a:rPr lang="en-US" sz="2800" b="1" dirty="0" smtClean="0">
              <a:latin typeface="Cordia New" pitchFamily="34" charset="-34"/>
              <a:cs typeface="Cordia New" pitchFamily="34" charset="-34"/>
            </a:rPr>
            <a:t>From 1994</a:t>
          </a:r>
          <a:br>
            <a:rPr lang="en-US" sz="2800" b="1" dirty="0" smtClean="0">
              <a:latin typeface="Cordia New" pitchFamily="34" charset="-34"/>
              <a:cs typeface="Cordia New" pitchFamily="34" charset="-34"/>
            </a:rPr>
          </a:br>
          <a:r>
            <a:rPr lang="en-US" sz="2800" b="1" dirty="0" smtClean="0">
              <a:latin typeface="Cordia New" pitchFamily="34" charset="-34"/>
              <a:cs typeface="Cordia New" pitchFamily="34" charset="-34"/>
            </a:rPr>
            <a:t>Infrastructure Development </a:t>
          </a:r>
          <a:endParaRPr lang="en-US" sz="2800" b="1" dirty="0">
            <a:latin typeface="Cordia New" pitchFamily="34" charset="-34"/>
            <a:cs typeface="Cordia New" pitchFamily="34" charset="-34"/>
          </a:endParaRPr>
        </a:p>
      </dgm:t>
    </dgm:pt>
    <dgm:pt modelId="{C793990E-FCAB-4116-9D1A-9FC7C5C17566}" type="parTrans" cxnId="{7238C521-9CCB-46D3-9869-A557868485AF}">
      <dgm:prSet/>
      <dgm:spPr/>
      <dgm:t>
        <a:bodyPr/>
        <a:lstStyle/>
        <a:p>
          <a:endParaRPr lang="en-US" sz="2000"/>
        </a:p>
      </dgm:t>
    </dgm:pt>
    <dgm:pt modelId="{E931C1CF-6EFD-4F80-A3E1-E4D603E542C8}" type="sibTrans" cxnId="{7238C521-9CCB-46D3-9869-A557868485AF}">
      <dgm:prSet/>
      <dgm:spPr/>
      <dgm:t>
        <a:bodyPr/>
        <a:lstStyle/>
        <a:p>
          <a:endParaRPr lang="en-US" sz="2000"/>
        </a:p>
      </dgm:t>
    </dgm:pt>
    <dgm:pt modelId="{3944CDE8-FE0A-4B10-BD3D-CF31F169F766}">
      <dgm:prSet phldrT="[Text]" custT="1"/>
      <dgm:spPr/>
      <dgm:t>
        <a:bodyPr/>
        <a:lstStyle/>
        <a:p>
          <a:endParaRPr lang="en-US" sz="1600" b="1" dirty="0"/>
        </a:p>
      </dgm:t>
    </dgm:pt>
    <dgm:pt modelId="{4DCA9294-A2EA-48EF-B318-FC4CBBF02C98}" type="parTrans" cxnId="{F8D495BB-6405-4332-A7AE-221A767E57D6}">
      <dgm:prSet/>
      <dgm:spPr/>
      <dgm:t>
        <a:bodyPr/>
        <a:lstStyle/>
        <a:p>
          <a:endParaRPr lang="en-US" sz="2000"/>
        </a:p>
      </dgm:t>
    </dgm:pt>
    <dgm:pt modelId="{FCF09614-02EB-4BA9-B280-0617809A3668}" type="sibTrans" cxnId="{F8D495BB-6405-4332-A7AE-221A767E57D6}">
      <dgm:prSet/>
      <dgm:spPr/>
      <dgm:t>
        <a:bodyPr/>
        <a:lstStyle/>
        <a:p>
          <a:endParaRPr lang="en-US" sz="2000"/>
        </a:p>
      </dgm:t>
    </dgm:pt>
    <dgm:pt modelId="{2203E2A2-609A-4311-8F08-A1AFE9834A3E}">
      <dgm:prSet phldrT="[Text]" custT="1"/>
      <dgm:spPr/>
      <dgm:t>
        <a:bodyPr/>
        <a:lstStyle/>
        <a:p>
          <a:r>
            <a:rPr lang="en-US" sz="2800" b="1" dirty="0" smtClean="0">
              <a:latin typeface="Cordia New" pitchFamily="34" charset="-34"/>
              <a:cs typeface="Cordia New" pitchFamily="34" charset="-34"/>
            </a:rPr>
            <a:t>From 2000 Building </a:t>
          </a:r>
          <a:r>
            <a:rPr lang="en-US" sz="2500" b="1" dirty="0" smtClean="0">
              <a:latin typeface="Cordia New" pitchFamily="34" charset="-34"/>
              <a:cs typeface="Cordia New" pitchFamily="34" charset="-34"/>
            </a:rPr>
            <a:t>Competitiveness</a:t>
          </a:r>
          <a:endParaRPr lang="en-US" sz="2500" b="1" dirty="0">
            <a:latin typeface="Cordia New" pitchFamily="34" charset="-34"/>
            <a:cs typeface="Cordia New" pitchFamily="34" charset="-34"/>
          </a:endParaRPr>
        </a:p>
      </dgm:t>
    </dgm:pt>
    <dgm:pt modelId="{92825225-BCAC-472F-B9F2-7F7BCCEEC05E}" type="parTrans" cxnId="{72EA260F-1006-498B-9443-7D1F5725FC47}">
      <dgm:prSet/>
      <dgm:spPr/>
      <dgm:t>
        <a:bodyPr/>
        <a:lstStyle/>
        <a:p>
          <a:endParaRPr lang="en-US" sz="2000"/>
        </a:p>
      </dgm:t>
    </dgm:pt>
    <dgm:pt modelId="{D9D7ED57-F619-4A26-9955-902ADFA8CBE1}" type="sibTrans" cxnId="{72EA260F-1006-498B-9443-7D1F5725FC47}">
      <dgm:prSet/>
      <dgm:spPr/>
      <dgm:t>
        <a:bodyPr/>
        <a:lstStyle/>
        <a:p>
          <a:endParaRPr lang="en-US" sz="2000"/>
        </a:p>
      </dgm:t>
    </dgm:pt>
    <dgm:pt modelId="{2BB5CBA0-3BAB-4EAC-A8CE-93FDF09E5D09}">
      <dgm:prSet phldrT="[Text]" custT="1"/>
      <dgm:spPr/>
      <dgm:t>
        <a:bodyPr/>
        <a:lstStyle/>
        <a:p>
          <a:r>
            <a:rPr lang="en-US" sz="2800" b="1" dirty="0" smtClean="0">
              <a:latin typeface="Cordia New" pitchFamily="34" charset="-34"/>
              <a:cs typeface="Cordia New" pitchFamily="34" charset="-34"/>
            </a:rPr>
            <a:t>From 2012 Strategic Partnership </a:t>
          </a:r>
          <a:endParaRPr lang="en-US" sz="2800" b="1" dirty="0">
            <a:latin typeface="Cordia New" pitchFamily="34" charset="-34"/>
            <a:cs typeface="Cordia New" pitchFamily="34" charset="-34"/>
          </a:endParaRPr>
        </a:p>
      </dgm:t>
    </dgm:pt>
    <dgm:pt modelId="{397ADE5F-D0F2-414A-9844-8C9F9297A131}" type="parTrans" cxnId="{CEFEF906-A392-4DBA-A572-3C88F67A85B6}">
      <dgm:prSet/>
      <dgm:spPr/>
      <dgm:t>
        <a:bodyPr/>
        <a:lstStyle/>
        <a:p>
          <a:endParaRPr lang="en-US" sz="2000"/>
        </a:p>
      </dgm:t>
    </dgm:pt>
    <dgm:pt modelId="{27079BFE-149A-4C12-8DC8-DC44AD4A811F}" type="sibTrans" cxnId="{CEFEF906-A392-4DBA-A572-3C88F67A85B6}">
      <dgm:prSet/>
      <dgm:spPr/>
      <dgm:t>
        <a:bodyPr/>
        <a:lstStyle/>
        <a:p>
          <a:endParaRPr lang="en-US" sz="2000"/>
        </a:p>
      </dgm:t>
    </dgm:pt>
    <dgm:pt modelId="{3DB97831-A185-48BF-9B74-00E8BA8F6388}">
      <dgm:prSet phldrT="[Text]" custT="1"/>
      <dgm:spPr/>
      <dgm:t>
        <a:bodyPr/>
        <a:lstStyle/>
        <a:p>
          <a:endParaRPr lang="en-US" sz="2400" b="1" dirty="0">
            <a:latin typeface="Cordia New" pitchFamily="34" charset="-34"/>
            <a:cs typeface="+mn-cs"/>
          </a:endParaRPr>
        </a:p>
      </dgm:t>
    </dgm:pt>
    <dgm:pt modelId="{C8FE230B-C6B4-4FD9-8A46-494CC11B25BB}" type="parTrans" cxnId="{A42B2F2B-671F-4A93-8BC3-93DBA1453E6F}">
      <dgm:prSet/>
      <dgm:spPr/>
      <dgm:t>
        <a:bodyPr/>
        <a:lstStyle/>
        <a:p>
          <a:endParaRPr lang="en-US" sz="2000"/>
        </a:p>
      </dgm:t>
    </dgm:pt>
    <dgm:pt modelId="{6E9D73BE-7C0F-41FD-A6EB-5F6A3AC9F326}" type="sibTrans" cxnId="{A42B2F2B-671F-4A93-8BC3-93DBA1453E6F}">
      <dgm:prSet/>
      <dgm:spPr/>
      <dgm:t>
        <a:bodyPr/>
        <a:lstStyle/>
        <a:p>
          <a:endParaRPr lang="en-US" sz="2000"/>
        </a:p>
      </dgm:t>
    </dgm:pt>
    <dgm:pt modelId="{516F4168-0E23-4182-ADDD-31B88E0218B2}" type="pres">
      <dgm:prSet presAssocID="{D1A92E06-8F27-488F-ABB8-716B2F33F4D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4186EED8-DDFD-4812-A919-E34CD82F2EBF}" type="pres">
      <dgm:prSet presAssocID="{508BA0C5-6D5D-4E8F-B0EB-51193978E2F3}" presName="compositeNode" presStyleCnt="0">
        <dgm:presLayoutVars>
          <dgm:bulletEnabled val="1"/>
        </dgm:presLayoutVars>
      </dgm:prSet>
      <dgm:spPr/>
    </dgm:pt>
    <dgm:pt modelId="{1EF2934C-F6A5-4626-B223-256478547174}" type="pres">
      <dgm:prSet presAssocID="{508BA0C5-6D5D-4E8F-B0EB-51193978E2F3}" presName="bgRect" presStyleLbl="node1" presStyleIdx="0" presStyleCnt="4" custScaleY="57289" custLinFactNeighborX="548" custLinFactNeighborY="-23417"/>
      <dgm:spPr/>
      <dgm:t>
        <a:bodyPr/>
        <a:lstStyle/>
        <a:p>
          <a:endParaRPr lang="th-TH"/>
        </a:p>
      </dgm:t>
    </dgm:pt>
    <dgm:pt modelId="{67353D57-239E-4601-AF1F-D258C635C678}" type="pres">
      <dgm:prSet presAssocID="{508BA0C5-6D5D-4E8F-B0EB-51193978E2F3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049E061-E8C1-401E-8CC3-9D26296AF30E}" type="pres">
      <dgm:prSet presAssocID="{508BA0C5-6D5D-4E8F-B0EB-51193978E2F3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D94CB4-0A9D-4B68-9FFD-02637AA073EA}" type="pres">
      <dgm:prSet presAssocID="{3869936F-0987-4841-929E-BB23FE6D44C3}" presName="hSp" presStyleCnt="0"/>
      <dgm:spPr/>
    </dgm:pt>
    <dgm:pt modelId="{AA1BED24-01D7-4340-8C3C-634C1CDBAC0A}" type="pres">
      <dgm:prSet presAssocID="{3869936F-0987-4841-929E-BB23FE6D44C3}" presName="vProcSp" presStyleCnt="0"/>
      <dgm:spPr/>
    </dgm:pt>
    <dgm:pt modelId="{7B3BDE41-299C-425D-B667-F28B96C8F302}" type="pres">
      <dgm:prSet presAssocID="{3869936F-0987-4841-929E-BB23FE6D44C3}" presName="vSp1" presStyleCnt="0"/>
      <dgm:spPr/>
    </dgm:pt>
    <dgm:pt modelId="{8CAD18FE-991C-49C7-918B-F98BEF66E8C5}" type="pres">
      <dgm:prSet presAssocID="{3869936F-0987-4841-929E-BB23FE6D44C3}" presName="simulatedConn" presStyleLbl="solidFgAcc1" presStyleIdx="0" presStyleCnt="3" custLinFactY="-100000" custLinFactNeighborX="17238" custLinFactNeighborY="-137632"/>
      <dgm:spPr/>
    </dgm:pt>
    <dgm:pt modelId="{07F44F3F-B8CD-4369-8B42-3895B213AE82}" type="pres">
      <dgm:prSet presAssocID="{3869936F-0987-4841-929E-BB23FE6D44C3}" presName="vSp2" presStyleCnt="0"/>
      <dgm:spPr/>
    </dgm:pt>
    <dgm:pt modelId="{2E0D1A44-E453-4185-A4F3-684C5F6AA6C0}" type="pres">
      <dgm:prSet presAssocID="{3869936F-0987-4841-929E-BB23FE6D44C3}" presName="sibTrans" presStyleCnt="0"/>
      <dgm:spPr/>
    </dgm:pt>
    <dgm:pt modelId="{4504F50A-AC69-4582-B066-A5B3524DB019}" type="pres">
      <dgm:prSet presAssocID="{A05D7CE2-00DF-4ACE-966A-365BB08005CF}" presName="compositeNode" presStyleCnt="0">
        <dgm:presLayoutVars>
          <dgm:bulletEnabled val="1"/>
        </dgm:presLayoutVars>
      </dgm:prSet>
      <dgm:spPr/>
    </dgm:pt>
    <dgm:pt modelId="{CF0867DF-3927-4C90-B30D-06C84E27C69C}" type="pres">
      <dgm:prSet presAssocID="{A05D7CE2-00DF-4ACE-966A-365BB08005CF}" presName="bgRect" presStyleLbl="node1" presStyleIdx="1" presStyleCnt="4" custScaleY="54662" custLinFactNeighborY="-21853"/>
      <dgm:spPr/>
      <dgm:t>
        <a:bodyPr/>
        <a:lstStyle/>
        <a:p>
          <a:endParaRPr lang="th-TH"/>
        </a:p>
      </dgm:t>
    </dgm:pt>
    <dgm:pt modelId="{5DC50675-23B5-48CC-8297-EC714D4A8D15}" type="pres">
      <dgm:prSet presAssocID="{A05D7CE2-00DF-4ACE-966A-365BB08005CF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41B16D2-33DC-41A6-82EF-DA74814798E1}" type="pres">
      <dgm:prSet presAssocID="{A05D7CE2-00DF-4ACE-966A-365BB08005CF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92E02B-A93F-40CB-B62A-AE55525D480C}" type="pres">
      <dgm:prSet presAssocID="{753C5E9C-3CBF-41D2-9E65-845F6300619C}" presName="hSp" presStyleCnt="0"/>
      <dgm:spPr/>
    </dgm:pt>
    <dgm:pt modelId="{75C3D9EB-BBF8-4E36-BE97-7AECA185809B}" type="pres">
      <dgm:prSet presAssocID="{753C5E9C-3CBF-41D2-9E65-845F6300619C}" presName="vProcSp" presStyleCnt="0"/>
      <dgm:spPr/>
    </dgm:pt>
    <dgm:pt modelId="{F1A50291-9931-456C-BA0E-3E0D91094E35}" type="pres">
      <dgm:prSet presAssocID="{753C5E9C-3CBF-41D2-9E65-845F6300619C}" presName="vSp1" presStyleCnt="0"/>
      <dgm:spPr/>
    </dgm:pt>
    <dgm:pt modelId="{70DCF236-E896-411B-925C-291FD889A2F5}" type="pres">
      <dgm:prSet presAssocID="{753C5E9C-3CBF-41D2-9E65-845F6300619C}" presName="simulatedConn" presStyleLbl="solidFgAcc1" presStyleIdx="1" presStyleCnt="3" custLinFactY="-100000" custLinFactNeighborX="-11275" custLinFactNeighborY="-137632"/>
      <dgm:spPr/>
    </dgm:pt>
    <dgm:pt modelId="{9B3D6D08-BAE8-4E55-BA99-3900F436F174}" type="pres">
      <dgm:prSet presAssocID="{753C5E9C-3CBF-41D2-9E65-845F6300619C}" presName="vSp2" presStyleCnt="0"/>
      <dgm:spPr/>
    </dgm:pt>
    <dgm:pt modelId="{34EA4E91-7638-4D2A-A014-62E5750995A0}" type="pres">
      <dgm:prSet presAssocID="{753C5E9C-3CBF-41D2-9E65-845F6300619C}" presName="sibTrans" presStyleCnt="0"/>
      <dgm:spPr/>
    </dgm:pt>
    <dgm:pt modelId="{F2BB9DBD-59EE-4AB2-AAEC-16CD0A6F4D19}" type="pres">
      <dgm:prSet presAssocID="{3944CDE8-FE0A-4B10-BD3D-CF31F169F766}" presName="compositeNode" presStyleCnt="0">
        <dgm:presLayoutVars>
          <dgm:bulletEnabled val="1"/>
        </dgm:presLayoutVars>
      </dgm:prSet>
      <dgm:spPr/>
    </dgm:pt>
    <dgm:pt modelId="{0A1478CE-6012-480E-A09C-7B5FE236F90C}" type="pres">
      <dgm:prSet presAssocID="{3944CDE8-FE0A-4B10-BD3D-CF31F169F766}" presName="bgRect" presStyleLbl="node1" presStyleIdx="2" presStyleCnt="4" custScaleX="96382" custScaleY="55251" custLinFactNeighborY="-21853"/>
      <dgm:spPr/>
      <dgm:t>
        <a:bodyPr/>
        <a:lstStyle/>
        <a:p>
          <a:endParaRPr lang="en-US"/>
        </a:p>
      </dgm:t>
    </dgm:pt>
    <dgm:pt modelId="{91340C91-E1A5-4CE5-B530-507E4A5BA44B}" type="pres">
      <dgm:prSet presAssocID="{3944CDE8-FE0A-4B10-BD3D-CF31F169F766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E5A915-E151-4011-84CA-F91D45FAB5E3}" type="pres">
      <dgm:prSet presAssocID="{3944CDE8-FE0A-4B10-BD3D-CF31F169F766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A1697C-17FF-4D91-A2F2-B0E3E59AF5F2}" type="pres">
      <dgm:prSet presAssocID="{FCF09614-02EB-4BA9-B280-0617809A3668}" presName="hSp" presStyleCnt="0"/>
      <dgm:spPr/>
    </dgm:pt>
    <dgm:pt modelId="{000B91A7-EF5E-4CA2-95A5-DF1C82EDEBFF}" type="pres">
      <dgm:prSet presAssocID="{FCF09614-02EB-4BA9-B280-0617809A3668}" presName="vProcSp" presStyleCnt="0"/>
      <dgm:spPr/>
    </dgm:pt>
    <dgm:pt modelId="{73824487-2AA1-4811-9D33-6CCB96555746}" type="pres">
      <dgm:prSet presAssocID="{FCF09614-02EB-4BA9-B280-0617809A3668}" presName="vSp1" presStyleCnt="0"/>
      <dgm:spPr/>
    </dgm:pt>
    <dgm:pt modelId="{3B9B3024-DBAD-4301-B909-928F5C4D2EE7}" type="pres">
      <dgm:prSet presAssocID="{FCF09614-02EB-4BA9-B280-0617809A3668}" presName="simulatedConn" presStyleLbl="solidFgAcc1" presStyleIdx="2" presStyleCnt="3" custLinFactY="-100000" custLinFactNeighborX="29953" custLinFactNeighborY="-137632"/>
      <dgm:spPr/>
    </dgm:pt>
    <dgm:pt modelId="{AF279DE8-0A1D-444B-B6B9-AD9E83EAE9EB}" type="pres">
      <dgm:prSet presAssocID="{FCF09614-02EB-4BA9-B280-0617809A3668}" presName="vSp2" presStyleCnt="0"/>
      <dgm:spPr/>
    </dgm:pt>
    <dgm:pt modelId="{BF136A37-4E8D-412A-8AB0-0B894B52186A}" type="pres">
      <dgm:prSet presAssocID="{FCF09614-02EB-4BA9-B280-0617809A3668}" presName="sibTrans" presStyleCnt="0"/>
      <dgm:spPr/>
    </dgm:pt>
    <dgm:pt modelId="{5092B978-395B-4FB5-897B-9857AB41A405}" type="pres">
      <dgm:prSet presAssocID="{3DB97831-A185-48BF-9B74-00E8BA8F6388}" presName="compositeNode" presStyleCnt="0">
        <dgm:presLayoutVars>
          <dgm:bulletEnabled val="1"/>
        </dgm:presLayoutVars>
      </dgm:prSet>
      <dgm:spPr/>
    </dgm:pt>
    <dgm:pt modelId="{1EEAE805-5D9D-4010-99EC-AF987E8AF4C9}" type="pres">
      <dgm:prSet presAssocID="{3DB97831-A185-48BF-9B74-00E8BA8F6388}" presName="bgRect" presStyleLbl="node1" presStyleIdx="3" presStyleCnt="4" custScaleX="82357" custScaleY="54663" custLinFactNeighborY="-21853"/>
      <dgm:spPr/>
      <dgm:t>
        <a:bodyPr/>
        <a:lstStyle/>
        <a:p>
          <a:endParaRPr lang="en-US"/>
        </a:p>
      </dgm:t>
    </dgm:pt>
    <dgm:pt modelId="{A5D7C7DD-ECD0-4964-B96F-369468F36686}" type="pres">
      <dgm:prSet presAssocID="{3DB97831-A185-48BF-9B74-00E8BA8F6388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C47081-01CF-4952-9650-A99AC9178B14}" type="pres">
      <dgm:prSet presAssocID="{3DB97831-A185-48BF-9B74-00E8BA8F6388}" presName="child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8D495BB-6405-4332-A7AE-221A767E57D6}" srcId="{D1A92E06-8F27-488F-ABB8-716B2F33F4DB}" destId="{3944CDE8-FE0A-4B10-BD3D-CF31F169F766}" srcOrd="2" destOrd="0" parTransId="{4DCA9294-A2EA-48EF-B318-FC4CBBF02C98}" sibTransId="{FCF09614-02EB-4BA9-B280-0617809A3668}"/>
    <dgm:cxn modelId="{5ED10BA3-3EF1-4C3F-A497-3F9FB5C035B1}" type="presOf" srcId="{102217B0-9747-4262-AF66-32245F02965B}" destId="{E049E061-E8C1-401E-8CC3-9D26296AF30E}" srcOrd="0" destOrd="0" presId="urn:microsoft.com/office/officeart/2005/8/layout/hProcess7"/>
    <dgm:cxn modelId="{CEFEF906-A392-4DBA-A572-3C88F67A85B6}" srcId="{3DB97831-A185-48BF-9B74-00E8BA8F6388}" destId="{2BB5CBA0-3BAB-4EAC-A8CE-93FDF09E5D09}" srcOrd="0" destOrd="0" parTransId="{397ADE5F-D0F2-414A-9844-8C9F9297A131}" sibTransId="{27079BFE-149A-4C12-8DC8-DC44AD4A811F}"/>
    <dgm:cxn modelId="{9EBCE865-3501-4756-B508-8341E1952F94}" srcId="{D1A92E06-8F27-488F-ABB8-716B2F33F4DB}" destId="{A05D7CE2-00DF-4ACE-966A-365BB08005CF}" srcOrd="1" destOrd="0" parTransId="{A8A3C361-E463-4D4F-B76E-DE36430E46A7}" sibTransId="{753C5E9C-3CBF-41D2-9E65-845F6300619C}"/>
    <dgm:cxn modelId="{F52F0A22-AFE7-4BE5-B838-F0FEFEC20894}" type="presOf" srcId="{2203E2A2-609A-4311-8F08-A1AFE9834A3E}" destId="{63E5A915-E151-4011-84CA-F91D45FAB5E3}" srcOrd="0" destOrd="0" presId="urn:microsoft.com/office/officeart/2005/8/layout/hProcess7"/>
    <dgm:cxn modelId="{A42B2F2B-671F-4A93-8BC3-93DBA1453E6F}" srcId="{D1A92E06-8F27-488F-ABB8-716B2F33F4DB}" destId="{3DB97831-A185-48BF-9B74-00E8BA8F6388}" srcOrd="3" destOrd="0" parTransId="{C8FE230B-C6B4-4FD9-8A46-494CC11B25BB}" sibTransId="{6E9D73BE-7C0F-41FD-A6EB-5F6A3AC9F326}"/>
    <dgm:cxn modelId="{E91EFF5D-2F73-470B-86AF-A5FD3247B73F}" type="presOf" srcId="{D1A92E06-8F27-488F-ABB8-716B2F33F4DB}" destId="{516F4168-0E23-4182-ADDD-31B88E0218B2}" srcOrd="0" destOrd="0" presId="urn:microsoft.com/office/officeart/2005/8/layout/hProcess7"/>
    <dgm:cxn modelId="{72EA260F-1006-498B-9443-7D1F5725FC47}" srcId="{3944CDE8-FE0A-4B10-BD3D-CF31F169F766}" destId="{2203E2A2-609A-4311-8F08-A1AFE9834A3E}" srcOrd="0" destOrd="0" parTransId="{92825225-BCAC-472F-B9F2-7F7BCCEEC05E}" sibTransId="{D9D7ED57-F619-4A26-9955-902ADFA8CBE1}"/>
    <dgm:cxn modelId="{A6362A9F-E4EE-477F-85C1-B27235EBFBFE}" type="presOf" srcId="{2BB5CBA0-3BAB-4EAC-A8CE-93FDF09E5D09}" destId="{07C47081-01CF-4952-9650-A99AC9178B14}" srcOrd="0" destOrd="0" presId="urn:microsoft.com/office/officeart/2005/8/layout/hProcess7"/>
    <dgm:cxn modelId="{7238C521-9CCB-46D3-9869-A557868485AF}" srcId="{A05D7CE2-00DF-4ACE-966A-365BB08005CF}" destId="{5B1F4A4F-2E04-457E-B17C-88567885EC46}" srcOrd="0" destOrd="0" parTransId="{C793990E-FCAB-4116-9D1A-9FC7C5C17566}" sibTransId="{E931C1CF-6EFD-4F80-A3E1-E4D603E542C8}"/>
    <dgm:cxn modelId="{F4BC4152-EC74-410B-B1A5-66B1D3D28566}" srcId="{508BA0C5-6D5D-4E8F-B0EB-51193978E2F3}" destId="{102217B0-9747-4262-AF66-32245F02965B}" srcOrd="0" destOrd="0" parTransId="{585F24AD-774B-4192-9086-553B8A27090E}" sibTransId="{D94B2A8F-321F-4E85-AA77-4965AD6C6BC0}"/>
    <dgm:cxn modelId="{3040CF95-B24A-4F76-B28F-8EF53AB1C074}" type="presOf" srcId="{3DB97831-A185-48BF-9B74-00E8BA8F6388}" destId="{A5D7C7DD-ECD0-4964-B96F-369468F36686}" srcOrd="1" destOrd="0" presId="urn:microsoft.com/office/officeart/2005/8/layout/hProcess7"/>
    <dgm:cxn modelId="{46C3DC07-B8EF-4303-92AD-627F7CAA957F}" type="presOf" srcId="{3944CDE8-FE0A-4B10-BD3D-CF31F169F766}" destId="{91340C91-E1A5-4CE5-B530-507E4A5BA44B}" srcOrd="1" destOrd="0" presId="urn:microsoft.com/office/officeart/2005/8/layout/hProcess7"/>
    <dgm:cxn modelId="{C9CDFA6F-CB6F-48C2-A91B-8C306DFFC2EA}" type="presOf" srcId="{A05D7CE2-00DF-4ACE-966A-365BB08005CF}" destId="{5DC50675-23B5-48CC-8297-EC714D4A8D15}" srcOrd="1" destOrd="0" presId="urn:microsoft.com/office/officeart/2005/8/layout/hProcess7"/>
    <dgm:cxn modelId="{F6E75161-49D9-4578-AA75-743808AC7E41}" srcId="{D1A92E06-8F27-488F-ABB8-716B2F33F4DB}" destId="{508BA0C5-6D5D-4E8F-B0EB-51193978E2F3}" srcOrd="0" destOrd="0" parTransId="{7C6B258C-39A4-41AD-9B56-F6265386AE60}" sibTransId="{3869936F-0987-4841-929E-BB23FE6D44C3}"/>
    <dgm:cxn modelId="{9E03AD22-BEFD-4D1C-BE13-2FD046F09701}" type="presOf" srcId="{508BA0C5-6D5D-4E8F-B0EB-51193978E2F3}" destId="{67353D57-239E-4601-AF1F-D258C635C678}" srcOrd="1" destOrd="0" presId="urn:microsoft.com/office/officeart/2005/8/layout/hProcess7"/>
    <dgm:cxn modelId="{9538B273-03E8-4813-8639-E82ECB53952B}" type="presOf" srcId="{A05D7CE2-00DF-4ACE-966A-365BB08005CF}" destId="{CF0867DF-3927-4C90-B30D-06C84E27C69C}" srcOrd="0" destOrd="0" presId="urn:microsoft.com/office/officeart/2005/8/layout/hProcess7"/>
    <dgm:cxn modelId="{EEB28937-8A32-478D-BFEF-0159822B9B73}" type="presOf" srcId="{5B1F4A4F-2E04-457E-B17C-88567885EC46}" destId="{841B16D2-33DC-41A6-82EF-DA74814798E1}" srcOrd="0" destOrd="0" presId="urn:microsoft.com/office/officeart/2005/8/layout/hProcess7"/>
    <dgm:cxn modelId="{27BDCC55-D434-4EB4-B76F-DB8FD1617D35}" type="presOf" srcId="{3DB97831-A185-48BF-9B74-00E8BA8F6388}" destId="{1EEAE805-5D9D-4010-99EC-AF987E8AF4C9}" srcOrd="0" destOrd="0" presId="urn:microsoft.com/office/officeart/2005/8/layout/hProcess7"/>
    <dgm:cxn modelId="{63178FF0-5192-4BCD-83A0-791FAC426F79}" type="presOf" srcId="{3944CDE8-FE0A-4B10-BD3D-CF31F169F766}" destId="{0A1478CE-6012-480E-A09C-7B5FE236F90C}" srcOrd="0" destOrd="0" presId="urn:microsoft.com/office/officeart/2005/8/layout/hProcess7"/>
    <dgm:cxn modelId="{3B2F2450-E1A3-485A-BDC5-72E459C3310E}" type="presOf" srcId="{508BA0C5-6D5D-4E8F-B0EB-51193978E2F3}" destId="{1EF2934C-F6A5-4626-B223-256478547174}" srcOrd="0" destOrd="0" presId="urn:microsoft.com/office/officeart/2005/8/layout/hProcess7"/>
    <dgm:cxn modelId="{BFF42458-ADD2-402E-9154-79525877D869}" type="presParOf" srcId="{516F4168-0E23-4182-ADDD-31B88E0218B2}" destId="{4186EED8-DDFD-4812-A919-E34CD82F2EBF}" srcOrd="0" destOrd="0" presId="urn:microsoft.com/office/officeart/2005/8/layout/hProcess7"/>
    <dgm:cxn modelId="{092AA9BC-7670-4159-802B-8F4009F22C4A}" type="presParOf" srcId="{4186EED8-DDFD-4812-A919-E34CD82F2EBF}" destId="{1EF2934C-F6A5-4626-B223-256478547174}" srcOrd="0" destOrd="0" presId="urn:microsoft.com/office/officeart/2005/8/layout/hProcess7"/>
    <dgm:cxn modelId="{C4DF4030-39A6-4A48-BD6E-FE3FB77C68F2}" type="presParOf" srcId="{4186EED8-DDFD-4812-A919-E34CD82F2EBF}" destId="{67353D57-239E-4601-AF1F-D258C635C678}" srcOrd="1" destOrd="0" presId="urn:microsoft.com/office/officeart/2005/8/layout/hProcess7"/>
    <dgm:cxn modelId="{A2E0375D-5911-4A75-9394-F5B982AEAD3E}" type="presParOf" srcId="{4186EED8-DDFD-4812-A919-E34CD82F2EBF}" destId="{E049E061-E8C1-401E-8CC3-9D26296AF30E}" srcOrd="2" destOrd="0" presId="urn:microsoft.com/office/officeart/2005/8/layout/hProcess7"/>
    <dgm:cxn modelId="{F322E1D8-5E6A-43BC-A40E-3CFF3953BE57}" type="presParOf" srcId="{516F4168-0E23-4182-ADDD-31B88E0218B2}" destId="{0CD94CB4-0A9D-4B68-9FFD-02637AA073EA}" srcOrd="1" destOrd="0" presId="urn:microsoft.com/office/officeart/2005/8/layout/hProcess7"/>
    <dgm:cxn modelId="{FBDA9E5B-77AE-4837-A7B7-B39E8A4A1CBF}" type="presParOf" srcId="{516F4168-0E23-4182-ADDD-31B88E0218B2}" destId="{AA1BED24-01D7-4340-8C3C-634C1CDBAC0A}" srcOrd="2" destOrd="0" presId="urn:microsoft.com/office/officeart/2005/8/layout/hProcess7"/>
    <dgm:cxn modelId="{3A589B81-CD10-437B-B5E9-9646E6BD7CB3}" type="presParOf" srcId="{AA1BED24-01D7-4340-8C3C-634C1CDBAC0A}" destId="{7B3BDE41-299C-425D-B667-F28B96C8F302}" srcOrd="0" destOrd="0" presId="urn:microsoft.com/office/officeart/2005/8/layout/hProcess7"/>
    <dgm:cxn modelId="{956B3114-448D-4254-8F88-BA2AC6A58B7C}" type="presParOf" srcId="{AA1BED24-01D7-4340-8C3C-634C1CDBAC0A}" destId="{8CAD18FE-991C-49C7-918B-F98BEF66E8C5}" srcOrd="1" destOrd="0" presId="urn:microsoft.com/office/officeart/2005/8/layout/hProcess7"/>
    <dgm:cxn modelId="{6F3D1D30-678F-4122-8476-8568815C5D60}" type="presParOf" srcId="{AA1BED24-01D7-4340-8C3C-634C1CDBAC0A}" destId="{07F44F3F-B8CD-4369-8B42-3895B213AE82}" srcOrd="2" destOrd="0" presId="urn:microsoft.com/office/officeart/2005/8/layout/hProcess7"/>
    <dgm:cxn modelId="{48C7025A-1E01-463C-926C-890060D27822}" type="presParOf" srcId="{516F4168-0E23-4182-ADDD-31B88E0218B2}" destId="{2E0D1A44-E453-4185-A4F3-684C5F6AA6C0}" srcOrd="3" destOrd="0" presId="urn:microsoft.com/office/officeart/2005/8/layout/hProcess7"/>
    <dgm:cxn modelId="{247F87F2-F9F0-42EF-B679-14C42842F9E0}" type="presParOf" srcId="{516F4168-0E23-4182-ADDD-31B88E0218B2}" destId="{4504F50A-AC69-4582-B066-A5B3524DB019}" srcOrd="4" destOrd="0" presId="urn:microsoft.com/office/officeart/2005/8/layout/hProcess7"/>
    <dgm:cxn modelId="{38D6D1E3-47D0-4503-8388-28A9E7E247D5}" type="presParOf" srcId="{4504F50A-AC69-4582-B066-A5B3524DB019}" destId="{CF0867DF-3927-4C90-B30D-06C84E27C69C}" srcOrd="0" destOrd="0" presId="urn:microsoft.com/office/officeart/2005/8/layout/hProcess7"/>
    <dgm:cxn modelId="{32113433-42B0-4937-ACA3-B3FBA91E20D9}" type="presParOf" srcId="{4504F50A-AC69-4582-B066-A5B3524DB019}" destId="{5DC50675-23B5-48CC-8297-EC714D4A8D15}" srcOrd="1" destOrd="0" presId="urn:microsoft.com/office/officeart/2005/8/layout/hProcess7"/>
    <dgm:cxn modelId="{1F0384AE-39F4-4A36-98C1-A37FA68E122D}" type="presParOf" srcId="{4504F50A-AC69-4582-B066-A5B3524DB019}" destId="{841B16D2-33DC-41A6-82EF-DA74814798E1}" srcOrd="2" destOrd="0" presId="urn:microsoft.com/office/officeart/2005/8/layout/hProcess7"/>
    <dgm:cxn modelId="{A86CD42A-A46A-438C-B11B-5F5E25352FE1}" type="presParOf" srcId="{516F4168-0E23-4182-ADDD-31B88E0218B2}" destId="{C992E02B-A93F-40CB-B62A-AE55525D480C}" srcOrd="5" destOrd="0" presId="urn:microsoft.com/office/officeart/2005/8/layout/hProcess7"/>
    <dgm:cxn modelId="{48E98960-E76B-4ED8-BE4A-AEDFDB6CB5F5}" type="presParOf" srcId="{516F4168-0E23-4182-ADDD-31B88E0218B2}" destId="{75C3D9EB-BBF8-4E36-BE97-7AECA185809B}" srcOrd="6" destOrd="0" presId="urn:microsoft.com/office/officeart/2005/8/layout/hProcess7"/>
    <dgm:cxn modelId="{1C9CEE3E-1B8A-4431-ACC8-105501976A13}" type="presParOf" srcId="{75C3D9EB-BBF8-4E36-BE97-7AECA185809B}" destId="{F1A50291-9931-456C-BA0E-3E0D91094E35}" srcOrd="0" destOrd="0" presId="urn:microsoft.com/office/officeart/2005/8/layout/hProcess7"/>
    <dgm:cxn modelId="{4FE58DA8-77A3-444A-B150-16DFEAA7E4B2}" type="presParOf" srcId="{75C3D9EB-BBF8-4E36-BE97-7AECA185809B}" destId="{70DCF236-E896-411B-925C-291FD889A2F5}" srcOrd="1" destOrd="0" presId="urn:microsoft.com/office/officeart/2005/8/layout/hProcess7"/>
    <dgm:cxn modelId="{9D8DBC5C-7F62-4DCE-8EAB-C018DB369A86}" type="presParOf" srcId="{75C3D9EB-BBF8-4E36-BE97-7AECA185809B}" destId="{9B3D6D08-BAE8-4E55-BA99-3900F436F174}" srcOrd="2" destOrd="0" presId="urn:microsoft.com/office/officeart/2005/8/layout/hProcess7"/>
    <dgm:cxn modelId="{14CC23EA-B334-4053-801D-CAFD3BE6C5ED}" type="presParOf" srcId="{516F4168-0E23-4182-ADDD-31B88E0218B2}" destId="{34EA4E91-7638-4D2A-A014-62E5750995A0}" srcOrd="7" destOrd="0" presId="urn:microsoft.com/office/officeart/2005/8/layout/hProcess7"/>
    <dgm:cxn modelId="{ABA8E39B-9171-4661-B1EE-863FCD7008D3}" type="presParOf" srcId="{516F4168-0E23-4182-ADDD-31B88E0218B2}" destId="{F2BB9DBD-59EE-4AB2-AAEC-16CD0A6F4D19}" srcOrd="8" destOrd="0" presId="urn:microsoft.com/office/officeart/2005/8/layout/hProcess7"/>
    <dgm:cxn modelId="{9E06ED33-F9F5-44A3-B6DC-19942648638C}" type="presParOf" srcId="{F2BB9DBD-59EE-4AB2-AAEC-16CD0A6F4D19}" destId="{0A1478CE-6012-480E-A09C-7B5FE236F90C}" srcOrd="0" destOrd="0" presId="urn:microsoft.com/office/officeart/2005/8/layout/hProcess7"/>
    <dgm:cxn modelId="{C0FFC395-A9C2-4DE8-BC24-65315DF1BEF4}" type="presParOf" srcId="{F2BB9DBD-59EE-4AB2-AAEC-16CD0A6F4D19}" destId="{91340C91-E1A5-4CE5-B530-507E4A5BA44B}" srcOrd="1" destOrd="0" presId="urn:microsoft.com/office/officeart/2005/8/layout/hProcess7"/>
    <dgm:cxn modelId="{05E9620E-2450-47B3-BB4F-1184AA223A3C}" type="presParOf" srcId="{F2BB9DBD-59EE-4AB2-AAEC-16CD0A6F4D19}" destId="{63E5A915-E151-4011-84CA-F91D45FAB5E3}" srcOrd="2" destOrd="0" presId="urn:microsoft.com/office/officeart/2005/8/layout/hProcess7"/>
    <dgm:cxn modelId="{7D48D3D6-05C1-415E-995C-F34990685531}" type="presParOf" srcId="{516F4168-0E23-4182-ADDD-31B88E0218B2}" destId="{12A1697C-17FF-4D91-A2F2-B0E3E59AF5F2}" srcOrd="9" destOrd="0" presId="urn:microsoft.com/office/officeart/2005/8/layout/hProcess7"/>
    <dgm:cxn modelId="{F522A1FC-8AFE-4695-A710-620BFEFB9A69}" type="presParOf" srcId="{516F4168-0E23-4182-ADDD-31B88E0218B2}" destId="{000B91A7-EF5E-4CA2-95A5-DF1C82EDEBFF}" srcOrd="10" destOrd="0" presId="urn:microsoft.com/office/officeart/2005/8/layout/hProcess7"/>
    <dgm:cxn modelId="{70A03ED7-F824-45EE-B0E6-D6B9530BF750}" type="presParOf" srcId="{000B91A7-EF5E-4CA2-95A5-DF1C82EDEBFF}" destId="{73824487-2AA1-4811-9D33-6CCB96555746}" srcOrd="0" destOrd="0" presId="urn:microsoft.com/office/officeart/2005/8/layout/hProcess7"/>
    <dgm:cxn modelId="{87F91F70-8867-44A1-B2A0-E143CE3C09A4}" type="presParOf" srcId="{000B91A7-EF5E-4CA2-95A5-DF1C82EDEBFF}" destId="{3B9B3024-DBAD-4301-B909-928F5C4D2EE7}" srcOrd="1" destOrd="0" presId="urn:microsoft.com/office/officeart/2005/8/layout/hProcess7"/>
    <dgm:cxn modelId="{F5E43590-4C9F-4AE2-A43C-31D6756FC3BB}" type="presParOf" srcId="{000B91A7-EF5E-4CA2-95A5-DF1C82EDEBFF}" destId="{AF279DE8-0A1D-444B-B6B9-AD9E83EAE9EB}" srcOrd="2" destOrd="0" presId="urn:microsoft.com/office/officeart/2005/8/layout/hProcess7"/>
    <dgm:cxn modelId="{52CF73E1-A670-41B1-968B-E757722225F8}" type="presParOf" srcId="{516F4168-0E23-4182-ADDD-31B88E0218B2}" destId="{BF136A37-4E8D-412A-8AB0-0B894B52186A}" srcOrd="11" destOrd="0" presId="urn:microsoft.com/office/officeart/2005/8/layout/hProcess7"/>
    <dgm:cxn modelId="{EA76D1DD-0041-424A-8CE3-D9D38FE15B1E}" type="presParOf" srcId="{516F4168-0E23-4182-ADDD-31B88E0218B2}" destId="{5092B978-395B-4FB5-897B-9857AB41A405}" srcOrd="12" destOrd="0" presId="urn:microsoft.com/office/officeart/2005/8/layout/hProcess7"/>
    <dgm:cxn modelId="{734A73D5-BE64-4C78-B4B8-5E675EEF4954}" type="presParOf" srcId="{5092B978-395B-4FB5-897B-9857AB41A405}" destId="{1EEAE805-5D9D-4010-99EC-AF987E8AF4C9}" srcOrd="0" destOrd="0" presId="urn:microsoft.com/office/officeart/2005/8/layout/hProcess7"/>
    <dgm:cxn modelId="{37374BB8-114F-4364-A22B-5B44BC2BB798}" type="presParOf" srcId="{5092B978-395B-4FB5-897B-9857AB41A405}" destId="{A5D7C7DD-ECD0-4964-B96F-369468F36686}" srcOrd="1" destOrd="0" presId="urn:microsoft.com/office/officeart/2005/8/layout/hProcess7"/>
    <dgm:cxn modelId="{8A4EF4E7-7B3C-4D71-9D7E-2CEEECB90B32}" type="presParOf" srcId="{5092B978-395B-4FB5-897B-9857AB41A405}" destId="{07C47081-01CF-4952-9650-A99AC9178B14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68CB4FF-D58F-4CFD-892E-38EFA0CB1165}" type="doc">
      <dgm:prSet loTypeId="urn:microsoft.com/office/officeart/2005/8/layout/venn1" loCatId="relationship" qsTypeId="urn:microsoft.com/office/officeart/2005/8/quickstyle/3d4" qsCatId="3D" csTypeId="urn:microsoft.com/office/officeart/2005/8/colors/colorful1" csCatId="colorful" phldr="1"/>
      <dgm:spPr/>
    </dgm:pt>
    <dgm:pt modelId="{31C6A89C-A2B9-4E24-8B8B-B8F5199E9980}">
      <dgm:prSet custT="1"/>
      <dgm:spPr>
        <a:solidFill>
          <a:schemeClr val="tx2">
            <a:lumMod val="50000"/>
            <a:alpha val="50000"/>
          </a:schemeClr>
        </a:solidFill>
      </dgm:spPr>
      <dgm:t>
        <a:bodyPr/>
        <a:lstStyle/>
        <a:p>
          <a:endParaRPr lang="th-TH" sz="2800" dirty="0" smtClean="0">
            <a:solidFill>
              <a:schemeClr val="bg1"/>
            </a:solidFill>
          </a:endParaRPr>
        </a:p>
      </dgm:t>
    </dgm:pt>
    <dgm:pt modelId="{92F80A9D-2E90-4F3C-93C7-7B2EE1135701}" type="parTrans" cxnId="{E5CFEE57-5564-4D2B-AC3B-44F0517E5814}">
      <dgm:prSet/>
      <dgm:spPr/>
      <dgm:t>
        <a:bodyPr/>
        <a:lstStyle/>
        <a:p>
          <a:endParaRPr lang="en-US"/>
        </a:p>
      </dgm:t>
    </dgm:pt>
    <dgm:pt modelId="{3B08D6FC-05EA-44CC-B62E-AD3DD7C3348E}" type="sibTrans" cxnId="{E5CFEE57-5564-4D2B-AC3B-44F0517E5814}">
      <dgm:prSet/>
      <dgm:spPr/>
      <dgm:t>
        <a:bodyPr/>
        <a:lstStyle/>
        <a:p>
          <a:endParaRPr lang="en-US"/>
        </a:p>
      </dgm:t>
    </dgm:pt>
    <dgm:pt modelId="{CEC457DD-28B7-4634-AE74-F30EF37FDF27}">
      <dgm:prSet phldrT="[Text]"/>
      <dgm:spPr>
        <a:solidFill>
          <a:srgbClr val="FF9900">
            <a:alpha val="50000"/>
          </a:srgbClr>
        </a:solidFill>
      </dgm:spPr>
      <dgm:t>
        <a:bodyPr/>
        <a:lstStyle/>
        <a:p>
          <a:endParaRPr lang="en-US" dirty="0"/>
        </a:p>
      </dgm:t>
    </dgm:pt>
    <dgm:pt modelId="{E6B1890F-B9D2-48EC-A743-6F0F1DF709E4}" type="sibTrans" cxnId="{62E466BF-E958-4E6B-86E3-EBCEE1065E26}">
      <dgm:prSet/>
      <dgm:spPr/>
      <dgm:t>
        <a:bodyPr/>
        <a:lstStyle/>
        <a:p>
          <a:endParaRPr lang="en-US"/>
        </a:p>
      </dgm:t>
    </dgm:pt>
    <dgm:pt modelId="{ED743FB7-85E3-48B2-83AE-CBAADD7A1FF2}" type="parTrans" cxnId="{62E466BF-E958-4E6B-86E3-EBCEE1065E26}">
      <dgm:prSet/>
      <dgm:spPr/>
      <dgm:t>
        <a:bodyPr/>
        <a:lstStyle/>
        <a:p>
          <a:endParaRPr lang="en-US"/>
        </a:p>
      </dgm:t>
    </dgm:pt>
    <dgm:pt modelId="{D31F083C-3D3C-47F7-A412-15D64D7529CB}">
      <dgm:prSet phldrT="[Text]"/>
      <dgm:spPr>
        <a:solidFill>
          <a:schemeClr val="tx2">
            <a:lumMod val="60000"/>
            <a:lumOff val="40000"/>
            <a:alpha val="49804"/>
          </a:schemeClr>
        </a:solidFill>
      </dgm:spPr>
      <dgm:t>
        <a:bodyPr/>
        <a:lstStyle/>
        <a:p>
          <a:endParaRPr lang="en-US" dirty="0"/>
        </a:p>
      </dgm:t>
    </dgm:pt>
    <dgm:pt modelId="{B05C1131-6ECA-4224-9DC3-8993C3D95621}" type="sibTrans" cxnId="{282186F6-D798-4B5D-ACE5-468FBACC7144}">
      <dgm:prSet/>
      <dgm:spPr/>
      <dgm:t>
        <a:bodyPr/>
        <a:lstStyle/>
        <a:p>
          <a:endParaRPr lang="en-US"/>
        </a:p>
      </dgm:t>
    </dgm:pt>
    <dgm:pt modelId="{37891CD1-EC78-4EB6-B464-66CD8E6B4962}" type="parTrans" cxnId="{282186F6-D798-4B5D-ACE5-468FBACC7144}">
      <dgm:prSet/>
      <dgm:spPr/>
      <dgm:t>
        <a:bodyPr/>
        <a:lstStyle/>
        <a:p>
          <a:endParaRPr lang="en-US"/>
        </a:p>
      </dgm:t>
    </dgm:pt>
    <dgm:pt modelId="{1C6BFE8D-A421-47E9-AFFD-22BF4108AD9C}">
      <dgm:prSet phldrT="[Text]"/>
      <dgm:spPr>
        <a:solidFill>
          <a:schemeClr val="accent3">
            <a:lumMod val="50000"/>
            <a:alpha val="49804"/>
          </a:schemeClr>
        </a:solidFill>
      </dgm:spPr>
      <dgm:t>
        <a:bodyPr/>
        <a:lstStyle/>
        <a:p>
          <a:endParaRPr lang="en-US" dirty="0">
            <a:solidFill>
              <a:schemeClr val="bg1"/>
            </a:solidFill>
          </a:endParaRPr>
        </a:p>
      </dgm:t>
    </dgm:pt>
    <dgm:pt modelId="{597FCC34-478F-4FE8-8ACB-302F9BCD0219}" type="sibTrans" cxnId="{02E496D5-3590-4D4C-8451-3AA468C0015D}">
      <dgm:prSet/>
      <dgm:spPr/>
      <dgm:t>
        <a:bodyPr/>
        <a:lstStyle/>
        <a:p>
          <a:endParaRPr lang="en-US"/>
        </a:p>
      </dgm:t>
    </dgm:pt>
    <dgm:pt modelId="{83AB4D83-48D4-4863-AC3E-D4A4B2DA5222}" type="parTrans" cxnId="{02E496D5-3590-4D4C-8451-3AA468C0015D}">
      <dgm:prSet/>
      <dgm:spPr/>
      <dgm:t>
        <a:bodyPr/>
        <a:lstStyle/>
        <a:p>
          <a:endParaRPr lang="en-US"/>
        </a:p>
      </dgm:t>
    </dgm:pt>
    <dgm:pt modelId="{43D9DE9E-29A2-4F82-A71E-3F92163D2E40}" type="pres">
      <dgm:prSet presAssocID="{568CB4FF-D58F-4CFD-892E-38EFA0CB1165}" presName="compositeShape" presStyleCnt="0">
        <dgm:presLayoutVars>
          <dgm:chMax val="7"/>
          <dgm:dir/>
          <dgm:resizeHandles val="exact"/>
        </dgm:presLayoutVars>
      </dgm:prSet>
      <dgm:spPr/>
    </dgm:pt>
    <dgm:pt modelId="{D0DDF003-BFDA-477D-84FD-380D6AE781B7}" type="pres">
      <dgm:prSet presAssocID="{31C6A89C-A2B9-4E24-8B8B-B8F5199E9980}" presName="circ1" presStyleLbl="vennNode1" presStyleIdx="0" presStyleCnt="4" custScaleX="114010" custLinFactNeighborX="-481" custLinFactNeighborY="-17548"/>
      <dgm:spPr/>
      <dgm:t>
        <a:bodyPr/>
        <a:lstStyle/>
        <a:p>
          <a:endParaRPr lang="en-US"/>
        </a:p>
      </dgm:t>
    </dgm:pt>
    <dgm:pt modelId="{4AD6A5AC-083C-4F18-9EDC-4CBC2FF1633D}" type="pres">
      <dgm:prSet presAssocID="{31C6A89C-A2B9-4E24-8B8B-B8F5199E9980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CC9EB9-DDE7-42F1-A434-0924ED35305F}" type="pres">
      <dgm:prSet presAssocID="{CEC457DD-28B7-4634-AE74-F30EF37FDF27}" presName="circ2" presStyleLbl="vennNode1" presStyleIdx="1" presStyleCnt="4" custScaleX="109556" custLinFactNeighborX="7304" custLinFactNeighborY="45908"/>
      <dgm:spPr/>
      <dgm:t>
        <a:bodyPr/>
        <a:lstStyle/>
        <a:p>
          <a:endParaRPr lang="en-US"/>
        </a:p>
      </dgm:t>
    </dgm:pt>
    <dgm:pt modelId="{23E4F347-FFCD-470D-AE0F-847FFCEC3718}" type="pres">
      <dgm:prSet presAssocID="{CEC457DD-28B7-4634-AE74-F30EF37FDF27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74A207-DD1D-4822-B702-2387DE717E77}" type="pres">
      <dgm:prSet presAssocID="{1C6BFE8D-A421-47E9-AFFD-22BF4108AD9C}" presName="circ3" presStyleLbl="vennNode1" presStyleIdx="2" presStyleCnt="4" custScaleX="109272" custLinFactNeighborX="2435" custLinFactNeighborY="-32079"/>
      <dgm:spPr/>
      <dgm:t>
        <a:bodyPr/>
        <a:lstStyle/>
        <a:p>
          <a:endParaRPr lang="en-US"/>
        </a:p>
      </dgm:t>
    </dgm:pt>
    <dgm:pt modelId="{DBF176E1-ABAD-4E0D-BD7E-DD969D0894CA}" type="pres">
      <dgm:prSet presAssocID="{1C6BFE8D-A421-47E9-AFFD-22BF4108AD9C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213982-A5F5-4B6B-956C-19E8423B703E}" type="pres">
      <dgm:prSet presAssocID="{D31F083C-3D3C-47F7-A412-15D64D7529CB}" presName="circ4" presStyleLbl="vennNode1" presStyleIdx="3" presStyleCnt="4" custScaleX="112183" custLinFactNeighborX="-10337" custLinFactNeighborY="42789"/>
      <dgm:spPr/>
      <dgm:t>
        <a:bodyPr/>
        <a:lstStyle/>
        <a:p>
          <a:endParaRPr lang="en-US"/>
        </a:p>
      </dgm:t>
    </dgm:pt>
    <dgm:pt modelId="{56AA43C8-AB2B-426F-A4EF-EFF4257BF084}" type="pres">
      <dgm:prSet presAssocID="{D31F083C-3D3C-47F7-A412-15D64D7529CB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87386E6-26DA-45EA-B697-09A644CA5BED}" type="presOf" srcId="{CEC457DD-28B7-4634-AE74-F30EF37FDF27}" destId="{23E4F347-FFCD-470D-AE0F-847FFCEC3718}" srcOrd="1" destOrd="0" presId="urn:microsoft.com/office/officeart/2005/8/layout/venn1"/>
    <dgm:cxn modelId="{282186F6-D798-4B5D-ACE5-468FBACC7144}" srcId="{568CB4FF-D58F-4CFD-892E-38EFA0CB1165}" destId="{D31F083C-3D3C-47F7-A412-15D64D7529CB}" srcOrd="3" destOrd="0" parTransId="{37891CD1-EC78-4EB6-B464-66CD8E6B4962}" sibTransId="{B05C1131-6ECA-4224-9DC3-8993C3D95621}"/>
    <dgm:cxn modelId="{AE48B615-1731-4CFF-8CB4-ACFFCBF9256E}" type="presOf" srcId="{568CB4FF-D58F-4CFD-892E-38EFA0CB1165}" destId="{43D9DE9E-29A2-4F82-A71E-3F92163D2E40}" srcOrd="0" destOrd="0" presId="urn:microsoft.com/office/officeart/2005/8/layout/venn1"/>
    <dgm:cxn modelId="{3F611C6A-2BA5-44E1-8F9D-4376ABBE24C8}" type="presOf" srcId="{D31F083C-3D3C-47F7-A412-15D64D7529CB}" destId="{56AA43C8-AB2B-426F-A4EF-EFF4257BF084}" srcOrd="1" destOrd="0" presId="urn:microsoft.com/office/officeart/2005/8/layout/venn1"/>
    <dgm:cxn modelId="{A959FA67-F94D-4E5A-9C1C-5572AF952E69}" type="presOf" srcId="{31C6A89C-A2B9-4E24-8B8B-B8F5199E9980}" destId="{D0DDF003-BFDA-477D-84FD-380D6AE781B7}" srcOrd="0" destOrd="0" presId="urn:microsoft.com/office/officeart/2005/8/layout/venn1"/>
    <dgm:cxn modelId="{03A4C55B-76A2-42A7-8019-A8B0646E3C4E}" type="presOf" srcId="{1C6BFE8D-A421-47E9-AFFD-22BF4108AD9C}" destId="{DBF176E1-ABAD-4E0D-BD7E-DD969D0894CA}" srcOrd="1" destOrd="0" presId="urn:microsoft.com/office/officeart/2005/8/layout/venn1"/>
    <dgm:cxn modelId="{02E496D5-3590-4D4C-8451-3AA468C0015D}" srcId="{568CB4FF-D58F-4CFD-892E-38EFA0CB1165}" destId="{1C6BFE8D-A421-47E9-AFFD-22BF4108AD9C}" srcOrd="2" destOrd="0" parTransId="{83AB4D83-48D4-4863-AC3E-D4A4B2DA5222}" sibTransId="{597FCC34-478F-4FE8-8ACB-302F9BCD0219}"/>
    <dgm:cxn modelId="{E5CFEE57-5564-4D2B-AC3B-44F0517E5814}" srcId="{568CB4FF-D58F-4CFD-892E-38EFA0CB1165}" destId="{31C6A89C-A2B9-4E24-8B8B-B8F5199E9980}" srcOrd="0" destOrd="0" parTransId="{92F80A9D-2E90-4F3C-93C7-7B2EE1135701}" sibTransId="{3B08D6FC-05EA-44CC-B62E-AD3DD7C3348E}"/>
    <dgm:cxn modelId="{DD909173-0A6A-480E-B735-E151A9C26FBB}" type="presOf" srcId="{CEC457DD-28B7-4634-AE74-F30EF37FDF27}" destId="{89CC9EB9-DDE7-42F1-A434-0924ED35305F}" srcOrd="0" destOrd="0" presId="urn:microsoft.com/office/officeart/2005/8/layout/venn1"/>
    <dgm:cxn modelId="{FD650B28-EFEC-4CD4-9DA3-D03B0FAAB104}" type="presOf" srcId="{1C6BFE8D-A421-47E9-AFFD-22BF4108AD9C}" destId="{B474A207-DD1D-4822-B702-2387DE717E77}" srcOrd="0" destOrd="0" presId="urn:microsoft.com/office/officeart/2005/8/layout/venn1"/>
    <dgm:cxn modelId="{41E0C405-430E-4BF2-B292-74BBFC245DBC}" type="presOf" srcId="{D31F083C-3D3C-47F7-A412-15D64D7529CB}" destId="{69213982-A5F5-4B6B-956C-19E8423B703E}" srcOrd="0" destOrd="0" presId="urn:microsoft.com/office/officeart/2005/8/layout/venn1"/>
    <dgm:cxn modelId="{62E466BF-E958-4E6B-86E3-EBCEE1065E26}" srcId="{568CB4FF-D58F-4CFD-892E-38EFA0CB1165}" destId="{CEC457DD-28B7-4634-AE74-F30EF37FDF27}" srcOrd="1" destOrd="0" parTransId="{ED743FB7-85E3-48B2-83AE-CBAADD7A1FF2}" sibTransId="{E6B1890F-B9D2-48EC-A743-6F0F1DF709E4}"/>
    <dgm:cxn modelId="{EBC39592-6ABA-40EA-AE9F-3212B1291EC0}" type="presOf" srcId="{31C6A89C-A2B9-4E24-8B8B-B8F5199E9980}" destId="{4AD6A5AC-083C-4F18-9EDC-4CBC2FF1633D}" srcOrd="1" destOrd="0" presId="urn:microsoft.com/office/officeart/2005/8/layout/venn1"/>
    <dgm:cxn modelId="{87FA001D-0E89-47BB-A810-9A9052DDD6A1}" type="presParOf" srcId="{43D9DE9E-29A2-4F82-A71E-3F92163D2E40}" destId="{D0DDF003-BFDA-477D-84FD-380D6AE781B7}" srcOrd="0" destOrd="0" presId="urn:microsoft.com/office/officeart/2005/8/layout/venn1"/>
    <dgm:cxn modelId="{919897C3-C0D0-471C-934B-5248F4725A6F}" type="presParOf" srcId="{43D9DE9E-29A2-4F82-A71E-3F92163D2E40}" destId="{4AD6A5AC-083C-4F18-9EDC-4CBC2FF1633D}" srcOrd="1" destOrd="0" presId="urn:microsoft.com/office/officeart/2005/8/layout/venn1"/>
    <dgm:cxn modelId="{C17ED0E9-EF35-4389-BB91-544274EDEF64}" type="presParOf" srcId="{43D9DE9E-29A2-4F82-A71E-3F92163D2E40}" destId="{89CC9EB9-DDE7-42F1-A434-0924ED35305F}" srcOrd="2" destOrd="0" presId="urn:microsoft.com/office/officeart/2005/8/layout/venn1"/>
    <dgm:cxn modelId="{1FAAA8CB-29D8-4679-915B-EF37AD1543B5}" type="presParOf" srcId="{43D9DE9E-29A2-4F82-A71E-3F92163D2E40}" destId="{23E4F347-FFCD-470D-AE0F-847FFCEC3718}" srcOrd="3" destOrd="0" presId="urn:microsoft.com/office/officeart/2005/8/layout/venn1"/>
    <dgm:cxn modelId="{E559AC09-7772-448B-B81A-B8FE4321E6F0}" type="presParOf" srcId="{43D9DE9E-29A2-4F82-A71E-3F92163D2E40}" destId="{B474A207-DD1D-4822-B702-2387DE717E77}" srcOrd="4" destOrd="0" presId="urn:microsoft.com/office/officeart/2005/8/layout/venn1"/>
    <dgm:cxn modelId="{A336E5D2-69F6-4976-B0CF-8F98A024B68E}" type="presParOf" srcId="{43D9DE9E-29A2-4F82-A71E-3F92163D2E40}" destId="{DBF176E1-ABAD-4E0D-BD7E-DD969D0894CA}" srcOrd="5" destOrd="0" presId="urn:microsoft.com/office/officeart/2005/8/layout/venn1"/>
    <dgm:cxn modelId="{37E288F6-06F1-437B-BFD8-4745A60C5BAB}" type="presParOf" srcId="{43D9DE9E-29A2-4F82-A71E-3F92163D2E40}" destId="{69213982-A5F5-4B6B-956C-19E8423B703E}" srcOrd="6" destOrd="0" presId="urn:microsoft.com/office/officeart/2005/8/layout/venn1"/>
    <dgm:cxn modelId="{A77B5937-FC44-4E66-92F8-48607FC96C91}" type="presParOf" srcId="{43D9DE9E-29A2-4F82-A71E-3F92163D2E40}" destId="{56AA43C8-AB2B-426F-A4EF-EFF4257BF084}" srcOrd="7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DA66240-1B2B-4A0F-BFBB-54ADADFD9ED2}" type="doc">
      <dgm:prSet loTypeId="urn:microsoft.com/office/officeart/2005/8/layout/lProcess2" loCatId="list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98A81894-DF12-4FC4-A128-FF748BE9FFAA}">
      <dgm:prSet phldrT="[Text]" custT="1"/>
      <dgm:spPr>
        <a:xfrm>
          <a:off x="744" y="0"/>
          <a:ext cx="1934765" cy="4071949"/>
        </a:xfrm>
        <a:solidFill>
          <a:srgbClr val="467ABA"/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en-US" sz="3200" b="1" baseline="0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Big Market</a:t>
          </a:r>
          <a:endParaRPr lang="en-US" sz="3200" b="1" baseline="0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gm:t>
    </dgm:pt>
    <dgm:pt modelId="{1BD89E37-8851-4105-8AEF-A4EDB7285E4A}" type="parTrans" cxnId="{A19A7D3E-F923-413F-A8C6-644637C009F5}">
      <dgm:prSet/>
      <dgm:spPr/>
      <dgm:t>
        <a:bodyPr/>
        <a:lstStyle/>
        <a:p>
          <a:endParaRPr lang="en-US" b="1">
            <a:solidFill>
              <a:schemeClr val="bg2">
                <a:lumMod val="50000"/>
              </a:schemeClr>
            </a:solidFill>
            <a:latin typeface="CordiaUPC" pitchFamily="34" charset="-34"/>
            <a:cs typeface="CordiaUPC" pitchFamily="34" charset="-34"/>
          </a:endParaRPr>
        </a:p>
      </dgm:t>
    </dgm:pt>
    <dgm:pt modelId="{1ABFA032-7ACB-460E-A015-B1F5E1A4327A}" type="sibTrans" cxnId="{A19A7D3E-F923-413F-A8C6-644637C009F5}">
      <dgm:prSet/>
      <dgm:spPr/>
      <dgm:t>
        <a:bodyPr/>
        <a:lstStyle/>
        <a:p>
          <a:endParaRPr lang="en-US" b="1">
            <a:solidFill>
              <a:schemeClr val="bg2">
                <a:lumMod val="50000"/>
              </a:schemeClr>
            </a:solidFill>
            <a:latin typeface="CordiaUPC" pitchFamily="34" charset="-34"/>
            <a:cs typeface="CordiaUPC" pitchFamily="34" charset="-34"/>
          </a:endParaRPr>
        </a:p>
      </dgm:t>
    </dgm:pt>
    <dgm:pt modelId="{97129FA1-63EE-4847-8139-E8A386EBD46F}">
      <dgm:prSet phldrT="[Text]" custT="1"/>
      <dgm:spPr>
        <a:xfrm>
          <a:off x="194220" y="1221932"/>
          <a:ext cx="1547812" cy="799975"/>
        </a:xfrm>
        <a:solidFill>
          <a:srgbClr val="1F497D">
            <a:lumMod val="40000"/>
            <a:lumOff val="60000"/>
          </a:srgbClr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en-US" sz="1800" b="1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580 Million Population</a:t>
          </a:r>
          <a:endParaRPr lang="en-US" sz="1800" b="1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gm:t>
    </dgm:pt>
    <dgm:pt modelId="{B8424D94-D6A1-4CC6-ABB3-8D19054E2937}" type="parTrans" cxnId="{A2264E3A-2D16-4368-8D2C-B3A5ADBDD054}">
      <dgm:prSet/>
      <dgm:spPr/>
      <dgm:t>
        <a:bodyPr/>
        <a:lstStyle/>
        <a:p>
          <a:endParaRPr lang="en-US" b="1">
            <a:solidFill>
              <a:schemeClr val="bg2">
                <a:lumMod val="50000"/>
              </a:schemeClr>
            </a:solidFill>
            <a:latin typeface="CordiaUPC" pitchFamily="34" charset="-34"/>
            <a:cs typeface="CordiaUPC" pitchFamily="34" charset="-34"/>
          </a:endParaRPr>
        </a:p>
      </dgm:t>
    </dgm:pt>
    <dgm:pt modelId="{B4127C21-88EC-46FA-8948-6CB8B683E690}" type="sibTrans" cxnId="{A2264E3A-2D16-4368-8D2C-B3A5ADBDD054}">
      <dgm:prSet/>
      <dgm:spPr/>
      <dgm:t>
        <a:bodyPr/>
        <a:lstStyle/>
        <a:p>
          <a:endParaRPr lang="en-US" b="1">
            <a:solidFill>
              <a:schemeClr val="bg2">
                <a:lumMod val="50000"/>
              </a:schemeClr>
            </a:solidFill>
            <a:latin typeface="CordiaUPC" pitchFamily="34" charset="-34"/>
            <a:cs typeface="CordiaUPC" pitchFamily="34" charset="-34"/>
          </a:endParaRPr>
        </a:p>
      </dgm:t>
    </dgm:pt>
    <dgm:pt modelId="{4C48EEEA-F3B6-47FE-8FAE-D441F0776CF3}">
      <dgm:prSet phldrT="[Text]" custT="1"/>
      <dgm:spPr>
        <a:xfrm>
          <a:off x="194220" y="2144981"/>
          <a:ext cx="1547812" cy="799975"/>
        </a:xfrm>
        <a:solidFill>
          <a:srgbClr val="1F497D">
            <a:lumMod val="40000"/>
            <a:lumOff val="60000"/>
          </a:srgbClr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en-US" sz="1800" b="1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Decline in Production Cost</a:t>
          </a:r>
          <a:r>
            <a:rPr lang="th-TH" sz="1800" b="1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 </a:t>
          </a:r>
          <a:endParaRPr lang="en-US" sz="1800" b="1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gm:t>
    </dgm:pt>
    <dgm:pt modelId="{2179B8A6-F1B9-4235-BD86-919716B91ED1}" type="parTrans" cxnId="{305AC6E4-1EF6-485D-87AD-BF921973569B}">
      <dgm:prSet/>
      <dgm:spPr/>
      <dgm:t>
        <a:bodyPr/>
        <a:lstStyle/>
        <a:p>
          <a:endParaRPr lang="en-US" b="1">
            <a:solidFill>
              <a:schemeClr val="bg2">
                <a:lumMod val="50000"/>
              </a:schemeClr>
            </a:solidFill>
            <a:latin typeface="CordiaUPC" pitchFamily="34" charset="-34"/>
            <a:cs typeface="CordiaUPC" pitchFamily="34" charset="-34"/>
          </a:endParaRPr>
        </a:p>
      </dgm:t>
    </dgm:pt>
    <dgm:pt modelId="{1884BD79-F546-44BD-9721-70B16FC75FD1}" type="sibTrans" cxnId="{305AC6E4-1EF6-485D-87AD-BF921973569B}">
      <dgm:prSet/>
      <dgm:spPr/>
      <dgm:t>
        <a:bodyPr/>
        <a:lstStyle/>
        <a:p>
          <a:endParaRPr lang="en-US" b="1">
            <a:solidFill>
              <a:schemeClr val="bg2">
                <a:lumMod val="50000"/>
              </a:schemeClr>
            </a:solidFill>
            <a:latin typeface="CordiaUPC" pitchFamily="34" charset="-34"/>
            <a:cs typeface="CordiaUPC" pitchFamily="34" charset="-34"/>
          </a:endParaRPr>
        </a:p>
      </dgm:t>
    </dgm:pt>
    <dgm:pt modelId="{9A353BA3-CB11-4758-998F-BAA984F79E95}">
      <dgm:prSet phldrT="[Text]"/>
      <dgm:spPr>
        <a:xfrm>
          <a:off x="2080617" y="0"/>
          <a:ext cx="1934765" cy="4071949"/>
        </a:xfrm>
        <a:solidFill>
          <a:srgbClr val="4070AA"/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-127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en-US" b="1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Negotiating Power</a:t>
          </a:r>
          <a:endParaRPr lang="en-US" b="1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gm:t>
    </dgm:pt>
    <dgm:pt modelId="{ADA0D16A-2606-4AC3-8824-403AC5733D82}" type="parTrans" cxnId="{8484D452-07B0-456C-AA18-E256CD76A91C}">
      <dgm:prSet/>
      <dgm:spPr/>
      <dgm:t>
        <a:bodyPr/>
        <a:lstStyle/>
        <a:p>
          <a:endParaRPr lang="en-US" b="1">
            <a:solidFill>
              <a:schemeClr val="bg2">
                <a:lumMod val="50000"/>
              </a:schemeClr>
            </a:solidFill>
            <a:latin typeface="CordiaUPC" pitchFamily="34" charset="-34"/>
            <a:cs typeface="CordiaUPC" pitchFamily="34" charset="-34"/>
          </a:endParaRPr>
        </a:p>
      </dgm:t>
    </dgm:pt>
    <dgm:pt modelId="{66C5BEE0-59CA-452B-9CEF-C4B2B8BB67BF}" type="sibTrans" cxnId="{8484D452-07B0-456C-AA18-E256CD76A91C}">
      <dgm:prSet/>
      <dgm:spPr/>
      <dgm:t>
        <a:bodyPr/>
        <a:lstStyle/>
        <a:p>
          <a:endParaRPr lang="en-US" b="1">
            <a:solidFill>
              <a:schemeClr val="bg2">
                <a:lumMod val="50000"/>
              </a:schemeClr>
            </a:solidFill>
            <a:latin typeface="CordiaUPC" pitchFamily="34" charset="-34"/>
            <a:cs typeface="CordiaUPC" pitchFamily="34" charset="-34"/>
          </a:endParaRPr>
        </a:p>
      </dgm:t>
    </dgm:pt>
    <dgm:pt modelId="{A80E6F76-7A82-434C-81B7-D32712BA295E}">
      <dgm:prSet phldrT="[Text]" custT="1"/>
      <dgm:spPr>
        <a:xfrm>
          <a:off x="2274093" y="1221932"/>
          <a:ext cx="1547812" cy="799975"/>
        </a:xfrm>
        <a:solidFill>
          <a:srgbClr val="1F497D">
            <a:lumMod val="60000"/>
            <a:lumOff val="40000"/>
          </a:srgbClr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en-US" sz="1800" b="1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Strong Negotiating Power</a:t>
          </a:r>
          <a:endParaRPr lang="en-US" sz="1800" b="1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gm:t>
    </dgm:pt>
    <dgm:pt modelId="{78C43206-9D38-4DEF-A5DE-8C44806AD09F}" type="parTrans" cxnId="{9E6F3417-441F-4EE6-B156-F3679D503164}">
      <dgm:prSet/>
      <dgm:spPr/>
      <dgm:t>
        <a:bodyPr/>
        <a:lstStyle/>
        <a:p>
          <a:endParaRPr lang="en-US" b="1">
            <a:solidFill>
              <a:schemeClr val="bg2">
                <a:lumMod val="50000"/>
              </a:schemeClr>
            </a:solidFill>
            <a:latin typeface="CordiaUPC" pitchFamily="34" charset="-34"/>
            <a:cs typeface="CordiaUPC" pitchFamily="34" charset="-34"/>
          </a:endParaRPr>
        </a:p>
      </dgm:t>
    </dgm:pt>
    <dgm:pt modelId="{C7010822-4FD4-41E8-BFCB-840B18672273}" type="sibTrans" cxnId="{9E6F3417-441F-4EE6-B156-F3679D503164}">
      <dgm:prSet/>
      <dgm:spPr/>
      <dgm:t>
        <a:bodyPr/>
        <a:lstStyle/>
        <a:p>
          <a:endParaRPr lang="en-US" b="1">
            <a:solidFill>
              <a:schemeClr val="bg2">
                <a:lumMod val="50000"/>
              </a:schemeClr>
            </a:solidFill>
            <a:latin typeface="CordiaUPC" pitchFamily="34" charset="-34"/>
            <a:cs typeface="CordiaUPC" pitchFamily="34" charset="-34"/>
          </a:endParaRPr>
        </a:p>
      </dgm:t>
    </dgm:pt>
    <dgm:pt modelId="{D078B1D2-3E5B-4C27-929F-2A792100554D}">
      <dgm:prSet phldrT="[Text]" custT="1"/>
      <dgm:spPr>
        <a:xfrm>
          <a:off x="2274093" y="3068029"/>
          <a:ext cx="1547812" cy="799975"/>
        </a:xfrm>
        <a:solidFill>
          <a:srgbClr val="1F497D">
            <a:lumMod val="60000"/>
            <a:lumOff val="40000"/>
          </a:srgbClr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en-US" sz="1800" b="1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Enhance the Attractiveness of FTA</a:t>
          </a:r>
          <a:endParaRPr lang="en-US" sz="1800" b="1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gm:t>
    </dgm:pt>
    <dgm:pt modelId="{AF4FDACD-2E59-4830-9C80-7214BB8A91E8}" type="parTrans" cxnId="{B4D133FC-FB98-4C9B-9E49-2CB422B7B8C6}">
      <dgm:prSet/>
      <dgm:spPr/>
      <dgm:t>
        <a:bodyPr/>
        <a:lstStyle/>
        <a:p>
          <a:endParaRPr lang="en-US" b="1">
            <a:solidFill>
              <a:schemeClr val="bg2">
                <a:lumMod val="50000"/>
              </a:schemeClr>
            </a:solidFill>
            <a:latin typeface="CordiaUPC" pitchFamily="34" charset="-34"/>
            <a:cs typeface="CordiaUPC" pitchFamily="34" charset="-34"/>
          </a:endParaRPr>
        </a:p>
      </dgm:t>
    </dgm:pt>
    <dgm:pt modelId="{430329B4-3FBF-4CDE-B8F2-7A56A6CC9BC3}" type="sibTrans" cxnId="{B4D133FC-FB98-4C9B-9E49-2CB422B7B8C6}">
      <dgm:prSet/>
      <dgm:spPr/>
      <dgm:t>
        <a:bodyPr/>
        <a:lstStyle/>
        <a:p>
          <a:endParaRPr lang="en-US" b="1">
            <a:solidFill>
              <a:schemeClr val="bg2">
                <a:lumMod val="50000"/>
              </a:schemeClr>
            </a:solidFill>
            <a:latin typeface="CordiaUPC" pitchFamily="34" charset="-34"/>
            <a:cs typeface="CordiaUPC" pitchFamily="34" charset="-34"/>
          </a:endParaRPr>
        </a:p>
      </dgm:t>
    </dgm:pt>
    <dgm:pt modelId="{FB13F3B6-5FDE-4545-BD56-F4AC01B66CDB}">
      <dgm:prSet phldrT="[Text]" custT="1"/>
      <dgm:spPr>
        <a:xfrm>
          <a:off x="194220" y="3068029"/>
          <a:ext cx="1547812" cy="799975"/>
        </a:xfrm>
        <a:solidFill>
          <a:srgbClr val="1F497D">
            <a:lumMod val="40000"/>
            <a:lumOff val="60000"/>
          </a:srgbClr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en-US" sz="1800" b="1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Attract the Trade and Investments</a:t>
          </a:r>
          <a:endParaRPr lang="en-US" sz="1800" b="1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gm:t>
    </dgm:pt>
    <dgm:pt modelId="{BCB63C27-F758-4AFE-B898-F1504DEF10BC}" type="parTrans" cxnId="{A52FB294-143F-4470-BA80-0A29C49DD9F1}">
      <dgm:prSet/>
      <dgm:spPr/>
      <dgm:t>
        <a:bodyPr/>
        <a:lstStyle/>
        <a:p>
          <a:endParaRPr lang="en-US" b="1">
            <a:solidFill>
              <a:schemeClr val="bg2">
                <a:lumMod val="50000"/>
              </a:schemeClr>
            </a:solidFill>
          </a:endParaRPr>
        </a:p>
      </dgm:t>
    </dgm:pt>
    <dgm:pt modelId="{1FDD277D-F3D5-4528-ABB3-E9FA3AC0749B}" type="sibTrans" cxnId="{A52FB294-143F-4470-BA80-0A29C49DD9F1}">
      <dgm:prSet/>
      <dgm:spPr/>
      <dgm:t>
        <a:bodyPr/>
        <a:lstStyle/>
        <a:p>
          <a:endParaRPr lang="en-US" b="1">
            <a:solidFill>
              <a:schemeClr val="bg2">
                <a:lumMod val="50000"/>
              </a:schemeClr>
            </a:solidFill>
          </a:endParaRPr>
        </a:p>
      </dgm:t>
    </dgm:pt>
    <dgm:pt modelId="{63627AC4-BD7D-4D32-96FA-662E52BD42AA}">
      <dgm:prSet phldrT="[Text]" custT="1"/>
      <dgm:spPr>
        <a:xfrm>
          <a:off x="2274093" y="2144981"/>
          <a:ext cx="1547812" cy="799975"/>
        </a:xfrm>
        <a:solidFill>
          <a:srgbClr val="1F497D">
            <a:lumMod val="60000"/>
            <a:lumOff val="40000"/>
          </a:srgbClr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en-US" sz="1800" b="1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A Strong Region in a Global Context</a:t>
          </a:r>
          <a:endParaRPr lang="en-US" sz="1800" b="1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gm:t>
    </dgm:pt>
    <dgm:pt modelId="{0E5BFD0C-D761-4DBF-85DD-F9794E0E3494}" type="parTrans" cxnId="{651F0931-4B23-4256-8BDA-19AED2BD18B6}">
      <dgm:prSet/>
      <dgm:spPr/>
      <dgm:t>
        <a:bodyPr/>
        <a:lstStyle/>
        <a:p>
          <a:endParaRPr lang="en-US" b="1">
            <a:solidFill>
              <a:schemeClr val="bg2">
                <a:lumMod val="50000"/>
              </a:schemeClr>
            </a:solidFill>
          </a:endParaRPr>
        </a:p>
      </dgm:t>
    </dgm:pt>
    <dgm:pt modelId="{04E452DF-6A80-440A-AA62-1B6957CD5F24}" type="sibTrans" cxnId="{651F0931-4B23-4256-8BDA-19AED2BD18B6}">
      <dgm:prSet/>
      <dgm:spPr/>
      <dgm:t>
        <a:bodyPr/>
        <a:lstStyle/>
        <a:p>
          <a:endParaRPr lang="en-US" b="1">
            <a:solidFill>
              <a:schemeClr val="bg2">
                <a:lumMod val="50000"/>
              </a:schemeClr>
            </a:solidFill>
          </a:endParaRPr>
        </a:p>
      </dgm:t>
    </dgm:pt>
    <dgm:pt modelId="{7C2E2ED7-437B-411E-83A2-52ABA78F714B}">
      <dgm:prSet phldrT="[Text]"/>
      <dgm:spPr>
        <a:xfrm>
          <a:off x="4160490" y="0"/>
          <a:ext cx="1934765" cy="4071949"/>
        </a:xfrm>
        <a:solidFill>
          <a:srgbClr val="4F81BD">
            <a:lumMod val="75000"/>
          </a:srgbClr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-127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en-US" b="1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Sources of Raw Materials</a:t>
          </a:r>
          <a:endParaRPr lang="en-US" b="1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gm:t>
    </dgm:pt>
    <dgm:pt modelId="{980F78C4-EFE5-4ABD-8061-B12A654813E1}" type="parTrans" cxnId="{A705705F-79FF-4D25-A8A1-1D8B689EB617}">
      <dgm:prSet/>
      <dgm:spPr/>
      <dgm:t>
        <a:bodyPr/>
        <a:lstStyle/>
        <a:p>
          <a:endParaRPr lang="en-US"/>
        </a:p>
      </dgm:t>
    </dgm:pt>
    <dgm:pt modelId="{02E35A44-63DB-4D53-9796-EFDC53712F92}" type="sibTrans" cxnId="{A705705F-79FF-4D25-A8A1-1D8B689EB617}">
      <dgm:prSet/>
      <dgm:spPr/>
      <dgm:t>
        <a:bodyPr/>
        <a:lstStyle/>
        <a:p>
          <a:endParaRPr lang="en-US"/>
        </a:p>
      </dgm:t>
    </dgm:pt>
    <dgm:pt modelId="{5E9B6C0E-C94F-4E78-8A04-51EA6DADBB54}">
      <dgm:prSet phldrT="[Text]" custT="1"/>
      <dgm:spPr>
        <a:xfrm>
          <a:off x="4353966" y="1221932"/>
          <a:ext cx="1547812" cy="799975"/>
        </a:xfrm>
        <a:solidFill>
          <a:srgbClr val="0070C0"/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en-US" sz="1800" b="1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Abundant Resources in ASEAN</a:t>
          </a:r>
          <a:endParaRPr lang="en-US" sz="1800" b="1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gm:t>
    </dgm:pt>
    <dgm:pt modelId="{8307143F-8868-4DC7-B4F2-FE40B4C4DBF0}" type="parTrans" cxnId="{AA557066-D611-4F6C-892E-C1D42D83FF1F}">
      <dgm:prSet/>
      <dgm:spPr/>
      <dgm:t>
        <a:bodyPr/>
        <a:lstStyle/>
        <a:p>
          <a:endParaRPr lang="en-US"/>
        </a:p>
      </dgm:t>
    </dgm:pt>
    <dgm:pt modelId="{EC7FF177-B666-45F7-B1A2-2CD644B1A146}" type="sibTrans" cxnId="{AA557066-D611-4F6C-892E-C1D42D83FF1F}">
      <dgm:prSet/>
      <dgm:spPr/>
      <dgm:t>
        <a:bodyPr/>
        <a:lstStyle/>
        <a:p>
          <a:endParaRPr lang="en-US"/>
        </a:p>
      </dgm:t>
    </dgm:pt>
    <dgm:pt modelId="{CE5DE253-E7D0-441A-8BA8-5822996707C9}">
      <dgm:prSet phldrT="[Text]" custT="1"/>
      <dgm:spPr>
        <a:xfrm>
          <a:off x="4353966" y="2144981"/>
          <a:ext cx="1547812" cy="799975"/>
        </a:xfrm>
        <a:solidFill>
          <a:srgbClr val="0070C0"/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en-US" sz="1600" b="1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Lower Production Cost enhances the regional competitiveness</a:t>
          </a:r>
          <a:endParaRPr lang="en-US" sz="1600" b="1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gm:t>
    </dgm:pt>
    <dgm:pt modelId="{94F63801-6D45-49CC-A8C1-242C6C72630B}" type="parTrans" cxnId="{0BF3685D-606A-4A90-9CD0-2DB2D97CC004}">
      <dgm:prSet/>
      <dgm:spPr/>
      <dgm:t>
        <a:bodyPr/>
        <a:lstStyle/>
        <a:p>
          <a:endParaRPr lang="en-US"/>
        </a:p>
      </dgm:t>
    </dgm:pt>
    <dgm:pt modelId="{991CD2C1-761E-4D79-B8D4-33FCB29949D4}" type="sibTrans" cxnId="{0BF3685D-606A-4A90-9CD0-2DB2D97CC004}">
      <dgm:prSet/>
      <dgm:spPr/>
      <dgm:t>
        <a:bodyPr/>
        <a:lstStyle/>
        <a:p>
          <a:endParaRPr lang="en-US"/>
        </a:p>
      </dgm:t>
    </dgm:pt>
    <dgm:pt modelId="{3EF82561-6EFE-4641-BEAE-B2CB9EFDA7F1}">
      <dgm:prSet phldrT="[Text]" custT="1"/>
      <dgm:spPr>
        <a:xfrm>
          <a:off x="4353966" y="3068029"/>
          <a:ext cx="1547812" cy="799975"/>
        </a:xfrm>
        <a:solidFill>
          <a:srgbClr val="0070C0"/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en-US" sz="1800" b="1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The location with the best comparative advantage</a:t>
          </a:r>
          <a:endParaRPr lang="en-US" sz="1800" b="1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gm:t>
    </dgm:pt>
    <dgm:pt modelId="{D742BF04-4AB0-4AC3-9D32-6FF6CCCFB256}" type="parTrans" cxnId="{C56DE660-829E-4AD6-AC52-F197A439098B}">
      <dgm:prSet/>
      <dgm:spPr/>
      <dgm:t>
        <a:bodyPr/>
        <a:lstStyle/>
        <a:p>
          <a:endParaRPr lang="en-US"/>
        </a:p>
      </dgm:t>
    </dgm:pt>
    <dgm:pt modelId="{746AECCE-BDD2-4137-8F29-05C44FB36949}" type="sibTrans" cxnId="{C56DE660-829E-4AD6-AC52-F197A439098B}">
      <dgm:prSet/>
      <dgm:spPr/>
      <dgm:t>
        <a:bodyPr/>
        <a:lstStyle/>
        <a:p>
          <a:endParaRPr lang="en-US"/>
        </a:p>
      </dgm:t>
    </dgm:pt>
    <dgm:pt modelId="{A4075BF7-6C5B-441B-B391-74FD8BD59288}" type="pres">
      <dgm:prSet presAssocID="{FDA66240-1B2B-4A0F-BFBB-54ADADFD9ED2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5688628-582A-41D7-BCF4-72EAA3BF936A}" type="pres">
      <dgm:prSet presAssocID="{98A81894-DF12-4FC4-A128-FF748BE9FFAA}" presName="compNode" presStyleCnt="0"/>
      <dgm:spPr/>
    </dgm:pt>
    <dgm:pt modelId="{250915AC-FDDD-4E82-88D2-D82AFAB73899}" type="pres">
      <dgm:prSet presAssocID="{98A81894-DF12-4FC4-A128-FF748BE9FFAA}" presName="aNode" presStyleLbl="bgShp" presStyleIdx="0" presStyleCnt="3"/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4186FE94-E5A2-4951-B949-D501560EDAAF}" type="pres">
      <dgm:prSet presAssocID="{98A81894-DF12-4FC4-A128-FF748BE9FFAA}" presName="textNode" presStyleLbl="bgShp" presStyleIdx="0" presStyleCnt="3"/>
      <dgm:spPr/>
      <dgm:t>
        <a:bodyPr/>
        <a:lstStyle/>
        <a:p>
          <a:endParaRPr lang="en-US"/>
        </a:p>
      </dgm:t>
    </dgm:pt>
    <dgm:pt modelId="{78C9754D-9C84-4E0B-B3FB-7B42CEF579F7}" type="pres">
      <dgm:prSet presAssocID="{98A81894-DF12-4FC4-A128-FF748BE9FFAA}" presName="compChildNode" presStyleCnt="0"/>
      <dgm:spPr/>
    </dgm:pt>
    <dgm:pt modelId="{4977A819-FD45-40E3-8210-CC90F08AF194}" type="pres">
      <dgm:prSet presAssocID="{98A81894-DF12-4FC4-A128-FF748BE9FFAA}" presName="theInnerList" presStyleCnt="0"/>
      <dgm:spPr/>
    </dgm:pt>
    <dgm:pt modelId="{3E672954-E0F8-4B11-9C98-F7C3F668C57B}" type="pres">
      <dgm:prSet presAssocID="{97129FA1-63EE-4847-8139-E8A386EBD46F}" presName="childNode" presStyleLbl="node1" presStyleIdx="0" presStyleCnt="9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A27B1383-5E7C-425E-AB55-A7A0A87238D1}" type="pres">
      <dgm:prSet presAssocID="{97129FA1-63EE-4847-8139-E8A386EBD46F}" presName="aSpace2" presStyleCnt="0"/>
      <dgm:spPr/>
    </dgm:pt>
    <dgm:pt modelId="{52187C79-7026-4EC6-AEF3-72FB4C419396}" type="pres">
      <dgm:prSet presAssocID="{4C48EEEA-F3B6-47FE-8FAE-D441F0776CF3}" presName="childNode" presStyleLbl="node1" presStyleIdx="1" presStyleCnt="9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74C0CC74-9F0A-451C-BA04-C13E4E5E0A5C}" type="pres">
      <dgm:prSet presAssocID="{4C48EEEA-F3B6-47FE-8FAE-D441F0776CF3}" presName="aSpace2" presStyleCnt="0"/>
      <dgm:spPr/>
    </dgm:pt>
    <dgm:pt modelId="{00518263-A2EE-4C22-9AFB-14503C7F4EBA}" type="pres">
      <dgm:prSet presAssocID="{FB13F3B6-5FDE-4545-BD56-F4AC01B66CDB}" presName="childNode" presStyleLbl="node1" presStyleIdx="2" presStyleCnt="9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45F0430C-8373-47FA-8BBC-AE06434D78A0}" type="pres">
      <dgm:prSet presAssocID="{98A81894-DF12-4FC4-A128-FF748BE9FFAA}" presName="aSpace" presStyleCnt="0"/>
      <dgm:spPr/>
    </dgm:pt>
    <dgm:pt modelId="{BDDF8BA2-C73A-42CE-889D-A3C203C5605C}" type="pres">
      <dgm:prSet presAssocID="{9A353BA3-CB11-4758-998F-BAA984F79E95}" presName="compNode" presStyleCnt="0"/>
      <dgm:spPr/>
    </dgm:pt>
    <dgm:pt modelId="{F8979E63-E61E-4691-8406-05A95B13D948}" type="pres">
      <dgm:prSet presAssocID="{9A353BA3-CB11-4758-998F-BAA984F79E95}" presName="aNode" presStyleLbl="bgShp" presStyleIdx="1" presStyleCnt="3"/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4F85681E-8862-4158-999A-148F9D948C65}" type="pres">
      <dgm:prSet presAssocID="{9A353BA3-CB11-4758-998F-BAA984F79E95}" presName="textNode" presStyleLbl="bgShp" presStyleIdx="1" presStyleCnt="3"/>
      <dgm:spPr/>
      <dgm:t>
        <a:bodyPr/>
        <a:lstStyle/>
        <a:p>
          <a:endParaRPr lang="en-US"/>
        </a:p>
      </dgm:t>
    </dgm:pt>
    <dgm:pt modelId="{51A92EEF-4325-4788-A34B-52CE6F755825}" type="pres">
      <dgm:prSet presAssocID="{9A353BA3-CB11-4758-998F-BAA984F79E95}" presName="compChildNode" presStyleCnt="0"/>
      <dgm:spPr/>
    </dgm:pt>
    <dgm:pt modelId="{9CD96D24-4A0D-47C3-A422-89A06176C7EB}" type="pres">
      <dgm:prSet presAssocID="{9A353BA3-CB11-4758-998F-BAA984F79E95}" presName="theInnerList" presStyleCnt="0"/>
      <dgm:spPr/>
    </dgm:pt>
    <dgm:pt modelId="{8FC03567-1077-4505-A212-106676D22CF1}" type="pres">
      <dgm:prSet presAssocID="{A80E6F76-7A82-434C-81B7-D32712BA295E}" presName="childNode" presStyleLbl="node1" presStyleIdx="3" presStyleCnt="9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BE65EA8C-CA25-4715-B795-865CEF1B499E}" type="pres">
      <dgm:prSet presAssocID="{A80E6F76-7A82-434C-81B7-D32712BA295E}" presName="aSpace2" presStyleCnt="0"/>
      <dgm:spPr/>
    </dgm:pt>
    <dgm:pt modelId="{744597F9-3FDA-4FEF-9814-A990FCDE29F9}" type="pres">
      <dgm:prSet presAssocID="{63627AC4-BD7D-4D32-96FA-662E52BD42AA}" presName="childNode" presStyleLbl="node1" presStyleIdx="4" presStyleCnt="9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DDFF2B7A-556F-45F9-9B6E-A058170384AB}" type="pres">
      <dgm:prSet presAssocID="{63627AC4-BD7D-4D32-96FA-662E52BD42AA}" presName="aSpace2" presStyleCnt="0"/>
      <dgm:spPr/>
    </dgm:pt>
    <dgm:pt modelId="{95ADDE84-9852-4657-9AD7-93B93ADC0A37}" type="pres">
      <dgm:prSet presAssocID="{D078B1D2-3E5B-4C27-929F-2A792100554D}" presName="childNode" presStyleLbl="node1" presStyleIdx="5" presStyleCnt="9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61E59635-BB51-4087-9606-FF67C4084E79}" type="pres">
      <dgm:prSet presAssocID="{9A353BA3-CB11-4758-998F-BAA984F79E95}" presName="aSpace" presStyleCnt="0"/>
      <dgm:spPr/>
    </dgm:pt>
    <dgm:pt modelId="{655D1A03-6286-4EB3-92C1-84B65449CAB6}" type="pres">
      <dgm:prSet presAssocID="{7C2E2ED7-437B-411E-83A2-52ABA78F714B}" presName="compNode" presStyleCnt="0"/>
      <dgm:spPr/>
    </dgm:pt>
    <dgm:pt modelId="{816AFB91-D69C-4FEB-8153-BF5E6760BBAD}" type="pres">
      <dgm:prSet presAssocID="{7C2E2ED7-437B-411E-83A2-52ABA78F714B}" presName="aNode" presStyleLbl="bgShp" presStyleIdx="2" presStyleCnt="3"/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90FEEA38-1DF9-4606-840B-89D3BFB4AD6A}" type="pres">
      <dgm:prSet presAssocID="{7C2E2ED7-437B-411E-83A2-52ABA78F714B}" presName="textNode" presStyleLbl="bgShp" presStyleIdx="2" presStyleCnt="3"/>
      <dgm:spPr/>
      <dgm:t>
        <a:bodyPr/>
        <a:lstStyle/>
        <a:p>
          <a:endParaRPr lang="en-US"/>
        </a:p>
      </dgm:t>
    </dgm:pt>
    <dgm:pt modelId="{E2F865BA-8B73-4ABA-80FA-09A4363D3335}" type="pres">
      <dgm:prSet presAssocID="{7C2E2ED7-437B-411E-83A2-52ABA78F714B}" presName="compChildNode" presStyleCnt="0"/>
      <dgm:spPr/>
    </dgm:pt>
    <dgm:pt modelId="{A7350944-E4F9-425F-8713-977A0FE88012}" type="pres">
      <dgm:prSet presAssocID="{7C2E2ED7-437B-411E-83A2-52ABA78F714B}" presName="theInnerList" presStyleCnt="0"/>
      <dgm:spPr/>
    </dgm:pt>
    <dgm:pt modelId="{2B9B8004-1121-4297-879F-7447DB3DF988}" type="pres">
      <dgm:prSet presAssocID="{5E9B6C0E-C94F-4E78-8A04-51EA6DADBB54}" presName="childNode" presStyleLbl="node1" presStyleIdx="6" presStyleCnt="9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506238DB-2118-48FE-A04B-C1FEB6839B51}" type="pres">
      <dgm:prSet presAssocID="{5E9B6C0E-C94F-4E78-8A04-51EA6DADBB54}" presName="aSpace2" presStyleCnt="0"/>
      <dgm:spPr/>
    </dgm:pt>
    <dgm:pt modelId="{AA73D2AF-9E43-4010-9DA9-6E1ADE0A5CA6}" type="pres">
      <dgm:prSet presAssocID="{CE5DE253-E7D0-441A-8BA8-5822996707C9}" presName="childNode" presStyleLbl="node1" presStyleIdx="7" presStyleCnt="9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07FBFA80-ED18-4CCF-AB23-5C4095090CAD}" type="pres">
      <dgm:prSet presAssocID="{CE5DE253-E7D0-441A-8BA8-5822996707C9}" presName="aSpace2" presStyleCnt="0"/>
      <dgm:spPr/>
    </dgm:pt>
    <dgm:pt modelId="{58F6CB10-2307-4FEE-80BD-C646C8AFF4B7}" type="pres">
      <dgm:prSet presAssocID="{3EF82561-6EFE-4641-BEAE-B2CB9EFDA7F1}" presName="childNode" presStyleLbl="node1" presStyleIdx="8" presStyleCnt="9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</dgm:ptLst>
  <dgm:cxnLst>
    <dgm:cxn modelId="{38F3C870-D359-4823-814F-9251447709D3}" type="presOf" srcId="{3EF82561-6EFE-4641-BEAE-B2CB9EFDA7F1}" destId="{58F6CB10-2307-4FEE-80BD-C646C8AFF4B7}" srcOrd="0" destOrd="0" presId="urn:microsoft.com/office/officeart/2005/8/layout/lProcess2"/>
    <dgm:cxn modelId="{36D4B969-9BAD-4CD9-BEAE-CA7D0DEA9879}" type="presOf" srcId="{7C2E2ED7-437B-411E-83A2-52ABA78F714B}" destId="{90FEEA38-1DF9-4606-840B-89D3BFB4AD6A}" srcOrd="1" destOrd="0" presId="urn:microsoft.com/office/officeart/2005/8/layout/lProcess2"/>
    <dgm:cxn modelId="{9E6F3417-441F-4EE6-B156-F3679D503164}" srcId="{9A353BA3-CB11-4758-998F-BAA984F79E95}" destId="{A80E6F76-7A82-434C-81B7-D32712BA295E}" srcOrd="0" destOrd="0" parTransId="{78C43206-9D38-4DEF-A5DE-8C44806AD09F}" sibTransId="{C7010822-4FD4-41E8-BFCB-840B18672273}"/>
    <dgm:cxn modelId="{A19A7D3E-F923-413F-A8C6-644637C009F5}" srcId="{FDA66240-1B2B-4A0F-BFBB-54ADADFD9ED2}" destId="{98A81894-DF12-4FC4-A128-FF748BE9FFAA}" srcOrd="0" destOrd="0" parTransId="{1BD89E37-8851-4105-8AEF-A4EDB7285E4A}" sibTransId="{1ABFA032-7ACB-460E-A015-B1F5E1A4327A}"/>
    <dgm:cxn modelId="{9A91A2DE-90E9-4613-8112-28656CEA4B13}" type="presOf" srcId="{9A353BA3-CB11-4758-998F-BAA984F79E95}" destId="{4F85681E-8862-4158-999A-148F9D948C65}" srcOrd="1" destOrd="0" presId="urn:microsoft.com/office/officeart/2005/8/layout/lProcess2"/>
    <dgm:cxn modelId="{79F3F5AE-569C-405A-AC36-376E48167BCF}" type="presOf" srcId="{4C48EEEA-F3B6-47FE-8FAE-D441F0776CF3}" destId="{52187C79-7026-4EC6-AEF3-72FB4C419396}" srcOrd="0" destOrd="0" presId="urn:microsoft.com/office/officeart/2005/8/layout/lProcess2"/>
    <dgm:cxn modelId="{94988229-5E89-484D-962C-EF1DA656C37E}" type="presOf" srcId="{5E9B6C0E-C94F-4E78-8A04-51EA6DADBB54}" destId="{2B9B8004-1121-4297-879F-7447DB3DF988}" srcOrd="0" destOrd="0" presId="urn:microsoft.com/office/officeart/2005/8/layout/lProcess2"/>
    <dgm:cxn modelId="{F5C08DB6-E335-4092-8B2F-C8F3942D7179}" type="presOf" srcId="{9A353BA3-CB11-4758-998F-BAA984F79E95}" destId="{F8979E63-E61E-4691-8406-05A95B13D948}" srcOrd="0" destOrd="0" presId="urn:microsoft.com/office/officeart/2005/8/layout/lProcess2"/>
    <dgm:cxn modelId="{A52FB294-143F-4470-BA80-0A29C49DD9F1}" srcId="{98A81894-DF12-4FC4-A128-FF748BE9FFAA}" destId="{FB13F3B6-5FDE-4545-BD56-F4AC01B66CDB}" srcOrd="2" destOrd="0" parTransId="{BCB63C27-F758-4AFE-B898-F1504DEF10BC}" sibTransId="{1FDD277D-F3D5-4528-ABB3-E9FA3AC0749B}"/>
    <dgm:cxn modelId="{D3D78912-C2CF-4098-9B21-7B48E41A34B4}" type="presOf" srcId="{CE5DE253-E7D0-441A-8BA8-5822996707C9}" destId="{AA73D2AF-9E43-4010-9DA9-6E1ADE0A5CA6}" srcOrd="0" destOrd="0" presId="urn:microsoft.com/office/officeart/2005/8/layout/lProcess2"/>
    <dgm:cxn modelId="{305AC6E4-1EF6-485D-87AD-BF921973569B}" srcId="{98A81894-DF12-4FC4-A128-FF748BE9FFAA}" destId="{4C48EEEA-F3B6-47FE-8FAE-D441F0776CF3}" srcOrd="1" destOrd="0" parTransId="{2179B8A6-F1B9-4235-BD86-919716B91ED1}" sibTransId="{1884BD79-F546-44BD-9721-70B16FC75FD1}"/>
    <dgm:cxn modelId="{1FFF7E68-3CB9-4521-AB08-4A2D61121242}" type="presOf" srcId="{7C2E2ED7-437B-411E-83A2-52ABA78F714B}" destId="{816AFB91-D69C-4FEB-8153-BF5E6760BBAD}" srcOrd="0" destOrd="0" presId="urn:microsoft.com/office/officeart/2005/8/layout/lProcess2"/>
    <dgm:cxn modelId="{20CD7A99-0090-46FB-A015-FDA36A52280D}" type="presOf" srcId="{97129FA1-63EE-4847-8139-E8A386EBD46F}" destId="{3E672954-E0F8-4B11-9C98-F7C3F668C57B}" srcOrd="0" destOrd="0" presId="urn:microsoft.com/office/officeart/2005/8/layout/lProcess2"/>
    <dgm:cxn modelId="{A705705F-79FF-4D25-A8A1-1D8B689EB617}" srcId="{FDA66240-1B2B-4A0F-BFBB-54ADADFD9ED2}" destId="{7C2E2ED7-437B-411E-83A2-52ABA78F714B}" srcOrd="2" destOrd="0" parTransId="{980F78C4-EFE5-4ABD-8061-B12A654813E1}" sibTransId="{02E35A44-63DB-4D53-9796-EFDC53712F92}"/>
    <dgm:cxn modelId="{A184EDD9-8B54-4861-A500-386FE143C722}" type="presOf" srcId="{FB13F3B6-5FDE-4545-BD56-F4AC01B66CDB}" destId="{00518263-A2EE-4C22-9AFB-14503C7F4EBA}" srcOrd="0" destOrd="0" presId="urn:microsoft.com/office/officeart/2005/8/layout/lProcess2"/>
    <dgm:cxn modelId="{A2264E3A-2D16-4368-8D2C-B3A5ADBDD054}" srcId="{98A81894-DF12-4FC4-A128-FF748BE9FFAA}" destId="{97129FA1-63EE-4847-8139-E8A386EBD46F}" srcOrd="0" destOrd="0" parTransId="{B8424D94-D6A1-4CC6-ABB3-8D19054E2937}" sibTransId="{B4127C21-88EC-46FA-8948-6CB8B683E690}"/>
    <dgm:cxn modelId="{AA557066-D611-4F6C-892E-C1D42D83FF1F}" srcId="{7C2E2ED7-437B-411E-83A2-52ABA78F714B}" destId="{5E9B6C0E-C94F-4E78-8A04-51EA6DADBB54}" srcOrd="0" destOrd="0" parTransId="{8307143F-8868-4DC7-B4F2-FE40B4C4DBF0}" sibTransId="{EC7FF177-B666-45F7-B1A2-2CD644B1A146}"/>
    <dgm:cxn modelId="{651F0931-4B23-4256-8BDA-19AED2BD18B6}" srcId="{9A353BA3-CB11-4758-998F-BAA984F79E95}" destId="{63627AC4-BD7D-4D32-96FA-662E52BD42AA}" srcOrd="1" destOrd="0" parTransId="{0E5BFD0C-D761-4DBF-85DD-F9794E0E3494}" sibTransId="{04E452DF-6A80-440A-AA62-1B6957CD5F24}"/>
    <dgm:cxn modelId="{B4D133FC-FB98-4C9B-9E49-2CB422B7B8C6}" srcId="{9A353BA3-CB11-4758-998F-BAA984F79E95}" destId="{D078B1D2-3E5B-4C27-929F-2A792100554D}" srcOrd="2" destOrd="0" parTransId="{AF4FDACD-2E59-4830-9C80-7214BB8A91E8}" sibTransId="{430329B4-3FBF-4CDE-B8F2-7A56A6CC9BC3}"/>
    <dgm:cxn modelId="{20227403-4E0B-42EC-9A91-12A254A73DFF}" type="presOf" srcId="{D078B1D2-3E5B-4C27-929F-2A792100554D}" destId="{95ADDE84-9852-4657-9AD7-93B93ADC0A37}" srcOrd="0" destOrd="0" presId="urn:microsoft.com/office/officeart/2005/8/layout/lProcess2"/>
    <dgm:cxn modelId="{0BF3685D-606A-4A90-9CD0-2DB2D97CC004}" srcId="{7C2E2ED7-437B-411E-83A2-52ABA78F714B}" destId="{CE5DE253-E7D0-441A-8BA8-5822996707C9}" srcOrd="1" destOrd="0" parTransId="{94F63801-6D45-49CC-A8C1-242C6C72630B}" sibTransId="{991CD2C1-761E-4D79-B8D4-33FCB29949D4}"/>
    <dgm:cxn modelId="{C56DE660-829E-4AD6-AC52-F197A439098B}" srcId="{7C2E2ED7-437B-411E-83A2-52ABA78F714B}" destId="{3EF82561-6EFE-4641-BEAE-B2CB9EFDA7F1}" srcOrd="2" destOrd="0" parTransId="{D742BF04-4AB0-4AC3-9D32-6FF6CCCFB256}" sibTransId="{746AECCE-BDD2-4137-8F29-05C44FB36949}"/>
    <dgm:cxn modelId="{EBD2BAF2-C80E-4499-B46E-3C30A507A439}" type="presOf" srcId="{FDA66240-1B2B-4A0F-BFBB-54ADADFD9ED2}" destId="{A4075BF7-6C5B-441B-B391-74FD8BD59288}" srcOrd="0" destOrd="0" presId="urn:microsoft.com/office/officeart/2005/8/layout/lProcess2"/>
    <dgm:cxn modelId="{4CFD5CED-C0F1-4AEF-B325-8C69E8DB28DF}" type="presOf" srcId="{98A81894-DF12-4FC4-A128-FF748BE9FFAA}" destId="{4186FE94-E5A2-4951-B949-D501560EDAAF}" srcOrd="1" destOrd="0" presId="urn:microsoft.com/office/officeart/2005/8/layout/lProcess2"/>
    <dgm:cxn modelId="{001D5003-E905-4141-BD15-EDEDE2398FD9}" type="presOf" srcId="{A80E6F76-7A82-434C-81B7-D32712BA295E}" destId="{8FC03567-1077-4505-A212-106676D22CF1}" srcOrd="0" destOrd="0" presId="urn:microsoft.com/office/officeart/2005/8/layout/lProcess2"/>
    <dgm:cxn modelId="{8484D452-07B0-456C-AA18-E256CD76A91C}" srcId="{FDA66240-1B2B-4A0F-BFBB-54ADADFD9ED2}" destId="{9A353BA3-CB11-4758-998F-BAA984F79E95}" srcOrd="1" destOrd="0" parTransId="{ADA0D16A-2606-4AC3-8824-403AC5733D82}" sibTransId="{66C5BEE0-59CA-452B-9CEF-C4B2B8BB67BF}"/>
    <dgm:cxn modelId="{516969F9-ED80-4BCC-B8B4-FB278F6E40EB}" type="presOf" srcId="{63627AC4-BD7D-4D32-96FA-662E52BD42AA}" destId="{744597F9-3FDA-4FEF-9814-A990FCDE29F9}" srcOrd="0" destOrd="0" presId="urn:microsoft.com/office/officeart/2005/8/layout/lProcess2"/>
    <dgm:cxn modelId="{6F1A08E2-E9EA-4C9B-B06D-4C6FD9A6AFF4}" type="presOf" srcId="{98A81894-DF12-4FC4-A128-FF748BE9FFAA}" destId="{250915AC-FDDD-4E82-88D2-D82AFAB73899}" srcOrd="0" destOrd="0" presId="urn:microsoft.com/office/officeart/2005/8/layout/lProcess2"/>
    <dgm:cxn modelId="{613733A5-51DB-4B7C-BA7A-25934EE20DF3}" type="presParOf" srcId="{A4075BF7-6C5B-441B-B391-74FD8BD59288}" destId="{A5688628-582A-41D7-BCF4-72EAA3BF936A}" srcOrd="0" destOrd="0" presId="urn:microsoft.com/office/officeart/2005/8/layout/lProcess2"/>
    <dgm:cxn modelId="{5BF8D2A7-D895-4B5A-BEF7-E412B8E65F07}" type="presParOf" srcId="{A5688628-582A-41D7-BCF4-72EAA3BF936A}" destId="{250915AC-FDDD-4E82-88D2-D82AFAB73899}" srcOrd="0" destOrd="0" presId="urn:microsoft.com/office/officeart/2005/8/layout/lProcess2"/>
    <dgm:cxn modelId="{B014E1BB-B31A-41E0-9E90-984BDF067E5F}" type="presParOf" srcId="{A5688628-582A-41D7-BCF4-72EAA3BF936A}" destId="{4186FE94-E5A2-4951-B949-D501560EDAAF}" srcOrd="1" destOrd="0" presId="urn:microsoft.com/office/officeart/2005/8/layout/lProcess2"/>
    <dgm:cxn modelId="{5DF9EEA9-A95D-453F-B0BC-1BAA90CE158C}" type="presParOf" srcId="{A5688628-582A-41D7-BCF4-72EAA3BF936A}" destId="{78C9754D-9C84-4E0B-B3FB-7B42CEF579F7}" srcOrd="2" destOrd="0" presId="urn:microsoft.com/office/officeart/2005/8/layout/lProcess2"/>
    <dgm:cxn modelId="{094641D3-22E6-43BA-BA93-D300B201433B}" type="presParOf" srcId="{78C9754D-9C84-4E0B-B3FB-7B42CEF579F7}" destId="{4977A819-FD45-40E3-8210-CC90F08AF194}" srcOrd="0" destOrd="0" presId="urn:microsoft.com/office/officeart/2005/8/layout/lProcess2"/>
    <dgm:cxn modelId="{923B3B21-8373-470B-AA3E-2477AF3FC103}" type="presParOf" srcId="{4977A819-FD45-40E3-8210-CC90F08AF194}" destId="{3E672954-E0F8-4B11-9C98-F7C3F668C57B}" srcOrd="0" destOrd="0" presId="urn:microsoft.com/office/officeart/2005/8/layout/lProcess2"/>
    <dgm:cxn modelId="{0AE107F1-F785-45C3-A29F-D60B68B8C9CC}" type="presParOf" srcId="{4977A819-FD45-40E3-8210-CC90F08AF194}" destId="{A27B1383-5E7C-425E-AB55-A7A0A87238D1}" srcOrd="1" destOrd="0" presId="urn:microsoft.com/office/officeart/2005/8/layout/lProcess2"/>
    <dgm:cxn modelId="{6F8DCD1E-9834-45F4-89FF-6F0332E87F5A}" type="presParOf" srcId="{4977A819-FD45-40E3-8210-CC90F08AF194}" destId="{52187C79-7026-4EC6-AEF3-72FB4C419396}" srcOrd="2" destOrd="0" presId="urn:microsoft.com/office/officeart/2005/8/layout/lProcess2"/>
    <dgm:cxn modelId="{A529A2FB-E6A0-4016-8A6E-811DB91547DD}" type="presParOf" srcId="{4977A819-FD45-40E3-8210-CC90F08AF194}" destId="{74C0CC74-9F0A-451C-BA04-C13E4E5E0A5C}" srcOrd="3" destOrd="0" presId="urn:microsoft.com/office/officeart/2005/8/layout/lProcess2"/>
    <dgm:cxn modelId="{7A499DCF-4B79-4E30-8144-8DF71490F985}" type="presParOf" srcId="{4977A819-FD45-40E3-8210-CC90F08AF194}" destId="{00518263-A2EE-4C22-9AFB-14503C7F4EBA}" srcOrd="4" destOrd="0" presId="urn:microsoft.com/office/officeart/2005/8/layout/lProcess2"/>
    <dgm:cxn modelId="{5C2E459D-2F2C-4704-B37B-2A8B18D333D4}" type="presParOf" srcId="{A4075BF7-6C5B-441B-B391-74FD8BD59288}" destId="{45F0430C-8373-47FA-8BBC-AE06434D78A0}" srcOrd="1" destOrd="0" presId="urn:microsoft.com/office/officeart/2005/8/layout/lProcess2"/>
    <dgm:cxn modelId="{5D0E54F3-55A7-41B0-BDFC-F05347F2FBB3}" type="presParOf" srcId="{A4075BF7-6C5B-441B-B391-74FD8BD59288}" destId="{BDDF8BA2-C73A-42CE-889D-A3C203C5605C}" srcOrd="2" destOrd="0" presId="urn:microsoft.com/office/officeart/2005/8/layout/lProcess2"/>
    <dgm:cxn modelId="{1CEA4B8D-9277-4B26-84C9-C89E70794FF0}" type="presParOf" srcId="{BDDF8BA2-C73A-42CE-889D-A3C203C5605C}" destId="{F8979E63-E61E-4691-8406-05A95B13D948}" srcOrd="0" destOrd="0" presId="urn:microsoft.com/office/officeart/2005/8/layout/lProcess2"/>
    <dgm:cxn modelId="{B98469ED-1946-48B8-B279-C0B844B7951A}" type="presParOf" srcId="{BDDF8BA2-C73A-42CE-889D-A3C203C5605C}" destId="{4F85681E-8862-4158-999A-148F9D948C65}" srcOrd="1" destOrd="0" presId="urn:microsoft.com/office/officeart/2005/8/layout/lProcess2"/>
    <dgm:cxn modelId="{5C3E9902-53B2-4A1B-948F-7513202B89AD}" type="presParOf" srcId="{BDDF8BA2-C73A-42CE-889D-A3C203C5605C}" destId="{51A92EEF-4325-4788-A34B-52CE6F755825}" srcOrd="2" destOrd="0" presId="urn:microsoft.com/office/officeart/2005/8/layout/lProcess2"/>
    <dgm:cxn modelId="{B8B7F773-38E2-44D6-86BD-60CC614C2E47}" type="presParOf" srcId="{51A92EEF-4325-4788-A34B-52CE6F755825}" destId="{9CD96D24-4A0D-47C3-A422-89A06176C7EB}" srcOrd="0" destOrd="0" presId="urn:microsoft.com/office/officeart/2005/8/layout/lProcess2"/>
    <dgm:cxn modelId="{10B949AA-3BE5-4882-8C66-C4432E97DF32}" type="presParOf" srcId="{9CD96D24-4A0D-47C3-A422-89A06176C7EB}" destId="{8FC03567-1077-4505-A212-106676D22CF1}" srcOrd="0" destOrd="0" presId="urn:microsoft.com/office/officeart/2005/8/layout/lProcess2"/>
    <dgm:cxn modelId="{8A805E57-7DA5-4E89-9386-5307D8C238CD}" type="presParOf" srcId="{9CD96D24-4A0D-47C3-A422-89A06176C7EB}" destId="{BE65EA8C-CA25-4715-B795-865CEF1B499E}" srcOrd="1" destOrd="0" presId="urn:microsoft.com/office/officeart/2005/8/layout/lProcess2"/>
    <dgm:cxn modelId="{302B5CAB-F0A3-4031-9C2F-288A085545D2}" type="presParOf" srcId="{9CD96D24-4A0D-47C3-A422-89A06176C7EB}" destId="{744597F9-3FDA-4FEF-9814-A990FCDE29F9}" srcOrd="2" destOrd="0" presId="urn:microsoft.com/office/officeart/2005/8/layout/lProcess2"/>
    <dgm:cxn modelId="{C6DF96AC-F1A7-4A42-AB40-E3FC23BEEAFC}" type="presParOf" srcId="{9CD96D24-4A0D-47C3-A422-89A06176C7EB}" destId="{DDFF2B7A-556F-45F9-9B6E-A058170384AB}" srcOrd="3" destOrd="0" presId="urn:microsoft.com/office/officeart/2005/8/layout/lProcess2"/>
    <dgm:cxn modelId="{FA701C95-D453-47FC-8704-685357A7FFA0}" type="presParOf" srcId="{9CD96D24-4A0D-47C3-A422-89A06176C7EB}" destId="{95ADDE84-9852-4657-9AD7-93B93ADC0A37}" srcOrd="4" destOrd="0" presId="urn:microsoft.com/office/officeart/2005/8/layout/lProcess2"/>
    <dgm:cxn modelId="{ACE72C44-FF8E-47D6-9F20-AFF69A9CAB61}" type="presParOf" srcId="{A4075BF7-6C5B-441B-B391-74FD8BD59288}" destId="{61E59635-BB51-4087-9606-FF67C4084E79}" srcOrd="3" destOrd="0" presId="urn:microsoft.com/office/officeart/2005/8/layout/lProcess2"/>
    <dgm:cxn modelId="{A95DA26F-4609-4792-B53C-14F8BA27B538}" type="presParOf" srcId="{A4075BF7-6C5B-441B-B391-74FD8BD59288}" destId="{655D1A03-6286-4EB3-92C1-84B65449CAB6}" srcOrd="4" destOrd="0" presId="urn:microsoft.com/office/officeart/2005/8/layout/lProcess2"/>
    <dgm:cxn modelId="{6D14E585-C535-4338-8B94-20F0E22E84B7}" type="presParOf" srcId="{655D1A03-6286-4EB3-92C1-84B65449CAB6}" destId="{816AFB91-D69C-4FEB-8153-BF5E6760BBAD}" srcOrd="0" destOrd="0" presId="urn:microsoft.com/office/officeart/2005/8/layout/lProcess2"/>
    <dgm:cxn modelId="{D50A9BA6-FCC6-4D2D-93E7-BE9BB2AB2BB7}" type="presParOf" srcId="{655D1A03-6286-4EB3-92C1-84B65449CAB6}" destId="{90FEEA38-1DF9-4606-840B-89D3BFB4AD6A}" srcOrd="1" destOrd="0" presId="urn:microsoft.com/office/officeart/2005/8/layout/lProcess2"/>
    <dgm:cxn modelId="{40526FF4-D800-4BAA-9521-3DC32A8E12CD}" type="presParOf" srcId="{655D1A03-6286-4EB3-92C1-84B65449CAB6}" destId="{E2F865BA-8B73-4ABA-80FA-09A4363D3335}" srcOrd="2" destOrd="0" presId="urn:microsoft.com/office/officeart/2005/8/layout/lProcess2"/>
    <dgm:cxn modelId="{31123823-5C2F-43BD-912B-20922E5206FB}" type="presParOf" srcId="{E2F865BA-8B73-4ABA-80FA-09A4363D3335}" destId="{A7350944-E4F9-425F-8713-977A0FE88012}" srcOrd="0" destOrd="0" presId="urn:microsoft.com/office/officeart/2005/8/layout/lProcess2"/>
    <dgm:cxn modelId="{D613F5A7-E558-439E-BE04-97CE551B23C0}" type="presParOf" srcId="{A7350944-E4F9-425F-8713-977A0FE88012}" destId="{2B9B8004-1121-4297-879F-7447DB3DF988}" srcOrd="0" destOrd="0" presId="urn:microsoft.com/office/officeart/2005/8/layout/lProcess2"/>
    <dgm:cxn modelId="{D556F0C0-F504-4246-BB22-96FCC6C11237}" type="presParOf" srcId="{A7350944-E4F9-425F-8713-977A0FE88012}" destId="{506238DB-2118-48FE-A04B-C1FEB6839B51}" srcOrd="1" destOrd="0" presId="urn:microsoft.com/office/officeart/2005/8/layout/lProcess2"/>
    <dgm:cxn modelId="{8C447552-0EBF-42A3-BDE7-85706FF6D1D9}" type="presParOf" srcId="{A7350944-E4F9-425F-8713-977A0FE88012}" destId="{AA73D2AF-9E43-4010-9DA9-6E1ADE0A5CA6}" srcOrd="2" destOrd="0" presId="urn:microsoft.com/office/officeart/2005/8/layout/lProcess2"/>
    <dgm:cxn modelId="{8204D43B-3743-4419-9301-7DD8BE2404DF}" type="presParOf" srcId="{A7350944-E4F9-425F-8713-977A0FE88012}" destId="{07FBFA80-ED18-4CCF-AB23-5C4095090CAD}" srcOrd="3" destOrd="0" presId="urn:microsoft.com/office/officeart/2005/8/layout/lProcess2"/>
    <dgm:cxn modelId="{D2DE498C-6B39-4677-9F9A-150D2921A87D}" type="presParOf" srcId="{A7350944-E4F9-425F-8713-977A0FE88012}" destId="{58F6CB10-2307-4FEE-80BD-C646C8AFF4B7}" srcOrd="4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0AF94FD-DAA1-4EB4-9E93-60EC68B2208A}">
      <dsp:nvSpPr>
        <dsp:cNvPr id="0" name=""/>
        <dsp:cNvSpPr/>
      </dsp:nvSpPr>
      <dsp:spPr>
        <a:xfrm>
          <a:off x="468333" y="476221"/>
          <a:ext cx="359477" cy="359477"/>
        </a:xfrm>
        <a:prstGeom prst="ellipse">
          <a:avLst/>
        </a:prstGeom>
        <a:solidFill>
          <a:schemeClr val="accent3">
            <a:shade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  <a:sp3d extrusionH="28000" prstMaterial="matte"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800" kern="1200" dirty="0"/>
        </a:p>
      </dsp:txBody>
      <dsp:txXfrm>
        <a:off x="468333" y="476221"/>
        <a:ext cx="359477" cy="359477"/>
      </dsp:txXfrm>
    </dsp:sp>
    <dsp:sp modelId="{2927F325-5393-4066-AFF2-C3A36978BE2D}">
      <dsp:nvSpPr>
        <dsp:cNvPr id="0" name=""/>
        <dsp:cNvSpPr/>
      </dsp:nvSpPr>
      <dsp:spPr>
        <a:xfrm rot="16200000">
          <a:off x="593936" y="397125"/>
          <a:ext cx="108270" cy="49921"/>
        </a:xfrm>
        <a:custGeom>
          <a:avLst/>
          <a:gdLst/>
          <a:ahLst/>
          <a:cxnLst/>
          <a:rect l="0" t="0" r="0" b="0"/>
          <a:pathLst>
            <a:path>
              <a:moveTo>
                <a:pt x="0" y="24960"/>
              </a:moveTo>
              <a:lnTo>
                <a:pt x="108270" y="24960"/>
              </a:lnTo>
            </a:path>
          </a:pathLst>
        </a:custGeom>
        <a:noFill/>
        <a:ln w="254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2735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 rot="16200000">
        <a:off x="645365" y="419379"/>
        <a:ext cx="5413" cy="5413"/>
      </dsp:txXfrm>
    </dsp:sp>
    <dsp:sp modelId="{F42EA0EB-0852-4E34-BAA9-A73EC5AE4922}">
      <dsp:nvSpPr>
        <dsp:cNvPr id="0" name=""/>
        <dsp:cNvSpPr/>
      </dsp:nvSpPr>
      <dsp:spPr>
        <a:xfrm>
          <a:off x="468333" y="8473"/>
          <a:ext cx="359477" cy="359477"/>
        </a:xfrm>
        <a:prstGeom prst="ellipse">
          <a:avLst/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  <a:sp3d extrusionH="28000" prstMaterial="matte"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800" kern="1200" dirty="0"/>
        </a:p>
      </dsp:txBody>
      <dsp:txXfrm>
        <a:off x="468333" y="8473"/>
        <a:ext cx="359477" cy="359477"/>
      </dsp:txXfrm>
    </dsp:sp>
    <dsp:sp modelId="{43E3E78B-209B-4FA8-909F-0B86248A9FB9}">
      <dsp:nvSpPr>
        <dsp:cNvPr id="0" name=""/>
        <dsp:cNvSpPr/>
      </dsp:nvSpPr>
      <dsp:spPr>
        <a:xfrm>
          <a:off x="827810" y="630999"/>
          <a:ext cx="108270" cy="49921"/>
        </a:xfrm>
        <a:custGeom>
          <a:avLst/>
          <a:gdLst/>
          <a:ahLst/>
          <a:cxnLst/>
          <a:rect l="0" t="0" r="0" b="0"/>
          <a:pathLst>
            <a:path>
              <a:moveTo>
                <a:pt x="0" y="24960"/>
              </a:moveTo>
              <a:lnTo>
                <a:pt x="108270" y="24960"/>
              </a:lnTo>
            </a:path>
          </a:pathLst>
        </a:custGeom>
        <a:noFill/>
        <a:ln w="254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2735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879239" y="653253"/>
        <a:ext cx="5413" cy="5413"/>
      </dsp:txXfrm>
    </dsp:sp>
    <dsp:sp modelId="{0A5EDB52-463C-4D77-BD63-09EC855612EA}">
      <dsp:nvSpPr>
        <dsp:cNvPr id="0" name=""/>
        <dsp:cNvSpPr/>
      </dsp:nvSpPr>
      <dsp:spPr>
        <a:xfrm>
          <a:off x="936081" y="476221"/>
          <a:ext cx="359477" cy="359477"/>
        </a:xfrm>
        <a:prstGeom prst="ellipse">
          <a:avLst/>
        </a:prstGeom>
        <a:solidFill>
          <a:schemeClr val="accent3">
            <a:shade val="50000"/>
            <a:hueOff val="133778"/>
            <a:satOff val="-2135"/>
            <a:lumOff val="2055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  <a:sp3d extrusionH="28000" prstMaterial="matte"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800" kern="1200" dirty="0"/>
        </a:p>
      </dsp:txBody>
      <dsp:txXfrm>
        <a:off x="936081" y="476221"/>
        <a:ext cx="359477" cy="359477"/>
      </dsp:txXfrm>
    </dsp:sp>
    <dsp:sp modelId="{653B3423-BD33-462D-B0C0-CB4E471B72BE}">
      <dsp:nvSpPr>
        <dsp:cNvPr id="0" name=""/>
        <dsp:cNvSpPr/>
      </dsp:nvSpPr>
      <dsp:spPr>
        <a:xfrm rot="5400000">
          <a:off x="593936" y="864872"/>
          <a:ext cx="108270" cy="49921"/>
        </a:xfrm>
        <a:custGeom>
          <a:avLst/>
          <a:gdLst/>
          <a:ahLst/>
          <a:cxnLst/>
          <a:rect l="0" t="0" r="0" b="0"/>
          <a:pathLst>
            <a:path>
              <a:moveTo>
                <a:pt x="0" y="24960"/>
              </a:moveTo>
              <a:lnTo>
                <a:pt x="108270" y="24960"/>
              </a:lnTo>
            </a:path>
          </a:pathLst>
        </a:custGeom>
        <a:noFill/>
        <a:ln w="254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2735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 rot="5400000">
        <a:off x="645365" y="887127"/>
        <a:ext cx="5413" cy="5413"/>
      </dsp:txXfrm>
    </dsp:sp>
    <dsp:sp modelId="{99C250CE-9134-4955-8CFC-9B7AE811C986}">
      <dsp:nvSpPr>
        <dsp:cNvPr id="0" name=""/>
        <dsp:cNvSpPr/>
      </dsp:nvSpPr>
      <dsp:spPr>
        <a:xfrm>
          <a:off x="468333" y="943969"/>
          <a:ext cx="359477" cy="359477"/>
        </a:xfrm>
        <a:prstGeom prst="ellipse">
          <a:avLst/>
        </a:prstGeom>
        <a:solidFill>
          <a:schemeClr val="accent3">
            <a:shade val="50000"/>
            <a:hueOff val="267555"/>
            <a:satOff val="-4269"/>
            <a:lumOff val="41107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  <a:sp3d extrusionH="28000" prstMaterial="matte"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800" kern="1200" dirty="0"/>
        </a:p>
      </dsp:txBody>
      <dsp:txXfrm>
        <a:off x="468333" y="943969"/>
        <a:ext cx="359477" cy="359477"/>
      </dsp:txXfrm>
    </dsp:sp>
    <dsp:sp modelId="{9385A68D-61D4-42D9-B7B6-48433655194D}">
      <dsp:nvSpPr>
        <dsp:cNvPr id="0" name=""/>
        <dsp:cNvSpPr/>
      </dsp:nvSpPr>
      <dsp:spPr>
        <a:xfrm rot="10800000">
          <a:off x="360062" y="630999"/>
          <a:ext cx="108270" cy="49921"/>
        </a:xfrm>
        <a:custGeom>
          <a:avLst/>
          <a:gdLst/>
          <a:ahLst/>
          <a:cxnLst/>
          <a:rect l="0" t="0" r="0" b="0"/>
          <a:pathLst>
            <a:path>
              <a:moveTo>
                <a:pt x="0" y="24960"/>
              </a:moveTo>
              <a:lnTo>
                <a:pt x="108270" y="24960"/>
              </a:lnTo>
            </a:path>
          </a:pathLst>
        </a:custGeom>
        <a:noFill/>
        <a:ln w="254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2735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 rot="10800000">
        <a:off x="411491" y="653253"/>
        <a:ext cx="5413" cy="5413"/>
      </dsp:txXfrm>
    </dsp:sp>
    <dsp:sp modelId="{17955A6A-9B64-40DC-81D4-1707A249E11E}">
      <dsp:nvSpPr>
        <dsp:cNvPr id="0" name=""/>
        <dsp:cNvSpPr/>
      </dsp:nvSpPr>
      <dsp:spPr>
        <a:xfrm>
          <a:off x="585" y="476221"/>
          <a:ext cx="359477" cy="359477"/>
        </a:xfrm>
        <a:prstGeom prst="ellipse">
          <a:avLst/>
        </a:prstGeom>
        <a:solidFill>
          <a:schemeClr val="accent3">
            <a:shade val="50000"/>
            <a:hueOff val="133778"/>
            <a:satOff val="-2135"/>
            <a:lumOff val="2055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  <a:sp3d extrusionH="28000" prstMaterial="matte"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800" kern="1200" dirty="0"/>
        </a:p>
      </dsp:txBody>
      <dsp:txXfrm>
        <a:off x="585" y="476221"/>
        <a:ext cx="359477" cy="35947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EF2934C-F6A5-4626-B223-256478547174}">
      <dsp:nvSpPr>
        <dsp:cNvPr id="0" name=""/>
        <dsp:cNvSpPr/>
      </dsp:nvSpPr>
      <dsp:spPr>
        <a:xfrm>
          <a:off x="13216" y="1041460"/>
          <a:ext cx="2183393" cy="1501013"/>
        </a:xfrm>
        <a:prstGeom prst="roundRect">
          <a:avLst>
            <a:gd name="adj" fmla="val 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88900" bIns="0" numCol="1" spcCol="1270" anchor="t" anchorCtr="0">
          <a:noAutofit/>
        </a:bodyPr>
        <a:lstStyle/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 dirty="0">
            <a:latin typeface="Cordia New" pitchFamily="34" charset="-34"/>
            <a:cs typeface="+mn-cs"/>
          </a:endParaRPr>
        </a:p>
      </dsp:txBody>
      <dsp:txXfrm rot="16200000">
        <a:off x="-383859" y="1438536"/>
        <a:ext cx="1230830" cy="436678"/>
      </dsp:txXfrm>
    </dsp:sp>
    <dsp:sp modelId="{E049E061-E8C1-401E-8CC3-9D26296AF30E}">
      <dsp:nvSpPr>
        <dsp:cNvPr id="0" name=""/>
        <dsp:cNvSpPr/>
      </dsp:nvSpPr>
      <dsp:spPr>
        <a:xfrm>
          <a:off x="449894" y="1041460"/>
          <a:ext cx="1626628" cy="1501013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baseline="0" dirty="0" smtClean="0">
              <a:latin typeface="Cordia New" pitchFamily="34" charset="-34"/>
              <a:cs typeface="Cordia New" pitchFamily="34" charset="-34"/>
            </a:rPr>
            <a:t>From 1992</a:t>
          </a:r>
          <a:br>
            <a:rPr lang="en-US" sz="2800" b="1" kern="1200" baseline="0" dirty="0" smtClean="0">
              <a:latin typeface="Cordia New" pitchFamily="34" charset="-34"/>
              <a:cs typeface="Cordia New" pitchFamily="34" charset="-34"/>
            </a:rPr>
          </a:br>
          <a:r>
            <a:rPr lang="en-US" sz="2800" b="1" kern="1200" baseline="0" dirty="0" smtClean="0">
              <a:latin typeface="Cordia New" pitchFamily="34" charset="-34"/>
              <a:cs typeface="Cordia New" pitchFamily="34" charset="-34"/>
            </a:rPr>
            <a:t>Establishment </a:t>
          </a:r>
          <a:br>
            <a:rPr lang="en-US" sz="2800" b="1" kern="1200" baseline="0" dirty="0" smtClean="0">
              <a:latin typeface="Cordia New" pitchFamily="34" charset="-34"/>
              <a:cs typeface="Cordia New" pitchFamily="34" charset="-34"/>
            </a:rPr>
          </a:br>
          <a:r>
            <a:rPr lang="en-US" sz="2800" b="1" kern="1200" baseline="0" dirty="0" smtClean="0">
              <a:latin typeface="Cordia New" pitchFamily="34" charset="-34"/>
              <a:cs typeface="Cordia New" pitchFamily="34" charset="-34"/>
            </a:rPr>
            <a:t>of the GMS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baseline="0" dirty="0" smtClean="0">
              <a:latin typeface="Cordia New" pitchFamily="34" charset="-34"/>
              <a:cs typeface="Cordia New" pitchFamily="34" charset="-34"/>
            </a:rPr>
            <a:t>   </a:t>
          </a:r>
          <a:endParaRPr lang="en-US" sz="2400" b="1" kern="1200" dirty="0">
            <a:latin typeface="Cordia New" pitchFamily="34" charset="-34"/>
            <a:cs typeface="Cordia New" pitchFamily="34" charset="-34"/>
          </a:endParaRPr>
        </a:p>
      </dsp:txBody>
      <dsp:txXfrm>
        <a:off x="449894" y="1041460"/>
        <a:ext cx="1626628" cy="1501013"/>
      </dsp:txXfrm>
    </dsp:sp>
    <dsp:sp modelId="{CF0867DF-3927-4C90-B30D-06C84E27C69C}">
      <dsp:nvSpPr>
        <dsp:cNvPr id="0" name=""/>
        <dsp:cNvSpPr/>
      </dsp:nvSpPr>
      <dsp:spPr>
        <a:xfrm>
          <a:off x="2261063" y="1082438"/>
          <a:ext cx="2183393" cy="1432183"/>
        </a:xfrm>
        <a:prstGeom prst="roundRect">
          <a:avLst>
            <a:gd name="adj" fmla="val 5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71120" bIns="0" numCol="1" spcCol="1270" anchor="t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b="1" kern="1200" dirty="0">
            <a:latin typeface="Cordia New" pitchFamily="34" charset="-34"/>
            <a:cs typeface="+mn-cs"/>
          </a:endParaRPr>
        </a:p>
      </dsp:txBody>
      <dsp:txXfrm rot="16200000">
        <a:off x="1892207" y="1451294"/>
        <a:ext cx="1174390" cy="436678"/>
      </dsp:txXfrm>
    </dsp:sp>
    <dsp:sp modelId="{8CAD18FE-991C-49C7-918B-F98BEF66E8C5}">
      <dsp:nvSpPr>
        <dsp:cNvPr id="0" name=""/>
        <dsp:cNvSpPr/>
      </dsp:nvSpPr>
      <dsp:spPr>
        <a:xfrm rot="5400000">
          <a:off x="2135837" y="3105633"/>
          <a:ext cx="385198" cy="327509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1B16D2-33DC-41A6-82EF-DA74814798E1}">
      <dsp:nvSpPr>
        <dsp:cNvPr id="0" name=""/>
        <dsp:cNvSpPr/>
      </dsp:nvSpPr>
      <dsp:spPr>
        <a:xfrm>
          <a:off x="2697742" y="1082438"/>
          <a:ext cx="1626628" cy="1432183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Cordia New" pitchFamily="34" charset="-34"/>
              <a:cs typeface="Cordia New" pitchFamily="34" charset="-34"/>
            </a:rPr>
            <a:t>From 1994</a:t>
          </a:r>
          <a:br>
            <a:rPr lang="en-US" sz="2800" b="1" kern="1200" dirty="0" smtClean="0">
              <a:latin typeface="Cordia New" pitchFamily="34" charset="-34"/>
              <a:cs typeface="Cordia New" pitchFamily="34" charset="-34"/>
            </a:rPr>
          </a:br>
          <a:r>
            <a:rPr lang="en-US" sz="2800" b="1" kern="1200" dirty="0" smtClean="0">
              <a:latin typeface="Cordia New" pitchFamily="34" charset="-34"/>
              <a:cs typeface="Cordia New" pitchFamily="34" charset="-34"/>
            </a:rPr>
            <a:t>Infrastructure Development </a:t>
          </a:r>
          <a:endParaRPr lang="en-US" sz="2800" b="1" kern="1200" dirty="0">
            <a:latin typeface="Cordia New" pitchFamily="34" charset="-34"/>
            <a:cs typeface="Cordia New" pitchFamily="34" charset="-34"/>
          </a:endParaRPr>
        </a:p>
      </dsp:txBody>
      <dsp:txXfrm>
        <a:off x="2697742" y="1082438"/>
        <a:ext cx="1626628" cy="1432183"/>
      </dsp:txXfrm>
    </dsp:sp>
    <dsp:sp modelId="{0A1478CE-6012-480E-A09C-7B5FE236F90C}">
      <dsp:nvSpPr>
        <dsp:cNvPr id="0" name=""/>
        <dsp:cNvSpPr/>
      </dsp:nvSpPr>
      <dsp:spPr>
        <a:xfrm>
          <a:off x="4520876" y="1082438"/>
          <a:ext cx="2104398" cy="1447616"/>
        </a:xfrm>
        <a:prstGeom prst="roundRect">
          <a:avLst>
            <a:gd name="adj" fmla="val 5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71120" bIns="0" numCol="1" spcCol="1270" anchor="t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b="1" kern="1200" dirty="0"/>
        </a:p>
      </dsp:txBody>
      <dsp:txXfrm rot="16200000">
        <a:off x="4137793" y="1465521"/>
        <a:ext cx="1187045" cy="420879"/>
      </dsp:txXfrm>
    </dsp:sp>
    <dsp:sp modelId="{70DCF236-E896-411B-925C-291FD889A2F5}">
      <dsp:nvSpPr>
        <dsp:cNvPr id="0" name=""/>
        <dsp:cNvSpPr/>
      </dsp:nvSpPr>
      <dsp:spPr>
        <a:xfrm rot="5400000">
          <a:off x="4302267" y="3105633"/>
          <a:ext cx="385198" cy="327509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E5A915-E151-4011-84CA-F91D45FAB5E3}">
      <dsp:nvSpPr>
        <dsp:cNvPr id="0" name=""/>
        <dsp:cNvSpPr/>
      </dsp:nvSpPr>
      <dsp:spPr>
        <a:xfrm>
          <a:off x="4947482" y="1082438"/>
          <a:ext cx="1567776" cy="1447616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Cordia New" pitchFamily="34" charset="-34"/>
              <a:cs typeface="Cordia New" pitchFamily="34" charset="-34"/>
            </a:rPr>
            <a:t>From 2000 Building </a:t>
          </a:r>
          <a:r>
            <a:rPr lang="en-US" sz="2500" b="1" kern="1200" dirty="0" smtClean="0">
              <a:latin typeface="Cordia New" pitchFamily="34" charset="-34"/>
              <a:cs typeface="Cordia New" pitchFamily="34" charset="-34"/>
            </a:rPr>
            <a:t>Competitiveness</a:t>
          </a:r>
          <a:endParaRPr lang="en-US" sz="2500" b="1" kern="1200" dirty="0">
            <a:latin typeface="Cordia New" pitchFamily="34" charset="-34"/>
            <a:cs typeface="Cordia New" pitchFamily="34" charset="-34"/>
          </a:endParaRPr>
        </a:p>
      </dsp:txBody>
      <dsp:txXfrm>
        <a:off x="4947482" y="1082438"/>
        <a:ext cx="1567776" cy="1447616"/>
      </dsp:txXfrm>
    </dsp:sp>
    <dsp:sp modelId="{1EEAE805-5D9D-4010-99EC-AF987E8AF4C9}">
      <dsp:nvSpPr>
        <dsp:cNvPr id="0" name=""/>
        <dsp:cNvSpPr/>
      </dsp:nvSpPr>
      <dsp:spPr>
        <a:xfrm>
          <a:off x="6701693" y="1082438"/>
          <a:ext cx="1798177" cy="1432210"/>
        </a:xfrm>
        <a:prstGeom prst="roundRect">
          <a:avLst>
            <a:gd name="adj" fmla="val 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latin typeface="Cordia New" pitchFamily="34" charset="-34"/>
            <a:cs typeface="+mn-cs"/>
          </a:endParaRPr>
        </a:p>
      </dsp:txBody>
      <dsp:txXfrm rot="16200000">
        <a:off x="6294304" y="1489827"/>
        <a:ext cx="1174412" cy="359635"/>
      </dsp:txXfrm>
    </dsp:sp>
    <dsp:sp modelId="{3B9B3024-DBAD-4301-B909-928F5C4D2EE7}">
      <dsp:nvSpPr>
        <dsp:cNvPr id="0" name=""/>
        <dsp:cNvSpPr/>
      </dsp:nvSpPr>
      <dsp:spPr>
        <a:xfrm rot="5400000">
          <a:off x="6618109" y="3105633"/>
          <a:ext cx="385198" cy="327509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C47081-01CF-4952-9650-A99AC9178B14}">
      <dsp:nvSpPr>
        <dsp:cNvPr id="0" name=""/>
        <dsp:cNvSpPr/>
      </dsp:nvSpPr>
      <dsp:spPr>
        <a:xfrm>
          <a:off x="7089256" y="1082438"/>
          <a:ext cx="1339642" cy="1432210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Cordia New" pitchFamily="34" charset="-34"/>
              <a:cs typeface="Cordia New" pitchFamily="34" charset="-34"/>
            </a:rPr>
            <a:t>From 2012 Strategic Partnership </a:t>
          </a:r>
          <a:endParaRPr lang="en-US" sz="2800" b="1" kern="1200" dirty="0">
            <a:latin typeface="Cordia New" pitchFamily="34" charset="-34"/>
            <a:cs typeface="Cordia New" pitchFamily="34" charset="-34"/>
          </a:endParaRPr>
        </a:p>
      </dsp:txBody>
      <dsp:txXfrm>
        <a:off x="7089256" y="1082438"/>
        <a:ext cx="1339642" cy="143221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0DDF003-BFDA-477D-84FD-380D6AE781B7}">
      <dsp:nvSpPr>
        <dsp:cNvPr id="0" name=""/>
        <dsp:cNvSpPr/>
      </dsp:nvSpPr>
      <dsp:spPr>
        <a:xfrm>
          <a:off x="2054260" y="0"/>
          <a:ext cx="2605110" cy="2284984"/>
        </a:xfrm>
        <a:prstGeom prst="ellipse">
          <a:avLst/>
        </a:prstGeom>
        <a:solidFill>
          <a:schemeClr val="tx2">
            <a:lumMod val="50000"/>
            <a:alpha val="5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800" kern="1200" dirty="0" smtClean="0">
            <a:solidFill>
              <a:schemeClr val="bg1"/>
            </a:solidFill>
          </a:endParaRPr>
        </a:p>
      </dsp:txBody>
      <dsp:txXfrm>
        <a:off x="2354850" y="307593"/>
        <a:ext cx="2003930" cy="725043"/>
      </dsp:txXfrm>
    </dsp:sp>
    <dsp:sp modelId="{89CC9EB9-DDE7-42F1-A434-0924ED35305F}">
      <dsp:nvSpPr>
        <dsp:cNvPr id="0" name=""/>
        <dsp:cNvSpPr/>
      </dsp:nvSpPr>
      <dsp:spPr>
        <a:xfrm>
          <a:off x="3293699" y="2103598"/>
          <a:ext cx="2503337" cy="2284984"/>
        </a:xfrm>
        <a:prstGeom prst="ellipse">
          <a:avLst/>
        </a:prstGeom>
        <a:solidFill>
          <a:srgbClr val="FF9900">
            <a:alpha val="5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500" kern="1200" dirty="0"/>
        </a:p>
      </dsp:txBody>
      <dsp:txXfrm>
        <a:off x="4641650" y="2367250"/>
        <a:ext cx="962821" cy="1757680"/>
      </dsp:txXfrm>
    </dsp:sp>
    <dsp:sp modelId="{B474A207-DD1D-4822-B702-2387DE717E77}">
      <dsp:nvSpPr>
        <dsp:cNvPr id="0" name=""/>
        <dsp:cNvSpPr/>
      </dsp:nvSpPr>
      <dsp:spPr>
        <a:xfrm>
          <a:off x="2175022" y="1332273"/>
          <a:ext cx="2496847" cy="2284984"/>
        </a:xfrm>
        <a:prstGeom prst="ellipse">
          <a:avLst/>
        </a:prstGeom>
        <a:solidFill>
          <a:schemeClr val="accent3">
            <a:lumMod val="50000"/>
            <a:alpha val="49804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100" kern="1200" dirty="0">
            <a:solidFill>
              <a:schemeClr val="bg1"/>
            </a:solidFill>
          </a:endParaRPr>
        </a:p>
      </dsp:txBody>
      <dsp:txXfrm>
        <a:off x="2463119" y="2584620"/>
        <a:ext cx="1920652" cy="725043"/>
      </dsp:txXfrm>
    </dsp:sp>
    <dsp:sp modelId="{69213982-A5F5-4B6B-956C-19E8423B703E}">
      <dsp:nvSpPr>
        <dsp:cNvPr id="0" name=""/>
        <dsp:cNvSpPr/>
      </dsp:nvSpPr>
      <dsp:spPr>
        <a:xfrm>
          <a:off x="839260" y="2032329"/>
          <a:ext cx="2563363" cy="2284984"/>
        </a:xfrm>
        <a:prstGeom prst="ellipse">
          <a:avLst/>
        </a:prstGeom>
        <a:solidFill>
          <a:schemeClr val="tx2">
            <a:lumMod val="60000"/>
            <a:lumOff val="40000"/>
            <a:alpha val="49804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500" kern="1200" dirty="0"/>
        </a:p>
      </dsp:txBody>
      <dsp:txXfrm>
        <a:off x="1036441" y="2295981"/>
        <a:ext cx="985909" cy="175768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50915AC-FDDD-4E82-88D2-D82AFAB73899}">
      <dsp:nvSpPr>
        <dsp:cNvPr id="0" name=""/>
        <dsp:cNvSpPr/>
      </dsp:nvSpPr>
      <dsp:spPr>
        <a:xfrm>
          <a:off x="744" y="0"/>
          <a:ext cx="1934765" cy="4071950"/>
        </a:xfrm>
        <a:prstGeom prst="roundRect">
          <a:avLst>
            <a:gd name="adj" fmla="val 10000"/>
          </a:avLst>
        </a:prstGeom>
        <a:solidFill>
          <a:srgbClr val="467ABA"/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baseline="0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Big Market</a:t>
          </a:r>
          <a:endParaRPr lang="en-US" sz="3200" b="1" kern="1200" baseline="0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sp:txBody>
      <dsp:txXfrm>
        <a:off x="744" y="0"/>
        <a:ext cx="1934765" cy="1221585"/>
      </dsp:txXfrm>
    </dsp:sp>
    <dsp:sp modelId="{3E672954-E0F8-4B11-9C98-F7C3F668C57B}">
      <dsp:nvSpPr>
        <dsp:cNvPr id="0" name=""/>
        <dsp:cNvSpPr/>
      </dsp:nvSpPr>
      <dsp:spPr>
        <a:xfrm>
          <a:off x="194220" y="1221932"/>
          <a:ext cx="1547812" cy="799975"/>
        </a:xfrm>
        <a:prstGeom prst="roundRect">
          <a:avLst>
            <a:gd name="adj" fmla="val 10000"/>
          </a:avLst>
        </a:prstGeom>
        <a:solidFill>
          <a:srgbClr val="1F497D">
            <a:lumMod val="40000"/>
            <a:lumOff val="60000"/>
          </a:srgbClr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580 Million Population</a:t>
          </a:r>
          <a:endParaRPr lang="en-US" sz="1800" b="1" kern="1200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sp:txBody>
      <dsp:txXfrm>
        <a:off x="194220" y="1221932"/>
        <a:ext cx="1547812" cy="799975"/>
      </dsp:txXfrm>
    </dsp:sp>
    <dsp:sp modelId="{52187C79-7026-4EC6-AEF3-72FB4C419396}">
      <dsp:nvSpPr>
        <dsp:cNvPr id="0" name=""/>
        <dsp:cNvSpPr/>
      </dsp:nvSpPr>
      <dsp:spPr>
        <a:xfrm>
          <a:off x="194220" y="2144981"/>
          <a:ext cx="1547812" cy="799975"/>
        </a:xfrm>
        <a:prstGeom prst="roundRect">
          <a:avLst>
            <a:gd name="adj" fmla="val 10000"/>
          </a:avLst>
        </a:prstGeom>
        <a:solidFill>
          <a:srgbClr val="1F497D">
            <a:lumMod val="40000"/>
            <a:lumOff val="60000"/>
          </a:srgbClr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Decline in Production Cost</a:t>
          </a:r>
          <a:r>
            <a:rPr lang="th-TH" sz="1800" b="1" kern="1200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 </a:t>
          </a:r>
          <a:endParaRPr lang="en-US" sz="1800" b="1" kern="1200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sp:txBody>
      <dsp:txXfrm>
        <a:off x="194220" y="2144981"/>
        <a:ext cx="1547812" cy="799975"/>
      </dsp:txXfrm>
    </dsp:sp>
    <dsp:sp modelId="{00518263-A2EE-4C22-9AFB-14503C7F4EBA}">
      <dsp:nvSpPr>
        <dsp:cNvPr id="0" name=""/>
        <dsp:cNvSpPr/>
      </dsp:nvSpPr>
      <dsp:spPr>
        <a:xfrm>
          <a:off x="194220" y="3068029"/>
          <a:ext cx="1547812" cy="799975"/>
        </a:xfrm>
        <a:prstGeom prst="roundRect">
          <a:avLst>
            <a:gd name="adj" fmla="val 10000"/>
          </a:avLst>
        </a:prstGeom>
        <a:solidFill>
          <a:srgbClr val="1F497D">
            <a:lumMod val="40000"/>
            <a:lumOff val="60000"/>
          </a:srgbClr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Attract the Trade and Investments</a:t>
          </a:r>
          <a:endParaRPr lang="en-US" sz="1800" b="1" kern="1200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sp:txBody>
      <dsp:txXfrm>
        <a:off x="194220" y="3068029"/>
        <a:ext cx="1547812" cy="799975"/>
      </dsp:txXfrm>
    </dsp:sp>
    <dsp:sp modelId="{F8979E63-E61E-4691-8406-05A95B13D948}">
      <dsp:nvSpPr>
        <dsp:cNvPr id="0" name=""/>
        <dsp:cNvSpPr/>
      </dsp:nvSpPr>
      <dsp:spPr>
        <a:xfrm>
          <a:off x="2080617" y="0"/>
          <a:ext cx="1934765" cy="4071950"/>
        </a:xfrm>
        <a:prstGeom prst="roundRect">
          <a:avLst>
            <a:gd name="adj" fmla="val 10000"/>
          </a:avLst>
        </a:prstGeom>
        <a:solidFill>
          <a:srgbClr val="4070AA"/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-12700" contourW="44450" prstMaterial="matte">
          <a:bevelT w="63500" h="63500" prst="artDeco"/>
          <a:contourClr>
            <a:srgbClr val="FFFFFF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Negotiating Power</a:t>
          </a:r>
          <a:endParaRPr lang="en-US" sz="3100" b="1" kern="1200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sp:txBody>
      <dsp:txXfrm>
        <a:off x="2080617" y="0"/>
        <a:ext cx="1934765" cy="1221585"/>
      </dsp:txXfrm>
    </dsp:sp>
    <dsp:sp modelId="{8FC03567-1077-4505-A212-106676D22CF1}">
      <dsp:nvSpPr>
        <dsp:cNvPr id="0" name=""/>
        <dsp:cNvSpPr/>
      </dsp:nvSpPr>
      <dsp:spPr>
        <a:xfrm>
          <a:off x="2274093" y="1221932"/>
          <a:ext cx="1547812" cy="799975"/>
        </a:xfrm>
        <a:prstGeom prst="roundRect">
          <a:avLst>
            <a:gd name="adj" fmla="val 10000"/>
          </a:avLst>
        </a:prstGeom>
        <a:solidFill>
          <a:srgbClr val="1F497D">
            <a:lumMod val="60000"/>
            <a:lumOff val="40000"/>
          </a:srgbClr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Strong Negotiating Power</a:t>
          </a:r>
          <a:endParaRPr lang="en-US" sz="1800" b="1" kern="1200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sp:txBody>
      <dsp:txXfrm>
        <a:off x="2274093" y="1221932"/>
        <a:ext cx="1547812" cy="799975"/>
      </dsp:txXfrm>
    </dsp:sp>
    <dsp:sp modelId="{744597F9-3FDA-4FEF-9814-A990FCDE29F9}">
      <dsp:nvSpPr>
        <dsp:cNvPr id="0" name=""/>
        <dsp:cNvSpPr/>
      </dsp:nvSpPr>
      <dsp:spPr>
        <a:xfrm>
          <a:off x="2274093" y="2144981"/>
          <a:ext cx="1547812" cy="799975"/>
        </a:xfrm>
        <a:prstGeom prst="roundRect">
          <a:avLst>
            <a:gd name="adj" fmla="val 10000"/>
          </a:avLst>
        </a:prstGeom>
        <a:solidFill>
          <a:srgbClr val="1F497D">
            <a:lumMod val="60000"/>
            <a:lumOff val="40000"/>
          </a:srgbClr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A Strong Region in a Global Context</a:t>
          </a:r>
          <a:endParaRPr lang="en-US" sz="1800" b="1" kern="1200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sp:txBody>
      <dsp:txXfrm>
        <a:off x="2274093" y="2144981"/>
        <a:ext cx="1547812" cy="799975"/>
      </dsp:txXfrm>
    </dsp:sp>
    <dsp:sp modelId="{95ADDE84-9852-4657-9AD7-93B93ADC0A37}">
      <dsp:nvSpPr>
        <dsp:cNvPr id="0" name=""/>
        <dsp:cNvSpPr/>
      </dsp:nvSpPr>
      <dsp:spPr>
        <a:xfrm>
          <a:off x="2274093" y="3068029"/>
          <a:ext cx="1547812" cy="799975"/>
        </a:xfrm>
        <a:prstGeom prst="roundRect">
          <a:avLst>
            <a:gd name="adj" fmla="val 10000"/>
          </a:avLst>
        </a:prstGeom>
        <a:solidFill>
          <a:srgbClr val="1F497D">
            <a:lumMod val="60000"/>
            <a:lumOff val="40000"/>
          </a:srgbClr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Enhance the Attractiveness of FTA</a:t>
          </a:r>
          <a:endParaRPr lang="en-US" sz="1800" b="1" kern="1200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sp:txBody>
      <dsp:txXfrm>
        <a:off x="2274093" y="3068029"/>
        <a:ext cx="1547812" cy="799975"/>
      </dsp:txXfrm>
    </dsp:sp>
    <dsp:sp modelId="{816AFB91-D69C-4FEB-8153-BF5E6760BBAD}">
      <dsp:nvSpPr>
        <dsp:cNvPr id="0" name=""/>
        <dsp:cNvSpPr/>
      </dsp:nvSpPr>
      <dsp:spPr>
        <a:xfrm>
          <a:off x="4160490" y="0"/>
          <a:ext cx="1934765" cy="4071950"/>
        </a:xfrm>
        <a:prstGeom prst="roundRect">
          <a:avLst>
            <a:gd name="adj" fmla="val 10000"/>
          </a:avLst>
        </a:prstGeom>
        <a:solidFill>
          <a:srgbClr val="4F81BD">
            <a:lumMod val="75000"/>
          </a:srgbClr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-12700" contourW="44450" prstMaterial="matte">
          <a:bevelT w="63500" h="63500" prst="artDeco"/>
          <a:contourClr>
            <a:srgbClr val="FFFFFF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Sources of Raw Materials</a:t>
          </a:r>
          <a:endParaRPr lang="en-US" sz="3100" b="1" kern="1200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sp:txBody>
      <dsp:txXfrm>
        <a:off x="4160490" y="0"/>
        <a:ext cx="1934765" cy="1221585"/>
      </dsp:txXfrm>
    </dsp:sp>
    <dsp:sp modelId="{2B9B8004-1121-4297-879F-7447DB3DF988}">
      <dsp:nvSpPr>
        <dsp:cNvPr id="0" name=""/>
        <dsp:cNvSpPr/>
      </dsp:nvSpPr>
      <dsp:spPr>
        <a:xfrm>
          <a:off x="4353966" y="1221932"/>
          <a:ext cx="1547812" cy="799975"/>
        </a:xfrm>
        <a:prstGeom prst="roundRect">
          <a:avLst>
            <a:gd name="adj" fmla="val 10000"/>
          </a:avLst>
        </a:prstGeom>
        <a:solidFill>
          <a:srgbClr val="0070C0"/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Abundant Resources in ASEAN</a:t>
          </a:r>
          <a:endParaRPr lang="en-US" sz="1800" b="1" kern="1200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sp:txBody>
      <dsp:txXfrm>
        <a:off x="4353966" y="1221932"/>
        <a:ext cx="1547812" cy="799975"/>
      </dsp:txXfrm>
    </dsp:sp>
    <dsp:sp modelId="{AA73D2AF-9E43-4010-9DA9-6E1ADE0A5CA6}">
      <dsp:nvSpPr>
        <dsp:cNvPr id="0" name=""/>
        <dsp:cNvSpPr/>
      </dsp:nvSpPr>
      <dsp:spPr>
        <a:xfrm>
          <a:off x="4353966" y="2144981"/>
          <a:ext cx="1547812" cy="799975"/>
        </a:xfrm>
        <a:prstGeom prst="roundRect">
          <a:avLst>
            <a:gd name="adj" fmla="val 10000"/>
          </a:avLst>
        </a:prstGeom>
        <a:solidFill>
          <a:srgbClr val="0070C0"/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Lower Production Cost enhances the regional competitiveness</a:t>
          </a:r>
          <a:endParaRPr lang="en-US" sz="1600" b="1" kern="1200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sp:txBody>
      <dsp:txXfrm>
        <a:off x="4353966" y="2144981"/>
        <a:ext cx="1547812" cy="799975"/>
      </dsp:txXfrm>
    </dsp:sp>
    <dsp:sp modelId="{58F6CB10-2307-4FEE-80BD-C646C8AFF4B7}">
      <dsp:nvSpPr>
        <dsp:cNvPr id="0" name=""/>
        <dsp:cNvSpPr/>
      </dsp:nvSpPr>
      <dsp:spPr>
        <a:xfrm>
          <a:off x="4353966" y="3068029"/>
          <a:ext cx="1547812" cy="799975"/>
        </a:xfrm>
        <a:prstGeom prst="roundRect">
          <a:avLst>
            <a:gd name="adj" fmla="val 10000"/>
          </a:avLst>
        </a:prstGeom>
        <a:solidFill>
          <a:srgbClr val="0070C0"/>
        </a:soli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ysClr val="window" lastClr="FFFFFF"/>
              </a:solidFill>
              <a:latin typeface="CordiaUPC" pitchFamily="34" charset="-34"/>
              <a:ea typeface="+mn-ea"/>
              <a:cs typeface="CordiaUPC" pitchFamily="34" charset="-34"/>
            </a:rPr>
            <a:t>The location with the best comparative advantage</a:t>
          </a:r>
          <a:endParaRPr lang="en-US" sz="1800" b="1" kern="1200" dirty="0">
            <a:solidFill>
              <a:sysClr val="window" lastClr="FFFFFF"/>
            </a:solidFill>
            <a:latin typeface="CordiaUPC" pitchFamily="34" charset="-34"/>
            <a:ea typeface="+mn-ea"/>
            <a:cs typeface="CordiaUPC" pitchFamily="34" charset="-34"/>
          </a:endParaRPr>
        </a:p>
      </dsp:txBody>
      <dsp:txXfrm>
        <a:off x="4353966" y="3068029"/>
        <a:ext cx="1547812" cy="7999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0.28382</cdr:x>
      <cdr:y>0.23095</cdr:y>
    </cdr:from>
    <cdr:to>
      <cdr:x>0.72424</cdr:x>
      <cdr:y>0.29824</cdr:y>
    </cdr:to>
    <cdr:sp macro="" textlink="">
      <cdr:nvSpPr>
        <cdr:cNvPr id="2049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67888" y="483957"/>
          <a:ext cx="1967455" cy="141001"/>
        </a:xfrm>
        <a:prstGeom xmlns:a="http://schemas.openxmlformats.org/drawingml/2006/main" prst="rect">
          <a:avLst/>
        </a:prstGeom>
        <a:solidFill xmlns:a="http://schemas.openxmlformats.org/drawingml/2006/main">
          <a:srgbClr val="99CCFF">
            <a:alpha val="89999"/>
          </a:srgbClr>
        </a:solidFill>
        <a:ln xmlns:a="http://schemas.openxmlformats.org/drawingml/2006/main" w="9525">
          <a:solidFill>
            <a:srgbClr val="000000"/>
          </a:solidFill>
          <a:miter lim="800000"/>
          <a:headEnd/>
          <a:tailEnd/>
        </a:ln>
      </cdr:spPr>
      <cdr:txBody>
        <a:bodyPr xmlns:a="http://schemas.openxmlformats.org/drawingml/2006/main" wrap="square" lIns="18288" tIns="22860" rIns="0" bIns="0" anchor="t" upright="1">
          <a:spAutoFit/>
        </a:bodyPr>
        <a:lstStyle xmlns:a="http://schemas.openxmlformats.org/drawingml/2006/main"/>
        <a:p xmlns:a="http://schemas.openxmlformats.org/drawingml/2006/main">
          <a:pPr algn="ctr" rtl="1">
            <a:defRPr sz="1000"/>
          </a:pPr>
          <a:r>
            <a:rPr lang="en-US" sz="800" b="0" i="0" strike="noStrike">
              <a:solidFill>
                <a:srgbClr val="000000"/>
              </a:solidFill>
              <a:latin typeface="Arial"/>
              <a:cs typeface="Arial"/>
            </a:rPr>
            <a:t>Competitiveness Ranking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6" y="0"/>
            <a:ext cx="2945659" cy="4963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9FBBEA-96DD-41DD-878A-2BBB1364C2C9}" type="datetimeFigureOut">
              <a:rPr lang="th-TH" smtClean="0"/>
              <a:pPr/>
              <a:t>18/09/55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6"/>
            <a:ext cx="5438140" cy="4466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28583"/>
            <a:ext cx="2945659" cy="4963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6" y="9428583"/>
            <a:ext cx="2945659" cy="4963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1B9DEB-0CBA-4E2C-8C61-18B4ADAEA696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sz="1800" smtClean="0"/>
          </a:p>
        </p:txBody>
      </p:sp>
      <p:sp>
        <p:nvSpPr>
          <p:cNvPr id="112644" name="Slide Number Placeholder 3"/>
          <p:cNvSpPr txBox="1">
            <a:spLocks noGrp="1"/>
          </p:cNvSpPr>
          <p:nvPr/>
        </p:nvSpPr>
        <p:spPr bwMode="auto">
          <a:xfrm>
            <a:off x="3849688" y="9428712"/>
            <a:ext cx="294640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8" tIns="45719" rIns="91438" bIns="45719" anchor="b"/>
          <a:lstStyle/>
          <a:p>
            <a:pPr algn="r"/>
            <a:fld id="{391BA173-3907-416E-9D33-70FAA9234B44}" type="slidenum">
              <a:rPr lang="en-US" sz="1200"/>
              <a:pPr algn="r"/>
              <a:t>3</a:t>
            </a:fld>
            <a:endParaRPr lang="th-TH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501650" y="160338"/>
            <a:ext cx="5794375" cy="43465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84150" y="4885546"/>
            <a:ext cx="6429375" cy="5945824"/>
          </a:xfrm>
          <a:prstGeom prst="rect">
            <a:avLst/>
          </a:prstGeom>
        </p:spPr>
        <p:txBody>
          <a:bodyPr/>
          <a:lstStyle/>
          <a:p>
            <a:pPr marL="355600" indent="-177800" algn="thaiDist"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lang="th-TH" altLang="ja-JP" dirty="0" smtClean="0">
                <a:latin typeface="Cordia New" pitchFamily="34" charset="-34"/>
              </a:rPr>
              <a:t>ผลของการสร้างภูมิคุ้มกันตามหลักปรัชญาของเศรษฐกิจพอเพียงที่ได้ดำเนินการไปแล้วในช่วงแผนพัฒนาฯ ฉบับที่ 10 </a:t>
            </a:r>
            <a:r>
              <a:rPr lang="th-TH" dirty="0" smtClean="0">
                <a:latin typeface="Cordia New" pitchFamily="34" charset="-34"/>
              </a:rPr>
              <a:t>นั้น ในบางเรื่องสามารถอยู่รอดได้อย่างเข้มแข็งมีภูมิคุ้มกันสูงขึ้น บางเรื่องอยู่ในระหว่างการปรับตัว ในบางเรื่องได้รับผลกระทบรุนแรงแต่สามารถฟื้นตัวได้เร็วขึ้น ซึ่งเมื่อประมวลความก้าวหน้าในการน้อมนำปรัชญาของเศรษฐกิจพอเพียงมาสู่การปฏิบัติของทุกภาคส่วนเพื่อมุ่งหวังให้เกิดภูมิคุ้มกันแก่ตัวเอง  ครอบครัว  องค์กร  สังคมและประเทศในการเผชิญกับการเปลี่ยนแปลง พบว่ามีความก้าวหน้าในการดำเนินงานของแต่ละภาคส่วน ดังนี้</a:t>
            </a:r>
          </a:p>
          <a:p>
            <a:pPr marL="355600" indent="-177800" algn="thaiDist"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tabLst/>
              <a:defRPr/>
            </a:pPr>
            <a:r>
              <a:rPr lang="th-TH" b="1" dirty="0" smtClean="0">
                <a:latin typeface="Cordia New" pitchFamily="34" charset="-34"/>
              </a:rPr>
              <a:t>1. ภาครัฐ</a:t>
            </a:r>
            <a:r>
              <a:rPr lang="th-TH" dirty="0" smtClean="0">
                <a:latin typeface="Cordia New" pitchFamily="34" charset="-34"/>
              </a:rPr>
              <a:t>  ได้นำหลักปรัชญาของเศรษฐกิจพอเพียงไปประยุกต์ใช้ทั้งในการกำหนดนโยบายและการปฏิบัติตามนโยบายของส่วนราชการ  อาทิ การวางระเบียบต่างๆ ทางด้านได้ช่วยส่งเสริมภูมิคุ้มกันกับนโยบายการคลังให้เข้มแข็ง การปรับโครงสร้างธนาคารแห่งประเทศไทยช่วยรักษาเสถียรภาพระบบสถาบันการเงินการลงทุนใน โครงการขนาดใหญ่ของรัฐคำนึงถึงเหตุผลและการบริหารความเสี่ยงอย่างมีประสิทธิภาพ เช่น การสร้างเขื่อนป่าสักชลสิทธิ์ และแผนปฏิบัติการไทยเข้มแข็ง 2555  การพัฒนาพลังงานทางเลือก และระบบการออมระยะยาว เป็นต้น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355600" indent="-177800" algn="thaiDist"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tabLst/>
              <a:defRPr/>
            </a:pPr>
            <a:r>
              <a:rPr lang="th-TH" b="1" dirty="0" smtClean="0">
                <a:latin typeface="Cordia New" pitchFamily="34" charset="-34"/>
              </a:rPr>
              <a:t>2. ภาคธุรกิจเอกชน</a:t>
            </a:r>
            <a:r>
              <a:rPr lang="th-TH" dirty="0" smtClean="0">
                <a:latin typeface="Cordia New" pitchFamily="34" charset="-34"/>
              </a:rPr>
              <a:t>  ประยุกต์ใช้ทั้งในมิติการผลิต และการลงทุนที่ใช้วัตถุดิบในประเทศและภูมิปัญญาท้องถิ่นเพิ่มสูงขึ้น เช่น เครื่องสำอาง สบู่ ผลิตภัณฑ์จากพืชสมุนไพร ซึ่งผลกำไรมีการกระจายสู่ชุมชนมากขึ้น การผลิตสินค้าที่เป็นมิตรกับสิ่งแวดล้อม ภาคธุรกิจขนาดใหญ่ การแบ่งผลกำไรคืนสู่สังคมและพนักงานอย่างมีคุณธรรม เช่น บริษัทปูนซิ</a:t>
            </a:r>
            <a:r>
              <a:rPr lang="th-TH" dirty="0" err="1" smtClean="0">
                <a:latin typeface="Cordia New" pitchFamily="34" charset="-34"/>
              </a:rPr>
              <a:t>เมนต์</a:t>
            </a:r>
            <a:r>
              <a:rPr lang="th-TH" dirty="0" smtClean="0">
                <a:latin typeface="Cordia New" pitchFamily="34" charset="-34"/>
              </a:rPr>
              <a:t>ไทย นอกจากนี้ องค์กรธุรกิจมีความตื่นตัวในเรื่องของการแสดงความรับผิดชอบต่อสังคม (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CSR) </a:t>
            </a:r>
            <a:r>
              <a:rPr lang="th-TH" dirty="0" smtClean="0">
                <a:latin typeface="Cordia New" pitchFamily="34" charset="-34"/>
              </a:rPr>
              <a:t>การอนุรักษ์สิ่งแวดล้อมมากขึ้น จัดทำโครงการปลูกป่า โครงการสร้างฝายชะลอน้ำ/การรักษาต้นน้ำ เป็นต้น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355600" indent="-177800" algn="thaiDist"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tabLst/>
              <a:defRPr/>
            </a:pPr>
            <a:r>
              <a:rPr lang="th-TH" b="1" dirty="0" smtClean="0">
                <a:latin typeface="Cordia New" pitchFamily="34" charset="-34"/>
              </a:rPr>
              <a:t>3. ภาคเกษตร</a:t>
            </a:r>
            <a:r>
              <a:rPr lang="th-TH" dirty="0" smtClean="0">
                <a:latin typeface="Cordia New" pitchFamily="34" charset="-34"/>
              </a:rPr>
              <a:t>   เกษตรกรได้นำหลักเกษตรทฤษฎีใหม่ไปใช้อย่างแพร่หลายในทั่วทุกภูมิภาคโดยเฉพาะเกษตรกรรายย่อย และก้าวสู่การรวมตัวกันทำกิจกรรมในรูปกลุ่มต่าง ๆ หรือเครือข่ายวิสาหกิจชุมชน การตื่นตัวเรื่องการบริโภคอาหารปลอดสารพิษอย่างกว้างขวาง มีแนวโน้มขยายตัวอย่างต่อเนื่อง ทำให้เกษตรอินทรีย์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dirty="0" smtClean="0">
                <a:latin typeface="Cordia New" pitchFamily="34" charset="-34"/>
              </a:rPr>
              <a:t>เกษตรทางเลือก ขยายตัวต่อเนื่อง ประเด็นที่ท้าทายในอนาคตคือ การสร้างดุลยภาพการผลิตระหว่างพืชอาหารคน อาหารสัตว์ และพืชพลังงาน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355600" indent="-177800" algn="thaiDist"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tabLst/>
              <a:defRPr/>
            </a:pPr>
            <a:r>
              <a:rPr lang="th-TH" b="1" dirty="0" smtClean="0">
                <a:latin typeface="Cordia New" pitchFamily="34" charset="-34"/>
              </a:rPr>
              <a:t>4. ภาคประชาชนและชุมชนน้อมนำหลักปรัชญาของเศรษฐกิจพอเพียงอย่างกว้างขวาง </a:t>
            </a:r>
            <a:r>
              <a:rPr lang="th-TH" dirty="0" smtClean="0">
                <a:latin typeface="Cordia New" pitchFamily="34" charset="-34"/>
              </a:rPr>
              <a:t>มีการรับรู้ และเข้าใจในหลักเศรษฐกิจพอเพียงในเกณฑ์สูง ถึงร้อยละ 75– 85 การออมในระดับครัวเรือนเป็นไปอย่างกว้างขวาง แต่หนี้สินไม่ได้ลดลงมากนัก </a:t>
            </a:r>
            <a:r>
              <a:rPr lang="th-TH" b="1" dirty="0" smtClean="0">
                <a:latin typeface="Cordia New" pitchFamily="34" charset="-34"/>
              </a:rPr>
              <a:t>ในระดับชุมชน </a:t>
            </a:r>
            <a:r>
              <a:rPr lang="th-TH" dirty="0" smtClean="0">
                <a:latin typeface="Cordia New" pitchFamily="34" charset="-34"/>
              </a:rPr>
              <a:t>ชุมชนมีการประยุกต์ใช้หลักปรัชญาของเศรษฐกิจพอเพียงให้พึ่งตนเองและมีส่วนร่วมถึงร้อยละ 74 ของกลุ่มตัวอย่าง ได้ เช่น ชุมชนไม้เรียง  ชุมชนบ้านปากพูน เป็นต้น  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355600" indent="-177800" algn="thaiDist"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tabLst/>
              <a:defRPr/>
            </a:pPr>
            <a:r>
              <a:rPr lang="th-TH" b="1" dirty="0" smtClean="0">
                <a:latin typeface="Cordia New" pitchFamily="34" charset="-34"/>
              </a:rPr>
              <a:t>5. สถาบันการศึกษา </a:t>
            </a:r>
            <a:r>
              <a:rPr lang="th-TH" dirty="0" smtClean="0">
                <a:latin typeface="Cordia New" pitchFamily="34" charset="-34"/>
              </a:rPr>
              <a:t>สร้างองค์ความรู้ และการสร้างกระบวนการเรียนรู้โดยการพัฒนาหลักสูตรทั้งระดับการศึกษาขั้นพื้นฐานและการศึกษาระดับมหาวิทยาลัย โดยเฉพาะระดับอุดมศึกษามีจำนวน 26 หลักสูตร/รายวิชา ใน 19 สถาบันพร้อมทั้งมีการเสริมสร้างเครือข่ายการเรียนการสอนในมหาวิทยาลัยที่มีการเปิดสอนอย่างต่อเนื่อง   รวมทั้งจัดเวทีแลกเปลี่ยนเรียนรู้อย่างสม่ำเสมอ</a:t>
            </a:r>
          </a:p>
          <a:p>
            <a:pPr algn="thaiDist"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th-TH" dirty="0" smtClean="0">
              <a:latin typeface="Cordia New" pitchFamily="34" charset="-34"/>
            </a:endParaRP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704B52BF-A8A0-4998-A2C2-5248B5BDA905}" type="slidenum">
              <a:rPr lang="th-TH" smtClean="0">
                <a:solidFill>
                  <a:prstClr val="black"/>
                </a:solidFill>
                <a:latin typeface="Cordia New" pitchFamily="34" charset="-34"/>
              </a:rPr>
              <a:pPr>
                <a:defRPr/>
              </a:pPr>
              <a:t>7</a:t>
            </a:fld>
            <a:endParaRPr lang="th-TH" smtClean="0">
              <a:solidFill>
                <a:prstClr val="black"/>
              </a:solidFill>
              <a:latin typeface="Cordia New" pitchFamily="34" charset="-34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1555" name="Notes Placeholder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rgbClr val="0066CC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sz="1800" smtClean="0"/>
          </a:p>
        </p:txBody>
      </p:sp>
      <p:sp>
        <p:nvSpPr>
          <p:cNvPr id="151556" name="Slide Number Placeholder 3"/>
          <p:cNvSpPr txBox="1">
            <a:spLocks noGrp="1"/>
          </p:cNvSpPr>
          <p:nvPr/>
        </p:nvSpPr>
        <p:spPr bwMode="auto">
          <a:xfrm>
            <a:off x="3849688" y="9428712"/>
            <a:ext cx="294640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8" tIns="45719" rIns="91438" bIns="45719" anchor="b"/>
          <a:lstStyle/>
          <a:p>
            <a:pPr algn="r"/>
            <a:fld id="{E77B633A-3025-4AAE-AC99-A9567EA6BA68}" type="slidenum">
              <a:rPr lang="en-US" sz="1200"/>
              <a:pPr algn="r"/>
              <a:t>8</a:t>
            </a:fld>
            <a:endParaRPr lang="th-TH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ja-JP" sz="1200" dirty="0" smtClean="0">
                <a:latin typeface="Tahoma" pitchFamily="34" charset="0"/>
                <a:ea typeface="MS PGothic" pitchFamily="34" charset="-128"/>
                <a:cs typeface="Tahoma" pitchFamily="34" charset="0"/>
              </a:rPr>
              <a:t>In Thailand </a:t>
            </a:r>
            <a:r>
              <a:rPr lang="en-US" altLang="ja-JP" sz="1200" i="1" dirty="0" smtClean="0">
                <a:solidFill>
                  <a:srgbClr val="C00000"/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national well-being </a:t>
            </a:r>
            <a:r>
              <a:rPr lang="en-US" altLang="ja-JP" sz="1200" dirty="0" smtClean="0">
                <a:latin typeface="Tahoma" pitchFamily="34" charset="0"/>
                <a:ea typeface="MS PGothic" pitchFamily="34" charset="-128"/>
                <a:cs typeface="Tahoma" pitchFamily="34" charset="0"/>
              </a:rPr>
              <a:t>has been in concern for development since the 8</a:t>
            </a:r>
            <a:r>
              <a:rPr lang="en-US" altLang="ja-JP" sz="1200" baseline="30000" dirty="0" smtClean="0">
                <a:latin typeface="Tahoma" pitchFamily="34" charset="0"/>
                <a:ea typeface="MS PGothic" pitchFamily="34" charset="-128"/>
                <a:cs typeface="Tahoma" pitchFamily="34" charset="0"/>
              </a:rPr>
              <a:t>th </a:t>
            </a:r>
            <a:r>
              <a:rPr lang="en-US" altLang="ja-JP" sz="1200" dirty="0" smtClean="0">
                <a:latin typeface="Tahoma" pitchFamily="34" charset="0"/>
                <a:ea typeface="MS PGothic" pitchFamily="34" charset="-128"/>
                <a:cs typeface="Tahoma" pitchFamily="34" charset="0"/>
              </a:rPr>
              <a:t>National Economic and Social Development Plan</a:t>
            </a:r>
          </a:p>
          <a:p>
            <a:pPr>
              <a:lnSpc>
                <a:spcPct val="90000"/>
              </a:lnSpc>
            </a:pPr>
            <a:r>
              <a:rPr lang="en-US" altLang="ja-JP" sz="1200" dirty="0" smtClean="0">
                <a:latin typeface="Tahoma" pitchFamily="34" charset="0"/>
                <a:ea typeface="MS PGothic" pitchFamily="34" charset="-128"/>
                <a:cs typeface="Tahoma" pitchFamily="34" charset="0"/>
              </a:rPr>
              <a:t>(1997-2001</a:t>
            </a:r>
            <a:r>
              <a:rPr lang="en-US" altLang="ja-JP" sz="1200" dirty="0" smtClean="0">
                <a:ea typeface="MS PGothic" pitchFamily="34" charset="-128"/>
              </a:rPr>
              <a:t>)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BE87F-8EA7-4338-8F20-0EC15B54F1CA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 txBox="1">
            <a:spLocks noGrp="1" noChangeArrowheads="1"/>
          </p:cNvSpPr>
          <p:nvPr/>
        </p:nvSpPr>
        <p:spPr bwMode="auto">
          <a:xfrm>
            <a:off x="3849688" y="9428242"/>
            <a:ext cx="2946400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964E1692-7CCA-4AD2-8754-1E5BB2428E7A}" type="slidenum">
              <a:rPr lang="en-US" sz="1200" smtClean="0">
                <a:solidFill>
                  <a:prstClr val="black"/>
                </a:solidFill>
                <a:cs typeface="Cordia New" pitchFamily="34" charset="-34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th-TH" sz="1200" smtClean="0">
              <a:solidFill>
                <a:prstClr val="black"/>
              </a:solidFill>
            </a:endParaRPr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smtClean="0"/>
          </a:p>
        </p:txBody>
      </p:sp>
      <p:sp>
        <p:nvSpPr>
          <p:cNvPr id="71685" name="Footer Placeholder 7"/>
          <p:cNvSpPr txBox="1">
            <a:spLocks noGrp="1"/>
          </p:cNvSpPr>
          <p:nvPr/>
        </p:nvSpPr>
        <p:spPr bwMode="auto">
          <a:xfrm>
            <a:off x="0" y="9428242"/>
            <a:ext cx="2946400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1200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66700" indent="-266700" algn="thaiDist">
              <a:spcBef>
                <a:spcPts val="1200"/>
              </a:spcBef>
              <a:buFontTx/>
              <a:buAutoNum type="thaiNumPeriod"/>
            </a:pP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เริ่มจากการ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วิเคราะห์บริบทการเปลี่ยนแปลง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ทั้งภายในและภายนอกประเทศ และผลการพัฒนาประเทศในช่วงแผนพัฒนาฯ ฉบับที่ ๑๐รวมทั้งความเสี่ยงที่ต้องเผชิญที่นำไปสู่การสร้างภูมิคุ้มกันให้ประเทศใน ๕ ปี ข้างหน้า</a:t>
            </a:r>
          </a:p>
          <a:p>
            <a:pPr marL="266700" indent="-266700" algn="thaiDist">
              <a:spcBef>
                <a:spcPts val="1200"/>
              </a:spcBef>
              <a:buFontTx/>
              <a:buAutoNum type="thaiNumPeriod"/>
            </a:pP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เป็น 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"แผนยุทธศาสตร์"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 ที่ยึดวิสัยทัศน์ประเทศไทยปี ๒๕๗๐ ที่ว่า </a:t>
            </a:r>
            <a:r>
              <a:rPr lang="en-US" sz="1600" b="1" i="1" dirty="0" smtClean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sz="1600" b="1" i="1" dirty="0" smtClean="0">
                <a:latin typeface="TH SarabunPSK" pitchFamily="34" charset="-34"/>
                <a:cs typeface="TH SarabunPSK" pitchFamily="34" charset="-34"/>
              </a:rPr>
              <a:t>คนไทยภาคภูมิใจในความเป็นไทย มีมิตรไมตรีบนวิถีชีวิตแห่งความพอเพียง ยึดมั่นในวัฒนธรรมประชาธิปไตย และหลัก</a:t>
            </a:r>
            <a:r>
              <a:rPr lang="th-TH" sz="1600" b="1" i="1" dirty="0" err="1" smtClean="0">
                <a:latin typeface="TH SarabunPSK" pitchFamily="34" charset="-34"/>
                <a:cs typeface="TH SarabunPSK" pitchFamily="34" charset="-34"/>
              </a:rPr>
              <a:t>ธรรมาภิ</a:t>
            </a:r>
            <a:r>
              <a:rPr lang="th-TH" sz="1600" b="1" i="1" dirty="0" smtClean="0">
                <a:latin typeface="TH SarabunPSK" pitchFamily="34" charset="-34"/>
                <a:cs typeface="TH SarabunPSK" pitchFamily="34" charset="-34"/>
              </a:rPr>
              <a:t>บาล การบริการสาธารณะขั้นพื้นฐานที่ทั่วถึง มีคุณภาพ สังคมมีความปลอดภัยและมั่นคง อยู่ในสภาวะแวดล้อมที่ดี เกื้อกูลและเอื้ออาทรซึ่งกันและกัน ระบบการผลิตเป็นมิตรกับสิ่งแวดล้อม มีความมั่นคงด้านอาหารและพลังงาน อยู่บนฐานทางเศรษฐกิจที่พึ่งตนเองและแข่งขันได้ในเวทีโลก สามารถอยู่ในประชาคมภูมิภาคและโลกได้อย่างมีศักดิ์ศรี</a:t>
            </a:r>
            <a:r>
              <a:rPr lang="en-US" sz="1600" b="1" i="1" dirty="0" smtClean="0">
                <a:latin typeface="TH SarabunPSK" pitchFamily="34" charset="-34"/>
                <a:cs typeface="TH SarabunPSK" pitchFamily="34" charset="-34"/>
              </a:rPr>
              <a:t>”</a:t>
            </a:r>
            <a:r>
              <a:rPr lang="th-TH" sz="1600" b="1" i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และน้อมนำหลักปรัชญาของเศรษฐกิจพอเพียงมาประยุกต์ใช้ และมุ่ง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สร้างภูมิคุ้มกัน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ให้ประเทศพร้อมเผชิญการเปลี่ยนแปลง</a:t>
            </a:r>
          </a:p>
          <a:p>
            <a:pPr marL="266700" indent="-266700" algn="thaiDist">
              <a:spcBef>
                <a:spcPts val="1200"/>
              </a:spcBef>
              <a:buFontTx/>
              <a:buAutoNum type="thaiNumPeriod"/>
            </a:pP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การจัดทำแผน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ให้ความสำคัญกับการมีส่วนร่วม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ของทุกภาคส่วน ทั้งในการสร้างความเข้าใจร่วมกัน การร่วมคิดและร่วม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ขับเคลื่อนแผนไปสู่การปฏิบัติ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อย่างจริงจัง</a:t>
            </a:r>
            <a:endParaRPr lang="en-US" sz="1600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435AEA-74E8-4504-B3EA-93070EA3896F}" type="slidenum">
              <a:rPr lang="th-TH" smtClean="0"/>
              <a:pPr>
                <a:defRPr/>
              </a:pPr>
              <a:t>16</a:t>
            </a:fld>
            <a:endParaRPr lang="th-TH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7" name="Notes Placeholder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rgbClr val="0066CC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sz="1800" dirty="0" smtClean="0"/>
          </a:p>
        </p:txBody>
      </p:sp>
      <p:sp>
        <p:nvSpPr>
          <p:cNvPr id="118788" name="Slide Number Placeholder 3"/>
          <p:cNvSpPr txBox="1">
            <a:spLocks noGrp="1"/>
          </p:cNvSpPr>
          <p:nvPr/>
        </p:nvSpPr>
        <p:spPr bwMode="auto">
          <a:xfrm>
            <a:off x="3849688" y="9428712"/>
            <a:ext cx="294640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8" tIns="45719" rIns="91438" bIns="45719" anchor="b"/>
          <a:lstStyle/>
          <a:p>
            <a:pPr algn="r"/>
            <a:fld id="{1EF734EF-99A9-4990-B14F-D32F6B6A0DEF}" type="slidenum">
              <a:rPr lang="en-US" sz="1200"/>
              <a:pPr algn="r"/>
              <a:t>17</a:t>
            </a:fld>
            <a:endParaRPr lang="th-TH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9163" y="744538"/>
            <a:ext cx="4960937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 bwMode="auto">
          <a:xfrm>
            <a:off x="681342" y="4715153"/>
            <a:ext cx="5438140" cy="4466987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7283512-95E9-4B26-8BAC-6C72A7720B4D}" type="slidenum">
              <a:rPr lang="th-TH" smtClean="0"/>
              <a:pPr>
                <a:defRPr/>
              </a:pPr>
              <a:t>19</a:t>
            </a:fld>
            <a:endParaRPr lang="th-TH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rgbClr val="0066CC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dirty="0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97F103E-EFB5-478A-9051-A109237FAD3F}" type="slidenum">
              <a:rPr lang="en-US" smtClean="0">
                <a:latin typeface="Arial" pitchFamily="34" charset="0"/>
              </a:rPr>
              <a:pPr/>
              <a:t>20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5604F5-D29C-4A43-8CF1-3F28174442E7}" type="slidenum">
              <a:rPr lang="en-US"/>
              <a:pPr/>
              <a:t>22</a:t>
            </a:fld>
            <a:endParaRPr lang="th-TH"/>
          </a:p>
        </p:txBody>
      </p:sp>
      <p:sp>
        <p:nvSpPr>
          <p:cNvPr id="420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3450" y="745296"/>
            <a:ext cx="4935538" cy="3721691"/>
          </a:xfrm>
          <a:ln/>
        </p:spPr>
      </p:sp>
      <p:sp>
        <p:nvSpPr>
          <p:cNvPr id="420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57863" y="4551442"/>
            <a:ext cx="5871963" cy="4940993"/>
          </a:xfrm>
        </p:spPr>
        <p:txBody>
          <a:bodyPr/>
          <a:lstStyle/>
          <a:p>
            <a:r>
              <a:rPr lang="en-US" altLang="ja-JP" sz="1200" dirty="0"/>
              <a:t>Asia is a region of vast, if not limitless, potential. A cohesive, dynamic and stable Asia would be able to contribute tremendously to global well-being. </a:t>
            </a:r>
          </a:p>
          <a:p>
            <a:r>
              <a:rPr lang="en-US" altLang="ja-JP" sz="1200" dirty="0"/>
              <a:t>Southeast Asia, as a centuries-old crossroads of commerce and culture, is well positioned to be at the vanguard of this change. </a:t>
            </a:r>
          </a:p>
          <a:p>
            <a:endParaRPr lang="en-US" sz="1200" b="1" dirty="0"/>
          </a:p>
          <a:p>
            <a:r>
              <a:rPr lang="en-US" sz="1200" b="1" dirty="0"/>
              <a:t>The rise of China and India as major economic players</a:t>
            </a:r>
            <a:r>
              <a:rPr lang="en-US" sz="1200" dirty="0"/>
              <a:t> is a new development that should welcomed as an opportunity for Southeast Asia. Thailand is the natural gateway to both rising powers.</a:t>
            </a:r>
          </a:p>
          <a:p>
            <a:endParaRPr 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dirty="0" smtClean="0"/>
              <a:t>ทั้งนี้</a:t>
            </a:r>
            <a:r>
              <a:rPr lang="th-TH" sz="1800" dirty="0" smtClean="0"/>
              <a:t>แนวทางการดำเนินงานที่สำคัญที่เกี่ยวข้องกับ</a:t>
            </a:r>
            <a:r>
              <a:rPr lang="th-TH" sz="1800" dirty="0" err="1" smtClean="0"/>
              <a:t>การพัม</a:t>
            </a:r>
            <a:r>
              <a:rPr lang="th-TH" sz="1800" dirty="0" smtClean="0"/>
              <a:t>นา</a:t>
            </a:r>
            <a:r>
              <a:rPr lang="th-TH" sz="1800" dirty="0" err="1" smtClean="0"/>
              <a:t>ระบบโล</a:t>
            </a:r>
            <a:r>
              <a:rPr lang="th-TH" sz="1800" dirty="0" smtClean="0"/>
              <a:t>จิ</a:t>
            </a:r>
            <a:r>
              <a:rPr lang="th-TH" sz="1800" dirty="0" err="1" smtClean="0"/>
              <a:t>สติกส์</a:t>
            </a:r>
            <a:r>
              <a:rPr lang="th-TH" sz="1800" dirty="0" smtClean="0"/>
              <a:t>ของประเทศภายใต้</a:t>
            </a:r>
            <a:r>
              <a:rPr lang="th-TH" sz="1800" b="1" u="sng" dirty="0" smtClean="0">
                <a:latin typeface="Tahoma" pitchFamily="34" charset="0"/>
                <a:cs typeface="Tahoma" pitchFamily="34" charset="0"/>
              </a:rPr>
              <a:t>ยุทธศาสตร์</a:t>
            </a:r>
            <a:r>
              <a:rPr lang="en-US" sz="1800" b="1" u="sng" dirty="0" smtClean="0">
                <a:latin typeface="Tahoma" pitchFamily="34" charset="0"/>
                <a:cs typeface="Tahoma" pitchFamily="34" charset="0"/>
              </a:rPr>
              <a:t> 5 </a:t>
            </a:r>
            <a:r>
              <a:rPr lang="th-TH" sz="1800" b="1" u="sng" dirty="0" smtClean="0">
                <a:latin typeface="Tahoma" pitchFamily="34" charset="0"/>
                <a:cs typeface="Tahoma" pitchFamily="34" charset="0"/>
              </a:rPr>
              <a:t>การสร้างความเชื่อมโยงกับประเทศในภูมิภาคเพื่อความมั่นคงทางเศรษฐกิจและสังคม </a:t>
            </a:r>
            <a:r>
              <a:rPr lang="th-TH" sz="1800" dirty="0" smtClean="0">
                <a:latin typeface="Tahoma" pitchFamily="34" charset="0"/>
                <a:cs typeface="Tahoma" pitchFamily="34" charset="0"/>
              </a:rPr>
              <a:t>ของแผน 11ฯ สามารถสรุปสาระสำคัญในรายละเอียดได้ดังนี้</a:t>
            </a:r>
          </a:p>
          <a:p>
            <a:pPr eaLnBrk="0" hangingPunct="0">
              <a:defRPr/>
            </a:pPr>
            <a:r>
              <a:rPr lang="th-TH" sz="1800" u="sng" dirty="0" smtClean="0">
                <a:latin typeface="Tahoma" pitchFamily="34" charset="0"/>
                <a:cs typeface="Tahoma" pitchFamily="34" charset="0"/>
              </a:rPr>
              <a:t>แนวทางการพัฒนาที่ 1 </a:t>
            </a:r>
            <a:r>
              <a:rPr lang="th-TH" sz="1800" dirty="0" smtClean="0">
                <a:latin typeface="Tahoma" pitchFamily="34" charset="0"/>
                <a:cs typeface="Tahoma" pitchFamily="34" charset="0"/>
              </a:rPr>
              <a:t>คือ การพัฒนาความเชื่อมโยงด้านการขนส่งและ</a:t>
            </a:r>
            <a:r>
              <a:rPr lang="th-TH" sz="1800" dirty="0" err="1" smtClean="0">
                <a:latin typeface="Tahoma" pitchFamily="34" charset="0"/>
                <a:cs typeface="Tahoma" pitchFamily="34" charset="0"/>
              </a:rPr>
              <a:t>ระบบโล</a:t>
            </a:r>
            <a:r>
              <a:rPr lang="th-TH" sz="1800" dirty="0" smtClean="0">
                <a:latin typeface="Tahoma" pitchFamily="34" charset="0"/>
                <a:cs typeface="Tahoma" pitchFamily="34" charset="0"/>
              </a:rPr>
              <a:t>จิ</a:t>
            </a:r>
            <a:r>
              <a:rPr lang="th-TH" sz="1800" dirty="0" err="1" smtClean="0">
                <a:latin typeface="Tahoma" pitchFamily="34" charset="0"/>
                <a:cs typeface="Tahoma" pitchFamily="34" charset="0"/>
              </a:rPr>
              <a:t>สติกส์</a:t>
            </a:r>
            <a:r>
              <a:rPr lang="th-TH" sz="1800" dirty="0" smtClean="0">
                <a:latin typeface="Tahoma" pitchFamily="34" charset="0"/>
                <a:cs typeface="Tahoma" pitchFamily="34" charset="0"/>
              </a:rPr>
              <a:t>ภายใต้กรอบความร่วมมือในอนุภูมิภาคต่างๆ โดยให้ความสำคัญกับกรอบ </a:t>
            </a:r>
            <a:r>
              <a:rPr lang="en-US" sz="1800" dirty="0" smtClean="0">
                <a:latin typeface="Tahoma" pitchFamily="34" charset="0"/>
                <a:cs typeface="Tahoma" pitchFamily="34" charset="0"/>
              </a:rPr>
              <a:t>GMS, ACMECS, IMT-GT </a:t>
            </a:r>
            <a:r>
              <a:rPr lang="th-TH" sz="1800" dirty="0" smtClean="0">
                <a:latin typeface="Tahoma" pitchFamily="34" charset="0"/>
                <a:cs typeface="Tahoma" pitchFamily="34" charset="0"/>
              </a:rPr>
              <a:t>และ </a:t>
            </a:r>
            <a:r>
              <a:rPr lang="en-US" sz="1800" dirty="0" smtClean="0">
                <a:latin typeface="Tahoma" pitchFamily="34" charset="0"/>
                <a:cs typeface="Tahoma" pitchFamily="34" charset="0"/>
              </a:rPr>
              <a:t>BIMSTEC</a:t>
            </a:r>
            <a:r>
              <a:rPr lang="th-TH" sz="1800" dirty="0" smtClean="0">
                <a:latin typeface="Tahoma" pitchFamily="34" charset="0"/>
                <a:cs typeface="Tahoma" pitchFamily="34" charset="0"/>
              </a:rPr>
              <a:t> ซึ่งมิติการพัฒนาสามารถแบ่งได้เป็น 4 มิติ ได้แก่</a:t>
            </a:r>
          </a:p>
          <a:p>
            <a:pPr algn="thaiDist" eaLnBrk="0" hangingPunct="0">
              <a:defRPr/>
            </a:pPr>
            <a:r>
              <a:rPr lang="th-TH" dirty="0" smtClean="0"/>
              <a:t>1.1 </a:t>
            </a:r>
            <a:r>
              <a:rPr lang="th-TH" sz="1800" dirty="0" smtClean="0"/>
              <a:t>พัฒนาบริการขนส่ง</a:t>
            </a:r>
            <a:r>
              <a:rPr lang="th-TH" sz="1800" dirty="0" err="1" smtClean="0"/>
              <a:t>และโล</a:t>
            </a:r>
            <a:r>
              <a:rPr lang="th-TH" sz="1800" dirty="0" smtClean="0"/>
              <a:t>จิ</a:t>
            </a:r>
            <a:r>
              <a:rPr lang="th-TH" sz="1800" dirty="0" err="1" smtClean="0"/>
              <a:t>สติกส์</a:t>
            </a:r>
            <a:r>
              <a:rPr lang="th-TH" sz="1800" dirty="0" smtClean="0"/>
              <a:t>ที่มีประสิทธิภาพและได้มาตรฐานสากล โดยเฉพาะรูปแบบบริการขนส่งทั้งทางถนน รถไฟ รถไฟรางคู่ รถไฟความเร็วสูง และการขนส่งทางน้ำ/การเดินเรือชายฝั่ง</a:t>
            </a:r>
          </a:p>
          <a:p>
            <a:pPr algn="thaiDist" eaLnBrk="0" hangingPunct="0">
              <a:defRPr/>
            </a:pPr>
            <a:r>
              <a:rPr lang="th-TH" sz="1800" dirty="0" smtClean="0"/>
              <a:t>1.2 การพัฒนาด่านศุลกากรชายแดน ศูนย์เศรษฐกิจชายแดน และการอำนวยความสะดวกการผ่านแดนที่รวดเร็ว ที่จะช่วยเพิ่มประสิทธิภาพการใช้พลังงาน </a:t>
            </a:r>
          </a:p>
          <a:p>
            <a:pPr algn="thaiDist" eaLnBrk="0" hangingPunct="0">
              <a:defRPr/>
            </a:pPr>
            <a:r>
              <a:rPr lang="th-TH" sz="1800" dirty="0" smtClean="0"/>
              <a:t>1.3 การพัฒนาระบบเครือข่ายและการบริหารเครือข่ายธุรกิจของภาคบริการขนส่ง</a:t>
            </a:r>
            <a:r>
              <a:rPr lang="th-TH" sz="1800" dirty="0" err="1" smtClean="0"/>
              <a:t>และโล</a:t>
            </a:r>
            <a:r>
              <a:rPr lang="th-TH" sz="1800" dirty="0" smtClean="0"/>
              <a:t>จิ</a:t>
            </a:r>
            <a:r>
              <a:rPr lang="th-TH" sz="1800" dirty="0" err="1" smtClean="0"/>
              <a:t>สติกส์</a:t>
            </a:r>
            <a:r>
              <a:rPr lang="th-TH" sz="1800" dirty="0" smtClean="0"/>
              <a:t>ตลอดทั้งห่วงโซ่</a:t>
            </a:r>
            <a:r>
              <a:rPr lang="th-TH" sz="1800" dirty="0" err="1" smtClean="0"/>
              <a:t>อุปทาน</a:t>
            </a:r>
            <a:r>
              <a:rPr lang="th-TH" sz="1800" dirty="0" smtClean="0"/>
              <a:t>ในภูมิภาค </a:t>
            </a:r>
            <a:endParaRPr lang="en-US" dirty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2F521CB-C749-49C2-9780-2CE7F5665895}" type="slidenum">
              <a:rPr lang="th-TH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th-TH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dirty="0" smtClean="0"/>
              <a:t>ทั้งนี้</a:t>
            </a:r>
            <a:r>
              <a:rPr lang="th-TH" sz="1800" dirty="0" smtClean="0"/>
              <a:t>แนวทางการดำเนินงานที่สำคัญที่เกี่ยวข้องกับ</a:t>
            </a:r>
            <a:r>
              <a:rPr lang="th-TH" sz="1800" dirty="0" err="1" smtClean="0"/>
              <a:t>การพัม</a:t>
            </a:r>
            <a:r>
              <a:rPr lang="th-TH" sz="1800" dirty="0" smtClean="0"/>
              <a:t>นา</a:t>
            </a:r>
            <a:r>
              <a:rPr lang="th-TH" sz="1800" dirty="0" err="1" smtClean="0"/>
              <a:t>ระบบโล</a:t>
            </a:r>
            <a:r>
              <a:rPr lang="th-TH" sz="1800" dirty="0" smtClean="0"/>
              <a:t>จิ</a:t>
            </a:r>
            <a:r>
              <a:rPr lang="th-TH" sz="1800" dirty="0" err="1" smtClean="0"/>
              <a:t>สติกส์</a:t>
            </a:r>
            <a:r>
              <a:rPr lang="th-TH" sz="1800" dirty="0" smtClean="0"/>
              <a:t>ของประเทศภายใต้</a:t>
            </a:r>
            <a:r>
              <a:rPr lang="th-TH" sz="1800" b="1" u="sng" dirty="0" smtClean="0">
                <a:latin typeface="Tahoma" pitchFamily="34" charset="0"/>
                <a:cs typeface="Tahoma" pitchFamily="34" charset="0"/>
              </a:rPr>
              <a:t>ยุทธศาสตร์</a:t>
            </a:r>
            <a:r>
              <a:rPr lang="en-US" sz="1800" b="1" u="sng" dirty="0" smtClean="0">
                <a:latin typeface="Tahoma" pitchFamily="34" charset="0"/>
                <a:cs typeface="Tahoma" pitchFamily="34" charset="0"/>
              </a:rPr>
              <a:t> 5 </a:t>
            </a:r>
            <a:r>
              <a:rPr lang="th-TH" sz="1800" b="1" u="sng" dirty="0" smtClean="0">
                <a:latin typeface="Tahoma" pitchFamily="34" charset="0"/>
                <a:cs typeface="Tahoma" pitchFamily="34" charset="0"/>
              </a:rPr>
              <a:t>การสร้างความเชื่อมโยงกับประเทศในภูมิภาคเพื่อความมั่นคงทางเศรษฐกิจและสังคม </a:t>
            </a:r>
            <a:r>
              <a:rPr lang="th-TH" sz="1800" dirty="0" smtClean="0">
                <a:latin typeface="Tahoma" pitchFamily="34" charset="0"/>
                <a:cs typeface="Tahoma" pitchFamily="34" charset="0"/>
              </a:rPr>
              <a:t>ของแผน 11ฯ สามารถสรุปสาระสำคัญในรายละเอียดได้ดังนี้</a:t>
            </a:r>
          </a:p>
          <a:p>
            <a:pPr eaLnBrk="0" hangingPunct="0">
              <a:defRPr/>
            </a:pPr>
            <a:r>
              <a:rPr lang="th-TH" sz="1800" u="sng" dirty="0" smtClean="0">
                <a:latin typeface="Tahoma" pitchFamily="34" charset="0"/>
                <a:cs typeface="Tahoma" pitchFamily="34" charset="0"/>
              </a:rPr>
              <a:t>แนวทางการพัฒนาที่ 1 </a:t>
            </a:r>
            <a:r>
              <a:rPr lang="th-TH" sz="1800" dirty="0" smtClean="0">
                <a:latin typeface="Tahoma" pitchFamily="34" charset="0"/>
                <a:cs typeface="Tahoma" pitchFamily="34" charset="0"/>
              </a:rPr>
              <a:t>คือ การพัฒนาความเชื่อมโยงด้านการขนส่งและ</a:t>
            </a:r>
            <a:r>
              <a:rPr lang="th-TH" sz="1800" dirty="0" err="1" smtClean="0">
                <a:latin typeface="Tahoma" pitchFamily="34" charset="0"/>
                <a:cs typeface="Tahoma" pitchFamily="34" charset="0"/>
              </a:rPr>
              <a:t>ระบบโล</a:t>
            </a:r>
            <a:r>
              <a:rPr lang="th-TH" sz="1800" dirty="0" smtClean="0">
                <a:latin typeface="Tahoma" pitchFamily="34" charset="0"/>
                <a:cs typeface="Tahoma" pitchFamily="34" charset="0"/>
              </a:rPr>
              <a:t>จิ</a:t>
            </a:r>
            <a:r>
              <a:rPr lang="th-TH" sz="1800" dirty="0" err="1" smtClean="0">
                <a:latin typeface="Tahoma" pitchFamily="34" charset="0"/>
                <a:cs typeface="Tahoma" pitchFamily="34" charset="0"/>
              </a:rPr>
              <a:t>สติกส์</a:t>
            </a:r>
            <a:r>
              <a:rPr lang="th-TH" sz="1800" dirty="0" smtClean="0">
                <a:latin typeface="Tahoma" pitchFamily="34" charset="0"/>
                <a:cs typeface="Tahoma" pitchFamily="34" charset="0"/>
              </a:rPr>
              <a:t>ภายใต้กรอบความร่วมมือในอนุภูมิภาคต่างๆ โดยให้ความสำคัญกับกรอบ </a:t>
            </a:r>
            <a:r>
              <a:rPr lang="en-US" sz="1800" dirty="0" smtClean="0">
                <a:latin typeface="Tahoma" pitchFamily="34" charset="0"/>
                <a:cs typeface="Tahoma" pitchFamily="34" charset="0"/>
              </a:rPr>
              <a:t>GMS, ACMECS, IMT-GT </a:t>
            </a:r>
            <a:r>
              <a:rPr lang="th-TH" sz="1800" dirty="0" smtClean="0">
                <a:latin typeface="Tahoma" pitchFamily="34" charset="0"/>
                <a:cs typeface="Tahoma" pitchFamily="34" charset="0"/>
              </a:rPr>
              <a:t>และ </a:t>
            </a:r>
            <a:r>
              <a:rPr lang="en-US" sz="1800" dirty="0" smtClean="0">
                <a:latin typeface="Tahoma" pitchFamily="34" charset="0"/>
                <a:cs typeface="Tahoma" pitchFamily="34" charset="0"/>
              </a:rPr>
              <a:t>BIMSTEC</a:t>
            </a:r>
            <a:r>
              <a:rPr lang="th-TH" sz="1800" dirty="0" smtClean="0">
                <a:latin typeface="Tahoma" pitchFamily="34" charset="0"/>
                <a:cs typeface="Tahoma" pitchFamily="34" charset="0"/>
              </a:rPr>
              <a:t> ซึ่งมิติการพัฒนาสามารถแบ่งได้เป็น 4 มิติ ได้แก่</a:t>
            </a:r>
          </a:p>
          <a:p>
            <a:pPr algn="thaiDist" eaLnBrk="0" hangingPunct="0">
              <a:defRPr/>
            </a:pPr>
            <a:r>
              <a:rPr lang="th-TH" dirty="0" smtClean="0"/>
              <a:t>1.1 </a:t>
            </a:r>
            <a:r>
              <a:rPr lang="th-TH" sz="1800" dirty="0" smtClean="0"/>
              <a:t>พัฒนาบริการขนส่ง</a:t>
            </a:r>
            <a:r>
              <a:rPr lang="th-TH" sz="1800" dirty="0" err="1" smtClean="0"/>
              <a:t>และโล</a:t>
            </a:r>
            <a:r>
              <a:rPr lang="th-TH" sz="1800" dirty="0" smtClean="0"/>
              <a:t>จิ</a:t>
            </a:r>
            <a:r>
              <a:rPr lang="th-TH" sz="1800" dirty="0" err="1" smtClean="0"/>
              <a:t>สติกส์</a:t>
            </a:r>
            <a:r>
              <a:rPr lang="th-TH" sz="1800" dirty="0" smtClean="0"/>
              <a:t>ที่มีประสิทธิภาพและได้มาตรฐานสากล โดยเฉพาะรูปแบบบริการขนส่งทั้งทางถนน รถไฟ รถไฟรางคู่ รถไฟความเร็วสูง และการขนส่งทางน้ำ/การเดินเรือชายฝั่ง</a:t>
            </a:r>
          </a:p>
          <a:p>
            <a:pPr algn="thaiDist" eaLnBrk="0" hangingPunct="0">
              <a:defRPr/>
            </a:pPr>
            <a:r>
              <a:rPr lang="th-TH" sz="1800" dirty="0" smtClean="0"/>
              <a:t>1.2 การพัฒนาด่านศุลกากรชายแดน ศูนย์เศรษฐกิจชายแดน และการอำนวยความสะดวกการผ่านแดนที่รวดเร็ว ที่จะช่วยเพิ่มประสิทธิภาพการใช้พลังงาน </a:t>
            </a:r>
          </a:p>
          <a:p>
            <a:pPr algn="thaiDist" eaLnBrk="0" hangingPunct="0">
              <a:defRPr/>
            </a:pPr>
            <a:r>
              <a:rPr lang="th-TH" sz="1800" dirty="0" smtClean="0"/>
              <a:t>1.3 การพัฒนาระบบเครือข่ายและการบริหารเครือข่ายธุรกิจของภาคบริการขนส่ง</a:t>
            </a:r>
            <a:r>
              <a:rPr lang="th-TH" sz="1800" dirty="0" err="1" smtClean="0"/>
              <a:t>และโล</a:t>
            </a:r>
            <a:r>
              <a:rPr lang="th-TH" sz="1800" dirty="0" smtClean="0"/>
              <a:t>จิ</a:t>
            </a:r>
            <a:r>
              <a:rPr lang="th-TH" sz="1800" dirty="0" err="1" smtClean="0"/>
              <a:t>สติกส์</a:t>
            </a:r>
            <a:r>
              <a:rPr lang="th-TH" sz="1800" dirty="0" smtClean="0"/>
              <a:t>ตลอดทั้งห่วงโซ่</a:t>
            </a:r>
            <a:r>
              <a:rPr lang="th-TH" sz="1800" dirty="0" err="1" smtClean="0"/>
              <a:t>อุปทาน</a:t>
            </a:r>
            <a:r>
              <a:rPr lang="th-TH" sz="1800" dirty="0" smtClean="0"/>
              <a:t>ในภูมิภาค </a:t>
            </a:r>
            <a:endParaRPr lang="en-US" dirty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2F521CB-C749-49C2-9780-2CE7F5665895}" type="slidenum">
              <a:rPr lang="th-TH"/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th-TH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th-TH" sz="1800" dirty="0" smtClean="0">
                <a:latin typeface="Tahoma" pitchFamily="34" charset="0"/>
                <a:cs typeface="Tahoma" pitchFamily="34" charset="0"/>
              </a:rPr>
              <a:t>มิติการพัฒนาภายใต้แนวทางการพัฒนาความเชื่อมโยงด้านการขนส่งและระบบโลจิสติกส์ภายใต้กรอบความร่วมมือในอนุภูมิภาคต่างๆ มิติที่ 2 คือ </a:t>
            </a:r>
            <a:r>
              <a:rPr lang="th-TH" sz="1800" u="sng" dirty="0" smtClean="0">
                <a:latin typeface="Tahoma" pitchFamily="34" charset="0"/>
                <a:cs typeface="Tahoma" pitchFamily="34" charset="0"/>
              </a:rPr>
              <a:t>การ</a:t>
            </a:r>
            <a:r>
              <a:rPr lang="th-TH" sz="1800" u="sng" dirty="0" smtClean="0"/>
              <a:t>ปรับปรุงกฎระเบียบการขนส่งคนและสินค้าที่เกี่ยวข้อง</a:t>
            </a:r>
            <a:r>
              <a:rPr lang="th-TH" sz="1800" dirty="0" smtClean="0"/>
              <a:t> เพื่อลดจำนวนเอกสาร ต้นทุนการดำเนินงาน และระยะเวลาที่ใช้ในกระบวนการขนส่งผ่านแดนและข้ามแดน เพื่อขีดความสามารถในการแข่งขันของไทยและอนุภูมิประเทศโดยรวมในด้านการลดต้นทุนค่าขนส่งและโลจิสติกส์ โดยไทยให้ความสนับสนุนทางวิชาการกับประเทศเพื่อนบ้านในฐานะหุ้นส่วนการพัฒนา</a:t>
            </a:r>
            <a:endParaRPr lang="en-US" dirty="0" smtClean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E416BE1-8BDF-41AD-9782-A9F223EDE433}" type="slidenum">
              <a:rPr lang="th-TH"/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th-TH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th-TH" sz="1800" dirty="0" smtClean="0">
                <a:latin typeface="Tahoma" pitchFamily="34" charset="0"/>
                <a:cs typeface="Tahoma" pitchFamily="34" charset="0"/>
              </a:rPr>
              <a:t>มิติการพัฒนาภายใต้แนวทางการพัฒนาความเชื่อมโยงด้านการขนส่งและระบบโลจิสติกส์ภายใต้กรอบความร่วมมือในอนุภูมิภาคต่างๆ มิติที่ 2 คือ </a:t>
            </a:r>
            <a:r>
              <a:rPr lang="th-TH" sz="1800" u="sng" dirty="0" smtClean="0">
                <a:latin typeface="Tahoma" pitchFamily="34" charset="0"/>
                <a:cs typeface="Tahoma" pitchFamily="34" charset="0"/>
              </a:rPr>
              <a:t>การ</a:t>
            </a:r>
            <a:r>
              <a:rPr lang="th-TH" sz="1800" u="sng" dirty="0" smtClean="0"/>
              <a:t>ปรับปรุงกฎระเบียบการขนส่งคนและสินค้าที่เกี่ยวข้อง</a:t>
            </a:r>
            <a:r>
              <a:rPr lang="th-TH" sz="1800" dirty="0" smtClean="0"/>
              <a:t> เพื่อลดจำนวนเอกสาร ต้นทุนการดำเนินงาน และระยะเวลาที่ใช้ในกระบวนการขนส่งผ่านแดนและข้ามแดน เพื่อขีดความสามารถในการแข่งขันของไทยและอนุภูมิประเทศโดยรวมในด้านการลดต้นทุนค่าขนส่งและโลจิสติกส์ โดยไทยให้ความสนับสนุนทางวิชาการกับประเทศเพื่อนบ้านในฐานะหุ้นส่วนการพัฒนา</a:t>
            </a:r>
            <a:endParaRPr lang="en-US" dirty="0" smtClean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E416BE1-8BDF-41AD-9782-A9F223EDE433}" type="slidenum">
              <a:rPr lang="th-TH"/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th-TH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0" hangingPunct="0"/>
            <a:r>
              <a:rPr lang="th-TH" sz="1800" smtClean="0">
                <a:latin typeface="Tahoma" pitchFamily="34" charset="0"/>
                <a:cs typeface="Tahoma" pitchFamily="34" charset="0"/>
              </a:rPr>
              <a:t>มิติการพัฒนาภายใต้แนวทางการพัฒนาความเชื่อมโยงด้านการขนส่งและระบบโลจิสติกส์ภายใต้กรอบความร่วมมือในอนุภูมิภาคต่างๆ มิติที่ 3 คือ </a:t>
            </a:r>
            <a:r>
              <a:rPr lang="th-TH" sz="1800" u="sng" smtClean="0"/>
              <a:t>พัฒนาบุคลากรในธุรกิจการขนส่งและโลจิสติกส์</a:t>
            </a:r>
            <a:r>
              <a:rPr lang="th-TH" sz="1800" smtClean="0"/>
              <a:t> เพื่อเพิ่มศักยภาพของภาคเอกชนไทยทั้งในด้านทักษะภาษาต่างประเทศ และความรู้ด้านการบริหารจัดการโลจิสติกส์ ซึ่งจะช่วยให้ผู้ประกอบการไทยสามารถเชื่อมโยงการดำเนินธุรกิจขนส่งและโลจิสติกส์ได้ตลอดทั้งห่วงโซ่อุปทาน ทั้งในระดับภายในประเทศและระหว่างประเทศ</a:t>
            </a:r>
            <a:endParaRPr lang="en-US" smtClean="0"/>
          </a:p>
        </p:txBody>
      </p:sp>
      <p:sp>
        <p:nvSpPr>
          <p:cNvPr id="860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7626E0-6E9F-476C-A9BD-3C66BF62D3FD}" type="slidenum">
              <a:rPr lang="th-TH"/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th-TH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1555" name="Notes Placeholder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rgbClr val="0066CC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sz="1800" dirty="0" smtClean="0"/>
          </a:p>
        </p:txBody>
      </p:sp>
      <p:sp>
        <p:nvSpPr>
          <p:cNvPr id="151556" name="Slide Number Placeholder 3"/>
          <p:cNvSpPr txBox="1">
            <a:spLocks noGrp="1"/>
          </p:cNvSpPr>
          <p:nvPr/>
        </p:nvSpPr>
        <p:spPr bwMode="auto">
          <a:xfrm>
            <a:off x="3849688" y="9428712"/>
            <a:ext cx="294640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8" tIns="45719" rIns="91438" bIns="45719" anchor="b"/>
          <a:lstStyle/>
          <a:p>
            <a:pPr algn="r"/>
            <a:fld id="{E77B633A-3025-4AAE-AC99-A9567EA6BA68}" type="slidenum">
              <a:rPr lang="en-US" sz="1200"/>
              <a:pPr algn="r"/>
              <a:t>31</a:t>
            </a:fld>
            <a:endParaRPr lang="th-TH" sz="12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849688" y="9428164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879475"/>
            <a:fld id="{4BC14554-F8B6-4AD6-95B2-400CCCCE9621}" type="slidenum">
              <a:rPr lang="en-US" sz="1200">
                <a:cs typeface="Angsana New" pitchFamily="18" charset="-34"/>
              </a:rPr>
              <a:pPr algn="r" defTabSz="879475"/>
              <a:t>34</a:t>
            </a:fld>
            <a:endParaRPr lang="en-US" sz="1200">
              <a:cs typeface="Angsana New" pitchFamily="18" charset="-34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33451" y="743701"/>
            <a:ext cx="4949825" cy="37328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93725" y="4718050"/>
            <a:ext cx="5746750" cy="446563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indent="182563" algn="just">
              <a:lnSpc>
                <a:spcPct val="110000"/>
              </a:lnSpc>
            </a:pPr>
            <a:r>
              <a:rPr lang="en-US" sz="1300" dirty="0" smtClean="0">
                <a:latin typeface="Cordia New" pitchFamily="34" charset="-34"/>
                <a:cs typeface="Cordia New" pitchFamily="34" charset="-34"/>
              </a:rPr>
              <a:t>Under condition of increasingly competitive environment and future  regional co-operation and integration, Thailand has begun to adjust our strategy and direction to facilitate trade and to reduce cost of doing business under 2 key strategies.</a:t>
            </a:r>
            <a:endParaRPr lang="th-TH" sz="1300" dirty="0" smtClean="0">
              <a:latin typeface="Cordia New" pitchFamily="34" charset="-34"/>
              <a:cs typeface="Cordia New" pitchFamily="34" charset="-34"/>
            </a:endParaRPr>
          </a:p>
          <a:p>
            <a:pPr marL="182563" indent="-182563" algn="thaiDist">
              <a:lnSpc>
                <a:spcPct val="110000"/>
              </a:lnSpc>
              <a:spcBef>
                <a:spcPct val="0"/>
              </a:spcBef>
              <a:buFont typeface="+mj-lt"/>
              <a:buAutoNum type="arabicPeriod"/>
            </a:pPr>
            <a:r>
              <a:rPr lang="en-US" sz="1300" b="1" dirty="0" smtClean="0">
                <a:latin typeface="Cordia New" pitchFamily="34" charset="-34"/>
                <a:cs typeface="Cordia New" pitchFamily="34" charset="-34"/>
              </a:rPr>
              <a:t>Development of e-logistics system, </a:t>
            </a:r>
            <a:r>
              <a:rPr lang="en-US" sz="1300" dirty="0" smtClean="0">
                <a:latin typeface="Cordia New" pitchFamily="34" charset="-34"/>
                <a:cs typeface="Cordia New" pitchFamily="34" charset="-34"/>
              </a:rPr>
              <a:t>which consists of</a:t>
            </a:r>
            <a:r>
              <a:rPr lang="th-TH" sz="13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1300" b="1" dirty="0" smtClean="0">
                <a:latin typeface="Cordia New" pitchFamily="34" charset="-34"/>
                <a:cs typeface="Cordia New" pitchFamily="34" charset="-34"/>
              </a:rPr>
              <a:t>(</a:t>
            </a:r>
            <a:r>
              <a:rPr lang="th-TH" sz="1300" dirty="0" smtClean="0">
                <a:latin typeface="Cordia New" pitchFamily="34" charset="-34"/>
                <a:cs typeface="Cordia New" pitchFamily="34" charset="-34"/>
              </a:rPr>
              <a:t>1</a:t>
            </a:r>
            <a:r>
              <a:rPr lang="en-US" sz="1300" dirty="0" smtClean="0">
                <a:latin typeface="Cordia New" pitchFamily="34" charset="-34"/>
                <a:cs typeface="Cordia New" pitchFamily="34" charset="-34"/>
              </a:rPr>
              <a:t>) Develop a link for public sector’s data for import-export and logistics purposes, with</a:t>
            </a:r>
            <a:r>
              <a:rPr lang="th-TH" sz="13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1300" dirty="0" smtClean="0">
                <a:latin typeface="Cordia New" pitchFamily="34" charset="-34"/>
                <a:cs typeface="Cordia New" pitchFamily="34" charset="-34"/>
              </a:rPr>
              <a:t>National Single Window as</a:t>
            </a:r>
            <a:r>
              <a:rPr lang="th-TH" sz="13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1300" dirty="0" smtClean="0">
                <a:latin typeface="Cordia New" pitchFamily="34" charset="-34"/>
                <a:cs typeface="Cordia New" pitchFamily="34" charset="-34"/>
              </a:rPr>
              <a:t>key initiative, and</a:t>
            </a:r>
            <a:r>
              <a:rPr lang="th-TH" sz="1300" dirty="0" smtClean="0">
                <a:latin typeface="Cordia New" pitchFamily="34" charset="-34"/>
                <a:cs typeface="Cordia New" pitchFamily="34" charset="-34"/>
              </a:rPr>
              <a:t> (2</a:t>
            </a:r>
            <a:r>
              <a:rPr lang="en-US" sz="1300" dirty="0" smtClean="0">
                <a:latin typeface="Cordia New" pitchFamily="34" charset="-34"/>
                <a:cs typeface="Cordia New" pitchFamily="34" charset="-34"/>
              </a:rPr>
              <a:t>) Improve facilities and capability in service provision at key gateways, such as development of e-port.</a:t>
            </a:r>
          </a:p>
          <a:p>
            <a:pPr marL="182563" indent="-182563" algn="thaiDist">
              <a:lnSpc>
                <a:spcPct val="110000"/>
              </a:lnSpc>
              <a:spcBef>
                <a:spcPct val="0"/>
              </a:spcBef>
              <a:buFont typeface="+mj-lt"/>
              <a:buAutoNum type="arabicPeriod"/>
            </a:pPr>
            <a:r>
              <a:rPr lang="en-US" sz="1300" b="1" dirty="0" smtClean="0">
                <a:latin typeface="Cordia New" pitchFamily="34" charset="-34"/>
                <a:cs typeface="Cordia New" pitchFamily="34" charset="-34"/>
              </a:rPr>
              <a:t>Improve tax, custom system and regulation to </a:t>
            </a:r>
            <a:r>
              <a:rPr lang="en-US" sz="1300" dirty="0" smtClean="0">
                <a:latin typeface="Cordia New" pitchFamily="34" charset="-34"/>
                <a:cs typeface="Cordia New" pitchFamily="34" charset="-34"/>
              </a:rPr>
              <a:t>facilitate trade.</a:t>
            </a:r>
            <a:endParaRPr lang="th-TH" sz="1300" dirty="0" smtClean="0">
              <a:latin typeface="Cordia New" pitchFamily="34" charset="-34"/>
              <a:cs typeface="Cordia New" pitchFamily="34" charset="-34"/>
            </a:endParaRPr>
          </a:p>
          <a:p>
            <a:pPr algn="just">
              <a:lnSpc>
                <a:spcPct val="90000"/>
              </a:lnSpc>
            </a:pPr>
            <a:r>
              <a:rPr lang="th-TH" dirty="0" smtClean="0">
                <a:solidFill>
                  <a:srgbClr val="000000"/>
                </a:solidFill>
                <a:latin typeface="Cordia New" pitchFamily="34" charset="-34"/>
              </a:rPr>
              <a:t>------------------------------------------------------------------</a:t>
            </a:r>
          </a:p>
          <a:p>
            <a:pPr algn="just">
              <a:lnSpc>
                <a:spcPct val="90000"/>
              </a:lnSpc>
            </a:pPr>
            <a:r>
              <a:rPr lang="en-US" b="1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AEC has 4 main goals:</a:t>
            </a:r>
          </a:p>
          <a:p>
            <a:pPr marL="182563" indent="-182563" algn="just">
              <a:lnSpc>
                <a:spcPct val="90000"/>
              </a:lnSpc>
              <a:buFont typeface="+mj-lt"/>
              <a:buAutoNum type="arabicPeriod"/>
            </a:pPr>
            <a:r>
              <a:rPr lang="en-US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Towards a single market and production base, by means of free trade, including services sector, investment, flow of capital, labor, co-operation on food and agriculture among ASEAN countries.</a:t>
            </a:r>
          </a:p>
          <a:p>
            <a:pPr marL="182563" indent="-182563" algn="just">
              <a:lnSpc>
                <a:spcPct val="90000"/>
              </a:lnSpc>
              <a:buFont typeface="+mj-lt"/>
              <a:buAutoNum type="arabicPeriod"/>
            </a:pPr>
            <a:r>
              <a:rPr lang="en-US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Towards a highly competitive economic region</a:t>
            </a:r>
          </a:p>
          <a:p>
            <a:pPr marL="182563" indent="-182563" algn="just">
              <a:lnSpc>
                <a:spcPct val="90000"/>
              </a:lnSpc>
              <a:buFont typeface="+mj-lt"/>
              <a:buAutoNum type="arabicPeriod"/>
            </a:pPr>
            <a:r>
              <a:rPr lang="en-US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Towards a region of equitable economic development</a:t>
            </a:r>
          </a:p>
          <a:p>
            <a:pPr marL="182563" indent="-182563" algn="just">
              <a:lnSpc>
                <a:spcPct val="90000"/>
              </a:lnSpc>
              <a:buFont typeface="+mj-lt"/>
              <a:buAutoNum type="arabicPeriod"/>
            </a:pPr>
            <a:r>
              <a:rPr lang="en-US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Towards full integration into the global economy)</a:t>
            </a:r>
            <a:endParaRPr lang="th-TH" dirty="0" smtClean="0">
              <a:solidFill>
                <a:srgbClr val="000000"/>
              </a:solidFill>
              <a:latin typeface="Cordia New" pitchFamily="34" charset="-34"/>
            </a:endParaRPr>
          </a:p>
          <a:p>
            <a:pPr algn="just">
              <a:lnSpc>
                <a:spcPct val="90000"/>
              </a:lnSpc>
              <a:buFontTx/>
              <a:buAutoNum type="arabicPeriod"/>
            </a:pPr>
            <a:endParaRPr lang="th-TH" dirty="0" smtClean="0">
              <a:solidFill>
                <a:srgbClr val="000000"/>
              </a:solidFill>
              <a:latin typeface="Cordia New" pitchFamily="34" charset="-34"/>
            </a:endParaRPr>
          </a:p>
          <a:p>
            <a:pPr marL="268288" lvl="1" indent="-268288" algn="thaiDist">
              <a:lnSpc>
                <a:spcPct val="130000"/>
              </a:lnSpc>
              <a:spcBef>
                <a:spcPct val="0"/>
              </a:spcBef>
            </a:pPr>
            <a:r>
              <a:rPr lang="th-TH" sz="1100" dirty="0" smtClean="0">
                <a:solidFill>
                  <a:srgbClr val="000000"/>
                </a:solidFill>
                <a:latin typeface="Tahoma" pitchFamily="34" charset="0"/>
              </a:rPr>
              <a:t>       </a:t>
            </a:r>
            <a:endParaRPr lang="th-TH" sz="1100" dirty="0" smtClean="0">
              <a:latin typeface="Tahoma" pitchFamily="34" charset="0"/>
            </a:endParaRPr>
          </a:p>
          <a:p>
            <a:pPr algn="just">
              <a:lnSpc>
                <a:spcPct val="90000"/>
              </a:lnSpc>
            </a:pPr>
            <a:endParaRPr lang="th-TH" sz="1100" dirty="0" smtClean="0">
              <a:solidFill>
                <a:srgbClr val="000000"/>
              </a:solidFill>
              <a:latin typeface="Tahoma" pitchFamily="34" charset="0"/>
            </a:endParaRPr>
          </a:p>
          <a:p>
            <a:pPr algn="just">
              <a:lnSpc>
                <a:spcPct val="90000"/>
              </a:lnSpc>
            </a:pPr>
            <a:endParaRPr lang="th-TH" sz="1100" dirty="0" smtClean="0">
              <a:solidFill>
                <a:srgbClr val="000000"/>
              </a:solidFill>
              <a:latin typeface="Tahoma" pitchFamily="34" charset="0"/>
            </a:endParaRPr>
          </a:p>
          <a:p>
            <a:pPr algn="just">
              <a:lnSpc>
                <a:spcPct val="90000"/>
              </a:lnSpc>
            </a:pPr>
            <a:endParaRPr lang="en-US" sz="1100" dirty="0" smtClean="0">
              <a:solidFill>
                <a:srgbClr val="000000"/>
              </a:solidFill>
              <a:latin typeface="Tahoma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communicable diseases</a:t>
            </a:r>
          </a:p>
          <a:p>
            <a:pPr>
              <a:defRPr/>
            </a:pP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International Immigration Flows</a:t>
            </a:r>
          </a:p>
          <a:p>
            <a:pPr>
              <a:defRPr/>
            </a:pPr>
            <a:r>
              <a:rPr lang="en-US" sz="2000" b="1" dirty="0" smtClean="0"/>
              <a:t>Illegal Trades</a:t>
            </a:r>
          </a:p>
          <a:p>
            <a:pPr>
              <a:defRPr/>
            </a:pPr>
            <a:r>
              <a:rPr lang="en-US" dirty="0" smtClean="0"/>
              <a:t>Drugs</a:t>
            </a:r>
          </a:p>
          <a:p>
            <a:pPr>
              <a:defRPr/>
            </a:pPr>
            <a:r>
              <a:rPr lang="en-US" b="1" dirty="0" smtClean="0"/>
              <a:t>Human Trafficking </a:t>
            </a:r>
          </a:p>
          <a:p>
            <a:pPr>
              <a:defRPr/>
            </a:pPr>
            <a:r>
              <a:rPr lang="en-US" b="1" dirty="0" smtClean="0"/>
              <a:t>Transport to Economic Corridor Transformation</a:t>
            </a:r>
          </a:p>
          <a:p>
            <a:pPr>
              <a:defRPr/>
            </a:pPr>
            <a:r>
              <a:rPr lang="en-US" b="1" dirty="0" smtClean="0"/>
              <a:t>Exploitation of Resources</a:t>
            </a:r>
          </a:p>
          <a:p>
            <a:pPr>
              <a:defRPr/>
            </a:pPr>
            <a:r>
              <a:rPr lang="en-US" b="1" dirty="0" smtClean="0"/>
              <a:t>Crimes and Violence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8448989-4340-4B47-8C73-4C6D0FF3DFDB}" type="slidenum">
              <a:rPr lang="th-TH" smtClean="0"/>
              <a:pPr>
                <a:defRPr/>
              </a:pPr>
              <a:t>37</a:t>
            </a:fld>
            <a:endParaRPr lang="th-TH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1555" name="Notes Placeholder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rgbClr val="0066CC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sz="1800" dirty="0" smtClean="0"/>
          </a:p>
        </p:txBody>
      </p:sp>
      <p:sp>
        <p:nvSpPr>
          <p:cNvPr id="151556" name="Slide Number Placeholder 3"/>
          <p:cNvSpPr txBox="1">
            <a:spLocks noGrp="1"/>
          </p:cNvSpPr>
          <p:nvPr/>
        </p:nvSpPr>
        <p:spPr bwMode="auto">
          <a:xfrm>
            <a:off x="3849688" y="9428712"/>
            <a:ext cx="294640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8" tIns="45719" rIns="91438" bIns="45719" anchor="b"/>
          <a:lstStyle/>
          <a:p>
            <a:pPr algn="r"/>
            <a:fld id="{E77B633A-3025-4AAE-AC99-A9567EA6BA68}" type="slidenum">
              <a:rPr lang="en-US" sz="1200"/>
              <a:pPr algn="r"/>
              <a:t>38</a:t>
            </a:fld>
            <a:endParaRPr lang="th-TH" sz="12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7939" name="Rectangle 3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rgbClr val="0066CC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  <a:latin typeface="TH SarabunPSK" pitchFamily="34" charset="-34"/>
                <a:cs typeface="TH SarabunPSK" pitchFamily="34" charset="-34"/>
              </a:defRPr>
            </a:lvl1pPr>
          </a:lstStyle>
          <a:p>
            <a:r>
              <a:rPr lang="en-US" smtClean="0"/>
              <a:t>www.nesdb.go.th</a:t>
            </a:r>
            <a:endParaRPr lang="th-TH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  <a:latin typeface="TH SarabunPSK" pitchFamily="34" charset="-34"/>
                <a:cs typeface="TH SarabunPSK" pitchFamily="34" charset="-34"/>
              </a:defRPr>
            </a:lvl1pPr>
          </a:lstStyle>
          <a:p>
            <a:r>
              <a:rPr lang="th-TH" dirty="0" smtClean="0"/>
              <a:t>๑</a:t>
            </a:r>
            <a:endParaRPr lang="th-TH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C837513-54B8-4A15-BC39-C73F79026E3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C837513-54B8-4A15-BC39-C73F79026E3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C837513-54B8-4A15-BC39-C73F79026E3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C837513-54B8-4A15-BC39-C73F79026E3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C837513-54B8-4A15-BC39-C73F79026E3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7AF2E63-A658-46AE-8E63-1920FF09B932}" type="datetimeFigureOut">
              <a:rPr lang="th-TH" smtClean="0"/>
              <a:pPr/>
              <a:t>18/09/55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C837513-54B8-4A15-BC39-C73F79026E3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7AF2E63-A658-46AE-8E63-1920FF09B932}" type="datetimeFigureOut">
              <a:rPr lang="th-TH" smtClean="0"/>
              <a:pPr/>
              <a:t>18/09/55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C837513-54B8-4A15-BC39-C73F79026E3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7AF2E63-A658-46AE-8E63-1920FF09B932}" type="datetimeFigureOut">
              <a:rPr lang="th-TH" smtClean="0"/>
              <a:pPr/>
              <a:t>18/09/55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C837513-54B8-4A15-BC39-C73F79026E3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7AF2E63-A658-46AE-8E63-1920FF09B932}" type="datetimeFigureOut">
              <a:rPr lang="th-TH" smtClean="0"/>
              <a:pPr/>
              <a:t>18/09/55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C837513-54B8-4A15-BC39-C73F79026E3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7AF2E63-A658-46AE-8E63-1920FF09B932}" type="datetimeFigureOut">
              <a:rPr lang="th-TH" smtClean="0"/>
              <a:pPr/>
              <a:t>18/09/55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C837513-54B8-4A15-BC39-C73F79026E3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438" y="6469063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tint val="75000"/>
                  </a:prstClr>
                </a:solidFill>
              </a:rPr>
              <a:t>Second Draft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352800" y="6492875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C5F17F2-9F59-4089-B5A2-2D2057D86AA9}" type="slidenum">
              <a:rPr lang="en-U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Rectangle 3"/>
          <p:cNvSpPr/>
          <p:nvPr/>
        </p:nvSpPr>
        <p:spPr>
          <a:xfrm>
            <a:off x="0" y="6629400"/>
            <a:ext cx="9144000" cy="2286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44450" dist="27940" dir="5400000" algn="ctr">
              <a:srgbClr val="8BCDFF"/>
            </a:outerShdw>
            <a:reflection blurRad="6350" stA="52000" endA="300" endPos="35000" dir="5400000" sy="-100000" algn="bl" rotWithShape="0"/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 dirty="0">
              <a:solidFill>
                <a:srgbClr val="005EA4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902450" y="6645275"/>
            <a:ext cx="223202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fontAlgn="auto">
              <a:spcBef>
                <a:spcPct val="50000"/>
              </a:spcBef>
              <a:spcAft>
                <a:spcPts val="0"/>
              </a:spcAft>
              <a:defRPr/>
            </a:pPr>
            <a:fld id="{D5AC9F8A-1ACE-4EAB-8279-69728FBF60E7}" type="slidenum">
              <a:rPr lang="en-US" sz="1000">
                <a:solidFill>
                  <a:srgbClr val="005EA4"/>
                </a:solidFill>
                <a:latin typeface="Tahoma" pitchFamily="34" charset="0"/>
                <a:cs typeface="Tahoma" pitchFamily="34" charset="0"/>
              </a:rPr>
              <a:pPr algn="r" fontAlgn="auto">
                <a:spcBef>
                  <a:spcPct val="50000"/>
                </a:spcBef>
                <a:spcAft>
                  <a:spcPts val="0"/>
                </a:spcAft>
                <a:defRPr/>
              </a:pPr>
              <a:t>‹#›</a:t>
            </a:fld>
            <a:endParaRPr lang="th-TH" sz="1000" dirty="0">
              <a:solidFill>
                <a:srgbClr val="005EA4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0" y="6645275"/>
            <a:ext cx="223202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rgbClr val="005EA4"/>
                </a:solidFill>
                <a:latin typeface="Tahoma" pitchFamily="34" charset="0"/>
                <a:cs typeface="Tahoma" pitchFamily="34" charset="0"/>
              </a:rPr>
              <a:t>1</a:t>
            </a:r>
            <a:r>
              <a:rPr lang="th-TH" sz="1000" b="1" dirty="0" smtClean="0">
                <a:solidFill>
                  <a:srgbClr val="005EA4"/>
                </a:solidFill>
                <a:latin typeface="Tahoma" pitchFamily="34" charset="0"/>
                <a:cs typeface="Tahoma" pitchFamily="34" charset="0"/>
              </a:rPr>
              <a:t>9 </a:t>
            </a:r>
            <a:r>
              <a:rPr lang="en-US" sz="1000" b="1" dirty="0" smtClean="0">
                <a:solidFill>
                  <a:srgbClr val="005EA4"/>
                </a:solidFill>
                <a:latin typeface="Tahoma" pitchFamily="34" charset="0"/>
                <a:cs typeface="Tahoma" pitchFamily="34" charset="0"/>
              </a:rPr>
              <a:t>September</a:t>
            </a:r>
            <a:r>
              <a:rPr lang="th-TH" sz="1000" b="1" dirty="0" smtClean="0">
                <a:solidFill>
                  <a:srgbClr val="005EA4"/>
                </a:solidFill>
                <a:latin typeface="Tahoma" pitchFamily="34" charset="0"/>
                <a:cs typeface="Tahoma" pitchFamily="34" charset="0"/>
              </a:rPr>
              <a:t> 2012</a:t>
            </a:r>
            <a:endParaRPr lang="th-TH" sz="1000" b="1" dirty="0">
              <a:solidFill>
                <a:srgbClr val="005EA4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2590800" y="6645275"/>
            <a:ext cx="4071938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1000" b="1" dirty="0">
                <a:solidFill>
                  <a:srgbClr val="005EA4"/>
                </a:solidFill>
                <a:latin typeface="Tahoma" pitchFamily="34" charset="0"/>
                <a:cs typeface="Tahoma" pitchFamily="34" charset="0"/>
              </a:rPr>
              <a:t>www.nesdb.go.th</a:t>
            </a:r>
            <a:endParaRPr lang="th-TH" sz="1000" b="1" dirty="0">
              <a:solidFill>
                <a:srgbClr val="005EA4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8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th/imgres?imgurl=http://www.logisticsclinic.com/web/images/stories/static/pic1.jpg&amp;imgrefurl=http://www.logisticsclinic.com/web/content/view/669/105/1/1/&amp;usg=__RCrMDhxSXlLyhzB-b_5Ur5EqUVk=&amp;h=308&amp;w=400&amp;sz=64&amp;hl=th&amp;start=1&amp;itbs=1&amp;tbnid=7gcRFvHVUExfiM:&amp;tbnh=95&amp;tbnw=124&amp;prev=/images?q=%E0%B8%A3%E0%B8%96%E0%B9%84%E0%B8%9F%E0%B8%82%E0%B8%99%E0%B8%AA%E0%B9%88%E0%B8%87%E0%B8%AA%E0%B8%B4%E0%B8%99%E0%B8%84%E0%B9%89%E0%B8%B2&amp;hl=th&amp;safe=active&amp;gbv=2&amp;tbs=isch:1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jpe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5.jpe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36.jpeg"/><Relationship Id="rId9" Type="http://schemas.microsoft.com/office/2007/relationships/diagramDrawing" Target="../diagrams/drawing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10" Type="http://schemas.openxmlformats.org/officeDocument/2006/relationships/image" Target="../media/image47.jpeg"/><Relationship Id="rId4" Type="http://schemas.openxmlformats.org/officeDocument/2006/relationships/image" Target="../media/image42.jpeg"/><Relationship Id="rId9" Type="http://schemas.openxmlformats.org/officeDocument/2006/relationships/hyperlink" Target="http://www.theoldpalaceresort.com/images/herbal_compress.jpg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13" Type="http://schemas.openxmlformats.org/officeDocument/2006/relationships/image" Target="../media/image58.gif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12" Type="http://schemas.openxmlformats.org/officeDocument/2006/relationships/image" Target="../media/image5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11" Type="http://schemas.openxmlformats.org/officeDocument/2006/relationships/image" Target="../media/image56.jpeg"/><Relationship Id="rId5" Type="http://schemas.openxmlformats.org/officeDocument/2006/relationships/image" Target="../media/image50.jpeg"/><Relationship Id="rId10" Type="http://schemas.openxmlformats.org/officeDocument/2006/relationships/image" Target="../media/image55.jpeg"/><Relationship Id="rId4" Type="http://schemas.openxmlformats.org/officeDocument/2006/relationships/image" Target="../media/image49.png"/><Relationship Id="rId9" Type="http://schemas.openxmlformats.org/officeDocument/2006/relationships/image" Target="../media/image5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13" Type="http://schemas.openxmlformats.org/officeDocument/2006/relationships/image" Target="../media/image67.jpeg"/><Relationship Id="rId18" Type="http://schemas.openxmlformats.org/officeDocument/2006/relationships/image" Target="../media/image72.jpeg"/><Relationship Id="rId3" Type="http://schemas.openxmlformats.org/officeDocument/2006/relationships/diagramLayout" Target="../diagrams/layout2.xml"/><Relationship Id="rId21" Type="http://schemas.openxmlformats.org/officeDocument/2006/relationships/image" Target="../media/image75.jpeg"/><Relationship Id="rId7" Type="http://schemas.openxmlformats.org/officeDocument/2006/relationships/image" Target="../media/image61.jpeg"/><Relationship Id="rId12" Type="http://schemas.openxmlformats.org/officeDocument/2006/relationships/image" Target="../media/image66.jpeg"/><Relationship Id="rId17" Type="http://schemas.openxmlformats.org/officeDocument/2006/relationships/image" Target="../media/image71.jpeg"/><Relationship Id="rId2" Type="http://schemas.openxmlformats.org/officeDocument/2006/relationships/diagramData" Target="../diagrams/data2.xml"/><Relationship Id="rId16" Type="http://schemas.openxmlformats.org/officeDocument/2006/relationships/image" Target="../media/image70.jpeg"/><Relationship Id="rId20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openxmlformats.org/officeDocument/2006/relationships/image" Target="../media/image65.png"/><Relationship Id="rId5" Type="http://schemas.openxmlformats.org/officeDocument/2006/relationships/diagramColors" Target="../diagrams/colors2.xml"/><Relationship Id="rId15" Type="http://schemas.openxmlformats.org/officeDocument/2006/relationships/image" Target="../media/image69.jpeg"/><Relationship Id="rId23" Type="http://schemas.openxmlformats.org/officeDocument/2006/relationships/image" Target="../media/image77.jpeg"/><Relationship Id="rId10" Type="http://schemas.openxmlformats.org/officeDocument/2006/relationships/image" Target="../media/image64.jpeg"/><Relationship Id="rId19" Type="http://schemas.openxmlformats.org/officeDocument/2006/relationships/image" Target="../media/image73.jpe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63.jpeg"/><Relationship Id="rId14" Type="http://schemas.openxmlformats.org/officeDocument/2006/relationships/image" Target="../media/image68.jpeg"/><Relationship Id="rId22" Type="http://schemas.openxmlformats.org/officeDocument/2006/relationships/image" Target="../media/image7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84.jpeg"/><Relationship Id="rId18" Type="http://schemas.openxmlformats.org/officeDocument/2006/relationships/image" Target="../media/image89.jpeg"/><Relationship Id="rId3" Type="http://schemas.openxmlformats.org/officeDocument/2006/relationships/image" Target="../media/image79.png"/><Relationship Id="rId21" Type="http://schemas.openxmlformats.org/officeDocument/2006/relationships/image" Target="../media/image65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83.jpeg"/><Relationship Id="rId17" Type="http://schemas.openxmlformats.org/officeDocument/2006/relationships/image" Target="../media/image88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87.jpeg"/><Relationship Id="rId20" Type="http://schemas.openxmlformats.org/officeDocument/2006/relationships/image" Target="../media/image91.jpeg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image" Target="../media/image82.jpeg"/><Relationship Id="rId5" Type="http://schemas.openxmlformats.org/officeDocument/2006/relationships/image" Target="../media/image81.jpeg"/><Relationship Id="rId15" Type="http://schemas.openxmlformats.org/officeDocument/2006/relationships/image" Target="../media/image86.jpeg"/><Relationship Id="rId10" Type="http://schemas.openxmlformats.org/officeDocument/2006/relationships/oleObject" Target="../embeddings/oleObject5.bin"/><Relationship Id="rId19" Type="http://schemas.openxmlformats.org/officeDocument/2006/relationships/image" Target="../media/image90.jpeg"/><Relationship Id="rId4" Type="http://schemas.openxmlformats.org/officeDocument/2006/relationships/image" Target="../media/image80.jpeg"/><Relationship Id="rId9" Type="http://schemas.openxmlformats.org/officeDocument/2006/relationships/oleObject" Target="../embeddings/oleObject4.bin"/><Relationship Id="rId14" Type="http://schemas.openxmlformats.org/officeDocument/2006/relationships/image" Target="../media/image85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93.jpeg"/><Relationship Id="rId7" Type="http://schemas.openxmlformats.org/officeDocument/2006/relationships/image" Target="../media/image97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png"/><Relationship Id="rId5" Type="http://schemas.openxmlformats.org/officeDocument/2006/relationships/image" Target="../media/image95.gif"/><Relationship Id="rId4" Type="http://schemas.openxmlformats.org/officeDocument/2006/relationships/image" Target="../media/image94.jpeg"/><Relationship Id="rId9" Type="http://schemas.openxmlformats.org/officeDocument/2006/relationships/image" Target="../media/image9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3.jpeg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th/imgres?imgurl=http://img.alibaba.com/photo/101629507/Transportation_Logistics_Ocean_Rail_Trucking_Services.jpg&amp;imgrefurl=http://www.alibaba.com/product/eximservicesinc-101629507-100650861/Transportation_Logistics_Ocean_Rail_Trucking_Services.html&amp;usg=__VoDvM2qnLggjNMQ2XZGwvm2EBSg=&amp;h=641&amp;w=600&amp;sz=92&amp;hl=th&amp;start=16&amp;itbs=1&amp;tbnid=OYr89BGFMQXk_M:&amp;tbnh=137&amp;tbnw=128&amp;prev=/images?q=logistics&amp;hl=th&amp;safe=active&amp;gbv=2&amp;tbs=isch:1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5.jpeg"/><Relationship Id="rId4" Type="http://schemas.openxmlformats.org/officeDocument/2006/relationships/image" Target="../media/image10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108.jpeg"/><Relationship Id="rId5" Type="http://schemas.openxmlformats.org/officeDocument/2006/relationships/image" Target="../media/image107.jpeg"/><Relationship Id="rId4" Type="http://schemas.openxmlformats.org/officeDocument/2006/relationships/image" Target="../media/image10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1.jpeg"/><Relationship Id="rId4" Type="http://schemas.openxmlformats.org/officeDocument/2006/relationships/image" Target="../media/image11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5.jpeg"/><Relationship Id="rId5" Type="http://schemas.openxmlformats.org/officeDocument/2006/relationships/image" Target="../media/image114.jpeg"/><Relationship Id="rId4" Type="http://schemas.openxmlformats.org/officeDocument/2006/relationships/image" Target="../media/image11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th/imgres?imgurl=http://www.logisticsclinic.com/web/images/stories/static/pic1.jpg&amp;imgrefurl=http://www.logisticsclinic.com/web/content/view/669/105/1/1/&amp;usg=__RCrMDhxSXlLyhzB-b_5Ur5EqUVk=&amp;h=308&amp;w=400&amp;sz=64&amp;hl=th&amp;start=1&amp;itbs=1&amp;tbnid=7gcRFvHVUExfiM:&amp;tbnh=95&amp;tbnw=124&amp;prev=/images?q=%E0%B8%A3%E0%B8%96%E0%B9%84%E0%B8%9F%E0%B8%82%E0%B8%99%E0%B8%AA%E0%B9%88%E0%B8%87%E0%B8%AA%E0%B8%B4%E0%B8%99%E0%B8%84%E0%B9%89%E0%B8%B2&amp;hl=th&amp;safe=active&amp;gbv=2&amp;tbs=isch:1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png"/><Relationship Id="rId13" Type="http://schemas.openxmlformats.org/officeDocument/2006/relationships/image" Target="../media/image124.png"/><Relationship Id="rId3" Type="http://schemas.openxmlformats.org/officeDocument/2006/relationships/image" Target="../media/image117.png"/><Relationship Id="rId7" Type="http://schemas.openxmlformats.org/officeDocument/2006/relationships/image" Target="../media/image119.png"/><Relationship Id="rId12" Type="http://schemas.openxmlformats.org/officeDocument/2006/relationships/image" Target="../media/image97.pn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png"/><Relationship Id="rId11" Type="http://schemas.openxmlformats.org/officeDocument/2006/relationships/image" Target="../media/image123.png"/><Relationship Id="rId5" Type="http://schemas.openxmlformats.org/officeDocument/2006/relationships/image" Target="../media/image96.png"/><Relationship Id="rId10" Type="http://schemas.openxmlformats.org/officeDocument/2006/relationships/image" Target="../media/image122.png"/><Relationship Id="rId4" Type="http://schemas.openxmlformats.org/officeDocument/2006/relationships/image" Target="../media/image118.png"/><Relationship Id="rId9" Type="http://schemas.openxmlformats.org/officeDocument/2006/relationships/image" Target="../media/image12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jpeg"/><Relationship Id="rId13" Type="http://schemas.openxmlformats.org/officeDocument/2006/relationships/image" Target="../media/image136.gif"/><Relationship Id="rId3" Type="http://schemas.openxmlformats.org/officeDocument/2006/relationships/image" Target="../media/image126.png"/><Relationship Id="rId7" Type="http://schemas.openxmlformats.org/officeDocument/2006/relationships/image" Target="../media/image130.jpeg"/><Relationship Id="rId12" Type="http://schemas.openxmlformats.org/officeDocument/2006/relationships/image" Target="../media/image135.wmf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9.jpeg"/><Relationship Id="rId11" Type="http://schemas.openxmlformats.org/officeDocument/2006/relationships/image" Target="../media/image134.jpeg"/><Relationship Id="rId5" Type="http://schemas.openxmlformats.org/officeDocument/2006/relationships/image" Target="../media/image128.png"/><Relationship Id="rId10" Type="http://schemas.openxmlformats.org/officeDocument/2006/relationships/image" Target="../media/image133.jpeg"/><Relationship Id="rId4" Type="http://schemas.openxmlformats.org/officeDocument/2006/relationships/image" Target="../media/image127.png"/><Relationship Id="rId9" Type="http://schemas.openxmlformats.org/officeDocument/2006/relationships/image" Target="../media/image132.gif"/><Relationship Id="rId14" Type="http://schemas.openxmlformats.org/officeDocument/2006/relationships/image" Target="../media/image137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jpeg"/><Relationship Id="rId3" Type="http://schemas.openxmlformats.org/officeDocument/2006/relationships/image" Target="../media/image138.png"/><Relationship Id="rId7" Type="http://schemas.openxmlformats.org/officeDocument/2006/relationships/image" Target="../media/image14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1.jpeg"/><Relationship Id="rId11" Type="http://schemas.openxmlformats.org/officeDocument/2006/relationships/image" Target="../media/image146.jpeg"/><Relationship Id="rId5" Type="http://schemas.openxmlformats.org/officeDocument/2006/relationships/image" Target="../media/image140.jpeg"/><Relationship Id="rId10" Type="http://schemas.openxmlformats.org/officeDocument/2006/relationships/image" Target="../media/image145.jpeg"/><Relationship Id="rId4" Type="http://schemas.openxmlformats.org/officeDocument/2006/relationships/image" Target="../media/image139.jpeg"/><Relationship Id="rId9" Type="http://schemas.openxmlformats.org/officeDocument/2006/relationships/image" Target="../media/image144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th/imgres?imgurl=http://www.logisticsclinic.com/web/images/stories/static/pic1.jpg&amp;imgrefurl=http://www.logisticsclinic.com/web/content/view/669/105/1/1/&amp;usg=__RCrMDhxSXlLyhzB-b_5Ur5EqUVk=&amp;h=308&amp;w=400&amp;sz=64&amp;hl=th&amp;start=1&amp;itbs=1&amp;tbnid=7gcRFvHVUExfiM:&amp;tbnh=95&amp;tbnw=124&amp;prev=/images?q=%E0%B8%A3%E0%B8%96%E0%B9%84%E0%B8%9F%E0%B8%82%E0%B8%99%E0%B8%AA%E0%B9%88%E0%B8%87%E0%B8%AA%E0%B8%B4%E0%B8%99%E0%B8%84%E0%B9%89%E0%B8%B2&amp;hl=th&amp;safe=active&amp;gbv=2&amp;tbs=isch:1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jpeg"/><Relationship Id="rId2" Type="http://schemas.openxmlformats.org/officeDocument/2006/relationships/image" Target="../media/image147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jpeg"/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1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9.jpeg"/><Relationship Id="rId3" Type="http://schemas.openxmlformats.org/officeDocument/2006/relationships/image" Target="../media/image154.jpeg"/><Relationship Id="rId7" Type="http://schemas.openxmlformats.org/officeDocument/2006/relationships/image" Target="../media/image158.jpeg"/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7.jpeg"/><Relationship Id="rId5" Type="http://schemas.openxmlformats.org/officeDocument/2006/relationships/image" Target="../media/image156.jpeg"/><Relationship Id="rId4" Type="http://schemas.openxmlformats.org/officeDocument/2006/relationships/image" Target="../media/image155.jpeg"/><Relationship Id="rId9" Type="http://schemas.openxmlformats.org/officeDocument/2006/relationships/image" Target="../media/image160.gif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jpeg"/><Relationship Id="rId2" Type="http://schemas.openxmlformats.org/officeDocument/2006/relationships/image" Target="../media/image16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3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png"/><Relationship Id="rId2" Type="http://schemas.openxmlformats.org/officeDocument/2006/relationships/image" Target="../media/image16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7.png"/><Relationship Id="rId5" Type="http://schemas.openxmlformats.org/officeDocument/2006/relationships/image" Target="../media/image166.jpeg"/><Relationship Id="rId4" Type="http://schemas.openxmlformats.org/officeDocument/2006/relationships/image" Target="../media/image165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8.jpeg"/><Relationship Id="rId2" Type="http://schemas.openxmlformats.org/officeDocument/2006/relationships/image" Target="../media/image16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0.jpeg"/><Relationship Id="rId4" Type="http://schemas.openxmlformats.org/officeDocument/2006/relationships/image" Target="../media/image169.gi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3286116" y="5717082"/>
            <a:ext cx="5930486" cy="977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en-US" sz="16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                                   19 September 2012, 8.00-10.30 hr.</a:t>
            </a:r>
            <a:br>
              <a:rPr lang="en-US" sz="16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</a:br>
            <a:r>
              <a:rPr lang="en-US" sz="16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		        Room 201, Faculty of Economics</a:t>
            </a:r>
          </a:p>
          <a:p>
            <a:pPr algn="ctr">
              <a:lnSpc>
                <a:spcPts val="2300"/>
              </a:lnSpc>
            </a:pPr>
            <a:r>
              <a:rPr lang="en-US" sz="16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                                       </a:t>
            </a:r>
            <a:r>
              <a:rPr lang="en-US" sz="1600" b="1" dirty="0" err="1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Thammasat</a:t>
            </a:r>
            <a:r>
              <a:rPr lang="en-US" sz="16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 University</a:t>
            </a:r>
            <a:endParaRPr lang="th-TH" sz="1600" b="1" dirty="0">
              <a:solidFill>
                <a:schemeClr val="bg1">
                  <a:lumMod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357222" y="2055147"/>
            <a:ext cx="7215238" cy="9409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500"/>
              </a:lnSpc>
            </a:pPr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Regional Cooperation </a:t>
            </a:r>
            <a:r>
              <a:rPr lang="en-US" sz="24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and the 11th NESDP </a:t>
            </a:r>
            <a:endParaRPr lang="en-US" sz="3600" b="1" dirty="0" smtClean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2" name="Picture 11" descr="Community-Safe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320" b="44330"/>
          <a:stretch>
            <a:fillRect/>
          </a:stretch>
        </p:blipFill>
        <p:spPr>
          <a:xfrm>
            <a:off x="5436096" y="3861048"/>
            <a:ext cx="3810000" cy="1080120"/>
          </a:xfrm>
          <a:prstGeom prst="rect">
            <a:avLst/>
          </a:prstGeom>
        </p:spPr>
      </p:pic>
      <p:pic>
        <p:nvPicPr>
          <p:cNvPr id="19" name="Picture 18" descr="Feature0079_01x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5940152" y="764704"/>
            <a:ext cx="3273498" cy="397581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292080" y="5013176"/>
            <a:ext cx="3851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70C0"/>
                </a:solidFill>
                <a:latin typeface="Tahoma" pitchFamily="34" charset="0"/>
                <a:cs typeface="Tahoma" pitchFamily="34" charset="0"/>
              </a:rPr>
              <a:t>Dr Athipong Hirunraengchok</a:t>
            </a:r>
          </a:p>
          <a:p>
            <a:pPr algn="ctr"/>
            <a:r>
              <a:rPr lang="en-US" sz="1600" b="1" dirty="0" smtClean="0">
                <a:solidFill>
                  <a:srgbClr val="0070C0"/>
                </a:solidFill>
                <a:latin typeface="Tahoma" pitchFamily="34" charset="0"/>
                <a:cs typeface="Tahoma" pitchFamily="34" charset="0"/>
              </a:rPr>
              <a:t>      </a:t>
            </a:r>
            <a:r>
              <a:rPr lang="en-US" sz="1400" b="1" dirty="0" smtClean="0">
                <a:solidFill>
                  <a:srgbClr val="0070C0"/>
                </a:solidFill>
                <a:latin typeface="Tahoma" pitchFamily="34" charset="0"/>
                <a:cs typeface="Tahoma" pitchFamily="34" charset="0"/>
              </a:rPr>
              <a:t>Policy and Plan Analyst</a:t>
            </a:r>
            <a:endParaRPr lang="th-TH" sz="1600" b="1" dirty="0" smtClean="0">
              <a:solidFill>
                <a:srgbClr val="0070C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1F497D"/>
                </a:solidFill>
                <a:latin typeface="Tahoma" pitchFamily="34" charset="0"/>
                <a:cs typeface="Tahoma" pitchFamily="34" charset="0"/>
              </a:rPr>
              <a:t>Agenda</a:t>
            </a:r>
            <a:endParaRPr lang="th-TH" dirty="0">
              <a:solidFill>
                <a:srgbClr val="1F497D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340768"/>
            <a:ext cx="8266112" cy="4373108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spcBef>
                <a:spcPts val="3000"/>
              </a:spcBef>
              <a:buFont typeface="+mj-lt"/>
              <a:buAutoNum type="arabicPeriod"/>
            </a:pPr>
            <a:r>
              <a:rPr lang="en-US" sz="2800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Wrapping up of Development Results</a:t>
            </a:r>
            <a:br>
              <a:rPr lang="en-US" sz="2800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</a:br>
            <a:r>
              <a:rPr lang="en-US" sz="2800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(until 2011)</a:t>
            </a:r>
          </a:p>
          <a:p>
            <a:pPr marL="514350" indent="-514350">
              <a:spcBef>
                <a:spcPts val="3000"/>
              </a:spcBef>
              <a:buFont typeface="+mj-lt"/>
              <a:buAutoNum type="arabicPeriod"/>
            </a:pPr>
            <a:r>
              <a:rPr lang="en-US" sz="2800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Vision and Objectives of the 11</a:t>
            </a:r>
            <a:r>
              <a:rPr lang="en-US" sz="2800" baseline="30000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th</a:t>
            </a:r>
            <a:r>
              <a:rPr lang="en-US" sz="2800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 Plan &amp; </a:t>
            </a:r>
            <a:br>
              <a:rPr lang="en-US" sz="2800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</a:br>
            <a:r>
              <a:rPr lang="en-US" sz="2800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What’s New</a:t>
            </a:r>
          </a:p>
          <a:p>
            <a:pPr marL="514350" indent="-514350">
              <a:spcBef>
                <a:spcPts val="3000"/>
              </a:spcBef>
              <a:buFont typeface="+mj-lt"/>
              <a:buAutoNum type="arabicPeriod"/>
            </a:pPr>
            <a:r>
              <a:rPr lang="en-US" sz="2800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Regional and Sub-Regional Cooperation </a:t>
            </a:r>
          </a:p>
          <a:p>
            <a:pPr marL="514350" indent="-514350">
              <a:spcBef>
                <a:spcPts val="3000"/>
              </a:spcBef>
              <a:buFont typeface="+mj-lt"/>
              <a:buAutoNum type="arabicPeriod"/>
            </a:pPr>
            <a:r>
              <a:rPr lang="en-US" sz="2800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Opportunity and Challenges of ASEAN Community</a:t>
            </a:r>
          </a:p>
          <a:p>
            <a:pPr marL="514350" indent="-514350">
              <a:spcBef>
                <a:spcPts val="3000"/>
              </a:spcBef>
              <a:buFont typeface="+mj-lt"/>
              <a:buAutoNum type="arabicPeriod"/>
            </a:pPr>
            <a:r>
              <a:rPr lang="en-US" sz="2800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WEF on East Asia 2012</a:t>
            </a:r>
          </a:p>
        </p:txBody>
      </p:sp>
      <p:pic>
        <p:nvPicPr>
          <p:cNvPr id="5" name="Picture 4" descr="Community-Safe.jpg"/>
          <p:cNvPicPr>
            <a:picLocks noChangeAspect="1"/>
          </p:cNvPicPr>
          <p:nvPr/>
        </p:nvPicPr>
        <p:blipFill>
          <a:blip r:embed="rId2" cstate="print"/>
          <a:srcRect t="27320" b="44330"/>
          <a:stretch>
            <a:fillRect/>
          </a:stretch>
        </p:blipFill>
        <p:spPr>
          <a:xfrm>
            <a:off x="5334000" y="5517232"/>
            <a:ext cx="3810000" cy="1080120"/>
          </a:xfrm>
          <a:prstGeom prst="rect">
            <a:avLst/>
          </a:prstGeom>
        </p:spPr>
      </p:pic>
      <p:pic>
        <p:nvPicPr>
          <p:cNvPr id="6" name="Picture 5" descr="Feature0079_01x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5761818" y="2996952"/>
            <a:ext cx="3490701" cy="34717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4"/>
          <p:cNvSpPr>
            <a:spLocks noChangeArrowheads="1"/>
          </p:cNvSpPr>
          <p:nvPr/>
        </p:nvSpPr>
        <p:spPr bwMode="auto">
          <a:xfrm>
            <a:off x="0" y="44450"/>
            <a:ext cx="9144000" cy="8651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 sz="1800"/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0" y="0"/>
            <a:ext cx="9144000" cy="3500438"/>
          </a:xfrm>
          <a:prstGeom prst="rect">
            <a:avLst/>
          </a:prstGeom>
          <a:solidFill>
            <a:srgbClr val="A3D4E5">
              <a:alpha val="76077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35844" name="TextBox 11"/>
          <p:cNvSpPr txBox="1">
            <a:spLocks noChangeArrowheads="1"/>
          </p:cNvSpPr>
          <p:nvPr/>
        </p:nvSpPr>
        <p:spPr bwMode="auto">
          <a:xfrm>
            <a:off x="3929058" y="2285992"/>
            <a:ext cx="521494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3200" b="1" dirty="0" smtClean="0">
                <a:solidFill>
                  <a:srgbClr val="0066CC"/>
                </a:solidFill>
                <a:latin typeface="Tahoma" pitchFamily="34" charset="0"/>
                <a:cs typeface="Tahoma" pitchFamily="34" charset="0"/>
              </a:rPr>
              <a:t>Wrapping up of Development Results</a:t>
            </a:r>
            <a:endParaRPr lang="th-TH" sz="3200" b="1" dirty="0">
              <a:solidFill>
                <a:srgbClr val="0066CC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27333" name="Picture 5" descr="shenzhen2"/>
          <p:cNvPicPr preferRelativeResize="0">
            <a:picLocks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667625" y="3716338"/>
            <a:ext cx="1295400" cy="10795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7334" name="Picture 6" descr="PDVD_019"/>
          <p:cNvPicPr preferRelativeResize="0">
            <a:picLocks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132138" y="3716338"/>
            <a:ext cx="1295400" cy="10795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5847" name="AutoShape 7"/>
          <p:cNvSpPr>
            <a:spLocks noChangeArrowheads="1"/>
          </p:cNvSpPr>
          <p:nvPr/>
        </p:nvSpPr>
        <p:spPr bwMode="auto">
          <a:xfrm>
            <a:off x="3205163" y="2565400"/>
            <a:ext cx="574675" cy="71913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6600" b="1">
                <a:solidFill>
                  <a:srgbClr val="0070C0"/>
                </a:solidFill>
                <a:latin typeface="Cordia New" pitchFamily="34" charset="-34"/>
                <a:cs typeface="Cordia New" pitchFamily="34" charset="-34"/>
              </a:rPr>
              <a:t>1</a:t>
            </a:r>
            <a:endParaRPr lang="th-TH" sz="6600" b="1">
              <a:solidFill>
                <a:srgbClr val="0070C0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227336" name="Picture 8" descr="dollar2"/>
          <p:cNvPicPr preferRelativeResize="0">
            <a:picLocks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643438" y="3716338"/>
            <a:ext cx="1295400" cy="10795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7337" name="Picture 9" descr="pic1"/>
          <p:cNvPicPr preferRelativeResize="0">
            <a:picLocks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156325" y="3716338"/>
            <a:ext cx="1295400" cy="10795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4"/>
          <p:cNvSpPr txBox="1">
            <a:spLocks noChangeArrowheads="1"/>
          </p:cNvSpPr>
          <p:nvPr/>
        </p:nvSpPr>
        <p:spPr bwMode="auto">
          <a:xfrm>
            <a:off x="107504" y="2601"/>
            <a:ext cx="8393016" cy="578882"/>
          </a:xfrm>
          <a:prstGeom prst="round2DiagRect">
            <a:avLst/>
          </a:prstGeom>
          <a:noFill/>
          <a:ln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Evolution</a:t>
            </a:r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 of Development Plans</a:t>
            </a:r>
            <a:endParaRPr lang="en-US" sz="3600" dirty="0">
              <a:solidFill>
                <a:schemeClr val="tx1">
                  <a:lumMod val="50000"/>
                  <a:lumOff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42844" y="3496253"/>
            <a:ext cx="8640960" cy="1588"/>
          </a:xfrm>
          <a:prstGeom prst="straightConnector1">
            <a:avLst/>
          </a:prstGeom>
          <a:ln w="38100"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358868" y="3496253"/>
            <a:ext cx="144016" cy="0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rot="5400000">
            <a:off x="3131555" y="3496253"/>
            <a:ext cx="144016" cy="0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5400000">
            <a:off x="5939867" y="3455309"/>
            <a:ext cx="144016" cy="0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18"/>
          <p:cNvGrpSpPr/>
          <p:nvPr/>
        </p:nvGrpSpPr>
        <p:grpSpPr>
          <a:xfrm>
            <a:off x="622392" y="3736785"/>
            <a:ext cx="2256756" cy="2088232"/>
            <a:chOff x="587052" y="1268760"/>
            <a:chExt cx="2676171" cy="2376739"/>
          </a:xfrm>
        </p:grpSpPr>
        <p:pic>
          <p:nvPicPr>
            <p:cNvPr id="9" name="Picture 4" descr="http://img.dailymail.co.uk/i/pix/2006/09/chicken140906_228x245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98927" y="2216739"/>
              <a:ext cx="1584176" cy="142876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0" name="Picture 6" descr="http://t1.gstatic.com/images?q=tbn:ANd9GcRNQ9k37spp8qD1lNU9l3iL_y_7ala57FDnlXhIRKDTOXmXznfFRA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87052" y="1268760"/>
              <a:ext cx="1596051" cy="94797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0242" name="Picture 2" descr="http://1-2-rich.com/images/manu-4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183103" y="1268760"/>
              <a:ext cx="1072291" cy="106824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0244" name="Picture 4" descr="http://www.europavalve.com/images/chemical-plant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183103" y="2348881"/>
              <a:ext cx="1080120" cy="129614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20" name="TextBox 19"/>
          <p:cNvSpPr txBox="1"/>
          <p:nvPr/>
        </p:nvSpPr>
        <p:spPr>
          <a:xfrm>
            <a:off x="178469" y="1264005"/>
            <a:ext cx="3286148" cy="83099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Focused on utilizing workforce and natural resources</a:t>
            </a:r>
            <a:endParaRPr lang="th-TH" sz="16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91009" y="2438780"/>
            <a:ext cx="2664296" cy="707886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An imbalanced economic growth</a:t>
            </a:r>
            <a:endParaRPr lang="th-TH" sz="2000" b="1" dirty="0"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 rot="5400000" flipH="1" flipV="1">
            <a:off x="-757256" y="2164105"/>
            <a:ext cx="2376264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rot="5400000" flipH="1" flipV="1">
            <a:off x="2015430" y="2164105"/>
            <a:ext cx="2376264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Box 29"/>
          <p:cNvSpPr txBox="1">
            <a:spLocks noChangeArrowheads="1"/>
          </p:cNvSpPr>
          <p:nvPr/>
        </p:nvSpPr>
        <p:spPr bwMode="auto">
          <a:xfrm>
            <a:off x="323243" y="878126"/>
            <a:ext cx="3024336" cy="461665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1</a:t>
            </a:r>
            <a:r>
              <a:rPr lang="en-US" sz="24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st</a:t>
            </a:r>
            <a:r>
              <a:rPr 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 – 7</a:t>
            </a:r>
            <a:r>
              <a:rPr lang="en-US" sz="24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th</a:t>
            </a:r>
            <a:endParaRPr lang="th-TH" sz="2400" b="1" dirty="0">
              <a:solidFill>
                <a:schemeClr val="tx1">
                  <a:lumMod val="50000"/>
                  <a:lumOff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6" name="Down Arrow 25"/>
          <p:cNvSpPr/>
          <p:nvPr/>
        </p:nvSpPr>
        <p:spPr>
          <a:xfrm>
            <a:off x="1619387" y="2031585"/>
            <a:ext cx="360040" cy="432048"/>
          </a:xfrm>
          <a:prstGeom prst="down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27" name="Straight Connector 26"/>
          <p:cNvCxnSpPr/>
          <p:nvPr/>
        </p:nvCxnSpPr>
        <p:spPr>
          <a:xfrm rot="5400000" flipH="1" flipV="1">
            <a:off x="2015431" y="4828401"/>
            <a:ext cx="2376264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 flipH="1" flipV="1">
            <a:off x="4823743" y="4828401"/>
            <a:ext cx="2376264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Box 29"/>
          <p:cNvSpPr txBox="1">
            <a:spLocks noChangeArrowheads="1"/>
          </p:cNvSpPr>
          <p:nvPr/>
        </p:nvSpPr>
        <p:spPr bwMode="auto">
          <a:xfrm>
            <a:off x="3131555" y="3538644"/>
            <a:ext cx="2952328" cy="461665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spc="-50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8</a:t>
            </a:r>
            <a:r>
              <a:rPr lang="en-US" sz="2400" b="1" spc="-50" baseline="30000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th</a:t>
            </a:r>
            <a:r>
              <a:rPr lang="en-US" sz="2400" b="1" spc="-50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 – 10</a:t>
            </a:r>
            <a:r>
              <a:rPr lang="en-US" sz="2400" b="1" spc="-50" baseline="30000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th</a:t>
            </a:r>
            <a:endParaRPr lang="th-TH" sz="2400" b="1" spc="-50" dirty="0">
              <a:solidFill>
                <a:schemeClr val="bg1">
                  <a:lumMod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275571" y="5152437"/>
            <a:ext cx="2664296" cy="1015663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Moved Towards </a:t>
            </a:r>
            <a:br>
              <a:rPr lang="en-US" sz="2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</a:br>
            <a:r>
              <a:rPr lang="en-US" sz="2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Sufficiency Economy</a:t>
            </a:r>
            <a:endParaRPr lang="th-TH" sz="20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506922" y="3942171"/>
            <a:ext cx="2143140" cy="83099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Stressed on</a:t>
            </a:r>
            <a:r>
              <a:rPr lang="th-TH" sz="1600" b="1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Human Capital development</a:t>
            </a:r>
            <a:endParaRPr lang="th-TH" sz="16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2" name="Down Arrow 31"/>
          <p:cNvSpPr/>
          <p:nvPr/>
        </p:nvSpPr>
        <p:spPr>
          <a:xfrm>
            <a:off x="4403949" y="4828022"/>
            <a:ext cx="360040" cy="432048"/>
          </a:xfrm>
          <a:prstGeom prst="down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35" name="Straight Connector 34"/>
          <p:cNvCxnSpPr/>
          <p:nvPr/>
        </p:nvCxnSpPr>
        <p:spPr>
          <a:xfrm rot="5400000" flipH="1" flipV="1">
            <a:off x="4823743" y="2123161"/>
            <a:ext cx="2376264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 Box 29"/>
          <p:cNvSpPr txBox="1">
            <a:spLocks noChangeArrowheads="1"/>
          </p:cNvSpPr>
          <p:nvPr/>
        </p:nvSpPr>
        <p:spPr bwMode="auto">
          <a:xfrm>
            <a:off x="6227899" y="1102040"/>
            <a:ext cx="2520280" cy="461665"/>
          </a:xfrm>
          <a:prstGeom prst="rect">
            <a:avLst/>
          </a:prstGeom>
          <a:noFill/>
          <a:ln w="9525">
            <a:noFill/>
            <a:prstDash val="dash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11</a:t>
            </a:r>
            <a:r>
              <a:rPr lang="en-US" sz="2400" b="1" baseline="30000" dirty="0" smtClean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th</a:t>
            </a:r>
            <a:endParaRPr lang="th-TH" sz="2400" b="1" dirty="0">
              <a:solidFill>
                <a:schemeClr val="accent5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867859" y="1613984"/>
            <a:ext cx="3131840" cy="86177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sz="1600" b="1" spc="-100" dirty="0" smtClean="0">
                <a:latin typeface="Tahoma" pitchFamily="34" charset="0"/>
                <a:cs typeface="Tahoma" pitchFamily="34" charset="0"/>
              </a:rPr>
              <a:t>Use Human Capital + Technology and Innovation + </a:t>
            </a:r>
            <a:br>
              <a:rPr lang="en-US" sz="1600" b="1" spc="-100" dirty="0" smtClean="0">
                <a:latin typeface="Tahoma" pitchFamily="34" charset="0"/>
                <a:cs typeface="Tahoma" pitchFamily="34" charset="0"/>
              </a:rPr>
            </a:br>
            <a:r>
              <a:rPr lang="en-US" sz="1600" b="1" spc="-100" dirty="0" smtClean="0">
                <a:latin typeface="Tahoma" pitchFamily="34" charset="0"/>
                <a:cs typeface="Tahoma" pitchFamily="34" charset="0"/>
              </a:rPr>
              <a:t>Creativity</a:t>
            </a:r>
            <a:endParaRPr lang="th-TH" sz="1600" b="1" spc="-100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651835" y="2767813"/>
            <a:ext cx="3659775" cy="656590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Stresses on Sufficiency </a:t>
            </a:r>
            <a:b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r>
              <a:rPr lang="en-US" sz="2000" b="1" spc="-100" dirty="0" smtClean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Economy and Sustainability </a:t>
            </a:r>
            <a:endParaRPr lang="th-TH" sz="2000" b="1" spc="-100" dirty="0">
              <a:solidFill>
                <a:schemeClr val="accent5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4" name="Down Arrow 43"/>
          <p:cNvSpPr/>
          <p:nvPr/>
        </p:nvSpPr>
        <p:spPr>
          <a:xfrm>
            <a:off x="7308019" y="2468381"/>
            <a:ext cx="288032" cy="288032"/>
          </a:xfrm>
          <a:prstGeom prst="down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8" name="Picture 37" descr="king_look_boat_16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79627" y="1047981"/>
            <a:ext cx="1728192" cy="2361862"/>
          </a:xfrm>
          <a:prstGeom prst="rect">
            <a:avLst/>
          </a:prstGeom>
        </p:spPr>
      </p:pic>
      <p:pic>
        <p:nvPicPr>
          <p:cNvPr id="46" name="Picture 19" descr="irelands-green-economy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19987" y="3239285"/>
            <a:ext cx="720031" cy="539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20" descr="greengrowth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2373"/>
          <a:stretch>
            <a:fillRect/>
          </a:stretch>
        </p:blipFill>
        <p:spPr bwMode="auto">
          <a:xfrm>
            <a:off x="6803963" y="3527317"/>
            <a:ext cx="1105560" cy="400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8" descr="r8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299907" y="3928301"/>
            <a:ext cx="2430151" cy="2016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471862" y="222930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bg1">
                    <a:lumMod val="95000"/>
                  </a:schemeClr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3200" b="1" dirty="0">
              <a:solidFill>
                <a:schemeClr val="bg1">
                  <a:lumMod val="9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-146710" y="1071546"/>
            <a:ext cx="9144000" cy="53436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3200"/>
          </a:p>
        </p:txBody>
      </p:sp>
      <p:sp>
        <p:nvSpPr>
          <p:cNvPr id="17" name="TextBox 14"/>
          <p:cNvSpPr txBox="1">
            <a:spLocks noChangeArrowheads="1"/>
          </p:cNvSpPr>
          <p:nvPr/>
        </p:nvSpPr>
        <p:spPr bwMode="auto">
          <a:xfrm>
            <a:off x="107504" y="44624"/>
            <a:ext cx="8393016" cy="566822"/>
          </a:xfrm>
          <a:prstGeom prst="round2DiagRect">
            <a:avLst/>
          </a:prstGeom>
          <a:noFill/>
          <a:ln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lnSpc>
                <a:spcPts val="3600"/>
              </a:lnSpc>
              <a:defRPr/>
            </a:pP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Achievements </a:t>
            </a:r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under the 10</a:t>
            </a:r>
            <a:r>
              <a:rPr lang="en-US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th</a:t>
            </a:r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 Plan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5" name="TextBox 31"/>
          <p:cNvSpPr txBox="1">
            <a:spLocks noChangeArrowheads="1"/>
          </p:cNvSpPr>
          <p:nvPr/>
        </p:nvSpPr>
        <p:spPr bwMode="auto">
          <a:xfrm>
            <a:off x="214282" y="595522"/>
            <a:ext cx="75009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3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The wellbeing of Thai people has </a:t>
            </a:r>
            <a:r>
              <a:rPr lang="en-US" sz="3200" b="1" u="sng" dirty="0" smtClean="0">
                <a:solidFill>
                  <a:schemeClr val="accent3">
                    <a:lumMod val="75000"/>
                  </a:schemeClr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improved.</a:t>
            </a:r>
            <a:endParaRPr lang="en-US" sz="3200" b="1" u="sng" dirty="0">
              <a:solidFill>
                <a:schemeClr val="accent3">
                  <a:lumMod val="75000"/>
                </a:schemeClr>
              </a:solidFill>
              <a:latin typeface="Tahoma" pitchFamily="34" charset="0"/>
              <a:ea typeface="Calibri" pitchFamily="34" charset="0"/>
              <a:cs typeface="Tahoma" pitchFamily="34" charset="0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285720" y="1571612"/>
          <a:ext cx="8644002" cy="3154680"/>
        </p:xfrm>
        <a:graphic>
          <a:graphicData uri="http://schemas.openxmlformats.org/drawingml/2006/table">
            <a:tbl>
              <a:tblPr/>
              <a:tblGrid>
                <a:gridCol w="3561587"/>
                <a:gridCol w="861134"/>
                <a:gridCol w="861134"/>
                <a:gridCol w="861134"/>
                <a:gridCol w="861134"/>
                <a:gridCol w="861134"/>
                <a:gridCol w="776745"/>
              </a:tblGrid>
              <a:tr h="276184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Cordia New"/>
                        </a:rPr>
                        <a:t>Component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Cordia New"/>
                        </a:rPr>
                        <a:t>Plan 9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Cordia New"/>
                        </a:rPr>
                        <a:t>Plan 11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61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latin typeface="Times New Roman"/>
                          <a:ea typeface="Times New Roman"/>
                          <a:cs typeface="Cordia New"/>
                        </a:rPr>
                        <a:t>2006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Cordia New"/>
                        </a:rPr>
                        <a:t>2007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Cordia New"/>
                        </a:rPr>
                        <a:t>2008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Cordia New"/>
                        </a:rPr>
                        <a:t>2009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Cordia New"/>
                        </a:rPr>
                        <a:t>2010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latin typeface="Times New Roman"/>
                          <a:ea typeface="Times New Roman"/>
                          <a:cs typeface="Cordia New"/>
                        </a:rPr>
                        <a:t>2011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</a:tr>
              <a:tr h="27618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Health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71.40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71.16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72.23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70.89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Times New Roman"/>
                          <a:cs typeface="Cordia New"/>
                        </a:rPr>
                        <a:t>70.21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72.55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18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Warm and Loving Family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62.24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61.65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63.97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63.18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Times New Roman"/>
                          <a:cs typeface="Cordia New"/>
                        </a:rPr>
                        <a:t>63.08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65.17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18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Community Empowerment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33.74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46.38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55.73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60.89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Times New Roman"/>
                          <a:cs typeface="Cordia New"/>
                        </a:rPr>
                        <a:t>66.07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Times New Roman"/>
                          <a:cs typeface="Cordia New"/>
                        </a:rPr>
                        <a:t>76.47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18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Economic Strength and Equity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70.51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74.63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71.00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72.54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78.07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Times New Roman"/>
                          <a:cs typeface="Cordia New"/>
                        </a:rPr>
                        <a:t>77.60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18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Surroundings and Ecological System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69.70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64.41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66.96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64.86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63.96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Times New Roman"/>
                          <a:cs typeface="Cordia New"/>
                        </a:rPr>
                        <a:t>70.58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18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Democratic Society with Good Governance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75.42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70.45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74.95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60.37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Cordia New"/>
                        </a:rPr>
                        <a:t>55.70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Times New Roman"/>
                          <a:cs typeface="Cordia New"/>
                        </a:rPr>
                        <a:t>53.75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18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latin typeface="Times New Roman"/>
                          <a:ea typeface="Times New Roman"/>
                          <a:cs typeface="Cordia New"/>
                        </a:rPr>
                        <a:t>Overall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latin typeface="Times New Roman"/>
                          <a:ea typeface="Times New Roman"/>
                          <a:cs typeface="Cordia New"/>
                        </a:rPr>
                        <a:t>66.47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latin typeface="Times New Roman"/>
                          <a:ea typeface="Times New Roman"/>
                          <a:cs typeface="Cordia New"/>
                        </a:rPr>
                        <a:t>66.03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latin typeface="Times New Roman"/>
                          <a:ea typeface="Times New Roman"/>
                          <a:cs typeface="Cordia New"/>
                        </a:rPr>
                        <a:t>68.05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latin typeface="Times New Roman"/>
                          <a:ea typeface="Times New Roman"/>
                          <a:cs typeface="Cordia New"/>
                        </a:rPr>
                        <a:t>65.79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latin typeface="Times New Roman"/>
                          <a:ea typeface="Times New Roman"/>
                          <a:cs typeface="Cordia New"/>
                        </a:rPr>
                        <a:t>66.89</a:t>
                      </a:r>
                      <a:endParaRPr lang="en-US" sz="180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Times New Roman"/>
                          <a:ea typeface="Times New Roman"/>
                          <a:cs typeface="Cordia New"/>
                        </a:rPr>
                        <a:t>70.25</a:t>
                      </a: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2579372" y="1202307"/>
            <a:ext cx="398525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Key Components of GHI in 2006-2011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5051179"/>
            <a:ext cx="889307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This was clearly reflected in the Green and Happiness Index (GHI) of 65-70 percent achieved through the contributions of strong </a:t>
            </a:r>
          </a:p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economic performance, high employment, strong communities and family ties. However, major obstacles have remained, including </a:t>
            </a:r>
          </a:p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political unrest, environmental and ecological degradation, low educational quality, and severe drug problems. </a:t>
            </a:r>
          </a:p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The evaluation of the Tenth Plan nevertheless indicated an improved economic foundation for development and increasing quality of </a:t>
            </a:r>
          </a:p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growth.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0" y="82550"/>
            <a:ext cx="9144000" cy="6318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 eaLnBrk="1" hangingPunct="1"/>
            <a:r>
              <a:rPr lang="en-US" altLang="ja-JP" sz="3200" b="1" kern="1200" dirty="0" smtClean="0">
                <a:solidFill>
                  <a:schemeClr val="accent3">
                    <a:lumMod val="50000"/>
                  </a:schemeClr>
                </a:solidFill>
                <a:latin typeface="Cordia New" pitchFamily="34" charset="-34"/>
                <a:ea typeface="+mn-ea"/>
                <a:cs typeface="Cordia New" pitchFamily="34" charset="-34"/>
              </a:rPr>
              <a:t>Overview of Thailand’s Country Competitiveness</a:t>
            </a:r>
            <a:endParaRPr lang="th-TH" sz="3200" b="1" kern="1200" dirty="0" smtClean="0">
              <a:solidFill>
                <a:schemeClr val="accent3">
                  <a:lumMod val="50000"/>
                </a:schemeClr>
              </a:solidFill>
              <a:latin typeface="Cordia New" pitchFamily="34" charset="-34"/>
              <a:ea typeface="+mn-ea"/>
              <a:cs typeface="Cordia New" pitchFamily="34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38759" y="1087536"/>
            <a:ext cx="3214710" cy="277009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FFFF">
                <a:lumMod val="75000"/>
              </a:srgb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anchor="ctr" anchorCtr="0">
            <a:noAutofit/>
          </a:bodyPr>
          <a:lstStyle/>
          <a:p>
            <a:pPr marL="266700" marR="0" lvl="0" indent="-266700" defTabSz="91440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C00000"/>
              </a:buClr>
              <a:buSzTx/>
              <a:buFont typeface="Wingdings" pitchFamily="2" charset="2"/>
              <a:buChar char="¤"/>
              <a:tabLst>
                <a:tab pos="266700" algn="l"/>
              </a:tabLst>
              <a:defRPr/>
            </a:pPr>
            <a:r>
              <a:rPr lang="en-US" sz="1400" kern="0" dirty="0" smtClean="0">
                <a:solidFill>
                  <a:sysClr val="windowText" lastClr="000000"/>
                </a:solidFill>
                <a:latin typeface="Tahoma" pitchFamily="34" charset="0"/>
                <a:cs typeface="Tahoma" pitchFamily="34" charset="0"/>
              </a:rPr>
              <a:t>Thailand’s competitiveness performance has been in the middle tier.  In term of economic development, Thailand is considered to be in the group of the middle–income countries. </a:t>
            </a:r>
          </a:p>
          <a:p>
            <a:pPr marL="266700" marR="0" lvl="0" indent="-266700" defTabSz="91440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C00000"/>
              </a:buClr>
              <a:buSzTx/>
              <a:buFont typeface="Wingdings" pitchFamily="2" charset="2"/>
              <a:buChar char="¤"/>
              <a:tabLst>
                <a:tab pos="266700" algn="l"/>
              </a:tabLst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Over the past 10 years Thailand’s </a:t>
            </a:r>
            <a:r>
              <a:rPr kumimoji="0" lang="en-US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competit</a:t>
            </a:r>
            <a:r>
              <a:rPr lang="en-US" sz="1400" kern="0" dirty="0" err="1" smtClean="0">
                <a:solidFill>
                  <a:sysClr val="windowText" lastClr="000000"/>
                </a:solidFill>
                <a:latin typeface="Tahoma" pitchFamily="34" charset="0"/>
                <a:cs typeface="Tahoma" pitchFamily="34" charset="0"/>
              </a:rPr>
              <a:t>iveness</a:t>
            </a:r>
            <a:r>
              <a:rPr lang="en-US" sz="1400" kern="0" dirty="0" smtClean="0">
                <a:solidFill>
                  <a:sysClr val="windowText" lastClr="000000"/>
                </a:solidFill>
                <a:latin typeface="Tahoma" pitchFamily="34" charset="0"/>
                <a:cs typeface="Tahoma" pitchFamily="34" charset="0"/>
              </a:rPr>
              <a:t> ranking remained unchanged or was dropped slightly. </a:t>
            </a:r>
            <a:endParaRPr kumimoji="0" lang="th-TH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26" name="Table 25"/>
          <p:cNvGraphicFramePr>
            <a:graphicFrameLocks noGrp="1"/>
          </p:cNvGraphicFramePr>
          <p:nvPr/>
        </p:nvGraphicFramePr>
        <p:xfrm>
          <a:off x="142876" y="4428615"/>
          <a:ext cx="5572165" cy="1928827"/>
        </p:xfrm>
        <a:graphic>
          <a:graphicData uri="http://schemas.openxmlformats.org/drawingml/2006/table">
            <a:tbl>
              <a:tblPr/>
              <a:tblGrid>
                <a:gridCol w="2821023"/>
                <a:gridCol w="644806"/>
                <a:gridCol w="806007"/>
                <a:gridCol w="644806"/>
                <a:gridCol w="655523"/>
              </a:tblGrid>
              <a:tr h="310386"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Thailand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57925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’09</a:t>
                      </a:r>
                      <a:endParaRPr lang="en-US" sz="20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57925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’10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57925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’11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57925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’12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57925"/>
                    </a:solidFill>
                  </a:tcPr>
                </a:tc>
              </a:tr>
              <a:tr h="310386"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Overall</a:t>
                      </a:r>
                      <a:r>
                        <a:rPr lang="en-US" sz="2400" b="1" baseline="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 Ranking</a:t>
                      </a:r>
                      <a:endParaRPr lang="en-US" sz="20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26</a:t>
                      </a:r>
                      <a:endParaRPr lang="en-US" sz="20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26</a:t>
                      </a:r>
                      <a:endParaRPr lang="en-US" sz="20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27</a:t>
                      </a:r>
                      <a:endParaRPr lang="en-US" sz="20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DD7F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30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0DD7F"/>
                    </a:solidFill>
                  </a:tcPr>
                </a:tc>
              </a:tr>
              <a:tr h="322395"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1. </a:t>
                      </a:r>
                      <a:r>
                        <a:rPr lang="en-US" sz="2400" dirty="0" smtClean="0"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Economic</a:t>
                      </a:r>
                      <a:r>
                        <a:rPr lang="en-US" sz="2400" baseline="0" dirty="0" smtClean="0"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 Performance</a:t>
                      </a:r>
                      <a:endParaRPr lang="en-US" sz="2000" dirty="0"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14</a:t>
                      </a:r>
                      <a:endParaRPr lang="en-US" sz="2000" dirty="0"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kern="1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6</a:t>
                      </a:r>
                      <a:endParaRPr lang="en-US" sz="2400" kern="12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kern="1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10</a:t>
                      </a:r>
                      <a:endParaRPr lang="en-US" sz="2400" kern="12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15</a:t>
                      </a:r>
                      <a:endParaRPr lang="en-US" sz="2400" kern="12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</a:tr>
              <a:tr h="310386"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2. </a:t>
                      </a:r>
                      <a:r>
                        <a:rPr lang="en-US" sz="2400" dirty="0" smtClean="0"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Government</a:t>
                      </a:r>
                      <a:r>
                        <a:rPr lang="en-US" sz="2400" baseline="0" dirty="0" smtClean="0"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 Efficiency</a:t>
                      </a:r>
                      <a:endParaRPr lang="en-US" sz="2000" dirty="0"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17</a:t>
                      </a:r>
                      <a:endParaRPr lang="en-US" sz="2000" dirty="0"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kern="1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18</a:t>
                      </a:r>
                      <a:endParaRPr lang="en-US" sz="2400" kern="12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kern="1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23</a:t>
                      </a:r>
                      <a:endParaRPr lang="en-US" sz="2400" kern="12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26</a:t>
                      </a:r>
                      <a:endParaRPr lang="en-US" sz="2400" kern="12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0386"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3</a:t>
                      </a:r>
                      <a:r>
                        <a:rPr lang="th-TH" sz="2400" dirty="0" smtClean="0"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.</a:t>
                      </a:r>
                      <a:r>
                        <a:rPr lang="th-TH" sz="2400" baseline="0" dirty="0" smtClean="0"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 </a:t>
                      </a:r>
                      <a:r>
                        <a:rPr lang="en-US" sz="2400" baseline="0" dirty="0" smtClean="0"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Business Efficiency</a:t>
                      </a:r>
                      <a:endParaRPr lang="en-US" sz="2000" dirty="0"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25</a:t>
                      </a:r>
                      <a:endParaRPr lang="en-US" sz="2000" dirty="0"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kern="1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20</a:t>
                      </a:r>
                      <a:endParaRPr lang="en-US" sz="2400" kern="12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kern="1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19</a:t>
                      </a:r>
                      <a:endParaRPr lang="en-US" sz="2400" kern="12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23</a:t>
                      </a:r>
                      <a:endParaRPr lang="en-US" sz="2400" kern="12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</a:tr>
              <a:tr h="364888"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4. </a:t>
                      </a:r>
                      <a:r>
                        <a:rPr lang="en-US" sz="2400" dirty="0" smtClean="0"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Infrastructure</a:t>
                      </a:r>
                      <a:endParaRPr lang="en-US" sz="2000" dirty="0"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42</a:t>
                      </a:r>
                      <a:endParaRPr lang="en-US" sz="2000" dirty="0"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kern="1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46</a:t>
                      </a:r>
                      <a:endParaRPr lang="en-US" sz="2400" kern="12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kern="1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47</a:t>
                      </a:r>
                      <a:endParaRPr lang="en-US" sz="2400" kern="12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th-TH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Times New Roman"/>
                          <a:cs typeface="Angsana New"/>
                        </a:defRPr>
                      </a:lvl9pPr>
                    </a:lstStyle>
                    <a:p>
                      <a:pPr marL="0" marR="0" algn="ctr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ea typeface="MS Mincho"/>
                          <a:cs typeface="Cordia New" pitchFamily="34" charset="-34"/>
                        </a:rPr>
                        <a:t>49</a:t>
                      </a:r>
                      <a:endParaRPr lang="en-US" sz="2400" kern="1200" dirty="0">
                        <a:solidFill>
                          <a:schemeClr val="tx1"/>
                        </a:solidFill>
                        <a:latin typeface="Cordia New" pitchFamily="34" charset="-34"/>
                        <a:ea typeface="MS Mincho"/>
                        <a:cs typeface="Cordia New" pitchFamily="34" charset="-3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5786438" y="4000506"/>
            <a:ext cx="3214687" cy="56938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FFFFFF">
                <a:lumMod val="75000"/>
              </a:srgb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3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Strength</a:t>
            </a:r>
            <a:endParaRPr kumimoji="0" lang="th-TH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  <a:p>
            <a:pPr marL="266700" marR="0" lvl="0" indent="-2667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¤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Economic</a:t>
            </a:r>
            <a:r>
              <a:rPr kumimoji="0" lang="en-US" sz="1400" b="0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 Performance</a:t>
            </a:r>
            <a:endParaRPr kumimoji="0" lang="th-TH" sz="14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27297" y="4000507"/>
            <a:ext cx="5715001" cy="312393"/>
          </a:xfrm>
          <a:prstGeom prst="rect">
            <a:avLst/>
          </a:prstGeom>
          <a:solidFill>
            <a:srgbClr val="FFFFFF"/>
          </a:solidFill>
          <a:ln w="28575" algn="ctr">
            <a:solidFill>
              <a:srgbClr val="FFFFFF">
                <a:lumMod val="85000"/>
              </a:srgb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286000" algn="l"/>
              </a:tabLst>
              <a:defRPr/>
            </a:pPr>
            <a:r>
              <a:rPr lang="en-US" sz="1300" kern="0" dirty="0" smtClean="0">
                <a:solidFill>
                  <a:srgbClr val="480604"/>
                </a:solidFill>
                <a:latin typeface="Tahoma" pitchFamily="34" charset="0"/>
                <a:cs typeface="Tahoma" pitchFamily="34" charset="0"/>
              </a:rPr>
              <a:t>Thailand’s Competitiveness </a:t>
            </a:r>
            <a:r>
              <a:rPr lang="en-US" sz="1300" kern="0" dirty="0" err="1" smtClean="0">
                <a:solidFill>
                  <a:srgbClr val="480604"/>
                </a:solidFill>
                <a:latin typeface="Tahoma" pitchFamily="34" charset="0"/>
                <a:cs typeface="Tahoma" pitchFamily="34" charset="0"/>
              </a:rPr>
              <a:t>Subindex</a:t>
            </a:r>
            <a:r>
              <a:rPr lang="en-US" sz="1300" kern="0" dirty="0" smtClean="0">
                <a:solidFill>
                  <a:srgbClr val="480604"/>
                </a:solidFill>
                <a:latin typeface="Tahoma" pitchFamily="34" charset="0"/>
                <a:cs typeface="Tahoma" pitchFamily="34" charset="0"/>
              </a:rPr>
              <a:t> Published by </a:t>
            </a:r>
            <a:r>
              <a:rPr kumimoji="0" lang="en-US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480604"/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IMD*</a:t>
            </a:r>
            <a:endParaRPr kumimoji="0" lang="th-TH" sz="1300" b="0" i="0" u="none" strike="noStrike" kern="0" cap="none" spc="0" normalizeH="0" baseline="0" noProof="0" dirty="0">
              <a:ln>
                <a:noFill/>
              </a:ln>
              <a:solidFill>
                <a:srgbClr val="480604"/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223177" y="645278"/>
            <a:ext cx="5348956" cy="32932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33400" indent="-533400" algn="ctr">
              <a:lnSpc>
                <a:spcPct val="110000"/>
              </a:lnSpc>
              <a:tabLst>
                <a:tab pos="2286000" algn="l"/>
              </a:tabLst>
              <a:defRPr/>
            </a:pPr>
            <a:r>
              <a:rPr lang="en-US" sz="1400" dirty="0" smtClean="0">
                <a:solidFill>
                  <a:srgbClr val="480604"/>
                </a:solidFill>
                <a:latin typeface="Tahoma" pitchFamily="34" charset="0"/>
                <a:cs typeface="Tahoma" pitchFamily="34" charset="0"/>
              </a:rPr>
              <a:t>Thailand’s Competitiveness</a:t>
            </a:r>
            <a:r>
              <a:rPr lang="th-TH" sz="1400" dirty="0" smtClean="0">
                <a:solidFill>
                  <a:srgbClr val="480604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400" dirty="0" smtClean="0">
                <a:solidFill>
                  <a:srgbClr val="480604"/>
                </a:solidFill>
                <a:latin typeface="Tahoma" pitchFamily="34" charset="0"/>
                <a:cs typeface="Tahoma" pitchFamily="34" charset="0"/>
              </a:rPr>
              <a:t>Ranking in 2003-2012</a:t>
            </a:r>
            <a:endParaRPr lang="th-TH" sz="1400" dirty="0">
              <a:solidFill>
                <a:srgbClr val="480604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786469" y="5518587"/>
            <a:ext cx="3214687" cy="78483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FFFFFF">
                <a:lumMod val="75000"/>
              </a:srgb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3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Weakness</a:t>
            </a:r>
            <a:endParaRPr kumimoji="0" lang="th-TH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  <a:p>
            <a:pPr marL="266700" marR="0" lvl="0" indent="-2667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¤"/>
              <a:tabLst/>
              <a:defRPr/>
            </a:pPr>
            <a:r>
              <a:rPr lang="en-US" sz="1400" kern="0" dirty="0" smtClean="0">
                <a:solidFill>
                  <a:sysClr val="windowText" lastClr="000000"/>
                </a:solidFill>
                <a:latin typeface="Tahoma" pitchFamily="34" charset="0"/>
                <a:cs typeface="Tahoma" pitchFamily="34" charset="0"/>
              </a:rPr>
              <a:t>Infrastructure esp. S&amp;T infrastructure</a:t>
            </a:r>
            <a:endParaRPr kumimoji="0" lang="th-TH" sz="14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86446" y="4645565"/>
            <a:ext cx="3214687" cy="78483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FF">
                <a:lumMod val="75000"/>
              </a:srgb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3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kern="0" dirty="0" smtClean="0">
                <a:solidFill>
                  <a:sysClr val="windowText" lastClr="000000"/>
                </a:solidFill>
                <a:latin typeface="Tahoma" pitchFamily="34" charset="0"/>
                <a:cs typeface="Tahoma" pitchFamily="34" charset="0"/>
              </a:rPr>
              <a:t>Strong Improvement </a:t>
            </a:r>
            <a:endParaRPr kumimoji="0" lang="th-TH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  <a:p>
            <a:pPr marL="266700" marR="0" lvl="0" indent="-2667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¤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Government</a:t>
            </a:r>
            <a:r>
              <a:rPr kumimoji="0" lang="en-US" sz="1400" b="0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 Efficiency</a:t>
            </a:r>
            <a:endParaRPr kumimoji="0" lang="th-TH" sz="14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  <a:p>
            <a:pPr marL="266700" marR="0" lvl="0" indent="-2667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¤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Business</a:t>
            </a:r>
            <a:r>
              <a:rPr kumimoji="0" lang="en-US" sz="1400" b="0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 Efficiency </a:t>
            </a:r>
            <a:endParaRPr kumimoji="0" lang="th-TH" sz="14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71407" y="6335935"/>
            <a:ext cx="45865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en-US" sz="1400" dirty="0" smtClean="0">
                <a:latin typeface="Cordia New" pitchFamily="34" charset="-34"/>
                <a:cs typeface="Cordia New" pitchFamily="34" charset="-34"/>
              </a:rPr>
              <a:t>* The number of countries in comparison run around 55-58 </a:t>
            </a:r>
            <a:r>
              <a:rPr lang="en-US" sz="1400" smtClean="0">
                <a:latin typeface="Cordia New" pitchFamily="34" charset="-34"/>
                <a:cs typeface="Cordia New" pitchFamily="34" charset="-34"/>
              </a:rPr>
              <a:t>countries in each </a:t>
            </a:r>
            <a:r>
              <a:rPr lang="en-US" sz="1400" dirty="0" smtClean="0">
                <a:latin typeface="Cordia New" pitchFamily="34" charset="-34"/>
                <a:cs typeface="Cordia New" pitchFamily="34" charset="-34"/>
              </a:rPr>
              <a:t>year. </a:t>
            </a:r>
            <a:r>
              <a:rPr lang="th-TH" sz="1400" dirty="0" smtClean="0">
                <a:latin typeface="Cordia New" pitchFamily="34" charset="-34"/>
                <a:cs typeface="Cordia New" pitchFamily="34" charset="-34"/>
              </a:rPr>
              <a:t>  </a:t>
            </a:r>
            <a:endParaRPr lang="en-GB" sz="1400" dirty="0">
              <a:latin typeface="Cordia New" pitchFamily="34" charset="-34"/>
              <a:cs typeface="Cordia New" pitchFamily="34" charset="-34"/>
            </a:endParaRPr>
          </a:p>
        </p:txBody>
      </p:sp>
      <p:graphicFrame>
        <p:nvGraphicFramePr>
          <p:cNvPr id="13" name="Chart 12"/>
          <p:cNvGraphicFramePr>
            <a:graphicFrameLocks/>
          </p:cNvGraphicFramePr>
          <p:nvPr/>
        </p:nvGraphicFramePr>
        <p:xfrm>
          <a:off x="214282" y="1071546"/>
          <a:ext cx="5357850" cy="2786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4932040" y="1700808"/>
            <a:ext cx="4032448" cy="46085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0" y="1772816"/>
            <a:ext cx="4427984" cy="45365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18"/>
          <p:cNvSpPr txBox="1">
            <a:spLocks noChangeArrowheads="1"/>
          </p:cNvSpPr>
          <p:nvPr/>
        </p:nvSpPr>
        <p:spPr bwMode="auto">
          <a:xfrm>
            <a:off x="0" y="2060848"/>
            <a:ext cx="4357687" cy="661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544638" indent="-1544638" algn="thaiDist">
              <a:defRPr/>
            </a:pPr>
            <a:r>
              <a:rPr lang="en-US" sz="1600" b="1" dirty="0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Public Sector</a:t>
            </a:r>
            <a:r>
              <a:rPr lang="en-US" sz="2000" b="1" dirty="0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sz="2000" b="1" dirty="0">
                <a:solidFill>
                  <a:srgbClr val="993300"/>
                </a:solidFill>
                <a:latin typeface="Tahoma" pitchFamily="34" charset="0"/>
                <a:cs typeface="Tahoma" pitchFamily="34" charset="0"/>
              </a:rPr>
              <a:t>	</a:t>
            </a:r>
            <a:r>
              <a:rPr lang="en-US" sz="1600" b="1" dirty="0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Government </a:t>
            </a:r>
            <a:r>
              <a:rPr lang="en-US" sz="1600" b="1" dirty="0" err="1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policy,investment</a:t>
            </a:r>
            <a:r>
              <a:rPr lang="en-US" sz="1600" b="1" dirty="0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 plans</a:t>
            </a:r>
            <a:endParaRPr lang="th-TH" sz="1600" b="1" dirty="0" smtClean="0">
              <a:solidFill>
                <a:srgbClr val="0000FF"/>
              </a:solidFill>
              <a:latin typeface="Tahoma" pitchFamily="34" charset="0"/>
              <a:cs typeface="Tahoma" pitchFamily="34" charset="0"/>
            </a:endParaRPr>
          </a:p>
          <a:p>
            <a:pPr marL="1619250" indent="-1619250" algn="thaiDist">
              <a:defRPr/>
            </a:pPr>
            <a:endParaRPr lang="th-TH" sz="100" b="1" dirty="0">
              <a:solidFill>
                <a:srgbClr val="0000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000625" y="1808867"/>
            <a:ext cx="3891855" cy="1764149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36538" indent="-236538">
              <a:lnSpc>
                <a:spcPts val="2800"/>
              </a:lnSpc>
              <a:spcBef>
                <a:spcPts val="3600"/>
              </a:spcBef>
              <a:buFont typeface="Wingdings" pitchFamily="2" charset="2"/>
              <a:buChar char="§"/>
              <a:defRPr/>
            </a:pP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Strong financial sector, development of alternative energies, long-term savings, efficient management of mega-projects</a:t>
            </a:r>
            <a:endParaRPr lang="th-TH" sz="1600" b="1" dirty="0">
              <a:solidFill>
                <a:schemeClr val="tx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" name="Isosceles Triangle 9"/>
          <p:cNvSpPr/>
          <p:nvPr/>
        </p:nvSpPr>
        <p:spPr>
          <a:xfrm rot="5400000">
            <a:off x="2878386" y="3826473"/>
            <a:ext cx="3672407" cy="429196"/>
          </a:xfrm>
          <a:prstGeom prst="triangle">
            <a:avLst/>
          </a:prstGeom>
          <a:ln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1800">
              <a:solidFill>
                <a:prstClr val="whit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8683" name="Rectangle 32"/>
          <p:cNvSpPr>
            <a:spLocks noChangeArrowheads="1"/>
          </p:cNvSpPr>
          <p:nvPr/>
        </p:nvSpPr>
        <p:spPr bwMode="auto">
          <a:xfrm>
            <a:off x="4932040" y="1125279"/>
            <a:ext cx="4081785" cy="461665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prstClr val="white"/>
                </a:solidFill>
                <a:latin typeface="Tahoma" pitchFamily="34" charset="0"/>
                <a:cs typeface="Tahoma" pitchFamily="34" charset="0"/>
              </a:rPr>
              <a:t>Resiliency </a:t>
            </a:r>
            <a:endParaRPr lang="th-TH" sz="2400" b="1" dirty="0">
              <a:solidFill>
                <a:prstClr val="whit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8684" name="Rectangle 32"/>
          <p:cNvSpPr>
            <a:spLocks noChangeArrowheads="1"/>
          </p:cNvSpPr>
          <p:nvPr/>
        </p:nvSpPr>
        <p:spPr bwMode="auto">
          <a:xfrm>
            <a:off x="0" y="1125279"/>
            <a:ext cx="4357687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prstClr val="white"/>
                </a:solidFill>
                <a:latin typeface="Tahoma" pitchFamily="34" charset="0"/>
                <a:ea typeface="Batang" pitchFamily="18" charset="-127"/>
                <a:cs typeface="Tahoma" pitchFamily="34" charset="0"/>
              </a:rPr>
              <a:t>Sufficiency Economy Philosophy</a:t>
            </a:r>
            <a:endParaRPr lang="th-TH" sz="2000" dirty="0">
              <a:solidFill>
                <a:prstClr val="white"/>
              </a:solidFill>
              <a:latin typeface="Tahoma" pitchFamily="34" charset="0"/>
              <a:ea typeface="Batang" pitchFamily="18" charset="-127"/>
              <a:cs typeface="Tahoma" pitchFamily="34" charset="0"/>
            </a:endParaRPr>
          </a:p>
        </p:txBody>
      </p:sp>
      <p:sp>
        <p:nvSpPr>
          <p:cNvPr id="19" name="TextBox 14"/>
          <p:cNvSpPr txBox="1">
            <a:spLocks noChangeArrowheads="1"/>
          </p:cNvSpPr>
          <p:nvPr/>
        </p:nvSpPr>
        <p:spPr bwMode="auto">
          <a:xfrm>
            <a:off x="124920" y="3680"/>
            <a:ext cx="9019080" cy="612934"/>
          </a:xfrm>
          <a:prstGeom prst="round2DiagRect">
            <a:avLst/>
          </a:prstGeom>
          <a:noFill/>
          <a:ln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ts val="3600"/>
              </a:lnSpc>
              <a:defRPr/>
            </a:pPr>
            <a:r>
              <a:rPr lang="en-US" sz="2600" b="1" dirty="0" smtClean="0">
                <a:solidFill>
                  <a:schemeClr val="accent1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Achievements</a:t>
            </a:r>
            <a:r>
              <a:rPr lang="en-US" sz="5400" b="1" dirty="0" smtClean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under Sufficiency Economy Philosophy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3" name="TextBox 18"/>
          <p:cNvSpPr txBox="1">
            <a:spLocks noChangeArrowheads="1"/>
          </p:cNvSpPr>
          <p:nvPr/>
        </p:nvSpPr>
        <p:spPr bwMode="auto">
          <a:xfrm>
            <a:off x="0" y="2708920"/>
            <a:ext cx="435768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655763" indent="-1655763">
              <a:spcBef>
                <a:spcPts val="600"/>
              </a:spcBef>
              <a:defRPr/>
            </a:pPr>
            <a:r>
              <a:rPr 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Private Sector:</a:t>
            </a:r>
            <a:r>
              <a:rPr lang="en-US" sz="1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	</a:t>
            </a:r>
            <a:r>
              <a:rPr 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Just and rational management under principle of sufficiency economy/CSR</a:t>
            </a:r>
            <a:endParaRPr lang="th-TH" sz="1600" b="1" dirty="0" smtClean="0">
              <a:solidFill>
                <a:schemeClr val="tx1">
                  <a:lumMod val="50000"/>
                  <a:lumOff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5" name="TextBox 18"/>
          <p:cNvSpPr txBox="1">
            <a:spLocks noChangeArrowheads="1"/>
          </p:cNvSpPr>
          <p:nvPr/>
        </p:nvSpPr>
        <p:spPr bwMode="auto">
          <a:xfrm>
            <a:off x="0" y="3789040"/>
            <a:ext cx="43576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892300" indent="-1892300">
              <a:spcBef>
                <a:spcPts val="600"/>
              </a:spcBef>
              <a:tabLst>
                <a:tab pos="1608138" algn="l"/>
              </a:tabLst>
              <a:defRPr/>
            </a:pPr>
            <a:r>
              <a:rPr lang="en-US" sz="1600" b="1" dirty="0" smtClean="0">
                <a:solidFill>
                  <a:srgbClr val="0000CC"/>
                </a:solidFill>
                <a:latin typeface="Tahoma" pitchFamily="34" charset="0"/>
                <a:cs typeface="Tahoma" pitchFamily="34" charset="0"/>
              </a:rPr>
              <a:t>Farmers</a:t>
            </a:r>
            <a:r>
              <a:rPr lang="en-US" sz="1600" b="1" dirty="0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en-US" sz="1600" b="1" dirty="0" smtClean="0">
                <a:solidFill>
                  <a:srgbClr val="993300"/>
                </a:solidFill>
                <a:latin typeface="Tahoma" pitchFamily="34" charset="0"/>
                <a:cs typeface="Tahoma" pitchFamily="34" charset="0"/>
              </a:rPr>
              <a:t>	</a:t>
            </a:r>
            <a:r>
              <a:rPr lang="en-US" sz="1600" b="1" dirty="0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New theory farming,</a:t>
            </a:r>
          </a:p>
          <a:p>
            <a:pPr marL="1655763" indent="-1655763" algn="thaiDist" defTabSz="741363">
              <a:defRPr/>
            </a:pPr>
            <a:r>
              <a:rPr lang="en-US" sz="1600" b="1" dirty="0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	Organic farming</a:t>
            </a:r>
            <a:endParaRPr lang="th-TH" sz="1600" b="1" dirty="0">
              <a:solidFill>
                <a:srgbClr val="0000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0" name="TextBox 18"/>
          <p:cNvSpPr txBox="1">
            <a:spLocks noChangeArrowheads="1"/>
          </p:cNvSpPr>
          <p:nvPr/>
        </p:nvSpPr>
        <p:spPr bwMode="auto">
          <a:xfrm>
            <a:off x="0" y="4365104"/>
            <a:ext cx="43576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608138" indent="-1608138">
              <a:defRPr/>
            </a:pPr>
            <a:r>
              <a:rPr 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Civil Society:</a:t>
            </a:r>
            <a:r>
              <a:rPr lang="th-TH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	Awareness, understanding</a:t>
            </a:r>
            <a:r>
              <a:rPr lang="th-TH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&amp; moderate lifestyle</a:t>
            </a:r>
          </a:p>
        </p:txBody>
      </p:sp>
      <p:sp>
        <p:nvSpPr>
          <p:cNvPr id="21" name="TextBox 18"/>
          <p:cNvSpPr txBox="1">
            <a:spLocks noChangeArrowheads="1"/>
          </p:cNvSpPr>
          <p:nvPr/>
        </p:nvSpPr>
        <p:spPr bwMode="auto">
          <a:xfrm>
            <a:off x="0" y="5229200"/>
            <a:ext cx="43576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0" indent="-2286000">
              <a:defRPr/>
            </a:pPr>
            <a:r>
              <a:rPr lang="en-US" sz="1600" b="1" dirty="0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Academic Institution:</a:t>
            </a:r>
            <a:r>
              <a:rPr lang="th-TH" sz="1600" b="1" dirty="0" smtClean="0">
                <a:solidFill>
                  <a:srgbClr val="993300"/>
                </a:solidFill>
                <a:latin typeface="Tahoma" pitchFamily="34" charset="0"/>
                <a:cs typeface="Tahoma" pitchFamily="34" charset="0"/>
              </a:rPr>
              <a:t> 	</a:t>
            </a:r>
            <a:r>
              <a:rPr lang="en-US" sz="1600" b="1" dirty="0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Curriculum development</a:t>
            </a:r>
            <a:endParaRPr lang="th-TH" sz="1600" b="1" dirty="0">
              <a:solidFill>
                <a:srgbClr val="0000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000625" y="3717032"/>
            <a:ext cx="4000500" cy="432048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73050" indent="-273050">
              <a:lnSpc>
                <a:spcPts val="2800"/>
              </a:lnSpc>
              <a:spcBef>
                <a:spcPts val="3600"/>
              </a:spcBef>
              <a:buFont typeface="Wingdings" pitchFamily="2" charset="2"/>
              <a:buChar char="§"/>
              <a:defRPr/>
            </a:pP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CSR in business sector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000625" y="4149080"/>
            <a:ext cx="4000500" cy="1296144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73050" indent="-273050">
              <a:lnSpc>
                <a:spcPts val="2800"/>
              </a:lnSpc>
              <a:spcBef>
                <a:spcPts val="3600"/>
              </a:spcBef>
              <a:buFont typeface="Wingdings" pitchFamily="2" charset="2"/>
              <a:buChar char="§"/>
              <a:defRPr/>
            </a:pP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Strong financial sector, Reduced expenses of farmers, self-reliance and sustainability </a:t>
            </a:r>
            <a:endParaRPr lang="th-TH" sz="1600" b="1" dirty="0">
              <a:solidFill>
                <a:schemeClr val="tx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932040" y="5373216"/>
            <a:ext cx="4000500" cy="432048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73050" indent="-273050">
              <a:lnSpc>
                <a:spcPts val="2800"/>
              </a:lnSpc>
              <a:spcBef>
                <a:spcPts val="3600"/>
              </a:spcBef>
              <a:buClr>
                <a:prstClr val="black"/>
              </a:buClr>
              <a:buFont typeface="Wingdings" pitchFamily="2" charset="2"/>
              <a:buChar char="§"/>
              <a:defRPr/>
            </a:pP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Network of local enterprise</a:t>
            </a:r>
            <a:endParaRPr lang="th-TH" sz="1600" b="1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4"/>
          <p:cNvSpPr>
            <a:spLocks noChangeArrowheads="1"/>
          </p:cNvSpPr>
          <p:nvPr/>
        </p:nvSpPr>
        <p:spPr bwMode="auto">
          <a:xfrm>
            <a:off x="0" y="44450"/>
            <a:ext cx="9144000" cy="8651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 sz="1800"/>
          </a:p>
        </p:txBody>
      </p:sp>
      <p:sp>
        <p:nvSpPr>
          <p:cNvPr id="75779" name="Rectangle 3"/>
          <p:cNvSpPr>
            <a:spLocks noChangeArrowheads="1"/>
          </p:cNvSpPr>
          <p:nvPr/>
        </p:nvSpPr>
        <p:spPr bwMode="auto">
          <a:xfrm>
            <a:off x="0" y="0"/>
            <a:ext cx="9144000" cy="3500438"/>
          </a:xfrm>
          <a:prstGeom prst="rect">
            <a:avLst/>
          </a:prstGeom>
          <a:solidFill>
            <a:srgbClr val="CCECFF">
              <a:alpha val="76077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75780" name="TextBox 11"/>
          <p:cNvSpPr txBox="1">
            <a:spLocks noChangeArrowheads="1"/>
          </p:cNvSpPr>
          <p:nvPr/>
        </p:nvSpPr>
        <p:spPr bwMode="auto">
          <a:xfrm>
            <a:off x="3428992" y="1928802"/>
            <a:ext cx="571500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sz="3200" b="1" dirty="0" smtClean="0">
                <a:solidFill>
                  <a:srgbClr val="0066CC"/>
                </a:solidFill>
                <a:latin typeface="Tahoma" pitchFamily="34" charset="0"/>
                <a:cs typeface="Tahoma" pitchFamily="34" charset="0"/>
              </a:rPr>
              <a:t>Vision and Objectives of the 11th Plan &amp; What’s New.</a:t>
            </a:r>
          </a:p>
        </p:txBody>
      </p:sp>
      <p:sp>
        <p:nvSpPr>
          <p:cNvPr id="75781" name="AutoShape 7"/>
          <p:cNvSpPr>
            <a:spLocks noChangeArrowheads="1"/>
          </p:cNvSpPr>
          <p:nvPr/>
        </p:nvSpPr>
        <p:spPr bwMode="auto">
          <a:xfrm>
            <a:off x="2571736" y="2214554"/>
            <a:ext cx="574675" cy="71913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6600" b="1" dirty="0" smtClean="0">
                <a:solidFill>
                  <a:srgbClr val="0070C0"/>
                </a:solidFill>
                <a:latin typeface="Cordia New" pitchFamily="34" charset="-34"/>
                <a:cs typeface="Cordia New" pitchFamily="34" charset="-34"/>
              </a:rPr>
              <a:t>2</a:t>
            </a:r>
            <a:endParaRPr lang="th-TH" sz="6600" b="1" dirty="0">
              <a:solidFill>
                <a:srgbClr val="0070C0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8" name="Picture 14" descr="http://t1.gstatic.com/images?q=tbn:7gcRFvHVUExfiM:http://www.logisticsclinic.com/web/images/stories/static/pic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643834" y="5357826"/>
            <a:ext cx="13573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</p:spPr>
      </p:pic>
      <p:grpSp>
        <p:nvGrpSpPr>
          <p:cNvPr id="2" name="กลุ่ม 27"/>
          <p:cNvGrpSpPr>
            <a:grpSpLocks/>
          </p:cNvGrpSpPr>
          <p:nvPr/>
        </p:nvGrpSpPr>
        <p:grpSpPr bwMode="auto">
          <a:xfrm>
            <a:off x="5857875" y="5214938"/>
            <a:ext cx="1500188" cy="1214437"/>
            <a:chOff x="7279764" y="1433869"/>
            <a:chExt cx="1721393" cy="1716014"/>
          </a:xfrm>
        </p:grpSpPr>
        <p:pic>
          <p:nvPicPr>
            <p:cNvPr id="11" name="Picture 2" descr="http://www.rd1677.com/backoffice/PicUpdate/68555.jpg"/>
            <p:cNvPicPr>
              <a:picLocks noChangeAspect="1" noChangeArrowheads="1"/>
            </p:cNvPicPr>
            <p:nvPr/>
          </p:nvPicPr>
          <p:blipFill>
            <a:blip r:embed="rId5" cstate="email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tretch>
              <a:fillRect/>
            </a:stretch>
          </p:blipFill>
          <p:spPr bwMode="auto">
            <a:xfrm>
              <a:off x="7279764" y="1433869"/>
              <a:ext cx="1721393" cy="171601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2" name="TextBox 11"/>
            <p:cNvSpPr txBox="1"/>
            <p:nvPr/>
          </p:nvSpPr>
          <p:spPr>
            <a:xfrm>
              <a:off x="7713300" y="1994658"/>
              <a:ext cx="1142131" cy="555393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 algn="ctr" fontAlgn="auto">
                <a:lnSpc>
                  <a:spcPts val="11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+mn-cs"/>
                </a:rPr>
                <a:t>11</a:t>
              </a:r>
              <a:r>
                <a:rPr lang="en-US" sz="1400" b="1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+mn-cs"/>
                </a:rPr>
                <a:t>th</a:t>
              </a:r>
              <a:r>
                <a:rPr lang="th-TH" sz="1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+mn-cs"/>
                </a:rPr>
                <a:t> </a:t>
              </a:r>
              <a:r>
                <a:rPr lang="en-US" sz="1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+mn-cs"/>
                </a:rPr>
                <a:t> </a:t>
              </a:r>
              <a:br>
                <a:rPr lang="en-US" sz="1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+mn-cs"/>
                </a:rPr>
              </a:br>
              <a:r>
                <a:rPr lang="en-US" sz="1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+mn-cs"/>
                </a:rPr>
                <a:t>Plan</a:t>
              </a:r>
              <a:endParaRPr lang="th-TH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+mn-cs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4"/>
          <p:cNvSpPr txBox="1">
            <a:spLocks noChangeArrowheads="1"/>
          </p:cNvSpPr>
          <p:nvPr/>
        </p:nvSpPr>
        <p:spPr bwMode="auto">
          <a:xfrm>
            <a:off x="0" y="-27383"/>
            <a:ext cx="9144000" cy="578882"/>
          </a:xfrm>
          <a:prstGeom prst="round2DiagRect">
            <a:avLst/>
          </a:prstGeom>
          <a:solidFill>
            <a:srgbClr val="00B0F0">
              <a:alpha val="37000"/>
            </a:srgb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n>
                  <a:solidFill>
                    <a:schemeClr val="tx1"/>
                  </a:solidFill>
                </a:ln>
                <a:cs typeface="Arial" pitchFamily="34" charset="0"/>
              </a:rPr>
              <a:t>Vision, Objectives and Strategies of the 11th Plan</a:t>
            </a:r>
          </a:p>
        </p:txBody>
      </p:sp>
      <p:pic>
        <p:nvPicPr>
          <p:cNvPr id="21" name="Picture 20" descr="3782047187_4c4a71cceb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1495" y="692698"/>
            <a:ext cx="1631548" cy="10797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 Box 59"/>
          <p:cNvSpPr txBox="1">
            <a:spLocks noChangeArrowheads="1"/>
          </p:cNvSpPr>
          <p:nvPr/>
        </p:nvSpPr>
        <p:spPr bwMode="auto">
          <a:xfrm>
            <a:off x="323850" y="2060575"/>
            <a:ext cx="8569325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4150" indent="-184150" algn="thaiDist" eaLnBrk="0" fontAlgn="auto" hangingPunct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§"/>
              <a:defRPr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ea typeface="Calibri" pitchFamily="34" charset="0"/>
                <a:cs typeface="Arial" pitchFamily="34" charset="0"/>
              </a:rPr>
              <a:t>An improvement in Wellbeing of Thai people and Peace for Thai society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ea typeface="Calibri" pitchFamily="34" charset="0"/>
                <a:cs typeface="Arial" pitchFamily="34" charset="0"/>
              </a:rPr>
              <a:t>, with a reduced inequality and improved corruption perception </a:t>
            </a:r>
          </a:p>
          <a:p>
            <a:pPr marL="184150" indent="-184150" algn="thaiDist" eaLnBrk="0" fontAlgn="auto" hangingPunct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§"/>
              <a:defRPr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ea typeface="Calibri" pitchFamily="34" charset="0"/>
                <a:cs typeface="Arial" pitchFamily="34" charset="0"/>
              </a:rPr>
              <a:t>A lifelong learning  and improved health for Thai people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ea typeface="Calibri" pitchFamily="34" charset="0"/>
                <a:cs typeface="Arial" pitchFamily="34" charset="0"/>
              </a:rPr>
              <a:t>, with stronger social institutions.  </a:t>
            </a:r>
          </a:p>
          <a:p>
            <a:pPr marL="184150" indent="-184150" algn="thaiDist" eaLnBrk="0" fontAlgn="auto" hangingPunct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§"/>
              <a:defRPr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ea typeface="Calibri" pitchFamily="34" charset="0"/>
                <a:cs typeface="Arial" pitchFamily="34" charset="0"/>
              </a:rPr>
              <a:t>Appropriate Economic growth rate </a:t>
            </a:r>
            <a:r>
              <a:rPr lang="en-US" sz="2000" dirty="0">
                <a:ea typeface="Calibri" pitchFamily="34" charset="0"/>
                <a:cs typeface="Arial" pitchFamily="34" charset="0"/>
              </a:rPr>
              <a:t>to the country’s potential</a:t>
            </a:r>
          </a:p>
          <a:p>
            <a:pPr marL="534988" indent="-250825" algn="thaiDist" eaLnBrk="0" fontAlgn="auto" hangingPunct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§"/>
              <a:defRPr/>
            </a:pPr>
            <a:r>
              <a:rPr lang="en-US" sz="2000" dirty="0">
                <a:ea typeface="Calibri" pitchFamily="34" charset="0"/>
                <a:cs typeface="Arial" pitchFamily="34" charset="0"/>
              </a:rPr>
              <a:t>An improvement of productivity no lower than 3% per year</a:t>
            </a:r>
          </a:p>
          <a:p>
            <a:pPr marL="534988" indent="-250825" algn="thaiDist" eaLnBrk="0" fontAlgn="auto" hangingPunct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§"/>
              <a:defRPr/>
            </a:pPr>
            <a:r>
              <a:rPr lang="en-US" sz="2000" dirty="0">
                <a:ea typeface="Calibri" pitchFamily="34" charset="0"/>
                <a:cs typeface="Arial" pitchFamily="34" charset="0"/>
              </a:rPr>
              <a:t>An improved Competitiveness of the country’s economy</a:t>
            </a:r>
          </a:p>
          <a:p>
            <a:pPr marL="534988" indent="-250825" algn="thaiDist" eaLnBrk="0" fontAlgn="auto" hangingPunct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§"/>
              <a:defRPr/>
            </a:pPr>
            <a:r>
              <a:rPr lang="en-US" sz="2000" dirty="0">
                <a:ea typeface="Calibri" pitchFamily="34" charset="0"/>
                <a:cs typeface="Arial" pitchFamily="34" charset="0"/>
              </a:rPr>
              <a:t>An improved value of SMEs’ products per GDP to be no lower than 40%</a:t>
            </a:r>
          </a:p>
          <a:p>
            <a:pPr marL="184150" indent="-184150" algn="thaiDist" eaLnBrk="0" fontAlgn="auto" hangingPunct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§"/>
              <a:defRPr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ea typeface="Calibri" pitchFamily="34" charset="0"/>
                <a:cs typeface="Arial" pitchFamily="34" charset="0"/>
              </a:rPr>
              <a:t>A more prominent role of Science, Technology, Innovation and R&amp;D in contributing to economy, society and environment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ea typeface="Calibri" pitchFamily="34" charset="0"/>
                <a:cs typeface="Arial" pitchFamily="34" charset="0"/>
              </a:rPr>
              <a:t>,</a:t>
            </a:r>
            <a:r>
              <a:rPr lang="en-US" sz="2000" dirty="0">
                <a:ea typeface="Calibri" pitchFamily="34" charset="0"/>
                <a:cs typeface="Arial" pitchFamily="34" charset="0"/>
              </a:rPr>
              <a:t> with the target of R&amp;D expenditure per GDP no lower than 1% by year 2016.</a:t>
            </a:r>
            <a:endParaRPr lang="th-TH" sz="2000" dirty="0">
              <a:ea typeface="Calibri" pitchFamily="34" charset="0"/>
              <a:cs typeface="TH SarabunPSK" pitchFamily="34" charset="-34"/>
            </a:endParaRPr>
          </a:p>
          <a:p>
            <a:pPr marL="184150" indent="-184150" algn="thaiDist" eaLnBrk="0" fontAlgn="auto" hangingPunct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§"/>
              <a:defRPr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ea typeface="Calibri" pitchFamily="34" charset="0"/>
                <a:cs typeface="Arial" pitchFamily="34" charset="0"/>
              </a:rPr>
              <a:t>To maintain Quality of Environment within standards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ea typeface="Calibri" pitchFamily="34" charset="0"/>
                <a:cs typeface="Arial" pitchFamily="34" charset="0"/>
              </a:rPr>
              <a:t>, </a:t>
            </a:r>
            <a:r>
              <a:rPr lang="en-US" sz="2000" dirty="0">
                <a:ea typeface="Calibri" pitchFamily="34" charset="0"/>
                <a:cs typeface="Arial" pitchFamily="34" charset="0"/>
              </a:rPr>
              <a:t>by improving efficiency in reducing GHG Emission and by increasing forest area to maintain ecosystem.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693863" y="692150"/>
            <a:ext cx="74866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u="sng">
                <a:latin typeface="Arial Narrow" pitchFamily="34" charset="0"/>
                <a:cs typeface="TH SarabunPSK" pitchFamily="34" charset="-34"/>
              </a:rPr>
              <a:t>Vision</a:t>
            </a:r>
            <a:r>
              <a:rPr lang="en-US" sz="2000" b="1">
                <a:latin typeface="Arial Narrow" pitchFamily="34" charset="0"/>
                <a:cs typeface="TH SarabunPSK" pitchFamily="34" charset="-34"/>
              </a:rPr>
              <a:t>:</a:t>
            </a:r>
            <a:r>
              <a:rPr lang="en-US" sz="2000" b="1">
                <a:solidFill>
                  <a:srgbClr val="C00000"/>
                </a:solidFill>
                <a:latin typeface="Arial Narrow" pitchFamily="34" charset="0"/>
                <a:cs typeface="TH SarabunPSK" pitchFamily="34" charset="-34"/>
              </a:rPr>
              <a:t> </a:t>
            </a:r>
            <a:r>
              <a:rPr lang="en-US" sz="2400" b="1">
                <a:solidFill>
                  <a:srgbClr val="0000CC"/>
                </a:solidFill>
                <a:latin typeface="Arial Narrow" pitchFamily="34" charset="0"/>
                <a:cs typeface="TH SarabunPSK" pitchFamily="34" charset="-34"/>
              </a:rPr>
              <a:t>“Peaceful society under equitability, justice,  and resilience towards changes”</a:t>
            </a:r>
            <a:endParaRPr lang="th-TH" sz="2400" b="1">
              <a:solidFill>
                <a:srgbClr val="0000CC"/>
              </a:solidFill>
              <a:latin typeface="Arial Narrow" pitchFamily="34" charset="0"/>
              <a:cs typeface="TH SarabunPSK" pitchFamily="34" charset="-34"/>
            </a:endParaRPr>
          </a:p>
        </p:txBody>
      </p:sp>
      <p:sp>
        <p:nvSpPr>
          <p:cNvPr id="8198" name="Rectangle 19"/>
          <p:cNvSpPr>
            <a:spLocks noChangeArrowheads="1"/>
          </p:cNvSpPr>
          <p:nvPr/>
        </p:nvSpPr>
        <p:spPr bwMode="auto">
          <a:xfrm>
            <a:off x="144463" y="1700213"/>
            <a:ext cx="17414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u="sng">
                <a:cs typeface="Arial" pitchFamily="34" charset="0"/>
              </a:rPr>
              <a:t>Objectives</a:t>
            </a:r>
            <a:endParaRPr lang="th-TH" sz="2400" b="1" u="sng"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entagon 44"/>
          <p:cNvSpPr/>
          <p:nvPr/>
        </p:nvSpPr>
        <p:spPr>
          <a:xfrm rot="10800000">
            <a:off x="3581400" y="1371600"/>
            <a:ext cx="5562600" cy="4651176"/>
          </a:xfrm>
          <a:prstGeom prst="homePlate">
            <a:avLst>
              <a:gd name="adj" fmla="val 30531"/>
            </a:avLst>
          </a:prstGeom>
          <a:solidFill>
            <a:schemeClr val="accent2">
              <a:lumMod val="20000"/>
              <a:lumOff val="80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54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1000"/>
          </a:blip>
          <a:srcRect/>
          <a:stretch>
            <a:fillRect/>
          </a:stretch>
        </p:blipFill>
        <p:spPr bwMode="auto">
          <a:xfrm>
            <a:off x="838200" y="1524000"/>
            <a:ext cx="27432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ounded Rectangle 16"/>
          <p:cNvSpPr/>
          <p:nvPr/>
        </p:nvSpPr>
        <p:spPr>
          <a:xfrm>
            <a:off x="5079818" y="1524000"/>
            <a:ext cx="3575892" cy="128016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9" name="Text Box 11"/>
          <p:cNvSpPr txBox="1">
            <a:spLocks noChangeArrowheads="1"/>
          </p:cNvSpPr>
          <p:nvPr/>
        </p:nvSpPr>
        <p:spPr bwMode="auto">
          <a:xfrm>
            <a:off x="381000" y="3048000"/>
            <a:ext cx="4114800" cy="762000"/>
          </a:xfrm>
          <a:prstGeom prst="rect">
            <a:avLst/>
          </a:prstGeom>
          <a:noFill/>
          <a:ln w="9525">
            <a:noFill/>
            <a:prstDash val="sysDash"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zh-CN" sz="4000" b="1" i="1" dirty="0" smtClean="0">
                <a:solidFill>
                  <a:srgbClr val="00B0F0"/>
                </a:solidFill>
                <a:latin typeface="Tahoma" pitchFamily="34" charset="0"/>
                <a:cs typeface="Tahoma" pitchFamily="34" charset="0"/>
              </a:rPr>
              <a:t>Happiness </a:t>
            </a:r>
            <a:r>
              <a:rPr lang="en-US" altLang="zh-CN" sz="4000" i="1" dirty="0" smtClean="0">
                <a:solidFill>
                  <a:srgbClr val="00B0F0"/>
                </a:solidFill>
                <a:latin typeface="Tahoma" pitchFamily="34" charset="0"/>
                <a:cs typeface="Tahoma" pitchFamily="34" charset="0"/>
              </a:rPr>
              <a:t> =</a:t>
            </a:r>
            <a:endParaRPr lang="en-US" altLang="zh-CN" sz="4000" i="1" dirty="0">
              <a:solidFill>
                <a:srgbClr val="00B0F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953000" y="1922130"/>
            <a:ext cx="1981200" cy="541174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ts val="3900"/>
              </a:lnSpc>
              <a:defRPr/>
            </a:pPr>
            <a:r>
              <a:rPr lang="en-US" sz="2800" b="1" spc="-100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Equity</a:t>
            </a:r>
            <a:endParaRPr lang="th-TH" sz="2800" b="1" spc="-100" dirty="0" smtClean="0">
              <a:solidFill>
                <a:schemeClr val="accent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04800" y="5867400"/>
            <a:ext cx="30123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i="1" dirty="0" smtClean="0">
                <a:solidFill>
                  <a:srgbClr val="0070C0"/>
                </a:solidFill>
                <a:latin typeface="Tahoma" pitchFamily="34" charset="0"/>
                <a:cs typeface="Tahoma" pitchFamily="34" charset="0"/>
              </a:rPr>
              <a:t>Beyond Gross Domestic Product… </a:t>
            </a:r>
            <a:endParaRPr lang="en-US" sz="1400" i="1" dirty="0">
              <a:solidFill>
                <a:srgbClr val="0070C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475894" y="-136634"/>
            <a:ext cx="8215370" cy="792163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 eaLnBrk="1" hangingPunct="1">
              <a:defRPr/>
            </a:pP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ahoma" pitchFamily="34" charset="0"/>
                <a:ea typeface="+mn-ea"/>
                <a:cs typeface="Tahoma" pitchFamily="34" charset="0"/>
              </a:rPr>
              <a:t>Goals</a:t>
            </a:r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 </a:t>
            </a:r>
            <a:r>
              <a:rPr lang="en-US" sz="28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+mn-ea"/>
                <a:cs typeface="Tahoma" pitchFamily="34" charset="0"/>
              </a:rPr>
              <a:t>of Development</a:t>
            </a:r>
          </a:p>
        </p:txBody>
      </p:sp>
      <p:sp>
        <p:nvSpPr>
          <p:cNvPr id="48" name="Rectangle 47"/>
          <p:cNvSpPr/>
          <p:nvPr/>
        </p:nvSpPr>
        <p:spPr>
          <a:xfrm>
            <a:off x="-241736" y="6261536"/>
            <a:ext cx="93726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i="1" dirty="0" smtClean="0">
                <a:solidFill>
                  <a:schemeClr val="accent5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…Living peacefully among people, between people, nature and environment sustainably</a:t>
            </a:r>
            <a:endParaRPr lang="en-US" sz="1600" i="1" dirty="0">
              <a:solidFill>
                <a:schemeClr val="accent5">
                  <a:lumMod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9" name="Text Box 13"/>
          <p:cNvSpPr txBox="1">
            <a:spLocks noChangeArrowheads="1"/>
          </p:cNvSpPr>
          <p:nvPr/>
        </p:nvSpPr>
        <p:spPr bwMode="auto">
          <a:xfrm rot="16200000">
            <a:off x="-1968930" y="1890684"/>
            <a:ext cx="433387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b="1" i="1" dirty="0">
                <a:solidFill>
                  <a:srgbClr val="0070C0"/>
                </a:solidFill>
                <a:latin typeface="Tahoma" pitchFamily="34" charset="0"/>
              </a:rPr>
              <a:t>Sufficiency Economy Philosophy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0400" y="1695450"/>
            <a:ext cx="1447800" cy="9715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6" name="Rounded Rectangle 55"/>
          <p:cNvSpPr/>
          <p:nvPr/>
        </p:nvSpPr>
        <p:spPr>
          <a:xfrm>
            <a:off x="5110908" y="2910840"/>
            <a:ext cx="3575892" cy="128016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57" name="Rounded Rectangle 56"/>
          <p:cNvSpPr/>
          <p:nvPr/>
        </p:nvSpPr>
        <p:spPr>
          <a:xfrm>
            <a:off x="5105400" y="4343400"/>
            <a:ext cx="3575892" cy="128016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53000" y="3276600"/>
            <a:ext cx="1792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B050"/>
                </a:solidFill>
                <a:latin typeface="Tahoma" pitchFamily="34" charset="0"/>
                <a:cs typeface="Tahoma" pitchFamily="34" charset="0"/>
              </a:rPr>
              <a:t>Green</a:t>
            </a:r>
            <a:endParaRPr lang="th-TH" sz="2400" dirty="0">
              <a:solidFill>
                <a:srgbClr val="00B050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6" name="Picture 35" descr="go-organic-logojp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86600" y="3124200"/>
            <a:ext cx="1371600" cy="914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8" name="TextBox 57"/>
          <p:cNvSpPr txBox="1"/>
          <p:nvPr/>
        </p:nvSpPr>
        <p:spPr>
          <a:xfrm>
            <a:off x="5257800" y="4800600"/>
            <a:ext cx="1800200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Creativity</a:t>
            </a:r>
            <a:endParaRPr lang="th-TH" sz="24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59" name="Picture 22" descr="tham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2800" y="4495800"/>
            <a:ext cx="1371600" cy="914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0" name="Plus 59"/>
          <p:cNvSpPr/>
          <p:nvPr/>
        </p:nvSpPr>
        <p:spPr>
          <a:xfrm>
            <a:off x="6553200" y="2514600"/>
            <a:ext cx="533400" cy="533400"/>
          </a:xfrm>
          <a:prstGeom prst="mathPlus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Plus 60"/>
          <p:cNvSpPr/>
          <p:nvPr/>
        </p:nvSpPr>
        <p:spPr>
          <a:xfrm>
            <a:off x="6553200" y="3962400"/>
            <a:ext cx="533400" cy="533400"/>
          </a:xfrm>
          <a:prstGeom prst="mathPlus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/>
          <p:cNvSpPr/>
          <p:nvPr/>
        </p:nvSpPr>
        <p:spPr>
          <a:xfrm>
            <a:off x="1295400" y="2438400"/>
            <a:ext cx="32191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2400" b="1" i="1" dirty="0" smtClean="0">
                <a:solidFill>
                  <a:schemeClr val="accent3">
                    <a:lumMod val="50000"/>
                  </a:schemeClr>
                </a:solidFill>
                <a:latin typeface="Tahoma" pitchFamily="34" charset="0"/>
                <a:ea typeface="MS PGothic" pitchFamily="34" charset="-128"/>
                <a:cs typeface="Tahoma" pitchFamily="34" charset="0"/>
              </a:rPr>
              <a:t>National well-being</a:t>
            </a:r>
            <a:endParaRPr lang="en-US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2" name="Text Box 11"/>
          <p:cNvSpPr txBox="1">
            <a:spLocks noChangeArrowheads="1"/>
          </p:cNvSpPr>
          <p:nvPr/>
        </p:nvSpPr>
        <p:spPr bwMode="auto">
          <a:xfrm>
            <a:off x="4114800" y="3048000"/>
            <a:ext cx="1066800" cy="762000"/>
          </a:xfrm>
          <a:prstGeom prst="rect">
            <a:avLst/>
          </a:prstGeom>
          <a:noFill/>
          <a:ln w="9525">
            <a:noFill/>
            <a:prstDash val="sysDash"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zh-CN" sz="6600" i="1" dirty="0" smtClean="0">
                <a:solidFill>
                  <a:srgbClr val="00B0F0"/>
                </a:solidFill>
                <a:latin typeface="Tahoma" pitchFamily="34" charset="0"/>
                <a:cs typeface="Tahoma" pitchFamily="34" charset="0"/>
              </a:rPr>
              <a:t>f</a:t>
            </a:r>
            <a:r>
              <a:rPr lang="en-US" altLang="zh-CN" sz="3600" i="1" dirty="0" smtClean="0">
                <a:solidFill>
                  <a:srgbClr val="00B0F0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en-US" altLang="zh-CN" sz="3600" i="1" dirty="0">
              <a:solidFill>
                <a:srgbClr val="00B0F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3" name="Left Brace 22"/>
          <p:cNvSpPr/>
          <p:nvPr/>
        </p:nvSpPr>
        <p:spPr>
          <a:xfrm>
            <a:off x="4629150" y="1428750"/>
            <a:ext cx="381000" cy="42672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Left Brace 23"/>
          <p:cNvSpPr/>
          <p:nvPr/>
        </p:nvSpPr>
        <p:spPr>
          <a:xfrm flipH="1">
            <a:off x="8763000" y="1409700"/>
            <a:ext cx="381000" cy="42672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6" name="Rectangle 25"/>
          <p:cNvSpPr/>
          <p:nvPr/>
        </p:nvSpPr>
        <p:spPr>
          <a:xfrm>
            <a:off x="357158" y="4023662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Happy and </a:t>
            </a:r>
            <a:br>
              <a:rPr lang="en-US" sz="2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</a:br>
            <a:r>
              <a:rPr lang="en-US" sz="20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harmonious society 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4"/>
          <p:cNvSpPr txBox="1">
            <a:spLocks noChangeArrowheads="1"/>
          </p:cNvSpPr>
          <p:nvPr/>
        </p:nvSpPr>
        <p:spPr bwMode="auto">
          <a:xfrm>
            <a:off x="0" y="-27383"/>
            <a:ext cx="9144000" cy="578882"/>
          </a:xfrm>
          <a:prstGeom prst="round2DiagRect">
            <a:avLst/>
          </a:prstGeom>
          <a:solidFill>
            <a:srgbClr val="00B0F0">
              <a:alpha val="37000"/>
            </a:srgb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n>
                  <a:solidFill>
                    <a:schemeClr val="tx1"/>
                  </a:solidFill>
                </a:ln>
                <a:cs typeface="Arial" pitchFamily="34" charset="0"/>
              </a:rPr>
              <a:t>Vision, Objectives and Strategies of the 11th Plan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7338" y="2020888"/>
            <a:ext cx="8532812" cy="2555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>
            <a:spAutoFit/>
          </a:bodyPr>
          <a:lstStyle/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Creation of </a:t>
            </a:r>
            <a:r>
              <a:rPr lang="en-US" sz="26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quality human capital </a:t>
            </a:r>
            <a:r>
              <a:rPr lang="en-US" sz="2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and</a:t>
            </a:r>
            <a:r>
              <a:rPr lang="en-US" sz="26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society</a:t>
            </a:r>
            <a:endParaRPr lang="th-TH" sz="2600" dirty="0">
              <a:solidFill>
                <a:schemeClr val="tx2"/>
              </a:solidFill>
              <a:latin typeface="Arial" pitchFamily="34" charset="0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3850" y="3233738"/>
            <a:ext cx="8675688" cy="266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>
            <a:spAutoFit/>
          </a:bodyPr>
          <a:lstStyle/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Economic Restructuring</a:t>
            </a:r>
            <a:endParaRPr lang="th-TH" sz="2600" dirty="0">
              <a:solidFill>
                <a:srgbClr val="C00000"/>
              </a:solidFill>
              <a:latin typeface="Arial" pitchFamily="34" charset="0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3850" y="2349500"/>
            <a:ext cx="7972425" cy="6762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>
            <a:spAutoFit/>
          </a:bodyPr>
          <a:lstStyle/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Creation of Justice in Society 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Creation of Learning Society	</a:t>
            </a:r>
            <a:endParaRPr lang="th-TH" sz="2200" dirty="0">
              <a:solidFill>
                <a:srgbClr val="83A343"/>
              </a:solidFill>
              <a:latin typeface="Arial" pitchFamily="34" charset="0"/>
              <a:cs typeface="TH SarabunPSK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3850" y="3546475"/>
            <a:ext cx="8509000" cy="16113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>
            <a:spAutoFit/>
          </a:bodyPr>
          <a:lstStyle/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 startAt="3"/>
              <a:defRPr/>
            </a:pPr>
            <a:r>
              <a:rPr 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Strengthening of Agriculture sector and food &amp; energy security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 startAt="3"/>
              <a:defRPr/>
            </a:pPr>
            <a:r>
              <a:rPr 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Restructuring of the economy towards quality growth and sustainability 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 startAt="3"/>
              <a:defRPr/>
            </a:pPr>
            <a:r>
              <a:rPr 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Regional Connectivity 	</a:t>
            </a:r>
          </a:p>
          <a:p>
            <a:pPr marL="457200" indent="-45720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 startAt="3"/>
              <a:defRPr/>
            </a:pPr>
            <a:endParaRPr lang="th-TH" sz="2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TH SarabunPSK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4175" y="5395913"/>
            <a:ext cx="8651875" cy="101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>
            <a:spAutoFit/>
          </a:bodyPr>
          <a:lstStyle/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  <a:defRPr/>
            </a:pPr>
            <a:r>
              <a:rPr 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Preparation for effects of Climate Change and Transfer to low-carbon &amp; environmentally friendly society 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2200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TextBox 14"/>
          <p:cNvSpPr txBox="1">
            <a:spLocks noChangeArrowheads="1"/>
          </p:cNvSpPr>
          <p:nvPr/>
        </p:nvSpPr>
        <p:spPr bwMode="auto">
          <a:xfrm>
            <a:off x="1979712" y="836712"/>
            <a:ext cx="7164288" cy="527804"/>
          </a:xfrm>
          <a:prstGeom prst="round2DiagRect">
            <a:avLst/>
          </a:prstGeom>
          <a:noFill/>
          <a:ln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u="sng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6 Development Strategies</a:t>
            </a:r>
            <a:endParaRPr lang="en-US" sz="4000" u="sng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2425" y="5106988"/>
            <a:ext cx="8972550" cy="266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>
            <a:spAutoFit/>
          </a:bodyPr>
          <a:lstStyle/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b="1" spc="-1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Management of</a:t>
            </a:r>
            <a:r>
              <a:rPr lang="en-US" sz="2600" b="1" spc="-100" dirty="0">
                <a:solidFill>
                  <a:schemeClr val="accent3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Natural Resources</a:t>
            </a:r>
            <a:endParaRPr lang="th-TH" sz="2600" spc="-100" dirty="0">
              <a:solidFill>
                <a:schemeClr val="accent3">
                  <a:lumMod val="75000"/>
                </a:schemeClr>
              </a:solidFill>
              <a:latin typeface="Arial" pitchFamily="34" charset="0"/>
              <a:cs typeface="TH SarabunPSK" pitchFamily="34" charset="-34"/>
            </a:endParaRPr>
          </a:p>
        </p:txBody>
      </p:sp>
      <p:pic>
        <p:nvPicPr>
          <p:cNvPr id="9228" name="Picture 2" descr="C:\Documents and Settings\punnaluk\Desktop\Picture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1327370">
            <a:off x="514350" y="590550"/>
            <a:ext cx="1236663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571604" y="2607698"/>
            <a:ext cx="5786446" cy="5435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15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To address climate change more rigorously </a:t>
            </a:r>
            <a:endParaRPr lang="th-TH" sz="1500" b="1" dirty="0">
              <a:solidFill>
                <a:schemeClr val="bg1">
                  <a:lumMod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4643438" y="2483208"/>
            <a:ext cx="3857652" cy="1588"/>
          </a:xfrm>
          <a:prstGeom prst="line">
            <a:avLst/>
          </a:prstGeom>
          <a:ln w="285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3629" y="1495044"/>
            <a:ext cx="1357322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9" name="Straight Connector 8"/>
          <p:cNvCxnSpPr/>
          <p:nvPr/>
        </p:nvCxnSpPr>
        <p:spPr>
          <a:xfrm>
            <a:off x="714348" y="5902854"/>
            <a:ext cx="2643238" cy="1588"/>
          </a:xfrm>
          <a:prstGeom prst="line">
            <a:avLst/>
          </a:prstGeom>
          <a:ln w="285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857752" y="5239460"/>
            <a:ext cx="3500462" cy="1588"/>
          </a:xfrm>
          <a:prstGeom prst="line">
            <a:avLst/>
          </a:prstGeom>
          <a:ln w="285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28596" y="4594713"/>
            <a:ext cx="4786346" cy="1588"/>
          </a:xfrm>
          <a:prstGeom prst="line">
            <a:avLst/>
          </a:prstGeom>
          <a:ln w="285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071934" y="3863328"/>
            <a:ext cx="3857652" cy="1588"/>
          </a:xfrm>
          <a:prstGeom prst="line">
            <a:avLst/>
          </a:prstGeom>
          <a:ln w="285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071538" y="3151798"/>
            <a:ext cx="3857652" cy="1588"/>
          </a:xfrm>
          <a:prstGeom prst="line">
            <a:avLst/>
          </a:prstGeom>
          <a:ln w="285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857224" y="1809738"/>
            <a:ext cx="4357718" cy="1588"/>
          </a:xfrm>
          <a:prstGeom prst="line">
            <a:avLst/>
          </a:prstGeom>
          <a:ln w="285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06" y="5047186"/>
            <a:ext cx="1500198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Rectangle 20"/>
          <p:cNvSpPr/>
          <p:nvPr/>
        </p:nvSpPr>
        <p:spPr>
          <a:xfrm>
            <a:off x="2123728" y="1768828"/>
            <a:ext cx="5664215" cy="6429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r">
              <a:defRPr/>
            </a:pPr>
            <a:r>
              <a:rPr lang="en-US" sz="1500" b="1" dirty="0" smtClean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To move towards low-carbon economy and society</a:t>
            </a:r>
            <a:endParaRPr lang="th-TH" sz="1500" b="1" dirty="0" smtClean="0">
              <a:solidFill>
                <a:schemeClr val="tx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1571604" y="5332938"/>
            <a:ext cx="4368548" cy="500066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15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To control and reduce pollutions</a:t>
            </a:r>
            <a:endParaRPr lang="th-TH" sz="1500" b="1" dirty="0">
              <a:solidFill>
                <a:schemeClr val="bg1">
                  <a:lumMod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3" name="Rectangle 8"/>
          <p:cNvSpPr>
            <a:spLocks noChangeArrowheads="1"/>
          </p:cNvSpPr>
          <p:nvPr/>
        </p:nvSpPr>
        <p:spPr bwMode="auto">
          <a:xfrm>
            <a:off x="1547664" y="3947876"/>
            <a:ext cx="7824362" cy="571504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ts val="2400"/>
              </a:lnSpc>
              <a:defRPr/>
            </a:pPr>
            <a:r>
              <a:rPr lang="en-US" sz="15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To create resilience towards environment-related </a:t>
            </a:r>
            <a:br>
              <a:rPr lang="en-US" sz="15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</a:br>
            <a:r>
              <a:rPr lang="en-US" sz="15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trade barriers (NTBs)</a:t>
            </a:r>
            <a:endParaRPr lang="th-TH" sz="1500" b="1" dirty="0" smtClean="0">
              <a:solidFill>
                <a:schemeClr val="bg1">
                  <a:lumMod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347864" y="5735442"/>
            <a:ext cx="4510284" cy="5715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lnSpc>
                <a:spcPts val="2500"/>
              </a:lnSpc>
              <a:spcAft>
                <a:spcPts val="600"/>
              </a:spcAft>
              <a:defRPr/>
            </a:pPr>
            <a:r>
              <a:rPr lang="en-US" sz="1500" b="1" dirty="0" smtClean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To achieve holistic management</a:t>
            </a:r>
            <a:endParaRPr lang="th-TH" sz="1500" b="1" dirty="0" smtClean="0">
              <a:solidFill>
                <a:schemeClr val="tx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2123728" y="4733324"/>
            <a:ext cx="5662982" cy="500054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lnSpc>
                <a:spcPts val="2500"/>
              </a:lnSpc>
              <a:spcAft>
                <a:spcPts val="600"/>
              </a:spcAft>
              <a:defRPr/>
            </a:pPr>
            <a:r>
              <a:rPr lang="en-US" sz="1500" b="1" dirty="0" smtClean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To enhance Thailand’s role in international arenas</a:t>
            </a:r>
            <a:endParaRPr lang="th-TH" sz="1500" b="1" dirty="0" smtClean="0">
              <a:solidFill>
                <a:schemeClr val="tx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483768" y="3291824"/>
            <a:ext cx="5214974" cy="5476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US" sz="1500" b="1" dirty="0" smtClean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To improve preparedness for natural disasters</a:t>
            </a:r>
            <a:endParaRPr lang="en-US" sz="1500" b="1" dirty="0">
              <a:solidFill>
                <a:schemeClr val="tx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28"/>
          <p:cNvGrpSpPr/>
          <p:nvPr/>
        </p:nvGrpSpPr>
        <p:grpSpPr>
          <a:xfrm>
            <a:off x="71406" y="857232"/>
            <a:ext cx="1428760" cy="1285884"/>
            <a:chOff x="-4429189" y="183698"/>
            <a:chExt cx="2064978" cy="1653285"/>
          </a:xfrm>
        </p:grpSpPr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3984928" y="622537"/>
              <a:ext cx="1620717" cy="121444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30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-4429189" y="183698"/>
              <a:ext cx="1714480" cy="128586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31" name="Rectangle 8"/>
          <p:cNvSpPr>
            <a:spLocks noChangeArrowheads="1"/>
          </p:cNvSpPr>
          <p:nvPr/>
        </p:nvSpPr>
        <p:spPr bwMode="auto">
          <a:xfrm>
            <a:off x="1500166" y="1238234"/>
            <a:ext cx="6384202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1500" b="1" spc="-50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To strengthen security of natural resources and environment</a:t>
            </a:r>
            <a:endParaRPr lang="th-TH" sz="1500" spc="-50" dirty="0">
              <a:solidFill>
                <a:schemeClr val="bg1">
                  <a:lumMod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06" y="2223104"/>
            <a:ext cx="1500198" cy="1214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37980" y="2719180"/>
            <a:ext cx="1363176" cy="1214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3" name="Group 39"/>
          <p:cNvGrpSpPr/>
          <p:nvPr/>
        </p:nvGrpSpPr>
        <p:grpSpPr>
          <a:xfrm>
            <a:off x="7738572" y="4159340"/>
            <a:ext cx="1191146" cy="1071570"/>
            <a:chOff x="-5620334" y="3824334"/>
            <a:chExt cx="1191146" cy="1071570"/>
          </a:xfrm>
        </p:grpSpPr>
        <p:pic>
          <p:nvPicPr>
            <p:cNvPr id="36" name="Picture 11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-5301686" y="3824334"/>
              <a:ext cx="872498" cy="89055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37" name="Picture 13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-5620334" y="4129174"/>
              <a:ext cx="762518" cy="76673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38" name="Picture 10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-5072130" y="4324400"/>
              <a:ext cx="571504" cy="57150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pic>
        <p:nvPicPr>
          <p:cNvPr id="39" name="Picture 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1406" y="3523143"/>
            <a:ext cx="1500198" cy="14605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" name="Picture 5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786710" y="5311468"/>
            <a:ext cx="1357290" cy="10238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1" name="Title 1"/>
          <p:cNvSpPr txBox="1">
            <a:spLocks/>
          </p:cNvSpPr>
          <p:nvPr/>
        </p:nvSpPr>
        <p:spPr>
          <a:xfrm>
            <a:off x="214282" y="0"/>
            <a:ext cx="8929718" cy="792163"/>
          </a:xfrm>
          <a:prstGeom prst="rect">
            <a:avLst/>
          </a:prstGeo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>
              <a:defRPr/>
            </a:pPr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What’s New: </a:t>
            </a:r>
            <a:r>
              <a:rPr lang="en-US" b="1" dirty="0" smtClean="0">
                <a:solidFill>
                  <a:srgbClr val="9BBB59"/>
                </a:solidFill>
                <a:latin typeface="Tahoma" pitchFamily="34" charset="0"/>
                <a:cs typeface="Tahoma" pitchFamily="34" charset="0"/>
              </a:rPr>
              <a:t>Green Policy </a:t>
            </a:r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and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b="1" dirty="0" smtClean="0">
                <a:solidFill>
                  <a:srgbClr val="9BBB59"/>
                </a:solidFill>
                <a:latin typeface="Tahoma" pitchFamily="34" charset="0"/>
                <a:cs typeface="Tahoma" pitchFamily="34" charset="0"/>
              </a:rPr>
              <a:t>11th Plan</a:t>
            </a:r>
          </a:p>
          <a:p>
            <a:pPr lvl="0">
              <a:defRPr/>
            </a:pPr>
            <a:endParaRPr lang="en-US" b="1" spc="50" dirty="0" smtClean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ahoma" pitchFamily="34" charset="0"/>
              <a:ea typeface="Calibri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 txBox="1">
            <a:spLocks/>
          </p:cNvSpPr>
          <p:nvPr/>
        </p:nvSpPr>
        <p:spPr bwMode="auto">
          <a:xfrm>
            <a:off x="4572000" y="3352800"/>
            <a:ext cx="1368425" cy="662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1950" indent="-723900" algn="ctr" defTabSz="355600" eaLnBrk="0" hangingPunct="0">
              <a:lnSpc>
                <a:spcPts val="2400"/>
              </a:lnSpc>
            </a:pPr>
            <a:r>
              <a:rPr lang="en-US" sz="1200" dirty="0" smtClean="0">
                <a:latin typeface="Tahoma" pitchFamily="34" charset="0"/>
                <a:cs typeface="Tahoma" pitchFamily="34" charset="0"/>
              </a:rPr>
              <a:t>At least 2 </a:t>
            </a:r>
          </a:p>
          <a:p>
            <a:pPr marL="361950" indent="-723900" algn="ctr" defTabSz="355600" eaLnBrk="0" hangingPunct="0">
              <a:lnSpc>
                <a:spcPts val="2400"/>
              </a:lnSpc>
            </a:pPr>
            <a:r>
              <a:rPr lang="en-US" sz="1200" dirty="0" smtClean="0">
                <a:latin typeface="Tahoma" pitchFamily="34" charset="0"/>
                <a:cs typeface="Tahoma" pitchFamily="34" charset="0"/>
              </a:rPr>
              <a:t>Eco-Towns </a:t>
            </a:r>
            <a:endParaRPr lang="th-TH" sz="12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50825" y="2852738"/>
            <a:ext cx="5422900" cy="35004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57200" indent="-457200">
              <a:spcBef>
                <a:spcPts val="2400"/>
              </a:spcBef>
              <a:buFontTx/>
              <a:buAutoNum type="arabicPeriod"/>
              <a:defRPr/>
            </a:pPr>
            <a:endParaRPr lang="th-TH" sz="1200">
              <a:solidFill>
                <a:srgbClr val="FFFFFF"/>
              </a:solidFill>
              <a:latin typeface="Tahoma" pitchFamily="34" charset="0"/>
              <a:ea typeface="ＭＳ Ｐゴシック" charset="-128"/>
              <a:cs typeface="Tahoma" pitchFamily="34" charset="0"/>
            </a:endParaRPr>
          </a:p>
          <a:p>
            <a:pPr marL="457200" indent="-457200" algn="ctr">
              <a:spcBef>
                <a:spcPts val="2400"/>
              </a:spcBef>
              <a:defRPr/>
            </a:pPr>
            <a:endParaRPr lang="th-TH" sz="1200">
              <a:solidFill>
                <a:srgbClr val="FFFFFF"/>
              </a:solidFill>
              <a:latin typeface="Tahoma" pitchFamily="34" charset="0"/>
              <a:ea typeface="ＭＳ Ｐゴシック" charset="-128"/>
              <a:cs typeface="Tahoma" pitchFamily="34" charset="0"/>
            </a:endParaRPr>
          </a:p>
        </p:txBody>
      </p:sp>
      <p:grpSp>
        <p:nvGrpSpPr>
          <p:cNvPr id="2" name="กลุ่ม 7"/>
          <p:cNvGrpSpPr>
            <a:grpSpLocks/>
          </p:cNvGrpSpPr>
          <p:nvPr/>
        </p:nvGrpSpPr>
        <p:grpSpPr bwMode="auto">
          <a:xfrm>
            <a:off x="2195736" y="764704"/>
            <a:ext cx="2520280" cy="2376959"/>
            <a:chOff x="88102" y="1447800"/>
            <a:chExt cx="6305390" cy="4878388"/>
          </a:xfrm>
        </p:grpSpPr>
        <p:sp>
          <p:nvSpPr>
            <p:cNvPr id="19479" name="Text Box 9"/>
            <p:cNvSpPr txBox="1">
              <a:spLocks noChangeArrowheads="1"/>
            </p:cNvSpPr>
            <p:nvPr/>
          </p:nvSpPr>
          <p:spPr bwMode="auto">
            <a:xfrm>
              <a:off x="1009650" y="2743200"/>
              <a:ext cx="184150" cy="519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en-US" sz="1800">
                <a:cs typeface="Cordia New" pitchFamily="34" charset="-34"/>
              </a:endParaRPr>
            </a:p>
          </p:txBody>
        </p:sp>
        <p:sp>
          <p:nvSpPr>
            <p:cNvPr id="19480" name="Text Box 10"/>
            <p:cNvSpPr txBox="1">
              <a:spLocks noChangeArrowheads="1"/>
            </p:cNvSpPr>
            <p:nvPr/>
          </p:nvSpPr>
          <p:spPr bwMode="auto">
            <a:xfrm>
              <a:off x="4584700" y="2586038"/>
              <a:ext cx="18415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endParaRPr lang="en-US" sz="1600">
                <a:cs typeface="Cordia New" pitchFamily="34" charset="-34"/>
              </a:endParaRPr>
            </a:p>
          </p:txBody>
        </p:sp>
        <p:sp>
          <p:nvSpPr>
            <p:cNvPr id="19481" name="Freeform 12"/>
            <p:cNvSpPr>
              <a:spLocks/>
            </p:cNvSpPr>
            <p:nvPr/>
          </p:nvSpPr>
          <p:spPr bwMode="auto">
            <a:xfrm>
              <a:off x="88102" y="1600200"/>
              <a:ext cx="3041707" cy="4725988"/>
            </a:xfrm>
            <a:custGeom>
              <a:avLst/>
              <a:gdLst>
                <a:gd name="T0" fmla="*/ 2147483647 w 2593"/>
                <a:gd name="T1" fmla="*/ 2147483647 h 3649"/>
                <a:gd name="T2" fmla="*/ 2147483647 w 2593"/>
                <a:gd name="T3" fmla="*/ 2147483647 h 3649"/>
                <a:gd name="T4" fmla="*/ 2147483647 w 2593"/>
                <a:gd name="T5" fmla="*/ 2147483647 h 3649"/>
                <a:gd name="T6" fmla="*/ 2147483647 w 2593"/>
                <a:gd name="T7" fmla="*/ 2147483647 h 3649"/>
                <a:gd name="T8" fmla="*/ 2147483647 w 2593"/>
                <a:gd name="T9" fmla="*/ 2147483647 h 3649"/>
                <a:gd name="T10" fmla="*/ 2147483647 w 2593"/>
                <a:gd name="T11" fmla="*/ 2147483647 h 3649"/>
                <a:gd name="T12" fmla="*/ 2147483647 w 2593"/>
                <a:gd name="T13" fmla="*/ 2147483647 h 3649"/>
                <a:gd name="T14" fmla="*/ 2147483647 w 2593"/>
                <a:gd name="T15" fmla="*/ 2147483647 h 3649"/>
                <a:gd name="T16" fmla="*/ 2147483647 w 2593"/>
                <a:gd name="T17" fmla="*/ 2147483647 h 3649"/>
                <a:gd name="T18" fmla="*/ 2147483647 w 2593"/>
                <a:gd name="T19" fmla="*/ 2147483647 h 3649"/>
                <a:gd name="T20" fmla="*/ 2147483647 w 2593"/>
                <a:gd name="T21" fmla="*/ 2147483647 h 3649"/>
                <a:gd name="T22" fmla="*/ 2147483647 w 2593"/>
                <a:gd name="T23" fmla="*/ 2147483647 h 3649"/>
                <a:gd name="T24" fmla="*/ 2147483647 w 2593"/>
                <a:gd name="T25" fmla="*/ 2147483647 h 3649"/>
                <a:gd name="T26" fmla="*/ 2147483647 w 2593"/>
                <a:gd name="T27" fmla="*/ 2147483647 h 3649"/>
                <a:gd name="T28" fmla="*/ 2147483647 w 2593"/>
                <a:gd name="T29" fmla="*/ 2147483647 h 3649"/>
                <a:gd name="T30" fmla="*/ 2147483647 w 2593"/>
                <a:gd name="T31" fmla="*/ 2147483647 h 3649"/>
                <a:gd name="T32" fmla="*/ 2147483647 w 2593"/>
                <a:gd name="T33" fmla="*/ 2147483647 h 3649"/>
                <a:gd name="T34" fmla="*/ 2147483647 w 2593"/>
                <a:gd name="T35" fmla="*/ 2147483647 h 3649"/>
                <a:gd name="T36" fmla="*/ 2147483647 w 2593"/>
                <a:gd name="T37" fmla="*/ 2147483647 h 3649"/>
                <a:gd name="T38" fmla="*/ 2147483647 w 2593"/>
                <a:gd name="T39" fmla="*/ 2147483647 h 3649"/>
                <a:gd name="T40" fmla="*/ 2147483647 w 2593"/>
                <a:gd name="T41" fmla="*/ 2147483647 h 3649"/>
                <a:gd name="T42" fmla="*/ 2147483647 w 2593"/>
                <a:gd name="T43" fmla="*/ 2147483647 h 3649"/>
                <a:gd name="T44" fmla="*/ 2147483647 w 2593"/>
                <a:gd name="T45" fmla="*/ 2147483647 h 3649"/>
                <a:gd name="T46" fmla="*/ 2147483647 w 2593"/>
                <a:gd name="T47" fmla="*/ 2147483647 h 3649"/>
                <a:gd name="T48" fmla="*/ 2147483647 w 2593"/>
                <a:gd name="T49" fmla="*/ 2147483647 h 3649"/>
                <a:gd name="T50" fmla="*/ 2147483647 w 2593"/>
                <a:gd name="T51" fmla="*/ 2147483647 h 3649"/>
                <a:gd name="T52" fmla="*/ 2147483647 w 2593"/>
                <a:gd name="T53" fmla="*/ 2147483647 h 3649"/>
                <a:gd name="T54" fmla="*/ 2147483647 w 2593"/>
                <a:gd name="T55" fmla="*/ 2147483647 h 3649"/>
                <a:gd name="T56" fmla="*/ 2147483647 w 2593"/>
                <a:gd name="T57" fmla="*/ 2147483647 h 3649"/>
                <a:gd name="T58" fmla="*/ 2147483647 w 2593"/>
                <a:gd name="T59" fmla="*/ 2147483647 h 3649"/>
                <a:gd name="T60" fmla="*/ 2147483647 w 2593"/>
                <a:gd name="T61" fmla="*/ 2147483647 h 3649"/>
                <a:gd name="T62" fmla="*/ 2147483647 w 2593"/>
                <a:gd name="T63" fmla="*/ 2147483647 h 3649"/>
                <a:gd name="T64" fmla="*/ 2147483647 w 2593"/>
                <a:gd name="T65" fmla="*/ 2147483647 h 3649"/>
                <a:gd name="T66" fmla="*/ 2147483647 w 2593"/>
                <a:gd name="T67" fmla="*/ 2147483647 h 3649"/>
                <a:gd name="T68" fmla="*/ 2147483647 w 2593"/>
                <a:gd name="T69" fmla="*/ 2147483647 h 3649"/>
                <a:gd name="T70" fmla="*/ 2147483647 w 2593"/>
                <a:gd name="T71" fmla="*/ 2147483647 h 3649"/>
                <a:gd name="T72" fmla="*/ 2147483647 w 2593"/>
                <a:gd name="T73" fmla="*/ 2147483647 h 3649"/>
                <a:gd name="T74" fmla="*/ 2147483647 w 2593"/>
                <a:gd name="T75" fmla="*/ 2147483647 h 3649"/>
                <a:gd name="T76" fmla="*/ 2147483647 w 2593"/>
                <a:gd name="T77" fmla="*/ 2147483647 h 3649"/>
                <a:gd name="T78" fmla="*/ 2147483647 w 2593"/>
                <a:gd name="T79" fmla="*/ 2147483647 h 3649"/>
                <a:gd name="T80" fmla="*/ 2147483647 w 2593"/>
                <a:gd name="T81" fmla="*/ 2147483647 h 3649"/>
                <a:gd name="T82" fmla="*/ 2147483647 w 2593"/>
                <a:gd name="T83" fmla="*/ 2147483647 h 3649"/>
                <a:gd name="T84" fmla="*/ 2147483647 w 2593"/>
                <a:gd name="T85" fmla="*/ 2147483647 h 3649"/>
                <a:gd name="T86" fmla="*/ 2147483647 w 2593"/>
                <a:gd name="T87" fmla="*/ 2147483647 h 3649"/>
                <a:gd name="T88" fmla="*/ 2147483647 w 2593"/>
                <a:gd name="T89" fmla="*/ 2147483647 h 3649"/>
                <a:gd name="T90" fmla="*/ 2147483647 w 2593"/>
                <a:gd name="T91" fmla="*/ 2147483647 h 3649"/>
                <a:gd name="T92" fmla="*/ 2147483647 w 2593"/>
                <a:gd name="T93" fmla="*/ 2147483647 h 3649"/>
                <a:gd name="T94" fmla="*/ 2147483647 w 2593"/>
                <a:gd name="T95" fmla="*/ 2147483647 h 3649"/>
                <a:gd name="T96" fmla="*/ 2147483647 w 2593"/>
                <a:gd name="T97" fmla="*/ 2147483647 h 3649"/>
                <a:gd name="T98" fmla="*/ 2147483647 w 2593"/>
                <a:gd name="T99" fmla="*/ 2147483647 h 3649"/>
                <a:gd name="T100" fmla="*/ 2147483647 w 2593"/>
                <a:gd name="T101" fmla="*/ 2147483647 h 3649"/>
                <a:gd name="T102" fmla="*/ 2147483647 w 2593"/>
                <a:gd name="T103" fmla="*/ 2147483647 h 3649"/>
                <a:gd name="T104" fmla="*/ 2147483647 w 2593"/>
                <a:gd name="T105" fmla="*/ 2147483647 h 3649"/>
                <a:gd name="T106" fmla="*/ 2147483647 w 2593"/>
                <a:gd name="T107" fmla="*/ 2147483647 h 3649"/>
                <a:gd name="T108" fmla="*/ 2147483647 w 2593"/>
                <a:gd name="T109" fmla="*/ 2147483647 h 364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2593"/>
                <a:gd name="T166" fmla="*/ 0 h 3649"/>
                <a:gd name="T167" fmla="*/ 2593 w 2593"/>
                <a:gd name="T168" fmla="*/ 3649 h 364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2593" h="3649">
                  <a:moveTo>
                    <a:pt x="197" y="196"/>
                  </a:moveTo>
                  <a:lnTo>
                    <a:pt x="205" y="153"/>
                  </a:lnTo>
                  <a:lnTo>
                    <a:pt x="240" y="166"/>
                  </a:lnTo>
                  <a:lnTo>
                    <a:pt x="252" y="184"/>
                  </a:lnTo>
                  <a:lnTo>
                    <a:pt x="356" y="178"/>
                  </a:lnTo>
                  <a:lnTo>
                    <a:pt x="396" y="167"/>
                  </a:lnTo>
                  <a:lnTo>
                    <a:pt x="427" y="167"/>
                  </a:lnTo>
                  <a:lnTo>
                    <a:pt x="467" y="167"/>
                  </a:lnTo>
                  <a:lnTo>
                    <a:pt x="504" y="163"/>
                  </a:lnTo>
                  <a:lnTo>
                    <a:pt x="518" y="145"/>
                  </a:lnTo>
                  <a:lnTo>
                    <a:pt x="514" y="111"/>
                  </a:lnTo>
                  <a:lnTo>
                    <a:pt x="523" y="89"/>
                  </a:lnTo>
                  <a:lnTo>
                    <a:pt x="555" y="76"/>
                  </a:lnTo>
                  <a:lnTo>
                    <a:pt x="596" y="89"/>
                  </a:lnTo>
                  <a:lnTo>
                    <a:pt x="652" y="78"/>
                  </a:lnTo>
                  <a:lnTo>
                    <a:pt x="661" y="59"/>
                  </a:lnTo>
                  <a:lnTo>
                    <a:pt x="657" y="31"/>
                  </a:lnTo>
                  <a:lnTo>
                    <a:pt x="642" y="14"/>
                  </a:lnTo>
                  <a:lnTo>
                    <a:pt x="669" y="16"/>
                  </a:lnTo>
                  <a:lnTo>
                    <a:pt x="692" y="23"/>
                  </a:lnTo>
                  <a:lnTo>
                    <a:pt x="716" y="26"/>
                  </a:lnTo>
                  <a:lnTo>
                    <a:pt x="758" y="10"/>
                  </a:lnTo>
                  <a:lnTo>
                    <a:pt x="796" y="0"/>
                  </a:lnTo>
                  <a:lnTo>
                    <a:pt x="827" y="12"/>
                  </a:lnTo>
                  <a:lnTo>
                    <a:pt x="839" y="41"/>
                  </a:lnTo>
                  <a:lnTo>
                    <a:pt x="861" y="46"/>
                  </a:lnTo>
                  <a:lnTo>
                    <a:pt x="864" y="33"/>
                  </a:lnTo>
                  <a:lnTo>
                    <a:pt x="877" y="18"/>
                  </a:lnTo>
                  <a:lnTo>
                    <a:pt x="913" y="17"/>
                  </a:lnTo>
                  <a:lnTo>
                    <a:pt x="958" y="65"/>
                  </a:lnTo>
                  <a:lnTo>
                    <a:pt x="976" y="67"/>
                  </a:lnTo>
                  <a:lnTo>
                    <a:pt x="973" y="104"/>
                  </a:lnTo>
                  <a:lnTo>
                    <a:pt x="949" y="132"/>
                  </a:lnTo>
                  <a:lnTo>
                    <a:pt x="939" y="166"/>
                  </a:lnTo>
                  <a:lnTo>
                    <a:pt x="943" y="194"/>
                  </a:lnTo>
                  <a:lnTo>
                    <a:pt x="963" y="215"/>
                  </a:lnTo>
                  <a:lnTo>
                    <a:pt x="991" y="223"/>
                  </a:lnTo>
                  <a:lnTo>
                    <a:pt x="1045" y="226"/>
                  </a:lnTo>
                  <a:lnTo>
                    <a:pt x="1071" y="195"/>
                  </a:lnTo>
                  <a:lnTo>
                    <a:pt x="1132" y="196"/>
                  </a:lnTo>
                  <a:lnTo>
                    <a:pt x="1181" y="204"/>
                  </a:lnTo>
                  <a:lnTo>
                    <a:pt x="1187" y="226"/>
                  </a:lnTo>
                  <a:lnTo>
                    <a:pt x="1181" y="248"/>
                  </a:lnTo>
                  <a:lnTo>
                    <a:pt x="1191" y="278"/>
                  </a:lnTo>
                  <a:lnTo>
                    <a:pt x="1196" y="301"/>
                  </a:lnTo>
                  <a:lnTo>
                    <a:pt x="1220" y="328"/>
                  </a:lnTo>
                  <a:lnTo>
                    <a:pt x="1198" y="372"/>
                  </a:lnTo>
                  <a:lnTo>
                    <a:pt x="1193" y="424"/>
                  </a:lnTo>
                  <a:lnTo>
                    <a:pt x="1173" y="458"/>
                  </a:lnTo>
                  <a:lnTo>
                    <a:pt x="1148" y="486"/>
                  </a:lnTo>
                  <a:lnTo>
                    <a:pt x="1173" y="507"/>
                  </a:lnTo>
                  <a:lnTo>
                    <a:pt x="1175" y="582"/>
                  </a:lnTo>
                  <a:lnTo>
                    <a:pt x="1127" y="629"/>
                  </a:lnTo>
                  <a:lnTo>
                    <a:pt x="1125" y="698"/>
                  </a:lnTo>
                  <a:lnTo>
                    <a:pt x="1179" y="727"/>
                  </a:lnTo>
                  <a:lnTo>
                    <a:pt x="1213" y="693"/>
                  </a:lnTo>
                  <a:lnTo>
                    <a:pt x="1302" y="649"/>
                  </a:lnTo>
                  <a:lnTo>
                    <a:pt x="1350" y="616"/>
                  </a:lnTo>
                  <a:lnTo>
                    <a:pt x="1358" y="583"/>
                  </a:lnTo>
                  <a:lnTo>
                    <a:pt x="1404" y="589"/>
                  </a:lnTo>
                  <a:lnTo>
                    <a:pt x="1445" y="541"/>
                  </a:lnTo>
                  <a:lnTo>
                    <a:pt x="1486" y="555"/>
                  </a:lnTo>
                  <a:lnTo>
                    <a:pt x="1516" y="581"/>
                  </a:lnTo>
                  <a:lnTo>
                    <a:pt x="1564" y="595"/>
                  </a:lnTo>
                  <a:lnTo>
                    <a:pt x="1615" y="601"/>
                  </a:lnTo>
                  <a:lnTo>
                    <a:pt x="1618" y="617"/>
                  </a:lnTo>
                  <a:lnTo>
                    <a:pt x="1645" y="635"/>
                  </a:lnTo>
                  <a:lnTo>
                    <a:pt x="1645" y="619"/>
                  </a:lnTo>
                  <a:lnTo>
                    <a:pt x="1682" y="611"/>
                  </a:lnTo>
                  <a:lnTo>
                    <a:pt x="1714" y="591"/>
                  </a:lnTo>
                  <a:lnTo>
                    <a:pt x="1760" y="591"/>
                  </a:lnTo>
                  <a:lnTo>
                    <a:pt x="1826" y="515"/>
                  </a:lnTo>
                  <a:lnTo>
                    <a:pt x="1828" y="473"/>
                  </a:lnTo>
                  <a:lnTo>
                    <a:pt x="1906" y="477"/>
                  </a:lnTo>
                  <a:lnTo>
                    <a:pt x="1997" y="505"/>
                  </a:lnTo>
                  <a:lnTo>
                    <a:pt x="2025" y="506"/>
                  </a:lnTo>
                  <a:lnTo>
                    <a:pt x="2066" y="521"/>
                  </a:lnTo>
                  <a:lnTo>
                    <a:pt x="2168" y="627"/>
                  </a:lnTo>
                  <a:lnTo>
                    <a:pt x="2299" y="714"/>
                  </a:lnTo>
                  <a:lnTo>
                    <a:pt x="2306" y="788"/>
                  </a:lnTo>
                  <a:lnTo>
                    <a:pt x="2293" y="840"/>
                  </a:lnTo>
                  <a:lnTo>
                    <a:pt x="2301" y="865"/>
                  </a:lnTo>
                  <a:lnTo>
                    <a:pt x="2303" y="934"/>
                  </a:lnTo>
                  <a:lnTo>
                    <a:pt x="2343" y="961"/>
                  </a:lnTo>
                  <a:lnTo>
                    <a:pt x="2405" y="1046"/>
                  </a:lnTo>
                  <a:lnTo>
                    <a:pt x="2519" y="1066"/>
                  </a:lnTo>
                  <a:lnTo>
                    <a:pt x="2506" y="1082"/>
                  </a:lnTo>
                  <a:lnTo>
                    <a:pt x="2528" y="1125"/>
                  </a:lnTo>
                  <a:lnTo>
                    <a:pt x="2592" y="1137"/>
                  </a:lnTo>
                  <a:lnTo>
                    <a:pt x="2565" y="1213"/>
                  </a:lnTo>
                  <a:lnTo>
                    <a:pt x="2582" y="1237"/>
                  </a:lnTo>
                  <a:lnTo>
                    <a:pt x="2552" y="1284"/>
                  </a:lnTo>
                  <a:lnTo>
                    <a:pt x="2592" y="1315"/>
                  </a:lnTo>
                  <a:lnTo>
                    <a:pt x="2574" y="1335"/>
                  </a:lnTo>
                  <a:lnTo>
                    <a:pt x="2567" y="1361"/>
                  </a:lnTo>
                  <a:lnTo>
                    <a:pt x="2565" y="1381"/>
                  </a:lnTo>
                  <a:lnTo>
                    <a:pt x="2572" y="1401"/>
                  </a:lnTo>
                  <a:lnTo>
                    <a:pt x="2565" y="1426"/>
                  </a:lnTo>
                  <a:lnTo>
                    <a:pt x="2534" y="1461"/>
                  </a:lnTo>
                  <a:lnTo>
                    <a:pt x="2473" y="1476"/>
                  </a:lnTo>
                  <a:lnTo>
                    <a:pt x="2412" y="1512"/>
                  </a:lnTo>
                  <a:lnTo>
                    <a:pt x="2398" y="1490"/>
                  </a:lnTo>
                  <a:lnTo>
                    <a:pt x="2367" y="1468"/>
                  </a:lnTo>
                  <a:lnTo>
                    <a:pt x="2331" y="1463"/>
                  </a:lnTo>
                  <a:lnTo>
                    <a:pt x="2250" y="1474"/>
                  </a:lnTo>
                  <a:lnTo>
                    <a:pt x="2148" y="1474"/>
                  </a:lnTo>
                  <a:lnTo>
                    <a:pt x="2058" y="1481"/>
                  </a:lnTo>
                  <a:lnTo>
                    <a:pt x="1987" y="1468"/>
                  </a:lnTo>
                  <a:lnTo>
                    <a:pt x="1872" y="1485"/>
                  </a:lnTo>
                  <a:lnTo>
                    <a:pt x="1837" y="1486"/>
                  </a:lnTo>
                  <a:lnTo>
                    <a:pt x="1764" y="1528"/>
                  </a:lnTo>
                  <a:lnTo>
                    <a:pt x="1739" y="1576"/>
                  </a:lnTo>
                  <a:lnTo>
                    <a:pt x="1696" y="1591"/>
                  </a:lnTo>
                  <a:lnTo>
                    <a:pt x="1679" y="1635"/>
                  </a:lnTo>
                  <a:lnTo>
                    <a:pt x="1641" y="1654"/>
                  </a:lnTo>
                  <a:lnTo>
                    <a:pt x="1654" y="1671"/>
                  </a:lnTo>
                  <a:lnTo>
                    <a:pt x="1571" y="1691"/>
                  </a:lnTo>
                  <a:lnTo>
                    <a:pt x="1574" y="1752"/>
                  </a:lnTo>
                  <a:lnTo>
                    <a:pt x="1608" y="1806"/>
                  </a:lnTo>
                  <a:lnTo>
                    <a:pt x="1625" y="1884"/>
                  </a:lnTo>
                  <a:lnTo>
                    <a:pt x="1702" y="1957"/>
                  </a:lnTo>
                  <a:lnTo>
                    <a:pt x="1693" y="2010"/>
                  </a:lnTo>
                  <a:lnTo>
                    <a:pt x="1750" y="2153"/>
                  </a:lnTo>
                  <a:lnTo>
                    <a:pt x="1712" y="2088"/>
                  </a:lnTo>
                  <a:lnTo>
                    <a:pt x="1699" y="2064"/>
                  </a:lnTo>
                  <a:lnTo>
                    <a:pt x="1679" y="2031"/>
                  </a:lnTo>
                  <a:lnTo>
                    <a:pt x="1645" y="2019"/>
                  </a:lnTo>
                  <a:lnTo>
                    <a:pt x="1645" y="2050"/>
                  </a:lnTo>
                  <a:lnTo>
                    <a:pt x="1574" y="2023"/>
                  </a:lnTo>
                  <a:lnTo>
                    <a:pt x="1550" y="1996"/>
                  </a:lnTo>
                  <a:lnTo>
                    <a:pt x="1394" y="1900"/>
                  </a:lnTo>
                  <a:lnTo>
                    <a:pt x="1298" y="1914"/>
                  </a:lnTo>
                  <a:lnTo>
                    <a:pt x="1284" y="1928"/>
                  </a:lnTo>
                  <a:lnTo>
                    <a:pt x="1228" y="1912"/>
                  </a:lnTo>
                  <a:lnTo>
                    <a:pt x="1127" y="1927"/>
                  </a:lnTo>
                  <a:lnTo>
                    <a:pt x="1101" y="1909"/>
                  </a:lnTo>
                  <a:lnTo>
                    <a:pt x="1115" y="1880"/>
                  </a:lnTo>
                  <a:lnTo>
                    <a:pt x="1109" y="1852"/>
                  </a:lnTo>
                  <a:lnTo>
                    <a:pt x="1115" y="1825"/>
                  </a:lnTo>
                  <a:lnTo>
                    <a:pt x="1125" y="1713"/>
                  </a:lnTo>
                  <a:lnTo>
                    <a:pt x="1020" y="1701"/>
                  </a:lnTo>
                  <a:lnTo>
                    <a:pt x="937" y="1713"/>
                  </a:lnTo>
                  <a:lnTo>
                    <a:pt x="913" y="1703"/>
                  </a:lnTo>
                  <a:lnTo>
                    <a:pt x="811" y="1761"/>
                  </a:lnTo>
                  <a:lnTo>
                    <a:pt x="852" y="1809"/>
                  </a:lnTo>
                  <a:lnTo>
                    <a:pt x="821" y="1912"/>
                  </a:lnTo>
                  <a:lnTo>
                    <a:pt x="821" y="1944"/>
                  </a:lnTo>
                  <a:lnTo>
                    <a:pt x="821" y="1969"/>
                  </a:lnTo>
                  <a:lnTo>
                    <a:pt x="823" y="1991"/>
                  </a:lnTo>
                  <a:lnTo>
                    <a:pt x="811" y="2036"/>
                  </a:lnTo>
                  <a:lnTo>
                    <a:pt x="804" y="2060"/>
                  </a:lnTo>
                  <a:lnTo>
                    <a:pt x="771" y="2096"/>
                  </a:lnTo>
                  <a:lnTo>
                    <a:pt x="690" y="2240"/>
                  </a:lnTo>
                  <a:lnTo>
                    <a:pt x="694" y="2272"/>
                  </a:lnTo>
                  <a:lnTo>
                    <a:pt x="667" y="2290"/>
                  </a:lnTo>
                  <a:lnTo>
                    <a:pt x="667" y="2359"/>
                  </a:lnTo>
                  <a:lnTo>
                    <a:pt x="609" y="2410"/>
                  </a:lnTo>
                  <a:lnTo>
                    <a:pt x="580" y="2452"/>
                  </a:lnTo>
                  <a:lnTo>
                    <a:pt x="593" y="2481"/>
                  </a:lnTo>
                  <a:lnTo>
                    <a:pt x="567" y="2487"/>
                  </a:lnTo>
                  <a:lnTo>
                    <a:pt x="576" y="2516"/>
                  </a:lnTo>
                  <a:lnTo>
                    <a:pt x="562" y="2547"/>
                  </a:lnTo>
                  <a:lnTo>
                    <a:pt x="562" y="2579"/>
                  </a:lnTo>
                  <a:lnTo>
                    <a:pt x="559" y="2604"/>
                  </a:lnTo>
                  <a:lnTo>
                    <a:pt x="559" y="2629"/>
                  </a:lnTo>
                  <a:lnTo>
                    <a:pt x="565" y="2653"/>
                  </a:lnTo>
                  <a:lnTo>
                    <a:pt x="585" y="2686"/>
                  </a:lnTo>
                  <a:lnTo>
                    <a:pt x="600" y="2718"/>
                  </a:lnTo>
                  <a:lnTo>
                    <a:pt x="583" y="2738"/>
                  </a:lnTo>
                  <a:lnTo>
                    <a:pt x="588" y="2769"/>
                  </a:lnTo>
                  <a:lnTo>
                    <a:pt x="624" y="2769"/>
                  </a:lnTo>
                  <a:lnTo>
                    <a:pt x="635" y="2770"/>
                  </a:lnTo>
                  <a:lnTo>
                    <a:pt x="665" y="2762"/>
                  </a:lnTo>
                  <a:lnTo>
                    <a:pt x="677" y="2752"/>
                  </a:lnTo>
                  <a:lnTo>
                    <a:pt x="704" y="2749"/>
                  </a:lnTo>
                  <a:lnTo>
                    <a:pt x="725" y="2742"/>
                  </a:lnTo>
                  <a:lnTo>
                    <a:pt x="752" y="2739"/>
                  </a:lnTo>
                  <a:lnTo>
                    <a:pt x="783" y="2752"/>
                  </a:lnTo>
                  <a:lnTo>
                    <a:pt x="800" y="2800"/>
                  </a:lnTo>
                  <a:lnTo>
                    <a:pt x="803" y="2826"/>
                  </a:lnTo>
                  <a:lnTo>
                    <a:pt x="807" y="2846"/>
                  </a:lnTo>
                  <a:lnTo>
                    <a:pt x="816" y="2873"/>
                  </a:lnTo>
                  <a:lnTo>
                    <a:pt x="827" y="2901"/>
                  </a:lnTo>
                  <a:lnTo>
                    <a:pt x="835" y="2923"/>
                  </a:lnTo>
                  <a:lnTo>
                    <a:pt x="882" y="2970"/>
                  </a:lnTo>
                  <a:lnTo>
                    <a:pt x="878" y="2944"/>
                  </a:lnTo>
                  <a:lnTo>
                    <a:pt x="902" y="2954"/>
                  </a:lnTo>
                  <a:lnTo>
                    <a:pt x="922" y="2992"/>
                  </a:lnTo>
                  <a:lnTo>
                    <a:pt x="966" y="3138"/>
                  </a:lnTo>
                  <a:lnTo>
                    <a:pt x="1082" y="3320"/>
                  </a:lnTo>
                  <a:lnTo>
                    <a:pt x="1117" y="3322"/>
                  </a:lnTo>
                  <a:lnTo>
                    <a:pt x="1150" y="3340"/>
                  </a:lnTo>
                  <a:lnTo>
                    <a:pt x="1193" y="3347"/>
                  </a:lnTo>
                  <a:lnTo>
                    <a:pt x="1259" y="3338"/>
                  </a:lnTo>
                  <a:lnTo>
                    <a:pt x="1298" y="3336"/>
                  </a:lnTo>
                  <a:lnTo>
                    <a:pt x="1357" y="3357"/>
                  </a:lnTo>
                  <a:lnTo>
                    <a:pt x="1394" y="3411"/>
                  </a:lnTo>
                  <a:lnTo>
                    <a:pt x="1425" y="3438"/>
                  </a:lnTo>
                  <a:lnTo>
                    <a:pt x="1460" y="3461"/>
                  </a:lnTo>
                  <a:lnTo>
                    <a:pt x="1519" y="3495"/>
                  </a:lnTo>
                  <a:lnTo>
                    <a:pt x="1520" y="3529"/>
                  </a:lnTo>
                  <a:lnTo>
                    <a:pt x="1472" y="3553"/>
                  </a:lnTo>
                  <a:lnTo>
                    <a:pt x="1435" y="3627"/>
                  </a:lnTo>
                  <a:lnTo>
                    <a:pt x="1416" y="3611"/>
                  </a:lnTo>
                  <a:lnTo>
                    <a:pt x="1398" y="3619"/>
                  </a:lnTo>
                  <a:lnTo>
                    <a:pt x="1371" y="3582"/>
                  </a:lnTo>
                  <a:lnTo>
                    <a:pt x="1348" y="3577"/>
                  </a:lnTo>
                  <a:lnTo>
                    <a:pt x="1327" y="3584"/>
                  </a:lnTo>
                  <a:lnTo>
                    <a:pt x="1296" y="3588"/>
                  </a:lnTo>
                  <a:lnTo>
                    <a:pt x="1279" y="3598"/>
                  </a:lnTo>
                  <a:lnTo>
                    <a:pt x="1269" y="3604"/>
                  </a:lnTo>
                  <a:lnTo>
                    <a:pt x="1252" y="3610"/>
                  </a:lnTo>
                  <a:lnTo>
                    <a:pt x="1250" y="3625"/>
                  </a:lnTo>
                  <a:lnTo>
                    <a:pt x="1215" y="3648"/>
                  </a:lnTo>
                  <a:lnTo>
                    <a:pt x="1190" y="3624"/>
                  </a:lnTo>
                  <a:lnTo>
                    <a:pt x="1167" y="3609"/>
                  </a:lnTo>
                  <a:lnTo>
                    <a:pt x="1172" y="3582"/>
                  </a:lnTo>
                  <a:lnTo>
                    <a:pt x="1193" y="3572"/>
                  </a:lnTo>
                  <a:lnTo>
                    <a:pt x="1201" y="3550"/>
                  </a:lnTo>
                  <a:lnTo>
                    <a:pt x="1201" y="3498"/>
                  </a:lnTo>
                  <a:lnTo>
                    <a:pt x="1183" y="3499"/>
                  </a:lnTo>
                  <a:lnTo>
                    <a:pt x="1162" y="3493"/>
                  </a:lnTo>
                  <a:lnTo>
                    <a:pt x="1137" y="3498"/>
                  </a:lnTo>
                  <a:lnTo>
                    <a:pt x="1117" y="3499"/>
                  </a:lnTo>
                  <a:lnTo>
                    <a:pt x="1102" y="3450"/>
                  </a:lnTo>
                  <a:lnTo>
                    <a:pt x="1075" y="3433"/>
                  </a:lnTo>
                  <a:lnTo>
                    <a:pt x="1060" y="3450"/>
                  </a:lnTo>
                  <a:lnTo>
                    <a:pt x="1030" y="3443"/>
                  </a:lnTo>
                  <a:lnTo>
                    <a:pt x="1006" y="3430"/>
                  </a:lnTo>
                  <a:lnTo>
                    <a:pt x="970" y="3430"/>
                  </a:lnTo>
                  <a:lnTo>
                    <a:pt x="948" y="3410"/>
                  </a:lnTo>
                  <a:lnTo>
                    <a:pt x="935" y="3388"/>
                  </a:lnTo>
                  <a:lnTo>
                    <a:pt x="902" y="3388"/>
                  </a:lnTo>
                  <a:lnTo>
                    <a:pt x="888" y="3408"/>
                  </a:lnTo>
                  <a:lnTo>
                    <a:pt x="888" y="3431"/>
                  </a:lnTo>
                  <a:lnTo>
                    <a:pt x="879" y="3448"/>
                  </a:lnTo>
                  <a:lnTo>
                    <a:pt x="867" y="3430"/>
                  </a:lnTo>
                  <a:lnTo>
                    <a:pt x="852" y="3430"/>
                  </a:lnTo>
                  <a:lnTo>
                    <a:pt x="803" y="3379"/>
                  </a:lnTo>
                  <a:lnTo>
                    <a:pt x="775" y="3354"/>
                  </a:lnTo>
                  <a:lnTo>
                    <a:pt x="742" y="3354"/>
                  </a:lnTo>
                  <a:lnTo>
                    <a:pt x="750" y="3328"/>
                  </a:lnTo>
                  <a:lnTo>
                    <a:pt x="736" y="3307"/>
                  </a:lnTo>
                  <a:lnTo>
                    <a:pt x="745" y="3285"/>
                  </a:lnTo>
                  <a:lnTo>
                    <a:pt x="725" y="3271"/>
                  </a:lnTo>
                  <a:lnTo>
                    <a:pt x="715" y="3278"/>
                  </a:lnTo>
                  <a:lnTo>
                    <a:pt x="689" y="3248"/>
                  </a:lnTo>
                  <a:lnTo>
                    <a:pt x="705" y="3228"/>
                  </a:lnTo>
                  <a:lnTo>
                    <a:pt x="681" y="3231"/>
                  </a:lnTo>
                  <a:lnTo>
                    <a:pt x="677" y="3219"/>
                  </a:lnTo>
                  <a:lnTo>
                    <a:pt x="659" y="3237"/>
                  </a:lnTo>
                  <a:lnTo>
                    <a:pt x="628" y="3217"/>
                  </a:lnTo>
                  <a:lnTo>
                    <a:pt x="621" y="3191"/>
                  </a:lnTo>
                  <a:lnTo>
                    <a:pt x="600" y="3154"/>
                  </a:lnTo>
                  <a:lnTo>
                    <a:pt x="555" y="3127"/>
                  </a:lnTo>
                  <a:lnTo>
                    <a:pt x="544" y="3142"/>
                  </a:lnTo>
                  <a:lnTo>
                    <a:pt x="525" y="3128"/>
                  </a:lnTo>
                  <a:lnTo>
                    <a:pt x="522" y="3114"/>
                  </a:lnTo>
                  <a:lnTo>
                    <a:pt x="539" y="3084"/>
                  </a:lnTo>
                  <a:lnTo>
                    <a:pt x="521" y="3089"/>
                  </a:lnTo>
                  <a:lnTo>
                    <a:pt x="499" y="3067"/>
                  </a:lnTo>
                  <a:lnTo>
                    <a:pt x="442" y="3057"/>
                  </a:lnTo>
                  <a:lnTo>
                    <a:pt x="437" y="3030"/>
                  </a:lnTo>
                  <a:lnTo>
                    <a:pt x="420" y="2994"/>
                  </a:lnTo>
                  <a:lnTo>
                    <a:pt x="380" y="2977"/>
                  </a:lnTo>
                  <a:lnTo>
                    <a:pt x="345" y="2989"/>
                  </a:lnTo>
                  <a:lnTo>
                    <a:pt x="335" y="3032"/>
                  </a:lnTo>
                  <a:lnTo>
                    <a:pt x="295" y="3015"/>
                  </a:lnTo>
                  <a:lnTo>
                    <a:pt x="267" y="2963"/>
                  </a:lnTo>
                  <a:lnTo>
                    <a:pt x="265" y="2889"/>
                  </a:lnTo>
                  <a:lnTo>
                    <a:pt x="292" y="2840"/>
                  </a:lnTo>
                  <a:lnTo>
                    <a:pt x="301" y="2780"/>
                  </a:lnTo>
                  <a:lnTo>
                    <a:pt x="315" y="2737"/>
                  </a:lnTo>
                  <a:lnTo>
                    <a:pt x="331" y="2686"/>
                  </a:lnTo>
                  <a:lnTo>
                    <a:pt x="367" y="2684"/>
                  </a:lnTo>
                  <a:lnTo>
                    <a:pt x="348" y="2671"/>
                  </a:lnTo>
                  <a:lnTo>
                    <a:pt x="346" y="2659"/>
                  </a:lnTo>
                  <a:lnTo>
                    <a:pt x="357" y="2648"/>
                  </a:lnTo>
                  <a:lnTo>
                    <a:pt x="350" y="2622"/>
                  </a:lnTo>
                  <a:lnTo>
                    <a:pt x="311" y="2642"/>
                  </a:lnTo>
                  <a:lnTo>
                    <a:pt x="355" y="2610"/>
                  </a:lnTo>
                  <a:lnTo>
                    <a:pt x="397" y="2563"/>
                  </a:lnTo>
                  <a:lnTo>
                    <a:pt x="447" y="2462"/>
                  </a:lnTo>
                  <a:lnTo>
                    <a:pt x="443" y="2423"/>
                  </a:lnTo>
                  <a:lnTo>
                    <a:pt x="450" y="2394"/>
                  </a:lnTo>
                  <a:lnTo>
                    <a:pt x="499" y="2374"/>
                  </a:lnTo>
                  <a:lnTo>
                    <a:pt x="512" y="2339"/>
                  </a:lnTo>
                  <a:lnTo>
                    <a:pt x="559" y="2323"/>
                  </a:lnTo>
                  <a:lnTo>
                    <a:pt x="576" y="2305"/>
                  </a:lnTo>
                  <a:lnTo>
                    <a:pt x="586" y="2285"/>
                  </a:lnTo>
                  <a:lnTo>
                    <a:pt x="610" y="2259"/>
                  </a:lnTo>
                  <a:lnTo>
                    <a:pt x="638" y="2234"/>
                  </a:lnTo>
                  <a:lnTo>
                    <a:pt x="656" y="2175"/>
                  </a:lnTo>
                  <a:lnTo>
                    <a:pt x="685" y="2170"/>
                  </a:lnTo>
                  <a:lnTo>
                    <a:pt x="712" y="2130"/>
                  </a:lnTo>
                  <a:lnTo>
                    <a:pt x="695" y="2107"/>
                  </a:lnTo>
                  <a:lnTo>
                    <a:pt x="695" y="2090"/>
                  </a:lnTo>
                  <a:lnTo>
                    <a:pt x="687" y="2072"/>
                  </a:lnTo>
                  <a:lnTo>
                    <a:pt x="689" y="2043"/>
                  </a:lnTo>
                  <a:lnTo>
                    <a:pt x="659" y="2043"/>
                  </a:lnTo>
                  <a:lnTo>
                    <a:pt x="659" y="2010"/>
                  </a:lnTo>
                  <a:lnTo>
                    <a:pt x="650" y="1983"/>
                  </a:lnTo>
                  <a:lnTo>
                    <a:pt x="650" y="1934"/>
                  </a:lnTo>
                  <a:lnTo>
                    <a:pt x="623" y="1923"/>
                  </a:lnTo>
                  <a:lnTo>
                    <a:pt x="593" y="1902"/>
                  </a:lnTo>
                  <a:lnTo>
                    <a:pt x="567" y="1859"/>
                  </a:lnTo>
                  <a:lnTo>
                    <a:pt x="569" y="1839"/>
                  </a:lnTo>
                  <a:lnTo>
                    <a:pt x="552" y="1797"/>
                  </a:lnTo>
                  <a:lnTo>
                    <a:pt x="573" y="1785"/>
                  </a:lnTo>
                  <a:lnTo>
                    <a:pt x="571" y="1763"/>
                  </a:lnTo>
                  <a:lnTo>
                    <a:pt x="571" y="1747"/>
                  </a:lnTo>
                  <a:lnTo>
                    <a:pt x="571" y="1721"/>
                  </a:lnTo>
                  <a:lnTo>
                    <a:pt x="561" y="1683"/>
                  </a:lnTo>
                  <a:lnTo>
                    <a:pt x="562" y="1659"/>
                  </a:lnTo>
                  <a:lnTo>
                    <a:pt x="545" y="1635"/>
                  </a:lnTo>
                  <a:lnTo>
                    <a:pt x="532" y="1610"/>
                  </a:lnTo>
                  <a:lnTo>
                    <a:pt x="522" y="1597"/>
                  </a:lnTo>
                  <a:lnTo>
                    <a:pt x="504" y="1580"/>
                  </a:lnTo>
                  <a:lnTo>
                    <a:pt x="482" y="1571"/>
                  </a:lnTo>
                  <a:lnTo>
                    <a:pt x="476" y="1556"/>
                  </a:lnTo>
                  <a:lnTo>
                    <a:pt x="433" y="1538"/>
                  </a:lnTo>
                  <a:lnTo>
                    <a:pt x="402" y="1520"/>
                  </a:lnTo>
                  <a:lnTo>
                    <a:pt x="387" y="1504"/>
                  </a:lnTo>
                  <a:lnTo>
                    <a:pt x="361" y="1477"/>
                  </a:lnTo>
                  <a:lnTo>
                    <a:pt x="355" y="1457"/>
                  </a:lnTo>
                  <a:lnTo>
                    <a:pt x="302" y="1418"/>
                  </a:lnTo>
                  <a:lnTo>
                    <a:pt x="281" y="1392"/>
                  </a:lnTo>
                  <a:lnTo>
                    <a:pt x="277" y="1357"/>
                  </a:lnTo>
                  <a:lnTo>
                    <a:pt x="267" y="1328"/>
                  </a:lnTo>
                  <a:lnTo>
                    <a:pt x="257" y="1315"/>
                  </a:lnTo>
                  <a:lnTo>
                    <a:pt x="260" y="1297"/>
                  </a:lnTo>
                  <a:lnTo>
                    <a:pt x="278" y="1286"/>
                  </a:lnTo>
                  <a:lnTo>
                    <a:pt x="321" y="1281"/>
                  </a:lnTo>
                  <a:lnTo>
                    <a:pt x="326" y="1262"/>
                  </a:lnTo>
                  <a:lnTo>
                    <a:pt x="341" y="1255"/>
                  </a:lnTo>
                  <a:lnTo>
                    <a:pt x="376" y="1255"/>
                  </a:lnTo>
                  <a:lnTo>
                    <a:pt x="376" y="1209"/>
                  </a:lnTo>
                  <a:lnTo>
                    <a:pt x="371" y="1180"/>
                  </a:lnTo>
                  <a:lnTo>
                    <a:pt x="378" y="1152"/>
                  </a:lnTo>
                  <a:lnTo>
                    <a:pt x="383" y="1123"/>
                  </a:lnTo>
                  <a:lnTo>
                    <a:pt x="371" y="1088"/>
                  </a:lnTo>
                  <a:lnTo>
                    <a:pt x="397" y="1075"/>
                  </a:lnTo>
                  <a:lnTo>
                    <a:pt x="405" y="1063"/>
                  </a:lnTo>
                  <a:lnTo>
                    <a:pt x="430" y="1068"/>
                  </a:lnTo>
                  <a:lnTo>
                    <a:pt x="467" y="1066"/>
                  </a:lnTo>
                  <a:lnTo>
                    <a:pt x="467" y="1042"/>
                  </a:lnTo>
                  <a:lnTo>
                    <a:pt x="480" y="1020"/>
                  </a:lnTo>
                  <a:lnTo>
                    <a:pt x="480" y="1006"/>
                  </a:lnTo>
                  <a:lnTo>
                    <a:pt x="474" y="992"/>
                  </a:lnTo>
                  <a:lnTo>
                    <a:pt x="442" y="1008"/>
                  </a:lnTo>
                  <a:lnTo>
                    <a:pt x="411" y="1030"/>
                  </a:lnTo>
                  <a:lnTo>
                    <a:pt x="400" y="1008"/>
                  </a:lnTo>
                  <a:lnTo>
                    <a:pt x="396" y="983"/>
                  </a:lnTo>
                  <a:lnTo>
                    <a:pt x="379" y="956"/>
                  </a:lnTo>
                  <a:lnTo>
                    <a:pt x="349" y="920"/>
                  </a:lnTo>
                  <a:lnTo>
                    <a:pt x="362" y="896"/>
                  </a:lnTo>
                  <a:lnTo>
                    <a:pt x="346" y="850"/>
                  </a:lnTo>
                  <a:lnTo>
                    <a:pt x="308" y="837"/>
                  </a:lnTo>
                  <a:lnTo>
                    <a:pt x="220" y="750"/>
                  </a:lnTo>
                  <a:lnTo>
                    <a:pt x="140" y="693"/>
                  </a:lnTo>
                  <a:lnTo>
                    <a:pt x="122" y="663"/>
                  </a:lnTo>
                  <a:lnTo>
                    <a:pt x="100" y="638"/>
                  </a:lnTo>
                  <a:lnTo>
                    <a:pt x="119" y="609"/>
                  </a:lnTo>
                  <a:lnTo>
                    <a:pt x="100" y="585"/>
                  </a:lnTo>
                  <a:lnTo>
                    <a:pt x="94" y="563"/>
                  </a:lnTo>
                  <a:lnTo>
                    <a:pt x="76" y="541"/>
                  </a:lnTo>
                  <a:lnTo>
                    <a:pt x="77" y="522"/>
                  </a:lnTo>
                  <a:lnTo>
                    <a:pt x="61" y="520"/>
                  </a:lnTo>
                  <a:lnTo>
                    <a:pt x="44" y="538"/>
                  </a:lnTo>
                  <a:lnTo>
                    <a:pt x="24" y="532"/>
                  </a:lnTo>
                  <a:lnTo>
                    <a:pt x="19" y="515"/>
                  </a:lnTo>
                  <a:lnTo>
                    <a:pt x="15" y="494"/>
                  </a:lnTo>
                  <a:lnTo>
                    <a:pt x="9" y="477"/>
                  </a:lnTo>
                  <a:lnTo>
                    <a:pt x="0" y="458"/>
                  </a:lnTo>
                  <a:lnTo>
                    <a:pt x="37" y="479"/>
                  </a:lnTo>
                  <a:lnTo>
                    <a:pt x="72" y="466"/>
                  </a:lnTo>
                  <a:lnTo>
                    <a:pt x="119" y="457"/>
                  </a:lnTo>
                  <a:lnTo>
                    <a:pt x="112" y="394"/>
                  </a:lnTo>
                  <a:lnTo>
                    <a:pt x="90" y="374"/>
                  </a:lnTo>
                  <a:lnTo>
                    <a:pt x="145" y="338"/>
                  </a:lnTo>
                  <a:lnTo>
                    <a:pt x="126" y="260"/>
                  </a:lnTo>
                  <a:lnTo>
                    <a:pt x="155" y="232"/>
                  </a:lnTo>
                  <a:lnTo>
                    <a:pt x="146" y="212"/>
                  </a:lnTo>
                  <a:lnTo>
                    <a:pt x="176" y="210"/>
                  </a:lnTo>
                  <a:lnTo>
                    <a:pt x="197" y="196"/>
                  </a:lnTo>
                </a:path>
              </a:pathLst>
            </a:custGeom>
            <a:solidFill>
              <a:srgbClr val="CC9900">
                <a:alpha val="52940"/>
              </a:srgbClr>
            </a:solidFill>
            <a:ln w="9525">
              <a:round/>
              <a:headEnd/>
              <a:tailEnd/>
            </a:ln>
            <a:scene3d>
              <a:camera prst="legacyPerspectiveBottom"/>
              <a:lightRig rig="legacyFlat3" dir="t"/>
            </a:scene3d>
            <a:sp3d extrusionH="887400" prstMaterial="legacyMatte">
              <a:bevelT w="13500" h="13500" prst="angle"/>
              <a:bevelB w="13500" h="13500" prst="angle"/>
              <a:extrusionClr>
                <a:srgbClr val="99FF66"/>
              </a:extrusionClr>
            </a:sp3d>
          </p:spPr>
          <p:txBody>
            <a:bodyPr>
              <a:flatTx/>
            </a:bodyPr>
            <a:lstStyle/>
            <a:p>
              <a:endParaRPr lang="th-TH"/>
            </a:p>
          </p:txBody>
        </p:sp>
        <p:grpSp>
          <p:nvGrpSpPr>
            <p:cNvPr id="3" name="Group 13"/>
            <p:cNvGrpSpPr>
              <a:grpSpLocks/>
            </p:cNvGrpSpPr>
            <p:nvPr/>
          </p:nvGrpSpPr>
          <p:grpSpPr bwMode="auto">
            <a:xfrm>
              <a:off x="2076450" y="3962400"/>
              <a:ext cx="166688" cy="153988"/>
              <a:chOff x="1344" y="3840"/>
              <a:chExt cx="97" cy="97"/>
            </a:xfrm>
          </p:grpSpPr>
          <p:sp>
            <p:nvSpPr>
              <p:cNvPr id="19513" name="Freeform 14"/>
              <p:cNvSpPr>
                <a:spLocks/>
              </p:cNvSpPr>
              <p:nvPr/>
            </p:nvSpPr>
            <p:spPr bwMode="auto">
              <a:xfrm>
                <a:off x="1344" y="3840"/>
                <a:ext cx="97" cy="97"/>
              </a:xfrm>
              <a:custGeom>
                <a:avLst/>
                <a:gdLst>
                  <a:gd name="T0" fmla="*/ 31 w 97"/>
                  <a:gd name="T1" fmla="*/ 23 h 97"/>
                  <a:gd name="T2" fmla="*/ 31 w 97"/>
                  <a:gd name="T3" fmla="*/ 8 h 97"/>
                  <a:gd name="T4" fmla="*/ 48 w 97"/>
                  <a:gd name="T5" fmla="*/ 0 h 97"/>
                  <a:gd name="T6" fmla="*/ 64 w 97"/>
                  <a:gd name="T7" fmla="*/ 8 h 97"/>
                  <a:gd name="T8" fmla="*/ 64 w 97"/>
                  <a:gd name="T9" fmla="*/ 24 h 97"/>
                  <a:gd name="T10" fmla="*/ 80 w 97"/>
                  <a:gd name="T11" fmla="*/ 16 h 97"/>
                  <a:gd name="T12" fmla="*/ 96 w 97"/>
                  <a:gd name="T13" fmla="*/ 23 h 97"/>
                  <a:gd name="T14" fmla="*/ 96 w 97"/>
                  <a:gd name="T15" fmla="*/ 39 h 97"/>
                  <a:gd name="T16" fmla="*/ 80 w 97"/>
                  <a:gd name="T17" fmla="*/ 48 h 97"/>
                  <a:gd name="T18" fmla="*/ 96 w 97"/>
                  <a:gd name="T19" fmla="*/ 55 h 97"/>
                  <a:gd name="T20" fmla="*/ 96 w 97"/>
                  <a:gd name="T21" fmla="*/ 72 h 97"/>
                  <a:gd name="T22" fmla="*/ 78 w 97"/>
                  <a:gd name="T23" fmla="*/ 80 h 97"/>
                  <a:gd name="T24" fmla="*/ 64 w 97"/>
                  <a:gd name="T25" fmla="*/ 72 h 97"/>
                  <a:gd name="T26" fmla="*/ 64 w 97"/>
                  <a:gd name="T27" fmla="*/ 87 h 97"/>
                  <a:gd name="T28" fmla="*/ 48 w 97"/>
                  <a:gd name="T29" fmla="*/ 96 h 97"/>
                  <a:gd name="T30" fmla="*/ 33 w 97"/>
                  <a:gd name="T31" fmla="*/ 87 h 97"/>
                  <a:gd name="T32" fmla="*/ 33 w 97"/>
                  <a:gd name="T33" fmla="*/ 72 h 97"/>
                  <a:gd name="T34" fmla="*/ 17 w 97"/>
                  <a:gd name="T35" fmla="*/ 80 h 97"/>
                  <a:gd name="T36" fmla="*/ 0 w 97"/>
                  <a:gd name="T37" fmla="*/ 72 h 97"/>
                  <a:gd name="T38" fmla="*/ 0 w 97"/>
                  <a:gd name="T39" fmla="*/ 55 h 97"/>
                  <a:gd name="T40" fmla="*/ 15 w 97"/>
                  <a:gd name="T41" fmla="*/ 48 h 97"/>
                  <a:gd name="T42" fmla="*/ 0 w 97"/>
                  <a:gd name="T43" fmla="*/ 39 h 97"/>
                  <a:gd name="T44" fmla="*/ 0 w 97"/>
                  <a:gd name="T45" fmla="*/ 24 h 97"/>
                  <a:gd name="T46" fmla="*/ 17 w 97"/>
                  <a:gd name="T47" fmla="*/ 16 h 97"/>
                  <a:gd name="T48" fmla="*/ 31 w 97"/>
                  <a:gd name="T49" fmla="*/ 23 h 9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7"/>
                  <a:gd name="T76" fmla="*/ 0 h 97"/>
                  <a:gd name="T77" fmla="*/ 97 w 97"/>
                  <a:gd name="T78" fmla="*/ 97 h 97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7" h="97">
                    <a:moveTo>
                      <a:pt x="31" y="23"/>
                    </a:moveTo>
                    <a:lnTo>
                      <a:pt x="31" y="8"/>
                    </a:lnTo>
                    <a:lnTo>
                      <a:pt x="48" y="0"/>
                    </a:lnTo>
                    <a:lnTo>
                      <a:pt x="64" y="8"/>
                    </a:lnTo>
                    <a:lnTo>
                      <a:pt x="64" y="24"/>
                    </a:lnTo>
                    <a:lnTo>
                      <a:pt x="80" y="16"/>
                    </a:lnTo>
                    <a:lnTo>
                      <a:pt x="96" y="23"/>
                    </a:lnTo>
                    <a:lnTo>
                      <a:pt x="96" y="39"/>
                    </a:lnTo>
                    <a:lnTo>
                      <a:pt x="80" y="48"/>
                    </a:lnTo>
                    <a:lnTo>
                      <a:pt x="96" y="55"/>
                    </a:lnTo>
                    <a:lnTo>
                      <a:pt x="96" y="72"/>
                    </a:lnTo>
                    <a:lnTo>
                      <a:pt x="78" y="80"/>
                    </a:lnTo>
                    <a:lnTo>
                      <a:pt x="64" y="72"/>
                    </a:lnTo>
                    <a:lnTo>
                      <a:pt x="64" y="87"/>
                    </a:lnTo>
                    <a:lnTo>
                      <a:pt x="48" y="96"/>
                    </a:lnTo>
                    <a:lnTo>
                      <a:pt x="33" y="87"/>
                    </a:lnTo>
                    <a:lnTo>
                      <a:pt x="33" y="72"/>
                    </a:lnTo>
                    <a:lnTo>
                      <a:pt x="17" y="80"/>
                    </a:lnTo>
                    <a:lnTo>
                      <a:pt x="0" y="72"/>
                    </a:lnTo>
                    <a:lnTo>
                      <a:pt x="0" y="55"/>
                    </a:lnTo>
                    <a:lnTo>
                      <a:pt x="15" y="48"/>
                    </a:lnTo>
                    <a:lnTo>
                      <a:pt x="0" y="39"/>
                    </a:lnTo>
                    <a:lnTo>
                      <a:pt x="0" y="24"/>
                    </a:lnTo>
                    <a:lnTo>
                      <a:pt x="17" y="16"/>
                    </a:lnTo>
                    <a:lnTo>
                      <a:pt x="31" y="23"/>
                    </a:lnTo>
                  </a:path>
                </a:pathLst>
              </a:custGeom>
              <a:solidFill>
                <a:srgbClr val="FF00CC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514" name="Freeform 15"/>
              <p:cNvSpPr>
                <a:spLocks/>
              </p:cNvSpPr>
              <p:nvPr/>
            </p:nvSpPr>
            <p:spPr bwMode="auto">
              <a:xfrm>
                <a:off x="1359" y="3858"/>
                <a:ext cx="67" cy="63"/>
              </a:xfrm>
              <a:custGeom>
                <a:avLst/>
                <a:gdLst>
                  <a:gd name="T0" fmla="*/ 0 w 67"/>
                  <a:gd name="T1" fmla="*/ 46 h 63"/>
                  <a:gd name="T2" fmla="*/ 0 w 67"/>
                  <a:gd name="T3" fmla="*/ 15 h 63"/>
                  <a:gd name="T4" fmla="*/ 33 w 67"/>
                  <a:gd name="T5" fmla="*/ 0 h 63"/>
                  <a:gd name="T6" fmla="*/ 66 w 67"/>
                  <a:gd name="T7" fmla="*/ 14 h 63"/>
                  <a:gd name="T8" fmla="*/ 66 w 67"/>
                  <a:gd name="T9" fmla="*/ 46 h 63"/>
                  <a:gd name="T10" fmla="*/ 33 w 67"/>
                  <a:gd name="T11" fmla="*/ 62 h 63"/>
                  <a:gd name="T12" fmla="*/ 0 w 67"/>
                  <a:gd name="T13" fmla="*/ 46 h 6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7"/>
                  <a:gd name="T22" fmla="*/ 0 h 63"/>
                  <a:gd name="T23" fmla="*/ 67 w 67"/>
                  <a:gd name="T24" fmla="*/ 63 h 6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7" h="63">
                    <a:moveTo>
                      <a:pt x="0" y="46"/>
                    </a:moveTo>
                    <a:lnTo>
                      <a:pt x="0" y="15"/>
                    </a:lnTo>
                    <a:lnTo>
                      <a:pt x="33" y="0"/>
                    </a:lnTo>
                    <a:lnTo>
                      <a:pt x="66" y="14"/>
                    </a:lnTo>
                    <a:lnTo>
                      <a:pt x="66" y="46"/>
                    </a:lnTo>
                    <a:lnTo>
                      <a:pt x="33" y="62"/>
                    </a:lnTo>
                    <a:lnTo>
                      <a:pt x="0" y="46"/>
                    </a:lnTo>
                  </a:path>
                </a:pathLst>
              </a:custGeom>
              <a:solidFill>
                <a:schemeClr val="tx1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515" name="Freeform 16"/>
              <p:cNvSpPr>
                <a:spLocks/>
              </p:cNvSpPr>
              <p:nvPr/>
            </p:nvSpPr>
            <p:spPr bwMode="auto">
              <a:xfrm>
                <a:off x="1361" y="3870"/>
                <a:ext cx="63" cy="38"/>
              </a:xfrm>
              <a:custGeom>
                <a:avLst/>
                <a:gdLst>
                  <a:gd name="T0" fmla="*/ 12 w 63"/>
                  <a:gd name="T1" fmla="*/ 37 h 38"/>
                  <a:gd name="T2" fmla="*/ 0 w 63"/>
                  <a:gd name="T3" fmla="*/ 18 h 38"/>
                  <a:gd name="T4" fmla="*/ 12 w 63"/>
                  <a:gd name="T5" fmla="*/ 0 h 38"/>
                  <a:gd name="T6" fmla="*/ 51 w 63"/>
                  <a:gd name="T7" fmla="*/ 0 h 38"/>
                  <a:gd name="T8" fmla="*/ 62 w 63"/>
                  <a:gd name="T9" fmla="*/ 18 h 38"/>
                  <a:gd name="T10" fmla="*/ 51 w 63"/>
                  <a:gd name="T11" fmla="*/ 37 h 38"/>
                  <a:gd name="T12" fmla="*/ 12 w 63"/>
                  <a:gd name="T13" fmla="*/ 37 h 3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3"/>
                  <a:gd name="T22" fmla="*/ 0 h 38"/>
                  <a:gd name="T23" fmla="*/ 63 w 63"/>
                  <a:gd name="T24" fmla="*/ 38 h 3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3" h="38">
                    <a:moveTo>
                      <a:pt x="12" y="37"/>
                    </a:moveTo>
                    <a:lnTo>
                      <a:pt x="0" y="18"/>
                    </a:lnTo>
                    <a:lnTo>
                      <a:pt x="12" y="0"/>
                    </a:lnTo>
                    <a:lnTo>
                      <a:pt x="51" y="0"/>
                    </a:lnTo>
                    <a:lnTo>
                      <a:pt x="62" y="18"/>
                    </a:lnTo>
                    <a:lnTo>
                      <a:pt x="51" y="37"/>
                    </a:lnTo>
                    <a:lnTo>
                      <a:pt x="12" y="37"/>
                    </a:lnTo>
                  </a:path>
                </a:pathLst>
              </a:custGeom>
              <a:solidFill>
                <a:srgbClr val="33CC33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516" name="Freeform 17"/>
              <p:cNvSpPr>
                <a:spLocks/>
              </p:cNvSpPr>
              <p:nvPr/>
            </p:nvSpPr>
            <p:spPr bwMode="auto">
              <a:xfrm>
                <a:off x="1383" y="3870"/>
                <a:ext cx="22" cy="38"/>
              </a:xfrm>
              <a:custGeom>
                <a:avLst/>
                <a:gdLst>
                  <a:gd name="T0" fmla="*/ 10 w 22"/>
                  <a:gd name="T1" fmla="*/ 37 h 38"/>
                  <a:gd name="T2" fmla="*/ 20 w 22"/>
                  <a:gd name="T3" fmla="*/ 20 h 38"/>
                  <a:gd name="T4" fmla="*/ 13 w 22"/>
                  <a:gd name="T5" fmla="*/ 20 h 38"/>
                  <a:gd name="T6" fmla="*/ 13 w 22"/>
                  <a:gd name="T7" fmla="*/ 16 h 38"/>
                  <a:gd name="T8" fmla="*/ 20 w 22"/>
                  <a:gd name="T9" fmla="*/ 16 h 38"/>
                  <a:gd name="T10" fmla="*/ 21 w 22"/>
                  <a:gd name="T11" fmla="*/ 16 h 38"/>
                  <a:gd name="T12" fmla="*/ 10 w 22"/>
                  <a:gd name="T13" fmla="*/ 0 h 38"/>
                  <a:gd name="T14" fmla="*/ 0 w 22"/>
                  <a:gd name="T15" fmla="*/ 16 h 38"/>
                  <a:gd name="T16" fmla="*/ 6 w 22"/>
                  <a:gd name="T17" fmla="*/ 16 h 38"/>
                  <a:gd name="T18" fmla="*/ 6 w 22"/>
                  <a:gd name="T19" fmla="*/ 20 h 38"/>
                  <a:gd name="T20" fmla="*/ 0 w 22"/>
                  <a:gd name="T21" fmla="*/ 20 h 38"/>
                  <a:gd name="T22" fmla="*/ 10 w 22"/>
                  <a:gd name="T23" fmla="*/ 37 h 3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2"/>
                  <a:gd name="T37" fmla="*/ 0 h 38"/>
                  <a:gd name="T38" fmla="*/ 22 w 22"/>
                  <a:gd name="T39" fmla="*/ 38 h 3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2" h="38">
                    <a:moveTo>
                      <a:pt x="10" y="37"/>
                    </a:moveTo>
                    <a:lnTo>
                      <a:pt x="20" y="20"/>
                    </a:lnTo>
                    <a:lnTo>
                      <a:pt x="13" y="20"/>
                    </a:lnTo>
                    <a:lnTo>
                      <a:pt x="13" y="16"/>
                    </a:lnTo>
                    <a:lnTo>
                      <a:pt x="20" y="16"/>
                    </a:lnTo>
                    <a:lnTo>
                      <a:pt x="21" y="16"/>
                    </a:lnTo>
                    <a:lnTo>
                      <a:pt x="10" y="0"/>
                    </a:lnTo>
                    <a:lnTo>
                      <a:pt x="0" y="16"/>
                    </a:lnTo>
                    <a:lnTo>
                      <a:pt x="6" y="16"/>
                    </a:lnTo>
                    <a:lnTo>
                      <a:pt x="6" y="20"/>
                    </a:lnTo>
                    <a:lnTo>
                      <a:pt x="0" y="20"/>
                    </a:lnTo>
                    <a:lnTo>
                      <a:pt x="10" y="37"/>
                    </a:lnTo>
                  </a:path>
                </a:pathLst>
              </a:custGeom>
              <a:solidFill>
                <a:srgbClr val="FF0066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</p:grpSp>
        <p:grpSp>
          <p:nvGrpSpPr>
            <p:cNvPr id="4" name="Group 18"/>
            <p:cNvGrpSpPr>
              <a:grpSpLocks/>
            </p:cNvGrpSpPr>
            <p:nvPr/>
          </p:nvGrpSpPr>
          <p:grpSpPr bwMode="auto">
            <a:xfrm>
              <a:off x="2074863" y="3733800"/>
              <a:ext cx="166687" cy="153988"/>
              <a:chOff x="1344" y="3840"/>
              <a:chExt cx="97" cy="97"/>
            </a:xfrm>
          </p:grpSpPr>
          <p:sp>
            <p:nvSpPr>
              <p:cNvPr id="19509" name="Freeform 19"/>
              <p:cNvSpPr>
                <a:spLocks/>
              </p:cNvSpPr>
              <p:nvPr/>
            </p:nvSpPr>
            <p:spPr bwMode="auto">
              <a:xfrm>
                <a:off x="1344" y="3840"/>
                <a:ext cx="97" cy="97"/>
              </a:xfrm>
              <a:custGeom>
                <a:avLst/>
                <a:gdLst>
                  <a:gd name="T0" fmla="*/ 31 w 97"/>
                  <a:gd name="T1" fmla="*/ 23 h 97"/>
                  <a:gd name="T2" fmla="*/ 31 w 97"/>
                  <a:gd name="T3" fmla="*/ 8 h 97"/>
                  <a:gd name="T4" fmla="*/ 48 w 97"/>
                  <a:gd name="T5" fmla="*/ 0 h 97"/>
                  <a:gd name="T6" fmla="*/ 64 w 97"/>
                  <a:gd name="T7" fmla="*/ 8 h 97"/>
                  <a:gd name="T8" fmla="*/ 64 w 97"/>
                  <a:gd name="T9" fmla="*/ 24 h 97"/>
                  <a:gd name="T10" fmla="*/ 80 w 97"/>
                  <a:gd name="T11" fmla="*/ 16 h 97"/>
                  <a:gd name="T12" fmla="*/ 96 w 97"/>
                  <a:gd name="T13" fmla="*/ 23 h 97"/>
                  <a:gd name="T14" fmla="*/ 96 w 97"/>
                  <a:gd name="T15" fmla="*/ 39 h 97"/>
                  <a:gd name="T16" fmla="*/ 80 w 97"/>
                  <a:gd name="T17" fmla="*/ 48 h 97"/>
                  <a:gd name="T18" fmla="*/ 96 w 97"/>
                  <a:gd name="T19" fmla="*/ 55 h 97"/>
                  <a:gd name="T20" fmla="*/ 96 w 97"/>
                  <a:gd name="T21" fmla="*/ 72 h 97"/>
                  <a:gd name="T22" fmla="*/ 78 w 97"/>
                  <a:gd name="T23" fmla="*/ 80 h 97"/>
                  <a:gd name="T24" fmla="*/ 64 w 97"/>
                  <a:gd name="T25" fmla="*/ 72 h 97"/>
                  <a:gd name="T26" fmla="*/ 64 w 97"/>
                  <a:gd name="T27" fmla="*/ 87 h 97"/>
                  <a:gd name="T28" fmla="*/ 48 w 97"/>
                  <a:gd name="T29" fmla="*/ 96 h 97"/>
                  <a:gd name="T30" fmla="*/ 33 w 97"/>
                  <a:gd name="T31" fmla="*/ 87 h 97"/>
                  <a:gd name="T32" fmla="*/ 33 w 97"/>
                  <a:gd name="T33" fmla="*/ 72 h 97"/>
                  <a:gd name="T34" fmla="*/ 17 w 97"/>
                  <a:gd name="T35" fmla="*/ 80 h 97"/>
                  <a:gd name="T36" fmla="*/ 0 w 97"/>
                  <a:gd name="T37" fmla="*/ 72 h 97"/>
                  <a:gd name="T38" fmla="*/ 0 w 97"/>
                  <a:gd name="T39" fmla="*/ 55 h 97"/>
                  <a:gd name="T40" fmla="*/ 15 w 97"/>
                  <a:gd name="T41" fmla="*/ 48 h 97"/>
                  <a:gd name="T42" fmla="*/ 0 w 97"/>
                  <a:gd name="T43" fmla="*/ 39 h 97"/>
                  <a:gd name="T44" fmla="*/ 0 w 97"/>
                  <a:gd name="T45" fmla="*/ 24 h 97"/>
                  <a:gd name="T46" fmla="*/ 17 w 97"/>
                  <a:gd name="T47" fmla="*/ 16 h 97"/>
                  <a:gd name="T48" fmla="*/ 31 w 97"/>
                  <a:gd name="T49" fmla="*/ 23 h 9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7"/>
                  <a:gd name="T76" fmla="*/ 0 h 97"/>
                  <a:gd name="T77" fmla="*/ 97 w 97"/>
                  <a:gd name="T78" fmla="*/ 97 h 97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7" h="97">
                    <a:moveTo>
                      <a:pt x="31" y="23"/>
                    </a:moveTo>
                    <a:lnTo>
                      <a:pt x="31" y="8"/>
                    </a:lnTo>
                    <a:lnTo>
                      <a:pt x="48" y="0"/>
                    </a:lnTo>
                    <a:lnTo>
                      <a:pt x="64" y="8"/>
                    </a:lnTo>
                    <a:lnTo>
                      <a:pt x="64" y="24"/>
                    </a:lnTo>
                    <a:lnTo>
                      <a:pt x="80" y="16"/>
                    </a:lnTo>
                    <a:lnTo>
                      <a:pt x="96" y="23"/>
                    </a:lnTo>
                    <a:lnTo>
                      <a:pt x="96" y="39"/>
                    </a:lnTo>
                    <a:lnTo>
                      <a:pt x="80" y="48"/>
                    </a:lnTo>
                    <a:lnTo>
                      <a:pt x="96" y="55"/>
                    </a:lnTo>
                    <a:lnTo>
                      <a:pt x="96" y="72"/>
                    </a:lnTo>
                    <a:lnTo>
                      <a:pt x="78" y="80"/>
                    </a:lnTo>
                    <a:lnTo>
                      <a:pt x="64" y="72"/>
                    </a:lnTo>
                    <a:lnTo>
                      <a:pt x="64" y="87"/>
                    </a:lnTo>
                    <a:lnTo>
                      <a:pt x="48" y="96"/>
                    </a:lnTo>
                    <a:lnTo>
                      <a:pt x="33" y="87"/>
                    </a:lnTo>
                    <a:lnTo>
                      <a:pt x="33" y="72"/>
                    </a:lnTo>
                    <a:lnTo>
                      <a:pt x="17" y="80"/>
                    </a:lnTo>
                    <a:lnTo>
                      <a:pt x="0" y="72"/>
                    </a:lnTo>
                    <a:lnTo>
                      <a:pt x="0" y="55"/>
                    </a:lnTo>
                    <a:lnTo>
                      <a:pt x="15" y="48"/>
                    </a:lnTo>
                    <a:lnTo>
                      <a:pt x="0" y="39"/>
                    </a:lnTo>
                    <a:lnTo>
                      <a:pt x="0" y="24"/>
                    </a:lnTo>
                    <a:lnTo>
                      <a:pt x="17" y="16"/>
                    </a:lnTo>
                    <a:lnTo>
                      <a:pt x="31" y="23"/>
                    </a:lnTo>
                  </a:path>
                </a:pathLst>
              </a:custGeom>
              <a:solidFill>
                <a:srgbClr val="FF00CC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510" name="Freeform 20"/>
              <p:cNvSpPr>
                <a:spLocks/>
              </p:cNvSpPr>
              <p:nvPr/>
            </p:nvSpPr>
            <p:spPr bwMode="auto">
              <a:xfrm>
                <a:off x="1359" y="3858"/>
                <a:ext cx="67" cy="63"/>
              </a:xfrm>
              <a:custGeom>
                <a:avLst/>
                <a:gdLst>
                  <a:gd name="T0" fmla="*/ 0 w 67"/>
                  <a:gd name="T1" fmla="*/ 46 h 63"/>
                  <a:gd name="T2" fmla="*/ 0 w 67"/>
                  <a:gd name="T3" fmla="*/ 15 h 63"/>
                  <a:gd name="T4" fmla="*/ 33 w 67"/>
                  <a:gd name="T5" fmla="*/ 0 h 63"/>
                  <a:gd name="T6" fmla="*/ 66 w 67"/>
                  <a:gd name="T7" fmla="*/ 14 h 63"/>
                  <a:gd name="T8" fmla="*/ 66 w 67"/>
                  <a:gd name="T9" fmla="*/ 46 h 63"/>
                  <a:gd name="T10" fmla="*/ 33 w 67"/>
                  <a:gd name="T11" fmla="*/ 62 h 63"/>
                  <a:gd name="T12" fmla="*/ 0 w 67"/>
                  <a:gd name="T13" fmla="*/ 46 h 6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7"/>
                  <a:gd name="T22" fmla="*/ 0 h 63"/>
                  <a:gd name="T23" fmla="*/ 67 w 67"/>
                  <a:gd name="T24" fmla="*/ 63 h 6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7" h="63">
                    <a:moveTo>
                      <a:pt x="0" y="46"/>
                    </a:moveTo>
                    <a:lnTo>
                      <a:pt x="0" y="15"/>
                    </a:lnTo>
                    <a:lnTo>
                      <a:pt x="33" y="0"/>
                    </a:lnTo>
                    <a:lnTo>
                      <a:pt x="66" y="14"/>
                    </a:lnTo>
                    <a:lnTo>
                      <a:pt x="66" y="46"/>
                    </a:lnTo>
                    <a:lnTo>
                      <a:pt x="33" y="62"/>
                    </a:lnTo>
                    <a:lnTo>
                      <a:pt x="0" y="46"/>
                    </a:lnTo>
                  </a:path>
                </a:pathLst>
              </a:custGeom>
              <a:solidFill>
                <a:schemeClr val="tx1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511" name="Freeform 21"/>
              <p:cNvSpPr>
                <a:spLocks/>
              </p:cNvSpPr>
              <p:nvPr/>
            </p:nvSpPr>
            <p:spPr bwMode="auto">
              <a:xfrm>
                <a:off x="1361" y="3870"/>
                <a:ext cx="63" cy="38"/>
              </a:xfrm>
              <a:custGeom>
                <a:avLst/>
                <a:gdLst>
                  <a:gd name="T0" fmla="*/ 12 w 63"/>
                  <a:gd name="T1" fmla="*/ 37 h 38"/>
                  <a:gd name="T2" fmla="*/ 0 w 63"/>
                  <a:gd name="T3" fmla="*/ 18 h 38"/>
                  <a:gd name="T4" fmla="*/ 12 w 63"/>
                  <a:gd name="T5" fmla="*/ 0 h 38"/>
                  <a:gd name="T6" fmla="*/ 51 w 63"/>
                  <a:gd name="T7" fmla="*/ 0 h 38"/>
                  <a:gd name="T8" fmla="*/ 62 w 63"/>
                  <a:gd name="T9" fmla="*/ 18 h 38"/>
                  <a:gd name="T10" fmla="*/ 51 w 63"/>
                  <a:gd name="T11" fmla="*/ 37 h 38"/>
                  <a:gd name="T12" fmla="*/ 12 w 63"/>
                  <a:gd name="T13" fmla="*/ 37 h 3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3"/>
                  <a:gd name="T22" fmla="*/ 0 h 38"/>
                  <a:gd name="T23" fmla="*/ 63 w 63"/>
                  <a:gd name="T24" fmla="*/ 38 h 3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3" h="38">
                    <a:moveTo>
                      <a:pt x="12" y="37"/>
                    </a:moveTo>
                    <a:lnTo>
                      <a:pt x="0" y="18"/>
                    </a:lnTo>
                    <a:lnTo>
                      <a:pt x="12" y="0"/>
                    </a:lnTo>
                    <a:lnTo>
                      <a:pt x="51" y="0"/>
                    </a:lnTo>
                    <a:lnTo>
                      <a:pt x="62" y="18"/>
                    </a:lnTo>
                    <a:lnTo>
                      <a:pt x="51" y="37"/>
                    </a:lnTo>
                    <a:lnTo>
                      <a:pt x="12" y="37"/>
                    </a:lnTo>
                  </a:path>
                </a:pathLst>
              </a:custGeom>
              <a:solidFill>
                <a:srgbClr val="33CC33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512" name="Freeform 22"/>
              <p:cNvSpPr>
                <a:spLocks/>
              </p:cNvSpPr>
              <p:nvPr/>
            </p:nvSpPr>
            <p:spPr bwMode="auto">
              <a:xfrm>
                <a:off x="1383" y="3870"/>
                <a:ext cx="22" cy="38"/>
              </a:xfrm>
              <a:custGeom>
                <a:avLst/>
                <a:gdLst>
                  <a:gd name="T0" fmla="*/ 10 w 22"/>
                  <a:gd name="T1" fmla="*/ 37 h 38"/>
                  <a:gd name="T2" fmla="*/ 20 w 22"/>
                  <a:gd name="T3" fmla="*/ 20 h 38"/>
                  <a:gd name="T4" fmla="*/ 13 w 22"/>
                  <a:gd name="T5" fmla="*/ 20 h 38"/>
                  <a:gd name="T6" fmla="*/ 13 w 22"/>
                  <a:gd name="T7" fmla="*/ 16 h 38"/>
                  <a:gd name="T8" fmla="*/ 20 w 22"/>
                  <a:gd name="T9" fmla="*/ 16 h 38"/>
                  <a:gd name="T10" fmla="*/ 21 w 22"/>
                  <a:gd name="T11" fmla="*/ 16 h 38"/>
                  <a:gd name="T12" fmla="*/ 10 w 22"/>
                  <a:gd name="T13" fmla="*/ 0 h 38"/>
                  <a:gd name="T14" fmla="*/ 0 w 22"/>
                  <a:gd name="T15" fmla="*/ 16 h 38"/>
                  <a:gd name="T16" fmla="*/ 6 w 22"/>
                  <a:gd name="T17" fmla="*/ 16 h 38"/>
                  <a:gd name="T18" fmla="*/ 6 w 22"/>
                  <a:gd name="T19" fmla="*/ 20 h 38"/>
                  <a:gd name="T20" fmla="*/ 0 w 22"/>
                  <a:gd name="T21" fmla="*/ 20 h 38"/>
                  <a:gd name="T22" fmla="*/ 10 w 22"/>
                  <a:gd name="T23" fmla="*/ 37 h 3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2"/>
                  <a:gd name="T37" fmla="*/ 0 h 38"/>
                  <a:gd name="T38" fmla="*/ 22 w 22"/>
                  <a:gd name="T39" fmla="*/ 38 h 3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2" h="38">
                    <a:moveTo>
                      <a:pt x="10" y="37"/>
                    </a:moveTo>
                    <a:lnTo>
                      <a:pt x="20" y="20"/>
                    </a:lnTo>
                    <a:lnTo>
                      <a:pt x="13" y="20"/>
                    </a:lnTo>
                    <a:lnTo>
                      <a:pt x="13" y="16"/>
                    </a:lnTo>
                    <a:lnTo>
                      <a:pt x="20" y="16"/>
                    </a:lnTo>
                    <a:lnTo>
                      <a:pt x="21" y="16"/>
                    </a:lnTo>
                    <a:lnTo>
                      <a:pt x="10" y="0"/>
                    </a:lnTo>
                    <a:lnTo>
                      <a:pt x="0" y="16"/>
                    </a:lnTo>
                    <a:lnTo>
                      <a:pt x="6" y="16"/>
                    </a:lnTo>
                    <a:lnTo>
                      <a:pt x="6" y="20"/>
                    </a:lnTo>
                    <a:lnTo>
                      <a:pt x="0" y="20"/>
                    </a:lnTo>
                    <a:lnTo>
                      <a:pt x="10" y="37"/>
                    </a:lnTo>
                  </a:path>
                </a:pathLst>
              </a:custGeom>
              <a:solidFill>
                <a:srgbClr val="FF0066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</p:grpSp>
        <p:grpSp>
          <p:nvGrpSpPr>
            <p:cNvPr id="5" name="Group 23"/>
            <p:cNvGrpSpPr>
              <a:grpSpLocks/>
            </p:cNvGrpSpPr>
            <p:nvPr/>
          </p:nvGrpSpPr>
          <p:grpSpPr bwMode="auto">
            <a:xfrm>
              <a:off x="1581150" y="2286000"/>
              <a:ext cx="166688" cy="153988"/>
              <a:chOff x="1344" y="3840"/>
              <a:chExt cx="97" cy="97"/>
            </a:xfrm>
          </p:grpSpPr>
          <p:sp>
            <p:nvSpPr>
              <p:cNvPr id="19505" name="Freeform 24"/>
              <p:cNvSpPr>
                <a:spLocks/>
              </p:cNvSpPr>
              <p:nvPr/>
            </p:nvSpPr>
            <p:spPr bwMode="auto">
              <a:xfrm>
                <a:off x="1344" y="3840"/>
                <a:ext cx="97" cy="97"/>
              </a:xfrm>
              <a:custGeom>
                <a:avLst/>
                <a:gdLst>
                  <a:gd name="T0" fmla="*/ 31 w 97"/>
                  <a:gd name="T1" fmla="*/ 23 h 97"/>
                  <a:gd name="T2" fmla="*/ 31 w 97"/>
                  <a:gd name="T3" fmla="*/ 8 h 97"/>
                  <a:gd name="T4" fmla="*/ 48 w 97"/>
                  <a:gd name="T5" fmla="*/ 0 h 97"/>
                  <a:gd name="T6" fmla="*/ 64 w 97"/>
                  <a:gd name="T7" fmla="*/ 8 h 97"/>
                  <a:gd name="T8" fmla="*/ 64 w 97"/>
                  <a:gd name="T9" fmla="*/ 24 h 97"/>
                  <a:gd name="T10" fmla="*/ 80 w 97"/>
                  <a:gd name="T11" fmla="*/ 16 h 97"/>
                  <a:gd name="T12" fmla="*/ 96 w 97"/>
                  <a:gd name="T13" fmla="*/ 23 h 97"/>
                  <a:gd name="T14" fmla="*/ 96 w 97"/>
                  <a:gd name="T15" fmla="*/ 39 h 97"/>
                  <a:gd name="T16" fmla="*/ 80 w 97"/>
                  <a:gd name="T17" fmla="*/ 48 h 97"/>
                  <a:gd name="T18" fmla="*/ 96 w 97"/>
                  <a:gd name="T19" fmla="*/ 55 h 97"/>
                  <a:gd name="T20" fmla="*/ 96 w 97"/>
                  <a:gd name="T21" fmla="*/ 72 h 97"/>
                  <a:gd name="T22" fmla="*/ 78 w 97"/>
                  <a:gd name="T23" fmla="*/ 80 h 97"/>
                  <a:gd name="T24" fmla="*/ 64 w 97"/>
                  <a:gd name="T25" fmla="*/ 72 h 97"/>
                  <a:gd name="T26" fmla="*/ 64 w 97"/>
                  <a:gd name="T27" fmla="*/ 87 h 97"/>
                  <a:gd name="T28" fmla="*/ 48 w 97"/>
                  <a:gd name="T29" fmla="*/ 96 h 97"/>
                  <a:gd name="T30" fmla="*/ 33 w 97"/>
                  <a:gd name="T31" fmla="*/ 87 h 97"/>
                  <a:gd name="T32" fmla="*/ 33 w 97"/>
                  <a:gd name="T33" fmla="*/ 72 h 97"/>
                  <a:gd name="T34" fmla="*/ 17 w 97"/>
                  <a:gd name="T35" fmla="*/ 80 h 97"/>
                  <a:gd name="T36" fmla="*/ 0 w 97"/>
                  <a:gd name="T37" fmla="*/ 72 h 97"/>
                  <a:gd name="T38" fmla="*/ 0 w 97"/>
                  <a:gd name="T39" fmla="*/ 55 h 97"/>
                  <a:gd name="T40" fmla="*/ 15 w 97"/>
                  <a:gd name="T41" fmla="*/ 48 h 97"/>
                  <a:gd name="T42" fmla="*/ 0 w 97"/>
                  <a:gd name="T43" fmla="*/ 39 h 97"/>
                  <a:gd name="T44" fmla="*/ 0 w 97"/>
                  <a:gd name="T45" fmla="*/ 24 h 97"/>
                  <a:gd name="T46" fmla="*/ 17 w 97"/>
                  <a:gd name="T47" fmla="*/ 16 h 97"/>
                  <a:gd name="T48" fmla="*/ 31 w 97"/>
                  <a:gd name="T49" fmla="*/ 23 h 9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7"/>
                  <a:gd name="T76" fmla="*/ 0 h 97"/>
                  <a:gd name="T77" fmla="*/ 97 w 97"/>
                  <a:gd name="T78" fmla="*/ 97 h 97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7" h="97">
                    <a:moveTo>
                      <a:pt x="31" y="23"/>
                    </a:moveTo>
                    <a:lnTo>
                      <a:pt x="31" y="8"/>
                    </a:lnTo>
                    <a:lnTo>
                      <a:pt x="48" y="0"/>
                    </a:lnTo>
                    <a:lnTo>
                      <a:pt x="64" y="8"/>
                    </a:lnTo>
                    <a:lnTo>
                      <a:pt x="64" y="24"/>
                    </a:lnTo>
                    <a:lnTo>
                      <a:pt x="80" y="16"/>
                    </a:lnTo>
                    <a:lnTo>
                      <a:pt x="96" y="23"/>
                    </a:lnTo>
                    <a:lnTo>
                      <a:pt x="96" y="39"/>
                    </a:lnTo>
                    <a:lnTo>
                      <a:pt x="80" y="48"/>
                    </a:lnTo>
                    <a:lnTo>
                      <a:pt x="96" y="55"/>
                    </a:lnTo>
                    <a:lnTo>
                      <a:pt x="96" y="72"/>
                    </a:lnTo>
                    <a:lnTo>
                      <a:pt x="78" y="80"/>
                    </a:lnTo>
                    <a:lnTo>
                      <a:pt x="64" y="72"/>
                    </a:lnTo>
                    <a:lnTo>
                      <a:pt x="64" y="87"/>
                    </a:lnTo>
                    <a:lnTo>
                      <a:pt x="48" y="96"/>
                    </a:lnTo>
                    <a:lnTo>
                      <a:pt x="33" y="87"/>
                    </a:lnTo>
                    <a:lnTo>
                      <a:pt x="33" y="72"/>
                    </a:lnTo>
                    <a:lnTo>
                      <a:pt x="17" y="80"/>
                    </a:lnTo>
                    <a:lnTo>
                      <a:pt x="0" y="72"/>
                    </a:lnTo>
                    <a:lnTo>
                      <a:pt x="0" y="55"/>
                    </a:lnTo>
                    <a:lnTo>
                      <a:pt x="15" y="48"/>
                    </a:lnTo>
                    <a:lnTo>
                      <a:pt x="0" y="39"/>
                    </a:lnTo>
                    <a:lnTo>
                      <a:pt x="0" y="24"/>
                    </a:lnTo>
                    <a:lnTo>
                      <a:pt x="17" y="16"/>
                    </a:lnTo>
                    <a:lnTo>
                      <a:pt x="31" y="23"/>
                    </a:lnTo>
                  </a:path>
                </a:pathLst>
              </a:custGeom>
              <a:solidFill>
                <a:srgbClr val="CC9900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506" name="Freeform 25"/>
              <p:cNvSpPr>
                <a:spLocks/>
              </p:cNvSpPr>
              <p:nvPr/>
            </p:nvSpPr>
            <p:spPr bwMode="auto">
              <a:xfrm>
                <a:off x="1359" y="3858"/>
                <a:ext cx="67" cy="63"/>
              </a:xfrm>
              <a:custGeom>
                <a:avLst/>
                <a:gdLst>
                  <a:gd name="T0" fmla="*/ 0 w 67"/>
                  <a:gd name="T1" fmla="*/ 46 h 63"/>
                  <a:gd name="T2" fmla="*/ 0 w 67"/>
                  <a:gd name="T3" fmla="*/ 15 h 63"/>
                  <a:gd name="T4" fmla="*/ 33 w 67"/>
                  <a:gd name="T5" fmla="*/ 0 h 63"/>
                  <a:gd name="T6" fmla="*/ 66 w 67"/>
                  <a:gd name="T7" fmla="*/ 14 h 63"/>
                  <a:gd name="T8" fmla="*/ 66 w 67"/>
                  <a:gd name="T9" fmla="*/ 46 h 63"/>
                  <a:gd name="T10" fmla="*/ 33 w 67"/>
                  <a:gd name="T11" fmla="*/ 62 h 63"/>
                  <a:gd name="T12" fmla="*/ 0 w 67"/>
                  <a:gd name="T13" fmla="*/ 46 h 6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7"/>
                  <a:gd name="T22" fmla="*/ 0 h 63"/>
                  <a:gd name="T23" fmla="*/ 67 w 67"/>
                  <a:gd name="T24" fmla="*/ 63 h 6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7" h="63">
                    <a:moveTo>
                      <a:pt x="0" y="46"/>
                    </a:moveTo>
                    <a:lnTo>
                      <a:pt x="0" y="15"/>
                    </a:lnTo>
                    <a:lnTo>
                      <a:pt x="33" y="0"/>
                    </a:lnTo>
                    <a:lnTo>
                      <a:pt x="66" y="14"/>
                    </a:lnTo>
                    <a:lnTo>
                      <a:pt x="66" y="46"/>
                    </a:lnTo>
                    <a:lnTo>
                      <a:pt x="33" y="62"/>
                    </a:lnTo>
                    <a:lnTo>
                      <a:pt x="0" y="46"/>
                    </a:lnTo>
                  </a:path>
                </a:pathLst>
              </a:custGeom>
              <a:solidFill>
                <a:schemeClr val="tx1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507" name="Freeform 26"/>
              <p:cNvSpPr>
                <a:spLocks/>
              </p:cNvSpPr>
              <p:nvPr/>
            </p:nvSpPr>
            <p:spPr bwMode="auto">
              <a:xfrm>
                <a:off x="1361" y="3870"/>
                <a:ext cx="63" cy="38"/>
              </a:xfrm>
              <a:custGeom>
                <a:avLst/>
                <a:gdLst>
                  <a:gd name="T0" fmla="*/ 12 w 63"/>
                  <a:gd name="T1" fmla="*/ 37 h 38"/>
                  <a:gd name="T2" fmla="*/ 0 w 63"/>
                  <a:gd name="T3" fmla="*/ 18 h 38"/>
                  <a:gd name="T4" fmla="*/ 12 w 63"/>
                  <a:gd name="T5" fmla="*/ 0 h 38"/>
                  <a:gd name="T6" fmla="*/ 51 w 63"/>
                  <a:gd name="T7" fmla="*/ 0 h 38"/>
                  <a:gd name="T8" fmla="*/ 62 w 63"/>
                  <a:gd name="T9" fmla="*/ 18 h 38"/>
                  <a:gd name="T10" fmla="*/ 51 w 63"/>
                  <a:gd name="T11" fmla="*/ 37 h 38"/>
                  <a:gd name="T12" fmla="*/ 12 w 63"/>
                  <a:gd name="T13" fmla="*/ 37 h 3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3"/>
                  <a:gd name="T22" fmla="*/ 0 h 38"/>
                  <a:gd name="T23" fmla="*/ 63 w 63"/>
                  <a:gd name="T24" fmla="*/ 38 h 3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3" h="38">
                    <a:moveTo>
                      <a:pt x="12" y="37"/>
                    </a:moveTo>
                    <a:lnTo>
                      <a:pt x="0" y="18"/>
                    </a:lnTo>
                    <a:lnTo>
                      <a:pt x="12" y="0"/>
                    </a:lnTo>
                    <a:lnTo>
                      <a:pt x="51" y="0"/>
                    </a:lnTo>
                    <a:lnTo>
                      <a:pt x="62" y="18"/>
                    </a:lnTo>
                    <a:lnTo>
                      <a:pt x="51" y="37"/>
                    </a:lnTo>
                    <a:lnTo>
                      <a:pt x="12" y="37"/>
                    </a:lnTo>
                  </a:path>
                </a:pathLst>
              </a:custGeom>
              <a:solidFill>
                <a:srgbClr val="33CC33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508" name="Freeform 27"/>
              <p:cNvSpPr>
                <a:spLocks/>
              </p:cNvSpPr>
              <p:nvPr/>
            </p:nvSpPr>
            <p:spPr bwMode="auto">
              <a:xfrm>
                <a:off x="1383" y="3870"/>
                <a:ext cx="22" cy="38"/>
              </a:xfrm>
              <a:custGeom>
                <a:avLst/>
                <a:gdLst>
                  <a:gd name="T0" fmla="*/ 10 w 22"/>
                  <a:gd name="T1" fmla="*/ 37 h 38"/>
                  <a:gd name="T2" fmla="*/ 20 w 22"/>
                  <a:gd name="T3" fmla="*/ 20 h 38"/>
                  <a:gd name="T4" fmla="*/ 13 w 22"/>
                  <a:gd name="T5" fmla="*/ 20 h 38"/>
                  <a:gd name="T6" fmla="*/ 13 w 22"/>
                  <a:gd name="T7" fmla="*/ 16 h 38"/>
                  <a:gd name="T8" fmla="*/ 20 w 22"/>
                  <a:gd name="T9" fmla="*/ 16 h 38"/>
                  <a:gd name="T10" fmla="*/ 21 w 22"/>
                  <a:gd name="T11" fmla="*/ 16 h 38"/>
                  <a:gd name="T12" fmla="*/ 10 w 22"/>
                  <a:gd name="T13" fmla="*/ 0 h 38"/>
                  <a:gd name="T14" fmla="*/ 0 w 22"/>
                  <a:gd name="T15" fmla="*/ 16 h 38"/>
                  <a:gd name="T16" fmla="*/ 6 w 22"/>
                  <a:gd name="T17" fmla="*/ 16 h 38"/>
                  <a:gd name="T18" fmla="*/ 6 w 22"/>
                  <a:gd name="T19" fmla="*/ 20 h 38"/>
                  <a:gd name="T20" fmla="*/ 0 w 22"/>
                  <a:gd name="T21" fmla="*/ 20 h 38"/>
                  <a:gd name="T22" fmla="*/ 10 w 22"/>
                  <a:gd name="T23" fmla="*/ 37 h 3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2"/>
                  <a:gd name="T37" fmla="*/ 0 h 38"/>
                  <a:gd name="T38" fmla="*/ 22 w 22"/>
                  <a:gd name="T39" fmla="*/ 38 h 3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2" h="38">
                    <a:moveTo>
                      <a:pt x="10" y="37"/>
                    </a:moveTo>
                    <a:lnTo>
                      <a:pt x="20" y="20"/>
                    </a:lnTo>
                    <a:lnTo>
                      <a:pt x="13" y="20"/>
                    </a:lnTo>
                    <a:lnTo>
                      <a:pt x="13" y="16"/>
                    </a:lnTo>
                    <a:lnTo>
                      <a:pt x="20" y="16"/>
                    </a:lnTo>
                    <a:lnTo>
                      <a:pt x="21" y="16"/>
                    </a:lnTo>
                    <a:lnTo>
                      <a:pt x="10" y="0"/>
                    </a:lnTo>
                    <a:lnTo>
                      <a:pt x="0" y="16"/>
                    </a:lnTo>
                    <a:lnTo>
                      <a:pt x="6" y="16"/>
                    </a:lnTo>
                    <a:lnTo>
                      <a:pt x="6" y="20"/>
                    </a:lnTo>
                    <a:lnTo>
                      <a:pt x="0" y="20"/>
                    </a:lnTo>
                    <a:lnTo>
                      <a:pt x="10" y="37"/>
                    </a:lnTo>
                  </a:path>
                </a:pathLst>
              </a:custGeom>
              <a:solidFill>
                <a:srgbClr val="FF0066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</p:grpSp>
        <p:grpSp>
          <p:nvGrpSpPr>
            <p:cNvPr id="6" name="Group 28"/>
            <p:cNvGrpSpPr>
              <a:grpSpLocks/>
            </p:cNvGrpSpPr>
            <p:nvPr/>
          </p:nvGrpSpPr>
          <p:grpSpPr bwMode="auto">
            <a:xfrm>
              <a:off x="1663700" y="3657600"/>
              <a:ext cx="166688" cy="153988"/>
              <a:chOff x="1344" y="3840"/>
              <a:chExt cx="97" cy="97"/>
            </a:xfrm>
          </p:grpSpPr>
          <p:sp>
            <p:nvSpPr>
              <p:cNvPr id="19501" name="Freeform 29"/>
              <p:cNvSpPr>
                <a:spLocks/>
              </p:cNvSpPr>
              <p:nvPr/>
            </p:nvSpPr>
            <p:spPr bwMode="auto">
              <a:xfrm>
                <a:off x="1344" y="3840"/>
                <a:ext cx="97" cy="97"/>
              </a:xfrm>
              <a:custGeom>
                <a:avLst/>
                <a:gdLst>
                  <a:gd name="T0" fmla="*/ 31 w 97"/>
                  <a:gd name="T1" fmla="*/ 23 h 97"/>
                  <a:gd name="T2" fmla="*/ 31 w 97"/>
                  <a:gd name="T3" fmla="*/ 8 h 97"/>
                  <a:gd name="T4" fmla="*/ 48 w 97"/>
                  <a:gd name="T5" fmla="*/ 0 h 97"/>
                  <a:gd name="T6" fmla="*/ 64 w 97"/>
                  <a:gd name="T7" fmla="*/ 8 h 97"/>
                  <a:gd name="T8" fmla="*/ 64 w 97"/>
                  <a:gd name="T9" fmla="*/ 24 h 97"/>
                  <a:gd name="T10" fmla="*/ 80 w 97"/>
                  <a:gd name="T11" fmla="*/ 16 h 97"/>
                  <a:gd name="T12" fmla="*/ 96 w 97"/>
                  <a:gd name="T13" fmla="*/ 23 h 97"/>
                  <a:gd name="T14" fmla="*/ 96 w 97"/>
                  <a:gd name="T15" fmla="*/ 39 h 97"/>
                  <a:gd name="T16" fmla="*/ 80 w 97"/>
                  <a:gd name="T17" fmla="*/ 48 h 97"/>
                  <a:gd name="T18" fmla="*/ 96 w 97"/>
                  <a:gd name="T19" fmla="*/ 55 h 97"/>
                  <a:gd name="T20" fmla="*/ 96 w 97"/>
                  <a:gd name="T21" fmla="*/ 72 h 97"/>
                  <a:gd name="T22" fmla="*/ 78 w 97"/>
                  <a:gd name="T23" fmla="*/ 80 h 97"/>
                  <a:gd name="T24" fmla="*/ 64 w 97"/>
                  <a:gd name="T25" fmla="*/ 72 h 97"/>
                  <a:gd name="T26" fmla="*/ 64 w 97"/>
                  <a:gd name="T27" fmla="*/ 87 h 97"/>
                  <a:gd name="T28" fmla="*/ 48 w 97"/>
                  <a:gd name="T29" fmla="*/ 96 h 97"/>
                  <a:gd name="T30" fmla="*/ 33 w 97"/>
                  <a:gd name="T31" fmla="*/ 87 h 97"/>
                  <a:gd name="T32" fmla="*/ 33 w 97"/>
                  <a:gd name="T33" fmla="*/ 72 h 97"/>
                  <a:gd name="T34" fmla="*/ 17 w 97"/>
                  <a:gd name="T35" fmla="*/ 80 h 97"/>
                  <a:gd name="T36" fmla="*/ 0 w 97"/>
                  <a:gd name="T37" fmla="*/ 72 h 97"/>
                  <a:gd name="T38" fmla="*/ 0 w 97"/>
                  <a:gd name="T39" fmla="*/ 55 h 97"/>
                  <a:gd name="T40" fmla="*/ 15 w 97"/>
                  <a:gd name="T41" fmla="*/ 48 h 97"/>
                  <a:gd name="T42" fmla="*/ 0 w 97"/>
                  <a:gd name="T43" fmla="*/ 39 h 97"/>
                  <a:gd name="T44" fmla="*/ 0 w 97"/>
                  <a:gd name="T45" fmla="*/ 24 h 97"/>
                  <a:gd name="T46" fmla="*/ 17 w 97"/>
                  <a:gd name="T47" fmla="*/ 16 h 97"/>
                  <a:gd name="T48" fmla="*/ 31 w 97"/>
                  <a:gd name="T49" fmla="*/ 23 h 9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7"/>
                  <a:gd name="T76" fmla="*/ 0 h 97"/>
                  <a:gd name="T77" fmla="*/ 97 w 97"/>
                  <a:gd name="T78" fmla="*/ 97 h 97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7" h="97">
                    <a:moveTo>
                      <a:pt x="31" y="23"/>
                    </a:moveTo>
                    <a:lnTo>
                      <a:pt x="31" y="8"/>
                    </a:lnTo>
                    <a:lnTo>
                      <a:pt x="48" y="0"/>
                    </a:lnTo>
                    <a:lnTo>
                      <a:pt x="64" y="8"/>
                    </a:lnTo>
                    <a:lnTo>
                      <a:pt x="64" y="24"/>
                    </a:lnTo>
                    <a:lnTo>
                      <a:pt x="80" y="16"/>
                    </a:lnTo>
                    <a:lnTo>
                      <a:pt x="96" y="23"/>
                    </a:lnTo>
                    <a:lnTo>
                      <a:pt x="96" y="39"/>
                    </a:lnTo>
                    <a:lnTo>
                      <a:pt x="80" y="48"/>
                    </a:lnTo>
                    <a:lnTo>
                      <a:pt x="96" y="55"/>
                    </a:lnTo>
                    <a:lnTo>
                      <a:pt x="96" y="72"/>
                    </a:lnTo>
                    <a:lnTo>
                      <a:pt x="78" y="80"/>
                    </a:lnTo>
                    <a:lnTo>
                      <a:pt x="64" y="72"/>
                    </a:lnTo>
                    <a:lnTo>
                      <a:pt x="64" y="87"/>
                    </a:lnTo>
                    <a:lnTo>
                      <a:pt x="48" y="96"/>
                    </a:lnTo>
                    <a:lnTo>
                      <a:pt x="33" y="87"/>
                    </a:lnTo>
                    <a:lnTo>
                      <a:pt x="33" y="72"/>
                    </a:lnTo>
                    <a:lnTo>
                      <a:pt x="17" y="80"/>
                    </a:lnTo>
                    <a:lnTo>
                      <a:pt x="0" y="72"/>
                    </a:lnTo>
                    <a:lnTo>
                      <a:pt x="0" y="55"/>
                    </a:lnTo>
                    <a:lnTo>
                      <a:pt x="15" y="48"/>
                    </a:lnTo>
                    <a:lnTo>
                      <a:pt x="0" y="39"/>
                    </a:lnTo>
                    <a:lnTo>
                      <a:pt x="0" y="24"/>
                    </a:lnTo>
                    <a:lnTo>
                      <a:pt x="17" y="16"/>
                    </a:lnTo>
                    <a:lnTo>
                      <a:pt x="31" y="23"/>
                    </a:lnTo>
                  </a:path>
                </a:pathLst>
              </a:custGeom>
              <a:solidFill>
                <a:srgbClr val="FF00CC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502" name="Freeform 30"/>
              <p:cNvSpPr>
                <a:spLocks/>
              </p:cNvSpPr>
              <p:nvPr/>
            </p:nvSpPr>
            <p:spPr bwMode="auto">
              <a:xfrm>
                <a:off x="1359" y="3858"/>
                <a:ext cx="67" cy="63"/>
              </a:xfrm>
              <a:custGeom>
                <a:avLst/>
                <a:gdLst>
                  <a:gd name="T0" fmla="*/ 0 w 67"/>
                  <a:gd name="T1" fmla="*/ 46 h 63"/>
                  <a:gd name="T2" fmla="*/ 0 w 67"/>
                  <a:gd name="T3" fmla="*/ 15 h 63"/>
                  <a:gd name="T4" fmla="*/ 33 w 67"/>
                  <a:gd name="T5" fmla="*/ 0 h 63"/>
                  <a:gd name="T6" fmla="*/ 66 w 67"/>
                  <a:gd name="T7" fmla="*/ 14 h 63"/>
                  <a:gd name="T8" fmla="*/ 66 w 67"/>
                  <a:gd name="T9" fmla="*/ 46 h 63"/>
                  <a:gd name="T10" fmla="*/ 33 w 67"/>
                  <a:gd name="T11" fmla="*/ 62 h 63"/>
                  <a:gd name="T12" fmla="*/ 0 w 67"/>
                  <a:gd name="T13" fmla="*/ 46 h 6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7"/>
                  <a:gd name="T22" fmla="*/ 0 h 63"/>
                  <a:gd name="T23" fmla="*/ 67 w 67"/>
                  <a:gd name="T24" fmla="*/ 63 h 6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7" h="63">
                    <a:moveTo>
                      <a:pt x="0" y="46"/>
                    </a:moveTo>
                    <a:lnTo>
                      <a:pt x="0" y="15"/>
                    </a:lnTo>
                    <a:lnTo>
                      <a:pt x="33" y="0"/>
                    </a:lnTo>
                    <a:lnTo>
                      <a:pt x="66" y="14"/>
                    </a:lnTo>
                    <a:lnTo>
                      <a:pt x="66" y="46"/>
                    </a:lnTo>
                    <a:lnTo>
                      <a:pt x="33" y="62"/>
                    </a:lnTo>
                    <a:lnTo>
                      <a:pt x="0" y="46"/>
                    </a:lnTo>
                  </a:path>
                </a:pathLst>
              </a:custGeom>
              <a:solidFill>
                <a:schemeClr val="tx1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503" name="Freeform 31"/>
              <p:cNvSpPr>
                <a:spLocks/>
              </p:cNvSpPr>
              <p:nvPr/>
            </p:nvSpPr>
            <p:spPr bwMode="auto">
              <a:xfrm>
                <a:off x="1361" y="3870"/>
                <a:ext cx="63" cy="38"/>
              </a:xfrm>
              <a:custGeom>
                <a:avLst/>
                <a:gdLst>
                  <a:gd name="T0" fmla="*/ 12 w 63"/>
                  <a:gd name="T1" fmla="*/ 37 h 38"/>
                  <a:gd name="T2" fmla="*/ 0 w 63"/>
                  <a:gd name="T3" fmla="*/ 18 h 38"/>
                  <a:gd name="T4" fmla="*/ 12 w 63"/>
                  <a:gd name="T5" fmla="*/ 0 h 38"/>
                  <a:gd name="T6" fmla="*/ 51 w 63"/>
                  <a:gd name="T7" fmla="*/ 0 h 38"/>
                  <a:gd name="T8" fmla="*/ 62 w 63"/>
                  <a:gd name="T9" fmla="*/ 18 h 38"/>
                  <a:gd name="T10" fmla="*/ 51 w 63"/>
                  <a:gd name="T11" fmla="*/ 37 h 38"/>
                  <a:gd name="T12" fmla="*/ 12 w 63"/>
                  <a:gd name="T13" fmla="*/ 37 h 3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3"/>
                  <a:gd name="T22" fmla="*/ 0 h 38"/>
                  <a:gd name="T23" fmla="*/ 63 w 63"/>
                  <a:gd name="T24" fmla="*/ 38 h 3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3" h="38">
                    <a:moveTo>
                      <a:pt x="12" y="37"/>
                    </a:moveTo>
                    <a:lnTo>
                      <a:pt x="0" y="18"/>
                    </a:lnTo>
                    <a:lnTo>
                      <a:pt x="12" y="0"/>
                    </a:lnTo>
                    <a:lnTo>
                      <a:pt x="51" y="0"/>
                    </a:lnTo>
                    <a:lnTo>
                      <a:pt x="62" y="18"/>
                    </a:lnTo>
                    <a:lnTo>
                      <a:pt x="51" y="37"/>
                    </a:lnTo>
                    <a:lnTo>
                      <a:pt x="12" y="37"/>
                    </a:lnTo>
                  </a:path>
                </a:pathLst>
              </a:custGeom>
              <a:solidFill>
                <a:srgbClr val="33CC33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504" name="Freeform 32"/>
              <p:cNvSpPr>
                <a:spLocks/>
              </p:cNvSpPr>
              <p:nvPr/>
            </p:nvSpPr>
            <p:spPr bwMode="auto">
              <a:xfrm>
                <a:off x="1383" y="3870"/>
                <a:ext cx="22" cy="38"/>
              </a:xfrm>
              <a:custGeom>
                <a:avLst/>
                <a:gdLst>
                  <a:gd name="T0" fmla="*/ 10 w 22"/>
                  <a:gd name="T1" fmla="*/ 37 h 38"/>
                  <a:gd name="T2" fmla="*/ 20 w 22"/>
                  <a:gd name="T3" fmla="*/ 20 h 38"/>
                  <a:gd name="T4" fmla="*/ 13 w 22"/>
                  <a:gd name="T5" fmla="*/ 20 h 38"/>
                  <a:gd name="T6" fmla="*/ 13 w 22"/>
                  <a:gd name="T7" fmla="*/ 16 h 38"/>
                  <a:gd name="T8" fmla="*/ 20 w 22"/>
                  <a:gd name="T9" fmla="*/ 16 h 38"/>
                  <a:gd name="T10" fmla="*/ 21 w 22"/>
                  <a:gd name="T11" fmla="*/ 16 h 38"/>
                  <a:gd name="T12" fmla="*/ 10 w 22"/>
                  <a:gd name="T13" fmla="*/ 0 h 38"/>
                  <a:gd name="T14" fmla="*/ 0 w 22"/>
                  <a:gd name="T15" fmla="*/ 16 h 38"/>
                  <a:gd name="T16" fmla="*/ 6 w 22"/>
                  <a:gd name="T17" fmla="*/ 16 h 38"/>
                  <a:gd name="T18" fmla="*/ 6 w 22"/>
                  <a:gd name="T19" fmla="*/ 20 h 38"/>
                  <a:gd name="T20" fmla="*/ 0 w 22"/>
                  <a:gd name="T21" fmla="*/ 20 h 38"/>
                  <a:gd name="T22" fmla="*/ 10 w 22"/>
                  <a:gd name="T23" fmla="*/ 37 h 3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2"/>
                  <a:gd name="T37" fmla="*/ 0 h 38"/>
                  <a:gd name="T38" fmla="*/ 22 w 22"/>
                  <a:gd name="T39" fmla="*/ 38 h 3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2" h="38">
                    <a:moveTo>
                      <a:pt x="10" y="37"/>
                    </a:moveTo>
                    <a:lnTo>
                      <a:pt x="20" y="20"/>
                    </a:lnTo>
                    <a:lnTo>
                      <a:pt x="13" y="20"/>
                    </a:lnTo>
                    <a:lnTo>
                      <a:pt x="13" y="16"/>
                    </a:lnTo>
                    <a:lnTo>
                      <a:pt x="20" y="16"/>
                    </a:lnTo>
                    <a:lnTo>
                      <a:pt x="21" y="16"/>
                    </a:lnTo>
                    <a:lnTo>
                      <a:pt x="10" y="0"/>
                    </a:lnTo>
                    <a:lnTo>
                      <a:pt x="0" y="16"/>
                    </a:lnTo>
                    <a:lnTo>
                      <a:pt x="6" y="16"/>
                    </a:lnTo>
                    <a:lnTo>
                      <a:pt x="6" y="20"/>
                    </a:lnTo>
                    <a:lnTo>
                      <a:pt x="0" y="20"/>
                    </a:lnTo>
                    <a:lnTo>
                      <a:pt x="10" y="37"/>
                    </a:lnTo>
                  </a:path>
                </a:pathLst>
              </a:custGeom>
              <a:solidFill>
                <a:srgbClr val="FF0066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</p:grpSp>
        <p:grpSp>
          <p:nvGrpSpPr>
            <p:cNvPr id="7" name="Group 33"/>
            <p:cNvGrpSpPr>
              <a:grpSpLocks/>
            </p:cNvGrpSpPr>
            <p:nvPr/>
          </p:nvGrpSpPr>
          <p:grpSpPr bwMode="auto">
            <a:xfrm>
              <a:off x="1828800" y="3810000"/>
              <a:ext cx="166688" cy="153988"/>
              <a:chOff x="1344" y="3840"/>
              <a:chExt cx="97" cy="97"/>
            </a:xfrm>
          </p:grpSpPr>
          <p:sp>
            <p:nvSpPr>
              <p:cNvPr id="19497" name="Freeform 34"/>
              <p:cNvSpPr>
                <a:spLocks/>
              </p:cNvSpPr>
              <p:nvPr/>
            </p:nvSpPr>
            <p:spPr bwMode="auto">
              <a:xfrm>
                <a:off x="1344" y="3840"/>
                <a:ext cx="97" cy="97"/>
              </a:xfrm>
              <a:custGeom>
                <a:avLst/>
                <a:gdLst>
                  <a:gd name="T0" fmla="*/ 31 w 97"/>
                  <a:gd name="T1" fmla="*/ 23 h 97"/>
                  <a:gd name="T2" fmla="*/ 31 w 97"/>
                  <a:gd name="T3" fmla="*/ 8 h 97"/>
                  <a:gd name="T4" fmla="*/ 48 w 97"/>
                  <a:gd name="T5" fmla="*/ 0 h 97"/>
                  <a:gd name="T6" fmla="*/ 64 w 97"/>
                  <a:gd name="T7" fmla="*/ 8 h 97"/>
                  <a:gd name="T8" fmla="*/ 64 w 97"/>
                  <a:gd name="T9" fmla="*/ 24 h 97"/>
                  <a:gd name="T10" fmla="*/ 80 w 97"/>
                  <a:gd name="T11" fmla="*/ 16 h 97"/>
                  <a:gd name="T12" fmla="*/ 96 w 97"/>
                  <a:gd name="T13" fmla="*/ 23 h 97"/>
                  <a:gd name="T14" fmla="*/ 96 w 97"/>
                  <a:gd name="T15" fmla="*/ 39 h 97"/>
                  <a:gd name="T16" fmla="*/ 80 w 97"/>
                  <a:gd name="T17" fmla="*/ 48 h 97"/>
                  <a:gd name="T18" fmla="*/ 96 w 97"/>
                  <a:gd name="T19" fmla="*/ 55 h 97"/>
                  <a:gd name="T20" fmla="*/ 96 w 97"/>
                  <a:gd name="T21" fmla="*/ 72 h 97"/>
                  <a:gd name="T22" fmla="*/ 78 w 97"/>
                  <a:gd name="T23" fmla="*/ 80 h 97"/>
                  <a:gd name="T24" fmla="*/ 64 w 97"/>
                  <a:gd name="T25" fmla="*/ 72 h 97"/>
                  <a:gd name="T26" fmla="*/ 64 w 97"/>
                  <a:gd name="T27" fmla="*/ 87 h 97"/>
                  <a:gd name="T28" fmla="*/ 48 w 97"/>
                  <a:gd name="T29" fmla="*/ 96 h 97"/>
                  <a:gd name="T30" fmla="*/ 33 w 97"/>
                  <a:gd name="T31" fmla="*/ 87 h 97"/>
                  <a:gd name="T32" fmla="*/ 33 w 97"/>
                  <a:gd name="T33" fmla="*/ 72 h 97"/>
                  <a:gd name="T34" fmla="*/ 17 w 97"/>
                  <a:gd name="T35" fmla="*/ 80 h 97"/>
                  <a:gd name="T36" fmla="*/ 0 w 97"/>
                  <a:gd name="T37" fmla="*/ 72 h 97"/>
                  <a:gd name="T38" fmla="*/ 0 w 97"/>
                  <a:gd name="T39" fmla="*/ 55 h 97"/>
                  <a:gd name="T40" fmla="*/ 15 w 97"/>
                  <a:gd name="T41" fmla="*/ 48 h 97"/>
                  <a:gd name="T42" fmla="*/ 0 w 97"/>
                  <a:gd name="T43" fmla="*/ 39 h 97"/>
                  <a:gd name="T44" fmla="*/ 0 w 97"/>
                  <a:gd name="T45" fmla="*/ 24 h 97"/>
                  <a:gd name="T46" fmla="*/ 17 w 97"/>
                  <a:gd name="T47" fmla="*/ 16 h 97"/>
                  <a:gd name="T48" fmla="*/ 31 w 97"/>
                  <a:gd name="T49" fmla="*/ 23 h 9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7"/>
                  <a:gd name="T76" fmla="*/ 0 h 97"/>
                  <a:gd name="T77" fmla="*/ 97 w 97"/>
                  <a:gd name="T78" fmla="*/ 97 h 97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7" h="97">
                    <a:moveTo>
                      <a:pt x="31" y="23"/>
                    </a:moveTo>
                    <a:lnTo>
                      <a:pt x="31" y="8"/>
                    </a:lnTo>
                    <a:lnTo>
                      <a:pt x="48" y="0"/>
                    </a:lnTo>
                    <a:lnTo>
                      <a:pt x="64" y="8"/>
                    </a:lnTo>
                    <a:lnTo>
                      <a:pt x="64" y="24"/>
                    </a:lnTo>
                    <a:lnTo>
                      <a:pt x="80" y="16"/>
                    </a:lnTo>
                    <a:lnTo>
                      <a:pt x="96" y="23"/>
                    </a:lnTo>
                    <a:lnTo>
                      <a:pt x="96" y="39"/>
                    </a:lnTo>
                    <a:lnTo>
                      <a:pt x="80" y="48"/>
                    </a:lnTo>
                    <a:lnTo>
                      <a:pt x="96" y="55"/>
                    </a:lnTo>
                    <a:lnTo>
                      <a:pt x="96" y="72"/>
                    </a:lnTo>
                    <a:lnTo>
                      <a:pt x="78" y="80"/>
                    </a:lnTo>
                    <a:lnTo>
                      <a:pt x="64" y="72"/>
                    </a:lnTo>
                    <a:lnTo>
                      <a:pt x="64" y="87"/>
                    </a:lnTo>
                    <a:lnTo>
                      <a:pt x="48" y="96"/>
                    </a:lnTo>
                    <a:lnTo>
                      <a:pt x="33" y="87"/>
                    </a:lnTo>
                    <a:lnTo>
                      <a:pt x="33" y="72"/>
                    </a:lnTo>
                    <a:lnTo>
                      <a:pt x="17" y="80"/>
                    </a:lnTo>
                    <a:lnTo>
                      <a:pt x="0" y="72"/>
                    </a:lnTo>
                    <a:lnTo>
                      <a:pt x="0" y="55"/>
                    </a:lnTo>
                    <a:lnTo>
                      <a:pt x="15" y="48"/>
                    </a:lnTo>
                    <a:lnTo>
                      <a:pt x="0" y="39"/>
                    </a:lnTo>
                    <a:lnTo>
                      <a:pt x="0" y="24"/>
                    </a:lnTo>
                    <a:lnTo>
                      <a:pt x="17" y="16"/>
                    </a:lnTo>
                    <a:lnTo>
                      <a:pt x="31" y="23"/>
                    </a:lnTo>
                  </a:path>
                </a:pathLst>
              </a:custGeom>
              <a:solidFill>
                <a:srgbClr val="FF00CC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498" name="Freeform 35"/>
              <p:cNvSpPr>
                <a:spLocks/>
              </p:cNvSpPr>
              <p:nvPr/>
            </p:nvSpPr>
            <p:spPr bwMode="auto">
              <a:xfrm>
                <a:off x="1359" y="3858"/>
                <a:ext cx="67" cy="63"/>
              </a:xfrm>
              <a:custGeom>
                <a:avLst/>
                <a:gdLst>
                  <a:gd name="T0" fmla="*/ 0 w 67"/>
                  <a:gd name="T1" fmla="*/ 46 h 63"/>
                  <a:gd name="T2" fmla="*/ 0 w 67"/>
                  <a:gd name="T3" fmla="*/ 15 h 63"/>
                  <a:gd name="T4" fmla="*/ 33 w 67"/>
                  <a:gd name="T5" fmla="*/ 0 h 63"/>
                  <a:gd name="T6" fmla="*/ 66 w 67"/>
                  <a:gd name="T7" fmla="*/ 14 h 63"/>
                  <a:gd name="T8" fmla="*/ 66 w 67"/>
                  <a:gd name="T9" fmla="*/ 46 h 63"/>
                  <a:gd name="T10" fmla="*/ 33 w 67"/>
                  <a:gd name="T11" fmla="*/ 62 h 63"/>
                  <a:gd name="T12" fmla="*/ 0 w 67"/>
                  <a:gd name="T13" fmla="*/ 46 h 6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7"/>
                  <a:gd name="T22" fmla="*/ 0 h 63"/>
                  <a:gd name="T23" fmla="*/ 67 w 67"/>
                  <a:gd name="T24" fmla="*/ 63 h 6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7" h="63">
                    <a:moveTo>
                      <a:pt x="0" y="46"/>
                    </a:moveTo>
                    <a:lnTo>
                      <a:pt x="0" y="15"/>
                    </a:lnTo>
                    <a:lnTo>
                      <a:pt x="33" y="0"/>
                    </a:lnTo>
                    <a:lnTo>
                      <a:pt x="66" y="14"/>
                    </a:lnTo>
                    <a:lnTo>
                      <a:pt x="66" y="46"/>
                    </a:lnTo>
                    <a:lnTo>
                      <a:pt x="33" y="62"/>
                    </a:lnTo>
                    <a:lnTo>
                      <a:pt x="0" y="46"/>
                    </a:lnTo>
                  </a:path>
                </a:pathLst>
              </a:custGeom>
              <a:solidFill>
                <a:schemeClr val="tx1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499" name="Freeform 36"/>
              <p:cNvSpPr>
                <a:spLocks/>
              </p:cNvSpPr>
              <p:nvPr/>
            </p:nvSpPr>
            <p:spPr bwMode="auto">
              <a:xfrm>
                <a:off x="1361" y="3870"/>
                <a:ext cx="63" cy="38"/>
              </a:xfrm>
              <a:custGeom>
                <a:avLst/>
                <a:gdLst>
                  <a:gd name="T0" fmla="*/ 12 w 63"/>
                  <a:gd name="T1" fmla="*/ 37 h 38"/>
                  <a:gd name="T2" fmla="*/ 0 w 63"/>
                  <a:gd name="T3" fmla="*/ 18 h 38"/>
                  <a:gd name="T4" fmla="*/ 12 w 63"/>
                  <a:gd name="T5" fmla="*/ 0 h 38"/>
                  <a:gd name="T6" fmla="*/ 51 w 63"/>
                  <a:gd name="T7" fmla="*/ 0 h 38"/>
                  <a:gd name="T8" fmla="*/ 62 w 63"/>
                  <a:gd name="T9" fmla="*/ 18 h 38"/>
                  <a:gd name="T10" fmla="*/ 51 w 63"/>
                  <a:gd name="T11" fmla="*/ 37 h 38"/>
                  <a:gd name="T12" fmla="*/ 12 w 63"/>
                  <a:gd name="T13" fmla="*/ 37 h 3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3"/>
                  <a:gd name="T22" fmla="*/ 0 h 38"/>
                  <a:gd name="T23" fmla="*/ 63 w 63"/>
                  <a:gd name="T24" fmla="*/ 38 h 3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3" h="38">
                    <a:moveTo>
                      <a:pt x="12" y="37"/>
                    </a:moveTo>
                    <a:lnTo>
                      <a:pt x="0" y="18"/>
                    </a:lnTo>
                    <a:lnTo>
                      <a:pt x="12" y="0"/>
                    </a:lnTo>
                    <a:lnTo>
                      <a:pt x="51" y="0"/>
                    </a:lnTo>
                    <a:lnTo>
                      <a:pt x="62" y="18"/>
                    </a:lnTo>
                    <a:lnTo>
                      <a:pt x="51" y="37"/>
                    </a:lnTo>
                    <a:lnTo>
                      <a:pt x="12" y="37"/>
                    </a:lnTo>
                  </a:path>
                </a:pathLst>
              </a:custGeom>
              <a:solidFill>
                <a:srgbClr val="33CC33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9500" name="Freeform 37"/>
              <p:cNvSpPr>
                <a:spLocks/>
              </p:cNvSpPr>
              <p:nvPr/>
            </p:nvSpPr>
            <p:spPr bwMode="auto">
              <a:xfrm>
                <a:off x="1383" y="3870"/>
                <a:ext cx="22" cy="38"/>
              </a:xfrm>
              <a:custGeom>
                <a:avLst/>
                <a:gdLst>
                  <a:gd name="T0" fmla="*/ 10 w 22"/>
                  <a:gd name="T1" fmla="*/ 37 h 38"/>
                  <a:gd name="T2" fmla="*/ 20 w 22"/>
                  <a:gd name="T3" fmla="*/ 20 h 38"/>
                  <a:gd name="T4" fmla="*/ 13 w 22"/>
                  <a:gd name="T5" fmla="*/ 20 h 38"/>
                  <a:gd name="T6" fmla="*/ 13 w 22"/>
                  <a:gd name="T7" fmla="*/ 16 h 38"/>
                  <a:gd name="T8" fmla="*/ 20 w 22"/>
                  <a:gd name="T9" fmla="*/ 16 h 38"/>
                  <a:gd name="T10" fmla="*/ 21 w 22"/>
                  <a:gd name="T11" fmla="*/ 16 h 38"/>
                  <a:gd name="T12" fmla="*/ 10 w 22"/>
                  <a:gd name="T13" fmla="*/ 0 h 38"/>
                  <a:gd name="T14" fmla="*/ 0 w 22"/>
                  <a:gd name="T15" fmla="*/ 16 h 38"/>
                  <a:gd name="T16" fmla="*/ 6 w 22"/>
                  <a:gd name="T17" fmla="*/ 16 h 38"/>
                  <a:gd name="T18" fmla="*/ 6 w 22"/>
                  <a:gd name="T19" fmla="*/ 20 h 38"/>
                  <a:gd name="T20" fmla="*/ 0 w 22"/>
                  <a:gd name="T21" fmla="*/ 20 h 38"/>
                  <a:gd name="T22" fmla="*/ 10 w 22"/>
                  <a:gd name="T23" fmla="*/ 37 h 3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2"/>
                  <a:gd name="T37" fmla="*/ 0 h 38"/>
                  <a:gd name="T38" fmla="*/ 22 w 22"/>
                  <a:gd name="T39" fmla="*/ 38 h 3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2" h="38">
                    <a:moveTo>
                      <a:pt x="10" y="37"/>
                    </a:moveTo>
                    <a:lnTo>
                      <a:pt x="20" y="20"/>
                    </a:lnTo>
                    <a:lnTo>
                      <a:pt x="13" y="20"/>
                    </a:lnTo>
                    <a:lnTo>
                      <a:pt x="13" y="16"/>
                    </a:lnTo>
                    <a:lnTo>
                      <a:pt x="20" y="16"/>
                    </a:lnTo>
                    <a:lnTo>
                      <a:pt x="21" y="16"/>
                    </a:lnTo>
                    <a:lnTo>
                      <a:pt x="10" y="0"/>
                    </a:lnTo>
                    <a:lnTo>
                      <a:pt x="0" y="16"/>
                    </a:lnTo>
                    <a:lnTo>
                      <a:pt x="6" y="16"/>
                    </a:lnTo>
                    <a:lnTo>
                      <a:pt x="6" y="20"/>
                    </a:lnTo>
                    <a:lnTo>
                      <a:pt x="0" y="20"/>
                    </a:lnTo>
                    <a:lnTo>
                      <a:pt x="10" y="37"/>
                    </a:lnTo>
                  </a:path>
                </a:pathLst>
              </a:custGeom>
              <a:solidFill>
                <a:srgbClr val="FF0066"/>
              </a:solidFill>
              <a:ln w="9525" cap="rnd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th-TH"/>
              </a:p>
            </p:txBody>
          </p:sp>
        </p:grpSp>
        <p:sp>
          <p:nvSpPr>
            <p:cNvPr id="34" name="Line 38"/>
            <p:cNvSpPr>
              <a:spLocks noChangeShapeType="1"/>
            </p:cNvSpPr>
            <p:nvPr/>
          </p:nvSpPr>
          <p:spPr bwMode="auto">
            <a:xfrm>
              <a:off x="2242590" y="4037172"/>
              <a:ext cx="492729" cy="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pPr>
                <a:defRPr/>
              </a:pPr>
              <a:endParaRPr lang="th-TH"/>
            </a:p>
          </p:txBody>
        </p:sp>
        <p:sp>
          <p:nvSpPr>
            <p:cNvPr id="35" name="Text Box 39"/>
            <p:cNvSpPr txBox="1">
              <a:spLocks noChangeArrowheads="1"/>
            </p:cNvSpPr>
            <p:nvPr/>
          </p:nvSpPr>
          <p:spPr bwMode="auto">
            <a:xfrm>
              <a:off x="2735319" y="3733657"/>
              <a:ext cx="3658173" cy="821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en-US" sz="2000" dirty="0">
                  <a:solidFill>
                    <a:schemeClr val="accent3">
                      <a:lumMod val="75000"/>
                    </a:schemeClr>
                  </a:solidFill>
                  <a:latin typeface="Angsana New" pitchFamily="18" charset="-34"/>
                  <a:ea typeface="ＭＳ Ｐゴシック" charset="-128"/>
                  <a:cs typeface="+mn-cs"/>
                </a:rPr>
                <a:t>Map Ta </a:t>
              </a:r>
              <a:r>
                <a:rPr lang="en-US" sz="2000" dirty="0" err="1">
                  <a:solidFill>
                    <a:schemeClr val="accent3">
                      <a:lumMod val="75000"/>
                    </a:schemeClr>
                  </a:solidFill>
                  <a:latin typeface="Angsana New" pitchFamily="18" charset="-34"/>
                  <a:ea typeface="ＭＳ Ｐゴシック" charset="-128"/>
                  <a:cs typeface="+mn-cs"/>
                </a:rPr>
                <a:t>Phut</a:t>
              </a:r>
              <a:r>
                <a:rPr lang="en-US" sz="2000" dirty="0">
                  <a:solidFill>
                    <a:schemeClr val="accent3">
                      <a:lumMod val="75000"/>
                    </a:schemeClr>
                  </a:solidFill>
                  <a:latin typeface="Angsana New" pitchFamily="18" charset="-34"/>
                  <a:ea typeface="ＭＳ Ｐゴシック" charset="-128"/>
                  <a:cs typeface="+mn-cs"/>
                </a:rPr>
                <a:t> I.E.</a:t>
              </a:r>
            </a:p>
          </p:txBody>
        </p:sp>
        <p:sp>
          <p:nvSpPr>
            <p:cNvPr id="36" name="Line 40"/>
            <p:cNvSpPr>
              <a:spLocks noChangeShapeType="1"/>
            </p:cNvSpPr>
            <p:nvPr/>
          </p:nvSpPr>
          <p:spPr bwMode="auto">
            <a:xfrm flipV="1">
              <a:off x="2242590" y="2668187"/>
              <a:ext cx="988680" cy="1065469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pPr>
                <a:defRPr/>
              </a:pPr>
              <a:endParaRPr lang="th-TH"/>
            </a:p>
          </p:txBody>
        </p:sp>
        <p:sp>
          <p:nvSpPr>
            <p:cNvPr id="37" name="Text Box 41"/>
            <p:cNvSpPr txBox="1">
              <a:spLocks noChangeArrowheads="1"/>
            </p:cNvSpPr>
            <p:nvPr/>
          </p:nvSpPr>
          <p:spPr bwMode="auto">
            <a:xfrm>
              <a:off x="2490563" y="4356494"/>
              <a:ext cx="3732511" cy="821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en-US" sz="2000" dirty="0" err="1">
                  <a:solidFill>
                    <a:schemeClr val="accent3">
                      <a:lumMod val="75000"/>
                    </a:schemeClr>
                  </a:solidFill>
                  <a:latin typeface="Angsana New" pitchFamily="18" charset="-34"/>
                  <a:ea typeface="ＭＳ Ｐゴシック" charset="-128"/>
                  <a:cs typeface="+mn-cs"/>
                </a:rPr>
                <a:t>Amata</a:t>
              </a:r>
              <a:r>
                <a:rPr lang="en-US" sz="2000" dirty="0">
                  <a:solidFill>
                    <a:schemeClr val="accent3">
                      <a:lumMod val="75000"/>
                    </a:schemeClr>
                  </a:solidFill>
                  <a:latin typeface="Angsana New" pitchFamily="18" charset="-34"/>
                  <a:ea typeface="ＭＳ Ｐゴシック" charset="-128"/>
                  <a:cs typeface="+mn-cs"/>
                </a:rPr>
                <a:t> </a:t>
              </a:r>
              <a:r>
                <a:rPr lang="en-US" sz="2000" dirty="0" err="1">
                  <a:solidFill>
                    <a:schemeClr val="accent3">
                      <a:lumMod val="75000"/>
                    </a:schemeClr>
                  </a:solidFill>
                  <a:latin typeface="Angsana New" pitchFamily="18" charset="-34"/>
                  <a:ea typeface="ＭＳ Ｐゴシック" charset="-128"/>
                  <a:cs typeface="+mn-cs"/>
                </a:rPr>
                <a:t>Nakorn</a:t>
              </a:r>
              <a:r>
                <a:rPr lang="en-US" sz="2000" dirty="0">
                  <a:solidFill>
                    <a:schemeClr val="accent3">
                      <a:lumMod val="75000"/>
                    </a:schemeClr>
                  </a:solidFill>
                  <a:latin typeface="Angsana New" pitchFamily="18" charset="-34"/>
                  <a:ea typeface="ＭＳ Ｐゴシック" charset="-128"/>
                  <a:cs typeface="+mn-cs"/>
                </a:rPr>
                <a:t> I.E.</a:t>
              </a:r>
            </a:p>
          </p:txBody>
        </p:sp>
        <p:sp>
          <p:nvSpPr>
            <p:cNvPr id="38" name="Line 42"/>
            <p:cNvSpPr>
              <a:spLocks noChangeShapeType="1"/>
            </p:cNvSpPr>
            <p:nvPr/>
          </p:nvSpPr>
          <p:spPr bwMode="auto">
            <a:xfrm flipV="1">
              <a:off x="1662907" y="1830358"/>
              <a:ext cx="495951" cy="455274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pPr>
                <a:defRPr/>
              </a:pPr>
              <a:endParaRPr lang="th-TH"/>
            </a:p>
          </p:txBody>
        </p:sp>
        <p:sp>
          <p:nvSpPr>
            <p:cNvPr id="39" name="Text Box 43"/>
            <p:cNvSpPr txBox="1">
              <a:spLocks noChangeArrowheads="1"/>
            </p:cNvSpPr>
            <p:nvPr/>
          </p:nvSpPr>
          <p:spPr bwMode="auto">
            <a:xfrm>
              <a:off x="1830371" y="1447800"/>
              <a:ext cx="3191473" cy="6038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en-US" sz="2000" dirty="0">
                  <a:solidFill>
                    <a:schemeClr val="accent3">
                      <a:lumMod val="75000"/>
                    </a:schemeClr>
                  </a:solidFill>
                  <a:latin typeface="Angsana New" pitchFamily="18" charset="-34"/>
                  <a:ea typeface="ＭＳ Ｐゴシック" charset="-128"/>
                  <a:cs typeface="+mn-cs"/>
                </a:rPr>
                <a:t>Northern Region I.E.</a:t>
              </a:r>
            </a:p>
          </p:txBody>
        </p:sp>
        <p:sp>
          <p:nvSpPr>
            <p:cNvPr id="40" name="Line 44"/>
            <p:cNvSpPr>
              <a:spLocks noChangeShapeType="1"/>
            </p:cNvSpPr>
            <p:nvPr/>
          </p:nvSpPr>
          <p:spPr bwMode="auto">
            <a:xfrm>
              <a:off x="1910881" y="3961293"/>
              <a:ext cx="660195" cy="761951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pPr>
                <a:defRPr/>
              </a:pPr>
              <a:endParaRPr lang="th-TH"/>
            </a:p>
          </p:txBody>
        </p:sp>
        <p:sp>
          <p:nvSpPr>
            <p:cNvPr id="41" name="Text Box 45"/>
            <p:cNvSpPr txBox="1">
              <a:spLocks noChangeArrowheads="1"/>
            </p:cNvSpPr>
            <p:nvPr/>
          </p:nvSpPr>
          <p:spPr bwMode="auto">
            <a:xfrm>
              <a:off x="3047704" y="2285632"/>
              <a:ext cx="3175372" cy="578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en-US" sz="2000" dirty="0">
                  <a:solidFill>
                    <a:schemeClr val="accent3">
                      <a:lumMod val="75000"/>
                    </a:schemeClr>
                  </a:solidFill>
                  <a:latin typeface="Angsana New" pitchFamily="18" charset="-34"/>
                  <a:ea typeface="ＭＳ Ｐゴシック" charset="-128"/>
                  <a:cs typeface="+mn-cs"/>
                </a:rPr>
                <a:t>Eastern Sea Board I.E.</a:t>
              </a:r>
            </a:p>
          </p:txBody>
        </p:sp>
        <p:sp>
          <p:nvSpPr>
            <p:cNvPr id="42" name="Line 46"/>
            <p:cNvSpPr>
              <a:spLocks noChangeShapeType="1"/>
            </p:cNvSpPr>
            <p:nvPr/>
          </p:nvSpPr>
          <p:spPr bwMode="auto">
            <a:xfrm>
              <a:off x="1688671" y="3626160"/>
              <a:ext cx="399337" cy="1350013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pPr>
                <a:defRPr/>
              </a:pPr>
              <a:endParaRPr lang="th-TH"/>
            </a:p>
          </p:txBody>
        </p:sp>
        <p:sp>
          <p:nvSpPr>
            <p:cNvPr id="43" name="Text Box 47"/>
            <p:cNvSpPr txBox="1">
              <a:spLocks noChangeArrowheads="1"/>
            </p:cNvSpPr>
            <p:nvPr/>
          </p:nvSpPr>
          <p:spPr bwMode="auto">
            <a:xfrm>
              <a:off x="1994613" y="4871841"/>
              <a:ext cx="3059435" cy="7998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en-US" sz="2000" dirty="0">
                  <a:solidFill>
                    <a:schemeClr val="accent3">
                      <a:lumMod val="75000"/>
                    </a:schemeClr>
                  </a:solidFill>
                  <a:latin typeface="Angsana New" pitchFamily="18" charset="-34"/>
                  <a:ea typeface="ＭＳ Ｐゴシック" charset="-128"/>
                  <a:cs typeface="+mn-cs"/>
                </a:rPr>
                <a:t>Bang </a:t>
              </a:r>
              <a:r>
                <a:rPr lang="en-US" sz="2000" dirty="0" err="1">
                  <a:solidFill>
                    <a:schemeClr val="accent3">
                      <a:lumMod val="75000"/>
                    </a:schemeClr>
                  </a:solidFill>
                  <a:latin typeface="Angsana New" pitchFamily="18" charset="-34"/>
                  <a:ea typeface="ＭＳ Ｐゴシック" charset="-128"/>
                  <a:cs typeface="+mn-cs"/>
                </a:rPr>
                <a:t>Poo</a:t>
              </a:r>
              <a:r>
                <a:rPr lang="en-US" sz="2000" dirty="0">
                  <a:solidFill>
                    <a:schemeClr val="accent3">
                      <a:lumMod val="75000"/>
                    </a:schemeClr>
                  </a:solidFill>
                  <a:latin typeface="Angsana New" pitchFamily="18" charset="-34"/>
                  <a:ea typeface="ＭＳ Ｐゴシック" charset="-128"/>
                  <a:cs typeface="+mn-cs"/>
                </a:rPr>
                <a:t> I.E.</a:t>
              </a:r>
            </a:p>
          </p:txBody>
        </p:sp>
      </p:grpSp>
      <p:sp>
        <p:nvSpPr>
          <p:cNvPr id="67" name="Rectangle 66"/>
          <p:cNvSpPr/>
          <p:nvPr/>
        </p:nvSpPr>
        <p:spPr>
          <a:xfrm>
            <a:off x="107950" y="4687669"/>
            <a:ext cx="4464050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en-US" sz="12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Industrial Estate Authority of Thailand is preparing the draft of        criteria and regulations  for  promoting  the Eco-Industrial  Town Development</a:t>
            </a:r>
            <a:endParaRPr lang="th-TH" sz="12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9464" name="Rectangle 67"/>
          <p:cNvSpPr>
            <a:spLocks noChangeArrowheads="1"/>
          </p:cNvSpPr>
          <p:nvPr/>
        </p:nvSpPr>
        <p:spPr bwMode="auto">
          <a:xfrm>
            <a:off x="2195513" y="3424535"/>
            <a:ext cx="23764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</a:pPr>
            <a:r>
              <a:rPr lang="en-US" sz="12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Adapt 5 industrial estates  and establish new Eco Towns </a:t>
            </a:r>
            <a:endParaRPr lang="th-TH" sz="1200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107950" y="5445125"/>
            <a:ext cx="4464050" cy="11080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1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Ministry of Industry has established a committee to promote the development of eco-industrial town.</a:t>
            </a:r>
          </a:p>
          <a:p>
            <a:pPr>
              <a:defRPr/>
            </a:pPr>
            <a:r>
              <a:rPr lang="en-US" sz="14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To develop strategies and promote the eco-industrial town in practice.</a:t>
            </a:r>
            <a:endParaRPr lang="th-TH" sz="1400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9466" name="Rectangle 74"/>
          <p:cNvSpPr>
            <a:spLocks noChangeArrowheads="1"/>
          </p:cNvSpPr>
          <p:nvPr/>
        </p:nvSpPr>
        <p:spPr bwMode="auto">
          <a:xfrm>
            <a:off x="1691680" y="4293096"/>
            <a:ext cx="107753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sz="12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en-US" sz="12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010</a:t>
            </a:r>
            <a:r>
              <a:rPr lang="th-TH" sz="12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-2</a:t>
            </a:r>
            <a:r>
              <a:rPr lang="en-US" sz="12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011</a:t>
            </a:r>
            <a:r>
              <a:rPr lang="th-TH" sz="12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th-TH" sz="12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9467" name="Rectangle 75"/>
          <p:cNvSpPr>
            <a:spLocks noChangeArrowheads="1"/>
          </p:cNvSpPr>
          <p:nvPr/>
        </p:nvSpPr>
        <p:spPr bwMode="auto">
          <a:xfrm>
            <a:off x="4951413" y="4343400"/>
            <a:ext cx="57579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2012</a:t>
            </a:r>
            <a:endParaRPr lang="th-TH" sz="12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77" name="Right Arrow 76"/>
          <p:cNvSpPr/>
          <p:nvPr/>
        </p:nvSpPr>
        <p:spPr>
          <a:xfrm>
            <a:off x="0" y="4149080"/>
            <a:ext cx="8964612" cy="216024"/>
          </a:xfrm>
          <a:prstGeom prst="rightArrow">
            <a:avLst/>
          </a:prstGeom>
          <a:solidFill>
            <a:schemeClr val="bg1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12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9469" name="Rectangle 73"/>
          <p:cNvSpPr>
            <a:spLocks noChangeArrowheads="1"/>
          </p:cNvSpPr>
          <p:nvPr/>
        </p:nvSpPr>
        <p:spPr bwMode="auto">
          <a:xfrm>
            <a:off x="0" y="3389313"/>
            <a:ext cx="222907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dirty="0" smtClean="0">
                <a:latin typeface="Tahoma" pitchFamily="34" charset="0"/>
                <a:cs typeface="Tahoma" pitchFamily="34" charset="0"/>
              </a:rPr>
              <a:t>Promote </a:t>
            </a:r>
            <a:r>
              <a:rPr lang="en-US" sz="1200" dirty="0" err="1" smtClean="0">
                <a:latin typeface="Tahoma" pitchFamily="34" charset="0"/>
                <a:cs typeface="Tahoma" pitchFamily="34" charset="0"/>
              </a:rPr>
              <a:t>Saraburi</a:t>
            </a:r>
            <a:r>
              <a:rPr lang="en-US" sz="1200" dirty="0" smtClean="0">
                <a:latin typeface="Tahoma" pitchFamily="34" charset="0"/>
                <a:cs typeface="Tahoma" pitchFamily="34" charset="0"/>
              </a:rPr>
              <a:t>, Ayutthaya, </a:t>
            </a:r>
          </a:p>
          <a:p>
            <a:r>
              <a:rPr lang="en-US" sz="1200" dirty="0" err="1" smtClean="0">
                <a:latin typeface="Tahoma" pitchFamily="34" charset="0"/>
                <a:cs typeface="Tahoma" pitchFamily="34" charset="0"/>
              </a:rPr>
              <a:t>Rayong</a:t>
            </a:r>
            <a:r>
              <a:rPr lang="th-TH" sz="12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en-US" sz="1200" dirty="0" smtClean="0">
                <a:latin typeface="Tahoma" pitchFamily="34" charset="0"/>
                <a:cs typeface="Tahoma" pitchFamily="34" charset="0"/>
              </a:rPr>
              <a:t> to be Eco-Towns</a:t>
            </a:r>
            <a:endParaRPr lang="th-TH" sz="12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9470" name="Rectangle 77"/>
          <p:cNvSpPr>
            <a:spLocks noChangeArrowheads="1"/>
          </p:cNvSpPr>
          <p:nvPr/>
        </p:nvSpPr>
        <p:spPr bwMode="auto">
          <a:xfrm>
            <a:off x="6443663" y="4371201"/>
            <a:ext cx="57579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2015</a:t>
            </a:r>
            <a:endParaRPr lang="th-TH" sz="12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9471" name="Rectangle 78"/>
          <p:cNvSpPr>
            <a:spLocks noChangeArrowheads="1"/>
          </p:cNvSpPr>
          <p:nvPr/>
        </p:nvSpPr>
        <p:spPr bwMode="auto">
          <a:xfrm>
            <a:off x="5795963" y="3330714"/>
            <a:ext cx="194468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1950" indent="-723900" algn="ctr" defTabSz="355600" eaLnBrk="0" hangingPunct="0">
              <a:lnSpc>
                <a:spcPts val="2400"/>
              </a:lnSpc>
            </a:pPr>
            <a:r>
              <a:rPr lang="en-US" sz="1200" dirty="0" smtClean="0">
                <a:latin typeface="Tahoma" pitchFamily="34" charset="0"/>
                <a:cs typeface="Tahoma" pitchFamily="34" charset="0"/>
              </a:rPr>
              <a:t>Target 15</a:t>
            </a:r>
          </a:p>
          <a:p>
            <a:pPr marL="361950" indent="-723900" algn="ctr" defTabSz="355600" eaLnBrk="0" hangingPunct="0">
              <a:lnSpc>
                <a:spcPts val="2400"/>
              </a:lnSpc>
            </a:pPr>
            <a:r>
              <a:rPr lang="en-US" sz="1200" dirty="0" smtClean="0">
                <a:latin typeface="Tahoma" pitchFamily="34" charset="0"/>
                <a:cs typeface="Tahoma" pitchFamily="34" charset="0"/>
              </a:rPr>
              <a:t>Eco-Towns </a:t>
            </a:r>
            <a:endParaRPr lang="th-TH" sz="12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0498" name="Picture 83" descr="ecotown_1357911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276871"/>
            <a:ext cx="1224136" cy="1060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74" name="Picture 84" descr="12606216021260629319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078633"/>
            <a:ext cx="1528131" cy="12063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75" name="Picture 85" descr="thailand_map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550540"/>
            <a:ext cx="1889125" cy="55454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60" name="Diagram 59"/>
          <p:cNvGraphicFramePr/>
          <p:nvPr/>
        </p:nvGraphicFramePr>
        <p:xfrm>
          <a:off x="6156176" y="1844824"/>
          <a:ext cx="1296144" cy="1311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9478" name="Rectangle 69"/>
          <p:cNvSpPr>
            <a:spLocks noChangeArrowheads="1"/>
          </p:cNvSpPr>
          <p:nvPr/>
        </p:nvSpPr>
        <p:spPr bwMode="auto">
          <a:xfrm>
            <a:off x="7631112" y="3382010"/>
            <a:ext cx="1512888" cy="656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2200"/>
              </a:lnSpc>
            </a:pPr>
            <a:r>
              <a:rPr lang="en-US" sz="12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Eco towns in All industrial estates </a:t>
            </a:r>
            <a:endParaRPr lang="th-TH" sz="12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64" name="Straight Connector 63"/>
          <p:cNvCxnSpPr/>
          <p:nvPr/>
        </p:nvCxnSpPr>
        <p:spPr>
          <a:xfrm rot="5400000">
            <a:off x="4031940" y="4041068"/>
            <a:ext cx="1080120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rot="5400000">
            <a:off x="7056276" y="4041068"/>
            <a:ext cx="1080120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rot="5400000">
            <a:off x="5400092" y="4041068"/>
            <a:ext cx="1080120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rot="5400000">
            <a:off x="1655676" y="4041068"/>
            <a:ext cx="1080120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72" name="Rectangle 79"/>
          <p:cNvSpPr>
            <a:spLocks noChangeArrowheads="1"/>
          </p:cNvSpPr>
          <p:nvPr/>
        </p:nvSpPr>
        <p:spPr bwMode="auto">
          <a:xfrm>
            <a:off x="7918450" y="4419600"/>
            <a:ext cx="57579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2016</a:t>
            </a:r>
            <a:endParaRPr lang="th-TH" sz="12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73" name="Title 1"/>
          <p:cNvSpPr txBox="1">
            <a:spLocks/>
          </p:cNvSpPr>
          <p:nvPr/>
        </p:nvSpPr>
        <p:spPr>
          <a:xfrm>
            <a:off x="72388" y="17771"/>
            <a:ext cx="9222894" cy="792163"/>
          </a:xfrm>
          <a:prstGeom prst="rect">
            <a:avLst/>
          </a:prstGeo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>
              <a:defRPr/>
            </a:pPr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cs typeface="Tahoma" pitchFamily="34" charset="0"/>
              </a:rPr>
              <a:t>What’s New: The Eco Industrial Town </a:t>
            </a:r>
            <a:r>
              <a:rPr lang="en-US" b="1" spc="50" dirty="0" smtClean="0">
                <a:ln w="11430"/>
                <a:solidFill>
                  <a:srgbClr val="00B050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in Progress</a:t>
            </a:r>
            <a:endParaRPr lang="en-US" b="1" spc="50" dirty="0" smtClean="0">
              <a:ln w="11430"/>
              <a:solidFill>
                <a:schemeClr val="tx1">
                  <a:lumMod val="65000"/>
                  <a:lumOff val="35000"/>
                </a:schemeClr>
              </a:solidFill>
              <a:latin typeface="Tahoma" pitchFamily="34" charset="0"/>
              <a:ea typeface="Calibri" pitchFamily="34" charset="0"/>
              <a:cs typeface="Tahoma" pitchFamily="34" charset="0"/>
            </a:endParaRPr>
          </a:p>
          <a:p>
            <a:pPr lvl="0" algn="r">
              <a:defRPr/>
            </a:pPr>
            <a:endParaRPr lang="en-US" sz="3200" b="1" spc="50" dirty="0" smtClean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rdia New" pitchFamily="34" charset="-34"/>
              <a:ea typeface="Calibri" pitchFamily="34" charset="0"/>
              <a:cs typeface="Cordia New" pitchFamily="34" charset="-34"/>
            </a:endParaRPr>
          </a:p>
          <a:p>
            <a:pPr lvl="0" algn="r">
              <a:defRPr/>
            </a:pPr>
            <a:endParaRPr lang="en-US" sz="3600" b="1" spc="50" dirty="0" smtClean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rdia New" pitchFamily="34" charset="-34"/>
              <a:ea typeface="Calibri" pitchFamily="34" charset="0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40" descr="creativecities_pic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92CECC"/>
              </a:clrFrom>
              <a:clrTo>
                <a:srgbClr val="92CEC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85113" y="2420938"/>
            <a:ext cx="1173162" cy="151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3" name="TextBox 57"/>
          <p:cNvSpPr txBox="1">
            <a:spLocks noChangeArrowheads="1"/>
          </p:cNvSpPr>
          <p:nvPr/>
        </p:nvSpPr>
        <p:spPr bwMode="auto">
          <a:xfrm>
            <a:off x="1042988" y="911225"/>
            <a:ext cx="7345362" cy="954107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“Focusing on the Formulation </a:t>
            </a:r>
            <a:br>
              <a:rPr lang="en-US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</a:b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of Creative Economy”</a:t>
            </a:r>
            <a:endParaRPr lang="th-TH" sz="24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555875" y="2071678"/>
            <a:ext cx="5730901" cy="4414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6075" indent="-346075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Support development of creative business through cluster </a:t>
            </a:r>
            <a:b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development approach</a:t>
            </a:r>
            <a:endParaRPr lang="en-US" sz="2400" spc="-50" dirty="0" smtClean="0">
              <a:solidFill>
                <a:schemeClr val="tx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marL="346075" indent="-346075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Promote development of creative cities</a:t>
            </a:r>
            <a:endParaRPr lang="en-US" b="1" spc="-50" dirty="0">
              <a:solidFill>
                <a:schemeClr val="tx2">
                  <a:lumMod val="75000"/>
                </a:schemeClr>
              </a:solidFill>
              <a:latin typeface="Cordia New" pitchFamily="34" charset="-34"/>
              <a:cs typeface="Cordia New" pitchFamily="34" charset="-34"/>
            </a:endParaRPr>
          </a:p>
          <a:p>
            <a:pPr marL="346075" indent="-346075">
              <a:lnSpc>
                <a:spcPts val="25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Support creative entrepreneurs and personnel in applying creativity for creating values of products and services</a:t>
            </a:r>
          </a:p>
          <a:p>
            <a:pPr marL="346075" indent="-346075">
              <a:lnSpc>
                <a:spcPts val="25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Develop financial system to support investment and development of creative industries</a:t>
            </a:r>
            <a:endParaRPr lang="th-TH" sz="2400" dirty="0">
              <a:solidFill>
                <a:schemeClr val="tx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2" name="Striped Right Arrow 61"/>
          <p:cNvSpPr/>
          <p:nvPr/>
        </p:nvSpPr>
        <p:spPr>
          <a:xfrm>
            <a:off x="2195513" y="4852988"/>
            <a:ext cx="431800" cy="720725"/>
          </a:xfrm>
          <a:prstGeom prst="stripedRightArrow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schemeClr val="tx1"/>
              </a:solidFill>
            </a:endParaRPr>
          </a:p>
        </p:txBody>
      </p:sp>
      <p:pic>
        <p:nvPicPr>
          <p:cNvPr id="19466" name="Picture 41" descr="http://watermarked.cutcaster.com/cutcaster-photo-100876079-creative-people-icon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0350" y="3429000"/>
            <a:ext cx="1263650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8" name="Picture 40" descr="copyright-logo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72375" y="4365625"/>
            <a:ext cx="168910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4925" y="3213100"/>
            <a:ext cx="2160588" cy="2376488"/>
            <a:chOff x="377" y="599"/>
            <a:chExt cx="5310" cy="3418"/>
          </a:xfrm>
        </p:grpSpPr>
        <p:sp>
          <p:nvSpPr>
            <p:cNvPr id="71" name="Rectangle 70"/>
            <p:cNvSpPr/>
            <p:nvPr/>
          </p:nvSpPr>
          <p:spPr bwMode="auto">
            <a:xfrm>
              <a:off x="517" y="3170"/>
              <a:ext cx="1061" cy="847"/>
            </a:xfrm>
            <a:prstGeom prst="rect">
              <a:avLst/>
            </a:prstGeom>
            <a:solidFill>
              <a:srgbClr val="FF9933"/>
            </a:solidFill>
            <a:ln w="38100" cap="flat" cmpd="sng" algn="ctr">
              <a:solidFill>
                <a:srgbClr val="663300"/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/>
            <a:lstStyle/>
            <a:p>
              <a:pPr marL="179388" marR="0" lvl="0" indent="-179388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endPara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Cordia New"/>
              </a:endParaRPr>
            </a:p>
          </p:txBody>
        </p:sp>
        <p:sp>
          <p:nvSpPr>
            <p:cNvPr id="72" name="Isosceles Triangle 71"/>
            <p:cNvSpPr/>
            <p:nvPr/>
          </p:nvSpPr>
          <p:spPr bwMode="auto">
            <a:xfrm>
              <a:off x="377" y="599"/>
              <a:ext cx="5310" cy="900"/>
            </a:xfrm>
            <a:prstGeom prst="triangle">
              <a:avLst>
                <a:gd name="adj" fmla="val 50000"/>
              </a:avLst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Cordia New"/>
              </a:endParaRPr>
            </a:p>
          </p:txBody>
        </p:sp>
        <p:sp>
          <p:nvSpPr>
            <p:cNvPr id="73" name="Rectangle 72"/>
            <p:cNvSpPr/>
            <p:nvPr/>
          </p:nvSpPr>
          <p:spPr bwMode="auto">
            <a:xfrm>
              <a:off x="1863" y="3170"/>
              <a:ext cx="1038" cy="847"/>
            </a:xfrm>
            <a:prstGeom prst="rect">
              <a:avLst/>
            </a:prstGeom>
            <a:solidFill>
              <a:srgbClr val="FF9933"/>
            </a:solidFill>
            <a:ln w="38100" cap="flat" cmpd="sng" algn="ctr">
              <a:solidFill>
                <a:srgbClr val="663300"/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AutoNum type="arabicPeriod" startAt="4"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endPara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itchFamily="34" charset="0"/>
                <a:buAutoNum type="arabicPeriod" startAt="4"/>
                <a:tabLst/>
                <a:defRPr/>
              </a:pPr>
              <a:endParaRPr kumimoji="0" lang="th-TH" sz="105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Cordia New"/>
              </a:endParaRPr>
            </a:p>
          </p:txBody>
        </p:sp>
        <p:sp>
          <p:nvSpPr>
            <p:cNvPr id="74" name="Rectangle 73"/>
            <p:cNvSpPr/>
            <p:nvPr/>
          </p:nvSpPr>
          <p:spPr bwMode="auto">
            <a:xfrm>
              <a:off x="3151" y="3170"/>
              <a:ext cx="1038" cy="847"/>
            </a:xfrm>
            <a:prstGeom prst="rect">
              <a:avLst/>
            </a:prstGeom>
            <a:solidFill>
              <a:srgbClr val="FF9933"/>
            </a:solidFill>
            <a:ln w="38100" cap="flat" cmpd="sng" algn="ctr">
              <a:solidFill>
                <a:srgbClr val="663300"/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endParaRPr>
            </a:p>
            <a:p>
              <a:pPr marL="228600" marR="0" lvl="0" indent="-22860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AutoNum type="arabicPeriod"/>
                <a:tabLst/>
                <a:defRPr/>
              </a:pPr>
              <a:endParaRPr kumimoji="0" lang="th-TH" sz="105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Cordia New"/>
              </a:endParaRPr>
            </a:p>
          </p:txBody>
        </p:sp>
        <p:sp>
          <p:nvSpPr>
            <p:cNvPr id="75" name="Rectangle 74"/>
            <p:cNvSpPr/>
            <p:nvPr/>
          </p:nvSpPr>
          <p:spPr bwMode="auto">
            <a:xfrm>
              <a:off x="4466" y="3170"/>
              <a:ext cx="1034" cy="847"/>
            </a:xfrm>
            <a:prstGeom prst="rect">
              <a:avLst/>
            </a:prstGeom>
            <a:solidFill>
              <a:srgbClr val="FF9933"/>
            </a:solidFill>
            <a:ln w="38100" cap="flat" cmpd="sng" algn="ctr">
              <a:solidFill>
                <a:srgbClr val="663300"/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endParaRPr>
            </a:p>
          </p:txBody>
        </p:sp>
        <p:sp>
          <p:nvSpPr>
            <p:cNvPr id="76" name="Left-Right Arrow 75"/>
            <p:cNvSpPr/>
            <p:nvPr/>
          </p:nvSpPr>
          <p:spPr>
            <a:xfrm>
              <a:off x="1598" y="3544"/>
              <a:ext cx="258" cy="142"/>
            </a:xfrm>
            <a:prstGeom prst="leftRightArrow">
              <a:avLst/>
            </a:prstGeom>
            <a:solidFill>
              <a:srgbClr val="FFC000"/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7" name="Left-Right Arrow 76"/>
            <p:cNvSpPr/>
            <p:nvPr/>
          </p:nvSpPr>
          <p:spPr>
            <a:xfrm>
              <a:off x="2897" y="3524"/>
              <a:ext cx="250" cy="144"/>
            </a:xfrm>
            <a:prstGeom prst="leftRightArrow">
              <a:avLst/>
            </a:prstGeom>
            <a:solidFill>
              <a:srgbClr val="FFC000"/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8" name="Left-Right Arrow 77"/>
            <p:cNvSpPr/>
            <p:nvPr/>
          </p:nvSpPr>
          <p:spPr>
            <a:xfrm>
              <a:off x="4201" y="3515"/>
              <a:ext cx="250" cy="144"/>
            </a:xfrm>
            <a:prstGeom prst="leftRightArrow">
              <a:avLst/>
            </a:prstGeom>
            <a:solidFill>
              <a:srgbClr val="FFC000"/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494" y="1590"/>
              <a:ext cx="5033" cy="1304"/>
            </a:xfrm>
            <a:prstGeom prst="rect">
              <a:avLst/>
            </a:pr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0" name="AutoShape 10"/>
            <p:cNvSpPr>
              <a:spLocks noChangeArrowheads="1"/>
            </p:cNvSpPr>
            <p:nvPr/>
          </p:nvSpPr>
          <p:spPr bwMode="auto">
            <a:xfrm>
              <a:off x="681" y="2074"/>
              <a:ext cx="882" cy="420"/>
            </a:xfrm>
            <a:prstGeom prst="homePlate">
              <a:avLst>
                <a:gd name="adj" fmla="val 27944"/>
              </a:avLst>
            </a:prstGeom>
            <a:ln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0" fontAlgn="auto" latinLnBrk="0" hangingPunct="0">
                <a:lnSpc>
                  <a:spcPts val="14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charset="0"/>
                <a:cs typeface="Arial" charset="0"/>
              </a:endParaRPr>
            </a:p>
          </p:txBody>
        </p:sp>
        <p:sp>
          <p:nvSpPr>
            <p:cNvPr id="81" name="AutoShape 11"/>
            <p:cNvSpPr>
              <a:spLocks noChangeArrowheads="1"/>
            </p:cNvSpPr>
            <p:nvPr/>
          </p:nvSpPr>
          <p:spPr bwMode="auto">
            <a:xfrm>
              <a:off x="2979" y="2076"/>
              <a:ext cx="925" cy="420"/>
            </a:xfrm>
            <a:prstGeom prst="chevron">
              <a:avLst>
                <a:gd name="adj" fmla="val 28141"/>
              </a:avLst>
            </a:prstGeom>
            <a:ln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182880" anchor="ctr"/>
            <a:lstStyle/>
            <a:p>
              <a:pPr marL="0" marR="0" lvl="0" indent="0" algn="ctr" defTabSz="914400" eaLnBrk="0" fontAlgn="auto" latinLnBrk="0" hangingPunc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charset="0"/>
                  <a:cs typeface="Arial" charset="0"/>
                </a:rPr>
                <a:t> </a:t>
              </a:r>
            </a:p>
          </p:txBody>
        </p:sp>
        <p:sp>
          <p:nvSpPr>
            <p:cNvPr id="82" name="AutoShape 12"/>
            <p:cNvSpPr>
              <a:spLocks noChangeArrowheads="1"/>
            </p:cNvSpPr>
            <p:nvPr/>
          </p:nvSpPr>
          <p:spPr bwMode="auto">
            <a:xfrm>
              <a:off x="2199" y="2072"/>
              <a:ext cx="862" cy="422"/>
            </a:xfrm>
            <a:prstGeom prst="chevron">
              <a:avLst>
                <a:gd name="adj" fmla="val 28116"/>
              </a:avLst>
            </a:prstGeom>
            <a:ln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182880" anchor="ctr"/>
            <a:lstStyle/>
            <a:p>
              <a:pPr marL="0" marR="0" lvl="0" indent="0" algn="ctr" defTabSz="914400" eaLnBrk="0" fontAlgn="auto" latinLnBrk="0" hangingPunc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charset="0"/>
                  <a:cs typeface="Arial" charset="0"/>
                </a:rPr>
                <a:t> </a:t>
              </a:r>
            </a:p>
          </p:txBody>
        </p:sp>
        <p:sp>
          <p:nvSpPr>
            <p:cNvPr id="83" name="AutoShape 14"/>
            <p:cNvSpPr>
              <a:spLocks noChangeArrowheads="1"/>
            </p:cNvSpPr>
            <p:nvPr/>
          </p:nvSpPr>
          <p:spPr bwMode="auto">
            <a:xfrm>
              <a:off x="1477" y="2074"/>
              <a:ext cx="800" cy="420"/>
            </a:xfrm>
            <a:prstGeom prst="chevron">
              <a:avLst>
                <a:gd name="adj" fmla="val 28209"/>
              </a:avLst>
            </a:prstGeom>
            <a:ln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182880" anchor="ctr"/>
            <a:lstStyle/>
            <a:p>
              <a:pPr marL="0" marR="0" lvl="0" indent="0" algn="ctr" defTabSz="914400" eaLnBrk="0" fontAlgn="auto" latinLnBrk="0" hangingPunc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charset="0"/>
                <a:cs typeface="Arial" charset="0"/>
              </a:endParaRPr>
            </a:p>
          </p:txBody>
        </p:sp>
        <p:sp>
          <p:nvSpPr>
            <p:cNvPr id="84" name="AutoShape 11"/>
            <p:cNvSpPr>
              <a:spLocks noChangeArrowheads="1"/>
            </p:cNvSpPr>
            <p:nvPr/>
          </p:nvSpPr>
          <p:spPr bwMode="auto">
            <a:xfrm>
              <a:off x="4575" y="2076"/>
              <a:ext cx="827" cy="420"/>
            </a:xfrm>
            <a:prstGeom prst="chevron">
              <a:avLst>
                <a:gd name="adj" fmla="val 26099"/>
              </a:avLst>
            </a:prstGeom>
            <a:ln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182880" anchor="ctr"/>
            <a:lstStyle/>
            <a:p>
              <a:pPr marL="0" marR="0" lvl="0" indent="0" algn="ctr" defTabSz="914400" eaLnBrk="0" fontAlgn="auto" latinLnBrk="0" hangingPunc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charset="0"/>
                <a:cs typeface="Arial" charset="0"/>
              </a:endParaRPr>
            </a:p>
          </p:txBody>
        </p:sp>
        <p:sp>
          <p:nvSpPr>
            <p:cNvPr id="85" name="AutoShape 12"/>
            <p:cNvSpPr>
              <a:spLocks noChangeArrowheads="1"/>
            </p:cNvSpPr>
            <p:nvPr/>
          </p:nvSpPr>
          <p:spPr bwMode="auto">
            <a:xfrm>
              <a:off x="3834" y="2076"/>
              <a:ext cx="812" cy="420"/>
            </a:xfrm>
            <a:prstGeom prst="chevron">
              <a:avLst>
                <a:gd name="adj" fmla="val 28141"/>
              </a:avLst>
            </a:prstGeom>
            <a:ln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182880" anchor="ctr"/>
            <a:lstStyle/>
            <a:p>
              <a:pPr marL="0" marR="0" lvl="0" indent="0" algn="ctr" defTabSz="914400" eaLnBrk="0" fontAlgn="auto" latinLnBrk="0" hangingPunc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charset="0"/>
                  <a:cs typeface="Arial" charset="0"/>
                </a:rPr>
                <a:t> </a:t>
              </a: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494" y="2926"/>
              <a:ext cx="5033" cy="242"/>
            </a:xfrm>
            <a:prstGeom prst="rect">
              <a:avLst/>
            </a:prstGeom>
            <a:solidFill>
              <a:srgbClr val="996600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Bookman Old Style" pitchFamily="18" charset="0"/>
                  <a:ea typeface="+mn-ea"/>
                  <a:cs typeface="+mn-cs"/>
                </a:rPr>
                <a:t>Creative Ecology</a:t>
              </a:r>
            </a:p>
          </p:txBody>
        </p:sp>
        <p:sp>
          <p:nvSpPr>
            <p:cNvPr id="87" name="Rounded Rectangle 86"/>
            <p:cNvSpPr/>
            <p:nvPr/>
          </p:nvSpPr>
          <p:spPr>
            <a:xfrm>
              <a:off x="681" y="2590"/>
              <a:ext cx="4709" cy="240"/>
            </a:xfrm>
            <a:prstGeom prst="roundRect">
              <a:avLst/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endParaRPr>
            </a:p>
          </p:txBody>
        </p:sp>
        <p:sp>
          <p:nvSpPr>
            <p:cNvPr id="88" name="Up Arrow 87"/>
            <p:cNvSpPr/>
            <p:nvPr/>
          </p:nvSpPr>
          <p:spPr>
            <a:xfrm>
              <a:off x="1021" y="2448"/>
              <a:ext cx="207" cy="190"/>
            </a:xfrm>
            <a:prstGeom prst="upArrow">
              <a:avLst/>
            </a:prstGeom>
            <a:solidFill>
              <a:sysClr val="window" lastClr="FFFFFF">
                <a:lumMod val="50000"/>
                <a:lumOff val="50000"/>
              </a:sysClr>
            </a:solidFill>
            <a:ln w="3175" cap="flat" cmpd="sng" algn="ctr">
              <a:solidFill>
                <a:sysClr val="window" lastClr="FFFFFF">
                  <a:lumMod val="85000"/>
                  <a:lumOff val="15000"/>
                </a:sys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9" name="Up Arrow 88"/>
            <p:cNvSpPr/>
            <p:nvPr/>
          </p:nvSpPr>
          <p:spPr>
            <a:xfrm>
              <a:off x="1735" y="2448"/>
              <a:ext cx="207" cy="190"/>
            </a:xfrm>
            <a:prstGeom prst="upArrow">
              <a:avLst/>
            </a:prstGeom>
            <a:solidFill>
              <a:sysClr val="window" lastClr="FFFFFF">
                <a:lumMod val="50000"/>
                <a:lumOff val="50000"/>
              </a:sysClr>
            </a:solidFill>
            <a:ln w="3175" cap="flat" cmpd="sng" algn="ctr">
              <a:solidFill>
                <a:sysClr val="window" lastClr="FFFFFF">
                  <a:lumMod val="85000"/>
                  <a:lumOff val="15000"/>
                </a:sys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0" name="Up Arrow 89"/>
            <p:cNvSpPr/>
            <p:nvPr/>
          </p:nvSpPr>
          <p:spPr>
            <a:xfrm>
              <a:off x="4942" y="2448"/>
              <a:ext cx="203" cy="190"/>
            </a:xfrm>
            <a:prstGeom prst="upArrow">
              <a:avLst/>
            </a:prstGeom>
            <a:solidFill>
              <a:sysClr val="window" lastClr="FFFFFF">
                <a:lumMod val="50000"/>
                <a:lumOff val="50000"/>
              </a:sysClr>
            </a:solidFill>
            <a:ln w="3175" cap="flat" cmpd="sng" algn="ctr">
              <a:solidFill>
                <a:sysClr val="window" lastClr="FFFFFF">
                  <a:lumMod val="85000"/>
                  <a:lumOff val="15000"/>
                </a:sys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1" name="Up Arrow 90"/>
            <p:cNvSpPr/>
            <p:nvPr/>
          </p:nvSpPr>
          <p:spPr>
            <a:xfrm>
              <a:off x="2496" y="2448"/>
              <a:ext cx="207" cy="190"/>
            </a:xfrm>
            <a:prstGeom prst="upArrow">
              <a:avLst/>
            </a:prstGeom>
            <a:solidFill>
              <a:sysClr val="window" lastClr="FFFFFF">
                <a:lumMod val="50000"/>
                <a:lumOff val="50000"/>
              </a:sysClr>
            </a:solidFill>
            <a:ln w="3175" cap="flat" cmpd="sng" algn="ctr">
              <a:solidFill>
                <a:sysClr val="window" lastClr="FFFFFF">
                  <a:lumMod val="85000"/>
                  <a:lumOff val="15000"/>
                </a:sys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2" name="Up Arrow 91"/>
            <p:cNvSpPr/>
            <p:nvPr/>
          </p:nvSpPr>
          <p:spPr>
            <a:xfrm>
              <a:off x="4130" y="2448"/>
              <a:ext cx="199" cy="190"/>
            </a:xfrm>
            <a:prstGeom prst="upArrow">
              <a:avLst/>
            </a:prstGeom>
            <a:solidFill>
              <a:sysClr val="window" lastClr="FFFFFF">
                <a:lumMod val="50000"/>
                <a:lumOff val="50000"/>
              </a:sysClr>
            </a:solidFill>
            <a:ln w="3175" cap="flat" cmpd="sng" algn="ctr">
              <a:solidFill>
                <a:sysClr val="window" lastClr="FFFFFF">
                  <a:lumMod val="85000"/>
                  <a:lumOff val="15000"/>
                </a:sys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3" name="Up Arrow 92"/>
            <p:cNvSpPr/>
            <p:nvPr/>
          </p:nvSpPr>
          <p:spPr>
            <a:xfrm>
              <a:off x="3366" y="2448"/>
              <a:ext cx="203" cy="190"/>
            </a:xfrm>
            <a:prstGeom prst="upArrow">
              <a:avLst/>
            </a:prstGeom>
            <a:solidFill>
              <a:sysClr val="window" lastClr="FFFFFF">
                <a:lumMod val="50000"/>
                <a:lumOff val="50000"/>
              </a:sysClr>
            </a:solidFill>
            <a:ln w="3175" cap="flat" cmpd="sng" algn="ctr">
              <a:solidFill>
                <a:sysClr val="window" lastClr="FFFFFF">
                  <a:lumMod val="85000"/>
                  <a:lumOff val="15000"/>
                </a:sys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4" name="Rectangle 40"/>
            <p:cNvSpPr/>
            <p:nvPr/>
          </p:nvSpPr>
          <p:spPr>
            <a:xfrm>
              <a:off x="432" y="1542"/>
              <a:ext cx="5127" cy="242"/>
            </a:xfrm>
            <a:prstGeom prst="rect">
              <a:avLst/>
            </a:prstGeom>
            <a:noFill/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endParaRPr>
            </a:p>
          </p:txBody>
        </p:sp>
      </p:grpSp>
      <p:sp>
        <p:nvSpPr>
          <p:cNvPr id="34" name="TextBox 14"/>
          <p:cNvSpPr txBox="1">
            <a:spLocks noChangeArrowheads="1"/>
          </p:cNvSpPr>
          <p:nvPr/>
        </p:nvSpPr>
        <p:spPr bwMode="auto">
          <a:xfrm>
            <a:off x="107504" y="4148"/>
            <a:ext cx="9036496" cy="442674"/>
          </a:xfrm>
          <a:prstGeom prst="round2DiagRect">
            <a:avLst/>
          </a:prstGeom>
          <a:noFill/>
          <a:ln>
            <a:headEnd/>
            <a:tailEnd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What’s New: </a:t>
            </a:r>
            <a:r>
              <a:rPr lang="en-US" sz="1800" b="1" dirty="0" smtClean="0">
                <a:solidFill>
                  <a:srgbClr val="E46C0A"/>
                </a:solidFill>
                <a:latin typeface="Tahoma" pitchFamily="34" charset="0"/>
                <a:cs typeface="Tahoma" pitchFamily="34" charset="0"/>
              </a:rPr>
              <a:t>Creative Economy, a New Tool to Restructure the Economy</a:t>
            </a:r>
            <a:endParaRPr lang="en-US" sz="3600" dirty="0">
              <a:solidFill>
                <a:srgbClr val="E46C0A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1905000" y="1089117"/>
            <a:ext cx="7096125" cy="10985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15888" indent="-115888" fontAlgn="auto">
              <a:lnSpc>
                <a:spcPts val="17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en-US" sz="1500" b="1" dirty="0" smtClean="0">
                <a:latin typeface="Tahoma" pitchFamily="34" charset="0"/>
                <a:cs typeface="Tahoma" pitchFamily="34" charset="0"/>
              </a:rPr>
              <a:t>Reform laws, rules and regulations on business, trade and investment</a:t>
            </a:r>
            <a:endParaRPr lang="en-US" altLang="zh-CN" sz="1500" b="1" dirty="0" smtClean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  <a:p>
            <a:pPr marL="115888" indent="-115888" fontAlgn="auto">
              <a:lnSpc>
                <a:spcPts val="1500"/>
              </a:lnSpc>
              <a:spcBef>
                <a:spcPts val="60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sz="1200" dirty="0" smtClean="0">
                <a:latin typeface="Tahoma" pitchFamily="34" charset="0"/>
                <a:cs typeface="Tahoma" pitchFamily="34" charset="0"/>
              </a:rPr>
              <a:t>Alleviating difficulties and diminishing bureaucratic steps in business conducting and investment</a:t>
            </a:r>
            <a:endParaRPr lang="th-TH" altLang="zh-CN" sz="12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  <a:p>
            <a:pPr marL="115888" indent="-115888" fontAlgn="auto">
              <a:lnSpc>
                <a:spcPts val="1500"/>
              </a:lnSpc>
              <a:spcBef>
                <a:spcPts val="60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sz="1200" dirty="0" smtClean="0">
                <a:latin typeface="Tahoma" pitchFamily="34" charset="0"/>
                <a:cs typeface="Tahoma" pitchFamily="34" charset="0"/>
              </a:rPr>
              <a:t>Facilitating knowledge-based investment and investment in research and development in science and technology</a:t>
            </a:r>
            <a:endParaRPr lang="en-US" altLang="zh-CN" sz="12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1905000" y="2320908"/>
            <a:ext cx="7096125" cy="133032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15888" indent="-115888" fontAlgn="auto">
              <a:lnSpc>
                <a:spcPts val="17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Reform laws, rules, regulations and incentives on production and service </a:t>
            </a:r>
            <a:endParaRPr lang="en-US" altLang="zh-CN" sz="1400" b="1" dirty="0" smtClean="0">
              <a:latin typeface="Tahoma" pitchFamily="34" charset="0"/>
              <a:cs typeface="Tahoma" pitchFamily="34" charset="0"/>
            </a:endParaRPr>
          </a:p>
          <a:p>
            <a:pPr marL="115888" indent="-115888" fontAlgn="auto">
              <a:lnSpc>
                <a:spcPts val="1500"/>
              </a:lnSpc>
              <a:spcBef>
                <a:spcPts val="6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200" dirty="0" smtClean="0">
                <a:latin typeface="Tahoma" pitchFamily="34" charset="0"/>
                <a:cs typeface="Tahoma" pitchFamily="34" charset="0"/>
              </a:rPr>
              <a:t>Promoting the development of eco-towns, eco-zones and eco-industrial estates</a:t>
            </a:r>
            <a:endParaRPr lang="en-US" altLang="zh-CN" sz="1200" dirty="0" smtClean="0">
              <a:latin typeface="Tahoma" pitchFamily="34" charset="0"/>
              <a:cs typeface="Tahoma" pitchFamily="34" charset="0"/>
            </a:endParaRPr>
          </a:p>
          <a:p>
            <a:pPr marL="115888" indent="-115888" fontAlgn="auto">
              <a:lnSpc>
                <a:spcPts val="1500"/>
              </a:lnSpc>
              <a:spcBef>
                <a:spcPts val="6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2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I</a:t>
            </a:r>
            <a:r>
              <a:rPr lang="en-US" sz="1200" dirty="0" smtClean="0">
                <a:latin typeface="Tahoma" pitchFamily="34" charset="0"/>
                <a:cs typeface="Tahoma" pitchFamily="34" charset="0"/>
              </a:rPr>
              <a:t>mproving accessibility to loans for SMEs and local enterprises</a:t>
            </a:r>
            <a:r>
              <a:rPr lang="th-TH" altLang="zh-CN" sz="1200" dirty="0" smtClean="0">
                <a:latin typeface="Tahoma" pitchFamily="34" charset="0"/>
                <a:cs typeface="Tahoma" pitchFamily="34" charset="0"/>
              </a:rPr>
              <a:t> </a:t>
            </a:r>
            <a:endParaRPr lang="en-US" altLang="zh-CN" sz="1200" dirty="0" smtClean="0">
              <a:latin typeface="Tahoma" pitchFamily="34" charset="0"/>
              <a:cs typeface="Tahoma" pitchFamily="34" charset="0"/>
            </a:endParaRPr>
          </a:p>
          <a:p>
            <a:pPr marL="115888" indent="-115888" fontAlgn="auto">
              <a:lnSpc>
                <a:spcPts val="1500"/>
              </a:lnSpc>
              <a:spcBef>
                <a:spcPts val="6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200" dirty="0" smtClean="0"/>
              <a:t>Providing insurance against risks to trade and investment, market access and product research and development based on knowledge and creativity</a:t>
            </a:r>
            <a:endParaRPr lang="en-US" altLang="zh-CN" sz="12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1905000" y="5068871"/>
            <a:ext cx="7096125" cy="1217649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15888" indent="-115888" fontAlgn="auto">
              <a:lnSpc>
                <a:spcPts val="18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Reform monetary and fiscal policies </a:t>
            </a:r>
            <a:r>
              <a:rPr lang="en-US" sz="1400" b="1" smtClean="0">
                <a:latin typeface="Tahoma" pitchFamily="34" charset="0"/>
                <a:cs typeface="Tahoma" pitchFamily="34" charset="0"/>
              </a:rPr>
              <a:t>to facilitate</a:t>
            </a:r>
            <a:endParaRPr lang="en-US" altLang="zh-CN" sz="1400" b="1" dirty="0" smtClean="0">
              <a:latin typeface="Tahoma" pitchFamily="34" charset="0"/>
              <a:cs typeface="Tahoma" pitchFamily="34" charset="0"/>
            </a:endParaRPr>
          </a:p>
          <a:p>
            <a:pPr marL="115888" indent="-115888" fontAlgn="auto">
              <a:lnSpc>
                <a:spcPts val="1200"/>
              </a:lnSpc>
              <a:spcBef>
                <a:spcPts val="60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sz="1200" dirty="0" smtClean="0"/>
              <a:t>Development of capital market</a:t>
            </a:r>
          </a:p>
          <a:p>
            <a:pPr marL="115888" indent="-115888" fontAlgn="auto">
              <a:lnSpc>
                <a:spcPts val="1200"/>
              </a:lnSpc>
              <a:spcBef>
                <a:spcPts val="60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sz="1200" dirty="0" smtClean="0"/>
              <a:t>Encouragement of competition among financial service providers</a:t>
            </a:r>
          </a:p>
          <a:p>
            <a:pPr marL="115888" indent="-115888" fontAlgn="auto">
              <a:lnSpc>
                <a:spcPts val="1200"/>
              </a:lnSpc>
              <a:spcBef>
                <a:spcPts val="60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sz="1200" dirty="0" smtClean="0"/>
              <a:t>Supervision of financial institutions</a:t>
            </a:r>
          </a:p>
          <a:p>
            <a:pPr marL="115888" indent="-115888" fontAlgn="auto">
              <a:lnSpc>
                <a:spcPts val="1200"/>
              </a:lnSpc>
              <a:spcBef>
                <a:spcPts val="60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sz="1200" dirty="0" smtClean="0"/>
              <a:t>Protection of investors</a:t>
            </a:r>
            <a:endParaRPr lang="en-US" altLang="zh-CN" sz="12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1905000" y="3754421"/>
            <a:ext cx="7096125" cy="11922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15888" indent="-115888" fontAlgn="auto">
              <a:lnSpc>
                <a:spcPts val="17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Revise rules and regulations on communications and telecommunications</a:t>
            </a:r>
            <a:endParaRPr lang="en-US" altLang="zh-CN" sz="1400" b="1" dirty="0">
              <a:latin typeface="Tahoma" pitchFamily="34" charset="0"/>
              <a:cs typeface="Tahoma" pitchFamily="34" charset="0"/>
            </a:endParaRPr>
          </a:p>
          <a:p>
            <a:pPr marL="115888" indent="-115888" fontAlgn="auto">
              <a:lnSpc>
                <a:spcPts val="1500"/>
              </a:lnSpc>
              <a:spcBef>
                <a:spcPts val="6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2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C</a:t>
            </a:r>
            <a:r>
              <a:rPr lang="en-US" sz="1200" dirty="0" smtClean="0"/>
              <a:t>omplying with international agreements that Thailand has taken part in, such as establishment of organizations and technical regulations relating to telecommunications</a:t>
            </a:r>
            <a:endParaRPr lang="th-TH" altLang="zh-CN" sz="1200" dirty="0"/>
          </a:p>
          <a:p>
            <a:pPr marL="115888" indent="-115888" fontAlgn="auto">
              <a:lnSpc>
                <a:spcPts val="1500"/>
              </a:lnSpc>
              <a:spcBef>
                <a:spcPts val="600"/>
              </a:spcBef>
              <a:spcAft>
                <a:spcPts val="0"/>
              </a:spcAft>
              <a:defRPr/>
            </a:pPr>
            <a:endParaRPr lang="th-TH" altLang="zh-CN" sz="12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3558" name="Picture 21" descr="frui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181083"/>
            <a:ext cx="8445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23" descr="volcano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3588" y="3992546"/>
            <a:ext cx="995362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 descr="frui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74308" y="1143449"/>
            <a:ext cx="911610" cy="941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Picture 24" descr="cross cultur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27673" y="5189876"/>
            <a:ext cx="921483" cy="8235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17" descr="cross cultur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5189876"/>
            <a:ext cx="1162678" cy="8235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Picture 18" descr="volcano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191" y="4028480"/>
            <a:ext cx="995755" cy="7458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Rectangle 19"/>
          <p:cNvSpPr/>
          <p:nvPr/>
        </p:nvSpPr>
        <p:spPr>
          <a:xfrm>
            <a:off x="142875" y="1071546"/>
            <a:ext cx="1714500" cy="1131887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42875" y="3717908"/>
            <a:ext cx="1700213" cy="1228725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42875" y="5121258"/>
            <a:ext cx="1714500" cy="102238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42875" y="2406633"/>
            <a:ext cx="1714500" cy="109220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prstClr val="white"/>
              </a:solidFill>
            </a:endParaRPr>
          </a:p>
        </p:txBody>
      </p:sp>
      <p:pic>
        <p:nvPicPr>
          <p:cNvPr id="23568" name="Picture 28" descr="fruit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2875" y="2439971"/>
            <a:ext cx="1643063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9" name="Picture 43" descr="herbal_compress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325563" y="2584433"/>
            <a:ext cx="455612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itle 1"/>
          <p:cNvSpPr txBox="1">
            <a:spLocks/>
          </p:cNvSpPr>
          <p:nvPr/>
        </p:nvSpPr>
        <p:spPr>
          <a:xfrm>
            <a:off x="72388" y="17771"/>
            <a:ext cx="9222894" cy="792163"/>
          </a:xfrm>
          <a:prstGeom prst="rect">
            <a:avLst/>
          </a:prstGeo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>
              <a:defRPr/>
            </a:pPr>
            <a:r>
              <a:rPr lang="en-US" sz="2100" b="1" dirty="0" smtClean="0">
                <a:solidFill>
                  <a:srgbClr val="376092"/>
                </a:solidFill>
                <a:latin typeface="Tahoma" pitchFamily="34" charset="0"/>
                <a:cs typeface="Tahoma" pitchFamily="34" charset="0"/>
              </a:rPr>
              <a:t>Reform Economic Laws, Rules and Regulations in Various Aspects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324748" y="714356"/>
            <a:ext cx="533400" cy="990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39" name="TextBox 23"/>
          <p:cNvPicPr>
            <a:picLocks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035175" y="-830263"/>
            <a:ext cx="1270000" cy="21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9" name="Pentagon 138"/>
          <p:cNvSpPr/>
          <p:nvPr/>
        </p:nvSpPr>
        <p:spPr>
          <a:xfrm>
            <a:off x="0" y="857232"/>
            <a:ext cx="6445217" cy="3143250"/>
          </a:xfrm>
          <a:prstGeom prst="homePlate">
            <a:avLst>
              <a:gd name="adj" fmla="val 27018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200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0" name="Title 1"/>
          <p:cNvSpPr txBox="1">
            <a:spLocks/>
          </p:cNvSpPr>
          <p:nvPr/>
        </p:nvSpPr>
        <p:spPr>
          <a:xfrm>
            <a:off x="3143250" y="1143000"/>
            <a:ext cx="4579938" cy="642938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endParaRPr lang="th-TH" sz="3600" b="1" kern="0" dirty="0">
              <a:ln w="10541" cmpd="sng">
                <a:solidFill>
                  <a:schemeClr val="tx2">
                    <a:lumMod val="50000"/>
                    <a:lumOff val="50000"/>
                  </a:schemeClr>
                </a:solidFill>
                <a:prstDash val="solid"/>
              </a:ln>
              <a:solidFill>
                <a:srgbClr val="5E2C22"/>
              </a:solidFill>
              <a:effectLst>
                <a:reflection blurRad="6350" stA="55000" endA="300" endPos="45500" dir="5400000" sy="-100000" algn="bl" rotWithShape="0"/>
              </a:effectLst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145" name="Rounded Rectangle 144"/>
          <p:cNvSpPr/>
          <p:nvPr/>
        </p:nvSpPr>
        <p:spPr>
          <a:xfrm>
            <a:off x="119920" y="1357298"/>
            <a:ext cx="2737568" cy="500066"/>
          </a:xfrm>
          <a:prstGeom prst="roundRect">
            <a:avLst/>
          </a:prstGeom>
          <a:solidFill>
            <a:srgbClr val="C000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</a:rPr>
              <a:t>Economic Restructuring</a:t>
            </a:r>
            <a:endParaRPr lang="th-TH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</a:endParaRPr>
          </a:p>
        </p:txBody>
      </p:sp>
      <p:sp>
        <p:nvSpPr>
          <p:cNvPr id="156" name="Chevron 155"/>
          <p:cNvSpPr/>
          <p:nvPr/>
        </p:nvSpPr>
        <p:spPr>
          <a:xfrm rot="5400000" flipV="1">
            <a:off x="1435894" y="2401320"/>
            <a:ext cx="428625" cy="414337"/>
          </a:xfrm>
          <a:prstGeom prst="chevron">
            <a:avLst/>
          </a:prstGeom>
          <a:solidFill>
            <a:schemeClr val="tx2">
              <a:lumMod val="60000"/>
              <a:lumOff val="4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8" name="Chevron 157"/>
          <p:cNvSpPr/>
          <p:nvPr/>
        </p:nvSpPr>
        <p:spPr>
          <a:xfrm rot="5400000" flipV="1">
            <a:off x="1435894" y="2078822"/>
            <a:ext cx="428625" cy="414337"/>
          </a:xfrm>
          <a:prstGeom prst="chevron">
            <a:avLst/>
          </a:prstGeom>
          <a:solidFill>
            <a:schemeClr val="tx2">
              <a:lumMod val="60000"/>
              <a:lumOff val="4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2" name="Chevron 171"/>
          <p:cNvSpPr/>
          <p:nvPr/>
        </p:nvSpPr>
        <p:spPr>
          <a:xfrm>
            <a:off x="5857891" y="857232"/>
            <a:ext cx="942991" cy="3143250"/>
          </a:xfrm>
          <a:prstGeom prst="chevron">
            <a:avLst>
              <a:gd name="adj" fmla="val 83513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3" name="Chevron 172"/>
          <p:cNvSpPr/>
          <p:nvPr/>
        </p:nvSpPr>
        <p:spPr>
          <a:xfrm>
            <a:off x="6072205" y="857254"/>
            <a:ext cx="1000125" cy="3143250"/>
          </a:xfrm>
          <a:prstGeom prst="chevron">
            <a:avLst>
              <a:gd name="adj" fmla="val 83513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1" y="0"/>
            <a:ext cx="9144000" cy="6096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th-TH" b="1" dirty="0" smtClean="0">
                <a:solidFill>
                  <a:schemeClr val="accent1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        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         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Physical-Connectivity Development in Thailand under the 11</a:t>
            </a:r>
            <a:r>
              <a:rPr lang="en-US" b="1" baseline="30000" dirty="0" smtClean="0">
                <a:solidFill>
                  <a:schemeClr val="accent1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th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National Plan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1406" y="2983124"/>
            <a:ext cx="30003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800" b="1" dirty="0" smtClean="0">
                <a:latin typeface="Tahoma" pitchFamily="34" charset="0"/>
                <a:cs typeface="Tahoma" pitchFamily="34" charset="0"/>
              </a:rPr>
              <a:t>Balancing economic structure for quality and sustainable growth</a:t>
            </a:r>
          </a:p>
        </p:txBody>
      </p:sp>
      <p:sp>
        <p:nvSpPr>
          <p:cNvPr id="151" name="Rounded Rectangle 150"/>
          <p:cNvSpPr/>
          <p:nvPr/>
        </p:nvSpPr>
        <p:spPr>
          <a:xfrm>
            <a:off x="3643306" y="1357320"/>
            <a:ext cx="3000396" cy="500066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</a:rPr>
              <a:t>Regional Connectivity</a:t>
            </a:r>
            <a:endParaRPr lang="th-TH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71868" y="3000372"/>
            <a:ext cx="32861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 smtClean="0">
                <a:latin typeface="Tahoma" pitchFamily="34" charset="0"/>
                <a:cs typeface="Tahoma" pitchFamily="34" charset="0"/>
              </a:rPr>
              <a:t>cooperating with countries in the region for economic and  social security </a:t>
            </a:r>
            <a:endParaRPr lang="th-TH" sz="1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42844" y="4071942"/>
            <a:ext cx="35719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Infrastructure and logistics </a:t>
            </a:r>
            <a:br>
              <a:rPr lang="en-US" sz="1600" b="1" dirty="0" smtClean="0">
                <a:latin typeface="Tahoma" pitchFamily="34" charset="0"/>
                <a:cs typeface="Tahoma" pitchFamily="34" charset="0"/>
              </a:rPr>
            </a:br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    system development</a:t>
            </a:r>
            <a:r>
              <a:rPr lang="en-US" sz="1600" dirty="0" smtClean="0">
                <a:latin typeface="Tahoma" pitchFamily="34" charset="0"/>
                <a:cs typeface="Tahoma" pitchFamily="34" charset="0"/>
              </a:rPr>
              <a:t> </a:t>
            </a:r>
          </a:p>
          <a:p>
            <a:pPr>
              <a:buFont typeface="Wingdings" pitchFamily="2" charset="2"/>
              <a:buChar char="ü"/>
            </a:pPr>
            <a:r>
              <a:rPr lang="en-US" sz="16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Modernization of information </a:t>
            </a:r>
            <a:br>
              <a:rPr lang="en-US" sz="1600" b="1" dirty="0" smtClean="0">
                <a:latin typeface="Tahoma" pitchFamily="34" charset="0"/>
                <a:cs typeface="Tahoma" pitchFamily="34" charset="0"/>
              </a:rPr>
            </a:br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    technology and communications</a:t>
            </a:r>
          </a:p>
          <a:p>
            <a:pPr>
              <a:buFont typeface="Wingdings" pitchFamily="2" charset="2"/>
              <a:buChar char="ü"/>
            </a:pPr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 Economic legal and regulatory </a:t>
            </a:r>
            <a:br>
              <a:rPr lang="en-US" sz="1600" b="1" dirty="0" smtClean="0">
                <a:latin typeface="Tahoma" pitchFamily="34" charset="0"/>
                <a:cs typeface="Tahoma" pitchFamily="34" charset="0"/>
              </a:rPr>
            </a:br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    reforms</a:t>
            </a:r>
          </a:p>
          <a:p>
            <a:pPr>
              <a:buFont typeface="Wingdings" pitchFamily="2" charset="2"/>
              <a:buChar char="ü"/>
            </a:pPr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 Development of water supply </a:t>
            </a:r>
            <a:br>
              <a:rPr lang="en-US" sz="1600" b="1" dirty="0" smtClean="0">
                <a:latin typeface="Tahoma" pitchFamily="34" charset="0"/>
                <a:cs typeface="Tahoma" pitchFamily="34" charset="0"/>
              </a:rPr>
            </a:br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     provision capacity</a:t>
            </a:r>
          </a:p>
          <a:p>
            <a:pPr>
              <a:buFont typeface="Wingdings" pitchFamily="2" charset="2"/>
              <a:buChar char="ü"/>
            </a:pPr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 Energy securitization</a:t>
            </a:r>
            <a:endParaRPr lang="en-US" sz="18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571868" y="4071942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  Develop </a:t>
            </a:r>
            <a:r>
              <a:rPr lang="en-US" sz="1600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the network of    </a:t>
            </a:r>
            <a:br>
              <a:rPr lang="en-US" sz="1600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</a:br>
            <a:r>
              <a:rPr lang="en-US" sz="1600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  transportation and logistics </a:t>
            </a:r>
          </a:p>
          <a:p>
            <a:r>
              <a:rPr lang="en-US" sz="1600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  systems</a:t>
            </a:r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 under different </a:t>
            </a:r>
          </a:p>
          <a:p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      regional frameworks </a:t>
            </a:r>
          </a:p>
          <a:p>
            <a:pPr>
              <a:buFont typeface="Wingdings" pitchFamily="2" charset="2"/>
              <a:buChar char="ü"/>
            </a:pPr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   Create </a:t>
            </a:r>
            <a:r>
              <a:rPr lang="en-US" sz="1600" b="1" dirty="0" smtClean="0">
                <a:solidFill>
                  <a:srgbClr val="E46C0A"/>
                </a:solidFill>
                <a:latin typeface="Tahoma" pitchFamily="34" charset="0"/>
                <a:cs typeface="Tahoma" pitchFamily="34" charset="0"/>
              </a:rPr>
              <a:t>standards of </a:t>
            </a:r>
            <a:br>
              <a:rPr lang="en-US" sz="1600" b="1" dirty="0" smtClean="0">
                <a:solidFill>
                  <a:srgbClr val="E46C0A"/>
                </a:solidFill>
                <a:latin typeface="Tahoma" pitchFamily="34" charset="0"/>
                <a:cs typeface="Tahoma" pitchFamily="34" charset="0"/>
              </a:rPr>
            </a:br>
            <a:r>
              <a:rPr lang="en-US" sz="1600" b="1" dirty="0" smtClean="0">
                <a:solidFill>
                  <a:srgbClr val="E46C0A"/>
                </a:solidFill>
                <a:latin typeface="Tahoma" pitchFamily="34" charset="0"/>
                <a:cs typeface="Tahoma" pitchFamily="34" charset="0"/>
              </a:rPr>
              <a:t>      service and facilities at the borders </a:t>
            </a:r>
          </a:p>
          <a:p>
            <a:pPr marL="355600" indent="-355600">
              <a:buFont typeface="Wingdings" pitchFamily="2" charset="2"/>
              <a:buChar char="ü"/>
            </a:pPr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Integrate </a:t>
            </a:r>
            <a:r>
              <a:rPr lang="en-US" sz="1600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area-based development     plan</a:t>
            </a:r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 with neighboring countries</a:t>
            </a:r>
            <a:endParaRPr lang="th-TH" sz="16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2" name="Picture 17" descr="C:\Documents and Settings\hiran\Desktop\รูปประกอบรายงาน R3A\R3\R3A ช่วงที่ 2\SAM_1016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781956" y="1123952"/>
            <a:ext cx="609600" cy="76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>
            <a:off x="8315356" y="1047752"/>
            <a:ext cx="685800" cy="7810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4" name="Picture 12" descr="http://www.thaiembbeij.org/upload/thaibizchina/bic-xiamen/fujian/042010/21042010-02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8067706" y="2266952"/>
            <a:ext cx="838200" cy="1219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5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48556" y="2419352"/>
            <a:ext cx="838200" cy="920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 flipH="1">
            <a:off x="7324756" y="3486152"/>
            <a:ext cx="507021" cy="1143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7" name="Picture 4" descr="\\203.155.65.247\สำนัก\สวค\ขนส่ง\รูปดูงาน19-01-11\DSC00299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 flipH="1">
            <a:off x="7858156" y="3643322"/>
            <a:ext cx="507021" cy="1143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8" name="Picture 37" descr="images5.jpg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 flipH="1">
            <a:off x="8391556" y="3929074"/>
            <a:ext cx="533400" cy="1143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9" name="Picture 6" descr="E:\HTML\Route-Survey2\Route-2\images\06-06_l.jpg"/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8001024" y="5286388"/>
            <a:ext cx="831279" cy="714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1" name="Chevron 40"/>
          <p:cNvSpPr/>
          <p:nvPr/>
        </p:nvSpPr>
        <p:spPr>
          <a:xfrm rot="5400000" flipV="1">
            <a:off x="4707732" y="2436032"/>
            <a:ext cx="428625" cy="414337"/>
          </a:xfrm>
          <a:prstGeom prst="chevron">
            <a:avLst/>
          </a:prstGeom>
          <a:solidFill>
            <a:schemeClr val="tx2">
              <a:lumMod val="60000"/>
              <a:lumOff val="4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2" name="Chevron 41"/>
          <p:cNvSpPr/>
          <p:nvPr/>
        </p:nvSpPr>
        <p:spPr>
          <a:xfrm rot="5400000" flipV="1">
            <a:off x="4707732" y="2113534"/>
            <a:ext cx="428625" cy="414337"/>
          </a:xfrm>
          <a:prstGeom prst="chevron">
            <a:avLst/>
          </a:prstGeom>
          <a:solidFill>
            <a:schemeClr val="tx2">
              <a:lumMod val="60000"/>
              <a:lumOff val="4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3" name="Picture 2" descr="http://www.abathailand.org/private_folder/2010_07_27_184057_6miy1den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642918"/>
            <a:ext cx="1071602" cy="529826"/>
          </a:xfrm>
          <a:prstGeom prst="rect">
            <a:avLst/>
          </a:prstGeom>
          <a:noFill/>
        </p:spPr>
      </p:pic>
      <p:cxnSp>
        <p:nvCxnSpPr>
          <p:cNvPr id="28" name="Straight Connector 27"/>
          <p:cNvCxnSpPr/>
          <p:nvPr/>
        </p:nvCxnSpPr>
        <p:spPr>
          <a:xfrm>
            <a:off x="1571604" y="571480"/>
            <a:ext cx="7572396" cy="1588"/>
          </a:xfrm>
          <a:prstGeom prst="line">
            <a:avLst/>
          </a:prstGeom>
          <a:ln w="38100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4"/>
          <p:cNvSpPr>
            <a:spLocks noChangeArrowheads="1"/>
          </p:cNvSpPr>
          <p:nvPr/>
        </p:nvSpPr>
        <p:spPr bwMode="auto">
          <a:xfrm>
            <a:off x="0" y="44450"/>
            <a:ext cx="9144000" cy="8651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 sz="1800"/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0" y="0"/>
            <a:ext cx="9144000" cy="3500438"/>
          </a:xfrm>
          <a:prstGeom prst="rect">
            <a:avLst/>
          </a:prstGeom>
          <a:solidFill>
            <a:srgbClr val="CCECFF">
              <a:alpha val="76077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41988" name="TextBox 11"/>
          <p:cNvSpPr txBox="1">
            <a:spLocks noChangeArrowheads="1"/>
          </p:cNvSpPr>
          <p:nvPr/>
        </p:nvSpPr>
        <p:spPr bwMode="auto">
          <a:xfrm>
            <a:off x="3217863" y="2428868"/>
            <a:ext cx="5926137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tabLst>
                <a:tab pos="361950" algn="l"/>
              </a:tabLst>
            </a:pPr>
            <a:r>
              <a:rPr lang="en-US" sz="3200" b="1" dirty="0" smtClean="0">
                <a:solidFill>
                  <a:srgbClr val="0070C0"/>
                </a:solidFill>
                <a:latin typeface="Tahoma" pitchFamily="34" charset="0"/>
                <a:cs typeface="Tahoma" pitchFamily="34" charset="0"/>
              </a:rPr>
              <a:t>Regional and Sub-regional Cooperation</a:t>
            </a:r>
            <a:endParaRPr lang="th-TH" sz="3200" b="1" dirty="0" smtClean="0">
              <a:solidFill>
                <a:srgbClr val="0070C0"/>
              </a:solidFill>
              <a:latin typeface="Tahoma" pitchFamily="34" charset="0"/>
              <a:cs typeface="Tahoma" pitchFamily="34" charset="0"/>
            </a:endParaRPr>
          </a:p>
          <a:p>
            <a:pPr marL="361950" indent="-361950">
              <a:spcBef>
                <a:spcPts val="600"/>
              </a:spcBef>
              <a:spcAft>
                <a:spcPts val="600"/>
              </a:spcAft>
              <a:tabLst>
                <a:tab pos="361950" algn="l"/>
              </a:tabLst>
            </a:pPr>
            <a:endParaRPr lang="en-US" sz="3600" b="1" dirty="0" smtClean="0">
              <a:solidFill>
                <a:srgbClr val="0070C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1989" name="AutoShape 7"/>
          <p:cNvSpPr>
            <a:spLocks noChangeArrowheads="1"/>
          </p:cNvSpPr>
          <p:nvPr/>
        </p:nvSpPr>
        <p:spPr bwMode="auto">
          <a:xfrm>
            <a:off x="2357422" y="2643182"/>
            <a:ext cx="574675" cy="71913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6600" b="1" dirty="0" smtClean="0">
                <a:solidFill>
                  <a:srgbClr val="0070C0"/>
                </a:solidFill>
                <a:latin typeface="Cordia New" pitchFamily="34" charset="-34"/>
                <a:cs typeface="Cordia New" pitchFamily="34" charset="-34"/>
              </a:rPr>
              <a:t>3</a:t>
            </a:r>
            <a:endParaRPr lang="th-TH" sz="6600" b="1" dirty="0">
              <a:solidFill>
                <a:srgbClr val="0070C0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227336" name="Picture 8" descr="dollar2"/>
          <p:cNvPicPr preferRelativeResize="0">
            <a:picLocks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740352" y="5445224"/>
            <a:ext cx="1295400" cy="10795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540" name="Text Box 4"/>
          <p:cNvSpPr txBox="1">
            <a:spLocks noChangeArrowheads="1"/>
          </p:cNvSpPr>
          <p:nvPr/>
        </p:nvSpPr>
        <p:spPr bwMode="auto">
          <a:xfrm>
            <a:off x="-71438" y="452438"/>
            <a:ext cx="92154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Vision: Building Economic Partnership within the Region</a:t>
            </a: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76200" y="2209800"/>
            <a:ext cx="7162800" cy="4286250"/>
            <a:chOff x="-95870" y="1048345"/>
            <a:chExt cx="8916342" cy="5260975"/>
          </a:xfrm>
        </p:grpSpPr>
        <p:pic>
          <p:nvPicPr>
            <p:cNvPr id="10256" name="Picture 8" descr="AsiaMap_en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2447" y="1048345"/>
              <a:ext cx="8328025" cy="5260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57" name="Rectangle 3"/>
            <p:cNvSpPr>
              <a:spLocks noChangeArrowheads="1"/>
            </p:cNvSpPr>
            <p:nvPr/>
          </p:nvSpPr>
          <p:spPr bwMode="auto">
            <a:xfrm>
              <a:off x="5904880" y="4869439"/>
              <a:ext cx="2095500" cy="53975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>
                <a:solidFill>
                  <a:srgbClr val="000066"/>
                </a:solidFill>
                <a:latin typeface="Tahoma" pitchFamily="34" charset="0"/>
                <a:cs typeface="Angsana New" pitchFamily="18" charset="-34"/>
              </a:endParaRPr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-95870" y="2170690"/>
              <a:ext cx="6829426" cy="3944938"/>
              <a:chOff x="620" y="1263"/>
              <a:chExt cx="4302" cy="2485"/>
            </a:xfrm>
          </p:grpSpPr>
          <p:sp>
            <p:nvSpPr>
              <p:cNvPr id="10259" name="Oval 7"/>
              <p:cNvSpPr>
                <a:spLocks noChangeArrowheads="1"/>
              </p:cNvSpPr>
              <p:nvPr/>
            </p:nvSpPr>
            <p:spPr bwMode="auto">
              <a:xfrm>
                <a:off x="2194" y="2323"/>
                <a:ext cx="727" cy="1045"/>
              </a:xfrm>
              <a:prstGeom prst="ellipse">
                <a:avLst/>
              </a:prstGeom>
              <a:gradFill rotWithShape="1">
                <a:gsLst>
                  <a:gs pos="0">
                    <a:srgbClr val="FF0000">
                      <a:alpha val="20000"/>
                    </a:srgbClr>
                  </a:gs>
                  <a:gs pos="100000">
                    <a:srgbClr val="FF4343">
                      <a:alpha val="75998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latin typeface="Calibri" pitchFamily="34" charset="0"/>
                </a:endParaRPr>
              </a:p>
            </p:txBody>
          </p:sp>
          <p:sp>
            <p:nvSpPr>
              <p:cNvPr id="10260" name="AutoShape 8"/>
              <p:cNvSpPr>
                <a:spLocks noChangeArrowheads="1"/>
              </p:cNvSpPr>
              <p:nvPr/>
            </p:nvSpPr>
            <p:spPr bwMode="auto">
              <a:xfrm rot="5261688">
                <a:off x="2562" y="1853"/>
                <a:ext cx="691" cy="54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1 w 21600"/>
                  <a:gd name="T7" fmla="*/ 0 h 21600"/>
                  <a:gd name="T8" fmla="*/ 1 w 21600"/>
                  <a:gd name="T9" fmla="*/ 0 h 21600"/>
                  <a:gd name="T10" fmla="*/ 0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3157 w 21600"/>
                  <a:gd name="T19" fmla="*/ 3154 h 21600"/>
                  <a:gd name="T20" fmla="*/ 18443 w 21600"/>
                  <a:gd name="T21" fmla="*/ 18446 h 2160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600" h="21600">
                    <a:moveTo>
                      <a:pt x="16200" y="10800"/>
                    </a:moveTo>
                    <a:cubicBezTo>
                      <a:pt x="16200" y="7817"/>
                      <a:pt x="13782" y="5400"/>
                      <a:pt x="10800" y="5400"/>
                    </a:cubicBezTo>
                    <a:cubicBezTo>
                      <a:pt x="9076" y="5399"/>
                      <a:pt x="7456" y="6222"/>
                      <a:pt x="6439" y="7614"/>
                    </a:cubicBezTo>
                    <a:lnTo>
                      <a:pt x="2079" y="4428"/>
                    </a:lnTo>
                    <a:cubicBezTo>
                      <a:pt x="4112" y="1645"/>
                      <a:pt x="7352" y="-1"/>
                      <a:pt x="10800" y="0"/>
                    </a:cubicBezTo>
                    <a:cubicBezTo>
                      <a:pt x="16764" y="0"/>
                      <a:pt x="21599" y="4835"/>
                      <a:pt x="21600" y="10799"/>
                    </a:cubicBezTo>
                    <a:lnTo>
                      <a:pt x="21600" y="10800"/>
                    </a:lnTo>
                    <a:lnTo>
                      <a:pt x="24300" y="10800"/>
                    </a:lnTo>
                    <a:lnTo>
                      <a:pt x="18900" y="16200"/>
                    </a:lnTo>
                    <a:lnTo>
                      <a:pt x="13500" y="10800"/>
                    </a:lnTo>
                    <a:lnTo>
                      <a:pt x="16200" y="10800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61" name="AutoShape 9"/>
              <p:cNvSpPr>
                <a:spLocks noChangeArrowheads="1"/>
              </p:cNvSpPr>
              <p:nvPr/>
            </p:nvSpPr>
            <p:spPr bwMode="auto">
              <a:xfrm rot="-5400000">
                <a:off x="1726" y="2979"/>
                <a:ext cx="691" cy="541"/>
              </a:xfrm>
              <a:custGeom>
                <a:avLst/>
                <a:gdLst>
                  <a:gd name="T0" fmla="*/ 1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1 w 21600"/>
                  <a:gd name="T7" fmla="*/ 0 h 21600"/>
                  <a:gd name="T8" fmla="*/ 1 w 21600"/>
                  <a:gd name="T9" fmla="*/ 0 h 21600"/>
                  <a:gd name="T10" fmla="*/ 0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3157 w 21600"/>
                  <a:gd name="T19" fmla="*/ 3154 h 21600"/>
                  <a:gd name="T20" fmla="*/ 18443 w 21600"/>
                  <a:gd name="T21" fmla="*/ 18446 h 2160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600" h="21600">
                    <a:moveTo>
                      <a:pt x="16200" y="10800"/>
                    </a:moveTo>
                    <a:cubicBezTo>
                      <a:pt x="16200" y="7817"/>
                      <a:pt x="13782" y="5400"/>
                      <a:pt x="10800" y="5400"/>
                    </a:cubicBezTo>
                    <a:cubicBezTo>
                      <a:pt x="9479" y="5399"/>
                      <a:pt x="8203" y="5884"/>
                      <a:pt x="7215" y="6760"/>
                    </a:cubicBezTo>
                    <a:lnTo>
                      <a:pt x="3631" y="2721"/>
                    </a:lnTo>
                    <a:cubicBezTo>
                      <a:pt x="5607" y="968"/>
                      <a:pt x="8158" y="-1"/>
                      <a:pt x="10800" y="0"/>
                    </a:cubicBezTo>
                    <a:cubicBezTo>
                      <a:pt x="16764" y="0"/>
                      <a:pt x="21599" y="4835"/>
                      <a:pt x="21600" y="10799"/>
                    </a:cubicBezTo>
                    <a:lnTo>
                      <a:pt x="21600" y="10800"/>
                    </a:lnTo>
                    <a:lnTo>
                      <a:pt x="24300" y="10800"/>
                    </a:lnTo>
                    <a:lnTo>
                      <a:pt x="18900" y="16200"/>
                    </a:lnTo>
                    <a:lnTo>
                      <a:pt x="13500" y="10800"/>
                    </a:lnTo>
                    <a:lnTo>
                      <a:pt x="16200" y="10800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62" name="AutoShape 10"/>
              <p:cNvSpPr>
                <a:spLocks noChangeArrowheads="1"/>
              </p:cNvSpPr>
              <p:nvPr/>
            </p:nvSpPr>
            <p:spPr bwMode="auto">
              <a:xfrm rot="430688">
                <a:off x="1592" y="2026"/>
                <a:ext cx="691" cy="54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1 w 21600"/>
                  <a:gd name="T7" fmla="*/ 0 h 21600"/>
                  <a:gd name="T8" fmla="*/ 1 w 21600"/>
                  <a:gd name="T9" fmla="*/ 0 h 21600"/>
                  <a:gd name="T10" fmla="*/ 0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3157 w 21600"/>
                  <a:gd name="T19" fmla="*/ 3154 h 21600"/>
                  <a:gd name="T20" fmla="*/ 18443 w 21600"/>
                  <a:gd name="T21" fmla="*/ 18446 h 2160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600" h="21600">
                    <a:moveTo>
                      <a:pt x="16200" y="10800"/>
                    </a:moveTo>
                    <a:cubicBezTo>
                      <a:pt x="16200" y="7817"/>
                      <a:pt x="13782" y="5400"/>
                      <a:pt x="10800" y="5400"/>
                    </a:cubicBezTo>
                    <a:cubicBezTo>
                      <a:pt x="9076" y="5399"/>
                      <a:pt x="7456" y="6222"/>
                      <a:pt x="6439" y="7614"/>
                    </a:cubicBezTo>
                    <a:lnTo>
                      <a:pt x="2079" y="4428"/>
                    </a:lnTo>
                    <a:cubicBezTo>
                      <a:pt x="4112" y="1645"/>
                      <a:pt x="7352" y="-1"/>
                      <a:pt x="10800" y="0"/>
                    </a:cubicBezTo>
                    <a:cubicBezTo>
                      <a:pt x="16764" y="0"/>
                      <a:pt x="21599" y="4835"/>
                      <a:pt x="21600" y="10799"/>
                    </a:cubicBezTo>
                    <a:lnTo>
                      <a:pt x="21600" y="10800"/>
                    </a:lnTo>
                    <a:lnTo>
                      <a:pt x="24300" y="10800"/>
                    </a:lnTo>
                    <a:lnTo>
                      <a:pt x="18900" y="16200"/>
                    </a:lnTo>
                    <a:lnTo>
                      <a:pt x="13500" y="10800"/>
                    </a:lnTo>
                    <a:lnTo>
                      <a:pt x="16200" y="10800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63" name="AutoShape 11"/>
              <p:cNvSpPr>
                <a:spLocks noChangeArrowheads="1"/>
              </p:cNvSpPr>
              <p:nvPr/>
            </p:nvSpPr>
            <p:spPr bwMode="auto">
              <a:xfrm rot="9911646">
                <a:off x="2858" y="2954"/>
                <a:ext cx="691" cy="54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1 w 21600"/>
                  <a:gd name="T7" fmla="*/ 0 h 21600"/>
                  <a:gd name="T8" fmla="*/ 1 w 21600"/>
                  <a:gd name="T9" fmla="*/ 0 h 21600"/>
                  <a:gd name="T10" fmla="*/ 0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3157 w 21600"/>
                  <a:gd name="T19" fmla="*/ 3154 h 21600"/>
                  <a:gd name="T20" fmla="*/ 18443 w 21600"/>
                  <a:gd name="T21" fmla="*/ 18446 h 2160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600" h="21600">
                    <a:moveTo>
                      <a:pt x="16200" y="10800"/>
                    </a:moveTo>
                    <a:cubicBezTo>
                      <a:pt x="16200" y="7817"/>
                      <a:pt x="13782" y="5400"/>
                      <a:pt x="10800" y="5400"/>
                    </a:cubicBezTo>
                    <a:cubicBezTo>
                      <a:pt x="9076" y="5399"/>
                      <a:pt x="7456" y="6222"/>
                      <a:pt x="6439" y="7614"/>
                    </a:cubicBezTo>
                    <a:lnTo>
                      <a:pt x="2079" y="4428"/>
                    </a:lnTo>
                    <a:cubicBezTo>
                      <a:pt x="4112" y="1645"/>
                      <a:pt x="7352" y="-1"/>
                      <a:pt x="10800" y="0"/>
                    </a:cubicBezTo>
                    <a:cubicBezTo>
                      <a:pt x="16764" y="0"/>
                      <a:pt x="21599" y="4835"/>
                      <a:pt x="21600" y="10799"/>
                    </a:cubicBezTo>
                    <a:lnTo>
                      <a:pt x="21600" y="10800"/>
                    </a:lnTo>
                    <a:lnTo>
                      <a:pt x="24300" y="10800"/>
                    </a:lnTo>
                    <a:lnTo>
                      <a:pt x="18900" y="16200"/>
                    </a:lnTo>
                    <a:lnTo>
                      <a:pt x="13500" y="10800"/>
                    </a:lnTo>
                    <a:lnTo>
                      <a:pt x="16200" y="10800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1548" name="Text Box 12"/>
              <p:cNvSpPr txBox="1">
                <a:spLocks noChangeArrowheads="1"/>
              </p:cNvSpPr>
              <p:nvPr/>
            </p:nvSpPr>
            <p:spPr bwMode="auto">
              <a:xfrm>
                <a:off x="3047" y="1558"/>
                <a:ext cx="1455" cy="286"/>
              </a:xfrm>
              <a:prstGeom prst="rect">
                <a:avLst/>
              </a:prstGeom>
              <a:solidFill>
                <a:srgbClr val="CCFF99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800" b="1" dirty="0">
                    <a:latin typeface="Arial Narrow" pitchFamily="34" charset="0"/>
                  </a:rPr>
                  <a:t>Strategic Location </a:t>
                </a:r>
              </a:p>
            </p:txBody>
          </p:sp>
          <p:sp>
            <p:nvSpPr>
              <p:cNvPr id="321549" name="Text Box 13"/>
              <p:cNvSpPr txBox="1">
                <a:spLocks noChangeArrowheads="1"/>
              </p:cNvSpPr>
              <p:nvPr/>
            </p:nvSpPr>
            <p:spPr bwMode="auto">
              <a:xfrm>
                <a:off x="620" y="1263"/>
                <a:ext cx="1494" cy="452"/>
              </a:xfrm>
              <a:prstGeom prst="rect">
                <a:avLst/>
              </a:prstGeom>
              <a:solidFill>
                <a:srgbClr val="66FFFF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600" b="1" dirty="0">
                    <a:latin typeface="Arial Narrow" pitchFamily="34" charset="0"/>
                  </a:rPr>
                  <a:t>Trade &amp; Investment </a:t>
                </a: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600" b="1" dirty="0">
                    <a:latin typeface="Arial Narrow" pitchFamily="34" charset="0"/>
                  </a:rPr>
                  <a:t>Openness</a:t>
                </a:r>
              </a:p>
            </p:txBody>
          </p:sp>
          <p:sp>
            <p:nvSpPr>
              <p:cNvPr id="321550" name="Text Box 14"/>
              <p:cNvSpPr txBox="1">
                <a:spLocks noChangeArrowheads="1"/>
              </p:cNvSpPr>
              <p:nvPr/>
            </p:nvSpPr>
            <p:spPr bwMode="auto">
              <a:xfrm>
                <a:off x="680" y="3464"/>
                <a:ext cx="1794" cy="286"/>
              </a:xfrm>
              <a:prstGeom prst="rect">
                <a:avLst/>
              </a:prstGeom>
              <a:solidFill>
                <a:srgbClr val="FFCC00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800" b="1" dirty="0">
                    <a:latin typeface="Arial Narrow" pitchFamily="34" charset="0"/>
                  </a:rPr>
                  <a:t>Competitive Economy</a:t>
                </a:r>
              </a:p>
            </p:txBody>
          </p:sp>
          <p:sp>
            <p:nvSpPr>
              <p:cNvPr id="321551" name="Text Box 15"/>
              <p:cNvSpPr txBox="1">
                <a:spLocks noChangeArrowheads="1"/>
              </p:cNvSpPr>
              <p:nvPr/>
            </p:nvSpPr>
            <p:spPr bwMode="auto">
              <a:xfrm>
                <a:off x="3070" y="2444"/>
                <a:ext cx="1852" cy="500"/>
              </a:xfrm>
              <a:prstGeom prst="rect">
                <a:avLst/>
              </a:prstGeom>
              <a:solidFill>
                <a:srgbClr val="FFCC99"/>
              </a:solidFill>
              <a:ln w="9525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chemeClr val="bg2"/>
                </a:outerShdw>
              </a:effectLst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800" b="1" dirty="0">
                    <a:latin typeface="Arial Narrow" pitchFamily="34" charset="0"/>
                  </a:rPr>
                  <a:t>Enhanced Connectivity &amp; Efficient Logistics</a:t>
                </a:r>
              </a:p>
            </p:txBody>
          </p:sp>
        </p:grpSp>
      </p:grpSp>
      <p:sp>
        <p:nvSpPr>
          <p:cNvPr id="19" name="TextBox 18"/>
          <p:cNvSpPr txBox="1"/>
          <p:nvPr/>
        </p:nvSpPr>
        <p:spPr>
          <a:xfrm>
            <a:off x="5486400" y="2135188"/>
            <a:ext cx="3657600" cy="44640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cs typeface="Arial" pitchFamily="34" charset="0"/>
              </a:rPr>
              <a:t>Goal: </a:t>
            </a:r>
          </a:p>
          <a:p>
            <a:pPr marL="271463" indent="-271463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1200" dirty="0">
                <a:cs typeface="Arial" pitchFamily="34" charset="0"/>
              </a:rPr>
              <a:t>Strengthening role of Thailand in regional </a:t>
            </a:r>
            <a:br>
              <a:rPr lang="en-US" sz="1200" dirty="0">
                <a:cs typeface="Arial" pitchFamily="34" charset="0"/>
              </a:rPr>
            </a:br>
            <a:r>
              <a:rPr lang="en-US" sz="1200" dirty="0">
                <a:cs typeface="Arial" pitchFamily="34" charset="0"/>
              </a:rPr>
              <a:t>trade and investment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1200" dirty="0">
                <a:cs typeface="Arial" pitchFamily="34" charset="0"/>
              </a:rPr>
              <a:t> Increasing cross border trade and </a:t>
            </a:r>
            <a:br>
              <a:rPr lang="en-US" sz="1200" dirty="0">
                <a:cs typeface="Arial" pitchFamily="34" charset="0"/>
              </a:rPr>
            </a:br>
            <a:r>
              <a:rPr lang="en-US" sz="1200" dirty="0">
                <a:cs typeface="Arial" pitchFamily="34" charset="0"/>
              </a:rPr>
              <a:t> investment from Thailand to neighboring </a:t>
            </a:r>
            <a:br>
              <a:rPr lang="en-US" sz="1200" dirty="0">
                <a:cs typeface="Arial" pitchFamily="34" charset="0"/>
              </a:rPr>
            </a:br>
            <a:r>
              <a:rPr lang="en-US" sz="1200" dirty="0">
                <a:cs typeface="Arial" pitchFamily="34" charset="0"/>
              </a:rPr>
              <a:t> countries  up to 15% (Trade) and 10% </a:t>
            </a:r>
            <a:br>
              <a:rPr lang="en-US" sz="1200" dirty="0">
                <a:cs typeface="Arial" pitchFamily="34" charset="0"/>
              </a:rPr>
            </a:br>
            <a:r>
              <a:rPr lang="en-US" sz="1200" dirty="0">
                <a:cs typeface="Arial" pitchFamily="34" charset="0"/>
              </a:rPr>
              <a:t> (Investment) per year 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1200" dirty="0">
                <a:cs typeface="Arial" pitchFamily="34" charset="0"/>
              </a:rPr>
              <a:t> Creating supply chain linkages with the region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1200" dirty="0">
                <a:cs typeface="Arial" pitchFamily="34" charset="0"/>
              </a:rPr>
              <a:t> Decreasing domestic and international </a:t>
            </a:r>
            <a:br>
              <a:rPr lang="en-US" sz="1200" dirty="0">
                <a:cs typeface="Arial" pitchFamily="34" charset="0"/>
              </a:rPr>
            </a:br>
            <a:r>
              <a:rPr lang="en-US" sz="1200" dirty="0">
                <a:cs typeface="Arial" pitchFamily="34" charset="0"/>
              </a:rPr>
              <a:t> transaction cost and improve its standard </a:t>
            </a:r>
            <a:endParaRPr lang="en-US" sz="1400" dirty="0"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cs typeface="Arial" pitchFamily="34" charset="0"/>
              </a:rPr>
              <a:t>Strategy: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1200" dirty="0">
                <a:cs typeface="Arial" pitchFamily="34" charset="0"/>
              </a:rPr>
              <a:t>To </a:t>
            </a:r>
            <a:r>
              <a:rPr lang="en-US" sz="1400" dirty="0">
                <a:cs typeface="Arial" pitchFamily="34" charset="0"/>
              </a:rPr>
              <a:t> </a:t>
            </a:r>
            <a:r>
              <a:rPr lang="en-US" sz="1200" dirty="0">
                <a:cs typeface="Arial" pitchFamily="34" charset="0"/>
              </a:rPr>
              <a:t>promote Transport and Logistics linkages    </a:t>
            </a:r>
            <a:br>
              <a:rPr lang="en-US" sz="1200" dirty="0">
                <a:cs typeface="Arial" pitchFamily="34" charset="0"/>
              </a:rPr>
            </a:br>
            <a:r>
              <a:rPr lang="en-US" sz="1200" dirty="0">
                <a:cs typeface="Arial" pitchFamily="34" charset="0"/>
              </a:rPr>
              <a:t>at subregional level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1200" dirty="0">
                <a:cs typeface="Arial" pitchFamily="34" charset="0"/>
              </a:rPr>
              <a:t>To create Investment and production bases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1200" dirty="0">
                <a:cs typeface="Arial" pitchFamily="34" charset="0"/>
              </a:rPr>
              <a:t>To prepare for ASEAN Community 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1200" dirty="0">
                <a:cs typeface="Arial" pitchFamily="34" charset="0"/>
              </a:rPr>
              <a:t>To build economic partnership within the region </a:t>
            </a:r>
            <a:br>
              <a:rPr lang="en-US" sz="1200" dirty="0">
                <a:cs typeface="Arial" pitchFamily="34" charset="0"/>
              </a:rPr>
            </a:br>
            <a:r>
              <a:rPr lang="en-US" sz="1200" dirty="0">
                <a:cs typeface="Arial" pitchFamily="34" charset="0"/>
              </a:rPr>
              <a:t>in HRD and labor movement 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1200" dirty="0">
                <a:cs typeface="Arial" pitchFamily="34" charset="0"/>
              </a:rPr>
              <a:t>To Jointly cooperate on preventing of drugs </a:t>
            </a:r>
            <a:br>
              <a:rPr lang="en-US" sz="1200" dirty="0">
                <a:cs typeface="Arial" pitchFamily="34" charset="0"/>
              </a:rPr>
            </a:br>
            <a:r>
              <a:rPr lang="en-US" sz="1200" dirty="0">
                <a:cs typeface="Arial" pitchFamily="34" charset="0"/>
              </a:rPr>
              <a:t>protection, communicable diseases control, </a:t>
            </a:r>
            <a:br>
              <a:rPr lang="en-US" sz="1200" dirty="0">
                <a:cs typeface="Arial" pitchFamily="34" charset="0"/>
              </a:rPr>
            </a:br>
            <a:r>
              <a:rPr lang="en-US" sz="1200" dirty="0">
                <a:cs typeface="Arial" pitchFamily="34" charset="0"/>
              </a:rPr>
              <a:t>terrorism  and natural disasters. </a:t>
            </a:r>
          </a:p>
          <a:p>
            <a:pPr marL="228600" indent="-2286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1200" dirty="0">
                <a:cs typeface="Arial" pitchFamily="34" charset="0"/>
              </a:rPr>
              <a:t>To promote environmental friendly cooperation </a:t>
            </a:r>
            <a:br>
              <a:rPr lang="en-US" sz="1200" dirty="0">
                <a:cs typeface="Arial" pitchFamily="34" charset="0"/>
              </a:rPr>
            </a:br>
            <a:r>
              <a:rPr lang="en-US" sz="1200" dirty="0">
                <a:cs typeface="Arial" pitchFamily="34" charset="0"/>
              </a:rPr>
              <a:t>activities </a:t>
            </a:r>
          </a:p>
        </p:txBody>
      </p:sp>
      <p:sp>
        <p:nvSpPr>
          <p:cNvPr id="21" name="Teardrop 20"/>
          <p:cNvSpPr/>
          <p:nvPr/>
        </p:nvSpPr>
        <p:spPr>
          <a:xfrm>
            <a:off x="755650" y="930275"/>
            <a:ext cx="2235200" cy="1274763"/>
          </a:xfrm>
          <a:prstGeom prst="teardrop">
            <a:avLst>
              <a:gd name="adj" fmla="val 114663"/>
            </a:avLst>
          </a:prstGeom>
          <a:solidFill>
            <a:schemeClr val="accent5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285750" lvl="1" indent="-171450" algn="ctr" fontAlgn="auto"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defRPr/>
            </a:pPr>
            <a:r>
              <a:rPr lang="th-TH" sz="1800" b="1" dirty="0">
                <a:solidFill>
                  <a:srgbClr val="000000"/>
                </a:solidFill>
                <a:latin typeface="Arial Narrow" pitchFamily="34" charset="0"/>
              </a:rPr>
              <a:t>(</a:t>
            </a:r>
            <a:r>
              <a:rPr lang="en-US" sz="1800" b="1" dirty="0">
                <a:solidFill>
                  <a:srgbClr val="000000"/>
                </a:solidFill>
                <a:latin typeface="Arial Narrow" pitchFamily="34" charset="0"/>
                <a:cs typeface="Cordia New" pitchFamily="34" charset="-34"/>
              </a:rPr>
              <a:t>GMS, IMT-GT, </a:t>
            </a:r>
          </a:p>
          <a:p>
            <a:pPr marL="285750" lvl="1" indent="-171450" algn="ctr" fontAlgn="auto"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defRPr/>
            </a:pPr>
            <a:r>
              <a:rPr lang="en-US" sz="1800" b="1" dirty="0">
                <a:solidFill>
                  <a:srgbClr val="000000"/>
                </a:solidFill>
                <a:latin typeface="Arial Narrow" pitchFamily="34" charset="0"/>
                <a:cs typeface="Cordia New" pitchFamily="34" charset="-34"/>
              </a:rPr>
              <a:t>ACMECS, </a:t>
            </a:r>
          </a:p>
          <a:p>
            <a:pPr marL="285750" lvl="1" indent="-171450" algn="ctr" fontAlgn="auto"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defRPr/>
            </a:pPr>
            <a:r>
              <a:rPr lang="en-US" sz="1800" b="1" dirty="0">
                <a:solidFill>
                  <a:srgbClr val="000000"/>
                </a:solidFill>
                <a:latin typeface="Arial Narrow" pitchFamily="34" charset="0"/>
                <a:cs typeface="Cordia New" pitchFamily="34" charset="-34"/>
              </a:rPr>
              <a:t>BIMSTEC)</a:t>
            </a:r>
          </a:p>
        </p:txBody>
      </p:sp>
      <p:sp>
        <p:nvSpPr>
          <p:cNvPr id="22" name="Teardrop 21"/>
          <p:cNvSpPr/>
          <p:nvPr/>
        </p:nvSpPr>
        <p:spPr>
          <a:xfrm>
            <a:off x="3429000" y="993775"/>
            <a:ext cx="1814513" cy="1066800"/>
          </a:xfrm>
          <a:prstGeom prst="teardrop">
            <a:avLst/>
          </a:prstGeom>
          <a:solidFill>
            <a:schemeClr val="accent5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285750" lvl="1" indent="-171450" algn="ctr" fontAlgn="auto"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defRPr/>
            </a:pPr>
            <a:r>
              <a:rPr lang="en-US" sz="2000" b="1" dirty="0">
                <a:solidFill>
                  <a:srgbClr val="000000"/>
                </a:solidFill>
                <a:latin typeface="Arial Narrow" pitchFamily="34" charset="0"/>
                <a:cs typeface="Cordia New" pitchFamily="34" charset="-34"/>
              </a:rPr>
              <a:t>(ASEAN)</a:t>
            </a:r>
          </a:p>
        </p:txBody>
      </p:sp>
      <p:sp>
        <p:nvSpPr>
          <p:cNvPr id="23" name="Teardrop 22"/>
          <p:cNvSpPr/>
          <p:nvPr/>
        </p:nvSpPr>
        <p:spPr>
          <a:xfrm>
            <a:off x="5286375" y="1000125"/>
            <a:ext cx="2424113" cy="990600"/>
          </a:xfrm>
          <a:prstGeom prst="teardrop">
            <a:avLst/>
          </a:prstGeom>
          <a:solidFill>
            <a:schemeClr val="accent5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0" lvl="1" algn="ctr" fontAlgn="auto"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defRPr/>
            </a:pPr>
            <a:r>
              <a:rPr lang="en-US" sz="1800" b="1" dirty="0">
                <a:solidFill>
                  <a:srgbClr val="000000"/>
                </a:solidFill>
                <a:latin typeface="Arial Narrow" pitchFamily="34" charset="0"/>
                <a:cs typeface="Cordia New"/>
              </a:rPr>
              <a:t>Asia Pacific</a:t>
            </a:r>
            <a:endParaRPr lang="en-US" sz="1800" b="1" dirty="0">
              <a:solidFill>
                <a:srgbClr val="000000"/>
              </a:solidFill>
              <a:latin typeface="Arial Narrow" pitchFamily="34" charset="0"/>
              <a:cs typeface="Cordia New" pitchFamily="34" charset="-34"/>
            </a:endParaRPr>
          </a:p>
          <a:p>
            <a:pPr marL="0" lvl="1" algn="ctr" fontAlgn="auto"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defRPr/>
            </a:pPr>
            <a:r>
              <a:rPr lang="en-US" sz="1800" b="1" dirty="0">
                <a:solidFill>
                  <a:srgbClr val="000000"/>
                </a:solidFill>
                <a:latin typeface="Arial Narrow" pitchFamily="34" charset="0"/>
                <a:cs typeface="Cordia New"/>
              </a:rPr>
              <a:t>ASEAN+</a:t>
            </a:r>
            <a:r>
              <a:rPr lang="th-TH" sz="1800" b="1" dirty="0">
                <a:solidFill>
                  <a:srgbClr val="000000"/>
                </a:solidFill>
                <a:latin typeface="Arial Narrow" pitchFamily="34" charset="0"/>
              </a:rPr>
              <a:t>3</a:t>
            </a:r>
            <a:endParaRPr lang="en-US" sz="1800" b="1" dirty="0">
              <a:solidFill>
                <a:srgbClr val="000000"/>
              </a:solidFill>
              <a:latin typeface="Arial Narrow" pitchFamily="34" charset="0"/>
              <a:cs typeface="Cordia New"/>
            </a:endParaRPr>
          </a:p>
          <a:p>
            <a:pPr marL="0" lvl="1" algn="ctr" fontAlgn="auto"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defRPr/>
            </a:pPr>
            <a:r>
              <a:rPr lang="en-US" sz="1800" b="1" dirty="0">
                <a:solidFill>
                  <a:srgbClr val="000000"/>
                </a:solidFill>
                <a:latin typeface="Arial Narrow" pitchFamily="34" charset="0"/>
                <a:cs typeface="Cordia New"/>
              </a:rPr>
              <a:t>ASEAN</a:t>
            </a:r>
            <a:r>
              <a:rPr lang="en-US" sz="1800" b="1" dirty="0">
                <a:solidFill>
                  <a:srgbClr val="000000"/>
                </a:solidFill>
                <a:latin typeface="Arial Narrow" pitchFamily="34" charset="0"/>
                <a:cs typeface="Cordia New" pitchFamily="34" charset="-34"/>
              </a:rPr>
              <a:t>+</a:t>
            </a:r>
            <a:r>
              <a:rPr lang="th-TH" sz="1800" b="1" dirty="0">
                <a:solidFill>
                  <a:srgbClr val="000000"/>
                </a:solidFill>
                <a:latin typeface="Arial Narrow" pitchFamily="34" charset="0"/>
              </a:rPr>
              <a:t>6</a:t>
            </a:r>
            <a:r>
              <a:rPr lang="en-US" sz="1800" b="1" dirty="0">
                <a:solidFill>
                  <a:srgbClr val="000000"/>
                </a:solidFill>
                <a:latin typeface="Arial Narrow" pitchFamily="34" charset="0"/>
                <a:cs typeface="Cordia New" pitchFamily="34" charset="-34"/>
              </a:rPr>
              <a:t>  APEC </a:t>
            </a:r>
            <a:endParaRPr lang="th-TH" sz="1800" b="1" dirty="0">
              <a:solidFill>
                <a:srgbClr val="000000"/>
              </a:solidFill>
              <a:latin typeface="Arial Narrow" pitchFamily="34" charset="0"/>
            </a:endParaRPr>
          </a:p>
        </p:txBody>
      </p:sp>
      <p:pic>
        <p:nvPicPr>
          <p:cNvPr id="10248" name="Picture 15" descr="Thailand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43200" y="838200"/>
            <a:ext cx="612775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9" name="Oval 28"/>
          <p:cNvSpPr>
            <a:spLocks noChangeArrowheads="1"/>
          </p:cNvSpPr>
          <p:nvPr/>
        </p:nvSpPr>
        <p:spPr bwMode="gray">
          <a:xfrm flipH="1">
            <a:off x="2846388" y="955675"/>
            <a:ext cx="396875" cy="336550"/>
          </a:xfrm>
          <a:prstGeom prst="ellipse">
            <a:avLst/>
          </a:prstGeom>
          <a:solidFill>
            <a:srgbClr val="00B0F0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th-TH" b="1">
                <a:solidFill>
                  <a:srgbClr val="FFFFFF"/>
                </a:solidFill>
                <a:latin typeface="Cordia New" pitchFamily="34" charset="-34"/>
              </a:rPr>
              <a:t>1</a:t>
            </a:r>
            <a:endParaRPr lang="en-US" b="1">
              <a:solidFill>
                <a:srgbClr val="FFFFFF"/>
              </a:solidFill>
              <a:latin typeface="Cordia New" pitchFamily="34" charset="-34"/>
            </a:endParaRPr>
          </a:p>
        </p:txBody>
      </p:sp>
      <p:pic>
        <p:nvPicPr>
          <p:cNvPr id="10250" name="Picture 15" descr="Thailand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03788" y="838200"/>
            <a:ext cx="611187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1" name="Oval 29"/>
          <p:cNvSpPr>
            <a:spLocks noChangeArrowheads="1"/>
          </p:cNvSpPr>
          <p:nvPr/>
        </p:nvSpPr>
        <p:spPr bwMode="gray">
          <a:xfrm flipH="1">
            <a:off x="5024438" y="1004888"/>
            <a:ext cx="396875" cy="338137"/>
          </a:xfrm>
          <a:prstGeom prst="ellipse">
            <a:avLst/>
          </a:prstGeom>
          <a:solidFill>
            <a:srgbClr val="00B0F0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th-TH" b="1">
                <a:solidFill>
                  <a:srgbClr val="FFFFFF"/>
                </a:solidFill>
                <a:latin typeface="Cordia New" pitchFamily="34" charset="-34"/>
              </a:rPr>
              <a:t>2</a:t>
            </a:r>
            <a:endParaRPr lang="en-US" b="1">
              <a:solidFill>
                <a:srgbClr val="FFFFFF"/>
              </a:solidFill>
              <a:latin typeface="Cordia New" pitchFamily="34" charset="-34"/>
            </a:endParaRPr>
          </a:p>
        </p:txBody>
      </p:sp>
      <p:pic>
        <p:nvPicPr>
          <p:cNvPr id="10252" name="Picture 27" descr="Thailand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8225" y="838200"/>
            <a:ext cx="612775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3" name="Oval 30"/>
          <p:cNvSpPr>
            <a:spLocks noChangeArrowheads="1"/>
          </p:cNvSpPr>
          <p:nvPr/>
        </p:nvSpPr>
        <p:spPr bwMode="gray">
          <a:xfrm flipH="1">
            <a:off x="7486650" y="1004888"/>
            <a:ext cx="396875" cy="338137"/>
          </a:xfrm>
          <a:prstGeom prst="ellipse">
            <a:avLst/>
          </a:prstGeom>
          <a:solidFill>
            <a:srgbClr val="00B0F0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th-TH" b="1">
                <a:solidFill>
                  <a:srgbClr val="FFFFFF"/>
                </a:solidFill>
                <a:latin typeface="Cordia New" pitchFamily="34" charset="-34"/>
              </a:rPr>
              <a:t>3</a:t>
            </a:r>
            <a:endParaRPr lang="en-US" b="1">
              <a:solidFill>
                <a:srgbClr val="FFFFFF"/>
              </a:solidFill>
              <a:latin typeface="Cordia New" pitchFamily="34" charset="-34"/>
            </a:endParaRPr>
          </a:p>
        </p:txBody>
      </p:sp>
      <p:sp>
        <p:nvSpPr>
          <p:cNvPr id="10254" name="TextBox 30"/>
          <p:cNvSpPr txBox="1">
            <a:spLocks noChangeArrowheads="1"/>
          </p:cNvSpPr>
          <p:nvPr/>
        </p:nvSpPr>
        <p:spPr bwMode="auto">
          <a:xfrm>
            <a:off x="0" y="0"/>
            <a:ext cx="9144000" cy="523875"/>
          </a:xfrm>
          <a:prstGeom prst="rect">
            <a:avLst/>
          </a:prstGeom>
          <a:solidFill>
            <a:srgbClr val="00B0F0">
              <a:alpha val="36862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cs typeface="Arial" pitchFamily="34" charset="0"/>
              </a:rPr>
              <a:t>Thailand’s Regional Perspective </a:t>
            </a:r>
            <a:endParaRPr lang="th-TH" b="1">
              <a:cs typeface="TH SarabunPSK" pitchFamily="34" charset="-34"/>
            </a:endParaRPr>
          </a:p>
        </p:txBody>
      </p:sp>
      <p:sp>
        <p:nvSpPr>
          <p:cNvPr id="32" name="Slide Number Placeholder 10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010400" y="6569075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3B20B0E-C832-4718-8CD6-97CC7938DFCB}" type="slidenum">
              <a:rPr lang="en-US" sz="1400" b="1">
                <a:latin typeface="Cordia New" pitchFamily="34" charset="-34"/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US" sz="1400" b="1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42978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09838" indent="-2509838" eaLnBrk="0" hangingPunct="0">
              <a:lnSpc>
                <a:spcPts val="3000"/>
              </a:lnSpc>
              <a:defRPr/>
            </a:pPr>
            <a:r>
              <a:rPr lang="en-US" sz="1800" b="1" dirty="0">
                <a:latin typeface="Tahoma" pitchFamily="34" charset="0"/>
                <a:ea typeface="+mj-ea"/>
                <a:cs typeface="Tahoma" pitchFamily="34" charset="0"/>
              </a:rPr>
              <a:t>Overview of Regional and Sub-regional </a:t>
            </a:r>
            <a:r>
              <a:rPr lang="en-US" sz="1800" b="1" dirty="0" smtClean="0">
                <a:latin typeface="Tahoma" pitchFamily="34" charset="0"/>
                <a:ea typeface="+mj-ea"/>
                <a:cs typeface="Tahoma" pitchFamily="34" charset="0"/>
              </a:rPr>
              <a:t>Cooperation </a:t>
            </a:r>
            <a:r>
              <a:rPr lang="en-US" sz="1800" b="1" dirty="0">
                <a:latin typeface="Tahoma" pitchFamily="34" charset="0"/>
                <a:ea typeface="+mj-ea"/>
                <a:cs typeface="Tahoma" pitchFamily="34" charset="0"/>
              </a:rPr>
              <a:t>within the South East Asia</a:t>
            </a:r>
          </a:p>
        </p:txBody>
      </p:sp>
      <p:pic>
        <p:nvPicPr>
          <p:cNvPr id="30724" name="Picture 8" descr="AsiaMap_en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7188" y="1000125"/>
            <a:ext cx="8328025" cy="526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al 4"/>
          <p:cNvSpPr/>
          <p:nvPr/>
        </p:nvSpPr>
        <p:spPr>
          <a:xfrm>
            <a:off x="2500313" y="3429000"/>
            <a:ext cx="3143250" cy="307181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Isosceles Triangle 5"/>
          <p:cNvSpPr/>
          <p:nvPr/>
        </p:nvSpPr>
        <p:spPr>
          <a:xfrm rot="20221408">
            <a:off x="2630488" y="4964113"/>
            <a:ext cx="1087437" cy="884237"/>
          </a:xfrm>
          <a:prstGeom prst="triangl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 rot="1413100">
            <a:off x="842963" y="3548063"/>
            <a:ext cx="2255837" cy="1109662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143625" y="2562225"/>
            <a:ext cx="347663" cy="4381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572250" y="1928813"/>
            <a:ext cx="2071688" cy="50006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latin typeface="Cordia New" pitchFamily="34" charset="-34"/>
                <a:cs typeface="Cordia New" pitchFamily="34" charset="-34"/>
              </a:rPr>
              <a:t>BIMSTEC</a:t>
            </a:r>
          </a:p>
        </p:txBody>
      </p:sp>
      <p:sp>
        <p:nvSpPr>
          <p:cNvPr id="7" name="Rectangle 6"/>
          <p:cNvSpPr/>
          <p:nvPr/>
        </p:nvSpPr>
        <p:spPr>
          <a:xfrm>
            <a:off x="6572250" y="847725"/>
            <a:ext cx="2071688" cy="428625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GMS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572264" y="2562197"/>
            <a:ext cx="2071702" cy="4286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latin typeface="Cordia New" pitchFamily="34" charset="-34"/>
                <a:cs typeface="Cordia New" pitchFamily="34" charset="-34"/>
              </a:rPr>
              <a:t>ASEAN</a:t>
            </a:r>
          </a:p>
        </p:txBody>
      </p:sp>
      <p:sp>
        <p:nvSpPr>
          <p:cNvPr id="13" name="Oval 12"/>
          <p:cNvSpPr/>
          <p:nvPr/>
        </p:nvSpPr>
        <p:spPr>
          <a:xfrm>
            <a:off x="2571750" y="3643313"/>
            <a:ext cx="857250" cy="1071562"/>
          </a:xfrm>
          <a:prstGeom prst="ellipse">
            <a:avLst/>
          </a:prstGeom>
          <a:noFill/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6143625" y="847725"/>
            <a:ext cx="357188" cy="428625"/>
          </a:xfrm>
          <a:prstGeom prst="ellipse">
            <a:avLst/>
          </a:prstGeom>
          <a:noFill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6143625" y="1419225"/>
            <a:ext cx="357188" cy="428625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143625" y="2000250"/>
            <a:ext cx="357188" cy="428625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6572250" y="1419225"/>
            <a:ext cx="2071688" cy="428625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IMT-GT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38100">
            <a:solidFill>
              <a:schemeClr val="accent3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209800" y="2033638"/>
            <a:ext cx="3962400" cy="3568700"/>
            <a:chOff x="1392" y="1389"/>
            <a:chExt cx="2496" cy="2248"/>
          </a:xfrm>
        </p:grpSpPr>
        <p:sp>
          <p:nvSpPr>
            <p:cNvPr id="36881" name="Freeform 3"/>
            <p:cNvSpPr>
              <a:spLocks/>
            </p:cNvSpPr>
            <p:nvPr/>
          </p:nvSpPr>
          <p:spPr bwMode="auto">
            <a:xfrm>
              <a:off x="2640" y="2984"/>
              <a:ext cx="605" cy="653"/>
            </a:xfrm>
            <a:custGeom>
              <a:avLst/>
              <a:gdLst>
                <a:gd name="T0" fmla="*/ 604 w 605"/>
                <a:gd name="T1" fmla="*/ 0 h 653"/>
                <a:gd name="T2" fmla="*/ 0 w 605"/>
                <a:gd name="T3" fmla="*/ 248 h 653"/>
                <a:gd name="T4" fmla="*/ 348 w 605"/>
                <a:gd name="T5" fmla="*/ 652 h 653"/>
                <a:gd name="T6" fmla="*/ 604 w 605"/>
                <a:gd name="T7" fmla="*/ 0 h 65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05"/>
                <a:gd name="T13" fmla="*/ 0 h 653"/>
                <a:gd name="T14" fmla="*/ 605 w 605"/>
                <a:gd name="T15" fmla="*/ 653 h 65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05" h="653">
                  <a:moveTo>
                    <a:pt x="604" y="0"/>
                  </a:moveTo>
                  <a:lnTo>
                    <a:pt x="0" y="248"/>
                  </a:lnTo>
                  <a:lnTo>
                    <a:pt x="348" y="652"/>
                  </a:lnTo>
                  <a:lnTo>
                    <a:pt x="604" y="0"/>
                  </a:lnTo>
                </a:path>
              </a:pathLst>
            </a:custGeom>
            <a:noFill/>
            <a:ln w="50800" cap="rnd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+mj-lt"/>
              </a:endParaRPr>
            </a:p>
          </p:txBody>
        </p:sp>
        <p:sp>
          <p:nvSpPr>
            <p:cNvPr id="36882" name="Freeform 4"/>
            <p:cNvSpPr>
              <a:spLocks/>
            </p:cNvSpPr>
            <p:nvPr/>
          </p:nvSpPr>
          <p:spPr bwMode="auto">
            <a:xfrm>
              <a:off x="2736" y="1536"/>
              <a:ext cx="1008" cy="1392"/>
            </a:xfrm>
            <a:custGeom>
              <a:avLst/>
              <a:gdLst>
                <a:gd name="T0" fmla="*/ 0 w 913"/>
                <a:gd name="T1" fmla="*/ 1209 h 1085"/>
                <a:gd name="T2" fmla="*/ 991 w 913"/>
                <a:gd name="T3" fmla="*/ 3769 h 1085"/>
                <a:gd name="T4" fmla="*/ 1444 w 913"/>
                <a:gd name="T5" fmla="*/ 3769 h 1085"/>
                <a:gd name="T6" fmla="*/ 1497 w 913"/>
                <a:gd name="T7" fmla="*/ 2654 h 1085"/>
                <a:gd name="T8" fmla="*/ 714 w 913"/>
                <a:gd name="T9" fmla="*/ 500 h 1085"/>
                <a:gd name="T10" fmla="*/ 152 w 913"/>
                <a:gd name="T11" fmla="*/ 0 h 1085"/>
                <a:gd name="T12" fmla="*/ 0 w 913"/>
                <a:gd name="T13" fmla="*/ 1209 h 10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913"/>
                <a:gd name="T22" fmla="*/ 0 h 1085"/>
                <a:gd name="T23" fmla="*/ 913 w 913"/>
                <a:gd name="T24" fmla="*/ 1085 h 108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913" h="1085">
                  <a:moveTo>
                    <a:pt x="0" y="348"/>
                  </a:moveTo>
                  <a:lnTo>
                    <a:pt x="604" y="1084"/>
                  </a:lnTo>
                  <a:lnTo>
                    <a:pt x="880" y="1084"/>
                  </a:lnTo>
                  <a:lnTo>
                    <a:pt x="912" y="764"/>
                  </a:lnTo>
                  <a:lnTo>
                    <a:pt x="436" y="144"/>
                  </a:lnTo>
                  <a:lnTo>
                    <a:pt x="92" y="0"/>
                  </a:lnTo>
                  <a:lnTo>
                    <a:pt x="0" y="348"/>
                  </a:lnTo>
                </a:path>
              </a:pathLst>
            </a:custGeom>
            <a:noFill/>
            <a:ln w="50800" cap="rnd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+mj-lt"/>
              </a:endParaRPr>
            </a:p>
          </p:txBody>
        </p:sp>
        <p:sp>
          <p:nvSpPr>
            <p:cNvPr id="36883" name="Freeform 5"/>
            <p:cNvSpPr>
              <a:spLocks/>
            </p:cNvSpPr>
            <p:nvPr/>
          </p:nvSpPr>
          <p:spPr bwMode="auto">
            <a:xfrm>
              <a:off x="2304" y="1968"/>
              <a:ext cx="1584" cy="720"/>
            </a:xfrm>
            <a:custGeom>
              <a:avLst/>
              <a:gdLst>
                <a:gd name="T0" fmla="*/ 2094 w 1477"/>
                <a:gd name="T1" fmla="*/ 31 h 1333"/>
                <a:gd name="T2" fmla="*/ 1218 w 1477"/>
                <a:gd name="T3" fmla="*/ 0 h 1333"/>
                <a:gd name="T4" fmla="*/ 0 w 1477"/>
                <a:gd name="T5" fmla="*/ 25 h 1333"/>
                <a:gd name="T6" fmla="*/ 204 w 1477"/>
                <a:gd name="T7" fmla="*/ 61 h 1333"/>
                <a:gd name="T8" fmla="*/ 1966 w 1477"/>
                <a:gd name="T9" fmla="*/ 60 h 1333"/>
                <a:gd name="T10" fmla="*/ 2094 w 1477"/>
                <a:gd name="T11" fmla="*/ 31 h 133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77"/>
                <a:gd name="T19" fmla="*/ 0 h 1333"/>
                <a:gd name="T20" fmla="*/ 1477 w 1477"/>
                <a:gd name="T21" fmla="*/ 1333 h 133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77" h="1333">
                  <a:moveTo>
                    <a:pt x="1476" y="666"/>
                  </a:moveTo>
                  <a:lnTo>
                    <a:pt x="858" y="0"/>
                  </a:lnTo>
                  <a:lnTo>
                    <a:pt x="0" y="540"/>
                  </a:lnTo>
                  <a:lnTo>
                    <a:pt x="144" y="1332"/>
                  </a:lnTo>
                  <a:lnTo>
                    <a:pt x="1386" y="1302"/>
                  </a:lnTo>
                  <a:lnTo>
                    <a:pt x="1476" y="666"/>
                  </a:lnTo>
                </a:path>
              </a:pathLst>
            </a:custGeom>
            <a:noFill/>
            <a:ln w="50800" cap="rnd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+mj-lt"/>
              </a:endParaRPr>
            </a:p>
          </p:txBody>
        </p:sp>
        <p:sp>
          <p:nvSpPr>
            <p:cNvPr id="36884" name="Freeform 6"/>
            <p:cNvSpPr>
              <a:spLocks/>
            </p:cNvSpPr>
            <p:nvPr/>
          </p:nvSpPr>
          <p:spPr bwMode="auto">
            <a:xfrm>
              <a:off x="1392" y="1389"/>
              <a:ext cx="1680" cy="1584"/>
            </a:xfrm>
            <a:custGeom>
              <a:avLst/>
              <a:gdLst>
                <a:gd name="T0" fmla="*/ 2812 w 1477"/>
                <a:gd name="T1" fmla="*/ 1577 h 1333"/>
                <a:gd name="T2" fmla="*/ 1635 w 1477"/>
                <a:gd name="T3" fmla="*/ 0 h 1333"/>
                <a:gd name="T4" fmla="*/ 0 w 1477"/>
                <a:gd name="T5" fmla="*/ 1281 h 1333"/>
                <a:gd name="T6" fmla="*/ 275 w 1477"/>
                <a:gd name="T7" fmla="*/ 3156 h 1333"/>
                <a:gd name="T8" fmla="*/ 2638 w 1477"/>
                <a:gd name="T9" fmla="*/ 3084 h 1333"/>
                <a:gd name="T10" fmla="*/ 2812 w 1477"/>
                <a:gd name="T11" fmla="*/ 1577 h 133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77"/>
                <a:gd name="T19" fmla="*/ 0 h 1333"/>
                <a:gd name="T20" fmla="*/ 1477 w 1477"/>
                <a:gd name="T21" fmla="*/ 1333 h 133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77" h="1333">
                  <a:moveTo>
                    <a:pt x="1476" y="666"/>
                  </a:moveTo>
                  <a:lnTo>
                    <a:pt x="858" y="0"/>
                  </a:lnTo>
                  <a:lnTo>
                    <a:pt x="0" y="540"/>
                  </a:lnTo>
                  <a:lnTo>
                    <a:pt x="144" y="1332"/>
                  </a:lnTo>
                  <a:lnTo>
                    <a:pt x="1386" y="1302"/>
                  </a:lnTo>
                  <a:lnTo>
                    <a:pt x="1476" y="666"/>
                  </a:lnTo>
                </a:path>
              </a:pathLst>
            </a:custGeom>
            <a:noFill/>
            <a:ln w="50800" cap="rnd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+mj-lt"/>
              </a:endParaRPr>
            </a:p>
          </p:txBody>
        </p:sp>
      </p:grpSp>
      <p:sp>
        <p:nvSpPr>
          <p:cNvPr id="36867" name="Rectangle 7"/>
          <p:cNvSpPr>
            <a:spLocks noChangeArrowheads="1"/>
          </p:cNvSpPr>
          <p:nvPr/>
        </p:nvSpPr>
        <p:spPr bwMode="auto">
          <a:xfrm>
            <a:off x="4427538" y="4265662"/>
            <a:ext cx="4464942" cy="2331689"/>
          </a:xfrm>
          <a:prstGeom prst="rect">
            <a:avLst/>
          </a:prstGeom>
          <a:noFill/>
          <a:ln w="57150" cap="rnd" algn="ctr">
            <a:solidFill>
              <a:srgbClr val="FF990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th-TH">
              <a:latin typeface="+mj-lt"/>
            </a:endParaRPr>
          </a:p>
        </p:txBody>
      </p:sp>
      <p:sp>
        <p:nvSpPr>
          <p:cNvPr id="36868" name="Rectangle 8"/>
          <p:cNvSpPr>
            <a:spLocks noChangeArrowheads="1"/>
          </p:cNvSpPr>
          <p:nvPr/>
        </p:nvSpPr>
        <p:spPr bwMode="auto">
          <a:xfrm>
            <a:off x="4572000" y="4337720"/>
            <a:ext cx="3887788" cy="576263"/>
          </a:xfrm>
          <a:prstGeom prst="rect">
            <a:avLst/>
          </a:prstGeom>
          <a:noFill/>
          <a:ln w="57150" algn="ctr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th-TH">
              <a:latin typeface="+mj-lt"/>
            </a:endParaRPr>
          </a:p>
        </p:txBody>
      </p:sp>
      <p:sp>
        <p:nvSpPr>
          <p:cNvPr id="36869" name="Text Box 9"/>
          <p:cNvSpPr txBox="1">
            <a:spLocks noChangeArrowheads="1"/>
          </p:cNvSpPr>
          <p:nvPr/>
        </p:nvSpPr>
        <p:spPr bwMode="auto">
          <a:xfrm>
            <a:off x="4643438" y="4481563"/>
            <a:ext cx="3744912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3400" indent="-533400" algn="just"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en-US" b="1">
                <a:latin typeface="+mj-lt"/>
              </a:rPr>
              <a:t>JDS – </a:t>
            </a:r>
            <a:r>
              <a:rPr lang="en-US" sz="2000">
                <a:latin typeface="+mj-lt"/>
              </a:rPr>
              <a:t>Stability &amp;Security</a:t>
            </a:r>
            <a:endParaRPr lang="en-US" sz="2000">
              <a:latin typeface="+mj-lt"/>
              <a:cs typeface="IrisUPC" pitchFamily="34" charset="-34"/>
            </a:endParaRPr>
          </a:p>
        </p:txBody>
      </p:sp>
      <p:sp>
        <p:nvSpPr>
          <p:cNvPr id="36870" name="Text Box 10"/>
          <p:cNvSpPr txBox="1">
            <a:spLocks noChangeArrowheads="1"/>
          </p:cNvSpPr>
          <p:nvPr/>
        </p:nvSpPr>
        <p:spPr bwMode="auto">
          <a:xfrm>
            <a:off x="4572000" y="5010299"/>
            <a:ext cx="3960813" cy="1443037"/>
          </a:xfrm>
          <a:prstGeom prst="rect">
            <a:avLst/>
          </a:prstGeom>
          <a:noFill/>
          <a:ln w="9525" algn="ctr">
            <a:solidFill>
              <a:srgbClr val="9900C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3400" indent="-533400"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en-US" b="1">
                <a:latin typeface="+mj-lt"/>
              </a:rPr>
              <a:t>IMT-GT –</a:t>
            </a:r>
            <a:r>
              <a:rPr lang="en-US" sz="2000">
                <a:latin typeface="+mj-lt"/>
              </a:rPr>
              <a:t>Infrastructure in 6 corridors, Trade-Investment (SBEZ), Tourism, Halal, HRD, Agriculture Agro-processing</a:t>
            </a:r>
            <a:endParaRPr lang="en-US" sz="2000">
              <a:latin typeface="+mj-lt"/>
              <a:cs typeface="IrisUPC" pitchFamily="34" charset="-34"/>
            </a:endParaRPr>
          </a:p>
        </p:txBody>
      </p:sp>
      <p:sp>
        <p:nvSpPr>
          <p:cNvPr id="36871" name="Rectangle 12"/>
          <p:cNvSpPr>
            <a:spLocks noChangeArrowheads="1"/>
          </p:cNvSpPr>
          <p:nvPr/>
        </p:nvSpPr>
        <p:spPr bwMode="auto">
          <a:xfrm>
            <a:off x="4716463" y="665213"/>
            <a:ext cx="4176017" cy="3455987"/>
          </a:xfrm>
          <a:prstGeom prst="rect">
            <a:avLst/>
          </a:prstGeom>
          <a:noFill/>
          <a:ln w="57150" cap="rnd" algn="ctr">
            <a:solidFill>
              <a:srgbClr val="3399FF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th-TH">
              <a:latin typeface="+mj-lt"/>
            </a:endParaRPr>
          </a:p>
        </p:txBody>
      </p:sp>
      <p:sp>
        <p:nvSpPr>
          <p:cNvPr id="36872" name="Rectangle 13"/>
          <p:cNvSpPr>
            <a:spLocks noChangeArrowheads="1"/>
          </p:cNvSpPr>
          <p:nvPr/>
        </p:nvSpPr>
        <p:spPr bwMode="auto">
          <a:xfrm>
            <a:off x="4859338" y="2033464"/>
            <a:ext cx="3817118" cy="1871836"/>
          </a:xfrm>
          <a:prstGeom prst="rect">
            <a:avLst/>
          </a:prstGeom>
          <a:noFill/>
          <a:ln w="57150" algn="ctr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th-TH">
              <a:latin typeface="+mj-lt"/>
            </a:endParaRPr>
          </a:p>
        </p:txBody>
      </p:sp>
      <p:sp>
        <p:nvSpPr>
          <p:cNvPr id="36873" name="Text Box 14"/>
          <p:cNvSpPr txBox="1">
            <a:spLocks noChangeArrowheads="1"/>
          </p:cNvSpPr>
          <p:nvPr/>
        </p:nvSpPr>
        <p:spPr bwMode="auto">
          <a:xfrm>
            <a:off x="4845050" y="2417813"/>
            <a:ext cx="3727450" cy="11382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en-US" b="1" dirty="0" smtClean="0">
                <a:latin typeface="+mj-lt"/>
              </a:rPr>
              <a:t>ACMECS--</a:t>
            </a:r>
            <a:r>
              <a:rPr lang="en-US" sz="2000" dirty="0" smtClean="0">
                <a:latin typeface="+mj-lt"/>
              </a:rPr>
              <a:t>Sister Cities,     Contract Farming,  </a:t>
            </a:r>
            <a:r>
              <a:rPr lang="en-US" sz="2000" dirty="0">
                <a:latin typeface="+mj-lt"/>
              </a:rPr>
              <a:t>Narrowing Economic Gap</a:t>
            </a:r>
          </a:p>
        </p:txBody>
      </p:sp>
      <p:sp>
        <p:nvSpPr>
          <p:cNvPr id="36874" name="Text Box 15"/>
          <p:cNvSpPr txBox="1">
            <a:spLocks noChangeArrowheads="1"/>
          </p:cNvSpPr>
          <p:nvPr/>
        </p:nvSpPr>
        <p:spPr bwMode="auto">
          <a:xfrm>
            <a:off x="4864100" y="809675"/>
            <a:ext cx="3600450" cy="1138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folHlink"/>
              </a:buClr>
              <a:buSzPct val="90000"/>
              <a:buFont typeface="Wingdings" pitchFamily="2" charset="2"/>
              <a:buNone/>
              <a:tabLst>
                <a:tab pos="1082675" algn="l"/>
              </a:tabLst>
            </a:pPr>
            <a:r>
              <a:rPr lang="en-US" b="1" dirty="0">
                <a:latin typeface="+mj-lt"/>
              </a:rPr>
              <a:t>GMS -- </a:t>
            </a:r>
            <a:r>
              <a:rPr lang="en-US" sz="2000" b="1" dirty="0" smtClean="0">
                <a:latin typeface="+mj-lt"/>
              </a:rPr>
              <a:t>Connectivity </a:t>
            </a:r>
            <a:r>
              <a:rPr lang="en-US" sz="2000" b="1" dirty="0">
                <a:latin typeface="+mj-lt"/>
              </a:rPr>
              <a:t>	Competitiveness 	Community</a:t>
            </a:r>
          </a:p>
        </p:txBody>
      </p:sp>
      <p:sp>
        <p:nvSpPr>
          <p:cNvPr id="36875" name="Rectangle 16"/>
          <p:cNvSpPr>
            <a:spLocks noChangeArrowheads="1"/>
          </p:cNvSpPr>
          <p:nvPr/>
        </p:nvSpPr>
        <p:spPr bwMode="auto">
          <a:xfrm>
            <a:off x="684213" y="2897238"/>
            <a:ext cx="3382962" cy="3455987"/>
          </a:xfrm>
          <a:prstGeom prst="rect">
            <a:avLst/>
          </a:prstGeom>
          <a:noFill/>
          <a:ln w="57150" cap="rnd" algn="ctr">
            <a:solidFill>
              <a:srgbClr val="00B05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th-TH">
              <a:latin typeface="+mj-lt"/>
            </a:endParaRPr>
          </a:p>
        </p:txBody>
      </p:sp>
      <p:sp>
        <p:nvSpPr>
          <p:cNvPr id="36876" name="Text Box 17"/>
          <p:cNvSpPr txBox="1">
            <a:spLocks noChangeArrowheads="1"/>
          </p:cNvSpPr>
          <p:nvPr/>
        </p:nvSpPr>
        <p:spPr bwMode="auto">
          <a:xfrm>
            <a:off x="827088" y="3549700"/>
            <a:ext cx="3097212" cy="15827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buClr>
                <a:schemeClr val="folHlink"/>
              </a:buClr>
              <a:buSzPct val="90000"/>
              <a:buFont typeface="Wingdings" pitchFamily="2" charset="2"/>
              <a:buNone/>
              <a:tabLst>
                <a:tab pos="1082675" algn="l"/>
              </a:tabLst>
            </a:pPr>
            <a:r>
              <a:rPr lang="en-US" b="1">
                <a:latin typeface="+mj-lt"/>
              </a:rPr>
              <a:t>BIMSTEC -- </a:t>
            </a:r>
            <a:r>
              <a:rPr lang="en-US" sz="2200" b="1">
                <a:latin typeface="+mj-lt"/>
              </a:rPr>
              <a:t/>
            </a:r>
            <a:br>
              <a:rPr lang="en-US" sz="2200" b="1">
                <a:latin typeface="+mj-lt"/>
              </a:rPr>
            </a:br>
            <a:r>
              <a:rPr lang="en-US" sz="2000">
                <a:latin typeface="+mj-lt"/>
              </a:rPr>
              <a:t>New Emerging Economies</a:t>
            </a:r>
            <a:endParaRPr lang="en-US" sz="2000">
              <a:latin typeface="+mj-lt"/>
              <a:cs typeface="IrisUPC" pitchFamily="34" charset="-34"/>
            </a:endParaRPr>
          </a:p>
          <a:p>
            <a:pPr>
              <a:lnSpc>
                <a:spcPct val="110000"/>
              </a:lnSpc>
              <a:buClr>
                <a:schemeClr val="folHlink"/>
              </a:buClr>
              <a:buSzPct val="90000"/>
              <a:buFont typeface="Wingdings" pitchFamily="2" charset="2"/>
              <a:buNone/>
              <a:tabLst>
                <a:tab pos="1082675" algn="l"/>
              </a:tabLst>
            </a:pPr>
            <a:r>
              <a:rPr lang="en-US" sz="2000">
                <a:latin typeface="+mj-lt"/>
                <a:cs typeface="IrisUPC" pitchFamily="34" charset="-34"/>
              </a:rPr>
              <a:t>Poverty Eradication</a:t>
            </a:r>
          </a:p>
          <a:p>
            <a:pPr>
              <a:lnSpc>
                <a:spcPct val="110000"/>
              </a:lnSpc>
              <a:buClr>
                <a:schemeClr val="folHlink"/>
              </a:buClr>
              <a:buSzPct val="90000"/>
              <a:buFont typeface="Wingdings" pitchFamily="2" charset="2"/>
              <a:buNone/>
              <a:tabLst>
                <a:tab pos="1082675" algn="l"/>
              </a:tabLst>
            </a:pPr>
            <a:r>
              <a:rPr lang="en-US" sz="2000">
                <a:latin typeface="+mj-lt"/>
                <a:cs typeface="IrisUPC" pitchFamily="34" charset="-34"/>
              </a:rPr>
              <a:t>Anti Terrorism</a:t>
            </a:r>
            <a:endParaRPr lang="en-US" sz="2200">
              <a:latin typeface="+mj-lt"/>
              <a:cs typeface="IrisUPC" pitchFamily="34" charset="-34"/>
            </a:endParaRPr>
          </a:p>
        </p:txBody>
      </p:sp>
      <p:sp>
        <p:nvSpPr>
          <p:cNvPr id="36877" name="Rectangle 12"/>
          <p:cNvSpPr>
            <a:spLocks noChangeArrowheads="1"/>
          </p:cNvSpPr>
          <p:nvPr/>
        </p:nvSpPr>
        <p:spPr bwMode="auto">
          <a:xfrm>
            <a:off x="1198736" y="614413"/>
            <a:ext cx="4525392" cy="1851099"/>
          </a:xfrm>
          <a:prstGeom prst="rect">
            <a:avLst/>
          </a:prstGeom>
          <a:noFill/>
          <a:ln w="57150" cap="rnd" algn="ctr">
            <a:solidFill>
              <a:srgbClr val="C0000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th-TH">
              <a:latin typeface="+mj-lt"/>
            </a:endParaRPr>
          </a:p>
        </p:txBody>
      </p:sp>
      <p:sp>
        <p:nvSpPr>
          <p:cNvPr id="36878" name="Text Box 15"/>
          <p:cNvSpPr txBox="1">
            <a:spLocks noChangeArrowheads="1"/>
          </p:cNvSpPr>
          <p:nvPr/>
        </p:nvSpPr>
        <p:spPr bwMode="auto">
          <a:xfrm>
            <a:off x="1187624" y="614413"/>
            <a:ext cx="3600450" cy="1877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Clr>
                <a:schemeClr val="folHlink"/>
              </a:buClr>
              <a:buSzPct val="90000"/>
              <a:buFont typeface="Wingdings" pitchFamily="2" charset="2"/>
              <a:buNone/>
              <a:tabLst>
                <a:tab pos="1082675" algn="l"/>
              </a:tabLst>
            </a:pPr>
            <a:r>
              <a:rPr lang="en-US" b="1" dirty="0">
                <a:latin typeface="+mj-lt"/>
              </a:rPr>
              <a:t>Mekong-Japan Cooperation – </a:t>
            </a:r>
            <a:r>
              <a:rPr lang="en-US" sz="2000" dirty="0">
                <a:latin typeface="+mj-lt"/>
              </a:rPr>
              <a:t>Infrastructure Trade &amp; Logistics , SMEs and Industry, HRD, and Green Mekong  </a:t>
            </a:r>
          </a:p>
        </p:txBody>
      </p:sp>
      <p:sp>
        <p:nvSpPr>
          <p:cNvPr id="36879" name="TextBox 19"/>
          <p:cNvSpPr txBox="1">
            <a:spLocks noChangeArrowheads="1"/>
          </p:cNvSpPr>
          <p:nvPr/>
        </p:nvSpPr>
        <p:spPr bwMode="auto">
          <a:xfrm>
            <a:off x="214313" y="-65712"/>
            <a:ext cx="878681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dirty="0" smtClean="0">
                <a:latin typeface="Tahoma" pitchFamily="34" charset="0"/>
                <a:ea typeface="+mj-ea"/>
                <a:cs typeface="Tahoma" pitchFamily="34" charset="0"/>
              </a:rPr>
              <a:t>Cooperative issues</a:t>
            </a:r>
          </a:p>
          <a:p>
            <a:endParaRPr lang="th-TH" sz="3200" b="1" dirty="0" smtClean="0">
              <a:solidFill>
                <a:schemeClr val="tx2">
                  <a:lumMod val="60000"/>
                  <a:lumOff val="40000"/>
                </a:schemeClr>
              </a:solidFill>
              <a:latin typeface="+mj-lt"/>
            </a:endParaRPr>
          </a:p>
          <a:p>
            <a:r>
              <a:rPr lang="en-US" sz="3000" b="1" dirty="0" smtClean="0">
                <a:solidFill>
                  <a:srgbClr val="0066CC"/>
                </a:solidFill>
                <a:latin typeface="+mj-lt"/>
                <a:cs typeface="Cordia New" pitchFamily="34" charset="-34"/>
              </a:rPr>
              <a:t> </a:t>
            </a:r>
            <a:endParaRPr lang="en-US" sz="3000" b="1" dirty="0">
              <a:solidFill>
                <a:srgbClr val="0066CC"/>
              </a:solidFill>
              <a:latin typeface="+mj-lt"/>
              <a:cs typeface="Cordia New" pitchFamily="34" charset="-34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0" y="476672"/>
            <a:ext cx="9144000" cy="0"/>
          </a:xfrm>
          <a:prstGeom prst="line">
            <a:avLst/>
          </a:prstGeom>
          <a:ln w="38100">
            <a:solidFill>
              <a:schemeClr val="accent3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AutoShape 2052"/>
          <p:cNvSpPr>
            <a:spLocks noChangeArrowheads="1"/>
          </p:cNvSpPr>
          <p:nvPr/>
        </p:nvSpPr>
        <p:spPr bwMode="auto">
          <a:xfrm>
            <a:off x="152400" y="990600"/>
            <a:ext cx="1683296" cy="1066800"/>
          </a:xfrm>
          <a:prstGeom prst="homePlate">
            <a:avLst>
              <a:gd name="adj" fmla="val 33008"/>
            </a:avLst>
          </a:prstGeom>
          <a:solidFill>
            <a:schemeClr val="accent1">
              <a:lumMod val="60000"/>
              <a:lumOff val="40000"/>
            </a:schemeClr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kern="0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Main Strategy 2012 - 2015</a:t>
            </a:r>
            <a:endParaRPr lang="en-US" sz="1600" b="1" kern="0" dirty="0">
              <a:solidFill>
                <a:srgbClr val="1F497D">
                  <a:lumMod val="75000"/>
                </a:srgb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4" name="AutoShape 2054"/>
          <p:cNvSpPr>
            <a:spLocks noChangeArrowheads="1"/>
          </p:cNvSpPr>
          <p:nvPr/>
        </p:nvSpPr>
        <p:spPr bwMode="auto">
          <a:xfrm>
            <a:off x="152400" y="2514600"/>
            <a:ext cx="1611288" cy="838200"/>
          </a:xfrm>
          <a:prstGeom prst="homePlate">
            <a:avLst>
              <a:gd name="adj" fmla="val 32945"/>
            </a:avLst>
          </a:prstGeom>
          <a:solidFill>
            <a:schemeClr val="accent1">
              <a:lumMod val="60000"/>
              <a:lumOff val="40000"/>
            </a:schemeClr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kern="0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Cooperation Pillars</a:t>
            </a:r>
            <a:endParaRPr lang="en-US" sz="1600" b="1" kern="0" dirty="0">
              <a:solidFill>
                <a:srgbClr val="1F497D">
                  <a:lumMod val="75000"/>
                </a:srgb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5" name="AutoShape 2054"/>
          <p:cNvSpPr>
            <a:spLocks noChangeArrowheads="1"/>
          </p:cNvSpPr>
          <p:nvPr/>
        </p:nvSpPr>
        <p:spPr bwMode="auto">
          <a:xfrm>
            <a:off x="152400" y="3657600"/>
            <a:ext cx="1343025" cy="903286"/>
          </a:xfrm>
          <a:prstGeom prst="homePlate">
            <a:avLst>
              <a:gd name="adj" fmla="val 32945"/>
            </a:avLst>
          </a:prstGeom>
          <a:solidFill>
            <a:schemeClr val="accent1">
              <a:lumMod val="60000"/>
              <a:lumOff val="40000"/>
            </a:schemeClr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kern="0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Priority Areas</a:t>
            </a:r>
            <a:endParaRPr lang="en-US" sz="1600" b="1" kern="0" dirty="0">
              <a:solidFill>
                <a:srgbClr val="1F497D">
                  <a:lumMod val="75000"/>
                </a:srgb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6" name="AutoShape 3"/>
          <p:cNvSpPr>
            <a:spLocks noChangeArrowheads="1"/>
          </p:cNvSpPr>
          <p:nvPr/>
        </p:nvSpPr>
        <p:spPr bwMode="auto">
          <a:xfrm>
            <a:off x="1828800" y="1052736"/>
            <a:ext cx="7162800" cy="720080"/>
          </a:xfrm>
          <a:prstGeom prst="roundRect">
            <a:avLst>
              <a:gd name="adj" fmla="val 16667"/>
            </a:avLst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360000" indent="-533400" algn="ctr">
              <a:lnSpc>
                <a:spcPts val="1800"/>
              </a:lnSpc>
              <a:spcBef>
                <a:spcPts val="600"/>
              </a:spcBef>
              <a:defRPr/>
            </a:pPr>
            <a:endParaRPr lang="th-TH" sz="2000" b="1" kern="0" dirty="0" smtClean="0">
              <a:solidFill>
                <a:prstClr val="white"/>
              </a:solidFill>
              <a:latin typeface="Cordia New" pitchFamily="34" charset="-34"/>
              <a:ea typeface="STXihei" pitchFamily="2" charset="-122"/>
              <a:cs typeface="Cordia New" pitchFamily="34" charset="-34"/>
            </a:endParaRPr>
          </a:p>
          <a:p>
            <a:pPr marL="360000" indent="-533400" algn="ctr">
              <a:lnSpc>
                <a:spcPts val="1800"/>
              </a:lnSpc>
              <a:defRPr/>
            </a:pPr>
            <a:r>
              <a:rPr lang="en-US" sz="2000" dirty="0" smtClean="0"/>
              <a:t>Tokyo Strategy for Mekong-Japan Cooperation</a:t>
            </a:r>
            <a:endParaRPr lang="en-US" altLang="zh-CN" b="1" kern="0" dirty="0">
              <a:solidFill>
                <a:prstClr val="white"/>
              </a:solidFill>
              <a:latin typeface="Cordia New" pitchFamily="34" charset="-34"/>
              <a:ea typeface="SimSun" pitchFamily="2" charset="-122"/>
              <a:cs typeface="Cordia New" pitchFamily="34" charset="-34"/>
            </a:endParaRPr>
          </a:p>
        </p:txBody>
      </p:sp>
      <p:sp>
        <p:nvSpPr>
          <p:cNvPr id="37" name="AutoShape 8"/>
          <p:cNvSpPr>
            <a:spLocks noChangeArrowheads="1"/>
          </p:cNvSpPr>
          <p:nvPr/>
        </p:nvSpPr>
        <p:spPr bwMode="auto">
          <a:xfrm>
            <a:off x="6923088" y="2590800"/>
            <a:ext cx="1916112" cy="8382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1400"/>
              </a:lnSpc>
              <a:defRPr/>
            </a:pPr>
            <a:r>
              <a:rPr lang="en-US" altLang="zh-CN" sz="1400" b="1" kern="0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Ensuring Human Security &amp; Environmental Sustainability</a:t>
            </a:r>
            <a:endParaRPr lang="th-TH" altLang="zh-CN" sz="1400" b="1" kern="0" dirty="0" smtClean="0">
              <a:solidFill>
                <a:srgbClr val="1F497D">
                  <a:lumMod val="75000"/>
                </a:srgb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38" name="AutoShape 14"/>
          <p:cNvCxnSpPr>
            <a:cxnSpLocks noChangeShapeType="1"/>
          </p:cNvCxnSpPr>
          <p:nvPr/>
        </p:nvCxnSpPr>
        <p:spPr bwMode="auto">
          <a:xfrm rot="5400000">
            <a:off x="3996929" y="1177529"/>
            <a:ext cx="381000" cy="2445543"/>
          </a:xfrm>
          <a:prstGeom prst="bentConnector3">
            <a:avLst>
              <a:gd name="adj1" fmla="val 50000"/>
            </a:avLst>
          </a:prstGeom>
          <a:noFill/>
          <a:ln w="57150">
            <a:solidFill>
              <a:srgbClr val="0033CC"/>
            </a:solidFill>
            <a:miter lim="800000"/>
            <a:headEnd/>
            <a:tailEnd/>
          </a:ln>
        </p:spPr>
      </p:cxnSp>
      <p:cxnSp>
        <p:nvCxnSpPr>
          <p:cNvPr id="39" name="AutoShape 19"/>
          <p:cNvCxnSpPr>
            <a:cxnSpLocks noChangeShapeType="1"/>
          </p:cNvCxnSpPr>
          <p:nvPr/>
        </p:nvCxnSpPr>
        <p:spPr bwMode="auto">
          <a:xfrm rot="16200000" flipV="1">
            <a:off x="6455172" y="1164828"/>
            <a:ext cx="381000" cy="2470944"/>
          </a:xfrm>
          <a:prstGeom prst="bentConnector3">
            <a:avLst>
              <a:gd name="adj1" fmla="val 50000"/>
            </a:avLst>
          </a:prstGeom>
          <a:noFill/>
          <a:ln w="57150">
            <a:solidFill>
              <a:srgbClr val="0033CC"/>
            </a:solidFill>
            <a:miter lim="800000"/>
            <a:headEnd/>
            <a:tailEnd/>
          </a:ln>
        </p:spPr>
      </p:cxnSp>
      <p:cxnSp>
        <p:nvCxnSpPr>
          <p:cNvPr id="40" name="AutoShape 20"/>
          <p:cNvCxnSpPr>
            <a:cxnSpLocks noChangeShapeType="1"/>
            <a:stCxn id="36" idx="2"/>
          </p:cNvCxnSpPr>
          <p:nvPr/>
        </p:nvCxnSpPr>
        <p:spPr bwMode="auto">
          <a:xfrm rot="5400000">
            <a:off x="5004606" y="2177616"/>
            <a:ext cx="810394" cy="794"/>
          </a:xfrm>
          <a:prstGeom prst="straightConnector1">
            <a:avLst/>
          </a:prstGeom>
          <a:noFill/>
          <a:ln w="38100">
            <a:solidFill>
              <a:srgbClr val="0033CC"/>
            </a:solidFill>
            <a:round/>
            <a:headEnd/>
            <a:tailEnd/>
          </a:ln>
        </p:spPr>
      </p:cxnSp>
      <p:sp>
        <p:nvSpPr>
          <p:cNvPr id="44" name="Rectangle 10"/>
          <p:cNvSpPr>
            <a:spLocks noChangeArrowheads="1"/>
          </p:cNvSpPr>
          <p:nvPr/>
        </p:nvSpPr>
        <p:spPr bwMode="auto">
          <a:xfrm>
            <a:off x="4067944" y="3717032"/>
            <a:ext cx="2419350" cy="23762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tIns="190800"/>
          <a:lstStyle/>
          <a:p>
            <a:pPr marL="180975" indent="-180975">
              <a:lnSpc>
                <a:spcPts val="2000"/>
              </a:lnSpc>
              <a:buFont typeface="Arial" pitchFamily="34" charset="0"/>
              <a:buChar char="•"/>
              <a:defRPr/>
            </a:pPr>
            <a:r>
              <a:rPr lang="en-US" altLang="zh-CN" sz="1400" kern="0" dirty="0" err="1" smtClean="0">
                <a:solidFill>
                  <a:srgbClr val="000000"/>
                </a:solidFill>
                <a:latin typeface="Arial" pitchFamily="34" charset="0"/>
                <a:ea typeface="SimSun" pitchFamily="2" charset="-122"/>
                <a:cs typeface="Cordia New" pitchFamily="34" charset="-34"/>
              </a:rPr>
              <a:t>Dawei</a:t>
            </a:r>
            <a:r>
              <a:rPr lang="en-US" altLang="zh-CN" sz="1400" kern="0" dirty="0" smtClean="0">
                <a:solidFill>
                  <a:srgbClr val="000000"/>
                </a:solidFill>
                <a:latin typeface="Arial" pitchFamily="34" charset="0"/>
                <a:ea typeface="SimSun" pitchFamily="2" charset="-122"/>
                <a:cs typeface="Cordia New" pitchFamily="34" charset="-34"/>
              </a:rPr>
              <a:t> Deep seaport and industrial estate in Myanmar </a:t>
            </a:r>
          </a:p>
          <a:p>
            <a:pPr marL="180975" indent="-180975">
              <a:lnSpc>
                <a:spcPts val="2000"/>
              </a:lnSpc>
              <a:buFont typeface="Arial" pitchFamily="34" charset="0"/>
              <a:buChar char="•"/>
              <a:defRPr/>
            </a:pPr>
            <a:r>
              <a:rPr lang="en-US" altLang="zh-CN" sz="1400" kern="0" dirty="0" smtClean="0">
                <a:solidFill>
                  <a:srgbClr val="000000"/>
                </a:solidFill>
                <a:latin typeface="Arial" pitchFamily="34" charset="0"/>
                <a:ea typeface="SimSun" pitchFamily="2" charset="-122"/>
                <a:cs typeface="Cordia New" pitchFamily="34" charset="-34"/>
              </a:rPr>
              <a:t>Thailand will prioritize infrastructure development to links </a:t>
            </a:r>
            <a:r>
              <a:rPr lang="en-US" altLang="zh-CN" sz="1400" kern="0" dirty="0" err="1" smtClean="0">
                <a:solidFill>
                  <a:srgbClr val="000000"/>
                </a:solidFill>
                <a:latin typeface="Arial" pitchFamily="34" charset="0"/>
                <a:ea typeface="SimSun" pitchFamily="2" charset="-122"/>
                <a:cs typeface="Cordia New" pitchFamily="34" charset="-34"/>
              </a:rPr>
              <a:t>Dawei</a:t>
            </a:r>
            <a:r>
              <a:rPr lang="en-US" altLang="zh-CN" sz="1400" kern="0" dirty="0" smtClean="0">
                <a:solidFill>
                  <a:srgbClr val="000000"/>
                </a:solidFill>
                <a:latin typeface="Arial" pitchFamily="34" charset="0"/>
                <a:ea typeface="SimSun" pitchFamily="2" charset="-122"/>
                <a:cs typeface="Cordia New" pitchFamily="34" charset="-34"/>
              </a:rPr>
              <a:t> with Western part of Thailand </a:t>
            </a:r>
          </a:p>
        </p:txBody>
      </p:sp>
      <p:sp>
        <p:nvSpPr>
          <p:cNvPr id="45" name="Rectangle 10"/>
          <p:cNvSpPr>
            <a:spLocks noChangeArrowheads="1"/>
          </p:cNvSpPr>
          <p:nvPr/>
        </p:nvSpPr>
        <p:spPr bwMode="auto">
          <a:xfrm>
            <a:off x="1475656" y="3645024"/>
            <a:ext cx="2438400" cy="244827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tIns="190800"/>
          <a:lstStyle/>
          <a:p>
            <a:pPr marL="180975" indent="-180975">
              <a:lnSpc>
                <a:spcPts val="2000"/>
              </a:lnSpc>
              <a:buFont typeface="Arial" pitchFamily="34" charset="0"/>
              <a:buChar char="•"/>
              <a:defRPr/>
            </a:pPr>
            <a:r>
              <a:rPr lang="en-US" altLang="zh-CN" sz="1400" kern="0" dirty="0" smtClean="0">
                <a:solidFill>
                  <a:srgbClr val="000000"/>
                </a:solidFill>
                <a:latin typeface="Arial" pitchFamily="34" charset="0"/>
                <a:ea typeface="SimSun" pitchFamily="2" charset="-122"/>
                <a:cs typeface="Cordia New" pitchFamily="34" charset="-34"/>
              </a:rPr>
              <a:t>Development of EWEC and SEC from Transport into real Economic Corridors</a:t>
            </a:r>
            <a:endParaRPr lang="th-TH" altLang="zh-CN" sz="1000" kern="0" dirty="0">
              <a:solidFill>
                <a:prstClr val="black"/>
              </a:solidFill>
              <a:latin typeface="Arial" pitchFamily="34" charset="0"/>
              <a:ea typeface="SimSun" pitchFamily="2" charset="-122"/>
            </a:endParaRPr>
          </a:p>
        </p:txBody>
      </p:sp>
      <p:sp>
        <p:nvSpPr>
          <p:cNvPr id="46" name="Rectangle 10"/>
          <p:cNvSpPr>
            <a:spLocks noChangeArrowheads="1"/>
          </p:cNvSpPr>
          <p:nvPr/>
        </p:nvSpPr>
        <p:spPr bwMode="auto">
          <a:xfrm>
            <a:off x="6602413" y="3657600"/>
            <a:ext cx="2389187" cy="24356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tIns="190800"/>
          <a:lstStyle/>
          <a:p>
            <a:pPr marL="180975" indent="-180975">
              <a:lnSpc>
                <a:spcPts val="2000"/>
              </a:lnSpc>
              <a:buFont typeface="Arial" pitchFamily="34" charset="0"/>
              <a:buChar char="•"/>
              <a:defRPr/>
            </a:pPr>
            <a:r>
              <a:rPr lang="en-US" altLang="zh-CN" sz="1400" kern="0" dirty="0" smtClean="0">
                <a:solidFill>
                  <a:srgbClr val="000000"/>
                </a:solidFill>
                <a:latin typeface="Arial" pitchFamily="34" charset="0"/>
                <a:ea typeface="SimSun" pitchFamily="2" charset="-122"/>
                <a:cs typeface="Cordia New" pitchFamily="34" charset="-34"/>
              </a:rPr>
              <a:t>Capacity Enhancement for SMEs in Mekong Countries in Key aspects, such as trade liberalization, services, investments, to prepare for AEC in 2015 </a:t>
            </a:r>
            <a:endParaRPr lang="th-TH" altLang="zh-CN" sz="1400" kern="0" dirty="0" smtClean="0">
              <a:solidFill>
                <a:srgbClr val="000000"/>
              </a:solidFill>
              <a:latin typeface="Arial" pitchFamily="34" charset="0"/>
              <a:ea typeface="SimSun" pitchFamily="2" charset="-122"/>
              <a:cs typeface="Cordia New" pitchFamily="34" charset="-34"/>
            </a:endParaRPr>
          </a:p>
        </p:txBody>
      </p:sp>
      <p:sp>
        <p:nvSpPr>
          <p:cNvPr id="53" name="AutoShape 4"/>
          <p:cNvSpPr>
            <a:spLocks noChangeArrowheads="1"/>
          </p:cNvSpPr>
          <p:nvPr/>
        </p:nvSpPr>
        <p:spPr bwMode="auto">
          <a:xfrm>
            <a:off x="2043113" y="2590800"/>
            <a:ext cx="1843087" cy="8382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400" b="1" kern="0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Enhancing Mekong Connectivity</a:t>
            </a:r>
          </a:p>
        </p:txBody>
      </p:sp>
      <p:sp>
        <p:nvSpPr>
          <p:cNvPr id="54" name="AutoShape 4"/>
          <p:cNvSpPr>
            <a:spLocks noChangeArrowheads="1"/>
          </p:cNvSpPr>
          <p:nvPr/>
        </p:nvSpPr>
        <p:spPr bwMode="auto">
          <a:xfrm>
            <a:off x="4368801" y="2590800"/>
            <a:ext cx="2032000" cy="838200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zh-CN" sz="1400" b="1" kern="0" dirty="0" smtClean="0">
                <a:solidFill>
                  <a:srgbClr val="1F497D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Developing Together</a:t>
            </a:r>
            <a:endParaRPr lang="th-TH" altLang="zh-CN" sz="1400" b="1" kern="0" dirty="0">
              <a:solidFill>
                <a:srgbClr val="1F497D">
                  <a:lumMod val="75000"/>
                </a:srgb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5" name="Oval 59"/>
          <p:cNvSpPr>
            <a:spLocks noChangeAspect="1" noChangeArrowheads="1"/>
          </p:cNvSpPr>
          <p:nvPr/>
        </p:nvSpPr>
        <p:spPr bwMode="auto">
          <a:xfrm>
            <a:off x="6516216" y="2420888"/>
            <a:ext cx="461962" cy="617358"/>
          </a:xfrm>
          <a:prstGeom prst="ellipse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lIns="0" tIns="0" rIns="3600" bIns="3600" anchor="ctr" anchorCtr="1"/>
          <a:lstStyle/>
          <a:p>
            <a:pPr>
              <a:buClr>
                <a:srgbClr val="000000"/>
              </a:buClr>
              <a:buSzPct val="80000"/>
              <a:buFont typeface="Wingdings" pitchFamily="2" charset="2"/>
              <a:buNone/>
              <a:defRPr/>
            </a:pPr>
            <a:r>
              <a:rPr lang="de-DE" sz="1400" b="1" kern="0" smtClean="0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56" name="Oval 61"/>
          <p:cNvSpPr>
            <a:spLocks noChangeAspect="1" noChangeArrowheads="1"/>
          </p:cNvSpPr>
          <p:nvPr/>
        </p:nvSpPr>
        <p:spPr bwMode="auto">
          <a:xfrm>
            <a:off x="1828800" y="2430642"/>
            <a:ext cx="463550" cy="617358"/>
          </a:xfrm>
          <a:prstGeom prst="ellipse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lIns="0" tIns="0" rIns="3600" bIns="3600" anchor="ctr" anchorCtr="1"/>
          <a:lstStyle/>
          <a:p>
            <a:pPr>
              <a:buClr>
                <a:srgbClr val="000000"/>
              </a:buClr>
              <a:buSzPct val="80000"/>
              <a:buFont typeface="Wingdings" pitchFamily="2" charset="2"/>
              <a:buNone/>
              <a:defRPr/>
            </a:pPr>
            <a:r>
              <a:rPr lang="de-DE" sz="1400" b="1" kern="0" smtClean="0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57" name="Oval 62"/>
          <p:cNvSpPr>
            <a:spLocks noChangeAspect="1" noChangeArrowheads="1"/>
          </p:cNvSpPr>
          <p:nvPr/>
        </p:nvSpPr>
        <p:spPr bwMode="auto">
          <a:xfrm>
            <a:off x="4111625" y="2430642"/>
            <a:ext cx="460375" cy="617358"/>
          </a:xfrm>
          <a:prstGeom prst="ellipse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lIns="0" tIns="0" rIns="3600" bIns="3600" anchor="ctr" anchorCtr="1"/>
          <a:lstStyle/>
          <a:p>
            <a:pPr>
              <a:buClr>
                <a:srgbClr val="000000"/>
              </a:buClr>
              <a:buSzPct val="80000"/>
              <a:buFont typeface="Wingdings" pitchFamily="2" charset="2"/>
              <a:buNone/>
              <a:defRPr/>
            </a:pPr>
            <a:r>
              <a:rPr lang="de-DE" sz="1400" b="1" kern="0" smtClean="0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0" y="109519"/>
            <a:ext cx="9144000" cy="5333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463550" algn="ctr">
              <a:defRPr/>
            </a:pPr>
            <a:endParaRPr lang="en-US" sz="3200" b="1" kern="0" dirty="0" smtClean="0">
              <a:solidFill>
                <a:srgbClr val="0070C0"/>
              </a:solidFill>
              <a:latin typeface="TH SarabunPSK" pitchFamily="34" charset="-34"/>
              <a:cs typeface="TH SarabunPSK" pitchFamily="34" charset="-34"/>
              <a:sym typeface="Wingdings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0" y="44624"/>
            <a:ext cx="9144000" cy="5334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-463550" algn="ctr">
              <a:defRPr/>
            </a:pPr>
            <a:r>
              <a:rPr lang="en-US" b="1" kern="0" dirty="0" smtClean="0">
                <a:solidFill>
                  <a:srgbClr val="0070C0"/>
                </a:solidFill>
                <a:latin typeface="Tahoma" pitchFamily="34" charset="0"/>
                <a:cs typeface="Tahoma" pitchFamily="34" charset="0"/>
                <a:sym typeface="Wingdings"/>
              </a:rPr>
              <a:t>Mekong-Japan Strategy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0" y="642918"/>
            <a:ext cx="9144000" cy="0"/>
          </a:xfrm>
          <a:prstGeom prst="line">
            <a:avLst/>
          </a:prstGeom>
          <a:ln w="38100">
            <a:solidFill>
              <a:schemeClr val="accent3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42" name="Freeform 2" descr="70%"/>
          <p:cNvSpPr>
            <a:spLocks/>
          </p:cNvSpPr>
          <p:nvPr/>
        </p:nvSpPr>
        <p:spPr bwMode="auto">
          <a:xfrm>
            <a:off x="0" y="785813"/>
            <a:ext cx="1662113" cy="1736725"/>
          </a:xfrm>
          <a:custGeom>
            <a:avLst/>
            <a:gdLst/>
            <a:ahLst/>
            <a:cxnLst>
              <a:cxn ang="0">
                <a:pos x="0" y="275"/>
              </a:cxn>
              <a:cxn ang="0">
                <a:pos x="99" y="116"/>
              </a:cxn>
              <a:cxn ang="0">
                <a:pos x="167" y="110"/>
              </a:cxn>
              <a:cxn ang="0">
                <a:pos x="205" y="141"/>
              </a:cxn>
              <a:cxn ang="0">
                <a:pos x="273" y="208"/>
              </a:cxn>
              <a:cxn ang="0">
                <a:pos x="341" y="239"/>
              </a:cxn>
              <a:cxn ang="0">
                <a:pos x="378" y="307"/>
              </a:cxn>
              <a:cxn ang="0">
                <a:pos x="446" y="313"/>
              </a:cxn>
              <a:cxn ang="0">
                <a:pos x="514" y="270"/>
              </a:cxn>
              <a:cxn ang="0">
                <a:pos x="563" y="165"/>
              </a:cxn>
              <a:cxn ang="0">
                <a:pos x="631" y="122"/>
              </a:cxn>
              <a:cxn ang="0">
                <a:pos x="712" y="141"/>
              </a:cxn>
              <a:cxn ang="0">
                <a:pos x="780" y="159"/>
              </a:cxn>
              <a:cxn ang="0">
                <a:pos x="829" y="135"/>
              </a:cxn>
              <a:cxn ang="0">
                <a:pos x="885" y="165"/>
              </a:cxn>
              <a:cxn ang="0">
                <a:pos x="940" y="122"/>
              </a:cxn>
              <a:cxn ang="0">
                <a:pos x="990" y="61"/>
              </a:cxn>
              <a:cxn ang="0">
                <a:pos x="1033" y="104"/>
              </a:cxn>
              <a:cxn ang="0">
                <a:pos x="1039" y="184"/>
              </a:cxn>
              <a:cxn ang="0">
                <a:pos x="1039" y="282"/>
              </a:cxn>
              <a:cxn ang="0">
                <a:pos x="990" y="356"/>
              </a:cxn>
              <a:cxn ang="0">
                <a:pos x="947" y="429"/>
              </a:cxn>
              <a:cxn ang="0">
                <a:pos x="891" y="491"/>
              </a:cxn>
              <a:cxn ang="0">
                <a:pos x="848" y="583"/>
              </a:cxn>
              <a:cxn ang="0">
                <a:pos x="780" y="595"/>
              </a:cxn>
              <a:cxn ang="0">
                <a:pos x="718" y="632"/>
              </a:cxn>
              <a:cxn ang="0">
                <a:pos x="662" y="687"/>
              </a:cxn>
              <a:cxn ang="0">
                <a:pos x="582" y="761"/>
              </a:cxn>
              <a:cxn ang="0">
                <a:pos x="483" y="779"/>
              </a:cxn>
              <a:cxn ang="0">
                <a:pos x="427" y="761"/>
              </a:cxn>
              <a:cxn ang="0">
                <a:pos x="304" y="749"/>
              </a:cxn>
              <a:cxn ang="0">
                <a:pos x="322" y="798"/>
              </a:cxn>
              <a:cxn ang="0">
                <a:pos x="341" y="835"/>
              </a:cxn>
              <a:cxn ang="0">
                <a:pos x="427" y="914"/>
              </a:cxn>
              <a:cxn ang="0">
                <a:pos x="409" y="988"/>
              </a:cxn>
              <a:cxn ang="0">
                <a:pos x="347" y="1086"/>
              </a:cxn>
              <a:cxn ang="0">
                <a:pos x="248" y="1080"/>
              </a:cxn>
              <a:cxn ang="0">
                <a:pos x="155" y="1062"/>
              </a:cxn>
              <a:cxn ang="0">
                <a:pos x="93" y="1037"/>
              </a:cxn>
              <a:cxn ang="0">
                <a:pos x="0" y="994"/>
              </a:cxn>
              <a:cxn ang="0">
                <a:pos x="0" y="65"/>
              </a:cxn>
            </a:cxnLst>
            <a:rect l="0" t="0" r="r" b="b"/>
            <a:pathLst>
              <a:path w="1047" h="1094">
                <a:moveTo>
                  <a:pt x="0" y="65"/>
                </a:moveTo>
                <a:lnTo>
                  <a:pt x="0" y="275"/>
                </a:lnTo>
                <a:lnTo>
                  <a:pt x="0" y="0"/>
                </a:lnTo>
                <a:lnTo>
                  <a:pt x="99" y="116"/>
                </a:lnTo>
                <a:lnTo>
                  <a:pt x="155" y="135"/>
                </a:lnTo>
                <a:lnTo>
                  <a:pt x="167" y="110"/>
                </a:lnTo>
                <a:lnTo>
                  <a:pt x="186" y="104"/>
                </a:lnTo>
                <a:lnTo>
                  <a:pt x="205" y="141"/>
                </a:lnTo>
                <a:lnTo>
                  <a:pt x="248" y="178"/>
                </a:lnTo>
                <a:lnTo>
                  <a:pt x="273" y="208"/>
                </a:lnTo>
                <a:lnTo>
                  <a:pt x="328" y="202"/>
                </a:lnTo>
                <a:lnTo>
                  <a:pt x="341" y="239"/>
                </a:lnTo>
                <a:lnTo>
                  <a:pt x="341" y="288"/>
                </a:lnTo>
                <a:lnTo>
                  <a:pt x="378" y="307"/>
                </a:lnTo>
                <a:lnTo>
                  <a:pt x="396" y="288"/>
                </a:lnTo>
                <a:lnTo>
                  <a:pt x="446" y="313"/>
                </a:lnTo>
                <a:lnTo>
                  <a:pt x="470" y="276"/>
                </a:lnTo>
                <a:lnTo>
                  <a:pt x="514" y="270"/>
                </a:lnTo>
                <a:lnTo>
                  <a:pt x="557" y="208"/>
                </a:lnTo>
                <a:lnTo>
                  <a:pt x="563" y="165"/>
                </a:lnTo>
                <a:lnTo>
                  <a:pt x="613" y="159"/>
                </a:lnTo>
                <a:lnTo>
                  <a:pt x="631" y="122"/>
                </a:lnTo>
                <a:lnTo>
                  <a:pt x="681" y="141"/>
                </a:lnTo>
                <a:lnTo>
                  <a:pt x="712" y="141"/>
                </a:lnTo>
                <a:lnTo>
                  <a:pt x="749" y="153"/>
                </a:lnTo>
                <a:lnTo>
                  <a:pt x="780" y="159"/>
                </a:lnTo>
                <a:lnTo>
                  <a:pt x="811" y="165"/>
                </a:lnTo>
                <a:lnTo>
                  <a:pt x="829" y="135"/>
                </a:lnTo>
                <a:lnTo>
                  <a:pt x="860" y="159"/>
                </a:lnTo>
                <a:lnTo>
                  <a:pt x="885" y="165"/>
                </a:lnTo>
                <a:lnTo>
                  <a:pt x="885" y="122"/>
                </a:lnTo>
                <a:lnTo>
                  <a:pt x="940" y="122"/>
                </a:lnTo>
                <a:lnTo>
                  <a:pt x="947" y="73"/>
                </a:lnTo>
                <a:lnTo>
                  <a:pt x="990" y="61"/>
                </a:lnTo>
                <a:lnTo>
                  <a:pt x="1027" y="79"/>
                </a:lnTo>
                <a:lnTo>
                  <a:pt x="1033" y="104"/>
                </a:lnTo>
                <a:lnTo>
                  <a:pt x="1046" y="128"/>
                </a:lnTo>
                <a:lnTo>
                  <a:pt x="1039" y="184"/>
                </a:lnTo>
                <a:lnTo>
                  <a:pt x="1015" y="227"/>
                </a:lnTo>
                <a:lnTo>
                  <a:pt x="1039" y="282"/>
                </a:lnTo>
                <a:lnTo>
                  <a:pt x="1021" y="331"/>
                </a:lnTo>
                <a:lnTo>
                  <a:pt x="990" y="356"/>
                </a:lnTo>
                <a:lnTo>
                  <a:pt x="984" y="405"/>
                </a:lnTo>
                <a:lnTo>
                  <a:pt x="947" y="429"/>
                </a:lnTo>
                <a:lnTo>
                  <a:pt x="928" y="460"/>
                </a:lnTo>
                <a:lnTo>
                  <a:pt x="891" y="491"/>
                </a:lnTo>
                <a:lnTo>
                  <a:pt x="866" y="546"/>
                </a:lnTo>
                <a:lnTo>
                  <a:pt x="848" y="583"/>
                </a:lnTo>
                <a:lnTo>
                  <a:pt x="817" y="595"/>
                </a:lnTo>
                <a:lnTo>
                  <a:pt x="780" y="595"/>
                </a:lnTo>
                <a:lnTo>
                  <a:pt x="755" y="626"/>
                </a:lnTo>
                <a:lnTo>
                  <a:pt x="718" y="632"/>
                </a:lnTo>
                <a:lnTo>
                  <a:pt x="693" y="657"/>
                </a:lnTo>
                <a:lnTo>
                  <a:pt x="662" y="687"/>
                </a:lnTo>
                <a:lnTo>
                  <a:pt x="656" y="730"/>
                </a:lnTo>
                <a:lnTo>
                  <a:pt x="582" y="761"/>
                </a:lnTo>
                <a:lnTo>
                  <a:pt x="520" y="779"/>
                </a:lnTo>
                <a:lnTo>
                  <a:pt x="483" y="779"/>
                </a:lnTo>
                <a:lnTo>
                  <a:pt x="452" y="742"/>
                </a:lnTo>
                <a:lnTo>
                  <a:pt x="427" y="761"/>
                </a:lnTo>
                <a:lnTo>
                  <a:pt x="384" y="755"/>
                </a:lnTo>
                <a:lnTo>
                  <a:pt x="304" y="749"/>
                </a:lnTo>
                <a:lnTo>
                  <a:pt x="297" y="773"/>
                </a:lnTo>
                <a:lnTo>
                  <a:pt x="322" y="798"/>
                </a:lnTo>
                <a:lnTo>
                  <a:pt x="310" y="835"/>
                </a:lnTo>
                <a:lnTo>
                  <a:pt x="341" y="835"/>
                </a:lnTo>
                <a:lnTo>
                  <a:pt x="402" y="871"/>
                </a:lnTo>
                <a:lnTo>
                  <a:pt x="427" y="914"/>
                </a:lnTo>
                <a:lnTo>
                  <a:pt x="433" y="970"/>
                </a:lnTo>
                <a:lnTo>
                  <a:pt x="409" y="988"/>
                </a:lnTo>
                <a:lnTo>
                  <a:pt x="353" y="1025"/>
                </a:lnTo>
                <a:lnTo>
                  <a:pt x="347" y="1086"/>
                </a:lnTo>
                <a:lnTo>
                  <a:pt x="297" y="1093"/>
                </a:lnTo>
                <a:lnTo>
                  <a:pt x="248" y="1080"/>
                </a:lnTo>
                <a:lnTo>
                  <a:pt x="217" y="1080"/>
                </a:lnTo>
                <a:lnTo>
                  <a:pt x="155" y="1062"/>
                </a:lnTo>
                <a:lnTo>
                  <a:pt x="137" y="1080"/>
                </a:lnTo>
                <a:lnTo>
                  <a:pt x="93" y="1037"/>
                </a:lnTo>
                <a:lnTo>
                  <a:pt x="75" y="1000"/>
                </a:lnTo>
                <a:lnTo>
                  <a:pt x="0" y="994"/>
                </a:lnTo>
                <a:lnTo>
                  <a:pt x="0" y="510"/>
                </a:lnTo>
                <a:lnTo>
                  <a:pt x="0" y="65"/>
                </a:lnTo>
              </a:path>
            </a:pathLst>
          </a:custGeom>
          <a:pattFill prst="pct70">
            <a:fgClr>
              <a:srgbClr val="00FF99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43" name="Freeform 3" descr="70%"/>
          <p:cNvSpPr>
            <a:spLocks/>
          </p:cNvSpPr>
          <p:nvPr/>
        </p:nvSpPr>
        <p:spPr bwMode="auto">
          <a:xfrm>
            <a:off x="4763" y="598488"/>
            <a:ext cx="2038350" cy="695325"/>
          </a:xfrm>
          <a:custGeom>
            <a:avLst/>
            <a:gdLst/>
            <a:ahLst/>
            <a:cxnLst>
              <a:cxn ang="0">
                <a:pos x="1188" y="0"/>
              </a:cxn>
              <a:cxn ang="0">
                <a:pos x="1200" y="31"/>
              </a:cxn>
              <a:cxn ang="0">
                <a:pos x="1188" y="68"/>
              </a:cxn>
              <a:cxn ang="0">
                <a:pos x="1200" y="112"/>
              </a:cxn>
              <a:cxn ang="0">
                <a:pos x="1200" y="162"/>
              </a:cxn>
              <a:cxn ang="0">
                <a:pos x="1276" y="156"/>
              </a:cxn>
              <a:cxn ang="0">
                <a:pos x="1283" y="193"/>
              </a:cxn>
              <a:cxn ang="0">
                <a:pos x="1283" y="230"/>
              </a:cxn>
              <a:cxn ang="0">
                <a:pos x="1270" y="249"/>
              </a:cxn>
              <a:cxn ang="0">
                <a:pos x="1245" y="274"/>
              </a:cxn>
              <a:cxn ang="0">
                <a:pos x="1245" y="312"/>
              </a:cxn>
              <a:cxn ang="0">
                <a:pos x="1200" y="305"/>
              </a:cxn>
              <a:cxn ang="0">
                <a:pos x="1156" y="299"/>
              </a:cxn>
              <a:cxn ang="0">
                <a:pos x="1118" y="324"/>
              </a:cxn>
              <a:cxn ang="0">
                <a:pos x="1087" y="293"/>
              </a:cxn>
              <a:cxn ang="0">
                <a:pos x="1036" y="305"/>
              </a:cxn>
              <a:cxn ang="0">
                <a:pos x="1042" y="230"/>
              </a:cxn>
              <a:cxn ang="0">
                <a:pos x="1017" y="187"/>
              </a:cxn>
              <a:cxn ang="0">
                <a:pos x="948" y="168"/>
              </a:cxn>
              <a:cxn ang="0">
                <a:pos x="935" y="237"/>
              </a:cxn>
              <a:cxn ang="0">
                <a:pos x="897" y="237"/>
              </a:cxn>
              <a:cxn ang="0">
                <a:pos x="872" y="230"/>
              </a:cxn>
              <a:cxn ang="0">
                <a:pos x="872" y="274"/>
              </a:cxn>
              <a:cxn ang="0">
                <a:pos x="834" y="255"/>
              </a:cxn>
              <a:cxn ang="0">
                <a:pos x="808" y="243"/>
              </a:cxn>
              <a:cxn ang="0">
                <a:pos x="796" y="293"/>
              </a:cxn>
              <a:cxn ang="0">
                <a:pos x="752" y="268"/>
              </a:cxn>
              <a:cxn ang="0">
                <a:pos x="695" y="268"/>
              </a:cxn>
              <a:cxn ang="0">
                <a:pos x="632" y="243"/>
              </a:cxn>
              <a:cxn ang="0">
                <a:pos x="613" y="230"/>
              </a:cxn>
              <a:cxn ang="0">
                <a:pos x="587" y="274"/>
              </a:cxn>
              <a:cxn ang="0">
                <a:pos x="549" y="280"/>
              </a:cxn>
              <a:cxn ang="0">
                <a:pos x="537" y="305"/>
              </a:cxn>
              <a:cxn ang="0">
                <a:pos x="524" y="349"/>
              </a:cxn>
              <a:cxn ang="0">
                <a:pos x="505" y="380"/>
              </a:cxn>
              <a:cxn ang="0">
                <a:pos x="486" y="405"/>
              </a:cxn>
              <a:cxn ang="0">
                <a:pos x="436" y="399"/>
              </a:cxn>
              <a:cxn ang="0">
                <a:pos x="429" y="424"/>
              </a:cxn>
              <a:cxn ang="0">
                <a:pos x="410" y="437"/>
              </a:cxn>
              <a:cxn ang="0">
                <a:pos x="372" y="412"/>
              </a:cxn>
              <a:cxn ang="0">
                <a:pos x="372" y="430"/>
              </a:cxn>
              <a:cxn ang="0">
                <a:pos x="322" y="405"/>
              </a:cxn>
              <a:cxn ang="0">
                <a:pos x="316" y="362"/>
              </a:cxn>
              <a:cxn ang="0">
                <a:pos x="297" y="318"/>
              </a:cxn>
              <a:cxn ang="0">
                <a:pos x="221" y="305"/>
              </a:cxn>
              <a:cxn ang="0">
                <a:pos x="176" y="255"/>
              </a:cxn>
              <a:cxn ang="0">
                <a:pos x="158" y="218"/>
              </a:cxn>
              <a:cxn ang="0">
                <a:pos x="151" y="237"/>
              </a:cxn>
              <a:cxn ang="0">
                <a:pos x="132" y="268"/>
              </a:cxn>
              <a:cxn ang="0">
                <a:pos x="50" y="212"/>
              </a:cxn>
              <a:cxn ang="0">
                <a:pos x="0" y="156"/>
              </a:cxn>
              <a:cxn ang="0">
                <a:pos x="0" y="0"/>
              </a:cxn>
              <a:cxn ang="0">
                <a:pos x="1188" y="0"/>
              </a:cxn>
            </a:cxnLst>
            <a:rect l="0" t="0" r="r" b="b"/>
            <a:pathLst>
              <a:path w="1284" h="438">
                <a:moveTo>
                  <a:pt x="1188" y="0"/>
                </a:moveTo>
                <a:lnTo>
                  <a:pt x="1200" y="31"/>
                </a:lnTo>
                <a:lnTo>
                  <a:pt x="1188" y="68"/>
                </a:lnTo>
                <a:lnTo>
                  <a:pt x="1200" y="112"/>
                </a:lnTo>
                <a:lnTo>
                  <a:pt x="1200" y="162"/>
                </a:lnTo>
                <a:lnTo>
                  <a:pt x="1276" y="156"/>
                </a:lnTo>
                <a:lnTo>
                  <a:pt x="1283" y="193"/>
                </a:lnTo>
                <a:lnTo>
                  <a:pt x="1283" y="230"/>
                </a:lnTo>
                <a:lnTo>
                  <a:pt x="1270" y="249"/>
                </a:lnTo>
                <a:lnTo>
                  <a:pt x="1245" y="274"/>
                </a:lnTo>
                <a:lnTo>
                  <a:pt x="1245" y="312"/>
                </a:lnTo>
                <a:lnTo>
                  <a:pt x="1200" y="305"/>
                </a:lnTo>
                <a:lnTo>
                  <a:pt x="1156" y="299"/>
                </a:lnTo>
                <a:lnTo>
                  <a:pt x="1118" y="324"/>
                </a:lnTo>
                <a:lnTo>
                  <a:pt x="1087" y="293"/>
                </a:lnTo>
                <a:lnTo>
                  <a:pt x="1036" y="305"/>
                </a:lnTo>
                <a:lnTo>
                  <a:pt x="1042" y="230"/>
                </a:lnTo>
                <a:lnTo>
                  <a:pt x="1017" y="187"/>
                </a:lnTo>
                <a:lnTo>
                  <a:pt x="948" y="168"/>
                </a:lnTo>
                <a:lnTo>
                  <a:pt x="935" y="237"/>
                </a:lnTo>
                <a:lnTo>
                  <a:pt x="897" y="237"/>
                </a:lnTo>
                <a:lnTo>
                  <a:pt x="872" y="230"/>
                </a:lnTo>
                <a:lnTo>
                  <a:pt x="872" y="274"/>
                </a:lnTo>
                <a:lnTo>
                  <a:pt x="834" y="255"/>
                </a:lnTo>
                <a:lnTo>
                  <a:pt x="808" y="243"/>
                </a:lnTo>
                <a:lnTo>
                  <a:pt x="796" y="293"/>
                </a:lnTo>
                <a:lnTo>
                  <a:pt x="752" y="268"/>
                </a:lnTo>
                <a:lnTo>
                  <a:pt x="695" y="268"/>
                </a:lnTo>
                <a:lnTo>
                  <a:pt x="632" y="243"/>
                </a:lnTo>
                <a:lnTo>
                  <a:pt x="613" y="230"/>
                </a:lnTo>
                <a:lnTo>
                  <a:pt x="587" y="274"/>
                </a:lnTo>
                <a:lnTo>
                  <a:pt x="549" y="280"/>
                </a:lnTo>
                <a:lnTo>
                  <a:pt x="537" y="305"/>
                </a:lnTo>
                <a:lnTo>
                  <a:pt x="524" y="349"/>
                </a:lnTo>
                <a:lnTo>
                  <a:pt x="505" y="380"/>
                </a:lnTo>
                <a:lnTo>
                  <a:pt x="486" y="405"/>
                </a:lnTo>
                <a:lnTo>
                  <a:pt x="436" y="399"/>
                </a:lnTo>
                <a:lnTo>
                  <a:pt x="429" y="424"/>
                </a:lnTo>
                <a:lnTo>
                  <a:pt x="410" y="437"/>
                </a:lnTo>
                <a:lnTo>
                  <a:pt x="372" y="412"/>
                </a:lnTo>
                <a:lnTo>
                  <a:pt x="372" y="430"/>
                </a:lnTo>
                <a:lnTo>
                  <a:pt x="322" y="405"/>
                </a:lnTo>
                <a:lnTo>
                  <a:pt x="316" y="362"/>
                </a:lnTo>
                <a:lnTo>
                  <a:pt x="297" y="318"/>
                </a:lnTo>
                <a:lnTo>
                  <a:pt x="221" y="305"/>
                </a:lnTo>
                <a:lnTo>
                  <a:pt x="176" y="255"/>
                </a:lnTo>
                <a:lnTo>
                  <a:pt x="158" y="218"/>
                </a:lnTo>
                <a:lnTo>
                  <a:pt x="151" y="237"/>
                </a:lnTo>
                <a:lnTo>
                  <a:pt x="132" y="268"/>
                </a:lnTo>
                <a:lnTo>
                  <a:pt x="50" y="212"/>
                </a:lnTo>
                <a:lnTo>
                  <a:pt x="0" y="156"/>
                </a:lnTo>
                <a:lnTo>
                  <a:pt x="0" y="0"/>
                </a:lnTo>
                <a:lnTo>
                  <a:pt x="1188" y="0"/>
                </a:lnTo>
              </a:path>
            </a:pathLst>
          </a:custGeom>
          <a:pattFill prst="pct70">
            <a:fgClr>
              <a:schemeClr val="accent1"/>
            </a:fgClr>
            <a:bgClr>
              <a:schemeClr val="tx2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44" name="Freeform 4" descr="70%"/>
          <p:cNvSpPr>
            <a:spLocks/>
          </p:cNvSpPr>
          <p:nvPr/>
        </p:nvSpPr>
        <p:spPr bwMode="auto">
          <a:xfrm>
            <a:off x="436563" y="1046163"/>
            <a:ext cx="1828800" cy="1674812"/>
          </a:xfrm>
          <a:custGeom>
            <a:avLst/>
            <a:gdLst/>
            <a:ahLst/>
            <a:cxnLst>
              <a:cxn ang="0">
                <a:pos x="954" y="30"/>
              </a:cxn>
              <a:cxn ang="0">
                <a:pos x="872" y="30"/>
              </a:cxn>
              <a:cxn ang="0">
                <a:pos x="803" y="12"/>
              </a:cxn>
              <a:cxn ang="0">
                <a:pos x="746" y="98"/>
              </a:cxn>
              <a:cxn ang="0">
                <a:pos x="727" y="172"/>
              </a:cxn>
              <a:cxn ang="0">
                <a:pos x="695" y="258"/>
              </a:cxn>
              <a:cxn ang="0">
                <a:pos x="619" y="320"/>
              </a:cxn>
              <a:cxn ang="0">
                <a:pos x="594" y="363"/>
              </a:cxn>
              <a:cxn ang="0">
                <a:pos x="524" y="425"/>
              </a:cxn>
              <a:cxn ang="0">
                <a:pos x="461" y="462"/>
              </a:cxn>
              <a:cxn ang="0">
                <a:pos x="379" y="517"/>
              </a:cxn>
              <a:cxn ang="0">
                <a:pos x="373" y="554"/>
              </a:cxn>
              <a:cxn ang="0">
                <a:pos x="233" y="622"/>
              </a:cxn>
              <a:cxn ang="0">
                <a:pos x="177" y="567"/>
              </a:cxn>
              <a:cxn ang="0">
                <a:pos x="120" y="604"/>
              </a:cxn>
              <a:cxn ang="0">
                <a:pos x="0" y="604"/>
              </a:cxn>
              <a:cxn ang="0">
                <a:pos x="25" y="647"/>
              </a:cxn>
              <a:cxn ang="0">
                <a:pos x="50" y="690"/>
              </a:cxn>
              <a:cxn ang="0">
                <a:pos x="126" y="733"/>
              </a:cxn>
              <a:cxn ang="0">
                <a:pos x="139" y="801"/>
              </a:cxn>
              <a:cxn ang="0">
                <a:pos x="94" y="844"/>
              </a:cxn>
              <a:cxn ang="0">
                <a:pos x="63" y="906"/>
              </a:cxn>
              <a:cxn ang="0">
                <a:pos x="139" y="936"/>
              </a:cxn>
              <a:cxn ang="0">
                <a:pos x="208" y="930"/>
              </a:cxn>
              <a:cxn ang="0">
                <a:pos x="404" y="943"/>
              </a:cxn>
              <a:cxn ang="0">
                <a:pos x="512" y="1054"/>
              </a:cxn>
              <a:cxn ang="0">
                <a:pos x="575" y="992"/>
              </a:cxn>
              <a:cxn ang="0">
                <a:pos x="664" y="992"/>
              </a:cxn>
              <a:cxn ang="0">
                <a:pos x="701" y="1054"/>
              </a:cxn>
              <a:cxn ang="0">
                <a:pos x="714" y="955"/>
              </a:cxn>
              <a:cxn ang="0">
                <a:pos x="683" y="899"/>
              </a:cxn>
              <a:cxn ang="0">
                <a:pos x="651" y="825"/>
              </a:cxn>
              <a:cxn ang="0">
                <a:pos x="594" y="832"/>
              </a:cxn>
              <a:cxn ang="0">
                <a:pos x="638" y="758"/>
              </a:cxn>
              <a:cxn ang="0">
                <a:pos x="815" y="671"/>
              </a:cxn>
              <a:cxn ang="0">
                <a:pos x="891" y="567"/>
              </a:cxn>
              <a:cxn ang="0">
                <a:pos x="973" y="499"/>
              </a:cxn>
              <a:cxn ang="0">
                <a:pos x="1011" y="388"/>
              </a:cxn>
              <a:cxn ang="0">
                <a:pos x="942" y="314"/>
              </a:cxn>
              <a:cxn ang="0">
                <a:pos x="948" y="172"/>
              </a:cxn>
              <a:cxn ang="0">
                <a:pos x="1011" y="184"/>
              </a:cxn>
              <a:cxn ang="0">
                <a:pos x="1068" y="191"/>
              </a:cxn>
              <a:cxn ang="0">
                <a:pos x="1138" y="178"/>
              </a:cxn>
              <a:cxn ang="0">
                <a:pos x="1125" y="92"/>
              </a:cxn>
              <a:cxn ang="0">
                <a:pos x="1062" y="6"/>
              </a:cxn>
              <a:cxn ang="0">
                <a:pos x="973" y="0"/>
              </a:cxn>
            </a:cxnLst>
            <a:rect l="0" t="0" r="r" b="b"/>
            <a:pathLst>
              <a:path w="1152" h="1055">
                <a:moveTo>
                  <a:pt x="973" y="0"/>
                </a:moveTo>
                <a:lnTo>
                  <a:pt x="954" y="30"/>
                </a:lnTo>
                <a:lnTo>
                  <a:pt x="910" y="12"/>
                </a:lnTo>
                <a:lnTo>
                  <a:pt x="872" y="30"/>
                </a:lnTo>
                <a:lnTo>
                  <a:pt x="841" y="30"/>
                </a:lnTo>
                <a:lnTo>
                  <a:pt x="803" y="12"/>
                </a:lnTo>
                <a:lnTo>
                  <a:pt x="739" y="36"/>
                </a:lnTo>
                <a:lnTo>
                  <a:pt x="746" y="98"/>
                </a:lnTo>
                <a:lnTo>
                  <a:pt x="758" y="117"/>
                </a:lnTo>
                <a:lnTo>
                  <a:pt x="727" y="172"/>
                </a:lnTo>
                <a:lnTo>
                  <a:pt x="714" y="197"/>
                </a:lnTo>
                <a:lnTo>
                  <a:pt x="695" y="258"/>
                </a:lnTo>
                <a:lnTo>
                  <a:pt x="670" y="271"/>
                </a:lnTo>
                <a:lnTo>
                  <a:pt x="619" y="320"/>
                </a:lnTo>
                <a:lnTo>
                  <a:pt x="600" y="345"/>
                </a:lnTo>
                <a:lnTo>
                  <a:pt x="594" y="363"/>
                </a:lnTo>
                <a:lnTo>
                  <a:pt x="562" y="437"/>
                </a:lnTo>
                <a:lnTo>
                  <a:pt x="524" y="425"/>
                </a:lnTo>
                <a:lnTo>
                  <a:pt x="493" y="425"/>
                </a:lnTo>
                <a:lnTo>
                  <a:pt x="461" y="462"/>
                </a:lnTo>
                <a:lnTo>
                  <a:pt x="398" y="493"/>
                </a:lnTo>
                <a:lnTo>
                  <a:pt x="379" y="517"/>
                </a:lnTo>
                <a:lnTo>
                  <a:pt x="373" y="536"/>
                </a:lnTo>
                <a:lnTo>
                  <a:pt x="373" y="554"/>
                </a:lnTo>
                <a:lnTo>
                  <a:pt x="328" y="579"/>
                </a:lnTo>
                <a:lnTo>
                  <a:pt x="233" y="622"/>
                </a:lnTo>
                <a:lnTo>
                  <a:pt x="208" y="616"/>
                </a:lnTo>
                <a:lnTo>
                  <a:pt x="177" y="567"/>
                </a:lnTo>
                <a:lnTo>
                  <a:pt x="151" y="567"/>
                </a:lnTo>
                <a:lnTo>
                  <a:pt x="120" y="604"/>
                </a:lnTo>
                <a:lnTo>
                  <a:pt x="31" y="585"/>
                </a:lnTo>
                <a:lnTo>
                  <a:pt x="0" y="604"/>
                </a:lnTo>
                <a:lnTo>
                  <a:pt x="18" y="622"/>
                </a:lnTo>
                <a:lnTo>
                  <a:pt x="25" y="647"/>
                </a:lnTo>
                <a:lnTo>
                  <a:pt x="18" y="659"/>
                </a:lnTo>
                <a:lnTo>
                  <a:pt x="50" y="690"/>
                </a:lnTo>
                <a:lnTo>
                  <a:pt x="88" y="696"/>
                </a:lnTo>
                <a:lnTo>
                  <a:pt x="126" y="733"/>
                </a:lnTo>
                <a:lnTo>
                  <a:pt x="126" y="751"/>
                </a:lnTo>
                <a:lnTo>
                  <a:pt x="139" y="801"/>
                </a:lnTo>
                <a:lnTo>
                  <a:pt x="107" y="832"/>
                </a:lnTo>
                <a:lnTo>
                  <a:pt x="94" y="844"/>
                </a:lnTo>
                <a:lnTo>
                  <a:pt x="50" y="850"/>
                </a:lnTo>
                <a:lnTo>
                  <a:pt x="63" y="906"/>
                </a:lnTo>
                <a:lnTo>
                  <a:pt x="88" y="943"/>
                </a:lnTo>
                <a:lnTo>
                  <a:pt x="139" y="936"/>
                </a:lnTo>
                <a:lnTo>
                  <a:pt x="170" y="955"/>
                </a:lnTo>
                <a:lnTo>
                  <a:pt x="208" y="930"/>
                </a:lnTo>
                <a:lnTo>
                  <a:pt x="316" y="930"/>
                </a:lnTo>
                <a:lnTo>
                  <a:pt x="404" y="943"/>
                </a:lnTo>
                <a:lnTo>
                  <a:pt x="423" y="1004"/>
                </a:lnTo>
                <a:lnTo>
                  <a:pt x="512" y="1054"/>
                </a:lnTo>
                <a:lnTo>
                  <a:pt x="543" y="1004"/>
                </a:lnTo>
                <a:lnTo>
                  <a:pt x="575" y="992"/>
                </a:lnTo>
                <a:lnTo>
                  <a:pt x="613" y="1023"/>
                </a:lnTo>
                <a:lnTo>
                  <a:pt x="664" y="992"/>
                </a:lnTo>
                <a:lnTo>
                  <a:pt x="670" y="1041"/>
                </a:lnTo>
                <a:lnTo>
                  <a:pt x="701" y="1054"/>
                </a:lnTo>
                <a:lnTo>
                  <a:pt x="708" y="998"/>
                </a:lnTo>
                <a:lnTo>
                  <a:pt x="714" y="955"/>
                </a:lnTo>
                <a:lnTo>
                  <a:pt x="664" y="930"/>
                </a:lnTo>
                <a:lnTo>
                  <a:pt x="683" y="899"/>
                </a:lnTo>
                <a:lnTo>
                  <a:pt x="645" y="893"/>
                </a:lnTo>
                <a:lnTo>
                  <a:pt x="651" y="825"/>
                </a:lnTo>
                <a:lnTo>
                  <a:pt x="613" y="869"/>
                </a:lnTo>
                <a:lnTo>
                  <a:pt x="594" y="832"/>
                </a:lnTo>
                <a:lnTo>
                  <a:pt x="600" y="813"/>
                </a:lnTo>
                <a:lnTo>
                  <a:pt x="638" y="758"/>
                </a:lnTo>
                <a:lnTo>
                  <a:pt x="733" y="764"/>
                </a:lnTo>
                <a:lnTo>
                  <a:pt x="815" y="671"/>
                </a:lnTo>
                <a:lnTo>
                  <a:pt x="860" y="604"/>
                </a:lnTo>
                <a:lnTo>
                  <a:pt x="891" y="567"/>
                </a:lnTo>
                <a:lnTo>
                  <a:pt x="929" y="505"/>
                </a:lnTo>
                <a:lnTo>
                  <a:pt x="973" y="499"/>
                </a:lnTo>
                <a:lnTo>
                  <a:pt x="973" y="394"/>
                </a:lnTo>
                <a:lnTo>
                  <a:pt x="1011" y="388"/>
                </a:lnTo>
                <a:lnTo>
                  <a:pt x="973" y="351"/>
                </a:lnTo>
                <a:lnTo>
                  <a:pt x="942" y="314"/>
                </a:lnTo>
                <a:lnTo>
                  <a:pt x="935" y="191"/>
                </a:lnTo>
                <a:lnTo>
                  <a:pt x="948" y="172"/>
                </a:lnTo>
                <a:lnTo>
                  <a:pt x="973" y="178"/>
                </a:lnTo>
                <a:lnTo>
                  <a:pt x="1011" y="184"/>
                </a:lnTo>
                <a:lnTo>
                  <a:pt x="1062" y="209"/>
                </a:lnTo>
                <a:lnTo>
                  <a:pt x="1068" y="191"/>
                </a:lnTo>
                <a:lnTo>
                  <a:pt x="1094" y="203"/>
                </a:lnTo>
                <a:lnTo>
                  <a:pt x="1138" y="178"/>
                </a:lnTo>
                <a:lnTo>
                  <a:pt x="1151" y="129"/>
                </a:lnTo>
                <a:lnTo>
                  <a:pt x="1125" y="92"/>
                </a:lnTo>
                <a:lnTo>
                  <a:pt x="1094" y="73"/>
                </a:lnTo>
                <a:lnTo>
                  <a:pt x="1062" y="6"/>
                </a:lnTo>
                <a:lnTo>
                  <a:pt x="999" y="12"/>
                </a:lnTo>
                <a:lnTo>
                  <a:pt x="973" y="0"/>
                </a:lnTo>
              </a:path>
            </a:pathLst>
          </a:custGeom>
          <a:pattFill prst="pct70">
            <a:fgClr>
              <a:srgbClr val="CCCCFF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45" name="Freeform 5"/>
          <p:cNvSpPr>
            <a:spLocks/>
          </p:cNvSpPr>
          <p:nvPr/>
        </p:nvSpPr>
        <p:spPr bwMode="auto">
          <a:xfrm>
            <a:off x="1249363" y="1212850"/>
            <a:ext cx="2349500" cy="3321050"/>
          </a:xfrm>
          <a:custGeom>
            <a:avLst/>
            <a:gdLst/>
            <a:ahLst/>
            <a:cxnLst>
              <a:cxn ang="0">
                <a:pos x="695" y="0"/>
              </a:cxn>
              <a:cxn ang="0">
                <a:pos x="790" y="104"/>
              </a:cxn>
              <a:cxn ang="0">
                <a:pos x="790" y="282"/>
              </a:cxn>
              <a:cxn ang="0">
                <a:pos x="733" y="270"/>
              </a:cxn>
              <a:cxn ang="0">
                <a:pos x="796" y="350"/>
              </a:cxn>
              <a:cxn ang="0">
                <a:pos x="884" y="479"/>
              </a:cxn>
              <a:cxn ang="0">
                <a:pos x="948" y="602"/>
              </a:cxn>
              <a:cxn ang="0">
                <a:pos x="1125" y="725"/>
              </a:cxn>
              <a:cxn ang="0">
                <a:pos x="1314" y="744"/>
              </a:cxn>
              <a:cxn ang="0">
                <a:pos x="1384" y="738"/>
              </a:cxn>
              <a:cxn ang="0">
                <a:pos x="1403" y="744"/>
              </a:cxn>
              <a:cxn ang="0">
                <a:pos x="1283" y="738"/>
              </a:cxn>
              <a:cxn ang="0">
                <a:pos x="1377" y="793"/>
              </a:cxn>
              <a:cxn ang="0">
                <a:pos x="1479" y="1008"/>
              </a:cxn>
              <a:cxn ang="0">
                <a:pos x="1460" y="1119"/>
              </a:cxn>
              <a:cxn ang="0">
                <a:pos x="1365" y="1162"/>
              </a:cxn>
              <a:cxn ang="0">
                <a:pos x="1251" y="1223"/>
              </a:cxn>
              <a:cxn ang="0">
                <a:pos x="1175" y="1303"/>
              </a:cxn>
              <a:cxn ang="0">
                <a:pos x="1099" y="1371"/>
              </a:cxn>
              <a:cxn ang="0">
                <a:pos x="1011" y="1426"/>
              </a:cxn>
              <a:cxn ang="0">
                <a:pos x="948" y="1500"/>
              </a:cxn>
              <a:cxn ang="0">
                <a:pos x="897" y="1568"/>
              </a:cxn>
              <a:cxn ang="0">
                <a:pos x="834" y="1715"/>
              </a:cxn>
              <a:cxn ang="0">
                <a:pos x="809" y="1918"/>
              </a:cxn>
              <a:cxn ang="0">
                <a:pos x="758" y="1974"/>
              </a:cxn>
              <a:cxn ang="0">
                <a:pos x="676" y="2047"/>
              </a:cxn>
              <a:cxn ang="0">
                <a:pos x="556" y="2017"/>
              </a:cxn>
              <a:cxn ang="0">
                <a:pos x="505" y="1838"/>
              </a:cxn>
              <a:cxn ang="0">
                <a:pos x="467" y="1666"/>
              </a:cxn>
              <a:cxn ang="0">
                <a:pos x="379" y="1457"/>
              </a:cxn>
              <a:cxn ang="0">
                <a:pos x="347" y="1193"/>
              </a:cxn>
              <a:cxn ang="0">
                <a:pos x="303" y="1057"/>
              </a:cxn>
              <a:cxn ang="0">
                <a:pos x="252" y="1131"/>
              </a:cxn>
              <a:cxn ang="0">
                <a:pos x="94" y="1107"/>
              </a:cxn>
              <a:cxn ang="0">
                <a:pos x="126" y="1051"/>
              </a:cxn>
              <a:cxn ang="0">
                <a:pos x="75" y="1014"/>
              </a:cxn>
              <a:cxn ang="0">
                <a:pos x="63" y="885"/>
              </a:cxn>
              <a:cxn ang="0">
                <a:pos x="158" y="934"/>
              </a:cxn>
              <a:cxn ang="0">
                <a:pos x="158" y="817"/>
              </a:cxn>
              <a:cxn ang="0">
                <a:pos x="132" y="731"/>
              </a:cxn>
              <a:cxn ang="0">
                <a:pos x="120" y="633"/>
              </a:cxn>
              <a:cxn ang="0">
                <a:pos x="404" y="405"/>
              </a:cxn>
              <a:cxn ang="0">
                <a:pos x="499" y="289"/>
              </a:cxn>
              <a:cxn ang="0">
                <a:pos x="511" y="86"/>
              </a:cxn>
              <a:cxn ang="0">
                <a:pos x="632" y="73"/>
              </a:cxn>
            </a:cxnLst>
            <a:rect l="0" t="0" r="r" b="b"/>
            <a:pathLst>
              <a:path w="1480" h="2092">
                <a:moveTo>
                  <a:pt x="632" y="24"/>
                </a:moveTo>
                <a:lnTo>
                  <a:pt x="669" y="24"/>
                </a:lnTo>
                <a:lnTo>
                  <a:pt x="695" y="0"/>
                </a:lnTo>
                <a:lnTo>
                  <a:pt x="707" y="49"/>
                </a:lnTo>
                <a:lnTo>
                  <a:pt x="771" y="92"/>
                </a:lnTo>
                <a:lnTo>
                  <a:pt x="790" y="104"/>
                </a:lnTo>
                <a:lnTo>
                  <a:pt x="777" y="153"/>
                </a:lnTo>
                <a:lnTo>
                  <a:pt x="809" y="239"/>
                </a:lnTo>
                <a:lnTo>
                  <a:pt x="790" y="282"/>
                </a:lnTo>
                <a:lnTo>
                  <a:pt x="758" y="264"/>
                </a:lnTo>
                <a:lnTo>
                  <a:pt x="739" y="246"/>
                </a:lnTo>
                <a:lnTo>
                  <a:pt x="733" y="270"/>
                </a:lnTo>
                <a:lnTo>
                  <a:pt x="758" y="319"/>
                </a:lnTo>
                <a:lnTo>
                  <a:pt x="758" y="369"/>
                </a:lnTo>
                <a:lnTo>
                  <a:pt x="796" y="350"/>
                </a:lnTo>
                <a:lnTo>
                  <a:pt x="821" y="387"/>
                </a:lnTo>
                <a:lnTo>
                  <a:pt x="884" y="442"/>
                </a:lnTo>
                <a:lnTo>
                  <a:pt x="884" y="479"/>
                </a:lnTo>
                <a:lnTo>
                  <a:pt x="853" y="535"/>
                </a:lnTo>
                <a:lnTo>
                  <a:pt x="878" y="578"/>
                </a:lnTo>
                <a:lnTo>
                  <a:pt x="948" y="602"/>
                </a:lnTo>
                <a:lnTo>
                  <a:pt x="1004" y="658"/>
                </a:lnTo>
                <a:lnTo>
                  <a:pt x="1036" y="670"/>
                </a:lnTo>
                <a:lnTo>
                  <a:pt x="1125" y="725"/>
                </a:lnTo>
                <a:lnTo>
                  <a:pt x="1194" y="750"/>
                </a:lnTo>
                <a:lnTo>
                  <a:pt x="1226" y="731"/>
                </a:lnTo>
                <a:lnTo>
                  <a:pt x="1314" y="744"/>
                </a:lnTo>
                <a:lnTo>
                  <a:pt x="1333" y="762"/>
                </a:lnTo>
                <a:lnTo>
                  <a:pt x="1352" y="762"/>
                </a:lnTo>
                <a:lnTo>
                  <a:pt x="1384" y="738"/>
                </a:lnTo>
                <a:lnTo>
                  <a:pt x="1358" y="738"/>
                </a:lnTo>
                <a:lnTo>
                  <a:pt x="1333" y="762"/>
                </a:lnTo>
                <a:lnTo>
                  <a:pt x="1403" y="744"/>
                </a:lnTo>
                <a:lnTo>
                  <a:pt x="1384" y="750"/>
                </a:lnTo>
                <a:lnTo>
                  <a:pt x="1409" y="774"/>
                </a:lnTo>
                <a:lnTo>
                  <a:pt x="1283" y="738"/>
                </a:lnTo>
                <a:lnTo>
                  <a:pt x="1384" y="756"/>
                </a:lnTo>
                <a:lnTo>
                  <a:pt x="1396" y="756"/>
                </a:lnTo>
                <a:lnTo>
                  <a:pt x="1377" y="793"/>
                </a:lnTo>
                <a:lnTo>
                  <a:pt x="1409" y="891"/>
                </a:lnTo>
                <a:lnTo>
                  <a:pt x="1447" y="934"/>
                </a:lnTo>
                <a:lnTo>
                  <a:pt x="1479" y="1008"/>
                </a:lnTo>
                <a:lnTo>
                  <a:pt x="1466" y="1033"/>
                </a:lnTo>
                <a:lnTo>
                  <a:pt x="1466" y="1070"/>
                </a:lnTo>
                <a:lnTo>
                  <a:pt x="1460" y="1119"/>
                </a:lnTo>
                <a:lnTo>
                  <a:pt x="1428" y="1131"/>
                </a:lnTo>
                <a:lnTo>
                  <a:pt x="1396" y="1143"/>
                </a:lnTo>
                <a:lnTo>
                  <a:pt x="1365" y="1162"/>
                </a:lnTo>
                <a:lnTo>
                  <a:pt x="1276" y="1168"/>
                </a:lnTo>
                <a:lnTo>
                  <a:pt x="1251" y="1186"/>
                </a:lnTo>
                <a:lnTo>
                  <a:pt x="1251" y="1223"/>
                </a:lnTo>
                <a:lnTo>
                  <a:pt x="1226" y="1248"/>
                </a:lnTo>
                <a:lnTo>
                  <a:pt x="1175" y="1266"/>
                </a:lnTo>
                <a:lnTo>
                  <a:pt x="1175" y="1303"/>
                </a:lnTo>
                <a:lnTo>
                  <a:pt x="1162" y="1340"/>
                </a:lnTo>
                <a:lnTo>
                  <a:pt x="1137" y="1340"/>
                </a:lnTo>
                <a:lnTo>
                  <a:pt x="1099" y="1371"/>
                </a:lnTo>
                <a:lnTo>
                  <a:pt x="1074" y="1408"/>
                </a:lnTo>
                <a:lnTo>
                  <a:pt x="1017" y="1408"/>
                </a:lnTo>
                <a:lnTo>
                  <a:pt x="1011" y="1426"/>
                </a:lnTo>
                <a:lnTo>
                  <a:pt x="979" y="1469"/>
                </a:lnTo>
                <a:lnTo>
                  <a:pt x="954" y="1482"/>
                </a:lnTo>
                <a:lnTo>
                  <a:pt x="948" y="1500"/>
                </a:lnTo>
                <a:lnTo>
                  <a:pt x="954" y="1549"/>
                </a:lnTo>
                <a:lnTo>
                  <a:pt x="929" y="1568"/>
                </a:lnTo>
                <a:lnTo>
                  <a:pt x="897" y="1568"/>
                </a:lnTo>
                <a:lnTo>
                  <a:pt x="834" y="1592"/>
                </a:lnTo>
                <a:lnTo>
                  <a:pt x="827" y="1648"/>
                </a:lnTo>
                <a:lnTo>
                  <a:pt x="834" y="1715"/>
                </a:lnTo>
                <a:lnTo>
                  <a:pt x="827" y="1795"/>
                </a:lnTo>
                <a:lnTo>
                  <a:pt x="796" y="1838"/>
                </a:lnTo>
                <a:lnTo>
                  <a:pt x="809" y="1918"/>
                </a:lnTo>
                <a:lnTo>
                  <a:pt x="777" y="1924"/>
                </a:lnTo>
                <a:lnTo>
                  <a:pt x="752" y="1937"/>
                </a:lnTo>
                <a:lnTo>
                  <a:pt x="758" y="1974"/>
                </a:lnTo>
                <a:lnTo>
                  <a:pt x="733" y="1986"/>
                </a:lnTo>
                <a:lnTo>
                  <a:pt x="676" y="1986"/>
                </a:lnTo>
                <a:lnTo>
                  <a:pt x="676" y="2047"/>
                </a:lnTo>
                <a:lnTo>
                  <a:pt x="657" y="2091"/>
                </a:lnTo>
                <a:lnTo>
                  <a:pt x="606" y="2047"/>
                </a:lnTo>
                <a:lnTo>
                  <a:pt x="556" y="2017"/>
                </a:lnTo>
                <a:lnTo>
                  <a:pt x="556" y="1955"/>
                </a:lnTo>
                <a:lnTo>
                  <a:pt x="556" y="1906"/>
                </a:lnTo>
                <a:lnTo>
                  <a:pt x="505" y="1838"/>
                </a:lnTo>
                <a:lnTo>
                  <a:pt x="480" y="1789"/>
                </a:lnTo>
                <a:lnTo>
                  <a:pt x="461" y="1746"/>
                </a:lnTo>
                <a:lnTo>
                  <a:pt x="467" y="1666"/>
                </a:lnTo>
                <a:lnTo>
                  <a:pt x="410" y="1586"/>
                </a:lnTo>
                <a:lnTo>
                  <a:pt x="372" y="1537"/>
                </a:lnTo>
                <a:lnTo>
                  <a:pt x="379" y="1457"/>
                </a:lnTo>
                <a:lnTo>
                  <a:pt x="341" y="1383"/>
                </a:lnTo>
                <a:lnTo>
                  <a:pt x="334" y="1273"/>
                </a:lnTo>
                <a:lnTo>
                  <a:pt x="347" y="1193"/>
                </a:lnTo>
                <a:lnTo>
                  <a:pt x="309" y="1150"/>
                </a:lnTo>
                <a:lnTo>
                  <a:pt x="328" y="1094"/>
                </a:lnTo>
                <a:lnTo>
                  <a:pt x="303" y="1057"/>
                </a:lnTo>
                <a:lnTo>
                  <a:pt x="284" y="1063"/>
                </a:lnTo>
                <a:lnTo>
                  <a:pt x="265" y="1113"/>
                </a:lnTo>
                <a:lnTo>
                  <a:pt x="252" y="1131"/>
                </a:lnTo>
                <a:lnTo>
                  <a:pt x="189" y="1174"/>
                </a:lnTo>
                <a:lnTo>
                  <a:pt x="145" y="1125"/>
                </a:lnTo>
                <a:lnTo>
                  <a:pt x="94" y="1107"/>
                </a:lnTo>
                <a:lnTo>
                  <a:pt x="63" y="1076"/>
                </a:lnTo>
                <a:lnTo>
                  <a:pt x="75" y="1051"/>
                </a:lnTo>
                <a:lnTo>
                  <a:pt x="126" y="1051"/>
                </a:lnTo>
                <a:lnTo>
                  <a:pt x="126" y="990"/>
                </a:lnTo>
                <a:lnTo>
                  <a:pt x="101" y="1008"/>
                </a:lnTo>
                <a:lnTo>
                  <a:pt x="75" y="1014"/>
                </a:lnTo>
                <a:lnTo>
                  <a:pt x="25" y="971"/>
                </a:lnTo>
                <a:lnTo>
                  <a:pt x="0" y="928"/>
                </a:lnTo>
                <a:lnTo>
                  <a:pt x="63" y="885"/>
                </a:lnTo>
                <a:lnTo>
                  <a:pt x="101" y="910"/>
                </a:lnTo>
                <a:lnTo>
                  <a:pt x="158" y="879"/>
                </a:lnTo>
                <a:lnTo>
                  <a:pt x="158" y="934"/>
                </a:lnTo>
                <a:lnTo>
                  <a:pt x="202" y="904"/>
                </a:lnTo>
                <a:lnTo>
                  <a:pt x="183" y="842"/>
                </a:lnTo>
                <a:lnTo>
                  <a:pt x="158" y="817"/>
                </a:lnTo>
                <a:lnTo>
                  <a:pt x="145" y="793"/>
                </a:lnTo>
                <a:lnTo>
                  <a:pt x="126" y="768"/>
                </a:lnTo>
                <a:lnTo>
                  <a:pt x="132" y="731"/>
                </a:lnTo>
                <a:lnTo>
                  <a:pt x="101" y="762"/>
                </a:lnTo>
                <a:lnTo>
                  <a:pt x="75" y="731"/>
                </a:lnTo>
                <a:lnTo>
                  <a:pt x="120" y="633"/>
                </a:lnTo>
                <a:lnTo>
                  <a:pt x="189" y="658"/>
                </a:lnTo>
                <a:lnTo>
                  <a:pt x="221" y="651"/>
                </a:lnTo>
                <a:lnTo>
                  <a:pt x="404" y="405"/>
                </a:lnTo>
                <a:lnTo>
                  <a:pt x="455" y="399"/>
                </a:lnTo>
                <a:lnTo>
                  <a:pt x="455" y="282"/>
                </a:lnTo>
                <a:lnTo>
                  <a:pt x="499" y="289"/>
                </a:lnTo>
                <a:lnTo>
                  <a:pt x="423" y="209"/>
                </a:lnTo>
                <a:lnTo>
                  <a:pt x="404" y="61"/>
                </a:lnTo>
                <a:lnTo>
                  <a:pt x="511" y="86"/>
                </a:lnTo>
                <a:lnTo>
                  <a:pt x="543" y="86"/>
                </a:lnTo>
                <a:lnTo>
                  <a:pt x="594" y="104"/>
                </a:lnTo>
                <a:lnTo>
                  <a:pt x="632" y="73"/>
                </a:lnTo>
                <a:lnTo>
                  <a:pt x="632" y="24"/>
                </a:lnTo>
              </a:path>
            </a:pathLst>
          </a:custGeom>
          <a:solidFill>
            <a:srgbClr val="FF99CC"/>
          </a:solidFill>
          <a:ln w="12700" cap="rnd" cmpd="sng">
            <a:solidFill>
              <a:schemeClr val="tx2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46" name="Freeform 6"/>
          <p:cNvSpPr>
            <a:spLocks/>
          </p:cNvSpPr>
          <p:nvPr/>
        </p:nvSpPr>
        <p:spPr bwMode="auto">
          <a:xfrm>
            <a:off x="2813050" y="2073275"/>
            <a:ext cx="804863" cy="374650"/>
          </a:xfrm>
          <a:custGeom>
            <a:avLst/>
            <a:gdLst/>
            <a:ahLst/>
            <a:cxnLst>
              <a:cxn ang="0">
                <a:pos x="430" y="235"/>
              </a:cxn>
              <a:cxn ang="0">
                <a:pos x="341" y="216"/>
              </a:cxn>
              <a:cxn ang="0">
                <a:pos x="234" y="197"/>
              </a:cxn>
              <a:cxn ang="0">
                <a:pos x="227" y="228"/>
              </a:cxn>
              <a:cxn ang="0">
                <a:pos x="88" y="154"/>
              </a:cxn>
              <a:cxn ang="0">
                <a:pos x="12" y="117"/>
              </a:cxn>
              <a:cxn ang="0">
                <a:pos x="0" y="49"/>
              </a:cxn>
              <a:cxn ang="0">
                <a:pos x="12" y="30"/>
              </a:cxn>
              <a:cxn ang="0">
                <a:pos x="44" y="43"/>
              </a:cxn>
              <a:cxn ang="0">
                <a:pos x="82" y="37"/>
              </a:cxn>
              <a:cxn ang="0">
                <a:pos x="107" y="30"/>
              </a:cxn>
              <a:cxn ang="0">
                <a:pos x="120" y="0"/>
              </a:cxn>
              <a:cxn ang="0">
                <a:pos x="183" y="49"/>
              </a:cxn>
              <a:cxn ang="0">
                <a:pos x="240" y="92"/>
              </a:cxn>
              <a:cxn ang="0">
                <a:pos x="341" y="105"/>
              </a:cxn>
              <a:cxn ang="0">
                <a:pos x="417" y="123"/>
              </a:cxn>
              <a:cxn ang="0">
                <a:pos x="455" y="80"/>
              </a:cxn>
              <a:cxn ang="0">
                <a:pos x="474" y="74"/>
              </a:cxn>
              <a:cxn ang="0">
                <a:pos x="506" y="105"/>
              </a:cxn>
              <a:cxn ang="0">
                <a:pos x="468" y="123"/>
              </a:cxn>
              <a:cxn ang="0">
                <a:pos x="449" y="142"/>
              </a:cxn>
              <a:cxn ang="0">
                <a:pos x="461" y="191"/>
              </a:cxn>
              <a:cxn ang="0">
                <a:pos x="455" y="204"/>
              </a:cxn>
              <a:cxn ang="0">
                <a:pos x="430" y="235"/>
              </a:cxn>
            </a:cxnLst>
            <a:rect l="0" t="0" r="r" b="b"/>
            <a:pathLst>
              <a:path w="507" h="236">
                <a:moveTo>
                  <a:pt x="430" y="235"/>
                </a:moveTo>
                <a:lnTo>
                  <a:pt x="341" y="216"/>
                </a:lnTo>
                <a:lnTo>
                  <a:pt x="234" y="197"/>
                </a:lnTo>
                <a:lnTo>
                  <a:pt x="227" y="228"/>
                </a:lnTo>
                <a:lnTo>
                  <a:pt x="88" y="154"/>
                </a:lnTo>
                <a:lnTo>
                  <a:pt x="12" y="117"/>
                </a:lnTo>
                <a:lnTo>
                  <a:pt x="0" y="49"/>
                </a:lnTo>
                <a:lnTo>
                  <a:pt x="12" y="30"/>
                </a:lnTo>
                <a:lnTo>
                  <a:pt x="44" y="43"/>
                </a:lnTo>
                <a:lnTo>
                  <a:pt x="82" y="37"/>
                </a:lnTo>
                <a:lnTo>
                  <a:pt x="107" y="30"/>
                </a:lnTo>
                <a:lnTo>
                  <a:pt x="120" y="0"/>
                </a:lnTo>
                <a:lnTo>
                  <a:pt x="183" y="49"/>
                </a:lnTo>
                <a:lnTo>
                  <a:pt x="240" y="92"/>
                </a:lnTo>
                <a:lnTo>
                  <a:pt x="341" y="105"/>
                </a:lnTo>
                <a:lnTo>
                  <a:pt x="417" y="123"/>
                </a:lnTo>
                <a:lnTo>
                  <a:pt x="455" y="80"/>
                </a:lnTo>
                <a:lnTo>
                  <a:pt x="474" y="74"/>
                </a:lnTo>
                <a:lnTo>
                  <a:pt x="506" y="105"/>
                </a:lnTo>
                <a:lnTo>
                  <a:pt x="468" y="123"/>
                </a:lnTo>
                <a:lnTo>
                  <a:pt x="449" y="142"/>
                </a:lnTo>
                <a:lnTo>
                  <a:pt x="461" y="191"/>
                </a:lnTo>
                <a:lnTo>
                  <a:pt x="455" y="204"/>
                </a:lnTo>
                <a:lnTo>
                  <a:pt x="430" y="235"/>
                </a:lnTo>
              </a:path>
            </a:pathLst>
          </a:custGeom>
          <a:solidFill>
            <a:srgbClr val="8CEA75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47" name="Freeform 7"/>
          <p:cNvSpPr>
            <a:spLocks/>
          </p:cNvSpPr>
          <p:nvPr/>
        </p:nvSpPr>
        <p:spPr bwMode="auto">
          <a:xfrm>
            <a:off x="3455988" y="2190750"/>
            <a:ext cx="561975" cy="839788"/>
          </a:xfrm>
          <a:custGeom>
            <a:avLst/>
            <a:gdLst/>
            <a:ahLst/>
            <a:cxnLst>
              <a:cxn ang="0">
                <a:pos x="107" y="6"/>
              </a:cxn>
              <a:cxn ang="0">
                <a:pos x="151" y="24"/>
              </a:cxn>
              <a:cxn ang="0">
                <a:pos x="182" y="0"/>
              </a:cxn>
              <a:cxn ang="0">
                <a:pos x="208" y="12"/>
              </a:cxn>
              <a:cxn ang="0">
                <a:pos x="264" y="18"/>
              </a:cxn>
              <a:cxn ang="0">
                <a:pos x="315" y="67"/>
              </a:cxn>
              <a:cxn ang="0">
                <a:pos x="315" y="98"/>
              </a:cxn>
              <a:cxn ang="0">
                <a:pos x="283" y="92"/>
              </a:cxn>
              <a:cxn ang="0">
                <a:pos x="245" y="110"/>
              </a:cxn>
              <a:cxn ang="0">
                <a:pos x="233" y="85"/>
              </a:cxn>
              <a:cxn ang="0">
                <a:pos x="226" y="104"/>
              </a:cxn>
              <a:cxn ang="0">
                <a:pos x="189" y="98"/>
              </a:cxn>
              <a:cxn ang="0">
                <a:pos x="163" y="73"/>
              </a:cxn>
              <a:cxn ang="0">
                <a:pos x="132" y="92"/>
              </a:cxn>
              <a:cxn ang="0">
                <a:pos x="88" y="116"/>
              </a:cxn>
              <a:cxn ang="0">
                <a:pos x="88" y="153"/>
              </a:cxn>
              <a:cxn ang="0">
                <a:pos x="107" y="190"/>
              </a:cxn>
              <a:cxn ang="0">
                <a:pos x="157" y="208"/>
              </a:cxn>
              <a:cxn ang="0">
                <a:pos x="289" y="214"/>
              </a:cxn>
              <a:cxn ang="0">
                <a:pos x="296" y="257"/>
              </a:cxn>
              <a:cxn ang="0">
                <a:pos x="271" y="282"/>
              </a:cxn>
              <a:cxn ang="0">
                <a:pos x="252" y="300"/>
              </a:cxn>
              <a:cxn ang="0">
                <a:pos x="208" y="343"/>
              </a:cxn>
              <a:cxn ang="0">
                <a:pos x="233" y="374"/>
              </a:cxn>
              <a:cxn ang="0">
                <a:pos x="239" y="399"/>
              </a:cxn>
              <a:cxn ang="0">
                <a:pos x="258" y="399"/>
              </a:cxn>
              <a:cxn ang="0">
                <a:pos x="264" y="349"/>
              </a:cxn>
              <a:cxn ang="0">
                <a:pos x="289" y="374"/>
              </a:cxn>
              <a:cxn ang="0">
                <a:pos x="289" y="405"/>
              </a:cxn>
              <a:cxn ang="0">
                <a:pos x="302" y="423"/>
              </a:cxn>
              <a:cxn ang="0">
                <a:pos x="315" y="435"/>
              </a:cxn>
              <a:cxn ang="0">
                <a:pos x="321" y="466"/>
              </a:cxn>
              <a:cxn ang="0">
                <a:pos x="353" y="478"/>
              </a:cxn>
              <a:cxn ang="0">
                <a:pos x="346" y="497"/>
              </a:cxn>
              <a:cxn ang="0">
                <a:pos x="289" y="528"/>
              </a:cxn>
              <a:cxn ang="0">
                <a:pos x="264" y="478"/>
              </a:cxn>
              <a:cxn ang="0">
                <a:pos x="208" y="448"/>
              </a:cxn>
              <a:cxn ang="0">
                <a:pos x="170" y="423"/>
              </a:cxn>
              <a:cxn ang="0">
                <a:pos x="163" y="380"/>
              </a:cxn>
              <a:cxn ang="0">
                <a:pos x="144" y="386"/>
              </a:cxn>
              <a:cxn ang="0">
                <a:pos x="119" y="405"/>
              </a:cxn>
              <a:cxn ang="0">
                <a:pos x="100" y="374"/>
              </a:cxn>
              <a:cxn ang="0">
                <a:pos x="50" y="288"/>
              </a:cxn>
              <a:cxn ang="0">
                <a:pos x="18" y="239"/>
              </a:cxn>
              <a:cxn ang="0">
                <a:pos x="0" y="178"/>
              </a:cxn>
              <a:cxn ang="0">
                <a:pos x="37" y="135"/>
              </a:cxn>
              <a:cxn ang="0">
                <a:pos x="69" y="92"/>
              </a:cxn>
              <a:cxn ang="0">
                <a:pos x="56" y="42"/>
              </a:cxn>
              <a:cxn ang="0">
                <a:pos x="69" y="24"/>
              </a:cxn>
              <a:cxn ang="0">
                <a:pos x="107" y="6"/>
              </a:cxn>
            </a:cxnLst>
            <a:rect l="0" t="0" r="r" b="b"/>
            <a:pathLst>
              <a:path w="354" h="529">
                <a:moveTo>
                  <a:pt x="107" y="6"/>
                </a:moveTo>
                <a:lnTo>
                  <a:pt x="151" y="24"/>
                </a:lnTo>
                <a:lnTo>
                  <a:pt x="182" y="0"/>
                </a:lnTo>
                <a:lnTo>
                  <a:pt x="208" y="12"/>
                </a:lnTo>
                <a:lnTo>
                  <a:pt x="264" y="18"/>
                </a:lnTo>
                <a:lnTo>
                  <a:pt x="315" y="67"/>
                </a:lnTo>
                <a:lnTo>
                  <a:pt x="315" y="98"/>
                </a:lnTo>
                <a:lnTo>
                  <a:pt x="283" y="92"/>
                </a:lnTo>
                <a:lnTo>
                  <a:pt x="245" y="110"/>
                </a:lnTo>
                <a:lnTo>
                  <a:pt x="233" y="85"/>
                </a:lnTo>
                <a:lnTo>
                  <a:pt x="226" y="104"/>
                </a:lnTo>
                <a:lnTo>
                  <a:pt x="189" y="98"/>
                </a:lnTo>
                <a:lnTo>
                  <a:pt x="163" y="73"/>
                </a:lnTo>
                <a:lnTo>
                  <a:pt x="132" y="92"/>
                </a:lnTo>
                <a:lnTo>
                  <a:pt x="88" y="116"/>
                </a:lnTo>
                <a:lnTo>
                  <a:pt x="88" y="153"/>
                </a:lnTo>
                <a:lnTo>
                  <a:pt x="107" y="190"/>
                </a:lnTo>
                <a:lnTo>
                  <a:pt x="157" y="208"/>
                </a:lnTo>
                <a:lnTo>
                  <a:pt x="289" y="214"/>
                </a:lnTo>
                <a:lnTo>
                  <a:pt x="296" y="257"/>
                </a:lnTo>
                <a:lnTo>
                  <a:pt x="271" y="282"/>
                </a:lnTo>
                <a:lnTo>
                  <a:pt x="252" y="300"/>
                </a:lnTo>
                <a:lnTo>
                  <a:pt x="208" y="343"/>
                </a:lnTo>
                <a:lnTo>
                  <a:pt x="233" y="374"/>
                </a:lnTo>
                <a:lnTo>
                  <a:pt x="239" y="399"/>
                </a:lnTo>
                <a:lnTo>
                  <a:pt x="258" y="399"/>
                </a:lnTo>
                <a:lnTo>
                  <a:pt x="264" y="349"/>
                </a:lnTo>
                <a:lnTo>
                  <a:pt x="289" y="374"/>
                </a:lnTo>
                <a:lnTo>
                  <a:pt x="289" y="405"/>
                </a:lnTo>
                <a:lnTo>
                  <a:pt x="302" y="423"/>
                </a:lnTo>
                <a:lnTo>
                  <a:pt x="315" y="435"/>
                </a:lnTo>
                <a:lnTo>
                  <a:pt x="321" y="466"/>
                </a:lnTo>
                <a:lnTo>
                  <a:pt x="353" y="478"/>
                </a:lnTo>
                <a:lnTo>
                  <a:pt x="346" y="497"/>
                </a:lnTo>
                <a:lnTo>
                  <a:pt x="289" y="528"/>
                </a:lnTo>
                <a:lnTo>
                  <a:pt x="264" y="478"/>
                </a:lnTo>
                <a:lnTo>
                  <a:pt x="208" y="448"/>
                </a:lnTo>
                <a:lnTo>
                  <a:pt x="170" y="423"/>
                </a:lnTo>
                <a:lnTo>
                  <a:pt x="163" y="380"/>
                </a:lnTo>
                <a:lnTo>
                  <a:pt x="144" y="386"/>
                </a:lnTo>
                <a:lnTo>
                  <a:pt x="119" y="405"/>
                </a:lnTo>
                <a:lnTo>
                  <a:pt x="100" y="374"/>
                </a:lnTo>
                <a:lnTo>
                  <a:pt x="50" y="288"/>
                </a:lnTo>
                <a:lnTo>
                  <a:pt x="18" y="239"/>
                </a:lnTo>
                <a:lnTo>
                  <a:pt x="0" y="178"/>
                </a:lnTo>
                <a:lnTo>
                  <a:pt x="37" y="135"/>
                </a:lnTo>
                <a:lnTo>
                  <a:pt x="69" y="92"/>
                </a:lnTo>
                <a:lnTo>
                  <a:pt x="56" y="42"/>
                </a:lnTo>
                <a:lnTo>
                  <a:pt x="69" y="24"/>
                </a:lnTo>
                <a:lnTo>
                  <a:pt x="107" y="6"/>
                </a:lnTo>
              </a:path>
            </a:pathLst>
          </a:custGeom>
          <a:solidFill>
            <a:srgbClr val="00FF99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48" name="Freeform 8"/>
          <p:cNvSpPr>
            <a:spLocks/>
          </p:cNvSpPr>
          <p:nvPr/>
        </p:nvSpPr>
        <p:spPr bwMode="auto">
          <a:xfrm>
            <a:off x="3597275" y="2014538"/>
            <a:ext cx="892175" cy="939800"/>
          </a:xfrm>
          <a:custGeom>
            <a:avLst/>
            <a:gdLst/>
            <a:ahLst/>
            <a:cxnLst>
              <a:cxn ang="0">
                <a:pos x="233" y="203"/>
              </a:cxn>
              <a:cxn ang="0">
                <a:pos x="233" y="153"/>
              </a:cxn>
              <a:cxn ang="0">
                <a:pos x="258" y="123"/>
              </a:cxn>
              <a:cxn ang="0">
                <a:pos x="289" y="67"/>
              </a:cxn>
              <a:cxn ang="0">
                <a:pos x="359" y="80"/>
              </a:cxn>
              <a:cxn ang="0">
                <a:pos x="371" y="18"/>
              </a:cxn>
              <a:cxn ang="0">
                <a:pos x="416" y="43"/>
              </a:cxn>
              <a:cxn ang="0">
                <a:pos x="434" y="12"/>
              </a:cxn>
              <a:cxn ang="0">
                <a:pos x="453" y="0"/>
              </a:cxn>
              <a:cxn ang="0">
                <a:pos x="472" y="24"/>
              </a:cxn>
              <a:cxn ang="0">
                <a:pos x="516" y="49"/>
              </a:cxn>
              <a:cxn ang="0">
                <a:pos x="504" y="80"/>
              </a:cxn>
              <a:cxn ang="0">
                <a:pos x="504" y="98"/>
              </a:cxn>
              <a:cxn ang="0">
                <a:pos x="548" y="98"/>
              </a:cxn>
              <a:cxn ang="0">
                <a:pos x="561" y="123"/>
              </a:cxn>
              <a:cxn ang="0">
                <a:pos x="542" y="172"/>
              </a:cxn>
              <a:cxn ang="0">
                <a:pos x="529" y="197"/>
              </a:cxn>
              <a:cxn ang="0">
                <a:pos x="510" y="172"/>
              </a:cxn>
              <a:cxn ang="0">
                <a:pos x="491" y="178"/>
              </a:cxn>
              <a:cxn ang="0">
                <a:pos x="479" y="197"/>
              </a:cxn>
              <a:cxn ang="0">
                <a:pos x="466" y="209"/>
              </a:cxn>
              <a:cxn ang="0">
                <a:pos x="416" y="221"/>
              </a:cxn>
              <a:cxn ang="0">
                <a:pos x="390" y="240"/>
              </a:cxn>
              <a:cxn ang="0">
                <a:pos x="390" y="258"/>
              </a:cxn>
              <a:cxn ang="0">
                <a:pos x="378" y="289"/>
              </a:cxn>
              <a:cxn ang="0">
                <a:pos x="371" y="307"/>
              </a:cxn>
              <a:cxn ang="0">
                <a:pos x="359" y="338"/>
              </a:cxn>
              <a:cxn ang="0">
                <a:pos x="359" y="375"/>
              </a:cxn>
              <a:cxn ang="0">
                <a:pos x="334" y="424"/>
              </a:cxn>
              <a:cxn ang="0">
                <a:pos x="308" y="437"/>
              </a:cxn>
              <a:cxn ang="0">
                <a:pos x="283" y="418"/>
              </a:cxn>
              <a:cxn ang="0">
                <a:pos x="258" y="430"/>
              </a:cxn>
              <a:cxn ang="0">
                <a:pos x="264" y="449"/>
              </a:cxn>
              <a:cxn ang="0">
                <a:pos x="245" y="467"/>
              </a:cxn>
              <a:cxn ang="0">
                <a:pos x="245" y="504"/>
              </a:cxn>
              <a:cxn ang="0">
                <a:pos x="245" y="523"/>
              </a:cxn>
              <a:cxn ang="0">
                <a:pos x="264" y="560"/>
              </a:cxn>
              <a:cxn ang="0">
                <a:pos x="264" y="591"/>
              </a:cxn>
              <a:cxn ang="0">
                <a:pos x="252" y="578"/>
              </a:cxn>
              <a:cxn ang="0">
                <a:pos x="226" y="560"/>
              </a:cxn>
              <a:cxn ang="0">
                <a:pos x="214" y="510"/>
              </a:cxn>
              <a:cxn ang="0">
                <a:pos x="208" y="480"/>
              </a:cxn>
              <a:cxn ang="0">
                <a:pos x="182" y="461"/>
              </a:cxn>
              <a:cxn ang="0">
                <a:pos x="176" y="498"/>
              </a:cxn>
              <a:cxn ang="0">
                <a:pos x="151" y="504"/>
              </a:cxn>
              <a:cxn ang="0">
                <a:pos x="144" y="486"/>
              </a:cxn>
              <a:cxn ang="0">
                <a:pos x="126" y="467"/>
              </a:cxn>
              <a:cxn ang="0">
                <a:pos x="138" y="443"/>
              </a:cxn>
              <a:cxn ang="0">
                <a:pos x="220" y="381"/>
              </a:cxn>
              <a:cxn ang="0">
                <a:pos x="214" y="338"/>
              </a:cxn>
              <a:cxn ang="0">
                <a:pos x="138" y="326"/>
              </a:cxn>
              <a:cxn ang="0">
                <a:pos x="37" y="301"/>
              </a:cxn>
              <a:cxn ang="0">
                <a:pos x="6" y="258"/>
              </a:cxn>
              <a:cxn ang="0">
                <a:pos x="0" y="233"/>
              </a:cxn>
              <a:cxn ang="0">
                <a:pos x="31" y="197"/>
              </a:cxn>
              <a:cxn ang="0">
                <a:pos x="81" y="197"/>
              </a:cxn>
              <a:cxn ang="0">
                <a:pos x="119" y="221"/>
              </a:cxn>
              <a:cxn ang="0">
                <a:pos x="163" y="227"/>
              </a:cxn>
              <a:cxn ang="0">
                <a:pos x="182" y="209"/>
              </a:cxn>
              <a:cxn ang="0">
                <a:pos x="233" y="203"/>
              </a:cxn>
            </a:cxnLst>
            <a:rect l="0" t="0" r="r" b="b"/>
            <a:pathLst>
              <a:path w="562" h="592">
                <a:moveTo>
                  <a:pt x="233" y="203"/>
                </a:moveTo>
                <a:lnTo>
                  <a:pt x="233" y="153"/>
                </a:lnTo>
                <a:lnTo>
                  <a:pt x="258" y="123"/>
                </a:lnTo>
                <a:lnTo>
                  <a:pt x="289" y="67"/>
                </a:lnTo>
                <a:lnTo>
                  <a:pt x="359" y="80"/>
                </a:lnTo>
                <a:lnTo>
                  <a:pt x="371" y="18"/>
                </a:lnTo>
                <a:lnTo>
                  <a:pt x="416" y="43"/>
                </a:lnTo>
                <a:lnTo>
                  <a:pt x="434" y="12"/>
                </a:lnTo>
                <a:lnTo>
                  <a:pt x="453" y="0"/>
                </a:lnTo>
                <a:lnTo>
                  <a:pt x="472" y="24"/>
                </a:lnTo>
                <a:lnTo>
                  <a:pt x="516" y="49"/>
                </a:lnTo>
                <a:lnTo>
                  <a:pt x="504" y="80"/>
                </a:lnTo>
                <a:lnTo>
                  <a:pt x="504" y="98"/>
                </a:lnTo>
                <a:lnTo>
                  <a:pt x="548" y="98"/>
                </a:lnTo>
                <a:lnTo>
                  <a:pt x="561" y="123"/>
                </a:lnTo>
                <a:lnTo>
                  <a:pt x="542" y="172"/>
                </a:lnTo>
                <a:lnTo>
                  <a:pt x="529" y="197"/>
                </a:lnTo>
                <a:lnTo>
                  <a:pt x="510" y="172"/>
                </a:lnTo>
                <a:lnTo>
                  <a:pt x="491" y="178"/>
                </a:lnTo>
                <a:lnTo>
                  <a:pt x="479" y="197"/>
                </a:lnTo>
                <a:lnTo>
                  <a:pt x="466" y="209"/>
                </a:lnTo>
                <a:lnTo>
                  <a:pt x="416" y="221"/>
                </a:lnTo>
                <a:lnTo>
                  <a:pt x="390" y="240"/>
                </a:lnTo>
                <a:lnTo>
                  <a:pt x="390" y="258"/>
                </a:lnTo>
                <a:lnTo>
                  <a:pt x="378" y="289"/>
                </a:lnTo>
                <a:lnTo>
                  <a:pt x="371" y="307"/>
                </a:lnTo>
                <a:lnTo>
                  <a:pt x="359" y="338"/>
                </a:lnTo>
                <a:lnTo>
                  <a:pt x="359" y="375"/>
                </a:lnTo>
                <a:lnTo>
                  <a:pt x="334" y="424"/>
                </a:lnTo>
                <a:lnTo>
                  <a:pt x="308" y="437"/>
                </a:lnTo>
                <a:lnTo>
                  <a:pt x="283" y="418"/>
                </a:lnTo>
                <a:lnTo>
                  <a:pt x="258" y="430"/>
                </a:lnTo>
                <a:lnTo>
                  <a:pt x="264" y="449"/>
                </a:lnTo>
                <a:lnTo>
                  <a:pt x="245" y="467"/>
                </a:lnTo>
                <a:lnTo>
                  <a:pt x="245" y="504"/>
                </a:lnTo>
                <a:lnTo>
                  <a:pt x="245" y="523"/>
                </a:lnTo>
                <a:lnTo>
                  <a:pt x="264" y="560"/>
                </a:lnTo>
                <a:lnTo>
                  <a:pt x="264" y="591"/>
                </a:lnTo>
                <a:lnTo>
                  <a:pt x="252" y="578"/>
                </a:lnTo>
                <a:lnTo>
                  <a:pt x="226" y="560"/>
                </a:lnTo>
                <a:lnTo>
                  <a:pt x="214" y="510"/>
                </a:lnTo>
                <a:lnTo>
                  <a:pt x="208" y="480"/>
                </a:lnTo>
                <a:lnTo>
                  <a:pt x="182" y="461"/>
                </a:lnTo>
                <a:lnTo>
                  <a:pt x="176" y="498"/>
                </a:lnTo>
                <a:lnTo>
                  <a:pt x="151" y="504"/>
                </a:lnTo>
                <a:lnTo>
                  <a:pt x="144" y="486"/>
                </a:lnTo>
                <a:lnTo>
                  <a:pt x="126" y="467"/>
                </a:lnTo>
                <a:lnTo>
                  <a:pt x="138" y="443"/>
                </a:lnTo>
                <a:lnTo>
                  <a:pt x="220" y="381"/>
                </a:lnTo>
                <a:lnTo>
                  <a:pt x="214" y="338"/>
                </a:lnTo>
                <a:lnTo>
                  <a:pt x="138" y="326"/>
                </a:lnTo>
                <a:lnTo>
                  <a:pt x="37" y="301"/>
                </a:lnTo>
                <a:lnTo>
                  <a:pt x="6" y="258"/>
                </a:lnTo>
                <a:lnTo>
                  <a:pt x="0" y="233"/>
                </a:lnTo>
                <a:lnTo>
                  <a:pt x="31" y="197"/>
                </a:lnTo>
                <a:lnTo>
                  <a:pt x="81" y="197"/>
                </a:lnTo>
                <a:lnTo>
                  <a:pt x="119" y="221"/>
                </a:lnTo>
                <a:lnTo>
                  <a:pt x="163" y="227"/>
                </a:lnTo>
                <a:lnTo>
                  <a:pt x="182" y="209"/>
                </a:lnTo>
                <a:lnTo>
                  <a:pt x="233" y="203"/>
                </a:lnTo>
              </a:path>
            </a:pathLst>
          </a:custGeom>
          <a:solidFill>
            <a:schemeClr val="accent2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49" name="Freeform 9"/>
          <p:cNvSpPr>
            <a:spLocks/>
          </p:cNvSpPr>
          <p:nvPr/>
        </p:nvSpPr>
        <p:spPr bwMode="auto">
          <a:xfrm>
            <a:off x="3897313" y="2092325"/>
            <a:ext cx="963612" cy="2073275"/>
          </a:xfrm>
          <a:custGeom>
            <a:avLst/>
            <a:gdLst/>
            <a:ahLst/>
            <a:cxnLst>
              <a:cxn ang="0">
                <a:pos x="25" y="646"/>
              </a:cxn>
              <a:cxn ang="0">
                <a:pos x="101" y="677"/>
              </a:cxn>
              <a:cxn ang="0">
                <a:pos x="151" y="757"/>
              </a:cxn>
              <a:cxn ang="0">
                <a:pos x="189" y="837"/>
              </a:cxn>
              <a:cxn ang="0">
                <a:pos x="151" y="904"/>
              </a:cxn>
              <a:cxn ang="0">
                <a:pos x="138" y="991"/>
              </a:cxn>
              <a:cxn ang="0">
                <a:pos x="170" y="960"/>
              </a:cxn>
              <a:cxn ang="0">
                <a:pos x="296" y="935"/>
              </a:cxn>
              <a:cxn ang="0">
                <a:pos x="321" y="855"/>
              </a:cxn>
              <a:cxn ang="0">
                <a:pos x="353" y="954"/>
              </a:cxn>
              <a:cxn ang="0">
                <a:pos x="378" y="1052"/>
              </a:cxn>
              <a:cxn ang="0">
                <a:pos x="391" y="1138"/>
              </a:cxn>
              <a:cxn ang="0">
                <a:pos x="454" y="1243"/>
              </a:cxn>
              <a:cxn ang="0">
                <a:pos x="473" y="1305"/>
              </a:cxn>
              <a:cxn ang="0">
                <a:pos x="479" y="1169"/>
              </a:cxn>
              <a:cxn ang="0">
                <a:pos x="441" y="1071"/>
              </a:cxn>
              <a:cxn ang="0">
                <a:pos x="416" y="1015"/>
              </a:cxn>
              <a:cxn ang="0">
                <a:pos x="422" y="923"/>
              </a:cxn>
              <a:cxn ang="0">
                <a:pos x="397" y="861"/>
              </a:cxn>
              <a:cxn ang="0">
                <a:pos x="347" y="787"/>
              </a:cxn>
              <a:cxn ang="0">
                <a:pos x="366" y="732"/>
              </a:cxn>
              <a:cxn ang="0">
                <a:pos x="404" y="683"/>
              </a:cxn>
              <a:cxn ang="0">
                <a:pos x="467" y="658"/>
              </a:cxn>
              <a:cxn ang="0">
                <a:pos x="517" y="683"/>
              </a:cxn>
              <a:cxn ang="0">
                <a:pos x="542" y="621"/>
              </a:cxn>
              <a:cxn ang="0">
                <a:pos x="606" y="560"/>
              </a:cxn>
              <a:cxn ang="0">
                <a:pos x="568" y="492"/>
              </a:cxn>
              <a:cxn ang="0">
                <a:pos x="511" y="473"/>
              </a:cxn>
              <a:cxn ang="0">
                <a:pos x="454" y="449"/>
              </a:cxn>
              <a:cxn ang="0">
                <a:pos x="467" y="375"/>
              </a:cxn>
              <a:cxn ang="0">
                <a:pos x="454" y="301"/>
              </a:cxn>
              <a:cxn ang="0">
                <a:pos x="410" y="332"/>
              </a:cxn>
              <a:cxn ang="0">
                <a:pos x="422" y="233"/>
              </a:cxn>
              <a:cxn ang="0">
                <a:pos x="460" y="98"/>
              </a:cxn>
              <a:cxn ang="0">
                <a:pos x="435" y="30"/>
              </a:cxn>
              <a:cxn ang="0">
                <a:pos x="378" y="0"/>
              </a:cxn>
              <a:cxn ang="0">
                <a:pos x="372" y="43"/>
              </a:cxn>
              <a:cxn ang="0">
                <a:pos x="347" y="123"/>
              </a:cxn>
              <a:cxn ang="0">
                <a:pos x="321" y="141"/>
              </a:cxn>
              <a:cxn ang="0">
                <a:pos x="284" y="147"/>
              </a:cxn>
              <a:cxn ang="0">
                <a:pos x="214" y="172"/>
              </a:cxn>
              <a:cxn ang="0">
                <a:pos x="183" y="240"/>
              </a:cxn>
              <a:cxn ang="0">
                <a:pos x="170" y="277"/>
              </a:cxn>
              <a:cxn ang="0">
                <a:pos x="138" y="381"/>
              </a:cxn>
              <a:cxn ang="0">
                <a:pos x="94" y="369"/>
              </a:cxn>
              <a:cxn ang="0">
                <a:pos x="69" y="393"/>
              </a:cxn>
              <a:cxn ang="0">
                <a:pos x="50" y="437"/>
              </a:cxn>
              <a:cxn ang="0">
                <a:pos x="75" y="504"/>
              </a:cxn>
              <a:cxn ang="0">
                <a:pos x="69" y="547"/>
              </a:cxn>
              <a:cxn ang="0">
                <a:pos x="0" y="590"/>
              </a:cxn>
            </a:cxnLst>
            <a:rect l="0" t="0" r="r" b="b"/>
            <a:pathLst>
              <a:path w="607" h="1306">
                <a:moveTo>
                  <a:pt x="0" y="590"/>
                </a:moveTo>
                <a:lnTo>
                  <a:pt x="25" y="646"/>
                </a:lnTo>
                <a:lnTo>
                  <a:pt x="50" y="683"/>
                </a:lnTo>
                <a:lnTo>
                  <a:pt x="101" y="677"/>
                </a:lnTo>
                <a:lnTo>
                  <a:pt x="113" y="732"/>
                </a:lnTo>
                <a:lnTo>
                  <a:pt x="151" y="757"/>
                </a:lnTo>
                <a:lnTo>
                  <a:pt x="157" y="800"/>
                </a:lnTo>
                <a:lnTo>
                  <a:pt x="189" y="837"/>
                </a:lnTo>
                <a:lnTo>
                  <a:pt x="176" y="880"/>
                </a:lnTo>
                <a:lnTo>
                  <a:pt x="151" y="904"/>
                </a:lnTo>
                <a:lnTo>
                  <a:pt x="145" y="947"/>
                </a:lnTo>
                <a:lnTo>
                  <a:pt x="138" y="991"/>
                </a:lnTo>
                <a:lnTo>
                  <a:pt x="164" y="991"/>
                </a:lnTo>
                <a:lnTo>
                  <a:pt x="170" y="960"/>
                </a:lnTo>
                <a:lnTo>
                  <a:pt x="252" y="978"/>
                </a:lnTo>
                <a:lnTo>
                  <a:pt x="296" y="935"/>
                </a:lnTo>
                <a:lnTo>
                  <a:pt x="315" y="904"/>
                </a:lnTo>
                <a:lnTo>
                  <a:pt x="321" y="855"/>
                </a:lnTo>
                <a:lnTo>
                  <a:pt x="353" y="904"/>
                </a:lnTo>
                <a:lnTo>
                  <a:pt x="353" y="954"/>
                </a:lnTo>
                <a:lnTo>
                  <a:pt x="359" y="1009"/>
                </a:lnTo>
                <a:lnTo>
                  <a:pt x="378" y="1052"/>
                </a:lnTo>
                <a:lnTo>
                  <a:pt x="385" y="1095"/>
                </a:lnTo>
                <a:lnTo>
                  <a:pt x="391" y="1138"/>
                </a:lnTo>
                <a:lnTo>
                  <a:pt x="416" y="1188"/>
                </a:lnTo>
                <a:lnTo>
                  <a:pt x="454" y="1243"/>
                </a:lnTo>
                <a:lnTo>
                  <a:pt x="460" y="1305"/>
                </a:lnTo>
                <a:lnTo>
                  <a:pt x="473" y="1305"/>
                </a:lnTo>
                <a:lnTo>
                  <a:pt x="479" y="1231"/>
                </a:lnTo>
                <a:lnTo>
                  <a:pt x="479" y="1169"/>
                </a:lnTo>
                <a:lnTo>
                  <a:pt x="467" y="1108"/>
                </a:lnTo>
                <a:lnTo>
                  <a:pt x="441" y="1071"/>
                </a:lnTo>
                <a:lnTo>
                  <a:pt x="416" y="1052"/>
                </a:lnTo>
                <a:lnTo>
                  <a:pt x="416" y="1015"/>
                </a:lnTo>
                <a:lnTo>
                  <a:pt x="429" y="978"/>
                </a:lnTo>
                <a:lnTo>
                  <a:pt x="422" y="923"/>
                </a:lnTo>
                <a:lnTo>
                  <a:pt x="404" y="886"/>
                </a:lnTo>
                <a:lnTo>
                  <a:pt x="397" y="861"/>
                </a:lnTo>
                <a:lnTo>
                  <a:pt x="359" y="824"/>
                </a:lnTo>
                <a:lnTo>
                  <a:pt x="347" y="787"/>
                </a:lnTo>
                <a:lnTo>
                  <a:pt x="366" y="781"/>
                </a:lnTo>
                <a:lnTo>
                  <a:pt x="366" y="732"/>
                </a:lnTo>
                <a:lnTo>
                  <a:pt x="378" y="677"/>
                </a:lnTo>
                <a:lnTo>
                  <a:pt x="404" y="683"/>
                </a:lnTo>
                <a:lnTo>
                  <a:pt x="448" y="707"/>
                </a:lnTo>
                <a:lnTo>
                  <a:pt x="467" y="658"/>
                </a:lnTo>
                <a:lnTo>
                  <a:pt x="492" y="658"/>
                </a:lnTo>
                <a:lnTo>
                  <a:pt x="517" y="683"/>
                </a:lnTo>
                <a:lnTo>
                  <a:pt x="523" y="640"/>
                </a:lnTo>
                <a:lnTo>
                  <a:pt x="542" y="621"/>
                </a:lnTo>
                <a:lnTo>
                  <a:pt x="593" y="578"/>
                </a:lnTo>
                <a:lnTo>
                  <a:pt x="606" y="560"/>
                </a:lnTo>
                <a:lnTo>
                  <a:pt x="574" y="523"/>
                </a:lnTo>
                <a:lnTo>
                  <a:pt x="568" y="492"/>
                </a:lnTo>
                <a:lnTo>
                  <a:pt x="536" y="486"/>
                </a:lnTo>
                <a:lnTo>
                  <a:pt x="511" y="473"/>
                </a:lnTo>
                <a:lnTo>
                  <a:pt x="479" y="461"/>
                </a:lnTo>
                <a:lnTo>
                  <a:pt x="454" y="449"/>
                </a:lnTo>
                <a:lnTo>
                  <a:pt x="486" y="418"/>
                </a:lnTo>
                <a:lnTo>
                  <a:pt x="467" y="375"/>
                </a:lnTo>
                <a:lnTo>
                  <a:pt x="473" y="307"/>
                </a:lnTo>
                <a:lnTo>
                  <a:pt x="454" y="301"/>
                </a:lnTo>
                <a:lnTo>
                  <a:pt x="435" y="320"/>
                </a:lnTo>
                <a:lnTo>
                  <a:pt x="410" y="332"/>
                </a:lnTo>
                <a:lnTo>
                  <a:pt x="397" y="307"/>
                </a:lnTo>
                <a:lnTo>
                  <a:pt x="422" y="233"/>
                </a:lnTo>
                <a:lnTo>
                  <a:pt x="473" y="153"/>
                </a:lnTo>
                <a:lnTo>
                  <a:pt x="460" y="98"/>
                </a:lnTo>
                <a:lnTo>
                  <a:pt x="460" y="49"/>
                </a:lnTo>
                <a:lnTo>
                  <a:pt x="435" y="30"/>
                </a:lnTo>
                <a:lnTo>
                  <a:pt x="410" y="12"/>
                </a:lnTo>
                <a:lnTo>
                  <a:pt x="378" y="0"/>
                </a:lnTo>
                <a:lnTo>
                  <a:pt x="353" y="30"/>
                </a:lnTo>
                <a:lnTo>
                  <a:pt x="372" y="43"/>
                </a:lnTo>
                <a:lnTo>
                  <a:pt x="366" y="86"/>
                </a:lnTo>
                <a:lnTo>
                  <a:pt x="347" y="123"/>
                </a:lnTo>
                <a:lnTo>
                  <a:pt x="347" y="160"/>
                </a:lnTo>
                <a:lnTo>
                  <a:pt x="321" y="141"/>
                </a:lnTo>
                <a:lnTo>
                  <a:pt x="303" y="129"/>
                </a:lnTo>
                <a:lnTo>
                  <a:pt x="284" y="147"/>
                </a:lnTo>
                <a:lnTo>
                  <a:pt x="252" y="166"/>
                </a:lnTo>
                <a:lnTo>
                  <a:pt x="214" y="172"/>
                </a:lnTo>
                <a:lnTo>
                  <a:pt x="195" y="190"/>
                </a:lnTo>
                <a:lnTo>
                  <a:pt x="183" y="240"/>
                </a:lnTo>
                <a:lnTo>
                  <a:pt x="176" y="258"/>
                </a:lnTo>
                <a:lnTo>
                  <a:pt x="170" y="277"/>
                </a:lnTo>
                <a:lnTo>
                  <a:pt x="170" y="332"/>
                </a:lnTo>
                <a:lnTo>
                  <a:pt x="138" y="381"/>
                </a:lnTo>
                <a:lnTo>
                  <a:pt x="126" y="387"/>
                </a:lnTo>
                <a:lnTo>
                  <a:pt x="94" y="369"/>
                </a:lnTo>
                <a:lnTo>
                  <a:pt x="69" y="375"/>
                </a:lnTo>
                <a:lnTo>
                  <a:pt x="69" y="393"/>
                </a:lnTo>
                <a:lnTo>
                  <a:pt x="75" y="418"/>
                </a:lnTo>
                <a:lnTo>
                  <a:pt x="50" y="437"/>
                </a:lnTo>
                <a:lnTo>
                  <a:pt x="56" y="473"/>
                </a:lnTo>
                <a:lnTo>
                  <a:pt x="75" y="504"/>
                </a:lnTo>
                <a:lnTo>
                  <a:pt x="88" y="529"/>
                </a:lnTo>
                <a:lnTo>
                  <a:pt x="69" y="547"/>
                </a:lnTo>
                <a:lnTo>
                  <a:pt x="44" y="572"/>
                </a:lnTo>
                <a:lnTo>
                  <a:pt x="0" y="590"/>
                </a:lnTo>
              </a:path>
            </a:pathLst>
          </a:custGeom>
          <a:solidFill>
            <a:srgbClr val="CCFF33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50" name="Freeform 10"/>
          <p:cNvSpPr>
            <a:spLocks/>
          </p:cNvSpPr>
          <p:nvPr/>
        </p:nvSpPr>
        <p:spPr bwMode="auto">
          <a:xfrm>
            <a:off x="2489200" y="4298950"/>
            <a:ext cx="265113" cy="469900"/>
          </a:xfrm>
          <a:custGeom>
            <a:avLst/>
            <a:gdLst/>
            <a:ahLst/>
            <a:cxnLst>
              <a:cxn ang="0">
                <a:pos x="19" y="6"/>
              </a:cxn>
              <a:cxn ang="0">
                <a:pos x="63" y="0"/>
              </a:cxn>
              <a:cxn ang="0">
                <a:pos x="70" y="36"/>
              </a:cxn>
              <a:cxn ang="0">
                <a:pos x="95" y="43"/>
              </a:cxn>
              <a:cxn ang="0">
                <a:pos x="108" y="61"/>
              </a:cxn>
              <a:cxn ang="0">
                <a:pos x="134" y="92"/>
              </a:cxn>
              <a:cxn ang="0">
                <a:pos x="140" y="147"/>
              </a:cxn>
              <a:cxn ang="0">
                <a:pos x="153" y="172"/>
              </a:cxn>
              <a:cxn ang="0">
                <a:pos x="153" y="208"/>
              </a:cxn>
              <a:cxn ang="0">
                <a:pos x="166" y="239"/>
              </a:cxn>
              <a:cxn ang="0">
                <a:pos x="102" y="270"/>
              </a:cxn>
              <a:cxn ang="0">
                <a:pos x="95" y="282"/>
              </a:cxn>
              <a:cxn ang="0">
                <a:pos x="63" y="295"/>
              </a:cxn>
              <a:cxn ang="0">
                <a:pos x="31" y="245"/>
              </a:cxn>
              <a:cxn ang="0">
                <a:pos x="19" y="227"/>
              </a:cxn>
              <a:cxn ang="0">
                <a:pos x="12" y="208"/>
              </a:cxn>
              <a:cxn ang="0">
                <a:pos x="0" y="159"/>
              </a:cxn>
              <a:cxn ang="0">
                <a:pos x="25" y="55"/>
              </a:cxn>
              <a:cxn ang="0">
                <a:pos x="38" y="30"/>
              </a:cxn>
              <a:cxn ang="0">
                <a:pos x="19" y="6"/>
              </a:cxn>
            </a:cxnLst>
            <a:rect l="0" t="0" r="r" b="b"/>
            <a:pathLst>
              <a:path w="167" h="296">
                <a:moveTo>
                  <a:pt x="19" y="6"/>
                </a:moveTo>
                <a:lnTo>
                  <a:pt x="63" y="0"/>
                </a:lnTo>
                <a:lnTo>
                  <a:pt x="70" y="36"/>
                </a:lnTo>
                <a:lnTo>
                  <a:pt x="95" y="43"/>
                </a:lnTo>
                <a:lnTo>
                  <a:pt x="108" y="61"/>
                </a:lnTo>
                <a:lnTo>
                  <a:pt x="134" y="92"/>
                </a:lnTo>
                <a:lnTo>
                  <a:pt x="140" y="147"/>
                </a:lnTo>
                <a:lnTo>
                  <a:pt x="153" y="172"/>
                </a:lnTo>
                <a:lnTo>
                  <a:pt x="153" y="208"/>
                </a:lnTo>
                <a:lnTo>
                  <a:pt x="166" y="239"/>
                </a:lnTo>
                <a:lnTo>
                  <a:pt x="102" y="270"/>
                </a:lnTo>
                <a:lnTo>
                  <a:pt x="95" y="282"/>
                </a:lnTo>
                <a:lnTo>
                  <a:pt x="63" y="295"/>
                </a:lnTo>
                <a:lnTo>
                  <a:pt x="31" y="245"/>
                </a:lnTo>
                <a:lnTo>
                  <a:pt x="19" y="227"/>
                </a:lnTo>
                <a:lnTo>
                  <a:pt x="12" y="208"/>
                </a:lnTo>
                <a:lnTo>
                  <a:pt x="0" y="159"/>
                </a:lnTo>
                <a:lnTo>
                  <a:pt x="25" y="55"/>
                </a:lnTo>
                <a:lnTo>
                  <a:pt x="38" y="30"/>
                </a:lnTo>
                <a:lnTo>
                  <a:pt x="19" y="6"/>
                </a:lnTo>
              </a:path>
            </a:pathLst>
          </a:custGeom>
          <a:solidFill>
            <a:srgbClr val="CCCC00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51" name="Freeform 11"/>
          <p:cNvSpPr>
            <a:spLocks/>
          </p:cNvSpPr>
          <p:nvPr/>
        </p:nvSpPr>
        <p:spPr bwMode="auto">
          <a:xfrm>
            <a:off x="4430713" y="3078163"/>
            <a:ext cx="942975" cy="1806575"/>
          </a:xfrm>
          <a:custGeom>
            <a:avLst/>
            <a:gdLst/>
            <a:ahLst/>
            <a:cxnLst>
              <a:cxn ang="0">
                <a:pos x="182" y="49"/>
              </a:cxn>
              <a:cxn ang="0">
                <a:pos x="145" y="30"/>
              </a:cxn>
              <a:cxn ang="0">
                <a:pos x="113" y="79"/>
              </a:cxn>
              <a:cxn ang="0">
                <a:pos x="63" y="49"/>
              </a:cxn>
              <a:cxn ang="0">
                <a:pos x="31" y="92"/>
              </a:cxn>
              <a:cxn ang="0">
                <a:pos x="18" y="153"/>
              </a:cxn>
              <a:cxn ang="0">
                <a:pos x="44" y="221"/>
              </a:cxn>
              <a:cxn ang="0">
                <a:pos x="88" y="307"/>
              </a:cxn>
              <a:cxn ang="0">
                <a:pos x="75" y="424"/>
              </a:cxn>
              <a:cxn ang="0">
                <a:pos x="138" y="528"/>
              </a:cxn>
              <a:cxn ang="0">
                <a:pos x="119" y="706"/>
              </a:cxn>
              <a:cxn ang="0">
                <a:pos x="94" y="878"/>
              </a:cxn>
              <a:cxn ang="0">
                <a:pos x="151" y="921"/>
              </a:cxn>
              <a:cxn ang="0">
                <a:pos x="176" y="977"/>
              </a:cxn>
              <a:cxn ang="0">
                <a:pos x="258" y="1050"/>
              </a:cxn>
              <a:cxn ang="0">
                <a:pos x="277" y="1100"/>
              </a:cxn>
              <a:cxn ang="0">
                <a:pos x="321" y="1118"/>
              </a:cxn>
              <a:cxn ang="0">
                <a:pos x="410" y="1118"/>
              </a:cxn>
              <a:cxn ang="0">
                <a:pos x="359" y="1044"/>
              </a:cxn>
              <a:cxn ang="0">
                <a:pos x="296" y="1014"/>
              </a:cxn>
              <a:cxn ang="0">
                <a:pos x="246" y="977"/>
              </a:cxn>
              <a:cxn ang="0">
                <a:pos x="227" y="921"/>
              </a:cxn>
              <a:cxn ang="0">
                <a:pos x="195" y="848"/>
              </a:cxn>
              <a:cxn ang="0">
                <a:pos x="182" y="774"/>
              </a:cxn>
              <a:cxn ang="0">
                <a:pos x="151" y="811"/>
              </a:cxn>
              <a:cxn ang="0">
                <a:pos x="157" y="694"/>
              </a:cxn>
              <a:cxn ang="0">
                <a:pos x="195" y="577"/>
              </a:cxn>
              <a:cxn ang="0">
                <a:pos x="246" y="503"/>
              </a:cxn>
              <a:cxn ang="0">
                <a:pos x="277" y="553"/>
              </a:cxn>
              <a:cxn ang="0">
                <a:pos x="378" y="583"/>
              </a:cxn>
              <a:cxn ang="0">
                <a:pos x="365" y="497"/>
              </a:cxn>
              <a:cxn ang="0">
                <a:pos x="441" y="460"/>
              </a:cxn>
              <a:cxn ang="0">
                <a:pos x="523" y="454"/>
              </a:cxn>
              <a:cxn ang="0">
                <a:pos x="580" y="411"/>
              </a:cxn>
              <a:cxn ang="0">
                <a:pos x="567" y="325"/>
              </a:cxn>
              <a:cxn ang="0">
                <a:pos x="529" y="233"/>
              </a:cxn>
              <a:cxn ang="0">
                <a:pos x="479" y="184"/>
              </a:cxn>
              <a:cxn ang="0">
                <a:pos x="422" y="184"/>
              </a:cxn>
              <a:cxn ang="0">
                <a:pos x="384" y="190"/>
              </a:cxn>
              <a:cxn ang="0">
                <a:pos x="359" y="184"/>
              </a:cxn>
              <a:cxn ang="0">
                <a:pos x="315" y="208"/>
              </a:cxn>
              <a:cxn ang="0">
                <a:pos x="277" y="221"/>
              </a:cxn>
              <a:cxn ang="0">
                <a:pos x="296" y="147"/>
              </a:cxn>
              <a:cxn ang="0">
                <a:pos x="290" y="73"/>
              </a:cxn>
              <a:cxn ang="0">
                <a:pos x="246" y="110"/>
              </a:cxn>
              <a:cxn ang="0">
                <a:pos x="233" y="61"/>
              </a:cxn>
              <a:cxn ang="0">
                <a:pos x="201" y="0"/>
              </a:cxn>
            </a:cxnLst>
            <a:rect l="0" t="0" r="r" b="b"/>
            <a:pathLst>
              <a:path w="594" h="1138">
                <a:moveTo>
                  <a:pt x="201" y="0"/>
                </a:moveTo>
                <a:lnTo>
                  <a:pt x="182" y="49"/>
                </a:lnTo>
                <a:lnTo>
                  <a:pt x="164" y="49"/>
                </a:lnTo>
                <a:lnTo>
                  <a:pt x="145" y="30"/>
                </a:lnTo>
                <a:lnTo>
                  <a:pt x="126" y="49"/>
                </a:lnTo>
                <a:lnTo>
                  <a:pt x="113" y="79"/>
                </a:lnTo>
                <a:lnTo>
                  <a:pt x="88" y="73"/>
                </a:lnTo>
                <a:lnTo>
                  <a:pt x="63" y="49"/>
                </a:lnTo>
                <a:lnTo>
                  <a:pt x="37" y="55"/>
                </a:lnTo>
                <a:lnTo>
                  <a:pt x="31" y="92"/>
                </a:lnTo>
                <a:lnTo>
                  <a:pt x="31" y="135"/>
                </a:lnTo>
                <a:lnTo>
                  <a:pt x="18" y="153"/>
                </a:lnTo>
                <a:lnTo>
                  <a:pt x="0" y="184"/>
                </a:lnTo>
                <a:lnTo>
                  <a:pt x="44" y="221"/>
                </a:lnTo>
                <a:lnTo>
                  <a:pt x="75" y="264"/>
                </a:lnTo>
                <a:lnTo>
                  <a:pt x="88" y="307"/>
                </a:lnTo>
                <a:lnTo>
                  <a:pt x="88" y="368"/>
                </a:lnTo>
                <a:lnTo>
                  <a:pt x="75" y="424"/>
                </a:lnTo>
                <a:lnTo>
                  <a:pt x="113" y="454"/>
                </a:lnTo>
                <a:lnTo>
                  <a:pt x="138" y="528"/>
                </a:lnTo>
                <a:lnTo>
                  <a:pt x="138" y="626"/>
                </a:lnTo>
                <a:lnTo>
                  <a:pt x="119" y="706"/>
                </a:lnTo>
                <a:lnTo>
                  <a:pt x="113" y="811"/>
                </a:lnTo>
                <a:lnTo>
                  <a:pt x="94" y="878"/>
                </a:lnTo>
                <a:lnTo>
                  <a:pt x="119" y="921"/>
                </a:lnTo>
                <a:lnTo>
                  <a:pt x="151" y="921"/>
                </a:lnTo>
                <a:lnTo>
                  <a:pt x="151" y="964"/>
                </a:lnTo>
                <a:lnTo>
                  <a:pt x="176" y="977"/>
                </a:lnTo>
                <a:lnTo>
                  <a:pt x="233" y="1014"/>
                </a:lnTo>
                <a:lnTo>
                  <a:pt x="258" y="1050"/>
                </a:lnTo>
                <a:lnTo>
                  <a:pt x="239" y="1087"/>
                </a:lnTo>
                <a:lnTo>
                  <a:pt x="277" y="1100"/>
                </a:lnTo>
                <a:lnTo>
                  <a:pt x="290" y="1118"/>
                </a:lnTo>
                <a:lnTo>
                  <a:pt x="321" y="1118"/>
                </a:lnTo>
                <a:lnTo>
                  <a:pt x="359" y="1137"/>
                </a:lnTo>
                <a:lnTo>
                  <a:pt x="410" y="1118"/>
                </a:lnTo>
                <a:lnTo>
                  <a:pt x="384" y="1081"/>
                </a:lnTo>
                <a:lnTo>
                  <a:pt x="359" y="1044"/>
                </a:lnTo>
                <a:lnTo>
                  <a:pt x="328" y="1026"/>
                </a:lnTo>
                <a:lnTo>
                  <a:pt x="296" y="1014"/>
                </a:lnTo>
                <a:lnTo>
                  <a:pt x="258" y="995"/>
                </a:lnTo>
                <a:lnTo>
                  <a:pt x="246" y="977"/>
                </a:lnTo>
                <a:lnTo>
                  <a:pt x="239" y="958"/>
                </a:lnTo>
                <a:lnTo>
                  <a:pt x="227" y="921"/>
                </a:lnTo>
                <a:lnTo>
                  <a:pt x="201" y="921"/>
                </a:lnTo>
                <a:lnTo>
                  <a:pt x="195" y="848"/>
                </a:lnTo>
                <a:lnTo>
                  <a:pt x="195" y="798"/>
                </a:lnTo>
                <a:lnTo>
                  <a:pt x="182" y="774"/>
                </a:lnTo>
                <a:lnTo>
                  <a:pt x="170" y="792"/>
                </a:lnTo>
                <a:lnTo>
                  <a:pt x="151" y="811"/>
                </a:lnTo>
                <a:lnTo>
                  <a:pt x="145" y="792"/>
                </a:lnTo>
                <a:lnTo>
                  <a:pt x="157" y="694"/>
                </a:lnTo>
                <a:lnTo>
                  <a:pt x="189" y="614"/>
                </a:lnTo>
                <a:lnTo>
                  <a:pt x="195" y="577"/>
                </a:lnTo>
                <a:lnTo>
                  <a:pt x="201" y="510"/>
                </a:lnTo>
                <a:lnTo>
                  <a:pt x="246" y="503"/>
                </a:lnTo>
                <a:lnTo>
                  <a:pt x="271" y="510"/>
                </a:lnTo>
                <a:lnTo>
                  <a:pt x="277" y="553"/>
                </a:lnTo>
                <a:lnTo>
                  <a:pt x="290" y="571"/>
                </a:lnTo>
                <a:lnTo>
                  <a:pt x="378" y="583"/>
                </a:lnTo>
                <a:lnTo>
                  <a:pt x="359" y="546"/>
                </a:lnTo>
                <a:lnTo>
                  <a:pt x="365" y="497"/>
                </a:lnTo>
                <a:lnTo>
                  <a:pt x="403" y="454"/>
                </a:lnTo>
                <a:lnTo>
                  <a:pt x="441" y="460"/>
                </a:lnTo>
                <a:lnTo>
                  <a:pt x="485" y="473"/>
                </a:lnTo>
                <a:lnTo>
                  <a:pt x="523" y="454"/>
                </a:lnTo>
                <a:lnTo>
                  <a:pt x="593" y="479"/>
                </a:lnTo>
                <a:lnTo>
                  <a:pt x="580" y="411"/>
                </a:lnTo>
                <a:lnTo>
                  <a:pt x="586" y="362"/>
                </a:lnTo>
                <a:lnTo>
                  <a:pt x="567" y="325"/>
                </a:lnTo>
                <a:lnTo>
                  <a:pt x="529" y="282"/>
                </a:lnTo>
                <a:lnTo>
                  <a:pt x="529" y="233"/>
                </a:lnTo>
                <a:lnTo>
                  <a:pt x="510" y="208"/>
                </a:lnTo>
                <a:lnTo>
                  <a:pt x="479" y="184"/>
                </a:lnTo>
                <a:lnTo>
                  <a:pt x="454" y="141"/>
                </a:lnTo>
                <a:lnTo>
                  <a:pt x="422" y="184"/>
                </a:lnTo>
                <a:lnTo>
                  <a:pt x="403" y="208"/>
                </a:lnTo>
                <a:lnTo>
                  <a:pt x="384" y="190"/>
                </a:lnTo>
                <a:lnTo>
                  <a:pt x="378" y="172"/>
                </a:lnTo>
                <a:lnTo>
                  <a:pt x="359" y="184"/>
                </a:lnTo>
                <a:lnTo>
                  <a:pt x="334" y="196"/>
                </a:lnTo>
                <a:lnTo>
                  <a:pt x="315" y="208"/>
                </a:lnTo>
                <a:lnTo>
                  <a:pt x="290" y="245"/>
                </a:lnTo>
                <a:lnTo>
                  <a:pt x="277" y="221"/>
                </a:lnTo>
                <a:lnTo>
                  <a:pt x="277" y="165"/>
                </a:lnTo>
                <a:lnTo>
                  <a:pt x="296" y="147"/>
                </a:lnTo>
                <a:lnTo>
                  <a:pt x="290" y="110"/>
                </a:lnTo>
                <a:lnTo>
                  <a:pt x="290" y="73"/>
                </a:lnTo>
                <a:lnTo>
                  <a:pt x="258" y="73"/>
                </a:lnTo>
                <a:lnTo>
                  <a:pt x="246" y="110"/>
                </a:lnTo>
                <a:lnTo>
                  <a:pt x="220" y="92"/>
                </a:lnTo>
                <a:lnTo>
                  <a:pt x="233" y="61"/>
                </a:lnTo>
                <a:lnTo>
                  <a:pt x="220" y="30"/>
                </a:lnTo>
                <a:lnTo>
                  <a:pt x="201" y="0"/>
                </a:lnTo>
              </a:path>
            </a:pathLst>
          </a:custGeom>
          <a:solidFill>
            <a:srgbClr val="FFFF00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52" name="Freeform 12"/>
          <p:cNvSpPr>
            <a:spLocks/>
          </p:cNvSpPr>
          <p:nvPr/>
        </p:nvSpPr>
        <p:spPr bwMode="auto">
          <a:xfrm>
            <a:off x="4724400" y="2808288"/>
            <a:ext cx="876300" cy="1039812"/>
          </a:xfrm>
          <a:custGeom>
            <a:avLst/>
            <a:gdLst/>
            <a:ahLst/>
            <a:cxnLst>
              <a:cxn ang="0">
                <a:pos x="42" y="121"/>
              </a:cxn>
              <a:cxn ang="0">
                <a:pos x="111" y="106"/>
              </a:cxn>
              <a:cxn ang="0">
                <a:pos x="124" y="51"/>
              </a:cxn>
              <a:cxn ang="0">
                <a:pos x="141" y="4"/>
              </a:cxn>
              <a:cxn ang="0">
                <a:pos x="171" y="55"/>
              </a:cxn>
              <a:cxn ang="0">
                <a:pos x="223" y="89"/>
              </a:cxn>
              <a:cxn ang="0">
                <a:pos x="287" y="128"/>
              </a:cxn>
              <a:cxn ang="0">
                <a:pos x="343" y="145"/>
              </a:cxn>
              <a:cxn ang="0">
                <a:pos x="378" y="188"/>
              </a:cxn>
              <a:cxn ang="0">
                <a:pos x="382" y="222"/>
              </a:cxn>
              <a:cxn ang="0">
                <a:pos x="356" y="247"/>
              </a:cxn>
              <a:cxn ang="0">
                <a:pos x="318" y="243"/>
              </a:cxn>
              <a:cxn ang="0">
                <a:pos x="369" y="312"/>
              </a:cxn>
              <a:cxn ang="0">
                <a:pos x="464" y="427"/>
              </a:cxn>
              <a:cxn ang="0">
                <a:pos x="516" y="500"/>
              </a:cxn>
              <a:cxn ang="0">
                <a:pos x="542" y="538"/>
              </a:cxn>
              <a:cxn ang="0">
                <a:pos x="529" y="636"/>
              </a:cxn>
              <a:cxn ang="0">
                <a:pos x="464" y="654"/>
              </a:cxn>
              <a:cxn ang="0">
                <a:pos x="395" y="615"/>
              </a:cxn>
              <a:cxn ang="0">
                <a:pos x="395" y="512"/>
              </a:cxn>
              <a:cxn ang="0">
                <a:pos x="343" y="444"/>
              </a:cxn>
              <a:cxn ang="0">
                <a:pos x="326" y="367"/>
              </a:cxn>
              <a:cxn ang="0">
                <a:pos x="287" y="324"/>
              </a:cxn>
              <a:cxn ang="0">
                <a:pos x="231" y="350"/>
              </a:cxn>
              <a:cxn ang="0">
                <a:pos x="197" y="320"/>
              </a:cxn>
              <a:cxn ang="0">
                <a:pos x="141" y="363"/>
              </a:cxn>
              <a:cxn ang="0">
                <a:pos x="85" y="371"/>
              </a:cxn>
              <a:cxn ang="0">
                <a:pos x="102" y="299"/>
              </a:cxn>
              <a:cxn ang="0">
                <a:pos x="98" y="222"/>
              </a:cxn>
              <a:cxn ang="0">
                <a:pos x="63" y="239"/>
              </a:cxn>
              <a:cxn ang="0">
                <a:pos x="24" y="252"/>
              </a:cxn>
              <a:cxn ang="0">
                <a:pos x="0" y="159"/>
              </a:cxn>
            </a:cxnLst>
            <a:rect l="0" t="0" r="r" b="b"/>
            <a:pathLst>
              <a:path w="552" h="655">
                <a:moveTo>
                  <a:pt x="11" y="153"/>
                </a:moveTo>
                <a:lnTo>
                  <a:pt x="42" y="121"/>
                </a:lnTo>
                <a:lnTo>
                  <a:pt x="80" y="106"/>
                </a:lnTo>
                <a:lnTo>
                  <a:pt x="111" y="106"/>
                </a:lnTo>
                <a:lnTo>
                  <a:pt x="132" y="81"/>
                </a:lnTo>
                <a:lnTo>
                  <a:pt x="124" y="51"/>
                </a:lnTo>
                <a:lnTo>
                  <a:pt x="119" y="0"/>
                </a:lnTo>
                <a:lnTo>
                  <a:pt x="141" y="4"/>
                </a:lnTo>
                <a:lnTo>
                  <a:pt x="149" y="29"/>
                </a:lnTo>
                <a:lnTo>
                  <a:pt x="171" y="55"/>
                </a:lnTo>
                <a:lnTo>
                  <a:pt x="210" y="55"/>
                </a:lnTo>
                <a:lnTo>
                  <a:pt x="223" y="89"/>
                </a:lnTo>
                <a:lnTo>
                  <a:pt x="236" y="119"/>
                </a:lnTo>
                <a:lnTo>
                  <a:pt x="287" y="128"/>
                </a:lnTo>
                <a:lnTo>
                  <a:pt x="305" y="128"/>
                </a:lnTo>
                <a:lnTo>
                  <a:pt x="343" y="145"/>
                </a:lnTo>
                <a:lnTo>
                  <a:pt x="356" y="158"/>
                </a:lnTo>
                <a:lnTo>
                  <a:pt x="378" y="188"/>
                </a:lnTo>
                <a:lnTo>
                  <a:pt x="387" y="209"/>
                </a:lnTo>
                <a:lnTo>
                  <a:pt x="382" y="222"/>
                </a:lnTo>
                <a:lnTo>
                  <a:pt x="369" y="252"/>
                </a:lnTo>
                <a:lnTo>
                  <a:pt x="356" y="247"/>
                </a:lnTo>
                <a:lnTo>
                  <a:pt x="326" y="218"/>
                </a:lnTo>
                <a:lnTo>
                  <a:pt x="318" y="243"/>
                </a:lnTo>
                <a:lnTo>
                  <a:pt x="339" y="277"/>
                </a:lnTo>
                <a:lnTo>
                  <a:pt x="369" y="312"/>
                </a:lnTo>
                <a:lnTo>
                  <a:pt x="417" y="347"/>
                </a:lnTo>
                <a:lnTo>
                  <a:pt x="464" y="427"/>
                </a:lnTo>
                <a:lnTo>
                  <a:pt x="507" y="487"/>
                </a:lnTo>
                <a:lnTo>
                  <a:pt x="516" y="500"/>
                </a:lnTo>
                <a:lnTo>
                  <a:pt x="546" y="500"/>
                </a:lnTo>
                <a:lnTo>
                  <a:pt x="542" y="538"/>
                </a:lnTo>
                <a:lnTo>
                  <a:pt x="551" y="624"/>
                </a:lnTo>
                <a:lnTo>
                  <a:pt x="529" y="636"/>
                </a:lnTo>
                <a:lnTo>
                  <a:pt x="473" y="636"/>
                </a:lnTo>
                <a:lnTo>
                  <a:pt x="464" y="654"/>
                </a:lnTo>
                <a:lnTo>
                  <a:pt x="412" y="649"/>
                </a:lnTo>
                <a:lnTo>
                  <a:pt x="395" y="615"/>
                </a:lnTo>
                <a:lnTo>
                  <a:pt x="395" y="551"/>
                </a:lnTo>
                <a:lnTo>
                  <a:pt x="395" y="512"/>
                </a:lnTo>
                <a:lnTo>
                  <a:pt x="374" y="483"/>
                </a:lnTo>
                <a:lnTo>
                  <a:pt x="343" y="444"/>
                </a:lnTo>
                <a:lnTo>
                  <a:pt x="342" y="391"/>
                </a:lnTo>
                <a:lnTo>
                  <a:pt x="326" y="367"/>
                </a:lnTo>
                <a:lnTo>
                  <a:pt x="292" y="337"/>
                </a:lnTo>
                <a:lnTo>
                  <a:pt x="287" y="324"/>
                </a:lnTo>
                <a:lnTo>
                  <a:pt x="266" y="299"/>
                </a:lnTo>
                <a:lnTo>
                  <a:pt x="231" y="350"/>
                </a:lnTo>
                <a:lnTo>
                  <a:pt x="223" y="367"/>
                </a:lnTo>
                <a:lnTo>
                  <a:pt x="197" y="320"/>
                </a:lnTo>
                <a:lnTo>
                  <a:pt x="177" y="340"/>
                </a:lnTo>
                <a:lnTo>
                  <a:pt x="141" y="363"/>
                </a:lnTo>
                <a:lnTo>
                  <a:pt x="102" y="406"/>
                </a:lnTo>
                <a:lnTo>
                  <a:pt x="85" y="371"/>
                </a:lnTo>
                <a:lnTo>
                  <a:pt x="85" y="312"/>
                </a:lnTo>
                <a:lnTo>
                  <a:pt x="102" y="299"/>
                </a:lnTo>
                <a:lnTo>
                  <a:pt x="86" y="272"/>
                </a:lnTo>
                <a:lnTo>
                  <a:pt x="98" y="222"/>
                </a:lnTo>
                <a:lnTo>
                  <a:pt x="72" y="222"/>
                </a:lnTo>
                <a:lnTo>
                  <a:pt x="63" y="239"/>
                </a:lnTo>
                <a:lnTo>
                  <a:pt x="54" y="269"/>
                </a:lnTo>
                <a:lnTo>
                  <a:pt x="24" y="252"/>
                </a:lnTo>
                <a:lnTo>
                  <a:pt x="42" y="213"/>
                </a:lnTo>
                <a:lnTo>
                  <a:pt x="0" y="159"/>
                </a:lnTo>
                <a:lnTo>
                  <a:pt x="11" y="153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2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53" name="Freeform 13"/>
          <p:cNvSpPr>
            <a:spLocks/>
          </p:cNvSpPr>
          <p:nvPr/>
        </p:nvSpPr>
        <p:spPr bwMode="auto">
          <a:xfrm>
            <a:off x="5245100" y="3163888"/>
            <a:ext cx="577850" cy="1249362"/>
          </a:xfrm>
          <a:custGeom>
            <a:avLst/>
            <a:gdLst/>
            <a:ahLst/>
            <a:cxnLst>
              <a:cxn ang="0">
                <a:pos x="130" y="24"/>
              </a:cxn>
              <a:cxn ang="0">
                <a:pos x="109" y="12"/>
              </a:cxn>
              <a:cxn ang="0">
                <a:pos x="88" y="4"/>
              </a:cxn>
              <a:cxn ang="0">
                <a:pos x="67" y="0"/>
              </a:cxn>
              <a:cxn ang="0">
                <a:pos x="54" y="36"/>
              </a:cxn>
              <a:cxn ang="0">
                <a:pos x="29" y="45"/>
              </a:cxn>
              <a:cxn ang="0">
                <a:pos x="8" y="16"/>
              </a:cxn>
              <a:cxn ang="0">
                <a:pos x="0" y="16"/>
              </a:cxn>
              <a:cxn ang="0">
                <a:pos x="8" y="45"/>
              </a:cxn>
              <a:cxn ang="0">
                <a:pos x="67" y="118"/>
              </a:cxn>
              <a:cxn ang="0">
                <a:pos x="139" y="208"/>
              </a:cxn>
              <a:cxn ang="0">
                <a:pos x="185" y="274"/>
              </a:cxn>
              <a:cxn ang="0">
                <a:pos x="215" y="278"/>
              </a:cxn>
              <a:cxn ang="0">
                <a:pos x="219" y="307"/>
              </a:cxn>
              <a:cxn ang="0">
                <a:pos x="227" y="347"/>
              </a:cxn>
              <a:cxn ang="0">
                <a:pos x="232" y="417"/>
              </a:cxn>
              <a:cxn ang="0">
                <a:pos x="206" y="560"/>
              </a:cxn>
              <a:cxn ang="0">
                <a:pos x="173" y="605"/>
              </a:cxn>
              <a:cxn ang="0">
                <a:pos x="143" y="638"/>
              </a:cxn>
              <a:cxn ang="0">
                <a:pos x="101" y="642"/>
              </a:cxn>
              <a:cxn ang="0">
                <a:pos x="67" y="646"/>
              </a:cxn>
              <a:cxn ang="0">
                <a:pos x="29" y="679"/>
              </a:cxn>
              <a:cxn ang="0">
                <a:pos x="37" y="708"/>
              </a:cxn>
              <a:cxn ang="0">
                <a:pos x="37" y="736"/>
              </a:cxn>
              <a:cxn ang="0">
                <a:pos x="37" y="749"/>
              </a:cxn>
              <a:cxn ang="0">
                <a:pos x="21" y="757"/>
              </a:cxn>
              <a:cxn ang="0">
                <a:pos x="21" y="773"/>
              </a:cxn>
              <a:cxn ang="0">
                <a:pos x="33" y="786"/>
              </a:cxn>
              <a:cxn ang="0">
                <a:pos x="63" y="777"/>
              </a:cxn>
              <a:cxn ang="0">
                <a:pos x="105" y="769"/>
              </a:cxn>
              <a:cxn ang="0">
                <a:pos x="126" y="757"/>
              </a:cxn>
              <a:cxn ang="0">
                <a:pos x="173" y="687"/>
              </a:cxn>
              <a:cxn ang="0">
                <a:pos x="202" y="671"/>
              </a:cxn>
              <a:cxn ang="0">
                <a:pos x="232" y="687"/>
              </a:cxn>
              <a:cxn ang="0">
                <a:pos x="253" y="679"/>
              </a:cxn>
              <a:cxn ang="0">
                <a:pos x="325" y="634"/>
              </a:cxn>
              <a:cxn ang="0">
                <a:pos x="363" y="560"/>
              </a:cxn>
              <a:cxn ang="0">
                <a:pos x="358" y="397"/>
              </a:cxn>
              <a:cxn ang="0">
                <a:pos x="350" y="319"/>
              </a:cxn>
              <a:cxn ang="0">
                <a:pos x="299" y="274"/>
              </a:cxn>
              <a:cxn ang="0">
                <a:pos x="227" y="233"/>
              </a:cxn>
              <a:cxn ang="0">
                <a:pos x="189" y="225"/>
              </a:cxn>
              <a:cxn ang="0">
                <a:pos x="177" y="188"/>
              </a:cxn>
              <a:cxn ang="0">
                <a:pos x="177" y="163"/>
              </a:cxn>
              <a:cxn ang="0">
                <a:pos x="160" y="155"/>
              </a:cxn>
              <a:cxn ang="0">
                <a:pos x="135" y="118"/>
              </a:cxn>
              <a:cxn ang="0">
                <a:pos x="126" y="65"/>
              </a:cxn>
              <a:cxn ang="0">
                <a:pos x="130" y="24"/>
              </a:cxn>
            </a:cxnLst>
            <a:rect l="0" t="0" r="r" b="b"/>
            <a:pathLst>
              <a:path w="364" h="787">
                <a:moveTo>
                  <a:pt x="130" y="24"/>
                </a:moveTo>
                <a:lnTo>
                  <a:pt x="109" y="12"/>
                </a:lnTo>
                <a:lnTo>
                  <a:pt x="88" y="4"/>
                </a:lnTo>
                <a:lnTo>
                  <a:pt x="67" y="0"/>
                </a:lnTo>
                <a:lnTo>
                  <a:pt x="54" y="36"/>
                </a:lnTo>
                <a:lnTo>
                  <a:pt x="29" y="45"/>
                </a:lnTo>
                <a:lnTo>
                  <a:pt x="8" y="16"/>
                </a:lnTo>
                <a:lnTo>
                  <a:pt x="0" y="16"/>
                </a:lnTo>
                <a:lnTo>
                  <a:pt x="8" y="45"/>
                </a:lnTo>
                <a:lnTo>
                  <a:pt x="67" y="118"/>
                </a:lnTo>
                <a:lnTo>
                  <a:pt x="139" y="208"/>
                </a:lnTo>
                <a:lnTo>
                  <a:pt x="185" y="274"/>
                </a:lnTo>
                <a:lnTo>
                  <a:pt x="215" y="278"/>
                </a:lnTo>
                <a:lnTo>
                  <a:pt x="219" y="307"/>
                </a:lnTo>
                <a:lnTo>
                  <a:pt x="227" y="347"/>
                </a:lnTo>
                <a:lnTo>
                  <a:pt x="232" y="417"/>
                </a:lnTo>
                <a:lnTo>
                  <a:pt x="206" y="560"/>
                </a:lnTo>
                <a:lnTo>
                  <a:pt x="173" y="605"/>
                </a:lnTo>
                <a:lnTo>
                  <a:pt x="143" y="638"/>
                </a:lnTo>
                <a:lnTo>
                  <a:pt x="101" y="642"/>
                </a:lnTo>
                <a:lnTo>
                  <a:pt x="67" y="646"/>
                </a:lnTo>
                <a:lnTo>
                  <a:pt x="29" y="679"/>
                </a:lnTo>
                <a:lnTo>
                  <a:pt x="37" y="708"/>
                </a:lnTo>
                <a:lnTo>
                  <a:pt x="37" y="736"/>
                </a:lnTo>
                <a:lnTo>
                  <a:pt x="37" y="749"/>
                </a:lnTo>
                <a:lnTo>
                  <a:pt x="21" y="757"/>
                </a:lnTo>
                <a:lnTo>
                  <a:pt x="21" y="773"/>
                </a:lnTo>
                <a:lnTo>
                  <a:pt x="33" y="786"/>
                </a:lnTo>
                <a:lnTo>
                  <a:pt x="63" y="777"/>
                </a:lnTo>
                <a:lnTo>
                  <a:pt x="105" y="769"/>
                </a:lnTo>
                <a:lnTo>
                  <a:pt x="126" y="757"/>
                </a:lnTo>
                <a:lnTo>
                  <a:pt x="173" y="687"/>
                </a:lnTo>
                <a:lnTo>
                  <a:pt x="202" y="671"/>
                </a:lnTo>
                <a:lnTo>
                  <a:pt x="232" y="687"/>
                </a:lnTo>
                <a:lnTo>
                  <a:pt x="253" y="679"/>
                </a:lnTo>
                <a:lnTo>
                  <a:pt x="325" y="634"/>
                </a:lnTo>
                <a:lnTo>
                  <a:pt x="363" y="560"/>
                </a:lnTo>
                <a:lnTo>
                  <a:pt x="358" y="397"/>
                </a:lnTo>
                <a:lnTo>
                  <a:pt x="350" y="319"/>
                </a:lnTo>
                <a:lnTo>
                  <a:pt x="299" y="274"/>
                </a:lnTo>
                <a:lnTo>
                  <a:pt x="227" y="233"/>
                </a:lnTo>
                <a:lnTo>
                  <a:pt x="189" y="225"/>
                </a:lnTo>
                <a:lnTo>
                  <a:pt x="177" y="188"/>
                </a:lnTo>
                <a:lnTo>
                  <a:pt x="177" y="163"/>
                </a:lnTo>
                <a:lnTo>
                  <a:pt x="160" y="155"/>
                </a:lnTo>
                <a:lnTo>
                  <a:pt x="135" y="118"/>
                </a:lnTo>
                <a:lnTo>
                  <a:pt x="126" y="65"/>
                </a:lnTo>
                <a:lnTo>
                  <a:pt x="130" y="24"/>
                </a:lnTo>
              </a:path>
            </a:pathLst>
          </a:custGeom>
          <a:solidFill>
            <a:srgbClr val="9CB7A5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54" name="Freeform 14"/>
          <p:cNvSpPr>
            <a:spLocks/>
          </p:cNvSpPr>
          <p:nvPr/>
        </p:nvSpPr>
        <p:spPr bwMode="auto">
          <a:xfrm>
            <a:off x="5018088" y="3797300"/>
            <a:ext cx="588962" cy="458788"/>
          </a:xfrm>
          <a:custGeom>
            <a:avLst/>
            <a:gdLst/>
            <a:ahLst/>
            <a:cxnLst>
              <a:cxn ang="0">
                <a:pos x="370" y="12"/>
              </a:cxn>
              <a:cxn ang="0">
                <a:pos x="311" y="16"/>
              </a:cxn>
              <a:cxn ang="0">
                <a:pos x="290" y="24"/>
              </a:cxn>
              <a:cxn ang="0">
                <a:pos x="269" y="36"/>
              </a:cxn>
              <a:cxn ang="0">
                <a:pos x="227" y="32"/>
              </a:cxn>
              <a:cxn ang="0">
                <a:pos x="189" y="12"/>
              </a:cxn>
              <a:cxn ang="0">
                <a:pos x="168" y="0"/>
              </a:cxn>
              <a:cxn ang="0">
                <a:pos x="142" y="8"/>
              </a:cxn>
              <a:cxn ang="0">
                <a:pos x="113" y="12"/>
              </a:cxn>
              <a:cxn ang="0">
                <a:pos x="84" y="4"/>
              </a:cxn>
              <a:cxn ang="0">
                <a:pos x="50" y="0"/>
              </a:cxn>
              <a:cxn ang="0">
                <a:pos x="16" y="12"/>
              </a:cxn>
              <a:cxn ang="0">
                <a:pos x="0" y="60"/>
              </a:cxn>
              <a:cxn ang="0">
                <a:pos x="0" y="89"/>
              </a:cxn>
              <a:cxn ang="0">
                <a:pos x="12" y="121"/>
              </a:cxn>
              <a:cxn ang="0">
                <a:pos x="37" y="146"/>
              </a:cxn>
              <a:cxn ang="0">
                <a:pos x="67" y="170"/>
              </a:cxn>
              <a:cxn ang="0">
                <a:pos x="79" y="182"/>
              </a:cxn>
              <a:cxn ang="0">
                <a:pos x="71" y="214"/>
              </a:cxn>
              <a:cxn ang="0">
                <a:pos x="79" y="247"/>
              </a:cxn>
              <a:cxn ang="0">
                <a:pos x="109" y="235"/>
              </a:cxn>
              <a:cxn ang="0">
                <a:pos x="121" y="227"/>
              </a:cxn>
              <a:cxn ang="0">
                <a:pos x="134" y="231"/>
              </a:cxn>
              <a:cxn ang="0">
                <a:pos x="130" y="251"/>
              </a:cxn>
              <a:cxn ang="0">
                <a:pos x="130" y="275"/>
              </a:cxn>
              <a:cxn ang="0">
                <a:pos x="138" y="283"/>
              </a:cxn>
              <a:cxn ang="0">
                <a:pos x="168" y="288"/>
              </a:cxn>
              <a:cxn ang="0">
                <a:pos x="189" y="259"/>
              </a:cxn>
              <a:cxn ang="0">
                <a:pos x="214" y="247"/>
              </a:cxn>
              <a:cxn ang="0">
                <a:pos x="260" y="239"/>
              </a:cxn>
              <a:cxn ang="0">
                <a:pos x="294" y="231"/>
              </a:cxn>
              <a:cxn ang="0">
                <a:pos x="327" y="186"/>
              </a:cxn>
              <a:cxn ang="0">
                <a:pos x="353" y="129"/>
              </a:cxn>
              <a:cxn ang="0">
                <a:pos x="370" y="12"/>
              </a:cxn>
            </a:cxnLst>
            <a:rect l="0" t="0" r="r" b="b"/>
            <a:pathLst>
              <a:path w="371" h="289">
                <a:moveTo>
                  <a:pt x="370" y="12"/>
                </a:moveTo>
                <a:lnTo>
                  <a:pt x="311" y="16"/>
                </a:lnTo>
                <a:lnTo>
                  <a:pt x="290" y="24"/>
                </a:lnTo>
                <a:lnTo>
                  <a:pt x="269" y="36"/>
                </a:lnTo>
                <a:lnTo>
                  <a:pt x="227" y="32"/>
                </a:lnTo>
                <a:lnTo>
                  <a:pt x="189" y="12"/>
                </a:lnTo>
                <a:lnTo>
                  <a:pt x="168" y="0"/>
                </a:lnTo>
                <a:lnTo>
                  <a:pt x="142" y="8"/>
                </a:lnTo>
                <a:lnTo>
                  <a:pt x="113" y="12"/>
                </a:lnTo>
                <a:lnTo>
                  <a:pt x="84" y="4"/>
                </a:lnTo>
                <a:lnTo>
                  <a:pt x="50" y="0"/>
                </a:lnTo>
                <a:lnTo>
                  <a:pt x="16" y="12"/>
                </a:lnTo>
                <a:lnTo>
                  <a:pt x="0" y="60"/>
                </a:lnTo>
                <a:lnTo>
                  <a:pt x="0" y="89"/>
                </a:lnTo>
                <a:lnTo>
                  <a:pt x="12" y="121"/>
                </a:lnTo>
                <a:lnTo>
                  <a:pt x="37" y="146"/>
                </a:lnTo>
                <a:lnTo>
                  <a:pt x="67" y="170"/>
                </a:lnTo>
                <a:lnTo>
                  <a:pt x="79" y="182"/>
                </a:lnTo>
                <a:lnTo>
                  <a:pt x="71" y="214"/>
                </a:lnTo>
                <a:lnTo>
                  <a:pt x="79" y="247"/>
                </a:lnTo>
                <a:lnTo>
                  <a:pt x="109" y="235"/>
                </a:lnTo>
                <a:lnTo>
                  <a:pt x="121" y="227"/>
                </a:lnTo>
                <a:lnTo>
                  <a:pt x="134" y="231"/>
                </a:lnTo>
                <a:lnTo>
                  <a:pt x="130" y="251"/>
                </a:lnTo>
                <a:lnTo>
                  <a:pt x="130" y="275"/>
                </a:lnTo>
                <a:lnTo>
                  <a:pt x="138" y="283"/>
                </a:lnTo>
                <a:lnTo>
                  <a:pt x="168" y="288"/>
                </a:lnTo>
                <a:lnTo>
                  <a:pt x="189" y="259"/>
                </a:lnTo>
                <a:lnTo>
                  <a:pt x="214" y="247"/>
                </a:lnTo>
                <a:lnTo>
                  <a:pt x="260" y="239"/>
                </a:lnTo>
                <a:lnTo>
                  <a:pt x="294" y="231"/>
                </a:lnTo>
                <a:lnTo>
                  <a:pt x="327" y="186"/>
                </a:lnTo>
                <a:lnTo>
                  <a:pt x="353" y="129"/>
                </a:lnTo>
                <a:lnTo>
                  <a:pt x="370" y="12"/>
                </a:lnTo>
              </a:path>
            </a:pathLst>
          </a:custGeom>
          <a:solidFill>
            <a:srgbClr val="FFCC99"/>
          </a:solidFill>
          <a:ln w="12700" cap="rnd" cmpd="sng">
            <a:solidFill>
              <a:srgbClr val="FFCC99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55" name="Freeform 15" descr="75%"/>
          <p:cNvSpPr>
            <a:spLocks/>
          </p:cNvSpPr>
          <p:nvPr/>
        </p:nvSpPr>
        <p:spPr bwMode="auto">
          <a:xfrm>
            <a:off x="4816475" y="4803775"/>
            <a:ext cx="398463" cy="417513"/>
          </a:xfrm>
          <a:custGeom>
            <a:avLst/>
            <a:gdLst/>
            <a:ahLst/>
            <a:cxnLst>
              <a:cxn ang="0">
                <a:pos x="173" y="20"/>
              </a:cxn>
              <a:cxn ang="0">
                <a:pos x="199" y="73"/>
              </a:cxn>
              <a:cxn ang="0">
                <a:pos x="211" y="122"/>
              </a:cxn>
              <a:cxn ang="0">
                <a:pos x="211" y="139"/>
              </a:cxn>
              <a:cxn ang="0">
                <a:pos x="224" y="176"/>
              </a:cxn>
              <a:cxn ang="0">
                <a:pos x="245" y="204"/>
              </a:cxn>
              <a:cxn ang="0">
                <a:pos x="250" y="262"/>
              </a:cxn>
              <a:cxn ang="0">
                <a:pos x="228" y="253"/>
              </a:cxn>
              <a:cxn ang="0">
                <a:pos x="186" y="237"/>
              </a:cxn>
              <a:cxn ang="0">
                <a:pos x="139" y="233"/>
              </a:cxn>
              <a:cxn ang="0">
                <a:pos x="105" y="204"/>
              </a:cxn>
              <a:cxn ang="0">
                <a:pos x="76" y="184"/>
              </a:cxn>
              <a:cxn ang="0">
                <a:pos x="63" y="171"/>
              </a:cxn>
              <a:cxn ang="0">
                <a:pos x="59" y="143"/>
              </a:cxn>
              <a:cxn ang="0">
                <a:pos x="46" y="118"/>
              </a:cxn>
              <a:cxn ang="0">
                <a:pos x="33" y="94"/>
              </a:cxn>
              <a:cxn ang="0">
                <a:pos x="38" y="65"/>
              </a:cxn>
              <a:cxn ang="0">
                <a:pos x="25" y="49"/>
              </a:cxn>
              <a:cxn ang="0">
                <a:pos x="8" y="24"/>
              </a:cxn>
              <a:cxn ang="0">
                <a:pos x="0" y="0"/>
              </a:cxn>
              <a:cxn ang="0">
                <a:pos x="33" y="8"/>
              </a:cxn>
              <a:cxn ang="0">
                <a:pos x="42" y="24"/>
              </a:cxn>
              <a:cxn ang="0">
                <a:pos x="67" y="32"/>
              </a:cxn>
              <a:cxn ang="0">
                <a:pos x="97" y="32"/>
              </a:cxn>
              <a:cxn ang="0">
                <a:pos x="144" y="57"/>
              </a:cxn>
              <a:cxn ang="0">
                <a:pos x="152" y="40"/>
              </a:cxn>
              <a:cxn ang="0">
                <a:pos x="173" y="20"/>
              </a:cxn>
            </a:cxnLst>
            <a:rect l="0" t="0" r="r" b="b"/>
            <a:pathLst>
              <a:path w="251" h="263">
                <a:moveTo>
                  <a:pt x="173" y="20"/>
                </a:moveTo>
                <a:lnTo>
                  <a:pt x="199" y="73"/>
                </a:lnTo>
                <a:lnTo>
                  <a:pt x="211" y="122"/>
                </a:lnTo>
                <a:lnTo>
                  <a:pt x="211" y="139"/>
                </a:lnTo>
                <a:lnTo>
                  <a:pt x="224" y="176"/>
                </a:lnTo>
                <a:lnTo>
                  <a:pt x="245" y="204"/>
                </a:lnTo>
                <a:lnTo>
                  <a:pt x="250" y="262"/>
                </a:lnTo>
                <a:lnTo>
                  <a:pt x="228" y="253"/>
                </a:lnTo>
                <a:lnTo>
                  <a:pt x="186" y="237"/>
                </a:lnTo>
                <a:lnTo>
                  <a:pt x="139" y="233"/>
                </a:lnTo>
                <a:lnTo>
                  <a:pt x="105" y="204"/>
                </a:lnTo>
                <a:lnTo>
                  <a:pt x="76" y="184"/>
                </a:lnTo>
                <a:lnTo>
                  <a:pt x="63" y="171"/>
                </a:lnTo>
                <a:lnTo>
                  <a:pt x="59" y="143"/>
                </a:lnTo>
                <a:lnTo>
                  <a:pt x="46" y="118"/>
                </a:lnTo>
                <a:lnTo>
                  <a:pt x="33" y="94"/>
                </a:lnTo>
                <a:lnTo>
                  <a:pt x="38" y="65"/>
                </a:lnTo>
                <a:lnTo>
                  <a:pt x="25" y="49"/>
                </a:lnTo>
                <a:lnTo>
                  <a:pt x="8" y="24"/>
                </a:lnTo>
                <a:lnTo>
                  <a:pt x="0" y="0"/>
                </a:lnTo>
                <a:lnTo>
                  <a:pt x="33" y="8"/>
                </a:lnTo>
                <a:lnTo>
                  <a:pt x="42" y="24"/>
                </a:lnTo>
                <a:lnTo>
                  <a:pt x="67" y="32"/>
                </a:lnTo>
                <a:lnTo>
                  <a:pt x="97" y="32"/>
                </a:lnTo>
                <a:lnTo>
                  <a:pt x="144" y="57"/>
                </a:lnTo>
                <a:lnTo>
                  <a:pt x="152" y="40"/>
                </a:lnTo>
                <a:lnTo>
                  <a:pt x="173" y="20"/>
                </a:lnTo>
              </a:path>
            </a:pathLst>
          </a:custGeom>
          <a:pattFill prst="pct75">
            <a:fgClr>
              <a:srgbClr val="D887D0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56" name="Freeform 16" descr="10%"/>
          <p:cNvSpPr>
            <a:spLocks/>
          </p:cNvSpPr>
          <p:nvPr/>
        </p:nvSpPr>
        <p:spPr bwMode="auto">
          <a:xfrm>
            <a:off x="4260850" y="4856163"/>
            <a:ext cx="1076325" cy="117316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6" y="36"/>
              </a:cxn>
              <a:cxn ang="0">
                <a:pos x="29" y="57"/>
              </a:cxn>
              <a:cxn ang="0">
                <a:pos x="25" y="90"/>
              </a:cxn>
              <a:cxn ang="0">
                <a:pos x="33" y="139"/>
              </a:cxn>
              <a:cxn ang="0">
                <a:pos x="54" y="159"/>
              </a:cxn>
              <a:cxn ang="0">
                <a:pos x="100" y="159"/>
              </a:cxn>
              <a:cxn ang="0">
                <a:pos x="155" y="155"/>
              </a:cxn>
              <a:cxn ang="0">
                <a:pos x="189" y="168"/>
              </a:cxn>
              <a:cxn ang="0">
                <a:pos x="227" y="225"/>
              </a:cxn>
              <a:cxn ang="0">
                <a:pos x="231" y="295"/>
              </a:cxn>
              <a:cxn ang="0">
                <a:pos x="256" y="319"/>
              </a:cxn>
              <a:cxn ang="0">
                <a:pos x="273" y="352"/>
              </a:cxn>
              <a:cxn ang="0">
                <a:pos x="281" y="389"/>
              </a:cxn>
              <a:cxn ang="0">
                <a:pos x="294" y="438"/>
              </a:cxn>
              <a:cxn ang="0">
                <a:pos x="323" y="442"/>
              </a:cxn>
              <a:cxn ang="0">
                <a:pos x="340" y="451"/>
              </a:cxn>
              <a:cxn ang="0">
                <a:pos x="357" y="487"/>
              </a:cxn>
              <a:cxn ang="0">
                <a:pos x="374" y="524"/>
              </a:cxn>
              <a:cxn ang="0">
                <a:pos x="407" y="537"/>
              </a:cxn>
              <a:cxn ang="0">
                <a:pos x="454" y="582"/>
              </a:cxn>
              <a:cxn ang="0">
                <a:pos x="487" y="627"/>
              </a:cxn>
              <a:cxn ang="0">
                <a:pos x="500" y="664"/>
              </a:cxn>
              <a:cxn ang="0">
                <a:pos x="555" y="664"/>
              </a:cxn>
              <a:cxn ang="0">
                <a:pos x="580" y="697"/>
              </a:cxn>
              <a:cxn ang="0">
                <a:pos x="597" y="738"/>
              </a:cxn>
              <a:cxn ang="0">
                <a:pos x="630" y="725"/>
              </a:cxn>
              <a:cxn ang="0">
                <a:pos x="630" y="684"/>
              </a:cxn>
              <a:cxn ang="0">
                <a:pos x="664" y="680"/>
              </a:cxn>
              <a:cxn ang="0">
                <a:pos x="677" y="631"/>
              </a:cxn>
              <a:cxn ang="0">
                <a:pos x="660" y="533"/>
              </a:cxn>
              <a:cxn ang="0">
                <a:pos x="601" y="438"/>
              </a:cxn>
              <a:cxn ang="0">
                <a:pos x="521" y="348"/>
              </a:cxn>
              <a:cxn ang="0">
                <a:pos x="479" y="319"/>
              </a:cxn>
              <a:cxn ang="0">
                <a:pos x="454" y="323"/>
              </a:cxn>
              <a:cxn ang="0">
                <a:pos x="416" y="282"/>
              </a:cxn>
              <a:cxn ang="0">
                <a:pos x="395" y="250"/>
              </a:cxn>
              <a:cxn ang="0">
                <a:pos x="365" y="229"/>
              </a:cxn>
              <a:cxn ang="0">
                <a:pos x="336" y="205"/>
              </a:cxn>
              <a:cxn ang="0">
                <a:pos x="315" y="164"/>
              </a:cxn>
              <a:cxn ang="0">
                <a:pos x="281" y="164"/>
              </a:cxn>
              <a:cxn ang="0">
                <a:pos x="277" y="131"/>
              </a:cxn>
              <a:cxn ang="0">
                <a:pos x="252" y="131"/>
              </a:cxn>
              <a:cxn ang="0">
                <a:pos x="222" y="106"/>
              </a:cxn>
              <a:cxn ang="0">
                <a:pos x="185" y="86"/>
              </a:cxn>
              <a:cxn ang="0">
                <a:pos x="180" y="69"/>
              </a:cxn>
              <a:cxn ang="0">
                <a:pos x="168" y="53"/>
              </a:cxn>
              <a:cxn ang="0">
                <a:pos x="163" y="49"/>
              </a:cxn>
              <a:cxn ang="0">
                <a:pos x="155" y="32"/>
              </a:cxn>
              <a:cxn ang="0">
                <a:pos x="134" y="32"/>
              </a:cxn>
              <a:cxn ang="0">
                <a:pos x="113" y="41"/>
              </a:cxn>
              <a:cxn ang="0">
                <a:pos x="100" y="24"/>
              </a:cxn>
              <a:cxn ang="0">
                <a:pos x="79" y="4"/>
              </a:cxn>
              <a:cxn ang="0">
                <a:pos x="58" y="8"/>
              </a:cxn>
              <a:cxn ang="0">
                <a:pos x="50" y="28"/>
              </a:cxn>
              <a:cxn ang="0">
                <a:pos x="37" y="20"/>
              </a:cxn>
              <a:cxn ang="0">
                <a:pos x="0" y="0"/>
              </a:cxn>
            </a:cxnLst>
            <a:rect l="0" t="0" r="r" b="b"/>
            <a:pathLst>
              <a:path w="678" h="739">
                <a:moveTo>
                  <a:pt x="0" y="0"/>
                </a:moveTo>
                <a:lnTo>
                  <a:pt x="16" y="36"/>
                </a:lnTo>
                <a:lnTo>
                  <a:pt x="29" y="57"/>
                </a:lnTo>
                <a:lnTo>
                  <a:pt x="25" y="90"/>
                </a:lnTo>
                <a:lnTo>
                  <a:pt x="33" y="139"/>
                </a:lnTo>
                <a:lnTo>
                  <a:pt x="54" y="159"/>
                </a:lnTo>
                <a:lnTo>
                  <a:pt x="100" y="159"/>
                </a:lnTo>
                <a:lnTo>
                  <a:pt x="155" y="155"/>
                </a:lnTo>
                <a:lnTo>
                  <a:pt x="189" y="168"/>
                </a:lnTo>
                <a:lnTo>
                  <a:pt x="227" y="225"/>
                </a:lnTo>
                <a:lnTo>
                  <a:pt x="231" y="295"/>
                </a:lnTo>
                <a:lnTo>
                  <a:pt x="256" y="319"/>
                </a:lnTo>
                <a:lnTo>
                  <a:pt x="273" y="352"/>
                </a:lnTo>
                <a:lnTo>
                  <a:pt x="281" y="389"/>
                </a:lnTo>
                <a:lnTo>
                  <a:pt x="294" y="438"/>
                </a:lnTo>
                <a:lnTo>
                  <a:pt x="323" y="442"/>
                </a:lnTo>
                <a:lnTo>
                  <a:pt x="340" y="451"/>
                </a:lnTo>
                <a:lnTo>
                  <a:pt x="357" y="487"/>
                </a:lnTo>
                <a:lnTo>
                  <a:pt x="374" y="524"/>
                </a:lnTo>
                <a:lnTo>
                  <a:pt x="407" y="537"/>
                </a:lnTo>
                <a:lnTo>
                  <a:pt x="454" y="582"/>
                </a:lnTo>
                <a:lnTo>
                  <a:pt x="487" y="627"/>
                </a:lnTo>
                <a:lnTo>
                  <a:pt x="500" y="664"/>
                </a:lnTo>
                <a:lnTo>
                  <a:pt x="555" y="664"/>
                </a:lnTo>
                <a:lnTo>
                  <a:pt x="580" y="697"/>
                </a:lnTo>
                <a:lnTo>
                  <a:pt x="597" y="738"/>
                </a:lnTo>
                <a:lnTo>
                  <a:pt x="630" y="725"/>
                </a:lnTo>
                <a:lnTo>
                  <a:pt x="630" y="684"/>
                </a:lnTo>
                <a:lnTo>
                  <a:pt x="664" y="680"/>
                </a:lnTo>
                <a:lnTo>
                  <a:pt x="677" y="631"/>
                </a:lnTo>
                <a:lnTo>
                  <a:pt x="660" y="533"/>
                </a:lnTo>
                <a:lnTo>
                  <a:pt x="601" y="438"/>
                </a:lnTo>
                <a:lnTo>
                  <a:pt x="521" y="348"/>
                </a:lnTo>
                <a:lnTo>
                  <a:pt x="479" y="319"/>
                </a:lnTo>
                <a:lnTo>
                  <a:pt x="454" y="323"/>
                </a:lnTo>
                <a:lnTo>
                  <a:pt x="416" y="282"/>
                </a:lnTo>
                <a:lnTo>
                  <a:pt x="395" y="250"/>
                </a:lnTo>
                <a:lnTo>
                  <a:pt x="365" y="229"/>
                </a:lnTo>
                <a:lnTo>
                  <a:pt x="336" y="205"/>
                </a:lnTo>
                <a:lnTo>
                  <a:pt x="315" y="164"/>
                </a:lnTo>
                <a:lnTo>
                  <a:pt x="281" y="164"/>
                </a:lnTo>
                <a:lnTo>
                  <a:pt x="277" y="131"/>
                </a:lnTo>
                <a:lnTo>
                  <a:pt x="252" y="131"/>
                </a:lnTo>
                <a:lnTo>
                  <a:pt x="222" y="106"/>
                </a:lnTo>
                <a:lnTo>
                  <a:pt x="185" y="86"/>
                </a:lnTo>
                <a:lnTo>
                  <a:pt x="180" y="69"/>
                </a:lnTo>
                <a:lnTo>
                  <a:pt x="168" y="53"/>
                </a:lnTo>
                <a:lnTo>
                  <a:pt x="163" y="49"/>
                </a:lnTo>
                <a:lnTo>
                  <a:pt x="155" y="32"/>
                </a:lnTo>
                <a:lnTo>
                  <a:pt x="134" y="32"/>
                </a:lnTo>
                <a:lnTo>
                  <a:pt x="113" y="41"/>
                </a:lnTo>
                <a:lnTo>
                  <a:pt x="100" y="24"/>
                </a:lnTo>
                <a:lnTo>
                  <a:pt x="79" y="4"/>
                </a:lnTo>
                <a:lnTo>
                  <a:pt x="58" y="8"/>
                </a:lnTo>
                <a:lnTo>
                  <a:pt x="50" y="28"/>
                </a:lnTo>
                <a:lnTo>
                  <a:pt x="37" y="20"/>
                </a:lnTo>
                <a:lnTo>
                  <a:pt x="0" y="0"/>
                </a:lnTo>
              </a:path>
            </a:pathLst>
          </a:custGeom>
          <a:pattFill prst="pct10">
            <a:fgClr>
              <a:schemeClr val="bg2"/>
            </a:fgClr>
            <a:bgClr>
              <a:schemeClr val="folHlink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57" name="Freeform 17" descr="75%"/>
          <p:cNvSpPr>
            <a:spLocks/>
          </p:cNvSpPr>
          <p:nvPr/>
        </p:nvSpPr>
        <p:spPr bwMode="auto">
          <a:xfrm>
            <a:off x="5459413" y="6091238"/>
            <a:ext cx="923925" cy="296862"/>
          </a:xfrm>
          <a:custGeom>
            <a:avLst/>
            <a:gdLst/>
            <a:ahLst/>
            <a:cxnLst>
              <a:cxn ang="0">
                <a:pos x="16" y="33"/>
              </a:cxn>
              <a:cxn ang="0">
                <a:pos x="0" y="53"/>
              </a:cxn>
              <a:cxn ang="0">
                <a:pos x="8" y="70"/>
              </a:cxn>
              <a:cxn ang="0">
                <a:pos x="4" y="99"/>
              </a:cxn>
              <a:cxn ang="0">
                <a:pos x="42" y="95"/>
              </a:cxn>
              <a:cxn ang="0">
                <a:pos x="84" y="115"/>
              </a:cxn>
              <a:cxn ang="0">
                <a:pos x="138" y="124"/>
              </a:cxn>
              <a:cxn ang="0">
                <a:pos x="185" y="124"/>
              </a:cxn>
              <a:cxn ang="0">
                <a:pos x="218" y="119"/>
              </a:cxn>
              <a:cxn ang="0">
                <a:pos x="244" y="124"/>
              </a:cxn>
              <a:cxn ang="0">
                <a:pos x="277" y="152"/>
              </a:cxn>
              <a:cxn ang="0">
                <a:pos x="319" y="161"/>
              </a:cxn>
              <a:cxn ang="0">
                <a:pos x="366" y="148"/>
              </a:cxn>
              <a:cxn ang="0">
                <a:pos x="421" y="165"/>
              </a:cxn>
              <a:cxn ang="0">
                <a:pos x="458" y="161"/>
              </a:cxn>
              <a:cxn ang="0">
                <a:pos x="484" y="157"/>
              </a:cxn>
              <a:cxn ang="0">
                <a:pos x="509" y="169"/>
              </a:cxn>
              <a:cxn ang="0">
                <a:pos x="543" y="186"/>
              </a:cxn>
              <a:cxn ang="0">
                <a:pos x="581" y="173"/>
              </a:cxn>
              <a:cxn ang="0">
                <a:pos x="576" y="148"/>
              </a:cxn>
              <a:cxn ang="0">
                <a:pos x="572" y="136"/>
              </a:cxn>
              <a:cxn ang="0">
                <a:pos x="543" y="115"/>
              </a:cxn>
              <a:cxn ang="0">
                <a:pos x="471" y="115"/>
              </a:cxn>
              <a:cxn ang="0">
                <a:pos x="450" y="78"/>
              </a:cxn>
              <a:cxn ang="0">
                <a:pos x="425" y="45"/>
              </a:cxn>
              <a:cxn ang="0">
                <a:pos x="408" y="45"/>
              </a:cxn>
              <a:cxn ang="0">
                <a:pos x="366" y="53"/>
              </a:cxn>
              <a:cxn ang="0">
                <a:pos x="349" y="49"/>
              </a:cxn>
              <a:cxn ang="0">
                <a:pos x="328" y="33"/>
              </a:cxn>
              <a:cxn ang="0">
                <a:pos x="294" y="33"/>
              </a:cxn>
              <a:cxn ang="0">
                <a:pos x="273" y="53"/>
              </a:cxn>
              <a:cxn ang="0">
                <a:pos x="256" y="53"/>
              </a:cxn>
              <a:cxn ang="0">
                <a:pos x="239" y="49"/>
              </a:cxn>
              <a:cxn ang="0">
                <a:pos x="181" y="45"/>
              </a:cxn>
              <a:cxn ang="0">
                <a:pos x="159" y="28"/>
              </a:cxn>
              <a:cxn ang="0">
                <a:pos x="126" y="4"/>
              </a:cxn>
              <a:cxn ang="0">
                <a:pos x="75" y="12"/>
              </a:cxn>
              <a:cxn ang="0">
                <a:pos x="75" y="0"/>
              </a:cxn>
              <a:cxn ang="0">
                <a:pos x="67" y="0"/>
              </a:cxn>
              <a:cxn ang="0">
                <a:pos x="58" y="4"/>
              </a:cxn>
              <a:cxn ang="0">
                <a:pos x="42" y="28"/>
              </a:cxn>
              <a:cxn ang="0">
                <a:pos x="16" y="33"/>
              </a:cxn>
            </a:cxnLst>
            <a:rect l="0" t="0" r="r" b="b"/>
            <a:pathLst>
              <a:path w="582" h="187">
                <a:moveTo>
                  <a:pt x="16" y="33"/>
                </a:moveTo>
                <a:lnTo>
                  <a:pt x="0" y="53"/>
                </a:lnTo>
                <a:lnTo>
                  <a:pt x="8" y="70"/>
                </a:lnTo>
                <a:lnTo>
                  <a:pt x="4" y="99"/>
                </a:lnTo>
                <a:lnTo>
                  <a:pt x="42" y="95"/>
                </a:lnTo>
                <a:lnTo>
                  <a:pt x="84" y="115"/>
                </a:lnTo>
                <a:lnTo>
                  <a:pt x="138" y="124"/>
                </a:lnTo>
                <a:lnTo>
                  <a:pt x="185" y="124"/>
                </a:lnTo>
                <a:lnTo>
                  <a:pt x="218" y="119"/>
                </a:lnTo>
                <a:lnTo>
                  <a:pt x="244" y="124"/>
                </a:lnTo>
                <a:lnTo>
                  <a:pt x="277" y="152"/>
                </a:lnTo>
                <a:lnTo>
                  <a:pt x="319" y="161"/>
                </a:lnTo>
                <a:lnTo>
                  <a:pt x="366" y="148"/>
                </a:lnTo>
                <a:lnTo>
                  <a:pt x="421" y="165"/>
                </a:lnTo>
                <a:lnTo>
                  <a:pt x="458" y="161"/>
                </a:lnTo>
                <a:lnTo>
                  <a:pt x="484" y="157"/>
                </a:lnTo>
                <a:lnTo>
                  <a:pt x="509" y="169"/>
                </a:lnTo>
                <a:lnTo>
                  <a:pt x="543" y="186"/>
                </a:lnTo>
                <a:lnTo>
                  <a:pt x="581" y="173"/>
                </a:lnTo>
                <a:lnTo>
                  <a:pt x="576" y="148"/>
                </a:lnTo>
                <a:lnTo>
                  <a:pt x="572" y="136"/>
                </a:lnTo>
                <a:lnTo>
                  <a:pt x="543" y="115"/>
                </a:lnTo>
                <a:lnTo>
                  <a:pt x="471" y="115"/>
                </a:lnTo>
                <a:lnTo>
                  <a:pt x="450" y="78"/>
                </a:lnTo>
                <a:lnTo>
                  <a:pt x="425" y="45"/>
                </a:lnTo>
                <a:lnTo>
                  <a:pt x="408" y="45"/>
                </a:lnTo>
                <a:lnTo>
                  <a:pt x="366" y="53"/>
                </a:lnTo>
                <a:lnTo>
                  <a:pt x="349" y="49"/>
                </a:lnTo>
                <a:lnTo>
                  <a:pt x="328" y="33"/>
                </a:lnTo>
                <a:lnTo>
                  <a:pt x="294" y="33"/>
                </a:lnTo>
                <a:lnTo>
                  <a:pt x="273" y="53"/>
                </a:lnTo>
                <a:lnTo>
                  <a:pt x="256" y="53"/>
                </a:lnTo>
                <a:lnTo>
                  <a:pt x="239" y="49"/>
                </a:lnTo>
                <a:lnTo>
                  <a:pt x="181" y="45"/>
                </a:lnTo>
                <a:lnTo>
                  <a:pt x="159" y="28"/>
                </a:lnTo>
                <a:lnTo>
                  <a:pt x="126" y="4"/>
                </a:lnTo>
                <a:lnTo>
                  <a:pt x="75" y="12"/>
                </a:lnTo>
                <a:lnTo>
                  <a:pt x="75" y="0"/>
                </a:lnTo>
                <a:lnTo>
                  <a:pt x="67" y="0"/>
                </a:lnTo>
                <a:lnTo>
                  <a:pt x="58" y="4"/>
                </a:lnTo>
                <a:lnTo>
                  <a:pt x="42" y="28"/>
                </a:lnTo>
                <a:lnTo>
                  <a:pt x="16" y="33"/>
                </a:lnTo>
              </a:path>
            </a:pathLst>
          </a:custGeom>
          <a:pattFill prst="pct75">
            <a:fgClr>
              <a:srgbClr val="9CB7A5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58" name="Freeform 18" descr="75%"/>
          <p:cNvSpPr>
            <a:spLocks/>
          </p:cNvSpPr>
          <p:nvPr/>
        </p:nvSpPr>
        <p:spPr bwMode="auto">
          <a:xfrm>
            <a:off x="5746750" y="4670425"/>
            <a:ext cx="1163638" cy="1103313"/>
          </a:xfrm>
          <a:custGeom>
            <a:avLst/>
            <a:gdLst/>
            <a:ahLst/>
            <a:cxnLst>
              <a:cxn ang="0">
                <a:pos x="551" y="41"/>
              </a:cxn>
              <a:cxn ang="0">
                <a:pos x="500" y="110"/>
              </a:cxn>
              <a:cxn ang="0">
                <a:pos x="450" y="197"/>
              </a:cxn>
              <a:cxn ang="0">
                <a:pos x="382" y="180"/>
              </a:cxn>
              <a:cxn ang="0">
                <a:pos x="353" y="229"/>
              </a:cxn>
              <a:cxn ang="0">
                <a:pos x="319" y="250"/>
              </a:cxn>
              <a:cxn ang="0">
                <a:pos x="265" y="275"/>
              </a:cxn>
              <a:cxn ang="0">
                <a:pos x="206" y="291"/>
              </a:cxn>
              <a:cxn ang="0">
                <a:pos x="168" y="340"/>
              </a:cxn>
              <a:cxn ang="0">
                <a:pos x="143" y="377"/>
              </a:cxn>
              <a:cxn ang="0">
                <a:pos x="79" y="369"/>
              </a:cxn>
              <a:cxn ang="0">
                <a:pos x="21" y="361"/>
              </a:cxn>
              <a:cxn ang="0">
                <a:pos x="0" y="468"/>
              </a:cxn>
              <a:cxn ang="0">
                <a:pos x="12" y="529"/>
              </a:cxn>
              <a:cxn ang="0">
                <a:pos x="37" y="574"/>
              </a:cxn>
              <a:cxn ang="0">
                <a:pos x="67" y="562"/>
              </a:cxn>
              <a:cxn ang="0">
                <a:pos x="84" y="620"/>
              </a:cxn>
              <a:cxn ang="0">
                <a:pos x="134" y="636"/>
              </a:cxn>
              <a:cxn ang="0">
                <a:pos x="151" y="685"/>
              </a:cxn>
              <a:cxn ang="0">
                <a:pos x="189" y="648"/>
              </a:cxn>
              <a:cxn ang="0">
                <a:pos x="235" y="677"/>
              </a:cxn>
              <a:cxn ang="0">
                <a:pos x="302" y="648"/>
              </a:cxn>
              <a:cxn ang="0">
                <a:pos x="340" y="665"/>
              </a:cxn>
              <a:cxn ang="0">
                <a:pos x="387" y="644"/>
              </a:cxn>
              <a:cxn ang="0">
                <a:pos x="496" y="694"/>
              </a:cxn>
              <a:cxn ang="0">
                <a:pos x="530" y="615"/>
              </a:cxn>
              <a:cxn ang="0">
                <a:pos x="576" y="558"/>
              </a:cxn>
              <a:cxn ang="0">
                <a:pos x="593" y="439"/>
              </a:cxn>
              <a:cxn ang="0">
                <a:pos x="631" y="390"/>
              </a:cxn>
              <a:cxn ang="0">
                <a:pos x="689" y="406"/>
              </a:cxn>
              <a:cxn ang="0">
                <a:pos x="647" y="340"/>
              </a:cxn>
              <a:cxn ang="0">
                <a:pos x="605" y="184"/>
              </a:cxn>
              <a:cxn ang="0">
                <a:pos x="689" y="164"/>
              </a:cxn>
              <a:cxn ang="0">
                <a:pos x="698" y="119"/>
              </a:cxn>
              <a:cxn ang="0">
                <a:pos x="732" y="110"/>
              </a:cxn>
              <a:cxn ang="0">
                <a:pos x="656" y="86"/>
              </a:cxn>
              <a:cxn ang="0">
                <a:pos x="635" y="32"/>
              </a:cxn>
              <a:cxn ang="0">
                <a:pos x="601" y="0"/>
              </a:cxn>
            </a:cxnLst>
            <a:rect l="0" t="0" r="r" b="b"/>
            <a:pathLst>
              <a:path w="733" h="695">
                <a:moveTo>
                  <a:pt x="551" y="8"/>
                </a:moveTo>
                <a:lnTo>
                  <a:pt x="551" y="41"/>
                </a:lnTo>
                <a:lnTo>
                  <a:pt x="534" y="69"/>
                </a:lnTo>
                <a:lnTo>
                  <a:pt x="500" y="110"/>
                </a:lnTo>
                <a:lnTo>
                  <a:pt x="462" y="164"/>
                </a:lnTo>
                <a:lnTo>
                  <a:pt x="450" y="197"/>
                </a:lnTo>
                <a:lnTo>
                  <a:pt x="399" y="188"/>
                </a:lnTo>
                <a:lnTo>
                  <a:pt x="382" y="180"/>
                </a:lnTo>
                <a:lnTo>
                  <a:pt x="366" y="193"/>
                </a:lnTo>
                <a:lnTo>
                  <a:pt x="353" y="229"/>
                </a:lnTo>
                <a:lnTo>
                  <a:pt x="332" y="250"/>
                </a:lnTo>
                <a:lnTo>
                  <a:pt x="319" y="250"/>
                </a:lnTo>
                <a:lnTo>
                  <a:pt x="281" y="258"/>
                </a:lnTo>
                <a:lnTo>
                  <a:pt x="265" y="275"/>
                </a:lnTo>
                <a:lnTo>
                  <a:pt x="248" y="283"/>
                </a:lnTo>
                <a:lnTo>
                  <a:pt x="206" y="291"/>
                </a:lnTo>
                <a:lnTo>
                  <a:pt x="176" y="312"/>
                </a:lnTo>
                <a:lnTo>
                  <a:pt x="168" y="340"/>
                </a:lnTo>
                <a:lnTo>
                  <a:pt x="159" y="373"/>
                </a:lnTo>
                <a:lnTo>
                  <a:pt x="143" y="377"/>
                </a:lnTo>
                <a:lnTo>
                  <a:pt x="126" y="361"/>
                </a:lnTo>
                <a:lnTo>
                  <a:pt x="79" y="369"/>
                </a:lnTo>
                <a:lnTo>
                  <a:pt x="50" y="357"/>
                </a:lnTo>
                <a:lnTo>
                  <a:pt x="21" y="361"/>
                </a:lnTo>
                <a:lnTo>
                  <a:pt x="16" y="410"/>
                </a:lnTo>
                <a:lnTo>
                  <a:pt x="0" y="468"/>
                </a:lnTo>
                <a:lnTo>
                  <a:pt x="16" y="488"/>
                </a:lnTo>
                <a:lnTo>
                  <a:pt x="12" y="529"/>
                </a:lnTo>
                <a:lnTo>
                  <a:pt x="16" y="566"/>
                </a:lnTo>
                <a:lnTo>
                  <a:pt x="37" y="574"/>
                </a:lnTo>
                <a:lnTo>
                  <a:pt x="54" y="554"/>
                </a:lnTo>
                <a:lnTo>
                  <a:pt x="67" y="562"/>
                </a:lnTo>
                <a:lnTo>
                  <a:pt x="88" y="591"/>
                </a:lnTo>
                <a:lnTo>
                  <a:pt x="84" y="620"/>
                </a:lnTo>
                <a:lnTo>
                  <a:pt x="96" y="636"/>
                </a:lnTo>
                <a:lnTo>
                  <a:pt x="134" y="636"/>
                </a:lnTo>
                <a:lnTo>
                  <a:pt x="126" y="673"/>
                </a:lnTo>
                <a:lnTo>
                  <a:pt x="151" y="685"/>
                </a:lnTo>
                <a:lnTo>
                  <a:pt x="176" y="661"/>
                </a:lnTo>
                <a:lnTo>
                  <a:pt x="189" y="648"/>
                </a:lnTo>
                <a:lnTo>
                  <a:pt x="201" y="669"/>
                </a:lnTo>
                <a:lnTo>
                  <a:pt x="235" y="677"/>
                </a:lnTo>
                <a:lnTo>
                  <a:pt x="244" y="652"/>
                </a:lnTo>
                <a:lnTo>
                  <a:pt x="302" y="648"/>
                </a:lnTo>
                <a:lnTo>
                  <a:pt x="323" y="652"/>
                </a:lnTo>
                <a:lnTo>
                  <a:pt x="340" y="665"/>
                </a:lnTo>
                <a:lnTo>
                  <a:pt x="366" y="648"/>
                </a:lnTo>
                <a:lnTo>
                  <a:pt x="387" y="644"/>
                </a:lnTo>
                <a:lnTo>
                  <a:pt x="458" y="665"/>
                </a:lnTo>
                <a:lnTo>
                  <a:pt x="496" y="694"/>
                </a:lnTo>
                <a:lnTo>
                  <a:pt x="521" y="657"/>
                </a:lnTo>
                <a:lnTo>
                  <a:pt x="530" y="615"/>
                </a:lnTo>
                <a:lnTo>
                  <a:pt x="525" y="562"/>
                </a:lnTo>
                <a:lnTo>
                  <a:pt x="576" y="558"/>
                </a:lnTo>
                <a:lnTo>
                  <a:pt x="597" y="500"/>
                </a:lnTo>
                <a:lnTo>
                  <a:pt x="593" y="439"/>
                </a:lnTo>
                <a:lnTo>
                  <a:pt x="618" y="439"/>
                </a:lnTo>
                <a:lnTo>
                  <a:pt x="631" y="390"/>
                </a:lnTo>
                <a:lnTo>
                  <a:pt x="647" y="398"/>
                </a:lnTo>
                <a:lnTo>
                  <a:pt x="689" y="406"/>
                </a:lnTo>
                <a:lnTo>
                  <a:pt x="694" y="369"/>
                </a:lnTo>
                <a:lnTo>
                  <a:pt x="647" y="340"/>
                </a:lnTo>
                <a:lnTo>
                  <a:pt x="610" y="283"/>
                </a:lnTo>
                <a:lnTo>
                  <a:pt x="605" y="184"/>
                </a:lnTo>
                <a:lnTo>
                  <a:pt x="626" y="164"/>
                </a:lnTo>
                <a:lnTo>
                  <a:pt x="689" y="164"/>
                </a:lnTo>
                <a:lnTo>
                  <a:pt x="685" y="119"/>
                </a:lnTo>
                <a:lnTo>
                  <a:pt x="698" y="119"/>
                </a:lnTo>
                <a:lnTo>
                  <a:pt x="710" y="143"/>
                </a:lnTo>
                <a:lnTo>
                  <a:pt x="732" y="110"/>
                </a:lnTo>
                <a:lnTo>
                  <a:pt x="702" y="90"/>
                </a:lnTo>
                <a:lnTo>
                  <a:pt x="656" y="86"/>
                </a:lnTo>
                <a:lnTo>
                  <a:pt x="643" y="61"/>
                </a:lnTo>
                <a:lnTo>
                  <a:pt x="635" y="32"/>
                </a:lnTo>
                <a:lnTo>
                  <a:pt x="622" y="0"/>
                </a:lnTo>
                <a:lnTo>
                  <a:pt x="601" y="0"/>
                </a:lnTo>
                <a:lnTo>
                  <a:pt x="551" y="8"/>
                </a:lnTo>
              </a:path>
            </a:pathLst>
          </a:custGeom>
          <a:pattFill prst="pct75">
            <a:fgClr>
              <a:srgbClr val="9CB7A5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59" name="Freeform 19" descr="75%"/>
          <p:cNvSpPr>
            <a:spLocks/>
          </p:cNvSpPr>
          <p:nvPr/>
        </p:nvSpPr>
        <p:spPr bwMode="auto">
          <a:xfrm>
            <a:off x="6867525" y="5486400"/>
            <a:ext cx="485775" cy="622300"/>
          </a:xfrm>
          <a:custGeom>
            <a:avLst/>
            <a:gdLst/>
            <a:ahLst/>
            <a:cxnLst>
              <a:cxn ang="0">
                <a:pos x="63" y="0"/>
              </a:cxn>
              <a:cxn ang="0">
                <a:pos x="55" y="20"/>
              </a:cxn>
              <a:cxn ang="0">
                <a:pos x="59" y="32"/>
              </a:cxn>
              <a:cxn ang="0">
                <a:pos x="59" y="69"/>
              </a:cxn>
              <a:cxn ang="0">
                <a:pos x="63" y="102"/>
              </a:cxn>
              <a:cxn ang="0">
                <a:pos x="38" y="123"/>
              </a:cxn>
              <a:cxn ang="0">
                <a:pos x="16" y="152"/>
              </a:cxn>
              <a:cxn ang="0">
                <a:pos x="4" y="168"/>
              </a:cxn>
              <a:cxn ang="0">
                <a:pos x="0" y="189"/>
              </a:cxn>
              <a:cxn ang="0">
                <a:pos x="0" y="201"/>
              </a:cxn>
              <a:cxn ang="0">
                <a:pos x="16" y="226"/>
              </a:cxn>
              <a:cxn ang="0">
                <a:pos x="50" y="238"/>
              </a:cxn>
              <a:cxn ang="0">
                <a:pos x="59" y="267"/>
              </a:cxn>
              <a:cxn ang="0">
                <a:pos x="46" y="304"/>
              </a:cxn>
              <a:cxn ang="0">
                <a:pos x="46" y="329"/>
              </a:cxn>
              <a:cxn ang="0">
                <a:pos x="55" y="353"/>
              </a:cxn>
              <a:cxn ang="0">
                <a:pos x="63" y="382"/>
              </a:cxn>
              <a:cxn ang="0">
                <a:pos x="80" y="391"/>
              </a:cxn>
              <a:cxn ang="0">
                <a:pos x="84" y="353"/>
              </a:cxn>
              <a:cxn ang="0">
                <a:pos x="97" y="333"/>
              </a:cxn>
              <a:cxn ang="0">
                <a:pos x="101" y="308"/>
              </a:cxn>
              <a:cxn ang="0">
                <a:pos x="97" y="275"/>
              </a:cxn>
              <a:cxn ang="0">
                <a:pos x="105" y="251"/>
              </a:cxn>
              <a:cxn ang="0">
                <a:pos x="110" y="238"/>
              </a:cxn>
              <a:cxn ang="0">
                <a:pos x="114" y="222"/>
              </a:cxn>
              <a:cxn ang="0">
                <a:pos x="110" y="209"/>
              </a:cxn>
              <a:cxn ang="0">
                <a:pos x="105" y="181"/>
              </a:cxn>
              <a:cxn ang="0">
                <a:pos x="114" y="152"/>
              </a:cxn>
              <a:cxn ang="0">
                <a:pos x="139" y="144"/>
              </a:cxn>
              <a:cxn ang="0">
                <a:pos x="148" y="181"/>
              </a:cxn>
              <a:cxn ang="0">
                <a:pos x="148" y="193"/>
              </a:cxn>
              <a:cxn ang="0">
                <a:pos x="152" y="205"/>
              </a:cxn>
              <a:cxn ang="0">
                <a:pos x="182" y="214"/>
              </a:cxn>
              <a:cxn ang="0">
                <a:pos x="190" y="263"/>
              </a:cxn>
              <a:cxn ang="0">
                <a:pos x="194" y="283"/>
              </a:cxn>
              <a:cxn ang="0">
                <a:pos x="220" y="251"/>
              </a:cxn>
              <a:cxn ang="0">
                <a:pos x="245" y="246"/>
              </a:cxn>
              <a:cxn ang="0">
                <a:pos x="262" y="222"/>
              </a:cxn>
              <a:cxn ang="0">
                <a:pos x="258" y="205"/>
              </a:cxn>
              <a:cxn ang="0">
                <a:pos x="254" y="185"/>
              </a:cxn>
              <a:cxn ang="0">
                <a:pos x="245" y="168"/>
              </a:cxn>
              <a:cxn ang="0">
                <a:pos x="220" y="152"/>
              </a:cxn>
              <a:cxn ang="0">
                <a:pos x="207" y="119"/>
              </a:cxn>
              <a:cxn ang="0">
                <a:pos x="182" y="98"/>
              </a:cxn>
              <a:cxn ang="0">
                <a:pos x="186" y="86"/>
              </a:cxn>
              <a:cxn ang="0">
                <a:pos x="220" y="86"/>
              </a:cxn>
              <a:cxn ang="0">
                <a:pos x="237" y="61"/>
              </a:cxn>
              <a:cxn ang="0">
                <a:pos x="254" y="53"/>
              </a:cxn>
              <a:cxn ang="0">
                <a:pos x="271" y="37"/>
              </a:cxn>
              <a:cxn ang="0">
                <a:pos x="300" y="28"/>
              </a:cxn>
              <a:cxn ang="0">
                <a:pos x="305" y="12"/>
              </a:cxn>
              <a:cxn ang="0">
                <a:pos x="271" y="8"/>
              </a:cxn>
              <a:cxn ang="0">
                <a:pos x="241" y="4"/>
              </a:cxn>
              <a:cxn ang="0">
                <a:pos x="220" y="12"/>
              </a:cxn>
              <a:cxn ang="0">
                <a:pos x="216" y="28"/>
              </a:cxn>
              <a:cxn ang="0">
                <a:pos x="169" y="20"/>
              </a:cxn>
              <a:cxn ang="0">
                <a:pos x="148" y="37"/>
              </a:cxn>
              <a:cxn ang="0">
                <a:pos x="144" y="57"/>
              </a:cxn>
              <a:cxn ang="0">
                <a:pos x="122" y="41"/>
              </a:cxn>
              <a:cxn ang="0">
                <a:pos x="114" y="28"/>
              </a:cxn>
              <a:cxn ang="0">
                <a:pos x="110" y="28"/>
              </a:cxn>
              <a:cxn ang="0">
                <a:pos x="97" y="12"/>
              </a:cxn>
              <a:cxn ang="0">
                <a:pos x="63" y="0"/>
              </a:cxn>
            </a:cxnLst>
            <a:rect l="0" t="0" r="r" b="b"/>
            <a:pathLst>
              <a:path w="306" h="392">
                <a:moveTo>
                  <a:pt x="63" y="0"/>
                </a:moveTo>
                <a:lnTo>
                  <a:pt x="55" y="20"/>
                </a:lnTo>
                <a:lnTo>
                  <a:pt x="59" y="32"/>
                </a:lnTo>
                <a:lnTo>
                  <a:pt x="59" y="69"/>
                </a:lnTo>
                <a:lnTo>
                  <a:pt x="63" y="102"/>
                </a:lnTo>
                <a:lnTo>
                  <a:pt x="38" y="123"/>
                </a:lnTo>
                <a:lnTo>
                  <a:pt x="16" y="152"/>
                </a:lnTo>
                <a:lnTo>
                  <a:pt x="4" y="168"/>
                </a:lnTo>
                <a:lnTo>
                  <a:pt x="0" y="189"/>
                </a:lnTo>
                <a:lnTo>
                  <a:pt x="0" y="201"/>
                </a:lnTo>
                <a:lnTo>
                  <a:pt x="16" y="226"/>
                </a:lnTo>
                <a:lnTo>
                  <a:pt x="50" y="238"/>
                </a:lnTo>
                <a:lnTo>
                  <a:pt x="59" y="267"/>
                </a:lnTo>
                <a:lnTo>
                  <a:pt x="46" y="304"/>
                </a:lnTo>
                <a:lnTo>
                  <a:pt x="46" y="329"/>
                </a:lnTo>
                <a:lnTo>
                  <a:pt x="55" y="353"/>
                </a:lnTo>
                <a:lnTo>
                  <a:pt x="63" y="382"/>
                </a:lnTo>
                <a:lnTo>
                  <a:pt x="80" y="391"/>
                </a:lnTo>
                <a:lnTo>
                  <a:pt x="84" y="353"/>
                </a:lnTo>
                <a:lnTo>
                  <a:pt x="97" y="333"/>
                </a:lnTo>
                <a:lnTo>
                  <a:pt x="101" y="308"/>
                </a:lnTo>
                <a:lnTo>
                  <a:pt x="97" y="275"/>
                </a:lnTo>
                <a:lnTo>
                  <a:pt x="105" y="251"/>
                </a:lnTo>
                <a:lnTo>
                  <a:pt x="110" y="238"/>
                </a:lnTo>
                <a:lnTo>
                  <a:pt x="114" y="222"/>
                </a:lnTo>
                <a:lnTo>
                  <a:pt x="110" y="209"/>
                </a:lnTo>
                <a:lnTo>
                  <a:pt x="105" y="181"/>
                </a:lnTo>
                <a:lnTo>
                  <a:pt x="114" y="152"/>
                </a:lnTo>
                <a:lnTo>
                  <a:pt x="139" y="144"/>
                </a:lnTo>
                <a:lnTo>
                  <a:pt x="148" y="181"/>
                </a:lnTo>
                <a:lnTo>
                  <a:pt x="148" y="193"/>
                </a:lnTo>
                <a:lnTo>
                  <a:pt x="152" y="205"/>
                </a:lnTo>
                <a:lnTo>
                  <a:pt x="182" y="214"/>
                </a:lnTo>
                <a:lnTo>
                  <a:pt x="190" y="263"/>
                </a:lnTo>
                <a:lnTo>
                  <a:pt x="194" y="283"/>
                </a:lnTo>
                <a:lnTo>
                  <a:pt x="220" y="251"/>
                </a:lnTo>
                <a:lnTo>
                  <a:pt x="245" y="246"/>
                </a:lnTo>
                <a:lnTo>
                  <a:pt x="262" y="222"/>
                </a:lnTo>
                <a:lnTo>
                  <a:pt x="258" y="205"/>
                </a:lnTo>
                <a:lnTo>
                  <a:pt x="254" y="185"/>
                </a:lnTo>
                <a:lnTo>
                  <a:pt x="245" y="168"/>
                </a:lnTo>
                <a:lnTo>
                  <a:pt x="220" y="152"/>
                </a:lnTo>
                <a:lnTo>
                  <a:pt x="207" y="119"/>
                </a:lnTo>
                <a:lnTo>
                  <a:pt x="182" y="98"/>
                </a:lnTo>
                <a:lnTo>
                  <a:pt x="186" y="86"/>
                </a:lnTo>
                <a:lnTo>
                  <a:pt x="220" y="86"/>
                </a:lnTo>
                <a:lnTo>
                  <a:pt x="237" y="61"/>
                </a:lnTo>
                <a:lnTo>
                  <a:pt x="254" y="53"/>
                </a:lnTo>
                <a:lnTo>
                  <a:pt x="271" y="37"/>
                </a:lnTo>
                <a:lnTo>
                  <a:pt x="300" y="28"/>
                </a:lnTo>
                <a:lnTo>
                  <a:pt x="305" y="12"/>
                </a:lnTo>
                <a:lnTo>
                  <a:pt x="271" y="8"/>
                </a:lnTo>
                <a:lnTo>
                  <a:pt x="241" y="4"/>
                </a:lnTo>
                <a:lnTo>
                  <a:pt x="220" y="12"/>
                </a:lnTo>
                <a:lnTo>
                  <a:pt x="216" y="28"/>
                </a:lnTo>
                <a:lnTo>
                  <a:pt x="169" y="20"/>
                </a:lnTo>
                <a:lnTo>
                  <a:pt x="148" y="37"/>
                </a:lnTo>
                <a:lnTo>
                  <a:pt x="144" y="57"/>
                </a:lnTo>
                <a:lnTo>
                  <a:pt x="122" y="41"/>
                </a:lnTo>
                <a:lnTo>
                  <a:pt x="114" y="28"/>
                </a:lnTo>
                <a:lnTo>
                  <a:pt x="110" y="28"/>
                </a:lnTo>
                <a:lnTo>
                  <a:pt x="97" y="12"/>
                </a:lnTo>
                <a:lnTo>
                  <a:pt x="63" y="0"/>
                </a:lnTo>
              </a:path>
            </a:pathLst>
          </a:custGeom>
          <a:pattFill prst="pct75">
            <a:fgClr>
              <a:srgbClr val="9CB7A5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60" name="Freeform 20" descr="75%"/>
          <p:cNvSpPr>
            <a:spLocks/>
          </p:cNvSpPr>
          <p:nvPr/>
        </p:nvSpPr>
        <p:spPr bwMode="auto">
          <a:xfrm>
            <a:off x="7096125" y="5273675"/>
            <a:ext cx="469900" cy="119063"/>
          </a:xfrm>
          <a:custGeom>
            <a:avLst/>
            <a:gdLst/>
            <a:ahLst/>
            <a:cxnLst>
              <a:cxn ang="0">
                <a:pos x="134" y="69"/>
              </a:cxn>
              <a:cxn ang="0">
                <a:pos x="105" y="74"/>
              </a:cxn>
              <a:cxn ang="0">
                <a:pos x="80" y="65"/>
              </a:cxn>
              <a:cxn ang="0">
                <a:pos x="50" y="61"/>
              </a:cxn>
              <a:cxn ang="0">
                <a:pos x="12" y="69"/>
              </a:cxn>
              <a:cxn ang="0">
                <a:pos x="0" y="61"/>
              </a:cxn>
              <a:cxn ang="0">
                <a:pos x="4" y="49"/>
              </a:cxn>
              <a:cxn ang="0">
                <a:pos x="37" y="28"/>
              </a:cxn>
              <a:cxn ang="0">
                <a:pos x="101" y="24"/>
              </a:cxn>
              <a:cxn ang="0">
                <a:pos x="160" y="12"/>
              </a:cxn>
              <a:cxn ang="0">
                <a:pos x="181" y="4"/>
              </a:cxn>
              <a:cxn ang="0">
                <a:pos x="210" y="28"/>
              </a:cxn>
              <a:cxn ang="0">
                <a:pos x="248" y="16"/>
              </a:cxn>
              <a:cxn ang="0">
                <a:pos x="265" y="4"/>
              </a:cxn>
              <a:cxn ang="0">
                <a:pos x="295" y="0"/>
              </a:cxn>
              <a:cxn ang="0">
                <a:pos x="295" y="16"/>
              </a:cxn>
              <a:cxn ang="0">
                <a:pos x="257" y="32"/>
              </a:cxn>
              <a:cxn ang="0">
                <a:pos x="244" y="41"/>
              </a:cxn>
              <a:cxn ang="0">
                <a:pos x="227" y="69"/>
              </a:cxn>
              <a:cxn ang="0">
                <a:pos x="198" y="74"/>
              </a:cxn>
              <a:cxn ang="0">
                <a:pos x="134" y="69"/>
              </a:cxn>
            </a:cxnLst>
            <a:rect l="0" t="0" r="r" b="b"/>
            <a:pathLst>
              <a:path w="296" h="75">
                <a:moveTo>
                  <a:pt x="134" y="69"/>
                </a:moveTo>
                <a:lnTo>
                  <a:pt x="105" y="74"/>
                </a:lnTo>
                <a:lnTo>
                  <a:pt x="80" y="65"/>
                </a:lnTo>
                <a:lnTo>
                  <a:pt x="50" y="61"/>
                </a:lnTo>
                <a:lnTo>
                  <a:pt x="12" y="69"/>
                </a:lnTo>
                <a:lnTo>
                  <a:pt x="0" y="61"/>
                </a:lnTo>
                <a:lnTo>
                  <a:pt x="4" y="49"/>
                </a:lnTo>
                <a:lnTo>
                  <a:pt x="37" y="28"/>
                </a:lnTo>
                <a:lnTo>
                  <a:pt x="101" y="24"/>
                </a:lnTo>
                <a:lnTo>
                  <a:pt x="160" y="12"/>
                </a:lnTo>
                <a:lnTo>
                  <a:pt x="181" y="4"/>
                </a:lnTo>
                <a:lnTo>
                  <a:pt x="210" y="28"/>
                </a:lnTo>
                <a:lnTo>
                  <a:pt x="248" y="16"/>
                </a:lnTo>
                <a:lnTo>
                  <a:pt x="265" y="4"/>
                </a:lnTo>
                <a:lnTo>
                  <a:pt x="295" y="0"/>
                </a:lnTo>
                <a:lnTo>
                  <a:pt x="295" y="16"/>
                </a:lnTo>
                <a:lnTo>
                  <a:pt x="257" y="32"/>
                </a:lnTo>
                <a:lnTo>
                  <a:pt x="244" y="41"/>
                </a:lnTo>
                <a:lnTo>
                  <a:pt x="227" y="69"/>
                </a:lnTo>
                <a:lnTo>
                  <a:pt x="198" y="74"/>
                </a:lnTo>
                <a:lnTo>
                  <a:pt x="134" y="69"/>
                </a:lnTo>
              </a:path>
            </a:pathLst>
          </a:custGeom>
          <a:pattFill prst="pct75">
            <a:fgClr>
              <a:srgbClr val="9CB7A5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61" name="Freeform 21" descr="75%"/>
          <p:cNvSpPr>
            <a:spLocks/>
          </p:cNvSpPr>
          <p:nvPr/>
        </p:nvSpPr>
        <p:spPr bwMode="auto">
          <a:xfrm>
            <a:off x="6640513" y="6315075"/>
            <a:ext cx="277812" cy="119063"/>
          </a:xfrm>
          <a:custGeom>
            <a:avLst/>
            <a:gdLst/>
            <a:ahLst/>
            <a:cxnLst>
              <a:cxn ang="0">
                <a:pos x="0" y="74"/>
              </a:cxn>
              <a:cxn ang="0">
                <a:pos x="0" y="41"/>
              </a:cxn>
              <a:cxn ang="0">
                <a:pos x="42" y="32"/>
              </a:cxn>
              <a:cxn ang="0">
                <a:pos x="67" y="4"/>
              </a:cxn>
              <a:cxn ang="0">
                <a:pos x="93" y="0"/>
              </a:cxn>
              <a:cxn ang="0">
                <a:pos x="131" y="12"/>
              </a:cxn>
              <a:cxn ang="0">
                <a:pos x="165" y="12"/>
              </a:cxn>
              <a:cxn ang="0">
                <a:pos x="174" y="32"/>
              </a:cxn>
              <a:cxn ang="0">
                <a:pos x="101" y="49"/>
              </a:cxn>
              <a:cxn ang="0">
                <a:pos x="89" y="65"/>
              </a:cxn>
              <a:cxn ang="0">
                <a:pos x="59" y="74"/>
              </a:cxn>
              <a:cxn ang="0">
                <a:pos x="50" y="57"/>
              </a:cxn>
              <a:cxn ang="0">
                <a:pos x="0" y="74"/>
              </a:cxn>
            </a:cxnLst>
            <a:rect l="0" t="0" r="r" b="b"/>
            <a:pathLst>
              <a:path w="175" h="75">
                <a:moveTo>
                  <a:pt x="0" y="74"/>
                </a:moveTo>
                <a:lnTo>
                  <a:pt x="0" y="41"/>
                </a:lnTo>
                <a:lnTo>
                  <a:pt x="42" y="32"/>
                </a:lnTo>
                <a:lnTo>
                  <a:pt x="67" y="4"/>
                </a:lnTo>
                <a:lnTo>
                  <a:pt x="93" y="0"/>
                </a:lnTo>
                <a:lnTo>
                  <a:pt x="131" y="12"/>
                </a:lnTo>
                <a:lnTo>
                  <a:pt x="165" y="12"/>
                </a:lnTo>
                <a:lnTo>
                  <a:pt x="174" y="32"/>
                </a:lnTo>
                <a:lnTo>
                  <a:pt x="101" y="49"/>
                </a:lnTo>
                <a:lnTo>
                  <a:pt x="89" y="65"/>
                </a:lnTo>
                <a:lnTo>
                  <a:pt x="59" y="74"/>
                </a:lnTo>
                <a:lnTo>
                  <a:pt x="50" y="57"/>
                </a:lnTo>
                <a:lnTo>
                  <a:pt x="0" y="74"/>
                </a:lnTo>
              </a:path>
            </a:pathLst>
          </a:custGeom>
          <a:pattFill prst="pct75">
            <a:fgClr>
              <a:srgbClr val="9CB7A5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62" name="Freeform 22" descr="75%"/>
          <p:cNvSpPr>
            <a:spLocks/>
          </p:cNvSpPr>
          <p:nvPr/>
        </p:nvSpPr>
        <p:spPr bwMode="auto">
          <a:xfrm>
            <a:off x="6980238" y="6319838"/>
            <a:ext cx="452437" cy="85725"/>
          </a:xfrm>
          <a:custGeom>
            <a:avLst/>
            <a:gdLst/>
            <a:ahLst/>
            <a:cxnLst>
              <a:cxn ang="0">
                <a:pos x="0" y="40"/>
              </a:cxn>
              <a:cxn ang="0">
                <a:pos x="50" y="36"/>
              </a:cxn>
              <a:cxn ang="0">
                <a:pos x="59" y="44"/>
              </a:cxn>
              <a:cxn ang="0">
                <a:pos x="101" y="53"/>
              </a:cxn>
              <a:cxn ang="0">
                <a:pos x="118" y="48"/>
              </a:cxn>
              <a:cxn ang="0">
                <a:pos x="131" y="32"/>
              </a:cxn>
              <a:cxn ang="0">
                <a:pos x="144" y="36"/>
              </a:cxn>
              <a:cxn ang="0">
                <a:pos x="178" y="53"/>
              </a:cxn>
              <a:cxn ang="0">
                <a:pos x="207" y="48"/>
              </a:cxn>
              <a:cxn ang="0">
                <a:pos x="262" y="32"/>
              </a:cxn>
              <a:cxn ang="0">
                <a:pos x="284" y="0"/>
              </a:cxn>
              <a:cxn ang="0">
                <a:pos x="245" y="4"/>
              </a:cxn>
              <a:cxn ang="0">
                <a:pos x="220" y="8"/>
              </a:cxn>
              <a:cxn ang="0">
                <a:pos x="190" y="24"/>
              </a:cxn>
              <a:cxn ang="0">
                <a:pos x="156" y="20"/>
              </a:cxn>
              <a:cxn ang="0">
                <a:pos x="110" y="20"/>
              </a:cxn>
              <a:cxn ang="0">
                <a:pos x="101" y="4"/>
              </a:cxn>
              <a:cxn ang="0">
                <a:pos x="63" y="0"/>
              </a:cxn>
              <a:cxn ang="0">
                <a:pos x="25" y="20"/>
              </a:cxn>
              <a:cxn ang="0">
                <a:pos x="0" y="4"/>
              </a:cxn>
              <a:cxn ang="0">
                <a:pos x="0" y="40"/>
              </a:cxn>
            </a:cxnLst>
            <a:rect l="0" t="0" r="r" b="b"/>
            <a:pathLst>
              <a:path w="285" h="54">
                <a:moveTo>
                  <a:pt x="0" y="40"/>
                </a:moveTo>
                <a:lnTo>
                  <a:pt x="50" y="36"/>
                </a:lnTo>
                <a:lnTo>
                  <a:pt x="59" y="44"/>
                </a:lnTo>
                <a:lnTo>
                  <a:pt x="101" y="53"/>
                </a:lnTo>
                <a:lnTo>
                  <a:pt x="118" y="48"/>
                </a:lnTo>
                <a:lnTo>
                  <a:pt x="131" y="32"/>
                </a:lnTo>
                <a:lnTo>
                  <a:pt x="144" y="36"/>
                </a:lnTo>
                <a:lnTo>
                  <a:pt x="178" y="53"/>
                </a:lnTo>
                <a:lnTo>
                  <a:pt x="207" y="48"/>
                </a:lnTo>
                <a:lnTo>
                  <a:pt x="262" y="32"/>
                </a:lnTo>
                <a:lnTo>
                  <a:pt x="284" y="0"/>
                </a:lnTo>
                <a:lnTo>
                  <a:pt x="245" y="4"/>
                </a:lnTo>
                <a:lnTo>
                  <a:pt x="220" y="8"/>
                </a:lnTo>
                <a:lnTo>
                  <a:pt x="190" y="24"/>
                </a:lnTo>
                <a:lnTo>
                  <a:pt x="156" y="20"/>
                </a:lnTo>
                <a:lnTo>
                  <a:pt x="110" y="20"/>
                </a:lnTo>
                <a:lnTo>
                  <a:pt x="101" y="4"/>
                </a:lnTo>
                <a:lnTo>
                  <a:pt x="63" y="0"/>
                </a:lnTo>
                <a:lnTo>
                  <a:pt x="25" y="20"/>
                </a:lnTo>
                <a:lnTo>
                  <a:pt x="0" y="4"/>
                </a:lnTo>
                <a:lnTo>
                  <a:pt x="0" y="40"/>
                </a:lnTo>
              </a:path>
            </a:pathLst>
          </a:custGeom>
          <a:pattFill prst="pct75">
            <a:fgClr>
              <a:srgbClr val="9CB7A5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63" name="Freeform 23" descr="75%"/>
          <p:cNvSpPr>
            <a:spLocks/>
          </p:cNvSpPr>
          <p:nvPr/>
        </p:nvSpPr>
        <p:spPr bwMode="auto">
          <a:xfrm>
            <a:off x="6889750" y="6456363"/>
            <a:ext cx="180975" cy="106362"/>
          </a:xfrm>
          <a:custGeom>
            <a:avLst/>
            <a:gdLst/>
            <a:ahLst/>
            <a:cxnLst>
              <a:cxn ang="0">
                <a:pos x="54" y="20"/>
              </a:cxn>
              <a:cxn ang="0">
                <a:pos x="29" y="0"/>
              </a:cxn>
              <a:cxn ang="0">
                <a:pos x="4" y="8"/>
              </a:cxn>
              <a:cxn ang="0">
                <a:pos x="0" y="28"/>
              </a:cxn>
              <a:cxn ang="0">
                <a:pos x="25" y="41"/>
              </a:cxn>
              <a:cxn ang="0">
                <a:pos x="46" y="49"/>
              </a:cxn>
              <a:cxn ang="0">
                <a:pos x="58" y="66"/>
              </a:cxn>
              <a:cxn ang="0">
                <a:pos x="92" y="66"/>
              </a:cxn>
              <a:cxn ang="0">
                <a:pos x="113" y="49"/>
              </a:cxn>
              <a:cxn ang="0">
                <a:pos x="104" y="24"/>
              </a:cxn>
              <a:cxn ang="0">
                <a:pos x="54" y="20"/>
              </a:cxn>
            </a:cxnLst>
            <a:rect l="0" t="0" r="r" b="b"/>
            <a:pathLst>
              <a:path w="114" h="67">
                <a:moveTo>
                  <a:pt x="54" y="20"/>
                </a:moveTo>
                <a:lnTo>
                  <a:pt x="29" y="0"/>
                </a:lnTo>
                <a:lnTo>
                  <a:pt x="4" y="8"/>
                </a:lnTo>
                <a:lnTo>
                  <a:pt x="0" y="28"/>
                </a:lnTo>
                <a:lnTo>
                  <a:pt x="25" y="41"/>
                </a:lnTo>
                <a:lnTo>
                  <a:pt x="46" y="49"/>
                </a:lnTo>
                <a:lnTo>
                  <a:pt x="58" y="66"/>
                </a:lnTo>
                <a:lnTo>
                  <a:pt x="92" y="66"/>
                </a:lnTo>
                <a:lnTo>
                  <a:pt x="113" y="49"/>
                </a:lnTo>
                <a:lnTo>
                  <a:pt x="104" y="24"/>
                </a:lnTo>
                <a:lnTo>
                  <a:pt x="54" y="20"/>
                </a:lnTo>
              </a:path>
            </a:pathLst>
          </a:custGeom>
          <a:pattFill prst="pct75">
            <a:fgClr>
              <a:srgbClr val="9CB7A5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64" name="Freeform 24" descr="75%"/>
          <p:cNvSpPr>
            <a:spLocks/>
          </p:cNvSpPr>
          <p:nvPr/>
        </p:nvSpPr>
        <p:spPr bwMode="auto">
          <a:xfrm>
            <a:off x="7396163" y="6346825"/>
            <a:ext cx="422275" cy="215900"/>
          </a:xfrm>
          <a:custGeom>
            <a:avLst/>
            <a:gdLst/>
            <a:ahLst/>
            <a:cxnLst>
              <a:cxn ang="0">
                <a:pos x="21" y="81"/>
              </a:cxn>
              <a:cxn ang="0">
                <a:pos x="0" y="106"/>
              </a:cxn>
              <a:cxn ang="0">
                <a:pos x="8" y="130"/>
              </a:cxn>
              <a:cxn ang="0">
                <a:pos x="58" y="135"/>
              </a:cxn>
              <a:cxn ang="0">
                <a:pos x="71" y="118"/>
              </a:cxn>
              <a:cxn ang="0">
                <a:pos x="84" y="94"/>
              </a:cxn>
              <a:cxn ang="0">
                <a:pos x="92" y="77"/>
              </a:cxn>
              <a:cxn ang="0">
                <a:pos x="100" y="77"/>
              </a:cxn>
              <a:cxn ang="0">
                <a:pos x="109" y="61"/>
              </a:cxn>
              <a:cxn ang="0">
                <a:pos x="147" y="57"/>
              </a:cxn>
              <a:cxn ang="0">
                <a:pos x="164" y="57"/>
              </a:cxn>
              <a:cxn ang="0">
                <a:pos x="180" y="32"/>
              </a:cxn>
              <a:cxn ang="0">
                <a:pos x="214" y="32"/>
              </a:cxn>
              <a:cxn ang="0">
                <a:pos x="256" y="40"/>
              </a:cxn>
              <a:cxn ang="0">
                <a:pos x="265" y="24"/>
              </a:cxn>
              <a:cxn ang="0">
                <a:pos x="239" y="8"/>
              </a:cxn>
              <a:cxn ang="0">
                <a:pos x="185" y="0"/>
              </a:cxn>
              <a:cxn ang="0">
                <a:pos x="172" y="12"/>
              </a:cxn>
              <a:cxn ang="0">
                <a:pos x="155" y="24"/>
              </a:cxn>
              <a:cxn ang="0">
                <a:pos x="138" y="20"/>
              </a:cxn>
              <a:cxn ang="0">
                <a:pos x="134" y="8"/>
              </a:cxn>
              <a:cxn ang="0">
                <a:pos x="100" y="24"/>
              </a:cxn>
              <a:cxn ang="0">
                <a:pos x="88" y="49"/>
              </a:cxn>
              <a:cxn ang="0">
                <a:pos x="67" y="57"/>
              </a:cxn>
              <a:cxn ang="0">
                <a:pos x="21" y="81"/>
              </a:cxn>
            </a:cxnLst>
            <a:rect l="0" t="0" r="r" b="b"/>
            <a:pathLst>
              <a:path w="266" h="136">
                <a:moveTo>
                  <a:pt x="21" y="81"/>
                </a:moveTo>
                <a:lnTo>
                  <a:pt x="0" y="106"/>
                </a:lnTo>
                <a:lnTo>
                  <a:pt x="8" y="130"/>
                </a:lnTo>
                <a:lnTo>
                  <a:pt x="58" y="135"/>
                </a:lnTo>
                <a:lnTo>
                  <a:pt x="71" y="118"/>
                </a:lnTo>
                <a:lnTo>
                  <a:pt x="84" y="94"/>
                </a:lnTo>
                <a:lnTo>
                  <a:pt x="92" y="77"/>
                </a:lnTo>
                <a:lnTo>
                  <a:pt x="100" y="77"/>
                </a:lnTo>
                <a:lnTo>
                  <a:pt x="109" y="61"/>
                </a:lnTo>
                <a:lnTo>
                  <a:pt x="147" y="57"/>
                </a:lnTo>
                <a:lnTo>
                  <a:pt x="164" y="57"/>
                </a:lnTo>
                <a:lnTo>
                  <a:pt x="180" y="32"/>
                </a:lnTo>
                <a:lnTo>
                  <a:pt x="214" y="32"/>
                </a:lnTo>
                <a:lnTo>
                  <a:pt x="256" y="40"/>
                </a:lnTo>
                <a:lnTo>
                  <a:pt x="265" y="24"/>
                </a:lnTo>
                <a:lnTo>
                  <a:pt x="239" y="8"/>
                </a:lnTo>
                <a:lnTo>
                  <a:pt x="185" y="0"/>
                </a:lnTo>
                <a:lnTo>
                  <a:pt x="172" y="12"/>
                </a:lnTo>
                <a:lnTo>
                  <a:pt x="155" y="24"/>
                </a:lnTo>
                <a:lnTo>
                  <a:pt x="138" y="20"/>
                </a:lnTo>
                <a:lnTo>
                  <a:pt x="134" y="8"/>
                </a:lnTo>
                <a:lnTo>
                  <a:pt x="100" y="24"/>
                </a:lnTo>
                <a:lnTo>
                  <a:pt x="88" y="49"/>
                </a:lnTo>
                <a:lnTo>
                  <a:pt x="67" y="57"/>
                </a:lnTo>
                <a:lnTo>
                  <a:pt x="21" y="81"/>
                </a:lnTo>
              </a:path>
            </a:pathLst>
          </a:custGeom>
          <a:pattFill prst="pct75">
            <a:fgClr>
              <a:srgbClr val="9CB7A5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65" name="Freeform 25" descr="75%"/>
          <p:cNvSpPr>
            <a:spLocks/>
          </p:cNvSpPr>
          <p:nvPr/>
        </p:nvSpPr>
        <p:spPr bwMode="auto">
          <a:xfrm>
            <a:off x="7658100" y="5734050"/>
            <a:ext cx="165100" cy="146050"/>
          </a:xfrm>
          <a:custGeom>
            <a:avLst/>
            <a:gdLst/>
            <a:ahLst/>
            <a:cxnLst>
              <a:cxn ang="0">
                <a:pos x="103" y="41"/>
              </a:cxn>
              <a:cxn ang="0">
                <a:pos x="82" y="41"/>
              </a:cxn>
              <a:cxn ang="0">
                <a:pos x="70" y="28"/>
              </a:cxn>
              <a:cxn ang="0">
                <a:pos x="37" y="24"/>
              </a:cxn>
              <a:cxn ang="0">
                <a:pos x="20" y="0"/>
              </a:cxn>
              <a:cxn ang="0">
                <a:pos x="0" y="20"/>
              </a:cxn>
              <a:cxn ang="0">
                <a:pos x="16" y="41"/>
              </a:cxn>
              <a:cxn ang="0">
                <a:pos x="28" y="70"/>
              </a:cxn>
              <a:cxn ang="0">
                <a:pos x="53" y="91"/>
              </a:cxn>
              <a:cxn ang="0">
                <a:pos x="74" y="70"/>
              </a:cxn>
              <a:cxn ang="0">
                <a:pos x="103" y="70"/>
              </a:cxn>
              <a:cxn ang="0">
                <a:pos x="103" y="41"/>
              </a:cxn>
            </a:cxnLst>
            <a:rect l="0" t="0" r="r" b="b"/>
            <a:pathLst>
              <a:path w="104" h="92">
                <a:moveTo>
                  <a:pt x="103" y="41"/>
                </a:moveTo>
                <a:lnTo>
                  <a:pt x="82" y="41"/>
                </a:lnTo>
                <a:lnTo>
                  <a:pt x="70" y="28"/>
                </a:lnTo>
                <a:lnTo>
                  <a:pt x="37" y="24"/>
                </a:lnTo>
                <a:lnTo>
                  <a:pt x="20" y="0"/>
                </a:lnTo>
                <a:lnTo>
                  <a:pt x="0" y="20"/>
                </a:lnTo>
                <a:lnTo>
                  <a:pt x="16" y="41"/>
                </a:lnTo>
                <a:lnTo>
                  <a:pt x="28" y="70"/>
                </a:lnTo>
                <a:lnTo>
                  <a:pt x="53" y="91"/>
                </a:lnTo>
                <a:lnTo>
                  <a:pt x="74" y="70"/>
                </a:lnTo>
                <a:lnTo>
                  <a:pt x="103" y="70"/>
                </a:lnTo>
                <a:lnTo>
                  <a:pt x="103" y="41"/>
                </a:lnTo>
              </a:path>
            </a:pathLst>
          </a:custGeom>
          <a:pattFill prst="pct75">
            <a:fgClr>
              <a:srgbClr val="9CB7A5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66" name="Freeform 26" descr="75%"/>
          <p:cNvSpPr>
            <a:spLocks/>
          </p:cNvSpPr>
          <p:nvPr/>
        </p:nvSpPr>
        <p:spPr bwMode="auto">
          <a:xfrm>
            <a:off x="7924800" y="5719763"/>
            <a:ext cx="328613" cy="153987"/>
          </a:xfrm>
          <a:custGeom>
            <a:avLst/>
            <a:gdLst/>
            <a:ahLst/>
            <a:cxnLst>
              <a:cxn ang="0">
                <a:pos x="138" y="33"/>
              </a:cxn>
              <a:cxn ang="0">
                <a:pos x="117" y="4"/>
              </a:cxn>
              <a:cxn ang="0">
                <a:pos x="79" y="4"/>
              </a:cxn>
              <a:cxn ang="0">
                <a:pos x="67" y="0"/>
              </a:cxn>
              <a:cxn ang="0">
                <a:pos x="21" y="20"/>
              </a:cxn>
              <a:cxn ang="0">
                <a:pos x="0" y="45"/>
              </a:cxn>
              <a:cxn ang="0">
                <a:pos x="50" y="58"/>
              </a:cxn>
              <a:cxn ang="0">
                <a:pos x="100" y="62"/>
              </a:cxn>
              <a:cxn ang="0">
                <a:pos x="138" y="66"/>
              </a:cxn>
              <a:cxn ang="0">
                <a:pos x="159" y="58"/>
              </a:cxn>
              <a:cxn ang="0">
                <a:pos x="159" y="70"/>
              </a:cxn>
              <a:cxn ang="0">
                <a:pos x="176" y="96"/>
              </a:cxn>
              <a:cxn ang="0">
                <a:pos x="206" y="66"/>
              </a:cxn>
              <a:cxn ang="0">
                <a:pos x="197" y="45"/>
              </a:cxn>
              <a:cxn ang="0">
                <a:pos x="138" y="33"/>
              </a:cxn>
            </a:cxnLst>
            <a:rect l="0" t="0" r="r" b="b"/>
            <a:pathLst>
              <a:path w="207" h="97">
                <a:moveTo>
                  <a:pt x="138" y="33"/>
                </a:moveTo>
                <a:lnTo>
                  <a:pt x="117" y="4"/>
                </a:lnTo>
                <a:lnTo>
                  <a:pt x="79" y="4"/>
                </a:lnTo>
                <a:lnTo>
                  <a:pt x="67" y="0"/>
                </a:lnTo>
                <a:lnTo>
                  <a:pt x="21" y="20"/>
                </a:lnTo>
                <a:lnTo>
                  <a:pt x="0" y="45"/>
                </a:lnTo>
                <a:lnTo>
                  <a:pt x="50" y="58"/>
                </a:lnTo>
                <a:lnTo>
                  <a:pt x="100" y="62"/>
                </a:lnTo>
                <a:lnTo>
                  <a:pt x="138" y="66"/>
                </a:lnTo>
                <a:lnTo>
                  <a:pt x="159" y="58"/>
                </a:lnTo>
                <a:lnTo>
                  <a:pt x="159" y="70"/>
                </a:lnTo>
                <a:lnTo>
                  <a:pt x="176" y="96"/>
                </a:lnTo>
                <a:lnTo>
                  <a:pt x="206" y="66"/>
                </a:lnTo>
                <a:lnTo>
                  <a:pt x="197" y="45"/>
                </a:lnTo>
                <a:lnTo>
                  <a:pt x="138" y="33"/>
                </a:lnTo>
              </a:path>
            </a:pathLst>
          </a:custGeom>
          <a:pattFill prst="pct75">
            <a:fgClr>
              <a:srgbClr val="9CB7A5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67" name="Freeform 27"/>
          <p:cNvSpPr>
            <a:spLocks/>
          </p:cNvSpPr>
          <p:nvPr/>
        </p:nvSpPr>
        <p:spPr bwMode="auto">
          <a:xfrm>
            <a:off x="7235825" y="598488"/>
            <a:ext cx="925513" cy="790575"/>
          </a:xfrm>
          <a:custGeom>
            <a:avLst/>
            <a:gdLst/>
            <a:ahLst/>
            <a:cxnLst>
              <a:cxn ang="0">
                <a:pos x="16" y="0"/>
              </a:cxn>
              <a:cxn ang="0">
                <a:pos x="0" y="28"/>
              </a:cxn>
              <a:cxn ang="0">
                <a:pos x="4" y="69"/>
              </a:cxn>
              <a:cxn ang="0">
                <a:pos x="21" y="86"/>
              </a:cxn>
              <a:cxn ang="0">
                <a:pos x="63" y="69"/>
              </a:cxn>
              <a:cxn ang="0">
                <a:pos x="75" y="65"/>
              </a:cxn>
              <a:cxn ang="0">
                <a:pos x="105" y="73"/>
              </a:cxn>
              <a:cxn ang="0">
                <a:pos x="151" y="49"/>
              </a:cxn>
              <a:cxn ang="0">
                <a:pos x="185" y="49"/>
              </a:cxn>
              <a:cxn ang="0">
                <a:pos x="236" y="102"/>
              </a:cxn>
              <a:cxn ang="0">
                <a:pos x="269" y="119"/>
              </a:cxn>
              <a:cxn ang="0">
                <a:pos x="269" y="164"/>
              </a:cxn>
              <a:cxn ang="0">
                <a:pos x="299" y="176"/>
              </a:cxn>
              <a:cxn ang="0">
                <a:pos x="350" y="184"/>
              </a:cxn>
              <a:cxn ang="0">
                <a:pos x="379" y="217"/>
              </a:cxn>
              <a:cxn ang="0">
                <a:pos x="396" y="230"/>
              </a:cxn>
              <a:cxn ang="0">
                <a:pos x="396" y="246"/>
              </a:cxn>
              <a:cxn ang="0">
                <a:pos x="396" y="258"/>
              </a:cxn>
              <a:cxn ang="0">
                <a:pos x="388" y="303"/>
              </a:cxn>
              <a:cxn ang="0">
                <a:pos x="371" y="291"/>
              </a:cxn>
              <a:cxn ang="0">
                <a:pos x="354" y="295"/>
              </a:cxn>
              <a:cxn ang="0">
                <a:pos x="354" y="328"/>
              </a:cxn>
              <a:cxn ang="0">
                <a:pos x="383" y="349"/>
              </a:cxn>
              <a:cxn ang="0">
                <a:pos x="379" y="381"/>
              </a:cxn>
              <a:cxn ang="0">
                <a:pos x="358" y="406"/>
              </a:cxn>
              <a:cxn ang="0">
                <a:pos x="350" y="423"/>
              </a:cxn>
              <a:cxn ang="0">
                <a:pos x="354" y="468"/>
              </a:cxn>
              <a:cxn ang="0">
                <a:pos x="358" y="488"/>
              </a:cxn>
              <a:cxn ang="0">
                <a:pos x="383" y="497"/>
              </a:cxn>
              <a:cxn ang="0">
                <a:pos x="413" y="472"/>
              </a:cxn>
              <a:cxn ang="0">
                <a:pos x="451" y="468"/>
              </a:cxn>
              <a:cxn ang="0">
                <a:pos x="459" y="476"/>
              </a:cxn>
              <a:cxn ang="0">
                <a:pos x="485" y="460"/>
              </a:cxn>
              <a:cxn ang="0">
                <a:pos x="544" y="439"/>
              </a:cxn>
              <a:cxn ang="0">
                <a:pos x="573" y="423"/>
              </a:cxn>
              <a:cxn ang="0">
                <a:pos x="582" y="340"/>
              </a:cxn>
              <a:cxn ang="0">
                <a:pos x="577" y="328"/>
              </a:cxn>
              <a:cxn ang="0">
                <a:pos x="539" y="283"/>
              </a:cxn>
              <a:cxn ang="0">
                <a:pos x="501" y="230"/>
              </a:cxn>
              <a:cxn ang="0">
                <a:pos x="493" y="172"/>
              </a:cxn>
              <a:cxn ang="0">
                <a:pos x="493" y="160"/>
              </a:cxn>
              <a:cxn ang="0">
                <a:pos x="476" y="123"/>
              </a:cxn>
              <a:cxn ang="0">
                <a:pos x="438" y="110"/>
              </a:cxn>
              <a:cxn ang="0">
                <a:pos x="430" y="41"/>
              </a:cxn>
              <a:cxn ang="0">
                <a:pos x="438" y="0"/>
              </a:cxn>
              <a:cxn ang="0">
                <a:pos x="16" y="0"/>
              </a:cxn>
            </a:cxnLst>
            <a:rect l="0" t="0" r="r" b="b"/>
            <a:pathLst>
              <a:path w="583" h="498">
                <a:moveTo>
                  <a:pt x="16" y="0"/>
                </a:moveTo>
                <a:lnTo>
                  <a:pt x="0" y="28"/>
                </a:lnTo>
                <a:lnTo>
                  <a:pt x="4" y="69"/>
                </a:lnTo>
                <a:lnTo>
                  <a:pt x="21" y="86"/>
                </a:lnTo>
                <a:lnTo>
                  <a:pt x="63" y="69"/>
                </a:lnTo>
                <a:lnTo>
                  <a:pt x="75" y="65"/>
                </a:lnTo>
                <a:lnTo>
                  <a:pt x="105" y="73"/>
                </a:lnTo>
                <a:lnTo>
                  <a:pt x="151" y="49"/>
                </a:lnTo>
                <a:lnTo>
                  <a:pt x="185" y="49"/>
                </a:lnTo>
                <a:lnTo>
                  <a:pt x="236" y="102"/>
                </a:lnTo>
                <a:lnTo>
                  <a:pt x="269" y="119"/>
                </a:lnTo>
                <a:lnTo>
                  <a:pt x="269" y="164"/>
                </a:lnTo>
                <a:lnTo>
                  <a:pt x="299" y="176"/>
                </a:lnTo>
                <a:lnTo>
                  <a:pt x="350" y="184"/>
                </a:lnTo>
                <a:lnTo>
                  <a:pt x="379" y="217"/>
                </a:lnTo>
                <a:lnTo>
                  <a:pt x="396" y="230"/>
                </a:lnTo>
                <a:lnTo>
                  <a:pt x="396" y="246"/>
                </a:lnTo>
                <a:lnTo>
                  <a:pt x="396" y="258"/>
                </a:lnTo>
                <a:lnTo>
                  <a:pt x="388" y="303"/>
                </a:lnTo>
                <a:lnTo>
                  <a:pt x="371" y="291"/>
                </a:lnTo>
                <a:lnTo>
                  <a:pt x="354" y="295"/>
                </a:lnTo>
                <a:lnTo>
                  <a:pt x="354" y="328"/>
                </a:lnTo>
                <a:lnTo>
                  <a:pt x="383" y="349"/>
                </a:lnTo>
                <a:lnTo>
                  <a:pt x="379" y="381"/>
                </a:lnTo>
                <a:lnTo>
                  <a:pt x="358" y="406"/>
                </a:lnTo>
                <a:lnTo>
                  <a:pt x="350" y="423"/>
                </a:lnTo>
                <a:lnTo>
                  <a:pt x="354" y="468"/>
                </a:lnTo>
                <a:lnTo>
                  <a:pt x="358" y="488"/>
                </a:lnTo>
                <a:lnTo>
                  <a:pt x="383" y="497"/>
                </a:lnTo>
                <a:lnTo>
                  <a:pt x="413" y="472"/>
                </a:lnTo>
                <a:lnTo>
                  <a:pt x="451" y="468"/>
                </a:lnTo>
                <a:lnTo>
                  <a:pt x="459" y="476"/>
                </a:lnTo>
                <a:lnTo>
                  <a:pt x="485" y="460"/>
                </a:lnTo>
                <a:lnTo>
                  <a:pt x="544" y="439"/>
                </a:lnTo>
                <a:lnTo>
                  <a:pt x="573" y="423"/>
                </a:lnTo>
                <a:lnTo>
                  <a:pt x="582" y="340"/>
                </a:lnTo>
                <a:lnTo>
                  <a:pt x="577" y="328"/>
                </a:lnTo>
                <a:lnTo>
                  <a:pt x="539" y="283"/>
                </a:lnTo>
                <a:lnTo>
                  <a:pt x="501" y="230"/>
                </a:lnTo>
                <a:lnTo>
                  <a:pt x="493" y="172"/>
                </a:lnTo>
                <a:lnTo>
                  <a:pt x="493" y="160"/>
                </a:lnTo>
                <a:lnTo>
                  <a:pt x="476" y="123"/>
                </a:lnTo>
                <a:lnTo>
                  <a:pt x="438" y="110"/>
                </a:lnTo>
                <a:lnTo>
                  <a:pt x="430" y="41"/>
                </a:lnTo>
                <a:lnTo>
                  <a:pt x="438" y="0"/>
                </a:lnTo>
                <a:lnTo>
                  <a:pt x="16" y="0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68" name="Freeform 28"/>
          <p:cNvSpPr>
            <a:spLocks/>
          </p:cNvSpPr>
          <p:nvPr/>
        </p:nvSpPr>
        <p:spPr bwMode="auto">
          <a:xfrm>
            <a:off x="8174038" y="1466850"/>
            <a:ext cx="222250" cy="338138"/>
          </a:xfrm>
          <a:custGeom>
            <a:avLst/>
            <a:gdLst/>
            <a:ahLst/>
            <a:cxnLst>
              <a:cxn ang="0">
                <a:pos x="4" y="40"/>
              </a:cxn>
              <a:cxn ang="0">
                <a:pos x="0" y="61"/>
              </a:cxn>
              <a:cxn ang="0">
                <a:pos x="8" y="93"/>
              </a:cxn>
              <a:cxn ang="0">
                <a:pos x="29" y="73"/>
              </a:cxn>
              <a:cxn ang="0">
                <a:pos x="50" y="48"/>
              </a:cxn>
              <a:cxn ang="0">
                <a:pos x="54" y="69"/>
              </a:cxn>
              <a:cxn ang="0">
                <a:pos x="50" y="97"/>
              </a:cxn>
              <a:cxn ang="0">
                <a:pos x="46" y="138"/>
              </a:cxn>
              <a:cxn ang="0">
                <a:pos x="21" y="159"/>
              </a:cxn>
              <a:cxn ang="0">
                <a:pos x="21" y="187"/>
              </a:cxn>
              <a:cxn ang="0">
                <a:pos x="42" y="187"/>
              </a:cxn>
              <a:cxn ang="0">
                <a:pos x="67" y="183"/>
              </a:cxn>
              <a:cxn ang="0">
                <a:pos x="75" y="212"/>
              </a:cxn>
              <a:cxn ang="0">
                <a:pos x="109" y="183"/>
              </a:cxn>
              <a:cxn ang="0">
                <a:pos x="122" y="138"/>
              </a:cxn>
              <a:cxn ang="0">
                <a:pos x="113" y="101"/>
              </a:cxn>
              <a:cxn ang="0">
                <a:pos x="139" y="77"/>
              </a:cxn>
              <a:cxn ang="0">
                <a:pos x="139" y="40"/>
              </a:cxn>
              <a:cxn ang="0">
                <a:pos x="105" y="44"/>
              </a:cxn>
              <a:cxn ang="0">
                <a:pos x="84" y="0"/>
              </a:cxn>
              <a:cxn ang="0">
                <a:pos x="54" y="8"/>
              </a:cxn>
              <a:cxn ang="0">
                <a:pos x="42" y="28"/>
              </a:cxn>
              <a:cxn ang="0">
                <a:pos x="4" y="40"/>
              </a:cxn>
            </a:cxnLst>
            <a:rect l="0" t="0" r="r" b="b"/>
            <a:pathLst>
              <a:path w="140" h="213">
                <a:moveTo>
                  <a:pt x="4" y="40"/>
                </a:moveTo>
                <a:lnTo>
                  <a:pt x="0" y="61"/>
                </a:lnTo>
                <a:lnTo>
                  <a:pt x="8" y="93"/>
                </a:lnTo>
                <a:lnTo>
                  <a:pt x="29" y="73"/>
                </a:lnTo>
                <a:lnTo>
                  <a:pt x="50" y="48"/>
                </a:lnTo>
                <a:lnTo>
                  <a:pt x="54" y="69"/>
                </a:lnTo>
                <a:lnTo>
                  <a:pt x="50" y="97"/>
                </a:lnTo>
                <a:lnTo>
                  <a:pt x="46" y="138"/>
                </a:lnTo>
                <a:lnTo>
                  <a:pt x="21" y="159"/>
                </a:lnTo>
                <a:lnTo>
                  <a:pt x="21" y="187"/>
                </a:lnTo>
                <a:lnTo>
                  <a:pt x="42" y="187"/>
                </a:lnTo>
                <a:lnTo>
                  <a:pt x="67" y="183"/>
                </a:lnTo>
                <a:lnTo>
                  <a:pt x="75" y="212"/>
                </a:lnTo>
                <a:lnTo>
                  <a:pt x="109" y="183"/>
                </a:lnTo>
                <a:lnTo>
                  <a:pt x="122" y="138"/>
                </a:lnTo>
                <a:lnTo>
                  <a:pt x="113" y="101"/>
                </a:lnTo>
                <a:lnTo>
                  <a:pt x="139" y="77"/>
                </a:lnTo>
                <a:lnTo>
                  <a:pt x="139" y="40"/>
                </a:lnTo>
                <a:lnTo>
                  <a:pt x="105" y="44"/>
                </a:lnTo>
                <a:lnTo>
                  <a:pt x="84" y="0"/>
                </a:lnTo>
                <a:lnTo>
                  <a:pt x="54" y="8"/>
                </a:lnTo>
                <a:lnTo>
                  <a:pt x="42" y="28"/>
                </a:lnTo>
                <a:lnTo>
                  <a:pt x="4" y="40"/>
                </a:lnTo>
              </a:path>
            </a:pathLst>
          </a:custGeom>
          <a:solidFill>
            <a:srgbClr val="FF0000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69" name="Freeform 29"/>
          <p:cNvSpPr>
            <a:spLocks/>
          </p:cNvSpPr>
          <p:nvPr/>
        </p:nvSpPr>
        <p:spPr bwMode="auto">
          <a:xfrm>
            <a:off x="8340725" y="1112838"/>
            <a:ext cx="803275" cy="411162"/>
          </a:xfrm>
          <a:custGeom>
            <a:avLst/>
            <a:gdLst/>
            <a:ahLst/>
            <a:cxnLst>
              <a:cxn ang="0">
                <a:pos x="500" y="8"/>
              </a:cxn>
              <a:cxn ang="0">
                <a:pos x="483" y="12"/>
              </a:cxn>
              <a:cxn ang="0">
                <a:pos x="454" y="0"/>
              </a:cxn>
              <a:cxn ang="0">
                <a:pos x="429" y="4"/>
              </a:cxn>
              <a:cxn ang="0">
                <a:pos x="416" y="28"/>
              </a:cxn>
              <a:cxn ang="0">
                <a:pos x="408" y="49"/>
              </a:cxn>
              <a:cxn ang="0">
                <a:pos x="391" y="53"/>
              </a:cxn>
              <a:cxn ang="0">
                <a:pos x="370" y="69"/>
              </a:cxn>
              <a:cxn ang="0">
                <a:pos x="345" y="94"/>
              </a:cxn>
              <a:cxn ang="0">
                <a:pos x="324" y="102"/>
              </a:cxn>
              <a:cxn ang="0">
                <a:pos x="298" y="77"/>
              </a:cxn>
              <a:cxn ang="0">
                <a:pos x="227" y="81"/>
              </a:cxn>
              <a:cxn ang="0">
                <a:pos x="206" y="106"/>
              </a:cxn>
              <a:cxn ang="0">
                <a:pos x="185" y="102"/>
              </a:cxn>
              <a:cxn ang="0">
                <a:pos x="172" y="86"/>
              </a:cxn>
              <a:cxn ang="0">
                <a:pos x="134" y="90"/>
              </a:cxn>
              <a:cxn ang="0">
                <a:pos x="101" y="110"/>
              </a:cxn>
              <a:cxn ang="0">
                <a:pos x="75" y="126"/>
              </a:cxn>
              <a:cxn ang="0">
                <a:pos x="54" y="163"/>
              </a:cxn>
              <a:cxn ang="0">
                <a:pos x="8" y="167"/>
              </a:cxn>
              <a:cxn ang="0">
                <a:pos x="0" y="188"/>
              </a:cxn>
              <a:cxn ang="0">
                <a:pos x="21" y="208"/>
              </a:cxn>
              <a:cxn ang="0">
                <a:pos x="92" y="212"/>
              </a:cxn>
              <a:cxn ang="0">
                <a:pos x="122" y="180"/>
              </a:cxn>
              <a:cxn ang="0">
                <a:pos x="143" y="184"/>
              </a:cxn>
              <a:cxn ang="0">
                <a:pos x="155" y="184"/>
              </a:cxn>
              <a:cxn ang="0">
                <a:pos x="176" y="184"/>
              </a:cxn>
              <a:cxn ang="0">
                <a:pos x="214" y="172"/>
              </a:cxn>
              <a:cxn ang="0">
                <a:pos x="231" y="135"/>
              </a:cxn>
              <a:cxn ang="0">
                <a:pos x="260" y="155"/>
              </a:cxn>
              <a:cxn ang="0">
                <a:pos x="281" y="167"/>
              </a:cxn>
              <a:cxn ang="0">
                <a:pos x="294" y="163"/>
              </a:cxn>
              <a:cxn ang="0">
                <a:pos x="315" y="159"/>
              </a:cxn>
              <a:cxn ang="0">
                <a:pos x="349" y="155"/>
              </a:cxn>
              <a:cxn ang="0">
                <a:pos x="324" y="172"/>
              </a:cxn>
              <a:cxn ang="0">
                <a:pos x="311" y="184"/>
              </a:cxn>
              <a:cxn ang="0">
                <a:pos x="319" y="200"/>
              </a:cxn>
              <a:cxn ang="0">
                <a:pos x="332" y="221"/>
              </a:cxn>
              <a:cxn ang="0">
                <a:pos x="336" y="258"/>
              </a:cxn>
              <a:cxn ang="0">
                <a:pos x="357" y="221"/>
              </a:cxn>
              <a:cxn ang="0">
                <a:pos x="382" y="217"/>
              </a:cxn>
              <a:cxn ang="0">
                <a:pos x="408" y="204"/>
              </a:cxn>
              <a:cxn ang="0">
                <a:pos x="395" y="176"/>
              </a:cxn>
              <a:cxn ang="0">
                <a:pos x="395" y="151"/>
              </a:cxn>
              <a:cxn ang="0">
                <a:pos x="416" y="151"/>
              </a:cxn>
              <a:cxn ang="0">
                <a:pos x="441" y="167"/>
              </a:cxn>
              <a:cxn ang="0">
                <a:pos x="454" y="167"/>
              </a:cxn>
              <a:cxn ang="0">
                <a:pos x="467" y="167"/>
              </a:cxn>
              <a:cxn ang="0">
                <a:pos x="505" y="184"/>
              </a:cxn>
              <a:cxn ang="0">
                <a:pos x="500" y="8"/>
              </a:cxn>
            </a:cxnLst>
            <a:rect l="0" t="0" r="r" b="b"/>
            <a:pathLst>
              <a:path w="506" h="259">
                <a:moveTo>
                  <a:pt x="500" y="8"/>
                </a:moveTo>
                <a:lnTo>
                  <a:pt x="483" y="12"/>
                </a:lnTo>
                <a:lnTo>
                  <a:pt x="454" y="0"/>
                </a:lnTo>
                <a:lnTo>
                  <a:pt x="429" y="4"/>
                </a:lnTo>
                <a:lnTo>
                  <a:pt x="416" y="28"/>
                </a:lnTo>
                <a:lnTo>
                  <a:pt x="408" y="49"/>
                </a:lnTo>
                <a:lnTo>
                  <a:pt x="391" y="53"/>
                </a:lnTo>
                <a:lnTo>
                  <a:pt x="370" y="69"/>
                </a:lnTo>
                <a:lnTo>
                  <a:pt x="345" y="94"/>
                </a:lnTo>
                <a:lnTo>
                  <a:pt x="324" y="102"/>
                </a:lnTo>
                <a:lnTo>
                  <a:pt x="298" y="77"/>
                </a:lnTo>
                <a:lnTo>
                  <a:pt x="227" y="81"/>
                </a:lnTo>
                <a:lnTo>
                  <a:pt x="206" y="106"/>
                </a:lnTo>
                <a:lnTo>
                  <a:pt x="185" y="102"/>
                </a:lnTo>
                <a:lnTo>
                  <a:pt x="172" y="86"/>
                </a:lnTo>
                <a:lnTo>
                  <a:pt x="134" y="90"/>
                </a:lnTo>
                <a:lnTo>
                  <a:pt x="101" y="110"/>
                </a:lnTo>
                <a:lnTo>
                  <a:pt x="75" y="126"/>
                </a:lnTo>
                <a:lnTo>
                  <a:pt x="54" y="163"/>
                </a:lnTo>
                <a:lnTo>
                  <a:pt x="8" y="167"/>
                </a:lnTo>
                <a:lnTo>
                  <a:pt x="0" y="188"/>
                </a:lnTo>
                <a:lnTo>
                  <a:pt x="21" y="208"/>
                </a:lnTo>
                <a:lnTo>
                  <a:pt x="92" y="212"/>
                </a:lnTo>
                <a:lnTo>
                  <a:pt x="122" y="180"/>
                </a:lnTo>
                <a:lnTo>
                  <a:pt x="143" y="184"/>
                </a:lnTo>
                <a:lnTo>
                  <a:pt x="155" y="184"/>
                </a:lnTo>
                <a:lnTo>
                  <a:pt x="176" y="184"/>
                </a:lnTo>
                <a:lnTo>
                  <a:pt x="214" y="172"/>
                </a:lnTo>
                <a:lnTo>
                  <a:pt x="231" y="135"/>
                </a:lnTo>
                <a:lnTo>
                  <a:pt x="260" y="155"/>
                </a:lnTo>
                <a:lnTo>
                  <a:pt x="281" y="167"/>
                </a:lnTo>
                <a:lnTo>
                  <a:pt x="294" y="163"/>
                </a:lnTo>
                <a:lnTo>
                  <a:pt x="315" y="159"/>
                </a:lnTo>
                <a:lnTo>
                  <a:pt x="349" y="155"/>
                </a:lnTo>
                <a:lnTo>
                  <a:pt x="324" y="172"/>
                </a:lnTo>
                <a:lnTo>
                  <a:pt x="311" y="184"/>
                </a:lnTo>
                <a:lnTo>
                  <a:pt x="319" y="200"/>
                </a:lnTo>
                <a:lnTo>
                  <a:pt x="332" y="221"/>
                </a:lnTo>
                <a:lnTo>
                  <a:pt x="336" y="258"/>
                </a:lnTo>
                <a:lnTo>
                  <a:pt x="357" y="221"/>
                </a:lnTo>
                <a:lnTo>
                  <a:pt x="382" y="217"/>
                </a:lnTo>
                <a:lnTo>
                  <a:pt x="408" y="204"/>
                </a:lnTo>
                <a:lnTo>
                  <a:pt x="395" y="176"/>
                </a:lnTo>
                <a:lnTo>
                  <a:pt x="395" y="151"/>
                </a:lnTo>
                <a:lnTo>
                  <a:pt x="416" y="151"/>
                </a:lnTo>
                <a:lnTo>
                  <a:pt x="441" y="167"/>
                </a:lnTo>
                <a:lnTo>
                  <a:pt x="454" y="167"/>
                </a:lnTo>
                <a:lnTo>
                  <a:pt x="467" y="167"/>
                </a:lnTo>
                <a:lnTo>
                  <a:pt x="505" y="184"/>
                </a:lnTo>
                <a:lnTo>
                  <a:pt x="500" y="8"/>
                </a:lnTo>
              </a:path>
            </a:pathLst>
          </a:custGeom>
          <a:solidFill>
            <a:srgbClr val="FF0000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70" name="Freeform 30" descr="Dark upward diagonal"/>
          <p:cNvSpPr>
            <a:spLocks/>
          </p:cNvSpPr>
          <p:nvPr/>
        </p:nvSpPr>
        <p:spPr bwMode="auto">
          <a:xfrm>
            <a:off x="6991350" y="3313113"/>
            <a:ext cx="482600" cy="776287"/>
          </a:xfrm>
          <a:custGeom>
            <a:avLst/>
            <a:gdLst/>
            <a:ahLst/>
            <a:cxnLst>
              <a:cxn ang="0">
                <a:pos x="58" y="36"/>
              </a:cxn>
              <a:cxn ang="0">
                <a:pos x="63" y="65"/>
              </a:cxn>
              <a:cxn ang="0">
                <a:pos x="46" y="73"/>
              </a:cxn>
              <a:cxn ang="0">
                <a:pos x="37" y="118"/>
              </a:cxn>
              <a:cxn ang="0">
                <a:pos x="29" y="147"/>
              </a:cxn>
              <a:cxn ang="0">
                <a:pos x="37" y="188"/>
              </a:cxn>
              <a:cxn ang="0">
                <a:pos x="12" y="180"/>
              </a:cxn>
              <a:cxn ang="0">
                <a:pos x="16" y="229"/>
              </a:cxn>
              <a:cxn ang="0">
                <a:pos x="16" y="266"/>
              </a:cxn>
              <a:cxn ang="0">
                <a:pos x="21" y="307"/>
              </a:cxn>
              <a:cxn ang="0">
                <a:pos x="50" y="340"/>
              </a:cxn>
              <a:cxn ang="0">
                <a:pos x="75" y="373"/>
              </a:cxn>
              <a:cxn ang="0">
                <a:pos x="122" y="356"/>
              </a:cxn>
              <a:cxn ang="0">
                <a:pos x="164" y="414"/>
              </a:cxn>
              <a:cxn ang="0">
                <a:pos x="180" y="451"/>
              </a:cxn>
              <a:cxn ang="0">
                <a:pos x="260" y="463"/>
              </a:cxn>
              <a:cxn ang="0">
                <a:pos x="303" y="483"/>
              </a:cxn>
              <a:cxn ang="0">
                <a:pos x="303" y="405"/>
              </a:cxn>
              <a:cxn ang="0">
                <a:pos x="277" y="377"/>
              </a:cxn>
              <a:cxn ang="0">
                <a:pos x="260" y="356"/>
              </a:cxn>
              <a:cxn ang="0">
                <a:pos x="231" y="364"/>
              </a:cxn>
              <a:cxn ang="0">
                <a:pos x="202" y="356"/>
              </a:cxn>
              <a:cxn ang="0">
                <a:pos x="193" y="381"/>
              </a:cxn>
              <a:cxn ang="0">
                <a:pos x="143" y="332"/>
              </a:cxn>
              <a:cxn ang="0">
                <a:pos x="105" y="241"/>
              </a:cxn>
              <a:cxn ang="0">
                <a:pos x="126" y="184"/>
              </a:cxn>
              <a:cxn ang="0">
                <a:pos x="151" y="225"/>
              </a:cxn>
              <a:cxn ang="0">
                <a:pos x="185" y="139"/>
              </a:cxn>
              <a:cxn ang="0">
                <a:pos x="180" y="98"/>
              </a:cxn>
              <a:cxn ang="0">
                <a:pos x="172" y="36"/>
              </a:cxn>
              <a:cxn ang="0">
                <a:pos x="138" y="12"/>
              </a:cxn>
              <a:cxn ang="0">
                <a:pos x="101" y="24"/>
              </a:cxn>
            </a:cxnLst>
            <a:rect l="0" t="0" r="r" b="b"/>
            <a:pathLst>
              <a:path w="304" h="489">
                <a:moveTo>
                  <a:pt x="67" y="20"/>
                </a:moveTo>
                <a:lnTo>
                  <a:pt x="58" y="36"/>
                </a:lnTo>
                <a:lnTo>
                  <a:pt x="67" y="49"/>
                </a:lnTo>
                <a:lnTo>
                  <a:pt x="63" y="65"/>
                </a:lnTo>
                <a:lnTo>
                  <a:pt x="58" y="73"/>
                </a:lnTo>
                <a:lnTo>
                  <a:pt x="46" y="73"/>
                </a:lnTo>
                <a:lnTo>
                  <a:pt x="42" y="98"/>
                </a:lnTo>
                <a:lnTo>
                  <a:pt x="37" y="118"/>
                </a:lnTo>
                <a:lnTo>
                  <a:pt x="25" y="135"/>
                </a:lnTo>
                <a:lnTo>
                  <a:pt x="29" y="147"/>
                </a:lnTo>
                <a:lnTo>
                  <a:pt x="37" y="172"/>
                </a:lnTo>
                <a:lnTo>
                  <a:pt x="37" y="188"/>
                </a:lnTo>
                <a:lnTo>
                  <a:pt x="25" y="196"/>
                </a:lnTo>
                <a:lnTo>
                  <a:pt x="12" y="180"/>
                </a:lnTo>
                <a:lnTo>
                  <a:pt x="0" y="205"/>
                </a:lnTo>
                <a:lnTo>
                  <a:pt x="16" y="229"/>
                </a:lnTo>
                <a:lnTo>
                  <a:pt x="21" y="254"/>
                </a:lnTo>
                <a:lnTo>
                  <a:pt x="16" y="266"/>
                </a:lnTo>
                <a:lnTo>
                  <a:pt x="16" y="278"/>
                </a:lnTo>
                <a:lnTo>
                  <a:pt x="21" y="307"/>
                </a:lnTo>
                <a:lnTo>
                  <a:pt x="37" y="323"/>
                </a:lnTo>
                <a:lnTo>
                  <a:pt x="50" y="340"/>
                </a:lnTo>
                <a:lnTo>
                  <a:pt x="54" y="364"/>
                </a:lnTo>
                <a:lnTo>
                  <a:pt x="75" y="373"/>
                </a:lnTo>
                <a:lnTo>
                  <a:pt x="96" y="352"/>
                </a:lnTo>
                <a:lnTo>
                  <a:pt x="122" y="356"/>
                </a:lnTo>
                <a:lnTo>
                  <a:pt x="147" y="389"/>
                </a:lnTo>
                <a:lnTo>
                  <a:pt x="164" y="414"/>
                </a:lnTo>
                <a:lnTo>
                  <a:pt x="168" y="426"/>
                </a:lnTo>
                <a:lnTo>
                  <a:pt x="180" y="451"/>
                </a:lnTo>
                <a:lnTo>
                  <a:pt x="202" y="471"/>
                </a:lnTo>
                <a:lnTo>
                  <a:pt x="260" y="463"/>
                </a:lnTo>
                <a:lnTo>
                  <a:pt x="277" y="488"/>
                </a:lnTo>
                <a:lnTo>
                  <a:pt x="303" y="483"/>
                </a:lnTo>
                <a:lnTo>
                  <a:pt x="303" y="446"/>
                </a:lnTo>
                <a:lnTo>
                  <a:pt x="303" y="405"/>
                </a:lnTo>
                <a:lnTo>
                  <a:pt x="277" y="397"/>
                </a:lnTo>
                <a:lnTo>
                  <a:pt x="277" y="377"/>
                </a:lnTo>
                <a:lnTo>
                  <a:pt x="273" y="348"/>
                </a:lnTo>
                <a:lnTo>
                  <a:pt x="260" y="356"/>
                </a:lnTo>
                <a:lnTo>
                  <a:pt x="248" y="369"/>
                </a:lnTo>
                <a:lnTo>
                  <a:pt x="231" y="364"/>
                </a:lnTo>
                <a:lnTo>
                  <a:pt x="210" y="340"/>
                </a:lnTo>
                <a:lnTo>
                  <a:pt x="202" y="356"/>
                </a:lnTo>
                <a:lnTo>
                  <a:pt x="206" y="385"/>
                </a:lnTo>
                <a:lnTo>
                  <a:pt x="193" y="381"/>
                </a:lnTo>
                <a:lnTo>
                  <a:pt x="164" y="344"/>
                </a:lnTo>
                <a:lnTo>
                  <a:pt x="143" y="332"/>
                </a:lnTo>
                <a:lnTo>
                  <a:pt x="113" y="291"/>
                </a:lnTo>
                <a:lnTo>
                  <a:pt x="105" y="241"/>
                </a:lnTo>
                <a:lnTo>
                  <a:pt x="105" y="176"/>
                </a:lnTo>
                <a:lnTo>
                  <a:pt x="126" y="184"/>
                </a:lnTo>
                <a:lnTo>
                  <a:pt x="130" y="196"/>
                </a:lnTo>
                <a:lnTo>
                  <a:pt x="151" y="225"/>
                </a:lnTo>
                <a:lnTo>
                  <a:pt x="168" y="164"/>
                </a:lnTo>
                <a:lnTo>
                  <a:pt x="185" y="139"/>
                </a:lnTo>
                <a:lnTo>
                  <a:pt x="202" y="110"/>
                </a:lnTo>
                <a:lnTo>
                  <a:pt x="180" y="98"/>
                </a:lnTo>
                <a:lnTo>
                  <a:pt x="180" y="57"/>
                </a:lnTo>
                <a:lnTo>
                  <a:pt x="172" y="36"/>
                </a:lnTo>
                <a:lnTo>
                  <a:pt x="155" y="28"/>
                </a:lnTo>
                <a:lnTo>
                  <a:pt x="138" y="12"/>
                </a:lnTo>
                <a:lnTo>
                  <a:pt x="117" y="0"/>
                </a:lnTo>
                <a:lnTo>
                  <a:pt x="101" y="24"/>
                </a:lnTo>
                <a:lnTo>
                  <a:pt x="67" y="20"/>
                </a:lnTo>
              </a:path>
            </a:pathLst>
          </a:custGeom>
          <a:pattFill prst="dkUpDiag">
            <a:fgClr>
              <a:srgbClr val="DBF42F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71" name="Freeform 31" descr="Dark upward diagonal"/>
          <p:cNvSpPr>
            <a:spLocks/>
          </p:cNvSpPr>
          <p:nvPr/>
        </p:nvSpPr>
        <p:spPr bwMode="auto">
          <a:xfrm>
            <a:off x="7208838" y="4079875"/>
            <a:ext cx="315912" cy="328613"/>
          </a:xfrm>
          <a:custGeom>
            <a:avLst/>
            <a:gdLst/>
            <a:ahLst/>
            <a:cxnLst>
              <a:cxn ang="0">
                <a:pos x="50" y="28"/>
              </a:cxn>
              <a:cxn ang="0">
                <a:pos x="21" y="0"/>
              </a:cxn>
              <a:cxn ang="0">
                <a:pos x="0" y="12"/>
              </a:cxn>
              <a:cxn ang="0">
                <a:pos x="16" y="37"/>
              </a:cxn>
              <a:cxn ang="0">
                <a:pos x="16" y="61"/>
              </a:cxn>
              <a:cxn ang="0">
                <a:pos x="4" y="74"/>
              </a:cxn>
              <a:cxn ang="0">
                <a:pos x="4" y="98"/>
              </a:cxn>
              <a:cxn ang="0">
                <a:pos x="37" y="103"/>
              </a:cxn>
              <a:cxn ang="0">
                <a:pos x="42" y="119"/>
              </a:cxn>
              <a:cxn ang="0">
                <a:pos x="42" y="160"/>
              </a:cxn>
              <a:cxn ang="0">
                <a:pos x="54" y="168"/>
              </a:cxn>
              <a:cxn ang="0">
                <a:pos x="75" y="185"/>
              </a:cxn>
              <a:cxn ang="0">
                <a:pos x="105" y="206"/>
              </a:cxn>
              <a:cxn ang="0">
                <a:pos x="122" y="173"/>
              </a:cxn>
              <a:cxn ang="0">
                <a:pos x="164" y="177"/>
              </a:cxn>
              <a:cxn ang="0">
                <a:pos x="198" y="135"/>
              </a:cxn>
              <a:cxn ang="0">
                <a:pos x="176" y="123"/>
              </a:cxn>
              <a:cxn ang="0">
                <a:pos x="160" y="90"/>
              </a:cxn>
              <a:cxn ang="0">
                <a:pos x="164" y="78"/>
              </a:cxn>
              <a:cxn ang="0">
                <a:pos x="151" y="49"/>
              </a:cxn>
              <a:cxn ang="0">
                <a:pos x="143" y="70"/>
              </a:cxn>
              <a:cxn ang="0">
                <a:pos x="122" y="86"/>
              </a:cxn>
              <a:cxn ang="0">
                <a:pos x="54" y="82"/>
              </a:cxn>
              <a:cxn ang="0">
                <a:pos x="84" y="61"/>
              </a:cxn>
              <a:cxn ang="0">
                <a:pos x="101" y="32"/>
              </a:cxn>
              <a:cxn ang="0">
                <a:pos x="84" y="24"/>
              </a:cxn>
              <a:cxn ang="0">
                <a:pos x="50" y="28"/>
              </a:cxn>
            </a:cxnLst>
            <a:rect l="0" t="0" r="r" b="b"/>
            <a:pathLst>
              <a:path w="199" h="207">
                <a:moveTo>
                  <a:pt x="50" y="28"/>
                </a:moveTo>
                <a:lnTo>
                  <a:pt x="21" y="0"/>
                </a:lnTo>
                <a:lnTo>
                  <a:pt x="0" y="12"/>
                </a:lnTo>
                <a:lnTo>
                  <a:pt x="16" y="37"/>
                </a:lnTo>
                <a:lnTo>
                  <a:pt x="16" y="61"/>
                </a:lnTo>
                <a:lnTo>
                  <a:pt x="4" y="74"/>
                </a:lnTo>
                <a:lnTo>
                  <a:pt x="4" y="98"/>
                </a:lnTo>
                <a:lnTo>
                  <a:pt x="37" y="103"/>
                </a:lnTo>
                <a:lnTo>
                  <a:pt x="42" y="119"/>
                </a:lnTo>
                <a:lnTo>
                  <a:pt x="42" y="160"/>
                </a:lnTo>
                <a:lnTo>
                  <a:pt x="54" y="168"/>
                </a:lnTo>
                <a:lnTo>
                  <a:pt x="75" y="185"/>
                </a:lnTo>
                <a:lnTo>
                  <a:pt x="105" y="206"/>
                </a:lnTo>
                <a:lnTo>
                  <a:pt x="122" y="173"/>
                </a:lnTo>
                <a:lnTo>
                  <a:pt x="164" y="177"/>
                </a:lnTo>
                <a:lnTo>
                  <a:pt x="198" y="135"/>
                </a:lnTo>
                <a:lnTo>
                  <a:pt x="176" y="123"/>
                </a:lnTo>
                <a:lnTo>
                  <a:pt x="160" y="90"/>
                </a:lnTo>
                <a:lnTo>
                  <a:pt x="164" y="78"/>
                </a:lnTo>
                <a:lnTo>
                  <a:pt x="151" y="49"/>
                </a:lnTo>
                <a:lnTo>
                  <a:pt x="143" y="70"/>
                </a:lnTo>
                <a:lnTo>
                  <a:pt x="122" y="86"/>
                </a:lnTo>
                <a:lnTo>
                  <a:pt x="54" y="82"/>
                </a:lnTo>
                <a:lnTo>
                  <a:pt x="84" y="61"/>
                </a:lnTo>
                <a:lnTo>
                  <a:pt x="101" y="32"/>
                </a:lnTo>
                <a:lnTo>
                  <a:pt x="84" y="24"/>
                </a:lnTo>
                <a:lnTo>
                  <a:pt x="50" y="28"/>
                </a:lnTo>
              </a:path>
            </a:pathLst>
          </a:custGeom>
          <a:pattFill prst="dkUpDiag">
            <a:fgClr>
              <a:srgbClr val="DBF42F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72" name="Freeform 32" descr="Dark upward diagonal"/>
          <p:cNvSpPr>
            <a:spLocks/>
          </p:cNvSpPr>
          <p:nvPr/>
        </p:nvSpPr>
        <p:spPr bwMode="auto">
          <a:xfrm>
            <a:off x="7499350" y="4021138"/>
            <a:ext cx="206375" cy="269875"/>
          </a:xfrm>
          <a:custGeom>
            <a:avLst/>
            <a:gdLst/>
            <a:ahLst/>
            <a:cxnLst>
              <a:cxn ang="0">
                <a:pos x="8" y="16"/>
              </a:cxn>
              <a:cxn ang="0">
                <a:pos x="16" y="41"/>
              </a:cxn>
              <a:cxn ang="0">
                <a:pos x="24" y="61"/>
              </a:cxn>
              <a:cxn ang="0">
                <a:pos x="0" y="78"/>
              </a:cxn>
              <a:cxn ang="0">
                <a:pos x="8" y="103"/>
              </a:cxn>
              <a:cxn ang="0">
                <a:pos x="24" y="127"/>
              </a:cxn>
              <a:cxn ang="0">
                <a:pos x="33" y="164"/>
              </a:cxn>
              <a:cxn ang="0">
                <a:pos x="58" y="169"/>
              </a:cxn>
              <a:cxn ang="0">
                <a:pos x="54" y="140"/>
              </a:cxn>
              <a:cxn ang="0">
                <a:pos x="49" y="115"/>
              </a:cxn>
              <a:cxn ang="0">
                <a:pos x="66" y="90"/>
              </a:cxn>
              <a:cxn ang="0">
                <a:pos x="104" y="123"/>
              </a:cxn>
              <a:cxn ang="0">
                <a:pos x="129" y="86"/>
              </a:cxn>
              <a:cxn ang="0">
                <a:pos x="99" y="70"/>
              </a:cxn>
              <a:cxn ang="0">
                <a:pos x="79" y="37"/>
              </a:cxn>
              <a:cxn ang="0">
                <a:pos x="79" y="20"/>
              </a:cxn>
              <a:cxn ang="0">
                <a:pos x="66" y="0"/>
              </a:cxn>
              <a:cxn ang="0">
                <a:pos x="37" y="4"/>
              </a:cxn>
              <a:cxn ang="0">
                <a:pos x="8" y="16"/>
              </a:cxn>
            </a:cxnLst>
            <a:rect l="0" t="0" r="r" b="b"/>
            <a:pathLst>
              <a:path w="130" h="170">
                <a:moveTo>
                  <a:pt x="8" y="16"/>
                </a:moveTo>
                <a:lnTo>
                  <a:pt x="16" y="41"/>
                </a:lnTo>
                <a:lnTo>
                  <a:pt x="24" y="61"/>
                </a:lnTo>
                <a:lnTo>
                  <a:pt x="0" y="78"/>
                </a:lnTo>
                <a:lnTo>
                  <a:pt x="8" y="103"/>
                </a:lnTo>
                <a:lnTo>
                  <a:pt x="24" y="127"/>
                </a:lnTo>
                <a:lnTo>
                  <a:pt x="33" y="164"/>
                </a:lnTo>
                <a:lnTo>
                  <a:pt x="58" y="169"/>
                </a:lnTo>
                <a:lnTo>
                  <a:pt x="54" y="140"/>
                </a:lnTo>
                <a:lnTo>
                  <a:pt x="49" y="115"/>
                </a:lnTo>
                <a:lnTo>
                  <a:pt x="66" y="90"/>
                </a:lnTo>
                <a:lnTo>
                  <a:pt x="104" y="123"/>
                </a:lnTo>
                <a:lnTo>
                  <a:pt x="129" y="86"/>
                </a:lnTo>
                <a:lnTo>
                  <a:pt x="99" y="70"/>
                </a:lnTo>
                <a:lnTo>
                  <a:pt x="79" y="37"/>
                </a:lnTo>
                <a:lnTo>
                  <a:pt x="79" y="20"/>
                </a:lnTo>
                <a:lnTo>
                  <a:pt x="66" y="0"/>
                </a:lnTo>
                <a:lnTo>
                  <a:pt x="37" y="4"/>
                </a:lnTo>
                <a:lnTo>
                  <a:pt x="8" y="16"/>
                </a:lnTo>
              </a:path>
            </a:pathLst>
          </a:custGeom>
          <a:pattFill prst="dkUpDiag">
            <a:fgClr>
              <a:srgbClr val="DBF42F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73" name="Freeform 33" descr="Dark upward diagonal"/>
          <p:cNvSpPr>
            <a:spLocks/>
          </p:cNvSpPr>
          <p:nvPr/>
        </p:nvSpPr>
        <p:spPr bwMode="auto">
          <a:xfrm>
            <a:off x="7264400" y="4316413"/>
            <a:ext cx="449263" cy="260350"/>
          </a:xfrm>
          <a:custGeom>
            <a:avLst/>
            <a:gdLst/>
            <a:ahLst/>
            <a:cxnLst>
              <a:cxn ang="0">
                <a:pos x="109" y="81"/>
              </a:cxn>
              <a:cxn ang="0">
                <a:pos x="92" y="81"/>
              </a:cxn>
              <a:cxn ang="0">
                <a:pos x="75" y="93"/>
              </a:cxn>
              <a:cxn ang="0">
                <a:pos x="58" y="110"/>
              </a:cxn>
              <a:cxn ang="0">
                <a:pos x="29" y="110"/>
              </a:cxn>
              <a:cxn ang="0">
                <a:pos x="0" y="118"/>
              </a:cxn>
              <a:cxn ang="0">
                <a:pos x="4" y="150"/>
              </a:cxn>
              <a:cxn ang="0">
                <a:pos x="21" y="158"/>
              </a:cxn>
              <a:cxn ang="0">
                <a:pos x="54" y="163"/>
              </a:cxn>
              <a:cxn ang="0">
                <a:pos x="75" y="138"/>
              </a:cxn>
              <a:cxn ang="0">
                <a:pos x="101" y="138"/>
              </a:cxn>
              <a:cxn ang="0">
                <a:pos x="113" y="150"/>
              </a:cxn>
              <a:cxn ang="0">
                <a:pos x="138" y="158"/>
              </a:cxn>
              <a:cxn ang="0">
                <a:pos x="147" y="163"/>
              </a:cxn>
              <a:cxn ang="0">
                <a:pos x="206" y="142"/>
              </a:cxn>
              <a:cxn ang="0">
                <a:pos x="214" y="110"/>
              </a:cxn>
              <a:cxn ang="0">
                <a:pos x="214" y="97"/>
              </a:cxn>
              <a:cxn ang="0">
                <a:pos x="239" y="81"/>
              </a:cxn>
              <a:cxn ang="0">
                <a:pos x="282" y="73"/>
              </a:cxn>
              <a:cxn ang="0">
                <a:pos x="269" y="32"/>
              </a:cxn>
              <a:cxn ang="0">
                <a:pos x="252" y="4"/>
              </a:cxn>
              <a:cxn ang="0">
                <a:pos x="223" y="0"/>
              </a:cxn>
              <a:cxn ang="0">
                <a:pos x="214" y="8"/>
              </a:cxn>
              <a:cxn ang="0">
                <a:pos x="214" y="20"/>
              </a:cxn>
              <a:cxn ang="0">
                <a:pos x="214" y="48"/>
              </a:cxn>
              <a:cxn ang="0">
                <a:pos x="206" y="69"/>
              </a:cxn>
              <a:cxn ang="0">
                <a:pos x="172" y="81"/>
              </a:cxn>
              <a:cxn ang="0">
                <a:pos x="168" y="97"/>
              </a:cxn>
              <a:cxn ang="0">
                <a:pos x="164" y="110"/>
              </a:cxn>
              <a:cxn ang="0">
                <a:pos x="147" y="122"/>
              </a:cxn>
              <a:cxn ang="0">
                <a:pos x="122" y="122"/>
              </a:cxn>
              <a:cxn ang="0">
                <a:pos x="109" y="105"/>
              </a:cxn>
              <a:cxn ang="0">
                <a:pos x="109" y="81"/>
              </a:cxn>
            </a:cxnLst>
            <a:rect l="0" t="0" r="r" b="b"/>
            <a:pathLst>
              <a:path w="283" h="164">
                <a:moveTo>
                  <a:pt x="109" y="81"/>
                </a:moveTo>
                <a:lnTo>
                  <a:pt x="92" y="81"/>
                </a:lnTo>
                <a:lnTo>
                  <a:pt x="75" y="93"/>
                </a:lnTo>
                <a:lnTo>
                  <a:pt x="58" y="110"/>
                </a:lnTo>
                <a:lnTo>
                  <a:pt x="29" y="110"/>
                </a:lnTo>
                <a:lnTo>
                  <a:pt x="0" y="118"/>
                </a:lnTo>
                <a:lnTo>
                  <a:pt x="4" y="150"/>
                </a:lnTo>
                <a:lnTo>
                  <a:pt x="21" y="158"/>
                </a:lnTo>
                <a:lnTo>
                  <a:pt x="54" y="163"/>
                </a:lnTo>
                <a:lnTo>
                  <a:pt x="75" y="138"/>
                </a:lnTo>
                <a:lnTo>
                  <a:pt x="101" y="138"/>
                </a:lnTo>
                <a:lnTo>
                  <a:pt x="113" y="150"/>
                </a:lnTo>
                <a:lnTo>
                  <a:pt x="138" y="158"/>
                </a:lnTo>
                <a:lnTo>
                  <a:pt x="147" y="163"/>
                </a:lnTo>
                <a:lnTo>
                  <a:pt x="206" y="142"/>
                </a:lnTo>
                <a:lnTo>
                  <a:pt x="214" y="110"/>
                </a:lnTo>
                <a:lnTo>
                  <a:pt x="214" y="97"/>
                </a:lnTo>
                <a:lnTo>
                  <a:pt x="239" y="81"/>
                </a:lnTo>
                <a:lnTo>
                  <a:pt x="282" y="73"/>
                </a:lnTo>
                <a:lnTo>
                  <a:pt x="269" y="32"/>
                </a:lnTo>
                <a:lnTo>
                  <a:pt x="252" y="4"/>
                </a:lnTo>
                <a:lnTo>
                  <a:pt x="223" y="0"/>
                </a:lnTo>
                <a:lnTo>
                  <a:pt x="214" y="8"/>
                </a:lnTo>
                <a:lnTo>
                  <a:pt x="214" y="20"/>
                </a:lnTo>
                <a:lnTo>
                  <a:pt x="214" y="48"/>
                </a:lnTo>
                <a:lnTo>
                  <a:pt x="206" y="69"/>
                </a:lnTo>
                <a:lnTo>
                  <a:pt x="172" y="81"/>
                </a:lnTo>
                <a:lnTo>
                  <a:pt x="168" y="97"/>
                </a:lnTo>
                <a:lnTo>
                  <a:pt x="164" y="110"/>
                </a:lnTo>
                <a:lnTo>
                  <a:pt x="147" y="122"/>
                </a:lnTo>
                <a:lnTo>
                  <a:pt x="122" y="122"/>
                </a:lnTo>
                <a:lnTo>
                  <a:pt x="109" y="105"/>
                </a:lnTo>
                <a:lnTo>
                  <a:pt x="109" y="81"/>
                </a:lnTo>
              </a:path>
            </a:pathLst>
          </a:custGeom>
          <a:pattFill prst="dkUpDiag">
            <a:fgClr>
              <a:srgbClr val="DBF42F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74" name="Freeform 34" descr="Dark upward diagonal"/>
          <p:cNvSpPr>
            <a:spLocks/>
          </p:cNvSpPr>
          <p:nvPr/>
        </p:nvSpPr>
        <p:spPr bwMode="auto">
          <a:xfrm>
            <a:off x="6702425" y="4140200"/>
            <a:ext cx="263525" cy="419100"/>
          </a:xfrm>
          <a:custGeom>
            <a:avLst/>
            <a:gdLst/>
            <a:ahLst/>
            <a:cxnLst>
              <a:cxn ang="0">
                <a:pos x="165" y="0"/>
              </a:cxn>
              <a:cxn ang="0">
                <a:pos x="143" y="8"/>
              </a:cxn>
              <a:cxn ang="0">
                <a:pos x="135" y="69"/>
              </a:cxn>
              <a:cxn ang="0">
                <a:pos x="114" y="73"/>
              </a:cxn>
              <a:cxn ang="0">
                <a:pos x="93" y="82"/>
              </a:cxn>
              <a:cxn ang="0">
                <a:pos x="76" y="106"/>
              </a:cxn>
              <a:cxn ang="0">
                <a:pos x="50" y="123"/>
              </a:cxn>
              <a:cxn ang="0">
                <a:pos x="50" y="143"/>
              </a:cxn>
              <a:cxn ang="0">
                <a:pos x="29" y="152"/>
              </a:cxn>
              <a:cxn ang="0">
                <a:pos x="8" y="164"/>
              </a:cxn>
              <a:cxn ang="0">
                <a:pos x="0" y="226"/>
              </a:cxn>
              <a:cxn ang="0">
                <a:pos x="4" y="263"/>
              </a:cxn>
              <a:cxn ang="0">
                <a:pos x="25" y="201"/>
              </a:cxn>
              <a:cxn ang="0">
                <a:pos x="63" y="193"/>
              </a:cxn>
              <a:cxn ang="0">
                <a:pos x="84" y="172"/>
              </a:cxn>
              <a:cxn ang="0">
                <a:pos x="122" y="143"/>
              </a:cxn>
              <a:cxn ang="0">
                <a:pos x="156" y="86"/>
              </a:cxn>
              <a:cxn ang="0">
                <a:pos x="165" y="61"/>
              </a:cxn>
              <a:cxn ang="0">
                <a:pos x="165" y="0"/>
              </a:cxn>
            </a:cxnLst>
            <a:rect l="0" t="0" r="r" b="b"/>
            <a:pathLst>
              <a:path w="166" h="264">
                <a:moveTo>
                  <a:pt x="165" y="0"/>
                </a:moveTo>
                <a:lnTo>
                  <a:pt x="143" y="8"/>
                </a:lnTo>
                <a:lnTo>
                  <a:pt x="135" y="69"/>
                </a:lnTo>
                <a:lnTo>
                  <a:pt x="114" y="73"/>
                </a:lnTo>
                <a:lnTo>
                  <a:pt x="93" y="82"/>
                </a:lnTo>
                <a:lnTo>
                  <a:pt x="76" y="106"/>
                </a:lnTo>
                <a:lnTo>
                  <a:pt x="50" y="123"/>
                </a:lnTo>
                <a:lnTo>
                  <a:pt x="50" y="143"/>
                </a:lnTo>
                <a:lnTo>
                  <a:pt x="29" y="152"/>
                </a:lnTo>
                <a:lnTo>
                  <a:pt x="8" y="164"/>
                </a:lnTo>
                <a:lnTo>
                  <a:pt x="0" y="226"/>
                </a:lnTo>
                <a:lnTo>
                  <a:pt x="4" y="263"/>
                </a:lnTo>
                <a:lnTo>
                  <a:pt x="25" y="201"/>
                </a:lnTo>
                <a:lnTo>
                  <a:pt x="63" y="193"/>
                </a:lnTo>
                <a:lnTo>
                  <a:pt x="84" y="172"/>
                </a:lnTo>
                <a:lnTo>
                  <a:pt x="122" y="143"/>
                </a:lnTo>
                <a:lnTo>
                  <a:pt x="156" y="86"/>
                </a:lnTo>
                <a:lnTo>
                  <a:pt x="165" y="61"/>
                </a:lnTo>
                <a:lnTo>
                  <a:pt x="165" y="0"/>
                </a:lnTo>
              </a:path>
            </a:pathLst>
          </a:custGeom>
          <a:pattFill prst="dkUpDiag">
            <a:fgClr>
              <a:srgbClr val="DBF42F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75" name="Freeform 35" descr="Dark upward diagonal"/>
          <p:cNvSpPr>
            <a:spLocks/>
          </p:cNvSpPr>
          <p:nvPr/>
        </p:nvSpPr>
        <p:spPr bwMode="auto">
          <a:xfrm>
            <a:off x="7048500" y="3905250"/>
            <a:ext cx="136525" cy="138113"/>
          </a:xfrm>
          <a:custGeom>
            <a:avLst/>
            <a:gdLst/>
            <a:ahLst/>
            <a:cxnLst>
              <a:cxn ang="0">
                <a:pos x="63" y="86"/>
              </a:cxn>
              <a:cxn ang="0">
                <a:pos x="38" y="65"/>
              </a:cxn>
              <a:cxn ang="0">
                <a:pos x="21" y="36"/>
              </a:cxn>
              <a:cxn ang="0">
                <a:pos x="0" y="24"/>
              </a:cxn>
              <a:cxn ang="0">
                <a:pos x="25" y="8"/>
              </a:cxn>
              <a:cxn ang="0">
                <a:pos x="46" y="12"/>
              </a:cxn>
              <a:cxn ang="0">
                <a:pos x="68" y="0"/>
              </a:cxn>
              <a:cxn ang="0">
                <a:pos x="68" y="20"/>
              </a:cxn>
              <a:cxn ang="0">
                <a:pos x="72" y="40"/>
              </a:cxn>
              <a:cxn ang="0">
                <a:pos x="85" y="57"/>
              </a:cxn>
              <a:cxn ang="0">
                <a:pos x="63" y="86"/>
              </a:cxn>
            </a:cxnLst>
            <a:rect l="0" t="0" r="r" b="b"/>
            <a:pathLst>
              <a:path w="86" h="87">
                <a:moveTo>
                  <a:pt x="63" y="86"/>
                </a:moveTo>
                <a:lnTo>
                  <a:pt x="38" y="65"/>
                </a:lnTo>
                <a:lnTo>
                  <a:pt x="21" y="36"/>
                </a:lnTo>
                <a:lnTo>
                  <a:pt x="0" y="24"/>
                </a:lnTo>
                <a:lnTo>
                  <a:pt x="25" y="8"/>
                </a:lnTo>
                <a:lnTo>
                  <a:pt x="46" y="12"/>
                </a:lnTo>
                <a:lnTo>
                  <a:pt x="68" y="0"/>
                </a:lnTo>
                <a:lnTo>
                  <a:pt x="68" y="20"/>
                </a:lnTo>
                <a:lnTo>
                  <a:pt x="72" y="40"/>
                </a:lnTo>
                <a:lnTo>
                  <a:pt x="85" y="57"/>
                </a:lnTo>
                <a:lnTo>
                  <a:pt x="63" y="86"/>
                </a:lnTo>
              </a:path>
            </a:pathLst>
          </a:custGeom>
          <a:pattFill prst="dkUpDiag">
            <a:fgClr>
              <a:srgbClr val="DBF42F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76" name="Freeform 36" descr="Dark upward diagonal"/>
          <p:cNvSpPr>
            <a:spLocks/>
          </p:cNvSpPr>
          <p:nvPr/>
        </p:nvSpPr>
        <p:spPr bwMode="auto">
          <a:xfrm>
            <a:off x="7229475" y="4616450"/>
            <a:ext cx="61913" cy="104775"/>
          </a:xfrm>
          <a:custGeom>
            <a:avLst/>
            <a:gdLst/>
            <a:ahLst/>
            <a:cxnLst>
              <a:cxn ang="0">
                <a:pos x="4" y="0"/>
              </a:cxn>
              <a:cxn ang="0">
                <a:pos x="0" y="20"/>
              </a:cxn>
              <a:cxn ang="0">
                <a:pos x="4" y="65"/>
              </a:cxn>
              <a:cxn ang="0">
                <a:pos x="25" y="65"/>
              </a:cxn>
              <a:cxn ang="0">
                <a:pos x="29" y="44"/>
              </a:cxn>
              <a:cxn ang="0">
                <a:pos x="38" y="36"/>
              </a:cxn>
              <a:cxn ang="0">
                <a:pos x="33" y="28"/>
              </a:cxn>
              <a:cxn ang="0">
                <a:pos x="4" y="0"/>
              </a:cxn>
            </a:cxnLst>
            <a:rect l="0" t="0" r="r" b="b"/>
            <a:pathLst>
              <a:path w="39" h="66">
                <a:moveTo>
                  <a:pt x="4" y="0"/>
                </a:moveTo>
                <a:lnTo>
                  <a:pt x="0" y="20"/>
                </a:lnTo>
                <a:lnTo>
                  <a:pt x="4" y="65"/>
                </a:lnTo>
                <a:lnTo>
                  <a:pt x="25" y="65"/>
                </a:lnTo>
                <a:lnTo>
                  <a:pt x="29" y="44"/>
                </a:lnTo>
                <a:lnTo>
                  <a:pt x="38" y="36"/>
                </a:lnTo>
                <a:lnTo>
                  <a:pt x="33" y="28"/>
                </a:lnTo>
                <a:lnTo>
                  <a:pt x="4" y="0"/>
                </a:lnTo>
              </a:path>
            </a:pathLst>
          </a:custGeom>
          <a:pattFill prst="dkUpDiag">
            <a:fgClr>
              <a:srgbClr val="DBF42F"/>
            </a:fgClr>
            <a:bgClr>
              <a:schemeClr val="bg1"/>
            </a:bgClr>
          </a:patt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77" name="Freeform 37"/>
          <p:cNvSpPr>
            <a:spLocks/>
          </p:cNvSpPr>
          <p:nvPr/>
        </p:nvSpPr>
        <p:spPr bwMode="auto">
          <a:xfrm>
            <a:off x="1878013" y="598488"/>
            <a:ext cx="5475287" cy="2598737"/>
          </a:xfrm>
          <a:custGeom>
            <a:avLst/>
            <a:gdLst/>
            <a:ahLst/>
            <a:cxnLst>
              <a:cxn ang="0">
                <a:pos x="0" y="57"/>
              </a:cxn>
              <a:cxn ang="0">
                <a:pos x="12" y="127"/>
              </a:cxn>
              <a:cxn ang="0">
                <a:pos x="88" y="159"/>
              </a:cxn>
              <a:cxn ang="0">
                <a:pos x="80" y="258"/>
              </a:cxn>
              <a:cxn ang="0">
                <a:pos x="130" y="291"/>
              </a:cxn>
              <a:cxn ang="0">
                <a:pos x="202" y="373"/>
              </a:cxn>
              <a:cxn ang="0">
                <a:pos x="278" y="397"/>
              </a:cxn>
              <a:cxn ang="0">
                <a:pos x="354" y="475"/>
              </a:cxn>
              <a:cxn ang="0">
                <a:pos x="392" y="598"/>
              </a:cxn>
              <a:cxn ang="0">
                <a:pos x="341" y="631"/>
              </a:cxn>
              <a:cxn ang="0">
                <a:pos x="345" y="713"/>
              </a:cxn>
              <a:cxn ang="0">
                <a:pos x="408" y="774"/>
              </a:cxn>
              <a:cxn ang="0">
                <a:pos x="467" y="885"/>
              </a:cxn>
              <a:cxn ang="0">
                <a:pos x="543" y="988"/>
              </a:cxn>
              <a:cxn ang="0">
                <a:pos x="606" y="967"/>
              </a:cxn>
              <a:cxn ang="0">
                <a:pos x="708" y="930"/>
              </a:cxn>
              <a:cxn ang="0">
                <a:pos x="990" y="1053"/>
              </a:cxn>
              <a:cxn ang="0">
                <a:pos x="1053" y="1004"/>
              </a:cxn>
              <a:cxn ang="0">
                <a:pos x="1176" y="1000"/>
              </a:cxn>
              <a:cxn ang="0">
                <a:pos x="1268" y="1041"/>
              </a:cxn>
              <a:cxn ang="0">
                <a:pos x="1365" y="967"/>
              </a:cxn>
              <a:cxn ang="0">
                <a:pos x="1445" y="930"/>
              </a:cxn>
              <a:cxn ang="0">
                <a:pos x="1525" y="897"/>
              </a:cxn>
              <a:cxn ang="0">
                <a:pos x="1584" y="975"/>
              </a:cxn>
              <a:cxn ang="0">
                <a:pos x="1690" y="963"/>
              </a:cxn>
              <a:cxn ang="0">
                <a:pos x="1694" y="1172"/>
              </a:cxn>
              <a:cxn ang="0">
                <a:pos x="1694" y="1271"/>
              </a:cxn>
              <a:cxn ang="0">
                <a:pos x="1745" y="1254"/>
              </a:cxn>
              <a:cxn ang="0">
                <a:pos x="1757" y="1365"/>
              </a:cxn>
              <a:cxn ang="0">
                <a:pos x="1829" y="1426"/>
              </a:cxn>
              <a:cxn ang="0">
                <a:pos x="1879" y="1496"/>
              </a:cxn>
              <a:cxn ang="0">
                <a:pos x="1926" y="1488"/>
              </a:cxn>
              <a:cxn ang="0">
                <a:pos x="1960" y="1463"/>
              </a:cxn>
              <a:cxn ang="0">
                <a:pos x="2031" y="1537"/>
              </a:cxn>
              <a:cxn ang="0">
                <a:pos x="2175" y="1599"/>
              </a:cxn>
              <a:cxn ang="0">
                <a:pos x="2301" y="1611"/>
              </a:cxn>
              <a:cxn ang="0">
                <a:pos x="2398" y="1508"/>
              </a:cxn>
              <a:cxn ang="0">
                <a:pos x="2516" y="1508"/>
              </a:cxn>
              <a:cxn ang="0">
                <a:pos x="2575" y="1586"/>
              </a:cxn>
              <a:cxn ang="0">
                <a:pos x="2621" y="1500"/>
              </a:cxn>
              <a:cxn ang="0">
                <a:pos x="2722" y="1484"/>
              </a:cxn>
              <a:cxn ang="0">
                <a:pos x="2878" y="1422"/>
              </a:cxn>
              <a:cxn ang="0">
                <a:pos x="2967" y="1394"/>
              </a:cxn>
              <a:cxn ang="0">
                <a:pos x="3068" y="1353"/>
              </a:cxn>
              <a:cxn ang="0">
                <a:pos x="3123" y="1254"/>
              </a:cxn>
              <a:cxn ang="0">
                <a:pos x="3216" y="1168"/>
              </a:cxn>
              <a:cxn ang="0">
                <a:pos x="3249" y="1107"/>
              </a:cxn>
              <a:cxn ang="0">
                <a:pos x="3317" y="1016"/>
              </a:cxn>
              <a:cxn ang="0">
                <a:pos x="3367" y="918"/>
              </a:cxn>
              <a:cxn ang="0">
                <a:pos x="3334" y="848"/>
              </a:cxn>
              <a:cxn ang="0">
                <a:pos x="3329" y="824"/>
              </a:cxn>
              <a:cxn ang="0">
                <a:pos x="3351" y="754"/>
              </a:cxn>
              <a:cxn ang="0">
                <a:pos x="3388" y="717"/>
              </a:cxn>
              <a:cxn ang="0">
                <a:pos x="3334" y="647"/>
              </a:cxn>
              <a:cxn ang="0">
                <a:pos x="3308" y="496"/>
              </a:cxn>
              <a:cxn ang="0">
                <a:pos x="3233" y="467"/>
              </a:cxn>
              <a:cxn ang="0">
                <a:pos x="3292" y="344"/>
              </a:cxn>
              <a:cxn ang="0">
                <a:pos x="3448" y="299"/>
              </a:cxn>
              <a:cxn ang="0">
                <a:pos x="3376" y="241"/>
              </a:cxn>
              <a:cxn ang="0">
                <a:pos x="3249" y="299"/>
              </a:cxn>
              <a:cxn ang="0">
                <a:pos x="3144" y="192"/>
              </a:cxn>
              <a:cxn ang="0">
                <a:pos x="3199" y="110"/>
              </a:cxn>
              <a:cxn ang="0">
                <a:pos x="8" y="0"/>
              </a:cxn>
            </a:cxnLst>
            <a:rect l="0" t="0" r="r" b="b"/>
            <a:pathLst>
              <a:path w="3449" h="1637">
                <a:moveTo>
                  <a:pt x="8" y="0"/>
                </a:moveTo>
                <a:lnTo>
                  <a:pt x="16" y="32"/>
                </a:lnTo>
                <a:lnTo>
                  <a:pt x="0" y="57"/>
                </a:lnTo>
                <a:lnTo>
                  <a:pt x="8" y="82"/>
                </a:lnTo>
                <a:lnTo>
                  <a:pt x="16" y="106"/>
                </a:lnTo>
                <a:lnTo>
                  <a:pt x="12" y="127"/>
                </a:lnTo>
                <a:lnTo>
                  <a:pt x="12" y="151"/>
                </a:lnTo>
                <a:lnTo>
                  <a:pt x="29" y="164"/>
                </a:lnTo>
                <a:lnTo>
                  <a:pt x="88" y="159"/>
                </a:lnTo>
                <a:lnTo>
                  <a:pt x="96" y="180"/>
                </a:lnTo>
                <a:lnTo>
                  <a:pt x="96" y="217"/>
                </a:lnTo>
                <a:lnTo>
                  <a:pt x="80" y="258"/>
                </a:lnTo>
                <a:lnTo>
                  <a:pt x="59" y="278"/>
                </a:lnTo>
                <a:lnTo>
                  <a:pt x="75" y="299"/>
                </a:lnTo>
                <a:lnTo>
                  <a:pt x="130" y="291"/>
                </a:lnTo>
                <a:lnTo>
                  <a:pt x="160" y="307"/>
                </a:lnTo>
                <a:lnTo>
                  <a:pt x="160" y="352"/>
                </a:lnTo>
                <a:lnTo>
                  <a:pt x="202" y="373"/>
                </a:lnTo>
                <a:lnTo>
                  <a:pt x="227" y="393"/>
                </a:lnTo>
                <a:lnTo>
                  <a:pt x="248" y="405"/>
                </a:lnTo>
                <a:lnTo>
                  <a:pt x="278" y="397"/>
                </a:lnTo>
                <a:lnTo>
                  <a:pt x="290" y="393"/>
                </a:lnTo>
                <a:lnTo>
                  <a:pt x="295" y="430"/>
                </a:lnTo>
                <a:lnTo>
                  <a:pt x="354" y="475"/>
                </a:lnTo>
                <a:lnTo>
                  <a:pt x="383" y="496"/>
                </a:lnTo>
                <a:lnTo>
                  <a:pt x="375" y="537"/>
                </a:lnTo>
                <a:lnTo>
                  <a:pt x="392" y="598"/>
                </a:lnTo>
                <a:lnTo>
                  <a:pt x="396" y="631"/>
                </a:lnTo>
                <a:lnTo>
                  <a:pt x="383" y="660"/>
                </a:lnTo>
                <a:lnTo>
                  <a:pt x="341" y="631"/>
                </a:lnTo>
                <a:lnTo>
                  <a:pt x="328" y="660"/>
                </a:lnTo>
                <a:lnTo>
                  <a:pt x="341" y="684"/>
                </a:lnTo>
                <a:lnTo>
                  <a:pt x="345" y="713"/>
                </a:lnTo>
                <a:lnTo>
                  <a:pt x="354" y="754"/>
                </a:lnTo>
                <a:lnTo>
                  <a:pt x="387" y="738"/>
                </a:lnTo>
                <a:lnTo>
                  <a:pt x="408" y="774"/>
                </a:lnTo>
                <a:lnTo>
                  <a:pt x="472" y="820"/>
                </a:lnTo>
                <a:lnTo>
                  <a:pt x="484" y="840"/>
                </a:lnTo>
                <a:lnTo>
                  <a:pt x="467" y="885"/>
                </a:lnTo>
                <a:lnTo>
                  <a:pt x="451" y="922"/>
                </a:lnTo>
                <a:lnTo>
                  <a:pt x="484" y="967"/>
                </a:lnTo>
                <a:lnTo>
                  <a:pt x="543" y="988"/>
                </a:lnTo>
                <a:lnTo>
                  <a:pt x="594" y="1049"/>
                </a:lnTo>
                <a:lnTo>
                  <a:pt x="590" y="979"/>
                </a:lnTo>
                <a:lnTo>
                  <a:pt x="606" y="967"/>
                </a:lnTo>
                <a:lnTo>
                  <a:pt x="657" y="967"/>
                </a:lnTo>
                <a:lnTo>
                  <a:pt x="687" y="963"/>
                </a:lnTo>
                <a:lnTo>
                  <a:pt x="708" y="930"/>
                </a:lnTo>
                <a:lnTo>
                  <a:pt x="826" y="1029"/>
                </a:lnTo>
                <a:lnTo>
                  <a:pt x="948" y="1037"/>
                </a:lnTo>
                <a:lnTo>
                  <a:pt x="990" y="1053"/>
                </a:lnTo>
                <a:lnTo>
                  <a:pt x="1015" y="1049"/>
                </a:lnTo>
                <a:lnTo>
                  <a:pt x="1024" y="1037"/>
                </a:lnTo>
                <a:lnTo>
                  <a:pt x="1053" y="1004"/>
                </a:lnTo>
                <a:lnTo>
                  <a:pt x="1087" y="1012"/>
                </a:lnTo>
                <a:lnTo>
                  <a:pt x="1138" y="1020"/>
                </a:lnTo>
                <a:lnTo>
                  <a:pt x="1176" y="1000"/>
                </a:lnTo>
                <a:lnTo>
                  <a:pt x="1184" y="1012"/>
                </a:lnTo>
                <a:lnTo>
                  <a:pt x="1230" y="1020"/>
                </a:lnTo>
                <a:lnTo>
                  <a:pt x="1268" y="1041"/>
                </a:lnTo>
                <a:lnTo>
                  <a:pt x="1302" y="1070"/>
                </a:lnTo>
                <a:lnTo>
                  <a:pt x="1357" y="984"/>
                </a:lnTo>
                <a:lnTo>
                  <a:pt x="1365" y="967"/>
                </a:lnTo>
                <a:lnTo>
                  <a:pt x="1412" y="967"/>
                </a:lnTo>
                <a:lnTo>
                  <a:pt x="1441" y="971"/>
                </a:lnTo>
                <a:lnTo>
                  <a:pt x="1445" y="930"/>
                </a:lnTo>
                <a:lnTo>
                  <a:pt x="1454" y="918"/>
                </a:lnTo>
                <a:lnTo>
                  <a:pt x="1487" y="934"/>
                </a:lnTo>
                <a:lnTo>
                  <a:pt x="1525" y="897"/>
                </a:lnTo>
                <a:lnTo>
                  <a:pt x="1559" y="922"/>
                </a:lnTo>
                <a:lnTo>
                  <a:pt x="1597" y="943"/>
                </a:lnTo>
                <a:lnTo>
                  <a:pt x="1584" y="975"/>
                </a:lnTo>
                <a:lnTo>
                  <a:pt x="1622" y="979"/>
                </a:lnTo>
                <a:lnTo>
                  <a:pt x="1648" y="943"/>
                </a:lnTo>
                <a:lnTo>
                  <a:pt x="1690" y="963"/>
                </a:lnTo>
                <a:lnTo>
                  <a:pt x="1732" y="979"/>
                </a:lnTo>
                <a:lnTo>
                  <a:pt x="1745" y="1082"/>
                </a:lnTo>
                <a:lnTo>
                  <a:pt x="1694" y="1172"/>
                </a:lnTo>
                <a:lnTo>
                  <a:pt x="1677" y="1217"/>
                </a:lnTo>
                <a:lnTo>
                  <a:pt x="1673" y="1262"/>
                </a:lnTo>
                <a:lnTo>
                  <a:pt x="1694" y="1271"/>
                </a:lnTo>
                <a:lnTo>
                  <a:pt x="1715" y="1234"/>
                </a:lnTo>
                <a:lnTo>
                  <a:pt x="1745" y="1242"/>
                </a:lnTo>
                <a:lnTo>
                  <a:pt x="1745" y="1254"/>
                </a:lnTo>
                <a:lnTo>
                  <a:pt x="1736" y="1303"/>
                </a:lnTo>
                <a:lnTo>
                  <a:pt x="1749" y="1332"/>
                </a:lnTo>
                <a:lnTo>
                  <a:pt x="1757" y="1365"/>
                </a:lnTo>
                <a:lnTo>
                  <a:pt x="1728" y="1398"/>
                </a:lnTo>
                <a:lnTo>
                  <a:pt x="1799" y="1418"/>
                </a:lnTo>
                <a:lnTo>
                  <a:pt x="1829" y="1426"/>
                </a:lnTo>
                <a:lnTo>
                  <a:pt x="1842" y="1430"/>
                </a:lnTo>
                <a:lnTo>
                  <a:pt x="1846" y="1467"/>
                </a:lnTo>
                <a:lnTo>
                  <a:pt x="1879" y="1496"/>
                </a:lnTo>
                <a:lnTo>
                  <a:pt x="1879" y="1521"/>
                </a:lnTo>
                <a:lnTo>
                  <a:pt x="1917" y="1521"/>
                </a:lnTo>
                <a:lnTo>
                  <a:pt x="1926" y="1488"/>
                </a:lnTo>
                <a:lnTo>
                  <a:pt x="1922" y="1414"/>
                </a:lnTo>
                <a:lnTo>
                  <a:pt x="1947" y="1426"/>
                </a:lnTo>
                <a:lnTo>
                  <a:pt x="1960" y="1463"/>
                </a:lnTo>
                <a:lnTo>
                  <a:pt x="1981" y="1471"/>
                </a:lnTo>
                <a:lnTo>
                  <a:pt x="2002" y="1471"/>
                </a:lnTo>
                <a:lnTo>
                  <a:pt x="2031" y="1537"/>
                </a:lnTo>
                <a:lnTo>
                  <a:pt x="2090" y="1545"/>
                </a:lnTo>
                <a:lnTo>
                  <a:pt x="2145" y="1558"/>
                </a:lnTo>
                <a:lnTo>
                  <a:pt x="2175" y="1599"/>
                </a:lnTo>
                <a:lnTo>
                  <a:pt x="2191" y="1619"/>
                </a:lnTo>
                <a:lnTo>
                  <a:pt x="2263" y="1636"/>
                </a:lnTo>
                <a:lnTo>
                  <a:pt x="2301" y="1611"/>
                </a:lnTo>
                <a:lnTo>
                  <a:pt x="2314" y="1553"/>
                </a:lnTo>
                <a:lnTo>
                  <a:pt x="2356" y="1553"/>
                </a:lnTo>
                <a:lnTo>
                  <a:pt x="2398" y="1508"/>
                </a:lnTo>
                <a:lnTo>
                  <a:pt x="2419" y="1488"/>
                </a:lnTo>
                <a:lnTo>
                  <a:pt x="2470" y="1508"/>
                </a:lnTo>
                <a:lnTo>
                  <a:pt x="2516" y="1508"/>
                </a:lnTo>
                <a:lnTo>
                  <a:pt x="2537" y="1558"/>
                </a:lnTo>
                <a:lnTo>
                  <a:pt x="2558" y="1586"/>
                </a:lnTo>
                <a:lnTo>
                  <a:pt x="2575" y="1586"/>
                </a:lnTo>
                <a:lnTo>
                  <a:pt x="2567" y="1525"/>
                </a:lnTo>
                <a:lnTo>
                  <a:pt x="2592" y="1500"/>
                </a:lnTo>
                <a:lnTo>
                  <a:pt x="2621" y="1500"/>
                </a:lnTo>
                <a:lnTo>
                  <a:pt x="2659" y="1500"/>
                </a:lnTo>
                <a:lnTo>
                  <a:pt x="2680" y="1471"/>
                </a:lnTo>
                <a:lnTo>
                  <a:pt x="2722" y="1484"/>
                </a:lnTo>
                <a:lnTo>
                  <a:pt x="2760" y="1488"/>
                </a:lnTo>
                <a:lnTo>
                  <a:pt x="2841" y="1426"/>
                </a:lnTo>
                <a:lnTo>
                  <a:pt x="2878" y="1422"/>
                </a:lnTo>
                <a:lnTo>
                  <a:pt x="2908" y="1430"/>
                </a:lnTo>
                <a:lnTo>
                  <a:pt x="2916" y="1426"/>
                </a:lnTo>
                <a:lnTo>
                  <a:pt x="2967" y="1394"/>
                </a:lnTo>
                <a:lnTo>
                  <a:pt x="2996" y="1361"/>
                </a:lnTo>
                <a:lnTo>
                  <a:pt x="3026" y="1353"/>
                </a:lnTo>
                <a:lnTo>
                  <a:pt x="3068" y="1353"/>
                </a:lnTo>
                <a:lnTo>
                  <a:pt x="3089" y="1324"/>
                </a:lnTo>
                <a:lnTo>
                  <a:pt x="3098" y="1275"/>
                </a:lnTo>
                <a:lnTo>
                  <a:pt x="3123" y="1254"/>
                </a:lnTo>
                <a:lnTo>
                  <a:pt x="3165" y="1262"/>
                </a:lnTo>
                <a:lnTo>
                  <a:pt x="3199" y="1213"/>
                </a:lnTo>
                <a:lnTo>
                  <a:pt x="3216" y="1168"/>
                </a:lnTo>
                <a:lnTo>
                  <a:pt x="3216" y="1156"/>
                </a:lnTo>
                <a:lnTo>
                  <a:pt x="3237" y="1111"/>
                </a:lnTo>
                <a:lnTo>
                  <a:pt x="3249" y="1107"/>
                </a:lnTo>
                <a:lnTo>
                  <a:pt x="3279" y="1115"/>
                </a:lnTo>
                <a:lnTo>
                  <a:pt x="3300" y="1066"/>
                </a:lnTo>
                <a:lnTo>
                  <a:pt x="3317" y="1016"/>
                </a:lnTo>
                <a:lnTo>
                  <a:pt x="3338" y="992"/>
                </a:lnTo>
                <a:lnTo>
                  <a:pt x="3338" y="947"/>
                </a:lnTo>
                <a:lnTo>
                  <a:pt x="3367" y="918"/>
                </a:lnTo>
                <a:lnTo>
                  <a:pt x="3376" y="861"/>
                </a:lnTo>
                <a:lnTo>
                  <a:pt x="3359" y="844"/>
                </a:lnTo>
                <a:lnTo>
                  <a:pt x="3334" y="848"/>
                </a:lnTo>
                <a:lnTo>
                  <a:pt x="3296" y="844"/>
                </a:lnTo>
                <a:lnTo>
                  <a:pt x="3296" y="824"/>
                </a:lnTo>
                <a:lnTo>
                  <a:pt x="3329" y="824"/>
                </a:lnTo>
                <a:lnTo>
                  <a:pt x="3346" y="799"/>
                </a:lnTo>
                <a:lnTo>
                  <a:pt x="3355" y="774"/>
                </a:lnTo>
                <a:lnTo>
                  <a:pt x="3351" y="754"/>
                </a:lnTo>
                <a:lnTo>
                  <a:pt x="3351" y="733"/>
                </a:lnTo>
                <a:lnTo>
                  <a:pt x="3380" y="733"/>
                </a:lnTo>
                <a:lnTo>
                  <a:pt x="3388" y="717"/>
                </a:lnTo>
                <a:lnTo>
                  <a:pt x="3376" y="692"/>
                </a:lnTo>
                <a:lnTo>
                  <a:pt x="3351" y="668"/>
                </a:lnTo>
                <a:lnTo>
                  <a:pt x="3334" y="647"/>
                </a:lnTo>
                <a:lnTo>
                  <a:pt x="3329" y="635"/>
                </a:lnTo>
                <a:lnTo>
                  <a:pt x="3313" y="557"/>
                </a:lnTo>
                <a:lnTo>
                  <a:pt x="3308" y="496"/>
                </a:lnTo>
                <a:lnTo>
                  <a:pt x="3292" y="487"/>
                </a:lnTo>
                <a:lnTo>
                  <a:pt x="3279" y="487"/>
                </a:lnTo>
                <a:lnTo>
                  <a:pt x="3233" y="467"/>
                </a:lnTo>
                <a:lnTo>
                  <a:pt x="3233" y="438"/>
                </a:lnTo>
                <a:lnTo>
                  <a:pt x="3283" y="356"/>
                </a:lnTo>
                <a:lnTo>
                  <a:pt x="3292" y="344"/>
                </a:lnTo>
                <a:lnTo>
                  <a:pt x="3308" y="328"/>
                </a:lnTo>
                <a:lnTo>
                  <a:pt x="3376" y="295"/>
                </a:lnTo>
                <a:lnTo>
                  <a:pt x="3448" y="299"/>
                </a:lnTo>
                <a:lnTo>
                  <a:pt x="3422" y="254"/>
                </a:lnTo>
                <a:lnTo>
                  <a:pt x="3410" y="229"/>
                </a:lnTo>
                <a:lnTo>
                  <a:pt x="3376" y="241"/>
                </a:lnTo>
                <a:lnTo>
                  <a:pt x="3317" y="217"/>
                </a:lnTo>
                <a:lnTo>
                  <a:pt x="3279" y="254"/>
                </a:lnTo>
                <a:lnTo>
                  <a:pt x="3249" y="299"/>
                </a:lnTo>
                <a:lnTo>
                  <a:pt x="3207" y="229"/>
                </a:lnTo>
                <a:lnTo>
                  <a:pt x="3178" y="196"/>
                </a:lnTo>
                <a:lnTo>
                  <a:pt x="3144" y="192"/>
                </a:lnTo>
                <a:lnTo>
                  <a:pt x="3119" y="164"/>
                </a:lnTo>
                <a:lnTo>
                  <a:pt x="3148" y="114"/>
                </a:lnTo>
                <a:lnTo>
                  <a:pt x="3199" y="110"/>
                </a:lnTo>
                <a:lnTo>
                  <a:pt x="3237" y="45"/>
                </a:lnTo>
                <a:lnTo>
                  <a:pt x="3245" y="0"/>
                </a:lnTo>
                <a:lnTo>
                  <a:pt x="8" y="0"/>
                </a:lnTo>
              </a:path>
            </a:pathLst>
          </a:custGeom>
          <a:solidFill>
            <a:srgbClr val="FFCC99"/>
          </a:solidFill>
          <a:ln w="12700" cap="rnd" cmpd="sng">
            <a:solidFill>
              <a:schemeClr val="tx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78" name="Rectangle 38"/>
          <p:cNvSpPr>
            <a:spLocks noChangeArrowheads="1"/>
          </p:cNvSpPr>
          <p:nvPr/>
        </p:nvSpPr>
        <p:spPr bwMode="auto">
          <a:xfrm>
            <a:off x="8099425" y="307975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 eaLnBrk="0" hangingPunct="0"/>
            <a:endParaRPr kumimoji="1" lang="en-US" b="1">
              <a:solidFill>
                <a:srgbClr val="A5002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Gungsuh" pitchFamily="18" charset="-127"/>
            </a:endParaRPr>
          </a:p>
        </p:txBody>
      </p:sp>
      <p:sp>
        <p:nvSpPr>
          <p:cNvPr id="419879" name="Freeform 39"/>
          <p:cNvSpPr>
            <a:spLocks/>
          </p:cNvSpPr>
          <p:nvPr/>
        </p:nvSpPr>
        <p:spPr bwMode="auto">
          <a:xfrm>
            <a:off x="6010275" y="4656138"/>
            <a:ext cx="906463" cy="601662"/>
          </a:xfrm>
          <a:custGeom>
            <a:avLst/>
            <a:gdLst/>
            <a:ahLst/>
            <a:cxnLst>
              <a:cxn ang="0">
                <a:pos x="0" y="372"/>
              </a:cxn>
              <a:cxn ang="0">
                <a:pos x="90" y="372"/>
              </a:cxn>
              <a:cxn ang="0">
                <a:pos x="180" y="342"/>
              </a:cxn>
              <a:cxn ang="0">
                <a:pos x="216" y="378"/>
              </a:cxn>
              <a:cxn ang="0">
                <a:pos x="288" y="336"/>
              </a:cxn>
              <a:cxn ang="0">
                <a:pos x="354" y="198"/>
              </a:cxn>
              <a:cxn ang="0">
                <a:pos x="426" y="174"/>
              </a:cxn>
              <a:cxn ang="0">
                <a:pos x="522" y="174"/>
              </a:cxn>
              <a:cxn ang="0">
                <a:pos x="534" y="108"/>
              </a:cxn>
              <a:cxn ang="0">
                <a:pos x="546" y="126"/>
              </a:cxn>
              <a:cxn ang="0">
                <a:pos x="570" y="114"/>
              </a:cxn>
              <a:cxn ang="0">
                <a:pos x="480" y="72"/>
              </a:cxn>
              <a:cxn ang="0">
                <a:pos x="450" y="0"/>
              </a:cxn>
              <a:cxn ang="0">
                <a:pos x="378" y="0"/>
              </a:cxn>
              <a:cxn ang="0">
                <a:pos x="330" y="120"/>
              </a:cxn>
              <a:cxn ang="0">
                <a:pos x="294" y="162"/>
              </a:cxn>
              <a:cxn ang="0">
                <a:pos x="270" y="180"/>
              </a:cxn>
              <a:cxn ang="0">
                <a:pos x="216" y="174"/>
              </a:cxn>
              <a:cxn ang="0">
                <a:pos x="192" y="192"/>
              </a:cxn>
              <a:cxn ang="0">
                <a:pos x="180" y="246"/>
              </a:cxn>
              <a:cxn ang="0">
                <a:pos x="132" y="246"/>
              </a:cxn>
              <a:cxn ang="0">
                <a:pos x="84" y="282"/>
              </a:cxn>
              <a:cxn ang="0">
                <a:pos x="30" y="294"/>
              </a:cxn>
              <a:cxn ang="0">
                <a:pos x="0" y="324"/>
              </a:cxn>
              <a:cxn ang="0">
                <a:pos x="0" y="372"/>
              </a:cxn>
            </a:cxnLst>
            <a:rect l="0" t="0" r="r" b="b"/>
            <a:pathLst>
              <a:path w="571" h="379">
                <a:moveTo>
                  <a:pt x="0" y="372"/>
                </a:moveTo>
                <a:lnTo>
                  <a:pt x="90" y="372"/>
                </a:lnTo>
                <a:lnTo>
                  <a:pt x="180" y="342"/>
                </a:lnTo>
                <a:lnTo>
                  <a:pt x="216" y="378"/>
                </a:lnTo>
                <a:lnTo>
                  <a:pt x="288" y="336"/>
                </a:lnTo>
                <a:lnTo>
                  <a:pt x="354" y="198"/>
                </a:lnTo>
                <a:lnTo>
                  <a:pt x="426" y="174"/>
                </a:lnTo>
                <a:lnTo>
                  <a:pt x="522" y="174"/>
                </a:lnTo>
                <a:lnTo>
                  <a:pt x="534" y="108"/>
                </a:lnTo>
                <a:lnTo>
                  <a:pt x="546" y="126"/>
                </a:lnTo>
                <a:lnTo>
                  <a:pt x="570" y="114"/>
                </a:lnTo>
                <a:lnTo>
                  <a:pt x="480" y="72"/>
                </a:lnTo>
                <a:lnTo>
                  <a:pt x="450" y="0"/>
                </a:lnTo>
                <a:lnTo>
                  <a:pt x="378" y="0"/>
                </a:lnTo>
                <a:lnTo>
                  <a:pt x="330" y="120"/>
                </a:lnTo>
                <a:lnTo>
                  <a:pt x="294" y="162"/>
                </a:lnTo>
                <a:lnTo>
                  <a:pt x="270" y="180"/>
                </a:lnTo>
                <a:lnTo>
                  <a:pt x="216" y="174"/>
                </a:lnTo>
                <a:lnTo>
                  <a:pt x="192" y="192"/>
                </a:lnTo>
                <a:lnTo>
                  <a:pt x="180" y="246"/>
                </a:lnTo>
                <a:lnTo>
                  <a:pt x="132" y="246"/>
                </a:lnTo>
                <a:lnTo>
                  <a:pt x="84" y="282"/>
                </a:lnTo>
                <a:lnTo>
                  <a:pt x="30" y="294"/>
                </a:lnTo>
                <a:lnTo>
                  <a:pt x="0" y="324"/>
                </a:lnTo>
                <a:lnTo>
                  <a:pt x="0" y="372"/>
                </a:lnTo>
              </a:path>
            </a:pathLst>
          </a:custGeom>
          <a:solidFill>
            <a:schemeClr val="accent1"/>
          </a:solidFill>
          <a:ln w="12700" cap="rnd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419880" name="Rectangle 40"/>
          <p:cNvSpPr>
            <a:spLocks noChangeArrowheads="1"/>
          </p:cNvSpPr>
          <p:nvPr/>
        </p:nvSpPr>
        <p:spPr bwMode="auto">
          <a:xfrm>
            <a:off x="1588" y="0"/>
            <a:ext cx="9144000" cy="488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ctr" defTabSz="762000" eaLnBrk="0" hangingPunct="0">
              <a:lnSpc>
                <a:spcPct val="120000"/>
              </a:lnSpc>
            </a:pPr>
            <a:r>
              <a:rPr kumimoji="1" lang="en-US" sz="24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  <a:cs typeface="Tahoma" pitchFamily="34" charset="0"/>
              </a:rPr>
              <a:t>GMS Fact Sheet</a:t>
            </a:r>
            <a:endParaRPr kumimoji="1" lang="en-US" sz="20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Gungsuh" pitchFamily="18" charset="-127"/>
              <a:cs typeface="Tahoma" pitchFamily="34" charset="0"/>
            </a:endParaRPr>
          </a:p>
        </p:txBody>
      </p:sp>
      <p:sp>
        <p:nvSpPr>
          <p:cNvPr id="419881" name="Oval 41"/>
          <p:cNvSpPr>
            <a:spLocks noChangeArrowheads="1"/>
          </p:cNvSpPr>
          <p:nvPr/>
        </p:nvSpPr>
        <p:spPr bwMode="auto">
          <a:xfrm>
            <a:off x="4183063" y="3359150"/>
            <a:ext cx="55562" cy="55563"/>
          </a:xfrm>
          <a:prstGeom prst="ellipse">
            <a:avLst/>
          </a:prstGeom>
          <a:solidFill>
            <a:srgbClr val="0000CC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419882" name="Rectangle 42"/>
          <p:cNvSpPr>
            <a:spLocks noChangeArrowheads="1"/>
          </p:cNvSpPr>
          <p:nvPr/>
        </p:nvSpPr>
        <p:spPr bwMode="auto">
          <a:xfrm>
            <a:off x="4984750" y="3808413"/>
            <a:ext cx="1083630" cy="30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defTabSz="762000" eaLnBrk="0" hangingPunct="0"/>
            <a:r>
              <a:rPr kumimoji="1" lang="en-US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</a:rPr>
              <a:t>Cambodia</a:t>
            </a:r>
          </a:p>
        </p:txBody>
      </p:sp>
      <p:sp>
        <p:nvSpPr>
          <p:cNvPr id="419883" name="Rectangle 43"/>
          <p:cNvSpPr>
            <a:spLocks noChangeArrowheads="1"/>
          </p:cNvSpPr>
          <p:nvPr/>
        </p:nvSpPr>
        <p:spPr bwMode="auto">
          <a:xfrm>
            <a:off x="3051175" y="2386013"/>
            <a:ext cx="1234312" cy="30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400" b="1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</a:rPr>
              <a:t>Bangladesh</a:t>
            </a:r>
          </a:p>
        </p:txBody>
      </p:sp>
      <p:sp>
        <p:nvSpPr>
          <p:cNvPr id="419884" name="Rectangle 44"/>
          <p:cNvSpPr>
            <a:spLocks noChangeArrowheads="1"/>
          </p:cNvSpPr>
          <p:nvPr/>
        </p:nvSpPr>
        <p:spPr bwMode="auto">
          <a:xfrm>
            <a:off x="4294188" y="3367088"/>
            <a:ext cx="1293624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</a:rPr>
              <a:t>Thailand</a:t>
            </a:r>
            <a:endParaRPr kumimoji="1" lang="en-US" b="1" dirty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Gungsuh" pitchFamily="18" charset="-127"/>
            </a:endParaRPr>
          </a:p>
        </p:txBody>
      </p:sp>
      <p:sp>
        <p:nvSpPr>
          <p:cNvPr id="419885" name="Rectangle 45"/>
          <p:cNvSpPr>
            <a:spLocks noChangeArrowheads="1"/>
          </p:cNvSpPr>
          <p:nvPr/>
        </p:nvSpPr>
        <p:spPr bwMode="auto">
          <a:xfrm>
            <a:off x="5565775" y="3509963"/>
            <a:ext cx="939360" cy="30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</a:rPr>
              <a:t>Vietnam</a:t>
            </a:r>
          </a:p>
        </p:txBody>
      </p:sp>
      <p:sp>
        <p:nvSpPr>
          <p:cNvPr id="419886" name="Rectangle 46"/>
          <p:cNvSpPr>
            <a:spLocks noChangeArrowheads="1"/>
          </p:cNvSpPr>
          <p:nvPr/>
        </p:nvSpPr>
        <p:spPr bwMode="auto">
          <a:xfrm>
            <a:off x="4841875" y="3014663"/>
            <a:ext cx="599523" cy="30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</a:rPr>
              <a:t>Laos</a:t>
            </a:r>
          </a:p>
        </p:txBody>
      </p:sp>
      <p:sp>
        <p:nvSpPr>
          <p:cNvPr id="419887" name="Rectangle 47"/>
          <p:cNvSpPr>
            <a:spLocks noChangeArrowheads="1"/>
          </p:cNvSpPr>
          <p:nvPr/>
        </p:nvSpPr>
        <p:spPr bwMode="auto">
          <a:xfrm>
            <a:off x="3698875" y="2900363"/>
            <a:ext cx="1029128" cy="30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</a:rPr>
              <a:t>Myanmar</a:t>
            </a:r>
          </a:p>
        </p:txBody>
      </p:sp>
      <p:sp>
        <p:nvSpPr>
          <p:cNvPr id="419888" name="Rectangle 48"/>
          <p:cNvSpPr>
            <a:spLocks noChangeArrowheads="1"/>
          </p:cNvSpPr>
          <p:nvPr/>
        </p:nvSpPr>
        <p:spPr bwMode="auto">
          <a:xfrm>
            <a:off x="4132263" y="1273175"/>
            <a:ext cx="771045" cy="33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600" b="1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</a:rPr>
              <a:t>China</a:t>
            </a:r>
          </a:p>
        </p:txBody>
      </p:sp>
      <p:sp>
        <p:nvSpPr>
          <p:cNvPr id="419889" name="Rectangle 49"/>
          <p:cNvSpPr>
            <a:spLocks noChangeArrowheads="1"/>
          </p:cNvSpPr>
          <p:nvPr/>
        </p:nvSpPr>
        <p:spPr bwMode="auto">
          <a:xfrm>
            <a:off x="2022475" y="2573338"/>
            <a:ext cx="732573" cy="33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600" b="1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</a:rPr>
              <a:t>India</a:t>
            </a:r>
          </a:p>
        </p:txBody>
      </p:sp>
      <p:sp>
        <p:nvSpPr>
          <p:cNvPr id="419890" name="Rectangle 50"/>
          <p:cNvSpPr>
            <a:spLocks noChangeArrowheads="1"/>
          </p:cNvSpPr>
          <p:nvPr/>
        </p:nvSpPr>
        <p:spPr bwMode="auto">
          <a:xfrm>
            <a:off x="4784725" y="4786313"/>
            <a:ext cx="973023" cy="30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400" b="1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</a:rPr>
              <a:t>Malaysia</a:t>
            </a:r>
          </a:p>
        </p:txBody>
      </p:sp>
      <p:sp>
        <p:nvSpPr>
          <p:cNvPr id="419891" name="Rectangle 51"/>
          <p:cNvSpPr>
            <a:spLocks noChangeArrowheads="1"/>
          </p:cNvSpPr>
          <p:nvPr/>
        </p:nvSpPr>
        <p:spPr bwMode="auto">
          <a:xfrm>
            <a:off x="4086225" y="5395913"/>
            <a:ext cx="1088439" cy="30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400" b="1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</a:rPr>
              <a:t>Indonesia</a:t>
            </a:r>
          </a:p>
        </p:txBody>
      </p:sp>
      <p:sp>
        <p:nvSpPr>
          <p:cNvPr id="419892" name="Rectangle 52"/>
          <p:cNvSpPr>
            <a:spLocks noChangeArrowheads="1"/>
          </p:cNvSpPr>
          <p:nvPr/>
        </p:nvSpPr>
        <p:spPr bwMode="auto">
          <a:xfrm>
            <a:off x="4981575" y="5046663"/>
            <a:ext cx="1098058" cy="30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400" b="1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</a:rPr>
              <a:t>Singapore</a:t>
            </a:r>
          </a:p>
        </p:txBody>
      </p:sp>
      <p:sp>
        <p:nvSpPr>
          <p:cNvPr id="419893" name="Rectangle 53"/>
          <p:cNvSpPr>
            <a:spLocks noChangeArrowheads="1"/>
          </p:cNvSpPr>
          <p:nvPr/>
        </p:nvSpPr>
        <p:spPr bwMode="auto">
          <a:xfrm>
            <a:off x="6003925" y="4881563"/>
            <a:ext cx="780663" cy="30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400" b="1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</a:rPr>
              <a:t>Brunei</a:t>
            </a:r>
          </a:p>
        </p:txBody>
      </p:sp>
      <p:sp>
        <p:nvSpPr>
          <p:cNvPr id="419894" name="Rectangle 54"/>
          <p:cNvSpPr>
            <a:spLocks noChangeArrowheads="1"/>
          </p:cNvSpPr>
          <p:nvPr/>
        </p:nvSpPr>
        <p:spPr bwMode="auto">
          <a:xfrm>
            <a:off x="1641475" y="4386263"/>
            <a:ext cx="11366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</a:rPr>
              <a:t>Sri Lanka</a:t>
            </a:r>
          </a:p>
        </p:txBody>
      </p:sp>
      <p:sp>
        <p:nvSpPr>
          <p:cNvPr id="419895" name="Rectangle 55"/>
          <p:cNvSpPr>
            <a:spLocks noChangeArrowheads="1"/>
          </p:cNvSpPr>
          <p:nvPr/>
        </p:nvSpPr>
        <p:spPr bwMode="auto">
          <a:xfrm>
            <a:off x="7032625" y="3662363"/>
            <a:ext cx="1178208" cy="30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400" b="1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</a:rPr>
              <a:t>Philippines</a:t>
            </a:r>
          </a:p>
        </p:txBody>
      </p:sp>
      <p:sp>
        <p:nvSpPr>
          <p:cNvPr id="419896" name="Rectangle 56"/>
          <p:cNvSpPr>
            <a:spLocks noChangeArrowheads="1"/>
          </p:cNvSpPr>
          <p:nvPr/>
        </p:nvSpPr>
        <p:spPr bwMode="auto">
          <a:xfrm>
            <a:off x="8289925" y="1414463"/>
            <a:ext cx="718145" cy="30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400" b="1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</a:rPr>
              <a:t>Japan</a:t>
            </a:r>
          </a:p>
        </p:txBody>
      </p:sp>
      <p:sp>
        <p:nvSpPr>
          <p:cNvPr id="419897" name="Rectangle 57"/>
          <p:cNvSpPr>
            <a:spLocks noChangeArrowheads="1"/>
          </p:cNvSpPr>
          <p:nvPr/>
        </p:nvSpPr>
        <p:spPr bwMode="auto">
          <a:xfrm>
            <a:off x="3175" y="1319213"/>
            <a:ext cx="1274388" cy="30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4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</a:rPr>
              <a:t>Afghanistan</a:t>
            </a:r>
            <a:endParaRPr kumimoji="1" lang="en-US" sz="1400" b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Gungsuh" pitchFamily="18" charset="-127"/>
            </a:endParaRPr>
          </a:p>
        </p:txBody>
      </p:sp>
      <p:sp>
        <p:nvSpPr>
          <p:cNvPr id="419898" name="Rectangle 58"/>
          <p:cNvSpPr>
            <a:spLocks noChangeArrowheads="1"/>
          </p:cNvSpPr>
          <p:nvPr/>
        </p:nvSpPr>
        <p:spPr bwMode="auto">
          <a:xfrm>
            <a:off x="803275" y="1719263"/>
            <a:ext cx="965008" cy="30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400" b="1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</a:rPr>
              <a:t>Pakistan</a:t>
            </a:r>
          </a:p>
        </p:txBody>
      </p:sp>
      <p:sp>
        <p:nvSpPr>
          <p:cNvPr id="419899" name="Rectangle 59"/>
          <p:cNvSpPr>
            <a:spLocks noChangeArrowheads="1"/>
          </p:cNvSpPr>
          <p:nvPr/>
        </p:nvSpPr>
        <p:spPr bwMode="auto">
          <a:xfrm>
            <a:off x="7796213" y="847725"/>
            <a:ext cx="714939" cy="30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400" b="1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</a:rPr>
              <a:t>Korea</a:t>
            </a:r>
          </a:p>
        </p:txBody>
      </p:sp>
      <p:sp>
        <p:nvSpPr>
          <p:cNvPr id="419900" name="Rectangle 60"/>
          <p:cNvSpPr>
            <a:spLocks noChangeArrowheads="1"/>
          </p:cNvSpPr>
          <p:nvPr/>
        </p:nvSpPr>
        <p:spPr bwMode="auto">
          <a:xfrm>
            <a:off x="2898775" y="3713163"/>
            <a:ext cx="1243930" cy="277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200" b="1" i="1" dirty="0">
                <a:solidFill>
                  <a:schemeClr val="tx2">
                    <a:lumMod val="40000"/>
                    <a:lumOff val="60000"/>
                  </a:schemeClr>
                </a:solidFill>
                <a:latin typeface="Tahoma" pitchFamily="34" charset="0"/>
                <a:ea typeface="Gungsuh" pitchFamily="18" charset="-127"/>
              </a:rPr>
              <a:t>Bay of Bengal</a:t>
            </a:r>
          </a:p>
        </p:txBody>
      </p:sp>
      <p:sp>
        <p:nvSpPr>
          <p:cNvPr id="419901" name="Rectangle 61"/>
          <p:cNvSpPr>
            <a:spLocks noChangeArrowheads="1"/>
          </p:cNvSpPr>
          <p:nvPr/>
        </p:nvSpPr>
        <p:spPr bwMode="auto">
          <a:xfrm>
            <a:off x="5565775" y="3167063"/>
            <a:ext cx="1444306" cy="277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200" b="1" i="1" dirty="0">
                <a:solidFill>
                  <a:schemeClr val="tx2">
                    <a:lumMod val="40000"/>
                    <a:lumOff val="60000"/>
                  </a:schemeClr>
                </a:solidFill>
                <a:latin typeface="Tahoma" pitchFamily="34" charset="0"/>
                <a:ea typeface="Gungsuh" pitchFamily="18" charset="-127"/>
              </a:rPr>
              <a:t>South China Sea</a:t>
            </a:r>
          </a:p>
        </p:txBody>
      </p:sp>
      <p:sp>
        <p:nvSpPr>
          <p:cNvPr id="419902" name="Rectangle 62"/>
          <p:cNvSpPr>
            <a:spLocks noChangeArrowheads="1"/>
          </p:cNvSpPr>
          <p:nvPr/>
        </p:nvSpPr>
        <p:spPr bwMode="auto">
          <a:xfrm>
            <a:off x="4765675" y="4360863"/>
            <a:ext cx="1620636" cy="30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400" b="1" i="1">
                <a:solidFill>
                  <a:schemeClr val="tx2">
                    <a:lumMod val="40000"/>
                    <a:lumOff val="60000"/>
                  </a:schemeClr>
                </a:solidFill>
                <a:latin typeface="Tahoma" pitchFamily="34" charset="0"/>
                <a:ea typeface="Gungsuh" pitchFamily="18" charset="-127"/>
              </a:rPr>
              <a:t>Gulf of Thailand</a:t>
            </a:r>
          </a:p>
        </p:txBody>
      </p:sp>
      <p:sp>
        <p:nvSpPr>
          <p:cNvPr id="419903" name="Oval 63"/>
          <p:cNvSpPr>
            <a:spLocks noChangeArrowheads="1"/>
          </p:cNvSpPr>
          <p:nvPr/>
        </p:nvSpPr>
        <p:spPr bwMode="auto">
          <a:xfrm rot="-2189807">
            <a:off x="3882406" y="1966389"/>
            <a:ext cx="2995448" cy="2772479"/>
          </a:xfrm>
          <a:prstGeom prst="ellipse">
            <a:avLst/>
          </a:prstGeom>
          <a:noFill/>
          <a:ln w="57150">
            <a:solidFill>
              <a:schemeClr val="tx2">
                <a:lumMod val="60000"/>
                <a:lumOff val="40000"/>
              </a:schemeClr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19908" name="Text Box 68"/>
          <p:cNvSpPr txBox="1">
            <a:spLocks noChangeArrowheads="1"/>
          </p:cNvSpPr>
          <p:nvPr/>
        </p:nvSpPr>
        <p:spPr bwMode="auto">
          <a:xfrm>
            <a:off x="0" y="2857496"/>
            <a:ext cx="107273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1200" b="1" dirty="0">
                <a:solidFill>
                  <a:srgbClr val="C7DDFF"/>
                </a:solidFill>
                <a:latin typeface="Tahoma" pitchFamily="34" charset="0"/>
                <a:cs typeface="Angsana New" pitchFamily="18" charset="-34"/>
              </a:rPr>
              <a:t>Middle East</a:t>
            </a:r>
          </a:p>
          <a:p>
            <a:pPr algn="ctr"/>
            <a:r>
              <a:rPr lang="en-US" sz="1200" b="1" dirty="0">
                <a:solidFill>
                  <a:srgbClr val="C7DDFF"/>
                </a:solidFill>
                <a:latin typeface="Tahoma" pitchFamily="34" charset="0"/>
                <a:cs typeface="Angsana New" pitchFamily="18" charset="-34"/>
              </a:rPr>
              <a:t>Europe</a:t>
            </a:r>
          </a:p>
          <a:p>
            <a:pPr algn="ctr"/>
            <a:r>
              <a:rPr lang="en-US" sz="1200" b="1" dirty="0">
                <a:solidFill>
                  <a:srgbClr val="C7DDFF"/>
                </a:solidFill>
                <a:latin typeface="Tahoma" pitchFamily="34" charset="0"/>
                <a:cs typeface="Angsana New" pitchFamily="18" charset="-34"/>
              </a:rPr>
              <a:t>Africa</a:t>
            </a:r>
          </a:p>
        </p:txBody>
      </p:sp>
      <p:sp>
        <p:nvSpPr>
          <p:cNvPr id="419913" name="Rectangle 73"/>
          <p:cNvSpPr>
            <a:spLocks noChangeArrowheads="1"/>
          </p:cNvSpPr>
          <p:nvPr/>
        </p:nvSpPr>
        <p:spPr bwMode="auto">
          <a:xfrm>
            <a:off x="71406" y="3857628"/>
            <a:ext cx="3929090" cy="2786082"/>
          </a:xfrm>
          <a:prstGeom prst="rect">
            <a:avLst/>
          </a:prstGeom>
          <a:solidFill>
            <a:srgbClr val="FFFF99">
              <a:alpha val="64000"/>
            </a:srgbClr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marL="182563" indent="-182563">
              <a:spcBef>
                <a:spcPct val="20000"/>
              </a:spcBef>
              <a:buFont typeface="Wingdings" pitchFamily="2" charset="2"/>
              <a:buNone/>
            </a:pPr>
            <a:r>
              <a:rPr lang="en-US" sz="1400" b="1" u="sng" dirty="0" smtClean="0">
                <a:cs typeface="Arial" pitchFamily="34" charset="0"/>
              </a:rPr>
              <a:t>Market Potentials:</a:t>
            </a:r>
          </a:p>
          <a:p>
            <a:pPr marL="182563" indent="-182563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400" b="1" dirty="0" smtClean="0">
                <a:cs typeface="Arial" pitchFamily="34" charset="0"/>
              </a:rPr>
              <a:t>326.8 millions of population</a:t>
            </a:r>
          </a:p>
          <a:p>
            <a:pPr marL="182563" indent="-182563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400" b="1" dirty="0" smtClean="0">
                <a:cs typeface="Arial" pitchFamily="34" charset="0"/>
              </a:rPr>
              <a:t>2.6 million sq KM area</a:t>
            </a:r>
          </a:p>
          <a:p>
            <a:pPr marL="182563" indent="-182563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400" b="1" dirty="0" smtClean="0">
                <a:cs typeface="Arial" pitchFamily="34" charset="0"/>
              </a:rPr>
              <a:t>US$1850 GDP per capita </a:t>
            </a:r>
          </a:p>
          <a:p>
            <a:pPr marL="182563" indent="-182563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400" b="1" dirty="0" smtClean="0">
                <a:cs typeface="Arial" pitchFamily="34" charset="0"/>
              </a:rPr>
              <a:t>6.5% average GDP Growth in past decade </a:t>
            </a:r>
          </a:p>
          <a:p>
            <a:pPr marL="182563" indent="-182563"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1400" b="1" dirty="0" smtClean="0">
                <a:cs typeface="Arial" pitchFamily="34" charset="0"/>
              </a:rPr>
              <a:t>Connect to 2,400 millions pop. (PRC+ India)</a:t>
            </a:r>
          </a:p>
          <a:p>
            <a:pPr marL="182563" indent="-182563">
              <a:spcBef>
                <a:spcPct val="20000"/>
              </a:spcBef>
            </a:pPr>
            <a:r>
              <a:rPr lang="en-US" sz="1400" b="1" u="sng" dirty="0" smtClean="0">
                <a:cs typeface="Arial" pitchFamily="34" charset="0"/>
              </a:rPr>
              <a:t>Achievements: </a:t>
            </a:r>
          </a:p>
          <a:p>
            <a:pPr marL="182563" indent="-182563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1400" b="1" dirty="0" smtClean="0">
                <a:cs typeface="Arial" pitchFamily="34" charset="0"/>
              </a:rPr>
              <a:t> Tourist Arrival   25 Million </a:t>
            </a:r>
          </a:p>
          <a:p>
            <a:pPr marL="182563" indent="-182563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1400" b="1" dirty="0" smtClean="0">
                <a:cs typeface="Arial" pitchFamily="34" charset="0"/>
              </a:rPr>
              <a:t> FDI   7,000 Million USD</a:t>
            </a:r>
          </a:p>
          <a:p>
            <a:pPr marL="182563" indent="-182563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1400" b="1" dirty="0" smtClean="0">
                <a:cs typeface="Arial" pitchFamily="34" charset="0"/>
              </a:rPr>
              <a:t> Export to GMS  200,000 million USD </a:t>
            </a:r>
          </a:p>
          <a:p>
            <a:pPr marL="182563" indent="-182563">
              <a:spcBef>
                <a:spcPct val="20000"/>
              </a:spcBef>
            </a:pPr>
            <a:endParaRPr lang="en-US" sz="1400" b="1" dirty="0" smtClean="0">
              <a:cs typeface="Arial" pitchFamily="34" charset="0"/>
            </a:endParaRPr>
          </a:p>
        </p:txBody>
      </p:sp>
      <p:sp>
        <p:nvSpPr>
          <p:cNvPr id="75" name="Rectangle 47"/>
          <p:cNvSpPr>
            <a:spLocks noChangeArrowheads="1"/>
          </p:cNvSpPr>
          <p:nvPr/>
        </p:nvSpPr>
        <p:spPr bwMode="auto">
          <a:xfrm>
            <a:off x="4714876" y="2428868"/>
            <a:ext cx="1869101" cy="30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kumimoji="1" lang="en-US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Gungsuh" pitchFamily="18" charset="-127"/>
              </a:rPr>
              <a:t>Yunnan &amp; Guangxi</a:t>
            </a:r>
            <a:endParaRPr kumimoji="1" lang="en-US" sz="14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Gungsuh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357158" y="642918"/>
          <a:ext cx="8501122" cy="5929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5"/>
          <p:cNvSpPr txBox="1">
            <a:spLocks noChangeArrowheads="1"/>
          </p:cNvSpPr>
          <p:nvPr/>
        </p:nvSpPr>
        <p:spPr bwMode="auto">
          <a:xfrm>
            <a:off x="0" y="71414"/>
            <a:ext cx="9429784" cy="6318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z="2400" b="1" dirty="0" smtClean="0">
                <a:latin typeface="Tahoma" pitchFamily="34" charset="0"/>
                <a:ea typeface="+mj-ea"/>
                <a:cs typeface="Tahoma" pitchFamily="34" charset="0"/>
              </a:rPr>
              <a:t>Development of GMS Program : 20th Year Anniversary</a:t>
            </a:r>
            <a:endParaRPr lang="th-TH" sz="2400" b="1" dirty="0" smtClean="0">
              <a:latin typeface="Tahoma" pitchFamily="34" charset="0"/>
              <a:ea typeface="+mj-ea"/>
              <a:cs typeface="Tahoma" pitchFamily="34" charset="0"/>
            </a:endParaRPr>
          </a:p>
        </p:txBody>
      </p:sp>
      <p:sp>
        <p:nvSpPr>
          <p:cNvPr id="5" name="Right Arrow 4"/>
          <p:cNvSpPr/>
          <p:nvPr/>
        </p:nvSpPr>
        <p:spPr>
          <a:xfrm>
            <a:off x="500034" y="714356"/>
            <a:ext cx="8246902" cy="1071570"/>
          </a:xfrm>
          <a:prstGeom prst="rightArrow">
            <a:avLst/>
          </a:prstGeom>
          <a:solidFill>
            <a:srgbClr val="3399FF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3Cs Strategy ---- Connectivity – Competitiveness – Community </a:t>
            </a:r>
            <a:endParaRPr lang="en-US" b="1" dirty="0">
              <a:solidFill>
                <a:schemeClr val="bg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14612" y="5572141"/>
            <a:ext cx="19288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Cordia New" pitchFamily="34" charset="-34"/>
                <a:cs typeface="Cordia New" pitchFamily="34" charset="-34"/>
              </a:rPr>
              <a:t>Major Backbone Projects</a:t>
            </a:r>
            <a:br>
              <a:rPr lang="en-US" sz="1600" dirty="0" smtClean="0">
                <a:latin typeface="Cordia New" pitchFamily="34" charset="-34"/>
                <a:cs typeface="Cordia New" pitchFamily="34" charset="-34"/>
              </a:rPr>
            </a:br>
            <a:r>
              <a:rPr lang="en-US" sz="1600" dirty="0" smtClean="0">
                <a:latin typeface="Cordia New" pitchFamily="34" charset="-34"/>
                <a:cs typeface="Cordia New" pitchFamily="34" charset="-34"/>
              </a:rPr>
              <a:t>Financial Mobilization</a:t>
            </a:r>
          </a:p>
          <a:p>
            <a:pPr algn="ctr"/>
            <a:r>
              <a:rPr lang="en-US" sz="1600" dirty="0" smtClean="0">
                <a:latin typeface="Cordia New" pitchFamily="34" charset="-34"/>
                <a:cs typeface="Cordia New" pitchFamily="34" charset="-34"/>
              </a:rPr>
              <a:t>One Tourism Destination</a:t>
            </a:r>
          </a:p>
          <a:p>
            <a:pPr algn="ctr"/>
            <a:endParaRPr lang="en-US" sz="1600" dirty="0" smtClean="0">
              <a:latin typeface="Cordia New" pitchFamily="34" charset="-34"/>
              <a:cs typeface="Cordia New" pitchFamily="34" charset="-34"/>
            </a:endParaRPr>
          </a:p>
          <a:p>
            <a:pPr algn="ctr"/>
            <a:endParaRPr lang="en-US" sz="1600" dirty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10" name="Picture 6" descr="07-0109 hj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993221" y="3357564"/>
            <a:ext cx="1303547" cy="1002728"/>
          </a:xfrm>
          <a:prstGeom prst="roundRect">
            <a:avLst>
              <a:gd name="adj" fmla="val 8594"/>
            </a:avLst>
          </a:prstGeom>
          <a:blipFill dpi="0" rotWithShape="1">
            <a:blip r:embed="rId8" cstate="email"/>
            <a:srcRect/>
            <a:stretch>
              <a:fillRect r="-50943"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</p:pic>
      <p:pic>
        <p:nvPicPr>
          <p:cNvPr id="11" name="Picture 8" descr="Mukdaharn-Savannakhet 248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044384" y="3357562"/>
            <a:ext cx="1313566" cy="1002729"/>
          </a:xfrm>
          <a:prstGeom prst="roundRect">
            <a:avLst>
              <a:gd name="adj" fmla="val 8594"/>
            </a:avLst>
          </a:prstGeom>
          <a:blipFill dpi="0" rotWithShape="1">
            <a:blip r:embed="rId10" cstate="email"/>
            <a:srcRect/>
            <a:stretch>
              <a:fillRect r="-50943"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</p:pic>
      <p:pic>
        <p:nvPicPr>
          <p:cNvPr id="15" name="Picture 12" descr="3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2715406" y="4578430"/>
            <a:ext cx="785023" cy="713658"/>
          </a:xfrm>
          <a:prstGeom prst="roundRect">
            <a:avLst>
              <a:gd name="adj" fmla="val 8594"/>
            </a:avLst>
          </a:prstGeom>
          <a:blipFill dpi="0" rotWithShape="1">
            <a:blip r:embed="rId12" cstate="email"/>
            <a:srcRect/>
            <a:stretch>
              <a:fillRect r="-50943"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</p:pic>
      <p:pic>
        <p:nvPicPr>
          <p:cNvPr id="16" name="Picture 14" descr="tel_7b"/>
          <p:cNvPicPr>
            <a:picLocks noChangeAspect="1" noChangeArrowheads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3653283" y="4584046"/>
            <a:ext cx="814154" cy="711362"/>
          </a:xfrm>
          <a:prstGeom prst="roundRect">
            <a:avLst>
              <a:gd name="adj" fmla="val 8594"/>
            </a:avLst>
          </a:prstGeom>
          <a:solidFill>
            <a:srgbClr val="F5E1F7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</p:pic>
      <p:pic>
        <p:nvPicPr>
          <p:cNvPr id="18" name="Picture 2" descr="http://t3.gstatic.com/images?q=tbn:ANd9GcTlCjr3sTsnDgIY42Fbdk-12lC00h3Mc89xGWRXYzQJIGGl6UnsJg"/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8013984" y="4601216"/>
            <a:ext cx="844296" cy="756610"/>
          </a:xfrm>
          <a:prstGeom prst="roundRect">
            <a:avLst>
              <a:gd name="adj" fmla="val 8594"/>
            </a:avLst>
          </a:prstGeom>
          <a:solidFill>
            <a:srgbClr val="F5E1F7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</p:pic>
      <p:pic>
        <p:nvPicPr>
          <p:cNvPr id="19" name="Picture 8" descr="http://t0.gstatic.com/images?q=tbn:ANd9GcQjrA0I9Oe8qrbJr2ouwMJdP21br7NJMUQSouYEg5MYJLqFTKNGeg"/>
          <p:cNvPicPr>
            <a:picLocks noChangeAspect="1" noChangeArrowheads="1"/>
          </p:cNvPicPr>
          <p:nvPr/>
        </p:nvPicPr>
        <p:blipFill>
          <a:blip r:embed="rId15" cstate="email"/>
          <a:srcRect/>
          <a:stretch>
            <a:fillRect/>
          </a:stretch>
        </p:blipFill>
        <p:spPr bwMode="auto">
          <a:xfrm>
            <a:off x="7020374" y="4578502"/>
            <a:ext cx="909211" cy="779324"/>
          </a:xfrm>
          <a:prstGeom prst="roundRect">
            <a:avLst>
              <a:gd name="adj" fmla="val 8594"/>
            </a:avLst>
          </a:prstGeom>
          <a:solidFill>
            <a:srgbClr val="F5E1F7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</p:pic>
      <p:pic>
        <p:nvPicPr>
          <p:cNvPr id="20" name="Picture 23" descr="IMG_5720"/>
          <p:cNvPicPr>
            <a:picLocks noChangeAspect="1" noChangeArrowheads="1"/>
          </p:cNvPicPr>
          <p:nvPr/>
        </p:nvPicPr>
        <p:blipFill>
          <a:blip r:embed="rId16" cstate="email"/>
          <a:srcRect/>
          <a:stretch>
            <a:fillRect/>
          </a:stretch>
        </p:blipFill>
        <p:spPr bwMode="auto">
          <a:xfrm>
            <a:off x="7193775" y="3360160"/>
            <a:ext cx="1378753" cy="1021298"/>
          </a:xfrm>
          <a:prstGeom prst="roundRect">
            <a:avLst>
              <a:gd name="adj" fmla="val 8594"/>
            </a:avLst>
          </a:prstGeom>
          <a:blipFill dpi="0" rotWithShape="1">
            <a:blip r:embed="rId17" cstate="email"/>
            <a:srcRect/>
            <a:stretch>
              <a:fillRect r="-50943"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</p:pic>
      <p:sp>
        <p:nvSpPr>
          <p:cNvPr id="24" name="TextBox 23"/>
          <p:cNvSpPr txBox="1"/>
          <p:nvPr/>
        </p:nvSpPr>
        <p:spPr>
          <a:xfrm>
            <a:off x="4643438" y="5572140"/>
            <a:ext cx="23574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Cordia New" pitchFamily="34" charset="-34"/>
                <a:cs typeface="Cordia New" pitchFamily="34" charset="-34"/>
              </a:rPr>
              <a:t>Economic Corridor Development</a:t>
            </a:r>
          </a:p>
          <a:p>
            <a:pPr algn="ctr"/>
            <a:r>
              <a:rPr lang="en-US" sz="1600" dirty="0" smtClean="0">
                <a:latin typeface="Cordia New" pitchFamily="34" charset="-34"/>
                <a:cs typeface="Cordia New" pitchFamily="34" charset="-34"/>
              </a:rPr>
              <a:t>Cross Border Transport Agreement</a:t>
            </a:r>
          </a:p>
          <a:p>
            <a:pPr algn="ctr"/>
            <a:r>
              <a:rPr lang="en-US" sz="1600" dirty="0" smtClean="0">
                <a:latin typeface="Cordia New" pitchFamily="34" charset="-34"/>
                <a:cs typeface="Cordia New" pitchFamily="34" charset="-34"/>
              </a:rPr>
              <a:t>Supply Chain &amp; Logistics</a:t>
            </a:r>
            <a:br>
              <a:rPr lang="en-US" sz="1600" dirty="0" smtClean="0">
                <a:latin typeface="Cordia New" pitchFamily="34" charset="-34"/>
                <a:cs typeface="Cordia New" pitchFamily="34" charset="-34"/>
              </a:rPr>
            </a:br>
            <a:r>
              <a:rPr lang="en-US" sz="1600" dirty="0" smtClean="0">
                <a:latin typeface="Cordia New" pitchFamily="34" charset="-34"/>
                <a:cs typeface="Cordia New" pitchFamily="34" charset="-34"/>
              </a:rPr>
              <a:t>Sustainable Development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29454" y="5572140"/>
            <a:ext cx="21431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Cordia New" pitchFamily="34" charset="-34"/>
                <a:cs typeface="Cordia New" pitchFamily="34" charset="-34"/>
              </a:rPr>
              <a:t>ASEAN Economic Community</a:t>
            </a:r>
          </a:p>
          <a:p>
            <a:pPr algn="ctr"/>
            <a:r>
              <a:rPr lang="en-US" sz="1600" dirty="0" smtClean="0">
                <a:latin typeface="Cordia New" pitchFamily="34" charset="-34"/>
                <a:cs typeface="Cordia New" pitchFamily="34" charset="-34"/>
              </a:rPr>
              <a:t>Public Private Partnership </a:t>
            </a:r>
          </a:p>
          <a:p>
            <a:pPr algn="ctr"/>
            <a:r>
              <a:rPr lang="en-US" sz="1600" dirty="0" smtClean="0">
                <a:latin typeface="Cordia New" pitchFamily="34" charset="-34"/>
                <a:cs typeface="Cordia New" pitchFamily="34" charset="-34"/>
              </a:rPr>
              <a:t>Climate Change &amp; Disaster  Management </a:t>
            </a:r>
            <a:endParaRPr lang="en-US" sz="16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034" y="4280608"/>
            <a:ext cx="19288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Cordia New" pitchFamily="34" charset="-34"/>
                <a:cs typeface="Cordia New" pitchFamily="34" charset="-34"/>
              </a:rPr>
              <a:t>ADB Secretariat </a:t>
            </a:r>
          </a:p>
          <a:p>
            <a:pPr algn="ctr"/>
            <a:r>
              <a:rPr lang="en-US" sz="1600" dirty="0" smtClean="0">
                <a:latin typeface="Cordia New" pitchFamily="34" charset="-34"/>
                <a:cs typeface="Cordia New" pitchFamily="34" charset="-34"/>
              </a:rPr>
              <a:t>GMS National Coordinator</a:t>
            </a:r>
          </a:p>
          <a:p>
            <a:pPr algn="ctr"/>
            <a:r>
              <a:rPr lang="en-US" sz="1600" dirty="0" smtClean="0">
                <a:latin typeface="Cordia New" pitchFamily="34" charset="-34"/>
                <a:cs typeface="Cordia New" pitchFamily="34" charset="-34"/>
              </a:rPr>
              <a:t>Strategic Framework and Action Plan  </a:t>
            </a:r>
            <a:endParaRPr lang="en-US" sz="1600" dirty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28" name="Picture 5" descr="logo_transparent"/>
          <p:cNvPicPr>
            <a:picLocks noChangeAspect="1" noChangeArrowheads="1"/>
          </p:cNvPicPr>
          <p:nvPr/>
        </p:nvPicPr>
        <p:blipFill>
          <a:blip r:embed="rId18" cstate="email"/>
          <a:srcRect/>
          <a:stretch>
            <a:fillRect/>
          </a:stretch>
        </p:blipFill>
        <p:spPr bwMode="auto">
          <a:xfrm>
            <a:off x="550041" y="3402698"/>
            <a:ext cx="873147" cy="81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11" descr="C:\Documents and Settings\punnaluk\Desktop\KM Talk\imagesCA72NCOP.jpg"/>
          <p:cNvPicPr>
            <a:picLocks noChangeAspect="1" noChangeArrowheads="1"/>
          </p:cNvPicPr>
          <p:nvPr/>
        </p:nvPicPr>
        <p:blipFill>
          <a:blip r:embed="rId19" cstate="email"/>
          <a:srcRect/>
          <a:stretch>
            <a:fillRect/>
          </a:stretch>
        </p:blipFill>
        <p:spPr bwMode="auto">
          <a:xfrm>
            <a:off x="1500166" y="3519272"/>
            <a:ext cx="777214" cy="626705"/>
          </a:xfrm>
          <a:prstGeom prst="rect">
            <a:avLst/>
          </a:prstGeom>
          <a:noFill/>
        </p:spPr>
      </p:pic>
      <p:pic>
        <p:nvPicPr>
          <p:cNvPr id="30" name="Picture 9" descr="north3"/>
          <p:cNvPicPr>
            <a:picLocks noChangeAspect="1" noChangeArrowheads="1"/>
          </p:cNvPicPr>
          <p:nvPr/>
        </p:nvPicPr>
        <p:blipFill>
          <a:blip r:embed="rId20" cstate="email"/>
          <a:srcRect/>
          <a:stretch>
            <a:fillRect/>
          </a:stretch>
        </p:blipFill>
        <p:spPr bwMode="auto">
          <a:xfrm>
            <a:off x="5881995" y="4574851"/>
            <a:ext cx="904583" cy="742810"/>
          </a:xfrm>
          <a:prstGeom prst="roundRect">
            <a:avLst>
              <a:gd name="adj" fmla="val 8594"/>
            </a:avLst>
          </a:prstGeom>
          <a:blipFill dpi="0" rotWithShape="1">
            <a:blip r:embed="rId21" cstate="email"/>
            <a:srcRect/>
            <a:stretch>
              <a:fillRect r="-50943"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</p:pic>
      <p:pic>
        <p:nvPicPr>
          <p:cNvPr id="31" name="Picture 8" descr="north1"/>
          <p:cNvPicPr>
            <a:picLocks noChangeAspect="1" noChangeArrowheads="1"/>
          </p:cNvPicPr>
          <p:nvPr/>
        </p:nvPicPr>
        <p:blipFill>
          <a:blip r:embed="rId22" cstate="email"/>
          <a:srcRect/>
          <a:stretch>
            <a:fillRect/>
          </a:stretch>
        </p:blipFill>
        <p:spPr bwMode="auto">
          <a:xfrm>
            <a:off x="4810237" y="4574185"/>
            <a:ext cx="902697" cy="736150"/>
          </a:xfrm>
          <a:prstGeom prst="roundRect">
            <a:avLst>
              <a:gd name="adj" fmla="val 8594"/>
            </a:avLst>
          </a:prstGeom>
          <a:blipFill dpi="0" rotWithShape="1">
            <a:blip r:embed="rId23" cstate="email"/>
            <a:srcRect/>
            <a:stretch>
              <a:fillRect r="-50943"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</p:pic>
      <p:sp>
        <p:nvSpPr>
          <p:cNvPr id="21" name="TextBox 20"/>
          <p:cNvSpPr txBox="1"/>
          <p:nvPr/>
        </p:nvSpPr>
        <p:spPr>
          <a:xfrm>
            <a:off x="428596" y="5429264"/>
            <a:ext cx="2143140" cy="1092607"/>
          </a:xfrm>
          <a:prstGeom prst="rect">
            <a:avLst/>
          </a:prstGeom>
          <a:noFill/>
          <a:ln w="22225">
            <a:solidFill>
              <a:srgbClr val="C0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GMS’s  Key Success Factors:</a:t>
            </a:r>
          </a:p>
          <a:p>
            <a:pPr>
              <a:spcBef>
                <a:spcPts val="300"/>
              </a:spcBef>
              <a:buFontTx/>
              <a:buChar char="-"/>
            </a:pPr>
            <a:r>
              <a:rPr lang="en-US" sz="1100" dirty="0" smtClean="0"/>
              <a:t>   Output Oriented  Approach</a:t>
            </a:r>
          </a:p>
          <a:p>
            <a:pPr>
              <a:spcBef>
                <a:spcPts val="300"/>
              </a:spcBef>
              <a:buFontTx/>
              <a:buChar char="-"/>
            </a:pPr>
            <a:r>
              <a:rPr lang="en-US" sz="1100" dirty="0" smtClean="0"/>
              <a:t>   2+x  Approach </a:t>
            </a:r>
          </a:p>
          <a:p>
            <a:pPr>
              <a:spcBef>
                <a:spcPts val="300"/>
              </a:spcBef>
              <a:buFontTx/>
              <a:buChar char="-"/>
            </a:pPr>
            <a:r>
              <a:rPr lang="en-US" sz="1100" dirty="0" smtClean="0"/>
              <a:t>   Strong Partnership with DP</a:t>
            </a:r>
          </a:p>
          <a:p>
            <a:pPr>
              <a:spcBef>
                <a:spcPts val="300"/>
              </a:spcBef>
              <a:buFontTx/>
              <a:buChar char="-"/>
            </a:pPr>
            <a:r>
              <a:rPr lang="en-US" sz="1100" dirty="0" smtClean="0"/>
              <a:t>   Sense of Ownership  </a:t>
            </a:r>
            <a:endParaRPr lang="th-TH" sz="1800" dirty="0"/>
          </a:p>
        </p:txBody>
      </p:sp>
      <p:cxnSp>
        <p:nvCxnSpPr>
          <p:cNvPr id="23" name="Straight Connector 22"/>
          <p:cNvCxnSpPr/>
          <p:nvPr/>
        </p:nvCxnSpPr>
        <p:spPr>
          <a:xfrm>
            <a:off x="0" y="548680"/>
            <a:ext cx="8388424" cy="0"/>
          </a:xfrm>
          <a:prstGeom prst="line">
            <a:avLst/>
          </a:prstGeom>
          <a:ln w="38100">
            <a:solidFill>
              <a:schemeClr val="accent3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gmsmap"/>
          <p:cNvPicPr>
            <a:picLocks noChangeAspect="1" noChangeArrowheads="1"/>
          </p:cNvPicPr>
          <p:nvPr/>
        </p:nvPicPr>
        <p:blipFill>
          <a:blip r:embed="rId3" cstate="email"/>
          <a:srcRect l="3546" t="5736" r="2956" b="5232"/>
          <a:stretch>
            <a:fillRect/>
          </a:stretch>
        </p:blipFill>
        <p:spPr bwMode="auto">
          <a:xfrm>
            <a:off x="2098691" y="500042"/>
            <a:ext cx="4830763" cy="6007101"/>
          </a:xfrm>
          <a:prstGeom prst="rect">
            <a:avLst/>
          </a:prstGeom>
          <a:noFill/>
        </p:spPr>
      </p:pic>
      <p:sp>
        <p:nvSpPr>
          <p:cNvPr id="7" name="Oval 53"/>
          <p:cNvSpPr>
            <a:spLocks noChangeArrowheads="1"/>
          </p:cNvSpPr>
          <p:nvPr/>
        </p:nvSpPr>
        <p:spPr bwMode="auto">
          <a:xfrm>
            <a:off x="3000364" y="3643314"/>
            <a:ext cx="857256" cy="500066"/>
          </a:xfrm>
          <a:prstGeom prst="ellipse">
            <a:avLst/>
          </a:prstGeom>
          <a:solidFill>
            <a:srgbClr val="FC9CF7">
              <a:alpha val="50000"/>
            </a:srgbClr>
          </a:solidFill>
          <a:ln w="38100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" name="Oval 53"/>
          <p:cNvSpPr>
            <a:spLocks noChangeArrowheads="1"/>
          </p:cNvSpPr>
          <p:nvPr/>
        </p:nvSpPr>
        <p:spPr bwMode="auto">
          <a:xfrm>
            <a:off x="3527451" y="2714620"/>
            <a:ext cx="857256" cy="500066"/>
          </a:xfrm>
          <a:prstGeom prst="ellipse">
            <a:avLst/>
          </a:prstGeom>
          <a:solidFill>
            <a:srgbClr val="FC9CF7">
              <a:alpha val="50000"/>
            </a:srgbClr>
          </a:solidFill>
          <a:ln w="38100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9" name="Oval 53"/>
          <p:cNvSpPr>
            <a:spLocks noChangeArrowheads="1"/>
          </p:cNvSpPr>
          <p:nvPr/>
        </p:nvSpPr>
        <p:spPr bwMode="auto">
          <a:xfrm>
            <a:off x="4741897" y="3643314"/>
            <a:ext cx="857256" cy="500066"/>
          </a:xfrm>
          <a:prstGeom prst="ellipse">
            <a:avLst/>
          </a:prstGeom>
          <a:solidFill>
            <a:srgbClr val="FC9CF7">
              <a:alpha val="50000"/>
            </a:srgbClr>
          </a:solidFill>
          <a:ln w="38100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1" name="Oval 53"/>
          <p:cNvSpPr>
            <a:spLocks noChangeArrowheads="1"/>
          </p:cNvSpPr>
          <p:nvPr/>
        </p:nvSpPr>
        <p:spPr bwMode="auto">
          <a:xfrm>
            <a:off x="3214678" y="4357694"/>
            <a:ext cx="776294" cy="419104"/>
          </a:xfrm>
          <a:prstGeom prst="ellipse">
            <a:avLst/>
          </a:prstGeom>
          <a:solidFill>
            <a:srgbClr val="FC9CF7">
              <a:alpha val="50000"/>
            </a:srgbClr>
          </a:solidFill>
          <a:ln w="38100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0" y="1"/>
            <a:ext cx="9144000" cy="938719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3300"/>
              </a:lnSpc>
            </a:pPr>
            <a:r>
              <a:rPr lang="en-US" sz="2400" b="1" dirty="0" smtClean="0">
                <a:solidFill>
                  <a:srgbClr val="336699"/>
                </a:solidFill>
                <a:latin typeface="Tahoma" pitchFamily="34" charset="0"/>
                <a:ea typeface="+mj-ea"/>
                <a:cs typeface="Tahoma" pitchFamily="34" charset="0"/>
              </a:rPr>
              <a:t>Priority Projects in Thailand to Support GMS Program </a:t>
            </a:r>
            <a:r>
              <a:rPr lang="en-US" sz="2400" b="1" dirty="0">
                <a:solidFill>
                  <a:srgbClr val="336699"/>
                </a:solidFill>
                <a:ea typeface="+mj-ea"/>
                <a:cs typeface="Arial" pitchFamily="34" charset="0"/>
              </a:rPr>
              <a:t/>
            </a:r>
            <a:br>
              <a:rPr lang="en-US" sz="2400" b="1" dirty="0">
                <a:solidFill>
                  <a:srgbClr val="336699"/>
                </a:solidFill>
                <a:ea typeface="+mj-ea"/>
                <a:cs typeface="Arial" pitchFamily="34" charset="0"/>
              </a:rPr>
            </a:br>
            <a:endParaRPr lang="en-US" sz="3200" dirty="0">
              <a:solidFill>
                <a:srgbClr val="336699"/>
              </a:solidFill>
              <a:cs typeface="Arial" pitchFamily="34" charset="0"/>
            </a:endParaRP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142844" y="4857760"/>
            <a:ext cx="1847832" cy="1643074"/>
          </a:xfrm>
          <a:prstGeom prst="wedgeRectCallout">
            <a:avLst>
              <a:gd name="adj1" fmla="val 140601"/>
              <a:gd name="adj2" fmla="val -68077"/>
            </a:avLst>
          </a:pr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14300" indent="-114300" fontAlgn="auto">
              <a:lnSpc>
                <a:spcPct val="85000"/>
              </a:lnSpc>
              <a:spcBef>
                <a:spcPct val="20000"/>
              </a:spcBef>
              <a:spcAft>
                <a:spcPts val="0"/>
              </a:spcAft>
              <a:buFontTx/>
              <a:buChar char="•"/>
              <a:defRPr/>
            </a:pPr>
            <a:endParaRPr lang="th-TH" sz="500" dirty="0">
              <a:solidFill>
                <a:schemeClr val="bg1"/>
              </a:solidFill>
            </a:endParaRPr>
          </a:p>
        </p:txBody>
      </p:sp>
      <p:sp>
        <p:nvSpPr>
          <p:cNvPr id="14" name="AutoShape 7"/>
          <p:cNvSpPr>
            <a:spLocks noChangeArrowheads="1"/>
          </p:cNvSpPr>
          <p:nvPr/>
        </p:nvSpPr>
        <p:spPr bwMode="auto">
          <a:xfrm>
            <a:off x="142844" y="2786058"/>
            <a:ext cx="1847832" cy="1643074"/>
          </a:xfrm>
          <a:prstGeom prst="wedgeRectCallout">
            <a:avLst>
              <a:gd name="adj1" fmla="val 132588"/>
              <a:gd name="adj2" fmla="val 17322"/>
            </a:avLst>
          </a:pr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14300" indent="-114300" fontAlgn="auto">
              <a:lnSpc>
                <a:spcPct val="85000"/>
              </a:lnSpc>
              <a:spcBef>
                <a:spcPct val="20000"/>
              </a:spcBef>
              <a:spcAft>
                <a:spcPts val="0"/>
              </a:spcAft>
              <a:buFontTx/>
              <a:buChar char="•"/>
              <a:defRPr/>
            </a:pPr>
            <a:endParaRPr lang="th-TH" sz="500" dirty="0">
              <a:solidFill>
                <a:schemeClr val="bg1"/>
              </a:solidFill>
            </a:endParaRPr>
          </a:p>
        </p:txBody>
      </p:sp>
      <p:sp>
        <p:nvSpPr>
          <p:cNvPr id="15" name="AutoShape 7"/>
          <p:cNvSpPr>
            <a:spLocks noChangeArrowheads="1"/>
          </p:cNvSpPr>
          <p:nvPr/>
        </p:nvSpPr>
        <p:spPr bwMode="auto">
          <a:xfrm>
            <a:off x="142844" y="571480"/>
            <a:ext cx="1928826" cy="1785950"/>
          </a:xfrm>
          <a:prstGeom prst="wedgeRectCallout">
            <a:avLst>
              <a:gd name="adj1" fmla="val 148845"/>
              <a:gd name="adj2" fmla="val 79936"/>
            </a:avLst>
          </a:pr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14300" indent="-114300" fontAlgn="auto">
              <a:lnSpc>
                <a:spcPct val="85000"/>
              </a:lnSpc>
              <a:spcBef>
                <a:spcPct val="20000"/>
              </a:spcBef>
              <a:spcAft>
                <a:spcPts val="0"/>
              </a:spcAft>
              <a:buFontTx/>
              <a:buChar char="•"/>
              <a:defRPr/>
            </a:pPr>
            <a:endParaRPr lang="th-TH" sz="500" dirty="0">
              <a:solidFill>
                <a:schemeClr val="bg1"/>
              </a:solidFill>
            </a:endParaRPr>
          </a:p>
        </p:txBody>
      </p:sp>
      <p:sp>
        <p:nvSpPr>
          <p:cNvPr id="16" name="AutoShape 7"/>
          <p:cNvSpPr>
            <a:spLocks noChangeArrowheads="1"/>
          </p:cNvSpPr>
          <p:nvPr/>
        </p:nvSpPr>
        <p:spPr bwMode="auto">
          <a:xfrm>
            <a:off x="7072330" y="642918"/>
            <a:ext cx="1928794" cy="2071702"/>
          </a:xfrm>
          <a:prstGeom prst="wedgeRectCallout">
            <a:avLst>
              <a:gd name="adj1" fmla="val -183985"/>
              <a:gd name="adj2" fmla="val 89961"/>
            </a:avLst>
          </a:pr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14300" indent="-114300" fontAlgn="auto">
              <a:lnSpc>
                <a:spcPct val="85000"/>
              </a:lnSpc>
              <a:spcBef>
                <a:spcPct val="20000"/>
              </a:spcBef>
              <a:spcAft>
                <a:spcPts val="0"/>
              </a:spcAft>
              <a:buFontTx/>
              <a:buChar char="•"/>
              <a:defRPr/>
            </a:pPr>
            <a:endParaRPr lang="th-TH" sz="500" dirty="0">
              <a:solidFill>
                <a:schemeClr val="bg1"/>
              </a:solidFill>
            </a:endParaRPr>
          </a:p>
        </p:txBody>
      </p:sp>
      <p:sp>
        <p:nvSpPr>
          <p:cNvPr id="17" name="AutoShape 7"/>
          <p:cNvSpPr>
            <a:spLocks noChangeArrowheads="1"/>
          </p:cNvSpPr>
          <p:nvPr/>
        </p:nvSpPr>
        <p:spPr bwMode="auto">
          <a:xfrm>
            <a:off x="7072330" y="3214686"/>
            <a:ext cx="1928794" cy="1428760"/>
          </a:xfrm>
          <a:prstGeom prst="wedgeRectCallout">
            <a:avLst>
              <a:gd name="adj1" fmla="val -153696"/>
              <a:gd name="adj2" fmla="val -6860"/>
            </a:avLst>
          </a:pr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14300" indent="-114300" fontAlgn="auto">
              <a:lnSpc>
                <a:spcPct val="85000"/>
              </a:lnSpc>
              <a:spcBef>
                <a:spcPct val="20000"/>
              </a:spcBef>
              <a:spcAft>
                <a:spcPts val="0"/>
              </a:spcAft>
              <a:buFontTx/>
              <a:buChar char="•"/>
              <a:defRPr/>
            </a:pPr>
            <a:endParaRPr lang="th-TH" sz="500" dirty="0">
              <a:solidFill>
                <a:schemeClr val="bg1"/>
              </a:solidFill>
            </a:endParaRPr>
          </a:p>
        </p:txBody>
      </p:sp>
      <p:pic>
        <p:nvPicPr>
          <p:cNvPr id="20" name="Picture 8" descr="df03192007e"/>
          <p:cNvPicPr preferRelativeResize="0">
            <a:picLocks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072330" y="714356"/>
            <a:ext cx="928694" cy="7858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Oval 53"/>
          <p:cNvSpPr>
            <a:spLocks noChangeArrowheads="1"/>
          </p:cNvSpPr>
          <p:nvPr/>
        </p:nvSpPr>
        <p:spPr bwMode="auto">
          <a:xfrm>
            <a:off x="4286248" y="3357562"/>
            <a:ext cx="669963" cy="428628"/>
          </a:xfrm>
          <a:prstGeom prst="ellipse">
            <a:avLst/>
          </a:prstGeom>
          <a:solidFill>
            <a:srgbClr val="FC9CF7">
              <a:alpha val="50000"/>
            </a:srgbClr>
          </a:solidFill>
          <a:ln w="38100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2" name="Picture 21" descr="C:\Documents and Settings\hiran\Desktop\รูปประกอบรายงาน R3A\ด่านบ่อเต็น\SAM_1258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42844" y="642918"/>
            <a:ext cx="928694" cy="928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296963" name="Object 3"/>
          <p:cNvGraphicFramePr>
            <a:graphicFrameLocks/>
          </p:cNvGraphicFramePr>
          <p:nvPr/>
        </p:nvGraphicFramePr>
        <p:xfrm>
          <a:off x="3143240" y="4572008"/>
          <a:ext cx="357190" cy="250824"/>
        </p:xfrm>
        <a:graphic>
          <a:graphicData uri="http://schemas.openxmlformats.org/presentationml/2006/ole">
            <p:oleObj spid="_x0000_s2050" name="Clip" r:id="rId6" imgW="3657600" imgH="2327040" progId="">
              <p:embed/>
            </p:oleObj>
          </a:graphicData>
        </a:graphic>
      </p:graphicFrame>
      <p:graphicFrame>
        <p:nvGraphicFramePr>
          <p:cNvPr id="296964" name="Object 4"/>
          <p:cNvGraphicFramePr>
            <a:graphicFrameLocks/>
          </p:cNvGraphicFramePr>
          <p:nvPr/>
        </p:nvGraphicFramePr>
        <p:xfrm>
          <a:off x="3786183" y="4786322"/>
          <a:ext cx="357190" cy="250824"/>
        </p:xfrm>
        <a:graphic>
          <a:graphicData uri="http://schemas.openxmlformats.org/presentationml/2006/ole">
            <p:oleObj spid="_x0000_s2051" name="Clip" r:id="rId7" imgW="3657600" imgH="2327040" progId="">
              <p:embed/>
            </p:oleObj>
          </a:graphicData>
        </a:graphic>
      </p:graphicFrame>
      <p:graphicFrame>
        <p:nvGraphicFramePr>
          <p:cNvPr id="296965" name="Object 5"/>
          <p:cNvGraphicFramePr>
            <a:graphicFrameLocks/>
          </p:cNvGraphicFramePr>
          <p:nvPr/>
        </p:nvGraphicFramePr>
        <p:xfrm>
          <a:off x="5643570" y="2643182"/>
          <a:ext cx="357190" cy="250824"/>
        </p:xfrm>
        <a:graphic>
          <a:graphicData uri="http://schemas.openxmlformats.org/presentationml/2006/ole">
            <p:oleObj spid="_x0000_s2052" name="Clip" r:id="rId8" imgW="3657600" imgH="2327040" progId="">
              <p:embed/>
            </p:oleObj>
          </a:graphicData>
        </a:graphic>
      </p:graphicFrame>
      <p:graphicFrame>
        <p:nvGraphicFramePr>
          <p:cNvPr id="296966" name="Object 6"/>
          <p:cNvGraphicFramePr>
            <a:graphicFrameLocks/>
          </p:cNvGraphicFramePr>
          <p:nvPr/>
        </p:nvGraphicFramePr>
        <p:xfrm>
          <a:off x="5857884" y="3643314"/>
          <a:ext cx="357190" cy="250824"/>
        </p:xfrm>
        <a:graphic>
          <a:graphicData uri="http://schemas.openxmlformats.org/presentationml/2006/ole">
            <p:oleObj spid="_x0000_s2053" name="Clip" r:id="rId9" imgW="3657600" imgH="2327040" progId="">
              <p:embed/>
            </p:oleObj>
          </a:graphicData>
        </a:graphic>
      </p:graphicFrame>
      <p:graphicFrame>
        <p:nvGraphicFramePr>
          <p:cNvPr id="296967" name="Object 7"/>
          <p:cNvGraphicFramePr>
            <a:graphicFrameLocks/>
          </p:cNvGraphicFramePr>
          <p:nvPr/>
        </p:nvGraphicFramePr>
        <p:xfrm>
          <a:off x="2714612" y="4000504"/>
          <a:ext cx="357190" cy="250825"/>
        </p:xfrm>
        <a:graphic>
          <a:graphicData uri="http://schemas.openxmlformats.org/presentationml/2006/ole">
            <p:oleObj spid="_x0000_s2054" name="Clip" r:id="rId10" imgW="3657600" imgH="2327040" progId="">
              <p:embed/>
            </p:oleObj>
          </a:graphicData>
        </a:graphic>
      </p:graphicFrame>
      <p:pic>
        <p:nvPicPr>
          <p:cNvPr id="36" name="Picture 23" descr="C:\Documents and Settings\hiran\Desktop\รูปประกอบรายงาน R3A\ด่านบ่อเต็น\SAM_1225.JPG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7215206" y="1785926"/>
            <a:ext cx="1500198" cy="642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" name="Picture 6" descr="http://www.freightmaxad.com/magazine/wp-content/uploads/2011/01/101.jpg"/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7143768" y="3286124"/>
            <a:ext cx="857256" cy="714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Picture 2" descr="IMG_5081"/>
          <p:cNvPicPr>
            <a:picLocks noChangeAspect="1" noChangeArrowheads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142844" y="4929198"/>
            <a:ext cx="785818" cy="7858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Rectangle 26"/>
          <p:cNvSpPr/>
          <p:nvPr/>
        </p:nvSpPr>
        <p:spPr>
          <a:xfrm>
            <a:off x="142844" y="1597871"/>
            <a:ext cx="20557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/>
              <a:t>  Exchange of Traffic Rights</a:t>
            </a:r>
            <a:br>
              <a:rPr lang="en-US" sz="1200" dirty="0" smtClean="0"/>
            </a:br>
            <a:r>
              <a:rPr lang="en-US" sz="1200" dirty="0" smtClean="0"/>
              <a:t>  Railways linking PRC</a:t>
            </a:r>
          </a:p>
          <a:p>
            <a:r>
              <a:rPr lang="en-US" sz="1200" dirty="0" smtClean="0"/>
              <a:t>  Labor Training  Center    </a:t>
            </a:r>
            <a:br>
              <a:rPr lang="en-US" sz="1200" dirty="0" smtClean="0"/>
            </a:br>
            <a:r>
              <a:rPr lang="en-US" sz="1200" dirty="0" smtClean="0"/>
              <a:t> </a:t>
            </a:r>
            <a:endParaRPr lang="th-TH" sz="1200" dirty="0"/>
          </a:p>
        </p:txBody>
      </p:sp>
      <p:sp>
        <p:nvSpPr>
          <p:cNvPr id="28" name="Rectangle 27"/>
          <p:cNvSpPr/>
          <p:nvPr/>
        </p:nvSpPr>
        <p:spPr>
          <a:xfrm>
            <a:off x="7072330" y="1428736"/>
            <a:ext cx="10278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High Speed </a:t>
            </a:r>
          </a:p>
          <a:p>
            <a:r>
              <a:rPr lang="en-US" sz="1200" dirty="0" smtClean="0"/>
              <a:t>Train</a:t>
            </a:r>
            <a:endParaRPr lang="th-TH" sz="1200" dirty="0"/>
          </a:p>
        </p:txBody>
      </p:sp>
      <p:sp>
        <p:nvSpPr>
          <p:cNvPr id="29" name="Rectangle 28"/>
          <p:cNvSpPr/>
          <p:nvPr/>
        </p:nvSpPr>
        <p:spPr>
          <a:xfrm>
            <a:off x="7215206" y="2437621"/>
            <a:ext cx="17716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24-Hour CIQ Operation</a:t>
            </a:r>
            <a:endParaRPr lang="th-TH" sz="1200" dirty="0"/>
          </a:p>
        </p:txBody>
      </p:sp>
      <p:sp>
        <p:nvSpPr>
          <p:cNvPr id="30" name="Rectangle 29"/>
          <p:cNvSpPr/>
          <p:nvPr/>
        </p:nvSpPr>
        <p:spPr>
          <a:xfrm>
            <a:off x="142844" y="3896029"/>
            <a:ext cx="18389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Contract Farming </a:t>
            </a:r>
          </a:p>
          <a:p>
            <a:r>
              <a:rPr lang="en-US" sz="1200" dirty="0" smtClean="0"/>
              <a:t>Special Economic Zone </a:t>
            </a:r>
            <a:endParaRPr lang="th-TH" sz="1200" dirty="0"/>
          </a:p>
        </p:txBody>
      </p:sp>
      <p:sp>
        <p:nvSpPr>
          <p:cNvPr id="31" name="Rectangle 30"/>
          <p:cNvSpPr/>
          <p:nvPr/>
        </p:nvSpPr>
        <p:spPr>
          <a:xfrm>
            <a:off x="7133337" y="3929066"/>
            <a:ext cx="20409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2</a:t>
            </a:r>
            <a:r>
              <a:rPr lang="en-US" sz="1200" baseline="30000" dirty="0" smtClean="0"/>
              <a:t>nd</a:t>
            </a:r>
            <a:r>
              <a:rPr lang="en-US" sz="1200" dirty="0" smtClean="0"/>
              <a:t> &amp; 3</a:t>
            </a:r>
            <a:r>
              <a:rPr lang="en-US" sz="1200" baseline="30000" dirty="0" smtClean="0"/>
              <a:t>rd</a:t>
            </a:r>
            <a:r>
              <a:rPr lang="en-US" sz="1200" dirty="0" smtClean="0"/>
              <a:t> Mekong Bridges </a:t>
            </a:r>
          </a:p>
          <a:p>
            <a:r>
              <a:rPr lang="en-US" sz="1200" dirty="0" smtClean="0"/>
              <a:t>24-Hour CIQ Operation</a:t>
            </a:r>
          </a:p>
          <a:p>
            <a:r>
              <a:rPr lang="en-US" sz="1200" dirty="0" smtClean="0"/>
              <a:t>Supply Chain Development</a:t>
            </a:r>
            <a:endParaRPr lang="th-TH" sz="1200" dirty="0"/>
          </a:p>
        </p:txBody>
      </p:sp>
      <p:sp>
        <p:nvSpPr>
          <p:cNvPr id="32" name="Rectangle 31"/>
          <p:cNvSpPr/>
          <p:nvPr/>
        </p:nvSpPr>
        <p:spPr>
          <a:xfrm>
            <a:off x="142844" y="5783065"/>
            <a:ext cx="18573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/>
              <a:t>Spatial Development  &amp; Border Facilities</a:t>
            </a:r>
          </a:p>
          <a:p>
            <a:r>
              <a:rPr lang="en-US" sz="1200" dirty="0" smtClean="0"/>
              <a:t>to Link with Dawei Port </a:t>
            </a:r>
            <a:endParaRPr lang="th-TH" sz="1200" dirty="0"/>
          </a:p>
        </p:txBody>
      </p:sp>
      <p:sp>
        <p:nvSpPr>
          <p:cNvPr id="33" name="AutoShape 7"/>
          <p:cNvSpPr>
            <a:spLocks noChangeArrowheads="1"/>
          </p:cNvSpPr>
          <p:nvPr/>
        </p:nvSpPr>
        <p:spPr bwMode="auto">
          <a:xfrm>
            <a:off x="7072330" y="5000636"/>
            <a:ext cx="1928826" cy="1428760"/>
          </a:xfrm>
          <a:prstGeom prst="wedgeRectCallout">
            <a:avLst>
              <a:gd name="adj1" fmla="val -176350"/>
              <a:gd name="adj2" fmla="val -80667"/>
            </a:avLst>
          </a:pr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14300" indent="-114300" fontAlgn="auto">
              <a:lnSpc>
                <a:spcPct val="85000"/>
              </a:lnSpc>
              <a:spcBef>
                <a:spcPct val="20000"/>
              </a:spcBef>
              <a:spcAft>
                <a:spcPts val="0"/>
              </a:spcAft>
              <a:buFontTx/>
              <a:buChar char="•"/>
              <a:defRPr/>
            </a:pPr>
            <a:endParaRPr lang="th-TH" sz="500" dirty="0">
              <a:solidFill>
                <a:schemeClr val="bg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7138722" y="5857892"/>
            <a:ext cx="18624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dirty="0" smtClean="0"/>
              <a:t>Single VISA</a:t>
            </a:r>
          </a:p>
          <a:p>
            <a:pPr algn="ctr"/>
            <a:r>
              <a:rPr lang="en-US" sz="1200" dirty="0" smtClean="0"/>
              <a:t>One Tourism Destination</a:t>
            </a:r>
            <a:endParaRPr lang="th-TH" sz="1200" dirty="0"/>
          </a:p>
        </p:txBody>
      </p:sp>
      <p:sp>
        <p:nvSpPr>
          <p:cNvPr id="35" name="Oval 53"/>
          <p:cNvSpPr>
            <a:spLocks noChangeArrowheads="1"/>
          </p:cNvSpPr>
          <p:nvPr/>
        </p:nvSpPr>
        <p:spPr bwMode="auto">
          <a:xfrm>
            <a:off x="4214810" y="4429132"/>
            <a:ext cx="776294" cy="419104"/>
          </a:xfrm>
          <a:prstGeom prst="ellipse">
            <a:avLst/>
          </a:prstGeom>
          <a:solidFill>
            <a:srgbClr val="FC9CF7">
              <a:alpha val="50000"/>
            </a:srgbClr>
          </a:solidFill>
          <a:ln w="38100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1" name="Picture 5" descr="PICT0064"/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7929586" y="5072074"/>
            <a:ext cx="1000132" cy="8247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2" name="Picture 8" descr="http://t0.gstatic.com/images?q=tbn:ANd9GcS0vbHOkQ4HDqcTg0aYmQX80dXfu3x-fURCzGkr5YU1p9bPOUZA"/>
          <p:cNvPicPr>
            <a:picLocks noChangeAspect="1" noChangeArrowheads="1"/>
          </p:cNvPicPr>
          <p:nvPr/>
        </p:nvPicPr>
        <p:blipFill>
          <a:blip r:embed="rId15" cstate="email"/>
          <a:srcRect/>
          <a:stretch>
            <a:fillRect/>
          </a:stretch>
        </p:blipFill>
        <p:spPr bwMode="auto">
          <a:xfrm>
            <a:off x="142844" y="2928934"/>
            <a:ext cx="857256" cy="928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3" name="Picture 14" descr="http://www.ku.ac.th/e-magazine/february44/agri/food2.jpg"/>
          <p:cNvPicPr>
            <a:picLocks noChangeAspect="1" noChangeArrowheads="1"/>
          </p:cNvPicPr>
          <p:nvPr/>
        </p:nvPicPr>
        <p:blipFill>
          <a:blip r:embed="rId16" cstate="email"/>
          <a:srcRect/>
          <a:stretch>
            <a:fillRect/>
          </a:stretch>
        </p:blipFill>
        <p:spPr bwMode="auto">
          <a:xfrm>
            <a:off x="1000100" y="2928934"/>
            <a:ext cx="928694" cy="857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" name="Picture 41" descr="3"/>
          <p:cNvPicPr>
            <a:picLocks noChangeAspect="1" noChangeArrowheads="1"/>
          </p:cNvPicPr>
          <p:nvPr/>
        </p:nvPicPr>
        <p:blipFill>
          <a:blip r:embed="rId17" cstate="email"/>
          <a:srcRect/>
          <a:stretch>
            <a:fillRect/>
          </a:stretch>
        </p:blipFill>
        <p:spPr bwMode="auto">
          <a:xfrm>
            <a:off x="1000100" y="4929197"/>
            <a:ext cx="857256" cy="8572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5" name="Picture 6" descr="DSC00714"/>
          <p:cNvPicPr>
            <a:picLocks noChangeAspect="1" noChangeArrowheads="1"/>
          </p:cNvPicPr>
          <p:nvPr/>
        </p:nvPicPr>
        <p:blipFill>
          <a:blip r:embed="rId18" cstate="email"/>
          <a:srcRect/>
          <a:stretch>
            <a:fillRect/>
          </a:stretch>
        </p:blipFill>
        <p:spPr bwMode="auto">
          <a:xfrm>
            <a:off x="7929586" y="3286124"/>
            <a:ext cx="1000132" cy="714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6" name="Picture 27" descr="2105188"/>
          <p:cNvPicPr>
            <a:picLocks noChangeAspect="1" noChangeArrowheads="1"/>
          </p:cNvPicPr>
          <p:nvPr/>
        </p:nvPicPr>
        <p:blipFill>
          <a:blip r:embed="rId19" cstate="email"/>
          <a:srcRect/>
          <a:stretch>
            <a:fillRect/>
          </a:stretch>
        </p:blipFill>
        <p:spPr bwMode="auto">
          <a:xfrm>
            <a:off x="1000100" y="642918"/>
            <a:ext cx="1050559" cy="909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7" name="Picture 13" descr="C:\Documents and Settings\arrun\Desktop\ศึกษาศักยภาพแหล่งท่องเที่ยว\การสำรวจพื้นที่ 3 cluster\North\DSCF0187.JPG"/>
          <p:cNvPicPr>
            <a:picLocks noChangeAspect="1" noChangeArrowheads="1"/>
          </p:cNvPicPr>
          <p:nvPr/>
        </p:nvPicPr>
        <p:blipFill>
          <a:blip r:embed="rId20" cstate="email"/>
          <a:srcRect/>
          <a:stretch>
            <a:fillRect/>
          </a:stretch>
        </p:blipFill>
        <p:spPr bwMode="auto">
          <a:xfrm>
            <a:off x="7014613" y="5072074"/>
            <a:ext cx="1057849" cy="7858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8" name="Rectangle 47"/>
          <p:cNvSpPr/>
          <p:nvPr/>
        </p:nvSpPr>
        <p:spPr>
          <a:xfrm>
            <a:off x="8116155" y="1428736"/>
            <a:ext cx="636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Hydro </a:t>
            </a:r>
            <a:br>
              <a:rPr lang="en-US" sz="1200" dirty="0" smtClean="0"/>
            </a:br>
            <a:r>
              <a:rPr lang="en-US" sz="1200" dirty="0" smtClean="0"/>
              <a:t>Power</a:t>
            </a:r>
            <a:endParaRPr lang="th-TH" sz="1200" dirty="0"/>
          </a:p>
        </p:txBody>
      </p:sp>
      <p:pic>
        <p:nvPicPr>
          <p:cNvPr id="50" name="Picture 12" descr="3"/>
          <p:cNvPicPr>
            <a:picLocks noChangeAspect="1" noChangeArrowheads="1"/>
          </p:cNvPicPr>
          <p:nvPr/>
        </p:nvPicPr>
        <p:blipFill>
          <a:blip r:embed="rId21" cstate="email"/>
          <a:srcRect/>
          <a:stretch>
            <a:fillRect/>
          </a:stretch>
        </p:blipFill>
        <p:spPr bwMode="auto">
          <a:xfrm>
            <a:off x="7914504" y="714356"/>
            <a:ext cx="942981" cy="857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49" name="Straight Connector 48"/>
          <p:cNvCxnSpPr/>
          <p:nvPr/>
        </p:nvCxnSpPr>
        <p:spPr>
          <a:xfrm>
            <a:off x="0" y="476672"/>
            <a:ext cx="8244408" cy="0"/>
          </a:xfrm>
          <a:prstGeom prst="line">
            <a:avLst/>
          </a:prstGeom>
          <a:ln w="38100">
            <a:solidFill>
              <a:schemeClr val="accent3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 Diagonal Corner Rectangle 17"/>
          <p:cNvSpPr/>
          <p:nvPr/>
        </p:nvSpPr>
        <p:spPr>
          <a:xfrm>
            <a:off x="4500562" y="3357562"/>
            <a:ext cx="4214842" cy="3000396"/>
          </a:xfrm>
          <a:prstGeom prst="round2DiagRect">
            <a:avLst/>
          </a:prstGeom>
          <a:solidFill>
            <a:schemeClr val="accent2">
              <a:lumMod val="20000"/>
              <a:lumOff val="80000"/>
              <a:alpha val="63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76" y="428604"/>
            <a:ext cx="8229600" cy="214314"/>
          </a:xfrm>
        </p:spPr>
        <p:txBody>
          <a:bodyPr>
            <a:normAutofit fontScale="90000"/>
          </a:bodyPr>
          <a:lstStyle/>
          <a:p>
            <a:pPr algn="l"/>
            <a:r>
              <a:rPr lang="en-US" sz="2400" b="1" dirty="0" smtClean="0">
                <a:solidFill>
                  <a:srgbClr val="336699"/>
                </a:solidFill>
                <a:latin typeface="Tahoma" pitchFamily="34" charset="0"/>
                <a:cs typeface="Tahoma" pitchFamily="34" charset="0"/>
              </a:rPr>
              <a:t>Assistance to Neighboring Countries </a:t>
            </a:r>
            <a:r>
              <a:rPr lang="en-US" sz="2400" b="1" u="sng" dirty="0" smtClean="0">
                <a:solidFill>
                  <a:srgbClr val="336699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sz="2400" b="1" u="sng" dirty="0" smtClean="0">
                <a:solidFill>
                  <a:srgbClr val="336699"/>
                </a:solidFill>
                <a:latin typeface="Tahoma" pitchFamily="34" charset="0"/>
                <a:cs typeface="Tahoma" pitchFamily="34" charset="0"/>
              </a:rPr>
            </a:br>
            <a:endParaRPr lang="th-TH" sz="2400" dirty="0">
              <a:solidFill>
                <a:srgbClr val="336699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3" name="Content Placeholder 3"/>
          <p:cNvGrpSpPr>
            <a:grpSpLocks noGrp="1"/>
          </p:cNvGrpSpPr>
          <p:nvPr>
            <p:ph idx="1"/>
          </p:nvPr>
        </p:nvGrpSpPr>
        <p:grpSpPr>
          <a:xfrm>
            <a:off x="4714876" y="857232"/>
            <a:ext cx="3857652" cy="2071702"/>
            <a:chOff x="642938" y="2596255"/>
            <a:chExt cx="5090166" cy="1499567"/>
          </a:xfrm>
        </p:grpSpPr>
        <p:sp>
          <p:nvSpPr>
            <p:cNvPr id="5" name="Rectangle 4"/>
            <p:cNvSpPr/>
            <p:nvPr/>
          </p:nvSpPr>
          <p:spPr>
            <a:xfrm>
              <a:off x="642938" y="2596255"/>
              <a:ext cx="1928811" cy="413674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en-US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TICA</a:t>
              </a:r>
              <a:endParaRPr lang="th-TH" b="1" dirty="0" smtClean="0">
                <a:solidFill>
                  <a:schemeClr val="tx1"/>
                </a:solidFill>
                <a:latin typeface="Arial" pitchFamily="34" charset="0"/>
                <a:cs typeface="Tahoma" pitchFamily="34" charset="0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3571875" y="2596255"/>
              <a:ext cx="1928813" cy="413674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en-US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NEDA</a:t>
              </a:r>
              <a:endParaRPr lang="th-TH" b="1" dirty="0" smtClean="0">
                <a:solidFill>
                  <a:schemeClr val="tx1"/>
                </a:solidFill>
                <a:latin typeface="Arial" pitchFamily="34" charset="0"/>
                <a:cs typeface="Tahoma" pitchFamily="34" charset="0"/>
              </a:endParaRPr>
            </a:p>
            <a:p>
              <a:pPr algn="ctr">
                <a:defRPr/>
              </a:pPr>
              <a:endParaRPr lang="th-TH" b="1" dirty="0">
                <a:solidFill>
                  <a:schemeClr val="tx1"/>
                </a:solidFill>
                <a:latin typeface="Arial" pitchFamily="34" charset="0"/>
                <a:cs typeface="Tahoma" pitchFamily="34" charset="0"/>
              </a:endParaRPr>
            </a:p>
          </p:txBody>
        </p:sp>
        <p:cxnSp>
          <p:nvCxnSpPr>
            <p:cNvPr id="9" name="Elbow Connector 8"/>
            <p:cNvCxnSpPr/>
            <p:nvPr/>
          </p:nvCxnSpPr>
          <p:spPr>
            <a:xfrm rot="16200000" flipH="1">
              <a:off x="2299175" y="2990981"/>
              <a:ext cx="740809" cy="848360"/>
            </a:xfrm>
            <a:prstGeom prst="bentConnector3">
              <a:avLst>
                <a:gd name="adj1" fmla="val 50000"/>
              </a:avLst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Elbow Connector 9"/>
            <p:cNvCxnSpPr/>
            <p:nvPr/>
          </p:nvCxnSpPr>
          <p:spPr>
            <a:xfrm rot="5400000">
              <a:off x="3194669" y="2943848"/>
              <a:ext cx="740809" cy="942627"/>
            </a:xfrm>
            <a:prstGeom prst="bentConnector3">
              <a:avLst>
                <a:gd name="adj1" fmla="val 50000"/>
              </a:avLst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1"/>
            <p:cNvSpPr txBox="1">
              <a:spLocks noChangeArrowheads="1"/>
            </p:cNvSpPr>
            <p:nvPr/>
          </p:nvSpPr>
          <p:spPr bwMode="auto">
            <a:xfrm>
              <a:off x="2130394" y="3201236"/>
              <a:ext cx="2000250" cy="24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600" b="1" dirty="0" smtClean="0">
                  <a:cs typeface="Arial" pitchFamily="34" charset="0"/>
                </a:rPr>
                <a:t>Assistance  </a:t>
              </a:r>
              <a:endParaRPr lang="th-TH" sz="1600" b="1" dirty="0">
                <a:cs typeface="Tahoma" pitchFamily="34" charset="0"/>
              </a:endParaRPr>
            </a:p>
          </p:txBody>
        </p:sp>
        <p:sp>
          <p:nvSpPr>
            <p:cNvPr id="12" name="TextBox 19"/>
            <p:cNvSpPr txBox="1">
              <a:spLocks noChangeArrowheads="1"/>
            </p:cNvSpPr>
            <p:nvPr/>
          </p:nvSpPr>
          <p:spPr bwMode="auto">
            <a:xfrm>
              <a:off x="642938" y="3037725"/>
              <a:ext cx="1676401" cy="3341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87313" indent="-87313">
                <a:buFontTx/>
                <a:buChar char="-"/>
              </a:pPr>
              <a:r>
                <a:rPr lang="th-TH" sz="1200" b="1" dirty="0" smtClean="0">
                  <a:cs typeface="Tahoma" pitchFamily="34" charset="0"/>
                </a:rPr>
                <a:t> </a:t>
              </a:r>
              <a:r>
                <a:rPr lang="en-US" sz="1200" b="1" dirty="0" smtClean="0">
                  <a:cs typeface="Arial" pitchFamily="34" charset="0"/>
                </a:rPr>
                <a:t>Technical assistance  </a:t>
              </a:r>
              <a:endParaRPr lang="th-TH" sz="1200" b="1" dirty="0">
                <a:cs typeface="Tahoma" pitchFamily="34" charset="0"/>
              </a:endParaRPr>
            </a:p>
          </p:txBody>
        </p:sp>
        <p:sp>
          <p:nvSpPr>
            <p:cNvPr id="13" name="TextBox 18"/>
            <p:cNvSpPr txBox="1">
              <a:spLocks noChangeArrowheads="1"/>
            </p:cNvSpPr>
            <p:nvPr/>
          </p:nvSpPr>
          <p:spPr bwMode="auto">
            <a:xfrm>
              <a:off x="4036382" y="3061638"/>
              <a:ext cx="1696722" cy="4678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177800" indent="-177800">
                <a:buFontTx/>
                <a:buChar char="-"/>
              </a:pPr>
              <a:r>
                <a:rPr lang="en-US" sz="1200" b="1" dirty="0" smtClean="0">
                  <a:cs typeface="Arial" pitchFamily="34" charset="0"/>
                </a:rPr>
                <a:t>Soft loan and Related Grant </a:t>
              </a:r>
              <a:endParaRPr lang="th-TH" sz="1200" b="1" dirty="0">
                <a:cs typeface="Tahoma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774086" y="3837276"/>
              <a:ext cx="2922133" cy="25854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en-US" sz="160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GMS Countries</a:t>
              </a:r>
              <a:endParaRPr lang="th-TH" sz="1600" dirty="0">
                <a:solidFill>
                  <a:schemeClr val="tx1"/>
                </a:solidFill>
                <a:latin typeface="Arial" pitchFamily="34" charset="0"/>
                <a:cs typeface="Tahoma" pitchFamily="34" charset="0"/>
              </a:endParaRPr>
            </a:p>
          </p:txBody>
        </p:sp>
      </p:grpSp>
      <p:pic>
        <p:nvPicPr>
          <p:cNvPr id="17" name="Picture 16" descr="C:\Documents and Settings\chompunuch\Desktop\New Folder\DSC01792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429388" y="4143380"/>
            <a:ext cx="1643074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TextBox 19"/>
          <p:cNvSpPr txBox="1"/>
          <p:nvPr/>
        </p:nvSpPr>
        <p:spPr>
          <a:xfrm>
            <a:off x="6500826" y="5572140"/>
            <a:ext cx="1785950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smtClean="0">
                <a:solidFill>
                  <a:srgbClr val="C00000"/>
                </a:solidFill>
                <a:cs typeface="Arial" pitchFamily="34" charset="0"/>
              </a:rPr>
              <a:t>4</a:t>
            </a:r>
            <a:r>
              <a:rPr lang="en-US" sz="1100" b="1" baseline="30000" dirty="0" smtClean="0">
                <a:solidFill>
                  <a:srgbClr val="C00000"/>
                </a:solidFill>
                <a:cs typeface="Arial" pitchFamily="34" charset="0"/>
              </a:rPr>
              <a:t>rd</a:t>
            </a:r>
            <a:r>
              <a:rPr lang="en-US" sz="1100" b="1" dirty="0" smtClean="0">
                <a:solidFill>
                  <a:srgbClr val="C00000"/>
                </a:solidFill>
                <a:cs typeface="Arial" pitchFamily="34" charset="0"/>
              </a:rPr>
              <a:t> Friendship Bridge: </a:t>
            </a:r>
            <a:r>
              <a:rPr lang="en-US" sz="1100" dirty="0" smtClean="0">
                <a:cs typeface="Arial" pitchFamily="34" charset="0"/>
              </a:rPr>
              <a:t>Chiang </a:t>
            </a:r>
            <a:r>
              <a:rPr lang="en-US" sz="1100" dirty="0" err="1" smtClean="0">
                <a:cs typeface="Arial" pitchFamily="34" charset="0"/>
              </a:rPr>
              <a:t>Khong</a:t>
            </a:r>
            <a:r>
              <a:rPr lang="en-US" sz="1100" dirty="0" smtClean="0">
                <a:cs typeface="Arial" pitchFamily="34" charset="0"/>
              </a:rPr>
              <a:t> –</a:t>
            </a:r>
          </a:p>
          <a:p>
            <a:pPr algn="ctr"/>
            <a:r>
              <a:rPr lang="en-US" sz="1100" dirty="0" err="1" smtClean="0">
                <a:cs typeface="Arial" pitchFamily="34" charset="0"/>
              </a:rPr>
              <a:t>Huayxai</a:t>
            </a:r>
            <a:endParaRPr lang="en-US" sz="1100" dirty="0">
              <a:cs typeface="Arial" pitchFamily="34" charset="0"/>
            </a:endParaRPr>
          </a:p>
        </p:txBody>
      </p:sp>
      <p:sp>
        <p:nvSpPr>
          <p:cNvPr id="21" name="TextBox 11"/>
          <p:cNvSpPr txBox="1">
            <a:spLocks noChangeArrowheads="1"/>
          </p:cNvSpPr>
          <p:nvPr/>
        </p:nvSpPr>
        <p:spPr bwMode="auto">
          <a:xfrm>
            <a:off x="4786314" y="3429000"/>
            <a:ext cx="328614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600" dirty="0" smtClean="0">
                <a:cs typeface="Arial" pitchFamily="34" charset="0"/>
              </a:rPr>
              <a:t>Show Case of South-South Cooperation (THA-LAO-PRC)   </a:t>
            </a:r>
            <a:endParaRPr lang="th-TH" sz="1600" dirty="0">
              <a:cs typeface="Tahoma" pitchFamily="34" charset="0"/>
            </a:endParaRPr>
          </a:p>
        </p:txBody>
      </p:sp>
      <p:pic>
        <p:nvPicPr>
          <p:cNvPr id="23" name="Picture 17" descr="C:\Documents and Settings\hiran\Desktop\รูปประกอบรายงาน R3A\R3\R3A ช่วงที่ 2\SAM_101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43438" y="4214818"/>
            <a:ext cx="1634910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TextBox 23"/>
          <p:cNvSpPr txBox="1"/>
          <p:nvPr/>
        </p:nvSpPr>
        <p:spPr>
          <a:xfrm>
            <a:off x="4714876" y="5572140"/>
            <a:ext cx="1643042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smtClean="0">
                <a:solidFill>
                  <a:srgbClr val="C00000"/>
                </a:solidFill>
                <a:cs typeface="Arial" pitchFamily="34" charset="0"/>
              </a:rPr>
              <a:t>Road No.3 </a:t>
            </a:r>
            <a:br>
              <a:rPr lang="en-US" sz="1100" b="1" dirty="0" smtClean="0">
                <a:solidFill>
                  <a:srgbClr val="C00000"/>
                </a:solidFill>
                <a:cs typeface="Arial" pitchFamily="34" charset="0"/>
              </a:rPr>
            </a:br>
            <a:r>
              <a:rPr lang="en-US" sz="1100" dirty="0" smtClean="0">
                <a:cs typeface="Arial" pitchFamily="34" charset="0"/>
              </a:rPr>
              <a:t>Bangkok – Kunming  via Lao PDR</a:t>
            </a:r>
            <a:endParaRPr lang="en-US" sz="1100" dirty="0">
              <a:cs typeface="Arial" pitchFamily="34" charset="0"/>
            </a:endParaRPr>
          </a:p>
        </p:txBody>
      </p:sp>
      <p:sp>
        <p:nvSpPr>
          <p:cNvPr id="22" name="Line 18"/>
          <p:cNvSpPr>
            <a:spLocks noChangeShapeType="1"/>
          </p:cNvSpPr>
          <p:nvPr/>
        </p:nvSpPr>
        <p:spPr bwMode="auto">
          <a:xfrm>
            <a:off x="-32" y="642918"/>
            <a:ext cx="7416800" cy="0"/>
          </a:xfrm>
          <a:prstGeom prst="line">
            <a:avLst/>
          </a:prstGeom>
          <a:noFill/>
          <a:ln w="28575">
            <a:solidFill>
              <a:schemeClr val="tx2">
                <a:lumMod val="75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5" name="Rectangle 24"/>
          <p:cNvSpPr/>
          <p:nvPr/>
        </p:nvSpPr>
        <p:spPr>
          <a:xfrm>
            <a:off x="1214414" y="1000108"/>
            <a:ext cx="1857356" cy="5357850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1357290" y="1214422"/>
            <a:ext cx="1519734" cy="7143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1900"/>
              </a:lnSpc>
              <a:buSzPct val="140000"/>
              <a:defRPr/>
            </a:pPr>
            <a:r>
              <a:rPr lang="en-US" sz="1600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Various Forms of assistance</a:t>
            </a:r>
            <a:endParaRPr lang="th-TH" sz="16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1714480" y="2428868"/>
            <a:ext cx="1042510" cy="64294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300"/>
              </a:lnSpc>
            </a:pPr>
            <a:r>
              <a:rPr lang="en-US" sz="24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Grant</a:t>
            </a:r>
            <a:endParaRPr lang="th-TH" sz="2400" b="1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1643042" y="3357562"/>
            <a:ext cx="1113948" cy="64294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300"/>
              </a:lnSpc>
            </a:pPr>
            <a:r>
              <a:rPr lang="en-US" sz="24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TA</a:t>
            </a:r>
            <a:endParaRPr lang="th-TH" sz="2400" b="1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1643042" y="4286256"/>
            <a:ext cx="1042510" cy="64294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300"/>
              </a:lnSpc>
            </a:pPr>
            <a:r>
              <a:rPr lang="en-US" sz="24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LOAN</a:t>
            </a:r>
            <a:endParaRPr lang="th-TH" sz="2400" b="1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1" name="Isosceles Triangle 30"/>
          <p:cNvSpPr/>
          <p:nvPr/>
        </p:nvSpPr>
        <p:spPr>
          <a:xfrm rot="10800000">
            <a:off x="1714480" y="5143512"/>
            <a:ext cx="857256" cy="214314"/>
          </a:xfrm>
          <a:prstGeom prst="triangle">
            <a:avLst/>
          </a:prstGeom>
          <a:solidFill>
            <a:schemeClr val="accent6">
              <a:lumMod val="50000"/>
            </a:schemeClr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300"/>
              </a:lnSpc>
            </a:pPr>
            <a:endParaRPr lang="th-TH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2" name="Round Diagonal Corner Rectangle 31"/>
          <p:cNvSpPr/>
          <p:nvPr/>
        </p:nvSpPr>
        <p:spPr>
          <a:xfrm>
            <a:off x="1285852" y="5572140"/>
            <a:ext cx="1714512" cy="642942"/>
          </a:xfrm>
          <a:prstGeom prst="round2Diag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300"/>
              </a:lnSpc>
            </a:pPr>
            <a:r>
              <a:rPr lang="en-US" sz="24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Real Business</a:t>
            </a:r>
            <a:endParaRPr lang="th-TH" sz="2400" b="1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3143240" y="1857364"/>
            <a:ext cx="1928826" cy="1500198"/>
          </a:xfrm>
          <a:prstGeom prst="ellipse">
            <a:avLst/>
          </a:prstGeom>
          <a:blipFill rotWithShape="0">
            <a:blip r:embed="rId4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4" name="Oval 33"/>
          <p:cNvSpPr/>
          <p:nvPr/>
        </p:nvSpPr>
        <p:spPr>
          <a:xfrm>
            <a:off x="142844" y="1000108"/>
            <a:ext cx="914749" cy="857257"/>
          </a:xfrm>
          <a:prstGeom prst="ellipse">
            <a:avLst/>
          </a:prstGeom>
          <a:blipFill rotWithShape="0">
            <a:blip r:embed="rId5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5" name="Picture 24" descr="MM.bmp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14282" y="2357430"/>
            <a:ext cx="576064" cy="625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22" descr="Cambodia.pn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14282" y="3357562"/>
            <a:ext cx="57606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21" descr="Vietnam.pn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214282" y="4429132"/>
            <a:ext cx="589919" cy="663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23" descr="Laos.png"/>
          <p:cNvPicPr>
            <a:picLocks noChangeAspect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214282" y="5429264"/>
            <a:ext cx="64007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8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429256" y="4357694"/>
            <a:ext cx="949412" cy="9286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Rounded Rectangle 13"/>
          <p:cNvSpPr/>
          <p:nvPr/>
        </p:nvSpPr>
        <p:spPr>
          <a:xfrm>
            <a:off x="0" y="0"/>
            <a:ext cx="9144000" cy="533400"/>
          </a:xfrm>
          <a:prstGeom prst="roundRect">
            <a:avLst>
              <a:gd name="adj" fmla="val 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463550" indent="-463550" algn="r" fontAlgn="auto">
              <a:spcAft>
                <a:spcPts val="0"/>
              </a:spcAft>
              <a:defRPr/>
            </a:pPr>
            <a:r>
              <a:rPr lang="en-US" sz="4000" b="1" dirty="0" smtClean="0">
                <a:solidFill>
                  <a:srgbClr val="0066CC"/>
                </a:solidFill>
                <a:latin typeface="Cordia New" pitchFamily="34" charset="-34"/>
                <a:cs typeface="Cordia New" pitchFamily="34" charset="-34"/>
                <a:sym typeface="Wingdings"/>
              </a:rPr>
              <a:t>Infrastructure Development </a:t>
            </a:r>
            <a:endParaRPr lang="th-TH" sz="4000" b="1" dirty="0">
              <a:solidFill>
                <a:srgbClr val="0066CC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724400" y="1071546"/>
            <a:ext cx="21336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Telecom </a:t>
            </a:r>
            <a:endParaRPr lang="th-TH" sz="2000" b="1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858000" y="1071546"/>
            <a:ext cx="22860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Border Town Development</a:t>
            </a:r>
            <a:endParaRPr lang="th-TH" sz="2000" b="1" dirty="0">
              <a:solidFill>
                <a:schemeClr val="tx1"/>
              </a:solidFill>
            </a:endParaRPr>
          </a:p>
        </p:txBody>
      </p:sp>
      <p:sp>
        <p:nvSpPr>
          <p:cNvPr id="32" name="Down Arrow Callout 31"/>
          <p:cNvSpPr/>
          <p:nvPr/>
        </p:nvSpPr>
        <p:spPr>
          <a:xfrm>
            <a:off x="0" y="1000108"/>
            <a:ext cx="2590800" cy="1500198"/>
          </a:xfrm>
          <a:prstGeom prst="downArrowCallout">
            <a:avLst>
              <a:gd name="adj1" fmla="val 35939"/>
              <a:gd name="adj2" fmla="val 28417"/>
              <a:gd name="adj3" fmla="val 15924"/>
              <a:gd name="adj4" fmla="val 70231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 smtClean="0">
                <a:solidFill>
                  <a:schemeClr val="bg1">
                    <a:lumMod val="95000"/>
                  </a:schemeClr>
                </a:solidFill>
              </a:rPr>
              <a:t>Transport </a:t>
            </a:r>
            <a:endParaRPr lang="th-TH" sz="2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52400" y="2571744"/>
            <a:ext cx="2276460" cy="3214710"/>
          </a:xfrm>
          <a:prstGeom prst="round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en-US" sz="2200" b="1" dirty="0" smtClean="0">
                <a:solidFill>
                  <a:schemeClr val="tx1"/>
                </a:solidFill>
              </a:rPr>
              <a:t>Land Transport Network  Development Connecting Main Economic Zones &amp; Cities in the Region and GMS </a:t>
            </a:r>
          </a:p>
        </p:txBody>
      </p:sp>
      <p:sp>
        <p:nvSpPr>
          <p:cNvPr id="46" name="Rectangle 45"/>
          <p:cNvSpPr/>
          <p:nvPr/>
        </p:nvSpPr>
        <p:spPr>
          <a:xfrm>
            <a:off x="2590800" y="1071546"/>
            <a:ext cx="21336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Energy</a:t>
            </a:r>
            <a:endParaRPr lang="th-TH" sz="2000" b="1" dirty="0">
              <a:solidFill>
                <a:schemeClr val="tx1"/>
              </a:solidFill>
            </a:endParaRPr>
          </a:p>
        </p:txBody>
      </p:sp>
      <p:pic>
        <p:nvPicPr>
          <p:cNvPr id="30" name="Picture 17" descr="C:\Documents and Settings\hiran\Desktop\รูปประกอบรายงาน R3A\R3\R3A ช่วงที่ 2\SAM_1016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57818" y="2786058"/>
            <a:ext cx="1047757" cy="8572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8" name="TextBox 37"/>
          <p:cNvSpPr txBox="1"/>
          <p:nvPr/>
        </p:nvSpPr>
        <p:spPr>
          <a:xfrm>
            <a:off x="2071670" y="2143116"/>
            <a:ext cx="7072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     </a:t>
            </a:r>
            <a:r>
              <a:rPr lang="en-US" sz="1800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Efficiency + Shift Mode + Tackle Impact from Flood  </a:t>
            </a:r>
            <a:endParaRPr lang="th-TH" sz="24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6429388" y="2714620"/>
            <a:ext cx="2571768" cy="1000132"/>
          </a:xfrm>
          <a:prstGeom prst="roundRect">
            <a:avLst/>
          </a:prstGeom>
          <a:solidFill>
            <a:schemeClr val="bg1"/>
          </a:solidFill>
          <a:ln w="412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3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US" sz="1400" b="1" dirty="0" smtClean="0">
                <a:solidFill>
                  <a:schemeClr val="tx1"/>
                </a:solidFill>
              </a:rPr>
              <a:t> Motorway and highway </a:t>
            </a:r>
          </a:p>
          <a:p>
            <a:pPr fontAlgn="auto">
              <a:spcBef>
                <a:spcPts val="3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US" sz="1400" b="1" dirty="0" smtClean="0">
                <a:solidFill>
                  <a:schemeClr val="tx1"/>
                </a:solidFill>
              </a:rPr>
              <a:t> Linking with EWEC , NSEC, </a:t>
            </a:r>
            <a:br>
              <a:rPr lang="en-US" sz="1400" b="1" dirty="0" smtClean="0">
                <a:solidFill>
                  <a:schemeClr val="tx1"/>
                </a:solidFill>
              </a:rPr>
            </a:br>
            <a:r>
              <a:rPr lang="en-US" sz="1400" b="1" dirty="0" smtClean="0">
                <a:solidFill>
                  <a:schemeClr val="tx1"/>
                </a:solidFill>
              </a:rPr>
              <a:t>     SEC  for economic    </a:t>
            </a:r>
            <a:br>
              <a:rPr lang="en-US" sz="1400" b="1" dirty="0" smtClean="0">
                <a:solidFill>
                  <a:schemeClr val="tx1"/>
                </a:solidFill>
              </a:rPr>
            </a:br>
            <a:r>
              <a:rPr lang="en-US" sz="1400" b="1" dirty="0" smtClean="0">
                <a:solidFill>
                  <a:schemeClr val="tx1"/>
                </a:solidFill>
              </a:rPr>
              <a:t>     expansion  and AEC 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6429388" y="3857628"/>
            <a:ext cx="2571768" cy="1714512"/>
          </a:xfrm>
          <a:prstGeom prst="roundRect">
            <a:avLst/>
          </a:prstGeom>
          <a:solidFill>
            <a:schemeClr val="bg1"/>
          </a:solidFill>
          <a:ln w="412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80975" indent="-180975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US" sz="1400" b="1" dirty="0" smtClean="0">
                <a:solidFill>
                  <a:schemeClr val="tx1"/>
                </a:solidFill>
              </a:rPr>
              <a:t> Railways Development Master Plan 2010-2015 (176,808 mil. baht)</a:t>
            </a:r>
          </a:p>
          <a:p>
            <a:pPr marL="180975" indent="-180975" fontAlgn="auto">
              <a:spcBef>
                <a:spcPts val="3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US" sz="1600" b="1" dirty="0" smtClean="0">
                <a:solidFill>
                  <a:schemeClr val="tx1"/>
                </a:solidFill>
              </a:rPr>
              <a:t> </a:t>
            </a:r>
            <a:r>
              <a:rPr lang="en-US" sz="1400" b="1" dirty="0" smtClean="0">
                <a:solidFill>
                  <a:schemeClr val="tx1"/>
                </a:solidFill>
              </a:rPr>
              <a:t>Intermodal facility and </a:t>
            </a:r>
            <a:br>
              <a:rPr lang="en-US" sz="1400" b="1" dirty="0" smtClean="0">
                <a:solidFill>
                  <a:schemeClr val="tx1"/>
                </a:solidFill>
              </a:rPr>
            </a:br>
            <a:r>
              <a:rPr lang="en-US" sz="1400" b="1" dirty="0" smtClean="0">
                <a:solidFill>
                  <a:schemeClr val="tx1"/>
                </a:solidFill>
              </a:rPr>
              <a:t> NSW </a:t>
            </a:r>
          </a:p>
          <a:p>
            <a:pPr marL="180975" indent="-180975" fontAlgn="auto">
              <a:spcBef>
                <a:spcPts val="3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US" sz="1400" b="1" dirty="0" smtClean="0">
                <a:solidFill>
                  <a:schemeClr val="tx1"/>
                </a:solidFill>
              </a:rPr>
              <a:t>High speed Train linking GMS (742,000 mil. baht)</a:t>
            </a:r>
            <a:endParaRPr lang="th-TH" sz="1600" b="1" dirty="0">
              <a:solidFill>
                <a:schemeClr val="tx1"/>
              </a:solidFill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6429388" y="5786454"/>
            <a:ext cx="2571768" cy="785818"/>
          </a:xfrm>
          <a:prstGeom prst="roundRect">
            <a:avLst/>
          </a:prstGeom>
          <a:solidFill>
            <a:schemeClr val="bg1"/>
          </a:solidFill>
          <a:ln w="412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80975" indent="-180975" fontAlgn="auto">
              <a:spcBef>
                <a:spcPts val="12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US" sz="1400" b="1" dirty="0" smtClean="0">
                <a:solidFill>
                  <a:schemeClr val="tx1"/>
                </a:solidFill>
              </a:rPr>
              <a:t> Develop Mass Transit Networks within the capital perimeter  </a:t>
            </a:r>
            <a:endParaRPr lang="th-TH" sz="1400" b="1" dirty="0">
              <a:solidFill>
                <a:schemeClr val="tx1"/>
              </a:solidFill>
            </a:endParaRPr>
          </a:p>
        </p:txBody>
      </p:sp>
      <p:pic>
        <p:nvPicPr>
          <p:cNvPr id="44" name="Picture 4" descr="07-0109 hj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500298" y="2734503"/>
            <a:ext cx="2857520" cy="3744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4" descr="Slide29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429256" y="5786454"/>
            <a:ext cx="928694" cy="7143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7" name="Line 18"/>
          <p:cNvSpPr>
            <a:spLocks noChangeShapeType="1"/>
          </p:cNvSpPr>
          <p:nvPr/>
        </p:nvSpPr>
        <p:spPr bwMode="auto">
          <a:xfrm>
            <a:off x="1727200" y="642918"/>
            <a:ext cx="7416800" cy="0"/>
          </a:xfrm>
          <a:prstGeom prst="line">
            <a:avLst/>
          </a:prstGeom>
          <a:noFill/>
          <a:ln w="28575">
            <a:solidFill>
              <a:schemeClr val="tx2">
                <a:lumMod val="75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0" y="0"/>
            <a:ext cx="9144000" cy="533400"/>
          </a:xfrm>
          <a:prstGeom prst="roundRect">
            <a:avLst>
              <a:gd name="adj" fmla="val 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463550" indent="-463550" algn="r" fontAlgn="auto"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0066CC"/>
                </a:solidFill>
                <a:latin typeface="Cordia New" pitchFamily="34" charset="-34"/>
                <a:cs typeface="Cordia New" pitchFamily="34" charset="-34"/>
                <a:sym typeface="Wingdings"/>
              </a:rPr>
              <a:t>Infrastructure Development: Airport and Port Projects </a:t>
            </a:r>
            <a:endParaRPr lang="th-TH" sz="3600" b="1" dirty="0">
              <a:solidFill>
                <a:srgbClr val="0066CC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724400" y="1071546"/>
            <a:ext cx="21336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Telecom</a:t>
            </a:r>
            <a:endParaRPr lang="th-TH" sz="2000" b="1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858000" y="1071546"/>
            <a:ext cx="22860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Border Town Development</a:t>
            </a:r>
            <a:endParaRPr lang="th-TH" sz="2000" b="1" dirty="0">
              <a:solidFill>
                <a:schemeClr val="tx1"/>
              </a:solidFill>
            </a:endParaRPr>
          </a:p>
        </p:txBody>
      </p:sp>
      <p:sp>
        <p:nvSpPr>
          <p:cNvPr id="32" name="Down Arrow Callout 31"/>
          <p:cNvSpPr/>
          <p:nvPr/>
        </p:nvSpPr>
        <p:spPr>
          <a:xfrm>
            <a:off x="0" y="1000108"/>
            <a:ext cx="2590800" cy="1500198"/>
          </a:xfrm>
          <a:prstGeom prst="downArrowCallout">
            <a:avLst>
              <a:gd name="adj1" fmla="val 35939"/>
              <a:gd name="adj2" fmla="val 28417"/>
              <a:gd name="adj3" fmla="val 15924"/>
              <a:gd name="adj4" fmla="val 70231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 smtClean="0">
                <a:solidFill>
                  <a:schemeClr val="bg1">
                    <a:lumMod val="95000"/>
                  </a:schemeClr>
                </a:solidFill>
              </a:rPr>
              <a:t>Transport </a:t>
            </a:r>
            <a:endParaRPr lang="th-TH" sz="2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590800" y="1071546"/>
            <a:ext cx="21336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Energy</a:t>
            </a:r>
            <a:endParaRPr lang="th-TH" sz="2000" b="1" dirty="0">
              <a:solidFill>
                <a:schemeClr val="tx1"/>
              </a:solidFill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2500298" y="2285992"/>
            <a:ext cx="6429420" cy="2071702"/>
          </a:xfrm>
          <a:prstGeom prst="round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en-US" sz="1800" b="1" dirty="0" smtClean="0">
                <a:solidFill>
                  <a:schemeClr val="tx1"/>
                </a:solidFill>
              </a:rPr>
              <a:t>Air Transport :  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en-US" sz="1800" b="1" dirty="0" smtClean="0">
                <a:solidFill>
                  <a:schemeClr val="tx1"/>
                </a:solidFill>
              </a:rPr>
              <a:t>  </a:t>
            </a:r>
            <a:r>
              <a:rPr lang="en-US" sz="1800" b="1" dirty="0" smtClean="0">
                <a:solidFill>
                  <a:srgbClr val="C00000"/>
                </a:solidFill>
              </a:rPr>
              <a:t>“</a:t>
            </a:r>
            <a:r>
              <a:rPr lang="en-US" sz="1800" b="1" dirty="0" err="1" smtClean="0">
                <a:solidFill>
                  <a:srgbClr val="C00000"/>
                </a:solidFill>
              </a:rPr>
              <a:t>Suvarnabhumi</a:t>
            </a:r>
            <a:r>
              <a:rPr lang="en-US" sz="1800" b="1" dirty="0" smtClean="0">
                <a:solidFill>
                  <a:srgbClr val="C00000"/>
                </a:solidFill>
              </a:rPr>
              <a:t> Airport to become a key airport of the region.”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US" sz="1800" b="1" dirty="0" smtClean="0">
                <a:solidFill>
                  <a:schemeClr val="tx1"/>
                </a:solidFill>
              </a:rPr>
              <a:t> Improve capacity and quality services to handle a volume </a:t>
            </a:r>
            <a:br>
              <a:rPr lang="en-US" sz="1800" b="1" dirty="0" smtClean="0">
                <a:solidFill>
                  <a:schemeClr val="tx1"/>
                </a:solidFill>
              </a:rPr>
            </a:br>
            <a:r>
              <a:rPr lang="en-US" sz="1800" b="1" dirty="0" smtClean="0">
                <a:solidFill>
                  <a:schemeClr val="tx1"/>
                </a:solidFill>
              </a:rPr>
              <a:t>     traffic of  65 million people/year. 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US" sz="1800" b="1" dirty="0" smtClean="0">
                <a:solidFill>
                  <a:schemeClr val="tx1"/>
                </a:solidFill>
              </a:rPr>
              <a:t> Utilize information and communication technology to </a:t>
            </a:r>
            <a:br>
              <a:rPr lang="en-US" sz="1800" b="1" dirty="0" smtClean="0">
                <a:solidFill>
                  <a:schemeClr val="tx1"/>
                </a:solidFill>
              </a:rPr>
            </a:br>
            <a:r>
              <a:rPr lang="en-US" sz="1800" b="1" dirty="0" smtClean="0">
                <a:solidFill>
                  <a:schemeClr val="tx1"/>
                </a:solidFill>
              </a:rPr>
              <a:t>     enhance to international standard.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2500298" y="4500570"/>
            <a:ext cx="6500858" cy="2214578"/>
          </a:xfrm>
          <a:prstGeom prst="round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endParaRPr lang="en-US" sz="1800" b="1" dirty="0" smtClean="0">
              <a:solidFill>
                <a:schemeClr val="tx1"/>
              </a:solidFill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en-US" sz="1800" b="1" dirty="0" smtClean="0">
                <a:solidFill>
                  <a:schemeClr val="tx1"/>
                </a:solidFill>
              </a:rPr>
              <a:t>Maritime Transport : 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en-US" sz="1800" b="1" dirty="0" smtClean="0">
                <a:solidFill>
                  <a:schemeClr val="tx1"/>
                </a:solidFill>
              </a:rPr>
              <a:t>       </a:t>
            </a:r>
            <a:r>
              <a:rPr lang="en-US" sz="1800" b="1" dirty="0" smtClean="0">
                <a:solidFill>
                  <a:srgbClr val="C00000"/>
                </a:solidFill>
              </a:rPr>
              <a:t>“</a:t>
            </a:r>
            <a:r>
              <a:rPr lang="en-US" sz="1800" b="1" dirty="0" err="1" smtClean="0">
                <a:solidFill>
                  <a:srgbClr val="C00000"/>
                </a:solidFill>
              </a:rPr>
              <a:t>Laem</a:t>
            </a:r>
            <a:r>
              <a:rPr lang="en-US" sz="1800" b="1" dirty="0" smtClean="0">
                <a:solidFill>
                  <a:srgbClr val="C00000"/>
                </a:solidFill>
              </a:rPr>
              <a:t> </a:t>
            </a:r>
            <a:r>
              <a:rPr lang="en-US" sz="1800" b="1" dirty="0" err="1" smtClean="0">
                <a:solidFill>
                  <a:srgbClr val="C00000"/>
                </a:solidFill>
              </a:rPr>
              <a:t>Chabang</a:t>
            </a:r>
            <a:r>
              <a:rPr lang="en-US" sz="1800" b="1" dirty="0" smtClean="0">
                <a:solidFill>
                  <a:srgbClr val="C00000"/>
                </a:solidFill>
              </a:rPr>
              <a:t> port to be one of major ports in ASEAN.”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US" sz="1800" b="1" dirty="0" smtClean="0">
                <a:solidFill>
                  <a:schemeClr val="tx1"/>
                </a:solidFill>
              </a:rPr>
              <a:t> Modernize management  of </a:t>
            </a:r>
            <a:r>
              <a:rPr lang="en-US" sz="1800" b="1" dirty="0" err="1" smtClean="0">
                <a:solidFill>
                  <a:schemeClr val="tx1"/>
                </a:solidFill>
              </a:rPr>
              <a:t>Laem</a:t>
            </a:r>
            <a:r>
              <a:rPr lang="en-US" sz="1800" b="1" dirty="0" smtClean="0">
                <a:solidFill>
                  <a:schemeClr val="tx1"/>
                </a:solidFill>
              </a:rPr>
              <a:t> </a:t>
            </a:r>
            <a:r>
              <a:rPr lang="en-US" sz="1800" b="1" dirty="0" err="1" smtClean="0">
                <a:solidFill>
                  <a:schemeClr val="tx1"/>
                </a:solidFill>
              </a:rPr>
              <a:t>Chabang</a:t>
            </a:r>
            <a:r>
              <a:rPr lang="en-US" sz="1800" b="1" dirty="0" smtClean="0">
                <a:solidFill>
                  <a:schemeClr val="tx1"/>
                </a:solidFill>
              </a:rPr>
              <a:t> Port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US" sz="1800" b="1" dirty="0" smtClean="0">
                <a:solidFill>
                  <a:schemeClr val="tx1"/>
                </a:solidFill>
              </a:rPr>
              <a:t> Information technology system to be upgraded to “E-Port” </a:t>
            </a:r>
            <a:br>
              <a:rPr lang="en-US" sz="1800" b="1" dirty="0" smtClean="0">
                <a:solidFill>
                  <a:schemeClr val="tx1"/>
                </a:solidFill>
              </a:rPr>
            </a:br>
            <a:r>
              <a:rPr lang="en-US" sz="1800" b="1" dirty="0" smtClean="0">
                <a:solidFill>
                  <a:schemeClr val="tx1"/>
                </a:solidFill>
              </a:rPr>
              <a:t>    with connection with other international ports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endParaRPr lang="th-TH" sz="1800" b="1" dirty="0">
              <a:solidFill>
                <a:schemeClr val="tx1"/>
              </a:solidFill>
            </a:endParaRPr>
          </a:p>
        </p:txBody>
      </p:sp>
      <p:pic>
        <p:nvPicPr>
          <p:cNvPr id="15" name="Picture 8" descr="http://t0.gstatic.com/images?q=tbn:OYr89BGFMQXk_M:http://img.alibaba.com/photo/101629507/Transportation_Logistics_Ocean_Rail_Trucking_Services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714884"/>
            <a:ext cx="2000264" cy="16330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85720" y="2627673"/>
            <a:ext cx="2000264" cy="15157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Line 18"/>
          <p:cNvSpPr>
            <a:spLocks noChangeShapeType="1"/>
          </p:cNvSpPr>
          <p:nvPr/>
        </p:nvSpPr>
        <p:spPr bwMode="auto">
          <a:xfrm>
            <a:off x="1727200" y="500042"/>
            <a:ext cx="7416800" cy="0"/>
          </a:xfrm>
          <a:prstGeom prst="line">
            <a:avLst/>
          </a:prstGeom>
          <a:noFill/>
          <a:ln w="28575">
            <a:solidFill>
              <a:schemeClr val="tx2">
                <a:lumMod val="75000"/>
              </a:schemeClr>
            </a:solidFill>
            <a:round/>
            <a:headEnd/>
            <a:tailEnd/>
          </a:ln>
        </p:spPr>
        <p:txBody>
          <a:bodyPr/>
          <a:lstStyle/>
          <a:p>
            <a:pPr algn="r"/>
            <a:endParaRPr lang="th-TH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Object 1"/>
          <p:cNvPicPr>
            <a:picLocks noChangeArrowheads="1"/>
          </p:cNvPicPr>
          <p:nvPr/>
        </p:nvPicPr>
        <p:blipFill>
          <a:blip r:embed="rId4" cstate="email"/>
          <a:srcRect b="-162"/>
          <a:stretch>
            <a:fillRect/>
          </a:stretch>
        </p:blipFill>
        <p:spPr bwMode="auto">
          <a:xfrm>
            <a:off x="2357422" y="3038492"/>
            <a:ext cx="5700722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/>
          <p:cNvSpPr/>
          <p:nvPr/>
        </p:nvSpPr>
        <p:spPr>
          <a:xfrm>
            <a:off x="4724400" y="1071546"/>
            <a:ext cx="21336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Telecom</a:t>
            </a:r>
            <a:endParaRPr lang="th-TH" sz="2000" b="1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858000" y="1071546"/>
            <a:ext cx="22860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Border Town Development</a:t>
            </a:r>
            <a:endParaRPr lang="th-TH" sz="2000" b="1" dirty="0">
              <a:solidFill>
                <a:schemeClr val="tx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0" y="1071546"/>
            <a:ext cx="25908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Transport</a:t>
            </a:r>
            <a:endParaRPr lang="th-TH" sz="2000" b="1" dirty="0">
              <a:solidFill>
                <a:schemeClr val="tx1"/>
              </a:solidFill>
            </a:endParaRPr>
          </a:p>
        </p:txBody>
      </p:sp>
      <p:sp>
        <p:nvSpPr>
          <p:cNvPr id="43" name="Down Arrow 42"/>
          <p:cNvSpPr/>
          <p:nvPr/>
        </p:nvSpPr>
        <p:spPr>
          <a:xfrm rot="16200000">
            <a:off x="4824418" y="5353064"/>
            <a:ext cx="457200" cy="609600"/>
          </a:xfrm>
          <a:prstGeom prst="downArrow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  </a:t>
            </a:r>
            <a:endParaRPr lang="th-TH" dirty="0"/>
          </a:p>
        </p:txBody>
      </p:sp>
      <p:sp>
        <p:nvSpPr>
          <p:cNvPr id="79" name="Down Arrow Callout 78"/>
          <p:cNvSpPr/>
          <p:nvPr/>
        </p:nvSpPr>
        <p:spPr>
          <a:xfrm>
            <a:off x="2590800" y="1071546"/>
            <a:ext cx="2133600" cy="1371600"/>
          </a:xfrm>
          <a:prstGeom prst="downArrowCallout">
            <a:avLst>
              <a:gd name="adj1" fmla="val 25000"/>
              <a:gd name="adj2" fmla="val 26905"/>
              <a:gd name="adj3" fmla="val 25000"/>
              <a:gd name="adj4" fmla="val 66882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 smtClean="0">
                <a:solidFill>
                  <a:schemeClr val="bg1">
                    <a:lumMod val="95000"/>
                  </a:schemeClr>
                </a:solidFill>
              </a:rPr>
              <a:t>Energy</a:t>
            </a:r>
            <a:endParaRPr lang="th-TH" sz="2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0" y="0"/>
            <a:ext cx="9144000" cy="533400"/>
          </a:xfrm>
          <a:prstGeom prst="roundRect">
            <a:avLst>
              <a:gd name="adj" fmla="val 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463550" indent="-463550" algn="r" fontAlgn="auto"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0066CC"/>
                </a:solidFill>
                <a:latin typeface="Cordia New" pitchFamily="34" charset="-34"/>
                <a:cs typeface="Cordia New" pitchFamily="34" charset="-34"/>
                <a:sym typeface="Wingdings"/>
              </a:rPr>
              <a:t>Infrastructure Development : Energy </a:t>
            </a:r>
            <a:endParaRPr lang="th-TH" sz="3600" b="1" dirty="0">
              <a:solidFill>
                <a:srgbClr val="0066CC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357818" y="3071810"/>
            <a:ext cx="2714644" cy="29289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Rounded Rectangle 32"/>
          <p:cNvSpPr/>
          <p:nvPr/>
        </p:nvSpPr>
        <p:spPr>
          <a:xfrm>
            <a:off x="285720" y="5429264"/>
            <a:ext cx="4214842" cy="1000132"/>
          </a:xfrm>
          <a:prstGeom prst="round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endParaRPr lang="th-TH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500034" y="5578634"/>
            <a:ext cx="37862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sz="1800" dirty="0" smtClean="0">
                <a:latin typeface="Tahoma" pitchFamily="34" charset="0"/>
                <a:cs typeface="Tahoma" pitchFamily="34" charset="0"/>
              </a:rPr>
              <a:t>  </a:t>
            </a:r>
            <a:r>
              <a:rPr lang="en-US" sz="18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Renewable Energy Technology</a:t>
            </a:r>
            <a:r>
              <a:rPr lang="en-US" sz="1800" dirty="0" smtClean="0">
                <a:latin typeface="Tahoma" pitchFamily="34" charset="0"/>
                <a:cs typeface="Tahoma" pitchFamily="34" charset="0"/>
              </a:rPr>
              <a:t/>
            </a:r>
            <a:br>
              <a:rPr lang="en-US" sz="1800" dirty="0" smtClean="0">
                <a:latin typeface="Tahoma" pitchFamily="34" charset="0"/>
                <a:cs typeface="Tahoma" pitchFamily="34" charset="0"/>
              </a:rPr>
            </a:br>
            <a:r>
              <a:rPr lang="en-US" sz="1800" dirty="0" smtClean="0">
                <a:latin typeface="Tahoma" pitchFamily="34" charset="0"/>
                <a:cs typeface="Tahoma" pitchFamily="34" charset="0"/>
              </a:rPr>
              <a:t>      shall be developed</a:t>
            </a:r>
            <a:r>
              <a:rPr lang="en-US" sz="2000" dirty="0" smtClean="0"/>
              <a:t>. </a:t>
            </a:r>
          </a:p>
        </p:txBody>
      </p:sp>
      <p:sp>
        <p:nvSpPr>
          <p:cNvPr id="29" name="Equal 28"/>
          <p:cNvSpPr/>
          <p:nvPr/>
        </p:nvSpPr>
        <p:spPr>
          <a:xfrm>
            <a:off x="5572132" y="3643314"/>
            <a:ext cx="571504" cy="628648"/>
          </a:xfrm>
          <a:prstGeom prst="mathEqua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295276" y="2500306"/>
            <a:ext cx="4276724" cy="857256"/>
          </a:xfrm>
          <a:prstGeom prst="round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endParaRPr lang="th-TH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428596" y="2571744"/>
            <a:ext cx="400052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th-TH" sz="2000" dirty="0" smtClean="0"/>
              <a:t>  </a:t>
            </a:r>
            <a:r>
              <a:rPr lang="en-US" sz="1800" dirty="0" smtClean="0">
                <a:latin typeface="Tahoma" pitchFamily="34" charset="0"/>
                <a:cs typeface="Tahoma" pitchFamily="34" charset="0"/>
              </a:rPr>
              <a:t>A search for </a:t>
            </a:r>
            <a:r>
              <a:rPr lang="en-US" sz="18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new energy sources </a:t>
            </a:r>
            <a:r>
              <a:rPr lang="en-US" sz="1800" dirty="0" smtClean="0">
                <a:latin typeface="Tahoma" pitchFamily="34" charset="0"/>
                <a:cs typeface="Tahoma" pitchFamily="34" charset="0"/>
              </a:rPr>
              <a:t>both domestic and aboard.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5572132" y="2500306"/>
            <a:ext cx="3286148" cy="100013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/>
              <a:t>Cooperation with</a:t>
            </a:r>
            <a:r>
              <a:rPr lang="en-US" sz="2000" dirty="0" smtClean="0"/>
              <a:t> potential neighboring countries </a:t>
            </a:r>
            <a:endParaRPr lang="th-TH" sz="2000" b="1" dirty="0"/>
          </a:p>
        </p:txBody>
      </p:sp>
      <p:sp>
        <p:nvSpPr>
          <p:cNvPr id="31" name="Down Arrow 30"/>
          <p:cNvSpPr/>
          <p:nvPr/>
        </p:nvSpPr>
        <p:spPr>
          <a:xfrm rot="16200000">
            <a:off x="4824418" y="2566982"/>
            <a:ext cx="457200" cy="609600"/>
          </a:xfrm>
          <a:prstGeom prst="downArrow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59" name="Rounded Rectangle 58"/>
          <p:cNvSpPr/>
          <p:nvPr/>
        </p:nvSpPr>
        <p:spPr>
          <a:xfrm>
            <a:off x="5643570" y="5500702"/>
            <a:ext cx="3181360" cy="78581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/>
              <a:t>Energy Security for Thailand</a:t>
            </a:r>
            <a:endParaRPr lang="th-TH" sz="20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6357950" y="3691598"/>
            <a:ext cx="25626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Link with Dawei</a:t>
            </a:r>
            <a:endParaRPr lang="th-TH" b="1" dirty="0"/>
          </a:p>
        </p:txBody>
      </p:sp>
      <p:sp>
        <p:nvSpPr>
          <p:cNvPr id="36" name="Down Arrow 35"/>
          <p:cNvSpPr/>
          <p:nvPr/>
        </p:nvSpPr>
        <p:spPr>
          <a:xfrm>
            <a:off x="7929586" y="4462474"/>
            <a:ext cx="742952" cy="681038"/>
          </a:xfrm>
          <a:prstGeom prst="downArrow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  </a:t>
            </a:r>
            <a:endParaRPr lang="th-TH" dirty="0"/>
          </a:p>
        </p:txBody>
      </p:sp>
      <p:pic>
        <p:nvPicPr>
          <p:cNvPr id="40" name="Picture 10" descr="http://t1.gstatic.com/images?q=tbn:ANd9GcRLd4ndqs9w8xQenUWo9Rj_eVXTPmSpBflQtq6sbv9vlhONypif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14282" y="3500438"/>
            <a:ext cx="2091624" cy="16279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" name="Picture 35"/>
          <p:cNvPicPr>
            <a:picLocks noChangeArrowheads="1"/>
          </p:cNvPicPr>
          <p:nvPr>
            <p:custDataLst>
              <p:tags r:id="rId1"/>
            </p:custDataLst>
          </p:nvPr>
        </p:nvPicPr>
        <p:blipFill>
          <a:blip r:embed="rId6" cstate="email"/>
          <a:srcRect/>
          <a:stretch>
            <a:fillRect/>
          </a:stretch>
        </p:blipFill>
        <p:spPr bwMode="gray">
          <a:xfrm>
            <a:off x="6429388" y="4286256"/>
            <a:ext cx="1295400" cy="1143000"/>
          </a:xfrm>
          <a:prstGeom prst="rect">
            <a:avLst/>
          </a:prstGeom>
          <a:noFill/>
          <a:ln w="76200" algn="ctr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3" name="Line 18"/>
          <p:cNvSpPr>
            <a:spLocks noChangeShapeType="1"/>
          </p:cNvSpPr>
          <p:nvPr/>
        </p:nvSpPr>
        <p:spPr bwMode="auto">
          <a:xfrm>
            <a:off x="1727200" y="571480"/>
            <a:ext cx="7416800" cy="0"/>
          </a:xfrm>
          <a:prstGeom prst="line">
            <a:avLst/>
          </a:prstGeom>
          <a:noFill/>
          <a:ln w="28575">
            <a:solidFill>
              <a:schemeClr val="tx2">
                <a:lumMod val="75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500826" y="4071942"/>
            <a:ext cx="264317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/>
          <p:cNvSpPr/>
          <p:nvPr/>
        </p:nvSpPr>
        <p:spPr>
          <a:xfrm>
            <a:off x="2571736" y="1071546"/>
            <a:ext cx="21336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Energy</a:t>
            </a:r>
            <a:endParaRPr lang="th-TH" sz="2000" b="1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858000" y="1071546"/>
            <a:ext cx="22860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Border Town Development</a:t>
            </a:r>
            <a:endParaRPr lang="th-TH" sz="2000" b="1" dirty="0">
              <a:solidFill>
                <a:schemeClr val="tx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0" y="1071546"/>
            <a:ext cx="25908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Transport</a:t>
            </a:r>
            <a:endParaRPr lang="th-TH" sz="2000" b="1" dirty="0">
              <a:solidFill>
                <a:schemeClr val="tx1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3500430" y="2571744"/>
            <a:ext cx="3786214" cy="1428760"/>
          </a:xfrm>
          <a:prstGeom prst="round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endParaRPr lang="th-TH" sz="1800" b="1" dirty="0"/>
          </a:p>
        </p:txBody>
      </p:sp>
      <p:sp>
        <p:nvSpPr>
          <p:cNvPr id="79" name="Down Arrow Callout 78"/>
          <p:cNvSpPr/>
          <p:nvPr/>
        </p:nvSpPr>
        <p:spPr>
          <a:xfrm>
            <a:off x="4714876" y="1071546"/>
            <a:ext cx="2133600" cy="1371600"/>
          </a:xfrm>
          <a:prstGeom prst="downArrowCallout">
            <a:avLst>
              <a:gd name="adj1" fmla="val 25000"/>
              <a:gd name="adj2" fmla="val 26905"/>
              <a:gd name="adj3" fmla="val 25000"/>
              <a:gd name="adj4" fmla="val 66882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 smtClean="0">
                <a:solidFill>
                  <a:schemeClr val="bg1">
                    <a:lumMod val="95000"/>
                  </a:schemeClr>
                </a:solidFill>
              </a:rPr>
              <a:t>Telecom</a:t>
            </a:r>
            <a:endParaRPr lang="th-TH" sz="2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571868" y="2770527"/>
            <a:ext cx="49292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th-TH" sz="2000" dirty="0" smtClean="0"/>
              <a:t>  </a:t>
            </a:r>
            <a:r>
              <a:rPr lang="en-US" sz="2000" dirty="0" smtClean="0"/>
              <a:t>Telecommunications </a:t>
            </a:r>
            <a:br>
              <a:rPr lang="en-US" sz="2000" dirty="0" smtClean="0"/>
            </a:br>
            <a:r>
              <a:rPr lang="en-US" sz="2000" dirty="0" smtClean="0"/>
              <a:t>      Infrastructure Development </a:t>
            </a:r>
          </a:p>
          <a:p>
            <a:pPr>
              <a:buFont typeface="Wingdings" pitchFamily="2" charset="2"/>
              <a:buChar char="v"/>
            </a:pPr>
            <a:r>
              <a:rPr lang="en-US" sz="2000" dirty="0" smtClean="0"/>
              <a:t>   ICT System 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0" y="0"/>
            <a:ext cx="9144000" cy="533400"/>
          </a:xfrm>
          <a:prstGeom prst="roundRect">
            <a:avLst>
              <a:gd name="adj" fmla="val 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463550" indent="-463550" algn="r" fontAlgn="auto"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0066CC"/>
                </a:solidFill>
                <a:latin typeface="Cordia New" pitchFamily="34" charset="-34"/>
                <a:cs typeface="Cordia New" pitchFamily="34" charset="-34"/>
                <a:sym typeface="Wingdings"/>
              </a:rPr>
              <a:t>Infrastructure Development : Telecommunications </a:t>
            </a:r>
            <a:endParaRPr lang="th-TH" sz="3600" b="1" dirty="0">
              <a:solidFill>
                <a:srgbClr val="0066CC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071934" y="4143380"/>
            <a:ext cx="27031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High speed internet </a:t>
            </a:r>
            <a:br>
              <a:rPr lang="en-US" sz="2000" dirty="0" smtClean="0"/>
            </a:br>
            <a:r>
              <a:rPr lang="en-US" sz="2000" dirty="0" smtClean="0"/>
              <a:t>and broadband network</a:t>
            </a:r>
            <a:endParaRPr lang="th-TH" sz="2000" dirty="0"/>
          </a:p>
        </p:txBody>
      </p:sp>
      <p:sp>
        <p:nvSpPr>
          <p:cNvPr id="22" name="TextBox 21"/>
          <p:cNvSpPr txBox="1"/>
          <p:nvPr/>
        </p:nvSpPr>
        <p:spPr>
          <a:xfrm>
            <a:off x="4071934" y="5073204"/>
            <a:ext cx="6572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National Single Window </a:t>
            </a:r>
            <a:endParaRPr lang="th-TH" sz="2000" dirty="0"/>
          </a:p>
        </p:txBody>
      </p:sp>
      <p:cxnSp>
        <p:nvCxnSpPr>
          <p:cNvPr id="24" name="Straight Connector 23"/>
          <p:cNvCxnSpPr/>
          <p:nvPr/>
        </p:nvCxnSpPr>
        <p:spPr>
          <a:xfrm rot="5400000" flipH="1" flipV="1">
            <a:off x="2572530" y="5142718"/>
            <a:ext cx="2286016" cy="1588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714744" y="4309410"/>
            <a:ext cx="285752" cy="1588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714744" y="5328850"/>
            <a:ext cx="285752" cy="1588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1438" y="2071678"/>
            <a:ext cx="3357554" cy="4525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" name="TextBox 22"/>
          <p:cNvSpPr txBox="1"/>
          <p:nvPr/>
        </p:nvSpPr>
        <p:spPr>
          <a:xfrm>
            <a:off x="4071934" y="5578634"/>
            <a:ext cx="6572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ICT supporting trade </a:t>
            </a:r>
            <a:br>
              <a:rPr lang="en-US" sz="2000" dirty="0" smtClean="0"/>
            </a:br>
            <a:r>
              <a:rPr lang="en-US" sz="2000" dirty="0" smtClean="0"/>
              <a:t>logistics</a:t>
            </a:r>
            <a:endParaRPr lang="th-TH" sz="2000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3714744" y="5834280"/>
            <a:ext cx="285752" cy="1588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12" descr="http://t1.gstatic.com/images?q=tbn:ANd9GcT-C2L6l4hOnfBN1wZTiYcUmrXR6wuhsCC4EV1_DIs6lveyW6S1BQ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476345" y="2214554"/>
            <a:ext cx="1507341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Line 18"/>
          <p:cNvSpPr>
            <a:spLocks noChangeShapeType="1"/>
          </p:cNvSpPr>
          <p:nvPr/>
        </p:nvSpPr>
        <p:spPr bwMode="auto">
          <a:xfrm>
            <a:off x="1727200" y="642918"/>
            <a:ext cx="7416800" cy="0"/>
          </a:xfrm>
          <a:prstGeom prst="line">
            <a:avLst/>
          </a:prstGeom>
          <a:noFill/>
          <a:ln w="28575">
            <a:solidFill>
              <a:schemeClr val="tx2">
                <a:lumMod val="75000"/>
              </a:schemeClr>
            </a:solidFill>
            <a:round/>
            <a:headEnd/>
            <a:tailEnd/>
          </a:ln>
        </p:spPr>
        <p:txBody>
          <a:bodyPr/>
          <a:lstStyle/>
          <a:p>
            <a:pPr algn="r"/>
            <a:endParaRPr lang="th-TH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>
          <a:xfrm>
            <a:off x="4143372" y="4657748"/>
            <a:ext cx="4848228" cy="1914524"/>
          </a:xfrm>
          <a:prstGeom prst="round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endParaRPr lang="th-TH" b="1" dirty="0"/>
          </a:p>
        </p:txBody>
      </p:sp>
      <p:sp>
        <p:nvSpPr>
          <p:cNvPr id="81" name="Rectangle 80"/>
          <p:cNvSpPr/>
          <p:nvPr/>
        </p:nvSpPr>
        <p:spPr>
          <a:xfrm>
            <a:off x="4572000" y="2428868"/>
            <a:ext cx="4419600" cy="64294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4625" indent="-1746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b="1" dirty="0" smtClean="0">
              <a:solidFill>
                <a:schemeClr val="tx1">
                  <a:lumMod val="85000"/>
                  <a:lumOff val="15000"/>
                </a:schemeClr>
              </a:solidFill>
              <a:latin typeface="Cordia New" pitchFamily="34" charset="-34"/>
            </a:endParaRPr>
          </a:p>
          <a:p>
            <a:pPr marL="174625" indent="-1746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ordia New" pitchFamily="34" charset="-34"/>
              </a:rPr>
              <a:t>Urban Infrastructure</a:t>
            </a:r>
          </a:p>
          <a:p>
            <a:pPr marL="174625" indent="11113" fontAlgn="auto">
              <a:spcBef>
                <a:spcPts val="0"/>
              </a:spcBef>
              <a:spcAft>
                <a:spcPts val="0"/>
              </a:spcAft>
              <a:tabLst>
                <a:tab pos="444500" algn="l"/>
              </a:tabLst>
              <a:defRPr/>
            </a:pPr>
            <a:endParaRPr lang="th-TH" b="1" dirty="0">
              <a:solidFill>
                <a:schemeClr val="tx1">
                  <a:lumMod val="85000"/>
                  <a:lumOff val="15000"/>
                </a:schemeClr>
              </a:solidFill>
              <a:latin typeface="Cordia New" pitchFamily="34" charset="-34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572000" y="3143248"/>
            <a:ext cx="4429156" cy="64294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4625" indent="-1746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ordia New" pitchFamily="34" charset="-34"/>
              </a:rPr>
              <a:t>Special Border Economic Zone </a:t>
            </a:r>
            <a:endParaRPr lang="th-TH" b="1" dirty="0">
              <a:solidFill>
                <a:schemeClr val="tx1">
                  <a:lumMod val="85000"/>
                  <a:lumOff val="15000"/>
                </a:schemeClr>
              </a:solidFill>
              <a:latin typeface="Cordia New" pitchFamily="34" charset="-34"/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>
            <a:off x="7358082" y="4857760"/>
            <a:ext cx="1295400" cy="1143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2" name="TextBox 31"/>
          <p:cNvSpPr txBox="1"/>
          <p:nvPr/>
        </p:nvSpPr>
        <p:spPr>
          <a:xfrm>
            <a:off x="4143372" y="6105548"/>
            <a:ext cx="1905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Urban Utilities</a:t>
            </a:r>
            <a:endParaRPr lang="th-TH" sz="12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5572132" y="6105548"/>
            <a:ext cx="1905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SBEZ</a:t>
            </a:r>
            <a:endParaRPr lang="th-TH" sz="12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7072330" y="6105548"/>
            <a:ext cx="1905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Facilities &amp; CCA</a:t>
            </a:r>
            <a:endParaRPr lang="th-TH" sz="1200" b="1" dirty="0"/>
          </a:p>
        </p:txBody>
      </p:sp>
      <p:sp>
        <p:nvSpPr>
          <p:cNvPr id="26" name="Rounded Rectangle 25"/>
          <p:cNvSpPr/>
          <p:nvPr/>
        </p:nvSpPr>
        <p:spPr>
          <a:xfrm>
            <a:off x="0" y="0"/>
            <a:ext cx="9144000" cy="533400"/>
          </a:xfrm>
          <a:prstGeom prst="roundRect">
            <a:avLst>
              <a:gd name="adj" fmla="val 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463550" indent="-463550" algn="r" fontAlgn="auto"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0066CC"/>
                </a:solidFill>
                <a:latin typeface="Cordia New" pitchFamily="34" charset="-34"/>
                <a:cs typeface="Cordia New" pitchFamily="34" charset="-34"/>
              </a:rPr>
              <a:t>Infrastructure Development</a:t>
            </a:r>
            <a:endParaRPr lang="th-TH" sz="3600" b="1" dirty="0">
              <a:solidFill>
                <a:srgbClr val="0066CC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571736" y="1071546"/>
            <a:ext cx="21336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Energy</a:t>
            </a:r>
            <a:endParaRPr lang="th-TH" sz="2000" b="1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0" y="1071546"/>
            <a:ext cx="25908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Transport</a:t>
            </a:r>
            <a:endParaRPr lang="th-TH" sz="2000" b="1" dirty="0">
              <a:solidFill>
                <a:schemeClr val="tx1"/>
              </a:solidFill>
            </a:endParaRPr>
          </a:p>
        </p:txBody>
      </p:sp>
      <p:sp>
        <p:nvSpPr>
          <p:cNvPr id="35" name="Down Arrow Callout 34"/>
          <p:cNvSpPr/>
          <p:nvPr/>
        </p:nvSpPr>
        <p:spPr>
          <a:xfrm>
            <a:off x="6938994" y="1071546"/>
            <a:ext cx="2133600" cy="1371600"/>
          </a:xfrm>
          <a:prstGeom prst="downArrowCallout">
            <a:avLst>
              <a:gd name="adj1" fmla="val 25000"/>
              <a:gd name="adj2" fmla="val 26905"/>
              <a:gd name="adj3" fmla="val 25000"/>
              <a:gd name="adj4" fmla="val 66882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bg1"/>
                </a:solidFill>
              </a:rPr>
              <a:t>Border Town Development</a:t>
            </a:r>
            <a:endParaRPr lang="th-TH" sz="2000" b="1" dirty="0">
              <a:solidFill>
                <a:schemeClr val="bg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714876" y="1071546"/>
            <a:ext cx="2214578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Telecom</a:t>
            </a:r>
            <a:endParaRPr lang="th-TH" sz="2000" b="1" dirty="0">
              <a:solidFill>
                <a:schemeClr val="tx1"/>
              </a:solidFill>
            </a:endParaRPr>
          </a:p>
        </p:txBody>
      </p:sp>
      <p:pic>
        <p:nvPicPr>
          <p:cNvPr id="41" name="Picture 2" descr="http://www.kalasin3.go.th/news_pic/p6747772094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582572">
            <a:off x="859815" y="2564036"/>
            <a:ext cx="2806700" cy="419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Oval 37"/>
          <p:cNvSpPr/>
          <p:nvPr/>
        </p:nvSpPr>
        <p:spPr>
          <a:xfrm>
            <a:off x="785786" y="2138386"/>
            <a:ext cx="2971800" cy="4648200"/>
          </a:xfrm>
          <a:prstGeom prst="ellipse">
            <a:avLst/>
          </a:prstGeom>
          <a:solidFill>
            <a:schemeClr val="tx2">
              <a:lumMod val="40000"/>
              <a:lumOff val="6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2" name="Isosceles Triangle 41"/>
          <p:cNvSpPr/>
          <p:nvPr/>
        </p:nvSpPr>
        <p:spPr>
          <a:xfrm>
            <a:off x="1643042" y="3643314"/>
            <a:ext cx="222504" cy="22860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3" name="Isosceles Triangle 42"/>
          <p:cNvSpPr/>
          <p:nvPr/>
        </p:nvSpPr>
        <p:spPr>
          <a:xfrm>
            <a:off x="1920604" y="2500306"/>
            <a:ext cx="222504" cy="22860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Isosceles Triangle 43"/>
          <p:cNvSpPr/>
          <p:nvPr/>
        </p:nvSpPr>
        <p:spPr>
          <a:xfrm>
            <a:off x="3143240" y="3500438"/>
            <a:ext cx="222504" cy="22860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Isosceles Triangle 44"/>
          <p:cNvSpPr/>
          <p:nvPr/>
        </p:nvSpPr>
        <p:spPr>
          <a:xfrm>
            <a:off x="2857488" y="3000372"/>
            <a:ext cx="222504" cy="22860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Isosceles Triangle 46"/>
          <p:cNvSpPr/>
          <p:nvPr/>
        </p:nvSpPr>
        <p:spPr>
          <a:xfrm>
            <a:off x="2571736" y="4000504"/>
            <a:ext cx="222504" cy="22860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8" name="Isosceles Triangle 47"/>
          <p:cNvSpPr/>
          <p:nvPr/>
        </p:nvSpPr>
        <p:spPr>
          <a:xfrm>
            <a:off x="1785918" y="4000504"/>
            <a:ext cx="222504" cy="22860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9" name="Isosceles Triangle 48"/>
          <p:cNvSpPr/>
          <p:nvPr/>
        </p:nvSpPr>
        <p:spPr>
          <a:xfrm>
            <a:off x="1714480" y="2557458"/>
            <a:ext cx="222504" cy="22860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0" name="Rectangle 49"/>
          <p:cNvSpPr/>
          <p:nvPr/>
        </p:nvSpPr>
        <p:spPr>
          <a:xfrm>
            <a:off x="4572000" y="3857628"/>
            <a:ext cx="4429156" cy="642942"/>
          </a:xfrm>
          <a:prstGeom prst="rect">
            <a:avLst/>
          </a:prstGeom>
          <a:solidFill>
            <a:schemeClr val="tx2">
              <a:lumMod val="60000"/>
              <a:lumOff val="4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4625" indent="-17462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ordia New" pitchFamily="34" charset="-34"/>
              </a:rPr>
              <a:t>Cross Border Facilities </a:t>
            </a:r>
            <a:endParaRPr lang="th-TH" b="1" dirty="0">
              <a:solidFill>
                <a:schemeClr val="tx1">
                  <a:lumMod val="85000"/>
                  <a:lumOff val="15000"/>
                </a:schemeClr>
              </a:solidFill>
              <a:latin typeface="Cordia New" pitchFamily="34" charset="-34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43108" y="2304628"/>
            <a:ext cx="13227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Chaing</a:t>
            </a:r>
            <a:r>
              <a:rPr lang="en-US" sz="1600" dirty="0" smtClean="0"/>
              <a:t> </a:t>
            </a:r>
            <a:r>
              <a:rPr lang="en-US" sz="1600" dirty="0" err="1" smtClean="0"/>
              <a:t>Khong</a:t>
            </a:r>
            <a:endParaRPr lang="th-TH" sz="1600" dirty="0"/>
          </a:p>
        </p:txBody>
      </p:sp>
      <p:sp>
        <p:nvSpPr>
          <p:cNvPr id="52" name="TextBox 51"/>
          <p:cNvSpPr txBox="1"/>
          <p:nvPr/>
        </p:nvSpPr>
        <p:spPr>
          <a:xfrm>
            <a:off x="797939" y="2428868"/>
            <a:ext cx="8451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Mae </a:t>
            </a:r>
            <a:r>
              <a:rPr lang="en-US" sz="1600" dirty="0" err="1" smtClean="0"/>
              <a:t>Sai</a:t>
            </a:r>
            <a:endParaRPr lang="th-TH" sz="1600" dirty="0"/>
          </a:p>
        </p:txBody>
      </p:sp>
      <p:sp>
        <p:nvSpPr>
          <p:cNvPr id="53" name="TextBox 52"/>
          <p:cNvSpPr txBox="1"/>
          <p:nvPr/>
        </p:nvSpPr>
        <p:spPr>
          <a:xfrm>
            <a:off x="785786" y="3500438"/>
            <a:ext cx="8787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Mae Sot</a:t>
            </a:r>
            <a:endParaRPr lang="th-TH" sz="1600" dirty="0"/>
          </a:p>
        </p:txBody>
      </p:sp>
      <p:sp>
        <p:nvSpPr>
          <p:cNvPr id="54" name="TextBox 53"/>
          <p:cNvSpPr txBox="1"/>
          <p:nvPr/>
        </p:nvSpPr>
        <p:spPr>
          <a:xfrm>
            <a:off x="428596" y="4071942"/>
            <a:ext cx="13242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Kanchanaburi</a:t>
            </a:r>
            <a:endParaRPr lang="th-TH" sz="1600" dirty="0"/>
          </a:p>
        </p:txBody>
      </p:sp>
      <p:sp>
        <p:nvSpPr>
          <p:cNvPr id="55" name="TextBox 54"/>
          <p:cNvSpPr txBox="1"/>
          <p:nvPr/>
        </p:nvSpPr>
        <p:spPr>
          <a:xfrm>
            <a:off x="2928926" y="2733256"/>
            <a:ext cx="15696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Nakhon</a:t>
            </a:r>
            <a:r>
              <a:rPr lang="en-US" sz="1600" dirty="0" smtClean="0"/>
              <a:t> </a:t>
            </a:r>
            <a:r>
              <a:rPr lang="en-US" sz="1600" dirty="0" err="1" smtClean="0"/>
              <a:t>Phanom</a:t>
            </a:r>
            <a:endParaRPr lang="th-TH" sz="1600" dirty="0"/>
          </a:p>
        </p:txBody>
      </p:sp>
      <p:sp>
        <p:nvSpPr>
          <p:cNvPr id="56" name="TextBox 55"/>
          <p:cNvSpPr txBox="1"/>
          <p:nvPr/>
        </p:nvSpPr>
        <p:spPr>
          <a:xfrm>
            <a:off x="3428992" y="3357562"/>
            <a:ext cx="10718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Mukdahan</a:t>
            </a:r>
            <a:endParaRPr lang="th-TH" sz="1600" dirty="0"/>
          </a:p>
        </p:txBody>
      </p:sp>
      <p:sp>
        <p:nvSpPr>
          <p:cNvPr id="57" name="TextBox 56"/>
          <p:cNvSpPr txBox="1"/>
          <p:nvPr/>
        </p:nvSpPr>
        <p:spPr>
          <a:xfrm>
            <a:off x="2786050" y="4162016"/>
            <a:ext cx="13781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Aranyaprathet</a:t>
            </a:r>
            <a:endParaRPr lang="th-TH" sz="1600" dirty="0"/>
          </a:p>
        </p:txBody>
      </p:sp>
      <p:sp>
        <p:nvSpPr>
          <p:cNvPr id="58" name="Isosceles Triangle 57"/>
          <p:cNvSpPr/>
          <p:nvPr/>
        </p:nvSpPr>
        <p:spPr>
          <a:xfrm>
            <a:off x="142844" y="5857892"/>
            <a:ext cx="222504" cy="22860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9" name="TextBox 58"/>
          <p:cNvSpPr txBox="1"/>
          <p:nvPr/>
        </p:nvSpPr>
        <p:spPr>
          <a:xfrm>
            <a:off x="428596" y="5773183"/>
            <a:ext cx="12480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Potential </a:t>
            </a:r>
          </a:p>
          <a:p>
            <a:r>
              <a:rPr lang="en-US" sz="1600" dirty="0" smtClean="0"/>
              <a:t>Border Town</a:t>
            </a:r>
            <a:endParaRPr lang="th-TH" sz="1600" dirty="0"/>
          </a:p>
        </p:txBody>
      </p:sp>
      <p:pic>
        <p:nvPicPr>
          <p:cNvPr id="33" name="Picture 32" descr="images (2)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000760" y="4857760"/>
            <a:ext cx="1283421" cy="11430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572000" y="4857760"/>
            <a:ext cx="1285884" cy="10930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9" name="Line 18"/>
          <p:cNvSpPr>
            <a:spLocks noChangeShapeType="1"/>
          </p:cNvSpPr>
          <p:nvPr/>
        </p:nvSpPr>
        <p:spPr bwMode="auto">
          <a:xfrm>
            <a:off x="1727200" y="642918"/>
            <a:ext cx="7416800" cy="0"/>
          </a:xfrm>
          <a:prstGeom prst="line">
            <a:avLst/>
          </a:prstGeom>
          <a:noFill/>
          <a:ln w="28575">
            <a:solidFill>
              <a:schemeClr val="tx2">
                <a:lumMod val="75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4"/>
          <p:cNvSpPr>
            <a:spLocks noChangeArrowheads="1"/>
          </p:cNvSpPr>
          <p:nvPr/>
        </p:nvSpPr>
        <p:spPr bwMode="auto">
          <a:xfrm>
            <a:off x="0" y="44450"/>
            <a:ext cx="9144000" cy="8651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 sz="1800"/>
          </a:p>
        </p:txBody>
      </p:sp>
      <p:sp>
        <p:nvSpPr>
          <p:cNvPr id="75779" name="Rectangle 3"/>
          <p:cNvSpPr>
            <a:spLocks noChangeArrowheads="1"/>
          </p:cNvSpPr>
          <p:nvPr/>
        </p:nvSpPr>
        <p:spPr bwMode="auto">
          <a:xfrm>
            <a:off x="0" y="0"/>
            <a:ext cx="9144000" cy="3500438"/>
          </a:xfrm>
          <a:prstGeom prst="rect">
            <a:avLst/>
          </a:prstGeom>
          <a:solidFill>
            <a:srgbClr val="CCECFF">
              <a:alpha val="76077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75780" name="TextBox 11"/>
          <p:cNvSpPr txBox="1">
            <a:spLocks noChangeArrowheads="1"/>
          </p:cNvSpPr>
          <p:nvPr/>
        </p:nvSpPr>
        <p:spPr bwMode="auto">
          <a:xfrm>
            <a:off x="931833" y="2714620"/>
            <a:ext cx="82121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solidFill>
                  <a:srgbClr val="0066CC"/>
                </a:solidFill>
                <a:latin typeface="Tahoma" pitchFamily="34" charset="0"/>
                <a:cs typeface="Tahoma" pitchFamily="34" charset="0"/>
              </a:rPr>
              <a:t>Opportunity and Challenges of ASEAN Community</a:t>
            </a:r>
          </a:p>
        </p:txBody>
      </p:sp>
      <p:sp>
        <p:nvSpPr>
          <p:cNvPr id="75781" name="AutoShape 7"/>
          <p:cNvSpPr>
            <a:spLocks noChangeArrowheads="1"/>
          </p:cNvSpPr>
          <p:nvPr/>
        </p:nvSpPr>
        <p:spPr bwMode="auto">
          <a:xfrm>
            <a:off x="285720" y="2565400"/>
            <a:ext cx="574675" cy="71913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6600" b="1" dirty="0">
                <a:solidFill>
                  <a:srgbClr val="0070C0"/>
                </a:solidFill>
                <a:latin typeface="Cordia New" pitchFamily="34" charset="-34"/>
                <a:cs typeface="Cordia New" pitchFamily="34" charset="-34"/>
              </a:rPr>
              <a:t>4</a:t>
            </a:r>
          </a:p>
        </p:txBody>
      </p:sp>
      <p:pic>
        <p:nvPicPr>
          <p:cNvPr id="8" name="Picture 14" descr="http://t1.gstatic.com/images?q=tbn:7gcRFvHVUExfiM:http://www.logisticsclinic.com/web/images/stories/static/pic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643834" y="5357826"/>
            <a:ext cx="13573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5" name="Rectangle 18"/>
          <p:cNvSpPr>
            <a:spLocks noChangeArrowheads="1"/>
          </p:cNvSpPr>
          <p:nvPr/>
        </p:nvSpPr>
        <p:spPr bwMode="auto">
          <a:xfrm>
            <a:off x="0" y="2967038"/>
            <a:ext cx="9144000" cy="727075"/>
          </a:xfrm>
          <a:prstGeom prst="rect">
            <a:avLst/>
          </a:prstGeom>
          <a:solidFill>
            <a:srgbClr val="CCEC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pic>
        <p:nvPicPr>
          <p:cNvPr id="216066" name="Picture 4" descr="http://t2.gstatic.com/images?q=tbn:ANd9GcRYdTnney9xgOpJlsS7_0UdObQWt_lF8oYXkfkgBMebzBMCjXU&amp;t=1&amp;usg=__EnS2W7l0OwaiQQ5OEDteB9fXF2Y=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500063"/>
            <a:ext cx="1960563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6286500" y="3643313"/>
            <a:ext cx="2714625" cy="2719387"/>
            <a:chOff x="6429388" y="-214338"/>
            <a:chExt cx="2714612" cy="2719774"/>
          </a:xfrm>
        </p:grpSpPr>
        <p:pic>
          <p:nvPicPr>
            <p:cNvPr id="216072" name="Picture 16" descr="Malaysia.png"/>
            <p:cNvPicPr>
              <a:picLocks noChangeAspect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7929586" y="-214338"/>
              <a:ext cx="585728" cy="6833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6073" name="Picture 23" descr="Laos.png"/>
            <p:cNvPicPr>
              <a:picLocks noChangeAspect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7143768" y="-142900"/>
              <a:ext cx="612163" cy="6886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4" name="Group 16"/>
            <p:cNvGrpSpPr>
              <a:grpSpLocks/>
            </p:cNvGrpSpPr>
            <p:nvPr/>
          </p:nvGrpSpPr>
          <p:grpSpPr bwMode="auto">
            <a:xfrm>
              <a:off x="6429388" y="214290"/>
              <a:ext cx="2714612" cy="2291146"/>
              <a:chOff x="6429388" y="214290"/>
              <a:chExt cx="2714612" cy="2291146"/>
            </a:xfrm>
          </p:grpSpPr>
          <p:pic>
            <p:nvPicPr>
              <p:cNvPr id="216075" name="Picture 24" descr="MM.bmp"/>
              <p:cNvPicPr>
                <a:picLocks noChangeAspect="1"/>
              </p:cNvPicPr>
              <p:nvPr/>
            </p:nvPicPr>
            <p:blipFill>
              <a:blip r:embed="rId5" cstate="email"/>
              <a:srcRect/>
              <a:stretch>
                <a:fillRect/>
              </a:stretch>
            </p:blipFill>
            <p:spPr bwMode="auto">
              <a:xfrm>
                <a:off x="6429388" y="857232"/>
                <a:ext cx="576064" cy="6255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6076" name="Picture 21" descr="Vietnam.png"/>
              <p:cNvPicPr>
                <a:picLocks noChangeAspect="1"/>
              </p:cNvPicPr>
              <p:nvPr/>
            </p:nvPicPr>
            <p:blipFill>
              <a:blip r:embed="rId6" cstate="email"/>
              <a:srcRect/>
              <a:stretch>
                <a:fillRect/>
              </a:stretch>
            </p:blipFill>
            <p:spPr bwMode="auto">
              <a:xfrm>
                <a:off x="6572264" y="214290"/>
                <a:ext cx="594848" cy="6692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6077" name="Picture 5" descr="Singapore.png"/>
              <p:cNvPicPr>
                <a:picLocks noChangeAspect="1"/>
              </p:cNvPicPr>
              <p:nvPr/>
            </p:nvPicPr>
            <p:blipFill>
              <a:blip r:embed="rId7" cstate="email"/>
              <a:srcRect/>
              <a:stretch>
                <a:fillRect/>
              </a:stretch>
            </p:blipFill>
            <p:spPr bwMode="auto">
              <a:xfrm>
                <a:off x="8535933" y="214290"/>
                <a:ext cx="608067" cy="6840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6078" name="Picture 15" descr="Thailand.png"/>
              <p:cNvPicPr>
                <a:picLocks noChangeAspect="1"/>
              </p:cNvPicPr>
              <p:nvPr/>
            </p:nvPicPr>
            <p:blipFill>
              <a:blip r:embed="rId8" cstate="email"/>
              <a:srcRect/>
              <a:stretch>
                <a:fillRect/>
              </a:stretch>
            </p:blipFill>
            <p:spPr bwMode="auto">
              <a:xfrm>
                <a:off x="8591941" y="928670"/>
                <a:ext cx="552059" cy="6210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6079" name="Picture 10" descr="ASEAN-564.png"/>
              <p:cNvPicPr>
                <a:picLocks noChangeAspect="1"/>
              </p:cNvPicPr>
              <p:nvPr/>
            </p:nvPicPr>
            <p:blipFill>
              <a:blip r:embed="rId9" cstate="email"/>
              <a:srcRect/>
              <a:stretch>
                <a:fillRect/>
              </a:stretch>
            </p:blipFill>
            <p:spPr bwMode="auto">
              <a:xfrm>
                <a:off x="7000892" y="357166"/>
                <a:ext cx="1651248" cy="16512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6080" name="Picture 5" descr="Singapore.png"/>
              <p:cNvPicPr>
                <a:picLocks noChangeAspect="1"/>
              </p:cNvPicPr>
              <p:nvPr/>
            </p:nvPicPr>
            <p:blipFill>
              <a:blip r:embed="rId10" cstate="email"/>
              <a:srcRect/>
              <a:stretch>
                <a:fillRect/>
              </a:stretch>
            </p:blipFill>
            <p:spPr bwMode="auto">
              <a:xfrm>
                <a:off x="6643702" y="1428736"/>
                <a:ext cx="572814" cy="6444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6081" name="Picture 14" descr="Indonesia.png"/>
              <p:cNvPicPr>
                <a:picLocks noChangeAspect="1"/>
              </p:cNvPicPr>
              <p:nvPr/>
            </p:nvPicPr>
            <p:blipFill>
              <a:blip r:embed="rId11" cstate="email"/>
              <a:srcRect/>
              <a:stretch>
                <a:fillRect/>
              </a:stretch>
            </p:blipFill>
            <p:spPr bwMode="auto">
              <a:xfrm>
                <a:off x="7858148" y="1857364"/>
                <a:ext cx="516239" cy="5807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6082" name="Picture 22" descr="Cambodia.png"/>
              <p:cNvPicPr>
                <a:picLocks noChangeAspect="1"/>
              </p:cNvPicPr>
              <p:nvPr/>
            </p:nvPicPr>
            <p:blipFill>
              <a:blip r:embed="rId12" cstate="email"/>
              <a:srcRect/>
              <a:stretch>
                <a:fillRect/>
              </a:stretch>
            </p:blipFill>
            <p:spPr bwMode="auto">
              <a:xfrm>
                <a:off x="7215206" y="1857364"/>
                <a:ext cx="576064" cy="6480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6083" name="Picture 14" descr="Brunei.png"/>
              <p:cNvPicPr>
                <a:picLocks noChangeAspect="1"/>
              </p:cNvPicPr>
              <p:nvPr/>
            </p:nvPicPr>
            <p:blipFill>
              <a:blip r:embed="rId13" cstate="email"/>
              <a:srcRect/>
              <a:stretch>
                <a:fillRect/>
              </a:stretch>
            </p:blipFill>
            <p:spPr bwMode="auto">
              <a:xfrm>
                <a:off x="8429652" y="1500174"/>
                <a:ext cx="555191" cy="6245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16068" name="Title 1"/>
          <p:cNvSpPr>
            <a:spLocks noGrp="1"/>
          </p:cNvSpPr>
          <p:nvPr>
            <p:ph type="title"/>
          </p:nvPr>
        </p:nvSpPr>
        <p:spPr>
          <a:xfrm>
            <a:off x="0" y="26988"/>
            <a:ext cx="8858250" cy="535531"/>
          </a:xfrm>
        </p:spPr>
        <p:txBody>
          <a:bodyPr>
            <a:spAutoFit/>
          </a:bodyPr>
          <a:lstStyle/>
          <a:p>
            <a:pPr marL="2509838" indent="-2509838" algn="r">
              <a:lnSpc>
                <a:spcPct val="90000"/>
              </a:lnSpc>
            </a:pP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8" y="1758950"/>
            <a:ext cx="8786812" cy="4525963"/>
          </a:xfrm>
        </p:spPr>
        <p:txBody>
          <a:bodyPr>
            <a:normAutofit fontScale="85000" lnSpcReduction="20000"/>
          </a:bodyPr>
          <a:lstStyle/>
          <a:p>
            <a:pPr marL="1430338" indent="-1430338">
              <a:buFont typeface="Arial" charset="0"/>
              <a:buNone/>
              <a:tabLst>
                <a:tab pos="1430338" algn="l"/>
              </a:tabLst>
              <a:defRPr/>
            </a:pPr>
            <a:r>
              <a:rPr lang="en-US" sz="2400" b="1" dirty="0" err="1" smtClean="0">
                <a:solidFill>
                  <a:srgbClr val="000099"/>
                </a:solidFill>
                <a:latin typeface="Cordia New" pitchFamily="34" charset="-34"/>
              </a:rPr>
              <a:t>Initiatiation</a:t>
            </a:r>
            <a:r>
              <a:rPr lang="th-TH" sz="2400" b="1" dirty="0" smtClean="0">
                <a:solidFill>
                  <a:srgbClr val="000099"/>
                </a:solidFill>
                <a:latin typeface="Cordia New" pitchFamily="34" charset="-34"/>
              </a:rPr>
              <a:t> </a:t>
            </a:r>
            <a:r>
              <a:rPr lang="en-US" sz="2400" b="1" dirty="0" smtClean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: </a:t>
            </a:r>
            <a:r>
              <a:rPr lang="th-TH" sz="2400" b="1" dirty="0" smtClean="0">
                <a:latin typeface="Cordia New" pitchFamily="34" charset="-34"/>
              </a:rPr>
              <a:t>	</a:t>
            </a:r>
            <a:r>
              <a:rPr lang="en-US" sz="2400" b="1" dirty="0" smtClean="0">
                <a:latin typeface="Cordia New" pitchFamily="34" charset="-34"/>
              </a:rPr>
              <a:t>ASEAN was founded on </a:t>
            </a:r>
            <a:r>
              <a:rPr lang="th-TH" sz="2400" b="1" dirty="0" smtClean="0">
                <a:latin typeface="Cordia New" pitchFamily="34" charset="-34"/>
              </a:rPr>
              <a:t>8 </a:t>
            </a:r>
            <a:r>
              <a:rPr lang="en-US" sz="2400" b="1" dirty="0" smtClean="0">
                <a:latin typeface="Cordia New" pitchFamily="34" charset="-34"/>
              </a:rPr>
              <a:t>August</a:t>
            </a:r>
            <a:r>
              <a:rPr lang="th-TH" sz="2400" b="1" dirty="0" smtClean="0">
                <a:latin typeface="Cordia New" pitchFamily="34" charset="-34"/>
              </a:rPr>
              <a:t> </a:t>
            </a:r>
            <a:r>
              <a:rPr lang="en-US" sz="2400" b="1" dirty="0" smtClean="0">
                <a:latin typeface="Cordia New" pitchFamily="34" charset="-34"/>
              </a:rPr>
              <a:t>1967 (B.E. </a:t>
            </a:r>
            <a:r>
              <a:rPr lang="th-TH" sz="2400" b="1" dirty="0" smtClean="0">
                <a:latin typeface="Cordia New" pitchFamily="34" charset="-34"/>
              </a:rPr>
              <a:t>2510) </a:t>
            </a:r>
            <a:r>
              <a:rPr lang="en-US" sz="2400" b="1" dirty="0" smtClean="0">
                <a:latin typeface="Cordia New" pitchFamily="34" charset="-34"/>
              </a:rPr>
              <a:t>by Ministers of Foreign Affairs of India, Malaysia, Philippines, Singapore, and Thailand based on Bangkok Declaration</a:t>
            </a:r>
            <a:r>
              <a:rPr lang="th-TH" sz="2400" b="1" dirty="0" smtClean="0">
                <a:latin typeface="Cordia New" pitchFamily="34" charset="-34"/>
              </a:rPr>
              <a:t>”</a:t>
            </a:r>
            <a:r>
              <a:rPr lang="en-US" sz="2400" b="1" dirty="0" smtClean="0">
                <a:latin typeface="Cordia New" pitchFamily="34" charset="-34"/>
                <a:cs typeface="Cordia New" pitchFamily="34" charset="-34"/>
              </a:rPr>
              <a:t> </a:t>
            </a:r>
            <a:endParaRPr lang="th-TH" sz="2400" b="1" dirty="0" smtClean="0">
              <a:latin typeface="Cordia New" pitchFamily="34" charset="-34"/>
            </a:endParaRPr>
          </a:p>
          <a:p>
            <a:pPr marL="1430338" indent="-1430338">
              <a:buFont typeface="Arial" charset="0"/>
              <a:buNone/>
              <a:tabLst>
                <a:tab pos="1430338" algn="l"/>
              </a:tabLst>
              <a:defRPr/>
            </a:pPr>
            <a:r>
              <a:rPr lang="th-TH" sz="2400" b="1" dirty="0" smtClean="0">
                <a:latin typeface="Cordia New" pitchFamily="34" charset="-34"/>
              </a:rPr>
              <a:t>	</a:t>
            </a:r>
            <a:r>
              <a:rPr lang="en-US" sz="2400" b="1" u="sng" dirty="0" smtClean="0">
                <a:solidFill>
                  <a:srgbClr val="3399FF"/>
                </a:solidFill>
                <a:latin typeface="Cordia New" pitchFamily="34" charset="-34"/>
              </a:rPr>
              <a:t>Preliminary Target</a:t>
            </a:r>
            <a:r>
              <a:rPr lang="th-TH" sz="2400" b="1" u="sng" dirty="0" smtClean="0">
                <a:solidFill>
                  <a:srgbClr val="3399FF"/>
                </a:solidFill>
                <a:latin typeface="Cordia New" pitchFamily="34" charset="-34"/>
              </a:rPr>
              <a:t> </a:t>
            </a:r>
            <a:r>
              <a:rPr lang="en-US" sz="2400" b="1" u="sng" dirty="0" smtClean="0">
                <a:solidFill>
                  <a:srgbClr val="3399FF"/>
                </a:solidFill>
                <a:latin typeface="Cordia New" pitchFamily="34" charset="-34"/>
              </a:rPr>
              <a:t>is </a:t>
            </a:r>
            <a:r>
              <a:rPr lang="en-US" sz="2400" b="1" dirty="0">
                <a:latin typeface="Cordia New" pitchFamily="34" charset="-34"/>
              </a:rPr>
              <a:t>to achieve regional security and overcome communist </a:t>
            </a:r>
            <a:r>
              <a:rPr lang="en-US" sz="2400" b="1" dirty="0" smtClean="0">
                <a:latin typeface="Cordia New" pitchFamily="34" charset="-34"/>
              </a:rPr>
              <a:t>threat</a:t>
            </a:r>
            <a:endParaRPr lang="th-TH" sz="2400" b="1" dirty="0" smtClean="0">
              <a:latin typeface="Cordia New" pitchFamily="34" charset="-34"/>
            </a:endParaRPr>
          </a:p>
          <a:p>
            <a:pPr marL="1433513" indent="-1433513">
              <a:buFont typeface="Arial" charset="0"/>
              <a:buNone/>
              <a:tabLst>
                <a:tab pos="1430338" algn="l"/>
              </a:tabLst>
              <a:defRPr/>
            </a:pPr>
            <a:endParaRPr lang="th-TH" sz="2400" b="1" dirty="0" smtClean="0">
              <a:solidFill>
                <a:srgbClr val="000099"/>
              </a:solidFill>
              <a:latin typeface="Cordia New" pitchFamily="34" charset="-34"/>
            </a:endParaRPr>
          </a:p>
          <a:p>
            <a:pPr marL="1433513" indent="-1433513">
              <a:buFont typeface="Arial" charset="0"/>
              <a:buNone/>
              <a:tabLst>
                <a:tab pos="1430338" algn="l"/>
              </a:tabLst>
              <a:defRPr/>
            </a:pPr>
            <a:r>
              <a:rPr lang="en-US" sz="2400" b="1" dirty="0" smtClean="0">
                <a:solidFill>
                  <a:srgbClr val="000099"/>
                </a:solidFill>
                <a:latin typeface="Cordia New" pitchFamily="34" charset="-34"/>
              </a:rPr>
              <a:t>Member Countries</a:t>
            </a:r>
            <a:r>
              <a:rPr lang="th-TH" sz="2400" b="1" dirty="0" smtClean="0">
                <a:solidFill>
                  <a:srgbClr val="000099"/>
                </a:solidFill>
                <a:latin typeface="Cordia New" pitchFamily="34" charset="-34"/>
              </a:rPr>
              <a:t> </a:t>
            </a:r>
            <a:r>
              <a:rPr lang="en-US" sz="2400" b="1" dirty="0" smtClean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: </a:t>
            </a:r>
            <a:r>
              <a:rPr lang="th-TH" sz="2400" b="1" dirty="0" smtClean="0">
                <a:latin typeface="Cordia New" pitchFamily="34" charset="-34"/>
              </a:rPr>
              <a:t>	</a:t>
            </a:r>
            <a:r>
              <a:rPr lang="en-US" sz="2400" b="1" dirty="0" smtClean="0">
                <a:solidFill>
                  <a:srgbClr val="3399FF"/>
                </a:solidFill>
                <a:latin typeface="Cordia New" pitchFamily="34" charset="-34"/>
              </a:rPr>
              <a:t>Indonesia</a:t>
            </a:r>
            <a:r>
              <a:rPr lang="th-TH" sz="2400" b="1" dirty="0" smtClean="0">
                <a:solidFill>
                  <a:srgbClr val="3399FF"/>
                </a:solidFill>
                <a:latin typeface="Cordia New" pitchFamily="34" charset="-34"/>
              </a:rPr>
              <a:t> </a:t>
            </a:r>
            <a:r>
              <a:rPr lang="en-US" sz="2400" b="1" dirty="0" smtClean="0">
                <a:solidFill>
                  <a:srgbClr val="3399FF"/>
                </a:solidFill>
                <a:latin typeface="Cordia New" pitchFamily="34" charset="-34"/>
              </a:rPr>
              <a:t>Malaysia</a:t>
            </a:r>
            <a:r>
              <a:rPr lang="th-TH" sz="2400" b="1" dirty="0" smtClean="0">
                <a:solidFill>
                  <a:srgbClr val="3399FF"/>
                </a:solidFill>
                <a:latin typeface="Cordia New" pitchFamily="34" charset="-34"/>
              </a:rPr>
              <a:t> </a:t>
            </a:r>
            <a:r>
              <a:rPr lang="en-US" sz="2400" b="1" dirty="0" smtClean="0">
                <a:solidFill>
                  <a:srgbClr val="3399FF"/>
                </a:solidFill>
                <a:latin typeface="Cordia New" pitchFamily="34" charset="-34"/>
              </a:rPr>
              <a:t>Philippines</a:t>
            </a:r>
            <a:r>
              <a:rPr lang="th-TH" sz="2400" b="1" dirty="0" smtClean="0">
                <a:solidFill>
                  <a:srgbClr val="3399FF"/>
                </a:solidFill>
                <a:latin typeface="Cordia New" pitchFamily="34" charset="-34"/>
              </a:rPr>
              <a:t> </a:t>
            </a:r>
            <a:r>
              <a:rPr lang="en-US" sz="2400" b="1" dirty="0" smtClean="0">
                <a:solidFill>
                  <a:srgbClr val="3399FF"/>
                </a:solidFill>
                <a:latin typeface="Cordia New" pitchFamily="34" charset="-34"/>
              </a:rPr>
              <a:t>Singapore</a:t>
            </a:r>
            <a:r>
              <a:rPr lang="th-TH" sz="2400" b="1" dirty="0" smtClean="0">
                <a:solidFill>
                  <a:srgbClr val="3399FF"/>
                </a:solidFill>
                <a:latin typeface="Cordia New" pitchFamily="34" charset="-34"/>
              </a:rPr>
              <a:t> </a:t>
            </a:r>
            <a:r>
              <a:rPr lang="en-US" sz="2400" b="1" dirty="0" smtClean="0">
                <a:solidFill>
                  <a:srgbClr val="3399FF"/>
                </a:solidFill>
                <a:latin typeface="Cordia New" pitchFamily="34" charset="-34"/>
              </a:rPr>
              <a:t>Thailand</a:t>
            </a:r>
            <a:r>
              <a:rPr lang="th-TH" sz="2400" b="1" dirty="0" smtClean="0">
                <a:solidFill>
                  <a:srgbClr val="3399FF"/>
                </a:solidFill>
                <a:latin typeface="Cordia New" pitchFamily="34" charset="-34"/>
              </a:rPr>
              <a:t> </a:t>
            </a:r>
            <a:r>
              <a:rPr lang="en-US" sz="2400" b="1" dirty="0" smtClean="0">
                <a:solidFill>
                  <a:srgbClr val="3399FF"/>
                </a:solidFill>
                <a:latin typeface="Cordia New" pitchFamily="34" charset="-34"/>
              </a:rPr>
              <a:t>Brunei</a:t>
            </a:r>
            <a:r>
              <a:rPr lang="en-US" sz="2400" b="1" dirty="0" smtClean="0">
                <a:solidFill>
                  <a:srgbClr val="3399FF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400" b="1" dirty="0" smtClean="0">
                <a:latin typeface="Cordia New" pitchFamily="34" charset="-34"/>
                <a:cs typeface="Cordia New" pitchFamily="34" charset="-34"/>
              </a:rPr>
              <a:t>(as of 1984)</a:t>
            </a:r>
            <a:r>
              <a:rPr lang="th-TH" sz="2400" b="1" dirty="0" smtClean="0">
                <a:latin typeface="Cordia New" pitchFamily="34" charset="-34"/>
              </a:rPr>
              <a:t>  </a:t>
            </a:r>
            <a:r>
              <a:rPr lang="en-US" sz="2400" b="1" dirty="0" smtClean="0">
                <a:latin typeface="Cordia New" pitchFamily="34" charset="-34"/>
              </a:rPr>
              <a:t>Vietnam</a:t>
            </a:r>
            <a:r>
              <a:rPr lang="en-US" sz="2400" b="1" dirty="0" smtClean="0">
                <a:latin typeface="Cordia New" pitchFamily="34" charset="-34"/>
                <a:cs typeface="Cordia New" pitchFamily="34" charset="-34"/>
              </a:rPr>
              <a:t> (1995)</a:t>
            </a:r>
            <a:r>
              <a:rPr lang="th-TH" sz="2400" b="1" dirty="0" smtClean="0">
                <a:latin typeface="Cordia New" pitchFamily="34" charset="-34"/>
              </a:rPr>
              <a:t> </a:t>
            </a:r>
            <a:r>
              <a:rPr lang="en-US" sz="2400" b="1" dirty="0" smtClean="0">
                <a:latin typeface="Cordia New" pitchFamily="34" charset="-34"/>
              </a:rPr>
              <a:t>Laos</a:t>
            </a:r>
            <a:r>
              <a:rPr lang="en-US" sz="2400" b="1" dirty="0" smtClean="0">
                <a:latin typeface="Cordia New" pitchFamily="34" charset="-34"/>
                <a:cs typeface="Cordia New" pitchFamily="34" charset="-34"/>
              </a:rPr>
              <a:t> (2007) </a:t>
            </a:r>
            <a:r>
              <a:rPr lang="th-TH" sz="2400" b="1" dirty="0" smtClean="0">
                <a:latin typeface="Cordia New" pitchFamily="34" charset="-34"/>
              </a:rPr>
              <a:t> </a:t>
            </a:r>
            <a:r>
              <a:rPr lang="en-US" sz="2400" b="1" dirty="0" smtClean="0">
                <a:latin typeface="Cordia New" pitchFamily="34" charset="-34"/>
              </a:rPr>
              <a:t>Myanmar</a:t>
            </a:r>
            <a:r>
              <a:rPr lang="en-US" sz="2400" b="1" dirty="0" smtClean="0">
                <a:latin typeface="Cordia New" pitchFamily="34" charset="-34"/>
                <a:cs typeface="Cordia New" pitchFamily="34" charset="-34"/>
              </a:rPr>
              <a:t> (2007)</a:t>
            </a:r>
            <a:r>
              <a:rPr lang="th-TH" sz="2400" b="1" dirty="0" smtClean="0">
                <a:latin typeface="Cordia New" pitchFamily="34" charset="-34"/>
              </a:rPr>
              <a:t> </a:t>
            </a:r>
            <a:r>
              <a:rPr lang="en-US" sz="2400" b="1" dirty="0" smtClean="0">
                <a:latin typeface="Cordia New" pitchFamily="34" charset="-34"/>
              </a:rPr>
              <a:t>and Cambodia</a:t>
            </a:r>
            <a:r>
              <a:rPr lang="en-US" sz="2400" b="1" dirty="0" smtClean="0">
                <a:latin typeface="Cordia New" pitchFamily="34" charset="-34"/>
                <a:cs typeface="Cordia New" pitchFamily="34" charset="-34"/>
              </a:rPr>
              <a:t> (2007)</a:t>
            </a:r>
            <a:r>
              <a:rPr lang="th-TH" sz="2400" b="1" dirty="0" smtClean="0">
                <a:latin typeface="Cordia New" pitchFamily="34" charset="-34"/>
              </a:rPr>
              <a:t> </a:t>
            </a:r>
            <a:endParaRPr lang="en-US" sz="2400" b="1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 typeface="Arial" charset="0"/>
              <a:buNone/>
              <a:tabLst>
                <a:tab pos="1430338" algn="l"/>
              </a:tabLst>
              <a:defRPr/>
            </a:pPr>
            <a:endParaRPr lang="th-TH" sz="2400" b="1" dirty="0" smtClean="0">
              <a:solidFill>
                <a:srgbClr val="000099"/>
              </a:solidFill>
              <a:latin typeface="Cordia New" pitchFamily="34" charset="-34"/>
            </a:endParaRPr>
          </a:p>
          <a:p>
            <a:pPr>
              <a:buFont typeface="Arial" charset="0"/>
              <a:buNone/>
              <a:tabLst>
                <a:tab pos="1430338" algn="l"/>
              </a:tabLst>
              <a:defRPr/>
            </a:pPr>
            <a:r>
              <a:rPr lang="en-US" sz="2400" b="1" dirty="0" smtClean="0">
                <a:solidFill>
                  <a:srgbClr val="000099"/>
                </a:solidFill>
                <a:latin typeface="Cordia New" pitchFamily="34" charset="-34"/>
              </a:rPr>
              <a:t>Targets</a:t>
            </a:r>
            <a:r>
              <a:rPr lang="th-TH" sz="2400" b="1" dirty="0" smtClean="0">
                <a:solidFill>
                  <a:srgbClr val="000099"/>
                </a:solidFill>
                <a:latin typeface="Cordia New" pitchFamily="34" charset="-34"/>
              </a:rPr>
              <a:t> </a:t>
            </a:r>
            <a:r>
              <a:rPr lang="en-US" sz="2400" b="1" dirty="0" smtClean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: </a:t>
            </a:r>
            <a:r>
              <a:rPr lang="th-TH" sz="2400" b="1" dirty="0" smtClean="0">
                <a:latin typeface="Cordia New" pitchFamily="34" charset="-34"/>
              </a:rPr>
              <a:t>	</a:t>
            </a:r>
            <a:r>
              <a:rPr lang="en-US" sz="2400" b="1" dirty="0" smtClean="0">
                <a:latin typeface="Cordia New" pitchFamily="34" charset="-34"/>
              </a:rPr>
              <a:t>As of 2003 ASEAN Summit agreed on Bali C</a:t>
            </a:r>
            <a:r>
              <a:rPr lang="en-US" sz="24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oncord II</a:t>
            </a:r>
            <a:r>
              <a:rPr lang="en-US" sz="2400" b="1" dirty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,</a:t>
            </a:r>
            <a:endParaRPr lang="th-TH" sz="2400" b="1" dirty="0" smtClean="0">
              <a:solidFill>
                <a:srgbClr val="C00000"/>
              </a:solidFill>
              <a:latin typeface="Cordia New" pitchFamily="34" charset="-34"/>
              <a:cs typeface="Cordia New" pitchFamily="34" charset="-34"/>
            </a:endParaRPr>
          </a:p>
          <a:p>
            <a:pPr>
              <a:buFont typeface="Arial" charset="0"/>
              <a:buNone/>
              <a:tabLst>
                <a:tab pos="1430338" algn="l"/>
              </a:tabLst>
              <a:defRPr/>
            </a:pPr>
            <a:r>
              <a:rPr lang="th-TH" sz="2400" b="1" dirty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	</a:t>
            </a:r>
            <a:r>
              <a:rPr lang="th-TH" sz="24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	</a:t>
            </a:r>
            <a:r>
              <a:rPr lang="en-US" sz="24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it indicated a strong intention to establish</a:t>
            </a:r>
            <a:r>
              <a:rPr lang="th-TH" sz="2400" b="1" dirty="0" smtClean="0">
                <a:solidFill>
                  <a:srgbClr val="C00000"/>
                </a:solidFill>
                <a:latin typeface="Cordia New" pitchFamily="34" charset="-34"/>
              </a:rPr>
              <a:t/>
            </a:r>
            <a:br>
              <a:rPr lang="th-TH" sz="2400" b="1" dirty="0" smtClean="0">
                <a:solidFill>
                  <a:srgbClr val="C00000"/>
                </a:solidFill>
                <a:latin typeface="Cordia New" pitchFamily="34" charset="-34"/>
              </a:rPr>
            </a:br>
            <a:r>
              <a:rPr lang="th-TH" sz="2400" b="1" dirty="0" smtClean="0">
                <a:solidFill>
                  <a:srgbClr val="C00000"/>
                </a:solidFill>
                <a:latin typeface="Cordia New" pitchFamily="34" charset="-34"/>
              </a:rPr>
              <a:t>	</a:t>
            </a:r>
            <a:r>
              <a:rPr lang="en-US" sz="3300" b="1" dirty="0" smtClean="0">
                <a:solidFill>
                  <a:srgbClr val="C00000"/>
                </a:solidFill>
                <a:latin typeface="Cordia New" pitchFamily="34" charset="-34"/>
              </a:rPr>
              <a:t>ASEAN Community</a:t>
            </a:r>
            <a:r>
              <a:rPr lang="en-US" sz="3300" b="1" dirty="0">
                <a:solidFill>
                  <a:srgbClr val="C00000"/>
                </a:solidFill>
                <a:latin typeface="Cordia New" pitchFamily="34" charset="-34"/>
              </a:rPr>
              <a:t> </a:t>
            </a:r>
            <a:r>
              <a:rPr lang="en-US" sz="2400" b="1" dirty="0" smtClean="0">
                <a:latin typeface="Cordia New" pitchFamily="34" charset="-34"/>
              </a:rPr>
              <a:t>within 2020</a:t>
            </a:r>
            <a:r>
              <a:rPr lang="th-TH" sz="2400" b="1" dirty="0" smtClean="0">
                <a:latin typeface="Cordia New" pitchFamily="34" charset="-34"/>
              </a:rPr>
              <a:t/>
            </a:r>
            <a:br>
              <a:rPr lang="th-TH" sz="2400" b="1" dirty="0" smtClean="0">
                <a:latin typeface="Cordia New" pitchFamily="34" charset="-34"/>
              </a:rPr>
            </a:br>
            <a:r>
              <a:rPr lang="th-TH" sz="2400" b="1" dirty="0" smtClean="0">
                <a:latin typeface="Cordia New" pitchFamily="34" charset="-34"/>
              </a:rPr>
              <a:t>	(</a:t>
            </a:r>
            <a:r>
              <a:rPr lang="en-US" sz="2400" b="1" dirty="0" smtClean="0">
                <a:latin typeface="Cordia New" pitchFamily="34" charset="-34"/>
              </a:rPr>
              <a:t>then changed to</a:t>
            </a:r>
            <a:r>
              <a:rPr lang="th-TH" sz="2400" b="1" dirty="0" smtClean="0">
                <a:latin typeface="Cordia New" pitchFamily="34" charset="-34"/>
              </a:rPr>
              <a:t> </a:t>
            </a:r>
            <a:r>
              <a:rPr lang="en-US" sz="2400" b="1" dirty="0" smtClean="0">
                <a:latin typeface="Cordia New" pitchFamily="34" charset="-34"/>
              </a:rPr>
              <a:t>2015) </a:t>
            </a:r>
            <a:r>
              <a:rPr lang="th-TH" sz="2400" b="1" dirty="0" smtClean="0">
                <a:latin typeface="Cordia New" pitchFamily="34" charset="-34"/>
              </a:rPr>
              <a:t/>
            </a:r>
            <a:br>
              <a:rPr lang="th-TH" sz="2400" b="1" dirty="0" smtClean="0">
                <a:latin typeface="Cordia New" pitchFamily="34" charset="-34"/>
              </a:rPr>
            </a:br>
            <a:r>
              <a:rPr lang="th-TH" sz="2400" b="1" dirty="0" smtClean="0">
                <a:latin typeface="Cordia New" pitchFamily="34" charset="-34"/>
              </a:rPr>
              <a:t>	</a:t>
            </a:r>
            <a:r>
              <a:rPr lang="en-US" sz="2400" b="1" dirty="0" smtClean="0">
                <a:solidFill>
                  <a:srgbClr val="3399FF"/>
                </a:solidFill>
                <a:latin typeface="Cordia New" pitchFamily="34" charset="-34"/>
              </a:rPr>
              <a:t>where it was described by </a:t>
            </a:r>
            <a:r>
              <a:rPr lang="en-US" sz="3300" b="1" dirty="0" smtClean="0">
                <a:solidFill>
                  <a:srgbClr val="3399FF"/>
                </a:solidFill>
                <a:latin typeface="Cordia New" pitchFamily="34" charset="-34"/>
              </a:rPr>
              <a:t>3 Pillars</a:t>
            </a:r>
            <a:r>
              <a:rPr lang="th-TH" sz="2400" b="1" dirty="0">
                <a:solidFill>
                  <a:srgbClr val="3399FF"/>
                </a:solidFill>
                <a:latin typeface="Cordia New" pitchFamily="34" charset="-34"/>
              </a:rPr>
              <a:t> </a:t>
            </a:r>
            <a:r>
              <a:rPr lang="en-US" sz="2400" b="1" dirty="0" smtClean="0">
                <a:solidFill>
                  <a:srgbClr val="3399FF"/>
                </a:solidFill>
                <a:latin typeface="Cordia New" pitchFamily="34" charset="-34"/>
              </a:rPr>
              <a:t>including</a:t>
            </a:r>
            <a:r>
              <a:rPr lang="th-TH" sz="2400" b="1" dirty="0" smtClean="0">
                <a:latin typeface="Cordia New" pitchFamily="34" charset="-34"/>
              </a:rPr>
              <a:t> </a:t>
            </a:r>
          </a:p>
          <a:p>
            <a:pPr>
              <a:buFont typeface="Arial" charset="0"/>
              <a:buNone/>
              <a:tabLst>
                <a:tab pos="1430338" algn="l"/>
              </a:tabLst>
              <a:defRPr/>
            </a:pPr>
            <a:r>
              <a:rPr lang="th-TH" sz="2400" b="1" dirty="0" smtClean="0">
                <a:latin typeface="Cordia New" pitchFamily="34" charset="-34"/>
              </a:rPr>
              <a:t>		1) </a:t>
            </a:r>
            <a:r>
              <a:rPr lang="en-US" sz="2400" b="1" dirty="0" smtClean="0">
                <a:latin typeface="Cordia New" pitchFamily="34" charset="-34"/>
              </a:rPr>
              <a:t>ASEAN Socio-Cultural Community</a:t>
            </a:r>
            <a:r>
              <a:rPr lang="th-TH" sz="2400" b="1" dirty="0" smtClean="0">
                <a:latin typeface="Cordia New" pitchFamily="34" charset="-34"/>
              </a:rPr>
              <a:t/>
            </a:r>
            <a:br>
              <a:rPr lang="th-TH" sz="2400" b="1" dirty="0" smtClean="0">
                <a:latin typeface="Cordia New" pitchFamily="34" charset="-34"/>
              </a:rPr>
            </a:br>
            <a:r>
              <a:rPr lang="th-TH" sz="2400" b="1" dirty="0" smtClean="0">
                <a:latin typeface="Cordia New" pitchFamily="34" charset="-34"/>
              </a:rPr>
              <a:t>	2) </a:t>
            </a:r>
            <a:r>
              <a:rPr lang="en-US" sz="2400" b="1" dirty="0" smtClean="0">
                <a:latin typeface="Cordia New" pitchFamily="34" charset="-34"/>
              </a:rPr>
              <a:t>ASEAN Economic Community and</a:t>
            </a:r>
            <a:r>
              <a:rPr lang="th-TH" sz="2400" b="1" dirty="0" smtClean="0">
                <a:latin typeface="Cordia New" pitchFamily="34" charset="-34"/>
              </a:rPr>
              <a:t> </a:t>
            </a:r>
            <a:br>
              <a:rPr lang="th-TH" sz="2400" b="1" dirty="0" smtClean="0">
                <a:latin typeface="Cordia New" pitchFamily="34" charset="-34"/>
              </a:rPr>
            </a:br>
            <a:r>
              <a:rPr lang="th-TH" sz="2400" b="1" dirty="0" smtClean="0">
                <a:latin typeface="Cordia New" pitchFamily="34" charset="-34"/>
              </a:rPr>
              <a:t>	3) </a:t>
            </a:r>
            <a:r>
              <a:rPr lang="en-US" sz="2400" b="1" dirty="0" smtClean="0">
                <a:latin typeface="Cordia New" pitchFamily="34" charset="-34"/>
              </a:rPr>
              <a:t>ASEAN Political-Security</a:t>
            </a:r>
            <a:r>
              <a:rPr lang="th-TH" sz="2400" b="1" dirty="0" smtClean="0">
                <a:latin typeface="Cordia New" pitchFamily="34" charset="-34"/>
              </a:rPr>
              <a:t> </a:t>
            </a:r>
            <a:r>
              <a:rPr lang="en-US" sz="2400" b="1" dirty="0" smtClean="0">
                <a:latin typeface="Cordia New" pitchFamily="34" charset="-34"/>
              </a:rPr>
              <a:t>Community</a:t>
            </a:r>
            <a:endParaRPr lang="en-US" sz="2400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0" name="Round Diagonal Corner Rectangle 19"/>
          <p:cNvSpPr/>
          <p:nvPr/>
        </p:nvSpPr>
        <p:spPr>
          <a:xfrm>
            <a:off x="2428875" y="849313"/>
            <a:ext cx="5500688" cy="579437"/>
          </a:xfrm>
          <a:prstGeom prst="round2Diag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ASEAN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: </a:t>
            </a:r>
            <a:r>
              <a:rPr lang="en-US" b="1" dirty="0">
                <a:solidFill>
                  <a:srgbClr val="FF3300"/>
                </a:solidFill>
                <a:latin typeface="Cordia New" pitchFamily="34" charset="-34"/>
                <a:cs typeface="Cordia New" pitchFamily="34" charset="-34"/>
              </a:rPr>
              <a:t>A</a:t>
            </a:r>
            <a:r>
              <a:rPr lang="en-US" b="1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ssociation</a:t>
            </a:r>
            <a:r>
              <a:rPr lang="en-US" b="1" dirty="0">
                <a:solidFill>
                  <a:srgbClr val="FF3300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b="1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of </a:t>
            </a:r>
            <a:r>
              <a:rPr lang="en-US" b="1" dirty="0">
                <a:solidFill>
                  <a:srgbClr val="FF3300"/>
                </a:solidFill>
                <a:latin typeface="Cordia New" pitchFamily="34" charset="-34"/>
                <a:cs typeface="Cordia New" pitchFamily="34" charset="-34"/>
              </a:rPr>
              <a:t>S</a:t>
            </a:r>
            <a:r>
              <a:rPr lang="en-US" b="1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outh</a:t>
            </a:r>
            <a:r>
              <a:rPr lang="en-US" b="1" dirty="0">
                <a:solidFill>
                  <a:srgbClr val="FF3300"/>
                </a:solidFill>
                <a:latin typeface="Cordia New" pitchFamily="34" charset="-34"/>
                <a:cs typeface="Cordia New" pitchFamily="34" charset="-34"/>
              </a:rPr>
              <a:t> E</a:t>
            </a:r>
            <a:r>
              <a:rPr lang="en-US" b="1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ast </a:t>
            </a:r>
            <a:r>
              <a:rPr lang="en-US" b="1" dirty="0">
                <a:solidFill>
                  <a:srgbClr val="FF3300"/>
                </a:solidFill>
                <a:latin typeface="Cordia New" pitchFamily="34" charset="-34"/>
                <a:cs typeface="Cordia New" pitchFamily="34" charset="-34"/>
              </a:rPr>
              <a:t>A</a:t>
            </a:r>
            <a:r>
              <a:rPr lang="en-US" b="1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sian</a:t>
            </a:r>
            <a:r>
              <a:rPr lang="en-US" b="1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b="1" dirty="0">
                <a:solidFill>
                  <a:srgbClr val="FF3300"/>
                </a:solidFill>
                <a:latin typeface="Cordia New" pitchFamily="34" charset="-34"/>
                <a:cs typeface="Cordia New" pitchFamily="34" charset="-34"/>
              </a:rPr>
              <a:t>N</a:t>
            </a:r>
            <a:r>
              <a:rPr lang="en-US" b="1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ation</a:t>
            </a:r>
            <a:r>
              <a:rPr lang="en-US" b="1" dirty="0">
                <a:solidFill>
                  <a:srgbClr val="FF3300"/>
                </a:solidFill>
                <a:latin typeface="Cordia New" pitchFamily="34" charset="-34"/>
                <a:cs typeface="Cordia New" pitchFamily="34" charset="-34"/>
              </a:rPr>
              <a:t>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89" name="Title 1"/>
          <p:cNvSpPr>
            <a:spLocks noGrp="1"/>
          </p:cNvSpPr>
          <p:nvPr>
            <p:ph type="title"/>
          </p:nvPr>
        </p:nvSpPr>
        <p:spPr>
          <a:xfrm>
            <a:off x="0" y="888"/>
            <a:ext cx="9144000" cy="590931"/>
          </a:xfrm>
        </p:spPr>
        <p:txBody>
          <a:bodyPr>
            <a:spAutoFit/>
          </a:bodyPr>
          <a:lstStyle/>
          <a:p>
            <a:pPr marL="2509838" indent="-2509838">
              <a:lnSpc>
                <a:spcPct val="90000"/>
              </a:lnSpc>
            </a:pPr>
            <a:r>
              <a:rPr lang="en-US" sz="3600" b="1" dirty="0" smtClean="0">
                <a:latin typeface="Tahoma" pitchFamily="34" charset="0"/>
                <a:cs typeface="Tahoma" pitchFamily="34" charset="0"/>
              </a:rPr>
              <a:t>ASEAN Community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313" y="5500688"/>
            <a:ext cx="5643562" cy="1071562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algn="ctr">
              <a:spcBef>
                <a:spcPts val="0"/>
              </a:spcBef>
              <a:buFont typeface="Arial" charset="0"/>
              <a:buNone/>
              <a:defRPr/>
            </a:pPr>
            <a:r>
              <a:rPr lang="en-US" sz="2800" b="1" dirty="0" smtClean="0">
                <a:latin typeface="Cordia New" pitchFamily="34" charset="-34"/>
                <a:cs typeface="Cordia New" pitchFamily="34" charset="-34"/>
              </a:rPr>
              <a:t>One Vision, One Identity, One Community</a:t>
            </a:r>
          </a:p>
        </p:txBody>
      </p:sp>
      <p:graphicFrame>
        <p:nvGraphicFramePr>
          <p:cNvPr id="6" name="Diagram 5"/>
          <p:cNvGraphicFramePr/>
          <p:nvPr/>
        </p:nvGraphicFramePr>
        <p:xfrm>
          <a:off x="-357222" y="1066800"/>
          <a:ext cx="6705600" cy="4394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17092" name="TextBox 7"/>
          <p:cNvSpPr txBox="1">
            <a:spLocks noChangeArrowheads="1"/>
          </p:cNvSpPr>
          <p:nvPr/>
        </p:nvSpPr>
        <p:spPr bwMode="auto">
          <a:xfrm>
            <a:off x="2085975" y="3225800"/>
            <a:ext cx="22860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ASEAN Community</a:t>
            </a:r>
            <a:endParaRPr lang="en-US" b="1" dirty="0">
              <a:solidFill>
                <a:schemeClr val="bg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17093" name="TextBox 9"/>
          <p:cNvSpPr txBox="1">
            <a:spLocks noChangeArrowheads="1"/>
          </p:cNvSpPr>
          <p:nvPr/>
        </p:nvSpPr>
        <p:spPr bwMode="auto">
          <a:xfrm>
            <a:off x="714375" y="3657600"/>
            <a:ext cx="2209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Economic Community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17094" name="TextBox 10"/>
          <p:cNvSpPr txBox="1">
            <a:spLocks noChangeArrowheads="1"/>
          </p:cNvSpPr>
          <p:nvPr/>
        </p:nvSpPr>
        <p:spPr bwMode="auto">
          <a:xfrm>
            <a:off x="3305175" y="3975100"/>
            <a:ext cx="2362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Socio-Cultural Community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17095" name="TextBox 11"/>
          <p:cNvSpPr txBox="1">
            <a:spLocks noChangeArrowheads="1"/>
          </p:cNvSpPr>
          <p:nvPr/>
        </p:nvSpPr>
        <p:spPr bwMode="auto">
          <a:xfrm>
            <a:off x="1933575" y="1447800"/>
            <a:ext cx="2286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Political-Security Community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Rectangle 5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5518150" y="571500"/>
            <a:ext cx="3571875" cy="6072188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177800" indent="-177800">
              <a:buFont typeface="Wingdings" pitchFamily="2" charset="2"/>
              <a:buChar char="§"/>
              <a:defRPr/>
            </a:pPr>
            <a:r>
              <a:rPr lang="en-US" sz="2000" b="1" dirty="0" smtClean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In 2003 </a:t>
            </a:r>
            <a:r>
              <a:rPr lang="en-US" sz="2000" dirty="0" smtClean="0">
                <a:latin typeface="Cordia New" pitchFamily="34" charset="-34"/>
                <a:cs typeface="Cordia New" pitchFamily="34" charset="-34"/>
              </a:rPr>
              <a:t>ASEAN</a:t>
            </a:r>
            <a:r>
              <a:rPr lang="th-TH" sz="20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000" dirty="0" smtClean="0">
                <a:latin typeface="Cordia New" pitchFamily="34" charset="-34"/>
                <a:cs typeface="Cordia New" pitchFamily="34" charset="-34"/>
              </a:rPr>
              <a:t>Summit agreed on Bali Concord II with the intention to achieve </a:t>
            </a:r>
            <a:r>
              <a:rPr lang="en-US" sz="2000" b="1" dirty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ASEAN Community </a:t>
            </a:r>
            <a:r>
              <a:rPr lang="en-US" sz="2000" dirty="0" smtClean="0">
                <a:latin typeface="Cordia New" pitchFamily="34" charset="-34"/>
                <a:cs typeface="Cordia New" pitchFamily="34" charset="-34"/>
              </a:rPr>
              <a:t>in</a:t>
            </a:r>
            <a:r>
              <a:rPr lang="th-TH" sz="2000" dirty="0" smtClean="0">
                <a:latin typeface="Cordia New" pitchFamily="34" charset="-34"/>
                <a:cs typeface="Cordia New" pitchFamily="34" charset="-34"/>
              </a:rPr>
              <a:t>  </a:t>
            </a:r>
            <a:r>
              <a:rPr lang="en-US" sz="2000" dirty="0" smtClean="0">
                <a:latin typeface="Cordia New" pitchFamily="34" charset="-34"/>
                <a:cs typeface="Cordia New" pitchFamily="34" charset="-34"/>
              </a:rPr>
              <a:t>2020 </a:t>
            </a:r>
            <a:r>
              <a:rPr lang="th-TH" sz="2000" dirty="0" smtClean="0">
                <a:latin typeface="Cordia New" pitchFamily="34" charset="-34"/>
                <a:cs typeface="Cordia New" pitchFamily="34" charset="-34"/>
              </a:rPr>
              <a:t>(</a:t>
            </a:r>
            <a:r>
              <a:rPr lang="en-US" sz="2000" dirty="0" smtClean="0">
                <a:latin typeface="Cordia New" pitchFamily="34" charset="-34"/>
                <a:cs typeface="Cordia New" pitchFamily="34" charset="-34"/>
              </a:rPr>
              <a:t>Then, it</a:t>
            </a:r>
            <a:r>
              <a:rPr lang="th-TH" sz="20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000" dirty="0" smtClean="0">
                <a:latin typeface="Cordia New" pitchFamily="34" charset="-34"/>
                <a:cs typeface="Cordia New" pitchFamily="34" charset="-34"/>
              </a:rPr>
              <a:t>was changed to be 2015)</a:t>
            </a:r>
            <a:endParaRPr lang="th-TH" sz="2000" b="1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 marL="177800" indent="-177800">
              <a:buFont typeface="Wingdings" pitchFamily="2" charset="2"/>
              <a:buChar char="§"/>
              <a:defRPr/>
            </a:pPr>
            <a:r>
              <a:rPr lang="th-TH" sz="20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000" b="1" dirty="0" smtClean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In 2007</a:t>
            </a:r>
            <a:r>
              <a:rPr lang="th-TH" sz="2000" b="1" dirty="0" smtClean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  </a:t>
            </a:r>
            <a:r>
              <a:rPr lang="en-US" sz="2000" dirty="0" smtClean="0">
                <a:latin typeface="Cordia New" pitchFamily="34" charset="-34"/>
                <a:cs typeface="Cordia New" pitchFamily="34" charset="-34"/>
              </a:rPr>
              <a:t>ASEAN Summit agreed on Cebu Declaration</a:t>
            </a:r>
            <a:r>
              <a:rPr lang="th-TH" sz="20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2000" b="1" dirty="0" smtClean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“</a:t>
            </a:r>
            <a:r>
              <a:rPr lang="en-US" sz="2000" b="1" dirty="0" smtClean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to accelerate the integration and achieve ASEAN Community</a:t>
            </a:r>
            <a:r>
              <a:rPr lang="th-TH" sz="2000" b="1" dirty="0" smtClean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000" b="1" dirty="0" smtClean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within 2015</a:t>
            </a:r>
            <a:endParaRPr lang="th-TH" sz="2000" b="1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 marL="177800" indent="-177800">
              <a:buFont typeface="Wingdings" pitchFamily="2" charset="2"/>
              <a:buChar char="§"/>
              <a:defRPr/>
            </a:pPr>
            <a:r>
              <a:rPr lang="en-US" sz="2000" b="1" dirty="0" smtClean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In 2007, </a:t>
            </a:r>
            <a:r>
              <a:rPr lang="en-US" sz="2000" dirty="0" smtClean="0">
                <a:latin typeface="Cordia New" pitchFamily="34" charset="-34"/>
                <a:cs typeface="Cordia New" pitchFamily="34" charset="-34"/>
              </a:rPr>
              <a:t>Economic Ministers agreed on AEC Blueprint; the roadmap to </a:t>
            </a:r>
            <a:r>
              <a:rPr lang="en-US" sz="2000" b="1" dirty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ASEAN </a:t>
            </a:r>
            <a:r>
              <a:rPr lang="en-US" sz="2000" b="1" dirty="0" smtClean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Economic Community: AEC</a:t>
            </a:r>
            <a:endParaRPr lang="th-TH" sz="2000" dirty="0">
              <a:latin typeface="Cordia New" pitchFamily="34" charset="-34"/>
              <a:cs typeface="Cordia New" pitchFamily="34" charset="-34"/>
            </a:endParaRPr>
          </a:p>
          <a:p>
            <a:pPr marL="177800" indent="-177800">
              <a:buFont typeface="Wingdings" pitchFamily="2" charset="2"/>
              <a:buChar char="§"/>
              <a:defRPr/>
            </a:pPr>
            <a:r>
              <a:rPr lang="en-US" sz="2000" b="1" dirty="0" smtClean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In November 2007, </a:t>
            </a:r>
            <a:r>
              <a:rPr lang="en-US" sz="2000" dirty="0" smtClean="0">
                <a:latin typeface="Cordia New" pitchFamily="34" charset="-34"/>
                <a:cs typeface="Cordia New" pitchFamily="34" charset="-34"/>
              </a:rPr>
              <a:t>ASEAN Summit agreed on </a:t>
            </a:r>
            <a:r>
              <a:rPr lang="en-US" sz="2000" b="1" dirty="0" smtClean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ASEAN </a:t>
            </a:r>
            <a:r>
              <a:rPr lang="en-US" sz="2000" b="1" dirty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Charter” </a:t>
            </a:r>
            <a:r>
              <a:rPr lang="en-US" sz="2000" b="1" dirty="0" smtClean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and</a:t>
            </a:r>
            <a:r>
              <a:rPr lang="th-TH" sz="2000" b="1" dirty="0" smtClean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 “</a:t>
            </a:r>
            <a:r>
              <a:rPr lang="en-US" sz="2000" b="1" dirty="0" smtClean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Declaration on the Roadmap of ASEAN Economic Community Establishment</a:t>
            </a:r>
            <a:r>
              <a:rPr lang="th-TH" sz="2000" b="1" dirty="0" smtClean="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” </a:t>
            </a:r>
            <a:r>
              <a:rPr lang="en-US" sz="2000" dirty="0" smtClean="0">
                <a:latin typeface="Cordia New" pitchFamily="34" charset="-34"/>
                <a:cs typeface="Cordia New" pitchFamily="34" charset="-34"/>
              </a:rPr>
              <a:t>All member countries decided to follow the</a:t>
            </a:r>
            <a:r>
              <a:rPr lang="th-TH" sz="20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000" dirty="0" smtClean="0">
                <a:latin typeface="Cordia New" pitchFamily="34" charset="-34"/>
                <a:cs typeface="Cordia New" pitchFamily="34" charset="-34"/>
              </a:rPr>
              <a:t>Charter and achieve  AEC within 2015</a:t>
            </a:r>
            <a:endParaRPr lang="en-US" sz="2000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112713" y="3500438"/>
          <a:ext cx="2786062" cy="2868930"/>
        </p:xfrm>
        <a:graphic>
          <a:graphicData uri="http://schemas.openxmlformats.org/drawingml/2006/table">
            <a:tbl>
              <a:tblPr/>
              <a:tblGrid>
                <a:gridCol w="2786062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Free Flows of Goods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Free Flows of Services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Free Flows of Investment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Freer Flows of Capital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Free Flows of Skilled Labor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Priority Integration Sectors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Food, Agriculture and Forestry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</a:tbl>
          </a:graphicData>
        </a:graphic>
      </p:graphicFrame>
      <p:sp>
        <p:nvSpPr>
          <p:cNvPr id="15380" name="Rectangle 12"/>
          <p:cNvSpPr>
            <a:spLocks noChangeArrowheads="1"/>
          </p:cNvSpPr>
          <p:nvPr/>
        </p:nvSpPr>
        <p:spPr bwMode="auto">
          <a:xfrm>
            <a:off x="1111250" y="76200"/>
            <a:ext cx="7804150" cy="52322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b="1" dirty="0">
                <a:latin typeface="Tahoma" pitchFamily="34" charset="0"/>
                <a:cs typeface="Tahoma" pitchFamily="34" charset="0"/>
              </a:rPr>
              <a:t>ASEAN Economic Community</a:t>
            </a:r>
            <a:r>
              <a:rPr lang="th-TH" b="1" dirty="0">
                <a:latin typeface="Tahoma" pitchFamily="34" charset="0"/>
                <a:cs typeface="Tahoma" pitchFamily="34" charset="0"/>
              </a:rPr>
              <a:t> </a:t>
            </a:r>
            <a:r>
              <a:rPr lang="en-US" b="1" dirty="0">
                <a:latin typeface="Tahoma" pitchFamily="34" charset="0"/>
                <a:cs typeface="Tahoma" pitchFamily="34" charset="0"/>
              </a:rPr>
              <a:t>(AEC)</a:t>
            </a:r>
          </a:p>
        </p:txBody>
      </p:sp>
      <p:sp>
        <p:nvSpPr>
          <p:cNvPr id="10" name="Rectangle 9"/>
          <p:cNvSpPr/>
          <p:nvPr/>
        </p:nvSpPr>
        <p:spPr bwMode="auto">
          <a:xfrm>
            <a:off x="112713" y="2643188"/>
            <a:ext cx="2786062" cy="708025"/>
          </a:xfrm>
          <a:prstGeom prst="rect">
            <a:avLst/>
          </a:prstGeom>
          <a:solidFill>
            <a:srgbClr val="3366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b="1" dirty="0">
                <a:solidFill>
                  <a:srgbClr val="FFFFFF"/>
                </a:solidFill>
                <a:latin typeface="+mj-lt"/>
                <a:cs typeface="Angsana New" pitchFamily="18" charset="-34"/>
              </a:rPr>
              <a:t>Towards a Single Market and Production Base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3000375" y="2857500"/>
            <a:ext cx="2997200" cy="1200329"/>
          </a:xfrm>
          <a:prstGeom prst="rect">
            <a:avLst/>
          </a:prstGeom>
          <a:solidFill>
            <a:srgbClr val="0033CC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solidFill>
                  <a:srgbClr val="FFFFFF"/>
                </a:solidFill>
                <a:latin typeface="+mj-lt"/>
                <a:cs typeface="Angsana New" pitchFamily="18" charset="-34"/>
              </a:rPr>
              <a:t>Towards a Highly Competitive </a:t>
            </a:r>
          </a:p>
          <a:p>
            <a:pPr algn="ctr">
              <a:defRPr/>
            </a:pPr>
            <a:r>
              <a:rPr lang="en-US" sz="2400" b="1" dirty="0">
                <a:solidFill>
                  <a:srgbClr val="FFFFFF"/>
                </a:solidFill>
                <a:latin typeface="+mj-lt"/>
                <a:cs typeface="Angsana New" pitchFamily="18" charset="-34"/>
              </a:rPr>
              <a:t>Economic Region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2997200" y="3714750"/>
          <a:ext cx="3000375" cy="2286000"/>
        </p:xfrm>
        <a:graphic>
          <a:graphicData uri="http://schemas.openxmlformats.org/drawingml/2006/table">
            <a:tbl>
              <a:tblPr/>
              <a:tblGrid>
                <a:gridCol w="3000375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Competition Policy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Intellectual Property Rights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136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Infrastructure Development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Taxation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E-Commerce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</a:tbl>
          </a:graphicData>
        </a:graphic>
      </p:graphicFrame>
      <p:sp>
        <p:nvSpPr>
          <p:cNvPr id="17" name="Rectangle 16"/>
          <p:cNvSpPr/>
          <p:nvPr/>
        </p:nvSpPr>
        <p:spPr bwMode="auto">
          <a:xfrm>
            <a:off x="6116638" y="1071563"/>
            <a:ext cx="2925762" cy="1200329"/>
          </a:xfrm>
          <a:prstGeom prst="rect">
            <a:avLst/>
          </a:prstGeom>
          <a:solidFill>
            <a:srgbClr val="0033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solidFill>
                  <a:srgbClr val="FFFFFF"/>
                </a:solidFill>
                <a:latin typeface="+mj-lt"/>
                <a:cs typeface="Angsana New" pitchFamily="18" charset="-34"/>
              </a:rPr>
              <a:t>Towards Full Integration into the Global Economy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/>
        </p:nvGraphicFramePr>
        <p:xfrm>
          <a:off x="6113463" y="1928813"/>
          <a:ext cx="2928937" cy="1500188"/>
        </p:xfrm>
        <a:graphic>
          <a:graphicData uri="http://schemas.openxmlformats.org/drawingml/2006/table">
            <a:tbl>
              <a:tblPr/>
              <a:tblGrid>
                <a:gridCol w="2928937"/>
              </a:tblGrid>
              <a:tr h="1500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Coherent Approach towards External Economic Relations and Enhanced Participation in Global Supply Chain Network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19" name="Rectangle 18"/>
          <p:cNvSpPr/>
          <p:nvPr/>
        </p:nvSpPr>
        <p:spPr bwMode="auto">
          <a:xfrm>
            <a:off x="3000375" y="1577975"/>
            <a:ext cx="3000375" cy="1200329"/>
          </a:xfrm>
          <a:prstGeom prst="rect">
            <a:avLst/>
          </a:prstGeom>
          <a:solidFill>
            <a:srgbClr val="0000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solidFill>
                  <a:srgbClr val="FFFFFF"/>
                </a:solidFill>
                <a:latin typeface="+mj-lt"/>
                <a:cs typeface="Angsana New" pitchFamily="18" charset="-34"/>
              </a:rPr>
              <a:t>Towards a Region of Equitable Economic Development</a:t>
            </a:r>
          </a:p>
        </p:txBody>
      </p:sp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2997200" y="2435225"/>
          <a:ext cx="3003550" cy="396240"/>
        </p:xfrm>
        <a:graphic>
          <a:graphicData uri="http://schemas.openxmlformats.org/drawingml/2006/table">
            <a:tbl>
              <a:tblPr/>
              <a:tblGrid>
                <a:gridCol w="300355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SME Development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2875" y="3929063"/>
            <a:ext cx="2714625" cy="369887"/>
          </a:xfrm>
          <a:prstGeom prst="rect">
            <a:avLst/>
          </a:prstGeom>
          <a:noFill/>
          <a:ln w="28575" algn="ctr">
            <a:solidFill>
              <a:srgbClr val="C00000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 sz="1800">
              <a:latin typeface="+mj-lt"/>
              <a:cs typeface="Angsana New" pitchFamily="18" charset="-34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2875" y="3500438"/>
            <a:ext cx="2714625" cy="369887"/>
          </a:xfrm>
          <a:prstGeom prst="rect">
            <a:avLst/>
          </a:prstGeom>
          <a:noFill/>
          <a:ln w="28575" algn="ctr">
            <a:solidFill>
              <a:srgbClr val="C00000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 sz="1800">
              <a:latin typeface="+mj-lt"/>
              <a:cs typeface="Angsana New" pitchFamily="18" charset="-34"/>
            </a:endParaRP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3000375" y="4521200"/>
            <a:ext cx="3000375" cy="369888"/>
          </a:xfrm>
          <a:prstGeom prst="rect">
            <a:avLst/>
          </a:prstGeom>
          <a:noFill/>
          <a:ln w="28575" algn="ctr">
            <a:solidFill>
              <a:srgbClr val="C00000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 sz="1800">
              <a:latin typeface="+mj-lt"/>
              <a:cs typeface="Angsana New" pitchFamily="18" charset="-34"/>
            </a:endParaRPr>
          </a:p>
        </p:txBody>
      </p:sp>
      <p:sp>
        <p:nvSpPr>
          <p:cNvPr id="28" name="Curved Left Arrow 27"/>
          <p:cNvSpPr/>
          <p:nvPr/>
        </p:nvSpPr>
        <p:spPr bwMode="auto">
          <a:xfrm rot="14310126">
            <a:off x="1947862" y="1319213"/>
            <a:ext cx="525463" cy="1201738"/>
          </a:xfrm>
          <a:prstGeom prst="curvedLeftArrow">
            <a:avLst>
              <a:gd name="adj1" fmla="val 25000"/>
              <a:gd name="adj2" fmla="val 44482"/>
              <a:gd name="adj3" fmla="val 50057"/>
            </a:avLst>
          </a:prstGeom>
          <a:solidFill>
            <a:schemeClr val="accent3">
              <a:lumMod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en-US" sz="7200">
              <a:latin typeface="+mj-lt"/>
              <a:cs typeface="Angsana New" pitchFamily="18" charset="-34"/>
            </a:endParaRPr>
          </a:p>
        </p:txBody>
      </p:sp>
      <p:sp>
        <p:nvSpPr>
          <p:cNvPr id="29" name="Curved Left Arrow 28"/>
          <p:cNvSpPr/>
          <p:nvPr/>
        </p:nvSpPr>
        <p:spPr bwMode="auto">
          <a:xfrm rot="14310126">
            <a:off x="5362575" y="417513"/>
            <a:ext cx="523875" cy="1200150"/>
          </a:xfrm>
          <a:prstGeom prst="curvedLeftArrow">
            <a:avLst>
              <a:gd name="adj1" fmla="val 25000"/>
              <a:gd name="adj2" fmla="val 44482"/>
              <a:gd name="adj3" fmla="val 50057"/>
            </a:avLst>
          </a:prstGeom>
          <a:solidFill>
            <a:schemeClr val="accent3">
              <a:lumMod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en-US" sz="7200">
              <a:latin typeface="+mj-lt"/>
              <a:cs typeface="Angsana New" pitchFamily="18" charset="-34"/>
            </a:endParaRPr>
          </a:p>
        </p:txBody>
      </p:sp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6143625" y="3429000"/>
            <a:ext cx="2857500" cy="461963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solidFill>
                  <a:schemeClr val="bg1"/>
                </a:solidFill>
                <a:latin typeface="+mj-lt"/>
                <a:cs typeface="Cordia New" pitchFamily="34" charset="-34"/>
              </a:rPr>
              <a:t>By 2015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3"/>
          <p:cNvPicPr>
            <a:picLocks noChangeAspect="1" noChangeArrowheads="1"/>
          </p:cNvPicPr>
          <p:nvPr/>
        </p:nvPicPr>
        <p:blipFill>
          <a:blip r:embed="rId2" cstate="email">
            <a:lum bright="52000" contrast="-56000"/>
          </a:blip>
          <a:srcRect/>
          <a:stretch>
            <a:fillRect/>
          </a:stretch>
        </p:blipFill>
        <p:spPr bwMode="auto">
          <a:xfrm>
            <a:off x="500034" y="557152"/>
            <a:ext cx="8358246" cy="60246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3" name="Group 30"/>
          <p:cNvGrpSpPr>
            <a:grpSpLocks/>
          </p:cNvGrpSpPr>
          <p:nvPr/>
        </p:nvGrpSpPr>
        <p:grpSpPr bwMode="auto">
          <a:xfrm>
            <a:off x="1042988" y="2708275"/>
            <a:ext cx="1657350" cy="1152525"/>
            <a:chOff x="827584" y="2204864"/>
            <a:chExt cx="1656184" cy="1152128"/>
          </a:xfrm>
        </p:grpSpPr>
        <p:sp>
          <p:nvSpPr>
            <p:cNvPr id="29" name="Rectangle 28"/>
            <p:cNvSpPr/>
            <p:nvPr/>
          </p:nvSpPr>
          <p:spPr>
            <a:xfrm>
              <a:off x="827584" y="2204864"/>
              <a:ext cx="1656184" cy="11521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grpSp>
          <p:nvGrpSpPr>
            <p:cNvPr id="4" name="Group 19"/>
            <p:cNvGrpSpPr>
              <a:grpSpLocks/>
            </p:cNvGrpSpPr>
            <p:nvPr/>
          </p:nvGrpSpPr>
          <p:grpSpPr bwMode="auto">
            <a:xfrm>
              <a:off x="971600" y="2276872"/>
              <a:ext cx="1357313" cy="1016000"/>
              <a:chOff x="500034" y="2285992"/>
              <a:chExt cx="1500165" cy="1158358"/>
            </a:xfrm>
          </p:grpSpPr>
          <p:grpSp>
            <p:nvGrpSpPr>
              <p:cNvPr id="5" name="Group 2"/>
              <p:cNvGrpSpPr>
                <a:grpSpLocks/>
              </p:cNvGrpSpPr>
              <p:nvPr/>
            </p:nvGrpSpPr>
            <p:grpSpPr bwMode="auto">
              <a:xfrm>
                <a:off x="500034" y="2285992"/>
                <a:ext cx="1500165" cy="1158358"/>
                <a:chOff x="1" y="1828800"/>
                <a:chExt cx="6445996" cy="4229100"/>
              </a:xfrm>
            </p:grpSpPr>
            <p:pic>
              <p:nvPicPr>
                <p:cNvPr id="16" name="Picture 2"/>
                <p:cNvPicPr>
                  <a:picLocks noChangeAspect="1" noChangeArrowheads="1"/>
                </p:cNvPicPr>
                <p:nvPr/>
              </p:nvPicPr>
              <p:blipFill rotWithShape="1">
                <a:blip r:embed="rId3" cstate="email"/>
                <a:srcRect/>
                <a:stretch/>
              </p:blipFill>
              <p:spPr bwMode="auto">
                <a:xfrm>
                  <a:off x="1638" y="1826324"/>
                  <a:ext cx="6441459" cy="4234247"/>
                </a:xfrm>
                <a:prstGeom prst="rect">
                  <a:avLst/>
                </a:prstGeom>
                <a:noFill/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effectLst/>
                <a:extLst>
                  <a:ext uri="{909E8E84-426E-40DD-AFC4-6F175D3DCCD1}"/>
                  <a:ext uri="{91240B29-F687-4F45-9708-019B960494DF}"/>
                  <a:ext uri="{AF507438-7753-43E0-B8FC-AC1667EBCBE1}"/>
                </a:extLst>
              </p:spPr>
            </p:pic>
            <p:pic>
              <p:nvPicPr>
                <p:cNvPr id="17" name="Picture 2"/>
                <p:cNvPicPr>
                  <a:picLocks noChangeAspect="1" noChangeArrowheads="1"/>
                </p:cNvPicPr>
                <p:nvPr/>
              </p:nvPicPr>
              <p:blipFill rotWithShape="1">
                <a:blip r:embed="rId4" cstate="email"/>
                <a:srcRect/>
                <a:stretch/>
              </p:blipFill>
              <p:spPr bwMode="auto">
                <a:xfrm>
                  <a:off x="4928788" y="3576831"/>
                  <a:ext cx="1514310" cy="1037096"/>
                </a:xfrm>
                <a:prstGeom prst="rect">
                  <a:avLst/>
                </a:prstGeom>
                <a:noFill/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effectLst/>
                <a:extLst>
                  <a:ext uri="{909E8E84-426E-40DD-AFC4-6F175D3DCCD1}"/>
                  <a:ext uri="{91240B29-F687-4F45-9708-019B960494DF}"/>
                  <a:ext uri="{AF507438-7753-43E0-B8FC-AC1667EBCBE1}"/>
                </a:extLst>
              </p:spPr>
            </p:pic>
          </p:grpSp>
          <p:sp>
            <p:nvSpPr>
              <p:cNvPr id="18" name="Oval 17"/>
              <p:cNvSpPr/>
              <p:nvPr/>
            </p:nvSpPr>
            <p:spPr>
              <a:xfrm rot="2594781">
                <a:off x="621396" y="2520524"/>
                <a:ext cx="1309747" cy="770767"/>
              </a:xfrm>
              <a:prstGeom prst="ellipse">
                <a:avLst/>
              </a:prstGeom>
              <a:solidFill>
                <a:srgbClr val="FF0000">
                  <a:alpha val="42000"/>
                </a:srgbClr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9144000" cy="4440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509838" indent="-2509838" eaLnBrk="0" hangingPunct="0">
              <a:lnSpc>
                <a:spcPts val="3000"/>
              </a:lnSpc>
              <a:defRPr/>
            </a:pPr>
            <a:r>
              <a:rPr lang="en-US" sz="2400" b="1" dirty="0" smtClean="0">
                <a:latin typeface="Tahoma" pitchFamily="34" charset="0"/>
                <a:ea typeface="+mj-ea"/>
                <a:cs typeface="Tahoma" pitchFamily="34" charset="0"/>
              </a:rPr>
              <a:t>Opportunities from Regional Integration</a:t>
            </a:r>
            <a:endParaRPr lang="en-US" sz="2400" b="1" dirty="0">
              <a:latin typeface="Tahoma" pitchFamily="34" charset="0"/>
              <a:ea typeface="+mj-ea"/>
              <a:cs typeface="Tahoma" pitchFamily="34" charset="0"/>
            </a:endParaRPr>
          </a:p>
        </p:txBody>
      </p:sp>
      <p:sp>
        <p:nvSpPr>
          <p:cNvPr id="26629" name="Line 18"/>
          <p:cNvSpPr>
            <a:spLocks noChangeShapeType="1"/>
          </p:cNvSpPr>
          <p:nvPr/>
        </p:nvSpPr>
        <p:spPr bwMode="auto">
          <a:xfrm>
            <a:off x="0" y="571500"/>
            <a:ext cx="7416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2357422" y="952152"/>
            <a:ext cx="4429125" cy="905212"/>
          </a:xfrm>
          <a:prstGeom prst="round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0" hangingPunct="0">
              <a:lnSpc>
                <a:spcPts val="3000"/>
              </a:lnSpc>
              <a:defRPr/>
            </a:pPr>
            <a:r>
              <a:rPr lang="en-US" sz="1800" b="1" kern="0" dirty="0">
                <a:solidFill>
                  <a:schemeClr val="tx1"/>
                </a:solidFill>
                <a:latin typeface="Arial" pitchFamily="34" charset="0"/>
                <a:ea typeface="+mj-ea"/>
              </a:rPr>
              <a:t>Regional </a:t>
            </a:r>
            <a:r>
              <a:rPr lang="en-US" sz="1800" b="1" kern="0" dirty="0" smtClean="0">
                <a:solidFill>
                  <a:schemeClr val="tx1"/>
                </a:solidFill>
                <a:latin typeface="Arial" pitchFamily="34" charset="0"/>
                <a:ea typeface="+mj-ea"/>
              </a:rPr>
              <a:t>Economic-social Prosperity</a:t>
            </a:r>
          </a:p>
          <a:p>
            <a:pPr algn="ctr" eaLnBrk="0" hangingPunct="0">
              <a:lnSpc>
                <a:spcPts val="3000"/>
              </a:lnSpc>
              <a:defRPr/>
            </a:pPr>
            <a:r>
              <a:rPr lang="en-US" sz="1800" b="1" kern="0" dirty="0" smtClean="0">
                <a:solidFill>
                  <a:schemeClr val="tx1"/>
                </a:solidFill>
                <a:latin typeface="Arial" pitchFamily="34" charset="0"/>
                <a:ea typeface="+mj-ea"/>
              </a:rPr>
              <a:t>Competitiveness</a:t>
            </a:r>
            <a:endParaRPr lang="en-US" sz="1800" b="1" kern="0" dirty="0">
              <a:solidFill>
                <a:schemeClr val="tx1"/>
              </a:solidFill>
              <a:latin typeface="Arial" pitchFamily="34" charset="0"/>
              <a:ea typeface="+mj-ea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428992" y="2143116"/>
            <a:ext cx="2071702" cy="2265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6" name="Group 30"/>
          <p:cNvGrpSpPr>
            <a:grpSpLocks/>
          </p:cNvGrpSpPr>
          <p:nvPr/>
        </p:nvGrpSpPr>
        <p:grpSpPr bwMode="auto">
          <a:xfrm>
            <a:off x="6072188" y="4652963"/>
            <a:ext cx="2000250" cy="1346200"/>
            <a:chOff x="7000892" y="714356"/>
            <a:chExt cx="2428892" cy="1571636"/>
          </a:xfrm>
        </p:grpSpPr>
        <p:sp>
          <p:nvSpPr>
            <p:cNvPr id="30" name="Rectangle 29"/>
            <p:cNvSpPr/>
            <p:nvPr/>
          </p:nvSpPr>
          <p:spPr>
            <a:xfrm>
              <a:off x="7000892" y="786636"/>
              <a:ext cx="2428892" cy="14993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pic>
          <p:nvPicPr>
            <p:cNvPr id="23" name="Picture 22" descr="knowledge.jpg"/>
            <p:cNvPicPr>
              <a:picLocks noChangeAspect="1"/>
            </p:cNvPicPr>
            <p:nvPr/>
          </p:nvPicPr>
          <p:blipFill>
            <a:blip r:embed="rId6" cstate="email"/>
            <a:stretch>
              <a:fillRect/>
            </a:stretch>
          </p:blipFill>
          <p:spPr>
            <a:xfrm>
              <a:off x="7572396" y="714356"/>
              <a:ext cx="1826438" cy="136982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5" name="Picture 24" descr="winners.jpg"/>
            <p:cNvPicPr>
              <a:picLocks noChangeAspect="1"/>
            </p:cNvPicPr>
            <p:nvPr/>
          </p:nvPicPr>
          <p:blipFill>
            <a:blip r:embed="rId7" cstate="email"/>
            <a:stretch>
              <a:fillRect/>
            </a:stretch>
          </p:blipFill>
          <p:spPr>
            <a:xfrm>
              <a:off x="7000892" y="1214422"/>
              <a:ext cx="1283317" cy="92869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7" name="Group 34"/>
          <p:cNvGrpSpPr>
            <a:grpSpLocks/>
          </p:cNvGrpSpPr>
          <p:nvPr/>
        </p:nvGrpSpPr>
        <p:grpSpPr bwMode="auto">
          <a:xfrm>
            <a:off x="755650" y="4519613"/>
            <a:ext cx="2071688" cy="1285875"/>
            <a:chOff x="6858016" y="857232"/>
            <a:chExt cx="2285984" cy="1643074"/>
          </a:xfrm>
        </p:grpSpPr>
        <p:sp>
          <p:nvSpPr>
            <p:cNvPr id="34" name="Rectangle 33"/>
            <p:cNvSpPr/>
            <p:nvPr/>
          </p:nvSpPr>
          <p:spPr>
            <a:xfrm>
              <a:off x="6858016" y="857232"/>
              <a:ext cx="2285984" cy="157207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pic>
          <p:nvPicPr>
            <p:cNvPr id="32" name="Picture 31" descr="Cambodian-Vietnamese-railroad-500x437.jpg"/>
            <p:cNvPicPr>
              <a:picLocks noChangeAspect="1"/>
            </p:cNvPicPr>
            <p:nvPr/>
          </p:nvPicPr>
          <p:blipFill>
            <a:blip r:embed="rId8" cstate="email"/>
            <a:stretch>
              <a:fillRect/>
            </a:stretch>
          </p:blipFill>
          <p:spPr>
            <a:xfrm>
              <a:off x="6858016" y="857232"/>
              <a:ext cx="1329553" cy="150019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grpSp>
          <p:nvGrpSpPr>
            <p:cNvPr id="8" name="Group 32"/>
            <p:cNvGrpSpPr>
              <a:grpSpLocks/>
            </p:cNvGrpSpPr>
            <p:nvPr/>
          </p:nvGrpSpPr>
          <p:grpSpPr bwMode="auto">
            <a:xfrm>
              <a:off x="7429488" y="1000108"/>
              <a:ext cx="1714512" cy="1500198"/>
              <a:chOff x="1142976" y="4714884"/>
              <a:chExt cx="2143140" cy="1584869"/>
            </a:xfrm>
          </p:grpSpPr>
          <p:pic>
            <p:nvPicPr>
              <p:cNvPr id="26" name="Picture 25" descr="ASW.gif"/>
              <p:cNvPicPr>
                <a:picLocks noChangeAspect="1"/>
              </p:cNvPicPr>
              <p:nvPr/>
            </p:nvPicPr>
            <p:blipFill>
              <a:blip r:embed="rId9" cstate="email"/>
              <a:stretch>
                <a:fillRect/>
              </a:stretch>
            </p:blipFill>
            <p:spPr>
              <a:xfrm>
                <a:off x="1142976" y="4714884"/>
                <a:ext cx="2143140" cy="1584869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  <p:sp>
            <p:nvSpPr>
              <p:cNvPr id="27" name="Oval 26"/>
              <p:cNvSpPr/>
              <p:nvPr/>
            </p:nvSpPr>
            <p:spPr>
              <a:xfrm>
                <a:off x="1500166" y="5072074"/>
                <a:ext cx="1428760" cy="642942"/>
              </a:xfrm>
              <a:prstGeom prst="ellipse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b="1" dirty="0">
                    <a:latin typeface="Cordia New" pitchFamily="34" charset="-34"/>
                    <a:cs typeface="Cordia New" pitchFamily="34" charset="-34"/>
                  </a:rPr>
                  <a:t>ASW</a:t>
                </a:r>
              </a:p>
            </p:txBody>
          </p:sp>
        </p:grpSp>
      </p:grpSp>
      <p:grpSp>
        <p:nvGrpSpPr>
          <p:cNvPr id="9" name="Group 28"/>
          <p:cNvGrpSpPr>
            <a:grpSpLocks/>
          </p:cNvGrpSpPr>
          <p:nvPr/>
        </p:nvGrpSpPr>
        <p:grpSpPr bwMode="auto">
          <a:xfrm>
            <a:off x="6215074" y="2571744"/>
            <a:ext cx="1862138" cy="1227138"/>
            <a:chOff x="7281890" y="1285860"/>
            <a:chExt cx="2147894" cy="1298448"/>
          </a:xfrm>
        </p:grpSpPr>
        <p:sp>
          <p:nvSpPr>
            <p:cNvPr id="28" name="Rectangle 27"/>
            <p:cNvSpPr/>
            <p:nvPr/>
          </p:nvSpPr>
          <p:spPr>
            <a:xfrm>
              <a:off x="7358797" y="1358090"/>
              <a:ext cx="1999573" cy="12144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pic>
          <p:nvPicPr>
            <p:cNvPr id="24" name="Picture 23" descr="physics-energy.jpg"/>
            <p:cNvPicPr>
              <a:picLocks noChangeAspect="1"/>
            </p:cNvPicPr>
            <p:nvPr/>
          </p:nvPicPr>
          <p:blipFill>
            <a:blip r:embed="rId10" cstate="email"/>
            <a:stretch>
              <a:fillRect/>
            </a:stretch>
          </p:blipFill>
          <p:spPr>
            <a:xfrm>
              <a:off x="7281890" y="1285860"/>
              <a:ext cx="1219200" cy="129844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2" name="Picture 21" descr="forest.2.jpg"/>
            <p:cNvPicPr>
              <a:picLocks noChangeAspect="1"/>
            </p:cNvPicPr>
            <p:nvPr/>
          </p:nvPicPr>
          <p:blipFill>
            <a:blip r:embed="rId11" cstate="email"/>
            <a:stretch>
              <a:fillRect/>
            </a:stretch>
          </p:blipFill>
          <p:spPr>
            <a:xfrm>
              <a:off x="8076664" y="1398970"/>
              <a:ext cx="1353120" cy="110133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36" name="Rounded Rectangle 35"/>
          <p:cNvSpPr/>
          <p:nvPr/>
        </p:nvSpPr>
        <p:spPr>
          <a:xfrm>
            <a:off x="857224" y="3786190"/>
            <a:ext cx="1800225" cy="43338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Market Expansion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827088" y="5445125"/>
            <a:ext cx="2000250" cy="64293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Trade &amp; Transport Facilitation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6143636" y="3643314"/>
            <a:ext cx="2000250" cy="64293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Natural Resource Utilization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5986463" y="5732463"/>
            <a:ext cx="1871662" cy="64293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Skills &amp; Knowledge Exchange</a:t>
            </a:r>
          </a:p>
        </p:txBody>
      </p:sp>
      <p:grpSp>
        <p:nvGrpSpPr>
          <p:cNvPr id="10" name="Group 34"/>
          <p:cNvGrpSpPr>
            <a:grpSpLocks/>
          </p:cNvGrpSpPr>
          <p:nvPr/>
        </p:nvGrpSpPr>
        <p:grpSpPr bwMode="auto">
          <a:xfrm>
            <a:off x="3268663" y="4797425"/>
            <a:ext cx="2160587" cy="1323975"/>
            <a:chOff x="3419872" y="4797152"/>
            <a:chExt cx="2160240" cy="1324186"/>
          </a:xfrm>
        </p:grpSpPr>
        <p:sp>
          <p:nvSpPr>
            <p:cNvPr id="33" name="Rectangle 32"/>
            <p:cNvSpPr/>
            <p:nvPr/>
          </p:nvSpPr>
          <p:spPr>
            <a:xfrm>
              <a:off x="3419872" y="4797152"/>
              <a:ext cx="2160240" cy="129560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pic>
          <p:nvPicPr>
            <p:cNvPr id="18465" name="Picture 33" descr="C:\Program Files\Microsoft Office\MEDIA\CAGCAT10\j0195384.wmf"/>
            <p:cNvPicPr>
              <a:picLocks noChangeAspect="1" noChangeArrowheads="1"/>
            </p:cNvPicPr>
            <p:nvPr/>
          </p:nvPicPr>
          <p:blipFill>
            <a:blip r:embed="rId12" cstate="email"/>
            <a:srcRect/>
            <a:stretch>
              <a:fillRect/>
            </a:stretch>
          </p:blipFill>
          <p:spPr bwMode="auto">
            <a:xfrm>
              <a:off x="3491880" y="4869160"/>
              <a:ext cx="943466" cy="1107178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18466" name="Picture 34" descr="C:\Program Files\Microsoft Office\MEDIA\CAGCAT10\j0234687.gif"/>
            <p:cNvPicPr>
              <a:picLocks noChangeAspect="1" noChangeArrowheads="1" noCrop="1"/>
            </p:cNvPicPr>
            <p:nvPr/>
          </p:nvPicPr>
          <p:blipFill>
            <a:blip r:embed="rId13" cstate="email"/>
            <a:srcRect/>
            <a:stretch>
              <a:fillRect/>
            </a:stretch>
          </p:blipFill>
          <p:spPr bwMode="auto">
            <a:xfrm>
              <a:off x="4355976" y="4797152"/>
              <a:ext cx="1224136" cy="72119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6647" name="Picture 35" descr="C:\Program Files\Microsoft Office\MEDIA\CAGCAT10\j0292020.wmf"/>
            <p:cNvPicPr>
              <a:picLocks noChangeAspect="1" noChangeArrowheads="1"/>
            </p:cNvPicPr>
            <p:nvPr/>
          </p:nvPicPr>
          <p:blipFill>
            <a:blip r:embed="rId14" cstate="email"/>
            <a:srcRect/>
            <a:stretch>
              <a:fillRect/>
            </a:stretch>
          </p:blipFill>
          <p:spPr bwMode="auto">
            <a:xfrm>
              <a:off x="4572000" y="5301208"/>
              <a:ext cx="864096" cy="8201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0" name="Rounded Rectangle 39"/>
          <p:cNvSpPr/>
          <p:nvPr/>
        </p:nvSpPr>
        <p:spPr>
          <a:xfrm>
            <a:off x="3268663" y="5949950"/>
            <a:ext cx="2160587" cy="569913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Enhanced Transparency </a:t>
            </a:r>
          </a:p>
        </p:txBody>
      </p:sp>
      <p:sp>
        <p:nvSpPr>
          <p:cNvPr id="41" name="Rectangle 40"/>
          <p:cNvSpPr/>
          <p:nvPr/>
        </p:nvSpPr>
        <p:spPr>
          <a:xfrm>
            <a:off x="468313" y="2205038"/>
            <a:ext cx="8424862" cy="439261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2" name="Curved Down Arrow 41"/>
          <p:cNvSpPr/>
          <p:nvPr/>
        </p:nvSpPr>
        <p:spPr>
          <a:xfrm rot="19348303">
            <a:off x="358775" y="1530139"/>
            <a:ext cx="2190750" cy="815975"/>
          </a:xfrm>
          <a:prstGeom prst="curvedDownArrow">
            <a:avLst>
              <a:gd name="adj1" fmla="val 25000"/>
              <a:gd name="adj2" fmla="val 62567"/>
              <a:gd name="adj3" fmla="val 6563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44" name="Curved Down Arrow 43"/>
          <p:cNvSpPr/>
          <p:nvPr/>
        </p:nvSpPr>
        <p:spPr>
          <a:xfrm rot="2496706" flipH="1">
            <a:off x="6605588" y="1366838"/>
            <a:ext cx="2041525" cy="766762"/>
          </a:xfrm>
          <a:prstGeom prst="curvedDownArrow">
            <a:avLst>
              <a:gd name="adj1" fmla="val 25000"/>
              <a:gd name="adj2" fmla="val 62567"/>
              <a:gd name="adj3" fmla="val 6563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71438" y="71438"/>
            <a:ext cx="8929687" cy="5355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509838" indent="-2509838" algn="ctr" eaLnBrk="0" hangingPunct="0">
              <a:lnSpc>
                <a:spcPct val="90000"/>
              </a:lnSpc>
              <a:defRPr/>
            </a:pPr>
            <a:r>
              <a:rPr lang="en-US" sz="3200" b="1" dirty="0" smtClean="0">
                <a:latin typeface="Tahoma" pitchFamily="34" charset="0"/>
                <a:ea typeface="+mj-ea"/>
                <a:cs typeface="Tahoma" pitchFamily="34" charset="0"/>
              </a:rPr>
              <a:t>AEC Beneficial Consequences</a:t>
            </a:r>
            <a:endParaRPr lang="th-TH" sz="3200" b="1" dirty="0">
              <a:latin typeface="Tahoma" pitchFamily="34" charset="0"/>
              <a:ea typeface="+mj-ea"/>
              <a:cs typeface="Tahoma" pitchFamily="34" charset="0"/>
            </a:endParaRPr>
          </a:p>
        </p:txBody>
      </p:sp>
      <p:graphicFrame>
        <p:nvGraphicFramePr>
          <p:cNvPr id="17" name="Diagram 16"/>
          <p:cNvGraphicFramePr/>
          <p:nvPr/>
        </p:nvGraphicFramePr>
        <p:xfrm>
          <a:off x="380971" y="1371600"/>
          <a:ext cx="6096000" cy="4071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Line Callout 2 17"/>
          <p:cNvSpPr/>
          <p:nvPr/>
        </p:nvSpPr>
        <p:spPr>
          <a:xfrm>
            <a:off x="6884988" y="1828800"/>
            <a:ext cx="2159000" cy="914400"/>
          </a:xfrm>
          <a:prstGeom prst="borderCallout2">
            <a:avLst>
              <a:gd name="adj1" fmla="val 22387"/>
              <a:gd name="adj2" fmla="val -1403"/>
              <a:gd name="adj3" fmla="val 26024"/>
              <a:gd name="adj4" fmla="val -18977"/>
              <a:gd name="adj5" fmla="val 90004"/>
              <a:gd name="adj6" fmla="val -27104"/>
            </a:avLst>
          </a:prstGeom>
          <a:solidFill>
            <a:srgbClr val="4F81BD">
              <a:lumMod val="40000"/>
              <a:lumOff val="60000"/>
            </a:srgbClr>
          </a:solidFill>
          <a:ln w="25400" cap="flat" cmpd="sng" algn="ctr">
            <a:solidFill>
              <a:srgbClr val="4F81BD">
                <a:lumMod val="60000"/>
                <a:lumOff val="40000"/>
              </a:srgb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b="1" kern="0" dirty="0" smtClean="0">
                <a:solidFill>
                  <a:srgbClr val="C00000"/>
                </a:solidFill>
                <a:latin typeface="CordiaUPC" pitchFamily="34" charset="-34"/>
                <a:cs typeface="CordiaUPC" pitchFamily="34" charset="-34"/>
              </a:rPr>
              <a:t>Raw Materials and </a:t>
            </a:r>
            <a:r>
              <a:rPr lang="en-US" sz="1800" b="1" kern="0" dirty="0" err="1" smtClean="0">
                <a:solidFill>
                  <a:srgbClr val="C00000"/>
                </a:solidFill>
                <a:latin typeface="CordiaUPC" pitchFamily="34" charset="-34"/>
                <a:cs typeface="CordiaUPC" pitchFamily="34" charset="-34"/>
              </a:rPr>
              <a:t>Labour</a:t>
            </a:r>
            <a:r>
              <a:rPr lang="en-US" sz="1800" b="1" kern="0" dirty="0" smtClean="0">
                <a:solidFill>
                  <a:srgbClr val="C00000"/>
                </a:solidFill>
                <a:latin typeface="CordiaUPC" pitchFamily="34" charset="-34"/>
                <a:cs typeface="CordiaUPC" pitchFamily="34" charset="-34"/>
              </a:rPr>
              <a:t> are available in Vietnam Cambodia Myanmar Laos</a:t>
            </a:r>
            <a:endParaRPr lang="th-TH" sz="1800" b="1" kern="0" dirty="0">
              <a:solidFill>
                <a:sysClr val="windowText" lastClr="000000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9" name="Line Callout 2 18"/>
          <p:cNvSpPr/>
          <p:nvPr/>
        </p:nvSpPr>
        <p:spPr>
          <a:xfrm>
            <a:off x="7015163" y="3038475"/>
            <a:ext cx="1905000" cy="1000125"/>
          </a:xfrm>
          <a:prstGeom prst="borderCallout2">
            <a:avLst>
              <a:gd name="adj1" fmla="val 23738"/>
              <a:gd name="adj2" fmla="val -3097"/>
              <a:gd name="adj3" fmla="val 23737"/>
              <a:gd name="adj4" fmla="val -25394"/>
              <a:gd name="adj5" fmla="val 50944"/>
              <a:gd name="adj6" fmla="val -37422"/>
            </a:avLst>
          </a:prstGeom>
          <a:solidFill>
            <a:srgbClr val="4F81BD">
              <a:lumMod val="40000"/>
              <a:lumOff val="60000"/>
            </a:srgbClr>
          </a:solidFill>
          <a:ln w="25400" cap="flat" cmpd="sng" algn="ctr">
            <a:solidFill>
              <a:srgbClr val="4F81BD">
                <a:lumMod val="60000"/>
                <a:lumOff val="40000"/>
              </a:srgb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b="1" kern="0" dirty="0" smtClean="0">
                <a:solidFill>
                  <a:srgbClr val="C00000"/>
                </a:solidFill>
                <a:latin typeface="CordiaUPC" pitchFamily="34" charset="-34"/>
                <a:cs typeface="CordiaUPC" pitchFamily="34" charset="-34"/>
              </a:rPr>
              <a:t>Technology-Oriented Countries – Singapore, Malaysia, Thailand</a:t>
            </a:r>
            <a:endParaRPr lang="en-US" sz="1800" b="1" kern="0" dirty="0">
              <a:solidFill>
                <a:sysClr val="windowText" lastClr="000000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20" name="Line Callout 2 19"/>
          <p:cNvSpPr/>
          <p:nvPr/>
        </p:nvSpPr>
        <p:spPr>
          <a:xfrm>
            <a:off x="7048500" y="4191000"/>
            <a:ext cx="1905000" cy="1071563"/>
          </a:xfrm>
          <a:prstGeom prst="borderCallout2">
            <a:avLst>
              <a:gd name="adj1" fmla="val 20302"/>
              <a:gd name="adj2" fmla="val -3970"/>
              <a:gd name="adj3" fmla="val 20302"/>
              <a:gd name="adj4" fmla="val -26266"/>
              <a:gd name="adj5" fmla="val 58590"/>
              <a:gd name="adj6" fmla="val -36549"/>
            </a:avLst>
          </a:prstGeom>
          <a:solidFill>
            <a:srgbClr val="4F81BD">
              <a:lumMod val="40000"/>
              <a:lumOff val="60000"/>
            </a:srgbClr>
          </a:solidFill>
          <a:ln w="25400" cap="flat" cmpd="sng" algn="ctr">
            <a:solidFill>
              <a:srgbClr val="4F81BD">
                <a:lumMod val="60000"/>
                <a:lumOff val="40000"/>
              </a:srgbClr>
            </a:solidFill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b="1" kern="0" dirty="0" smtClean="0">
                <a:solidFill>
                  <a:srgbClr val="C00000"/>
                </a:solidFill>
                <a:latin typeface="CordiaUPC" pitchFamily="34" charset="-34"/>
                <a:cs typeface="CordiaUPC" pitchFamily="34" charset="-34"/>
              </a:rPr>
              <a:t>Production Base – Thailand, Malaysia, Indonesia, Vietnam</a:t>
            </a:r>
            <a:endParaRPr lang="en-US" sz="1800" b="1" kern="0" dirty="0">
              <a:solidFill>
                <a:sysClr val="windowText" lastClr="000000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928926" y="1643050"/>
            <a:ext cx="3050258" cy="2857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9144000" cy="4440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509838" indent="-2509838" eaLnBrk="0" hangingPunct="0">
              <a:lnSpc>
                <a:spcPts val="3000"/>
              </a:lnSpc>
              <a:defRPr/>
            </a:pPr>
            <a:r>
              <a:rPr lang="en-US" sz="2400" b="1" dirty="0" smtClean="0">
                <a:latin typeface="Tahoma" pitchFamily="34" charset="0"/>
                <a:ea typeface="+mj-ea"/>
                <a:cs typeface="Tahoma" pitchFamily="34" charset="0"/>
              </a:rPr>
              <a:t>Challenges Attached with Economic Integration </a:t>
            </a:r>
            <a:endParaRPr lang="en-US" sz="2400" b="1" dirty="0">
              <a:latin typeface="Tahoma" pitchFamily="34" charset="0"/>
              <a:ea typeface="+mj-ea"/>
              <a:cs typeface="Tahoma" pitchFamily="34" charset="0"/>
            </a:endParaRPr>
          </a:p>
        </p:txBody>
      </p:sp>
      <p:sp>
        <p:nvSpPr>
          <p:cNvPr id="27652" name="Line 18"/>
          <p:cNvSpPr>
            <a:spLocks noChangeShapeType="1"/>
          </p:cNvSpPr>
          <p:nvPr/>
        </p:nvSpPr>
        <p:spPr bwMode="auto">
          <a:xfrm>
            <a:off x="0" y="428625"/>
            <a:ext cx="7416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 rot="155348">
            <a:off x="2797565" y="2717179"/>
            <a:ext cx="3289300" cy="584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dirty="0">
                <a:solidFill>
                  <a:schemeClr val="tx2"/>
                </a:solidFill>
                <a:latin typeface="Arial" pitchFamily="34" charset="0"/>
              </a:rPr>
              <a:t>Disparities in economic growth </a:t>
            </a:r>
            <a:br>
              <a:rPr lang="en-US" sz="1600" b="1" dirty="0">
                <a:solidFill>
                  <a:schemeClr val="tx2"/>
                </a:solidFill>
                <a:latin typeface="Arial" pitchFamily="34" charset="0"/>
              </a:rPr>
            </a:br>
            <a:r>
              <a:rPr lang="en-US" sz="1600" b="1" dirty="0">
                <a:solidFill>
                  <a:schemeClr val="tx2"/>
                </a:solidFill>
                <a:latin typeface="Arial" pitchFamily="34" charset="0"/>
              </a:rPr>
              <a:t>and endowments</a:t>
            </a:r>
          </a:p>
        </p:txBody>
      </p:sp>
      <p:pic>
        <p:nvPicPr>
          <p:cNvPr id="14" name="Picture 13" descr="28_31_4---Crime-Scene-Do-Not-Enter_web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28596" y="5072074"/>
            <a:ext cx="2250296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15" descr="drug-bust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42910" y="2714620"/>
            <a:ext cx="1714512" cy="12858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16" descr="human_trafficking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572264" y="1214422"/>
            <a:ext cx="1543061" cy="11021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17" descr="HumanTrafficking1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5500694" y="714356"/>
            <a:ext cx="2143108" cy="13139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Picture 18" descr="immigrants-greece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1000100" y="571480"/>
            <a:ext cx="2071702" cy="14612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Picture 19" descr="land-degrading_5106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6429388" y="4572008"/>
            <a:ext cx="2035968" cy="1357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Picture 20" descr="h1n1a.jpg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6286512" y="2643182"/>
            <a:ext cx="2476701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661" name="TextBox 21"/>
          <p:cNvSpPr txBox="1">
            <a:spLocks noChangeArrowheads="1"/>
          </p:cNvSpPr>
          <p:nvPr/>
        </p:nvSpPr>
        <p:spPr bwMode="auto">
          <a:xfrm>
            <a:off x="6286512" y="3857628"/>
            <a:ext cx="2286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 dirty="0"/>
              <a:t>Communicable </a:t>
            </a:r>
            <a:r>
              <a:rPr lang="en-US" sz="1600" b="1" dirty="0" smtClean="0"/>
              <a:t>Diseases</a:t>
            </a:r>
            <a:endParaRPr lang="en-US" sz="1600" b="1" dirty="0"/>
          </a:p>
        </p:txBody>
      </p:sp>
      <p:sp>
        <p:nvSpPr>
          <p:cNvPr id="27662" name="Rectangle 22"/>
          <p:cNvSpPr>
            <a:spLocks noChangeArrowheads="1"/>
          </p:cNvSpPr>
          <p:nvPr/>
        </p:nvSpPr>
        <p:spPr bwMode="auto">
          <a:xfrm>
            <a:off x="5857875" y="428625"/>
            <a:ext cx="203280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 dirty="0"/>
              <a:t>Human Trafficking </a:t>
            </a:r>
            <a:endParaRPr lang="en-US" sz="1600" dirty="0"/>
          </a:p>
        </p:txBody>
      </p:sp>
      <p:sp>
        <p:nvSpPr>
          <p:cNvPr id="27663" name="TextBox 23"/>
          <p:cNvSpPr txBox="1">
            <a:spLocks noChangeArrowheads="1"/>
          </p:cNvSpPr>
          <p:nvPr/>
        </p:nvSpPr>
        <p:spPr bwMode="auto">
          <a:xfrm>
            <a:off x="6072198" y="5929330"/>
            <a:ext cx="26431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 dirty="0"/>
              <a:t>Natural Resource Exploitation</a:t>
            </a:r>
          </a:p>
        </p:txBody>
      </p:sp>
      <p:sp>
        <p:nvSpPr>
          <p:cNvPr id="27664" name="Rectangle 24"/>
          <p:cNvSpPr>
            <a:spLocks noChangeArrowheads="1"/>
          </p:cNvSpPr>
          <p:nvPr/>
        </p:nvSpPr>
        <p:spPr bwMode="auto">
          <a:xfrm>
            <a:off x="1000100" y="1928802"/>
            <a:ext cx="206017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600" b="1" dirty="0"/>
              <a:t>Illegal Immigration </a:t>
            </a:r>
            <a:br>
              <a:rPr lang="en-US" sz="1600" b="1" dirty="0"/>
            </a:br>
            <a:r>
              <a:rPr lang="en-US" sz="1600" b="1" dirty="0"/>
              <a:t>and Trades</a:t>
            </a:r>
            <a:endParaRPr lang="en-US" sz="1600" dirty="0"/>
          </a:p>
        </p:txBody>
      </p:sp>
      <p:sp>
        <p:nvSpPr>
          <p:cNvPr id="27665" name="Rectangle 25"/>
          <p:cNvSpPr>
            <a:spLocks noChangeArrowheads="1"/>
          </p:cNvSpPr>
          <p:nvPr/>
        </p:nvSpPr>
        <p:spPr bwMode="auto">
          <a:xfrm>
            <a:off x="642910" y="3929066"/>
            <a:ext cx="177965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 dirty="0" smtClean="0"/>
              <a:t>Drug Smuggling</a:t>
            </a:r>
            <a:endParaRPr lang="en-US" sz="1600" b="1" dirty="0"/>
          </a:p>
        </p:txBody>
      </p:sp>
      <p:sp>
        <p:nvSpPr>
          <p:cNvPr id="27" name="Curved Right Arrow 26"/>
          <p:cNvSpPr/>
          <p:nvPr/>
        </p:nvSpPr>
        <p:spPr>
          <a:xfrm rot="1994131">
            <a:off x="2844800" y="949325"/>
            <a:ext cx="1235075" cy="3465513"/>
          </a:xfrm>
          <a:prstGeom prst="curvedRightArrow">
            <a:avLst>
              <a:gd name="adj1" fmla="val 25000"/>
              <a:gd name="adj2" fmla="val 50000"/>
              <a:gd name="adj3" fmla="val 77338"/>
            </a:avLst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9" name="Curved Right Arrow 28"/>
          <p:cNvSpPr/>
          <p:nvPr/>
        </p:nvSpPr>
        <p:spPr>
          <a:xfrm rot="13661275" flipV="1">
            <a:off x="4673600" y="2182813"/>
            <a:ext cx="1236663" cy="3430587"/>
          </a:xfrm>
          <a:prstGeom prst="curvedRightArrow">
            <a:avLst>
              <a:gd name="adj1" fmla="val 25000"/>
              <a:gd name="adj2" fmla="val 50000"/>
              <a:gd name="adj3" fmla="val 77338"/>
            </a:avLst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7668" name="Rectangle 29"/>
          <p:cNvSpPr>
            <a:spLocks noChangeArrowheads="1"/>
          </p:cNvSpPr>
          <p:nvPr/>
        </p:nvSpPr>
        <p:spPr bwMode="auto">
          <a:xfrm>
            <a:off x="428625" y="4857750"/>
            <a:ext cx="219912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 dirty="0"/>
              <a:t>Crimes and Violence</a:t>
            </a:r>
          </a:p>
        </p:txBody>
      </p:sp>
      <p:pic>
        <p:nvPicPr>
          <p:cNvPr id="31" name="Picture 30" descr="global_growth.jpg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3571868" y="4786322"/>
            <a:ext cx="1857388" cy="14085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670" name="Rectangle 31"/>
          <p:cNvSpPr>
            <a:spLocks noChangeArrowheads="1"/>
          </p:cNvSpPr>
          <p:nvPr/>
        </p:nvSpPr>
        <p:spPr bwMode="auto">
          <a:xfrm>
            <a:off x="2714611" y="6000750"/>
            <a:ext cx="3214711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Transport to Economic Corridor Transformation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4"/>
          <p:cNvSpPr>
            <a:spLocks noChangeArrowheads="1"/>
          </p:cNvSpPr>
          <p:nvPr/>
        </p:nvSpPr>
        <p:spPr bwMode="auto">
          <a:xfrm>
            <a:off x="0" y="44450"/>
            <a:ext cx="9144000" cy="8651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 sz="1800"/>
          </a:p>
        </p:txBody>
      </p:sp>
      <p:sp>
        <p:nvSpPr>
          <p:cNvPr id="75779" name="Rectangle 3"/>
          <p:cNvSpPr>
            <a:spLocks noChangeArrowheads="1"/>
          </p:cNvSpPr>
          <p:nvPr/>
        </p:nvSpPr>
        <p:spPr bwMode="auto">
          <a:xfrm>
            <a:off x="0" y="0"/>
            <a:ext cx="9144000" cy="3500438"/>
          </a:xfrm>
          <a:prstGeom prst="rect">
            <a:avLst/>
          </a:prstGeom>
          <a:solidFill>
            <a:srgbClr val="CCECFF">
              <a:alpha val="76077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75780" name="TextBox 11"/>
          <p:cNvSpPr txBox="1">
            <a:spLocks noChangeArrowheads="1"/>
          </p:cNvSpPr>
          <p:nvPr/>
        </p:nvSpPr>
        <p:spPr bwMode="auto">
          <a:xfrm>
            <a:off x="931833" y="2714620"/>
            <a:ext cx="82121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solidFill>
                  <a:srgbClr val="0066CC"/>
                </a:solidFill>
                <a:latin typeface="Tahoma" pitchFamily="34" charset="0"/>
                <a:cs typeface="Tahoma" pitchFamily="34" charset="0"/>
              </a:rPr>
              <a:t>WEF on East Asia 2012</a:t>
            </a:r>
          </a:p>
        </p:txBody>
      </p:sp>
      <p:sp>
        <p:nvSpPr>
          <p:cNvPr id="75781" name="AutoShape 7"/>
          <p:cNvSpPr>
            <a:spLocks noChangeArrowheads="1"/>
          </p:cNvSpPr>
          <p:nvPr/>
        </p:nvSpPr>
        <p:spPr bwMode="auto">
          <a:xfrm>
            <a:off x="285720" y="2565400"/>
            <a:ext cx="574675" cy="71913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6600" b="1" dirty="0" smtClean="0">
                <a:solidFill>
                  <a:srgbClr val="0070C0"/>
                </a:solidFill>
                <a:latin typeface="Cordia New" pitchFamily="34" charset="-34"/>
                <a:cs typeface="Cordia New" pitchFamily="34" charset="-34"/>
              </a:rPr>
              <a:t>5</a:t>
            </a:r>
            <a:endParaRPr lang="th-TH" sz="6600" b="1" dirty="0">
              <a:solidFill>
                <a:srgbClr val="0070C0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8" name="Picture 14" descr="http://t1.gstatic.com/images?q=tbn:7gcRFvHVUExfiM:http://www.logisticsclinic.com/web/images/stories/static/pic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643834" y="5357826"/>
            <a:ext cx="13573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1268760"/>
            <a:ext cx="7992888" cy="4462760"/>
          </a:xfrm>
          <a:prstGeom prst="rect">
            <a:avLst/>
          </a:prstGeom>
          <a:ln w="19050"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marL="273050" indent="-273050">
              <a:buFont typeface="Wingdings" pitchFamily="2" charset="2"/>
              <a:buChar char="q"/>
            </a:pPr>
            <a:r>
              <a:rPr lang="en-US" sz="2000" b="1" dirty="0" smtClean="0">
                <a:solidFill>
                  <a:srgbClr val="333399"/>
                </a:solidFill>
                <a:latin typeface="Tahoma" pitchFamily="34" charset="0"/>
                <a:cs typeface="Tahoma" pitchFamily="34" charset="0"/>
              </a:rPr>
              <a:t>WEF</a:t>
            </a:r>
            <a:r>
              <a:rPr lang="en-US" sz="2000" dirty="0" smtClean="0">
                <a:latin typeface="Tahoma" pitchFamily="34" charset="0"/>
                <a:cs typeface="Tahoma" pitchFamily="34" charset="0"/>
              </a:rPr>
              <a:t> is an independent organization that provides thoughts and recommendations through informal meeting among leaders in various fields. </a:t>
            </a:r>
            <a:endParaRPr lang="th-TH" sz="2000" dirty="0" smtClean="0">
              <a:latin typeface="Tahoma" pitchFamily="34" charset="0"/>
              <a:cs typeface="Tahoma" pitchFamily="34" charset="0"/>
            </a:endParaRPr>
          </a:p>
          <a:p>
            <a:pPr marL="273050" indent="-273050"/>
            <a:endParaRPr lang="th-TH" sz="2000" b="1" dirty="0" smtClean="0">
              <a:solidFill>
                <a:srgbClr val="333399"/>
              </a:solidFill>
              <a:latin typeface="Tahoma" pitchFamily="34" charset="0"/>
              <a:cs typeface="Tahoma" pitchFamily="34" charset="0"/>
            </a:endParaRPr>
          </a:p>
          <a:p>
            <a:pPr marL="273050" indent="-273050"/>
            <a:r>
              <a:rPr lang="en-US" sz="2400" b="1" dirty="0" smtClean="0">
                <a:solidFill>
                  <a:srgbClr val="333399"/>
                </a:solidFill>
                <a:latin typeface="Tahoma" pitchFamily="34" charset="0"/>
                <a:cs typeface="Tahoma" pitchFamily="34" charset="0"/>
              </a:rPr>
              <a:t>Main activities</a:t>
            </a:r>
            <a:r>
              <a:rPr lang="th-TH" sz="2400" b="1" dirty="0" smtClean="0">
                <a:solidFill>
                  <a:srgbClr val="333399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000" dirty="0" smtClean="0">
                <a:latin typeface="Tahoma" pitchFamily="34" charset="0"/>
                <a:cs typeface="Tahoma" pitchFamily="34" charset="0"/>
              </a:rPr>
              <a:t> </a:t>
            </a:r>
          </a:p>
          <a:p>
            <a:pPr marL="273050" indent="-273050">
              <a:buFont typeface="Wingdings" pitchFamily="2" charset="2"/>
              <a:buChar char="q"/>
            </a:pPr>
            <a:r>
              <a:rPr lang="en-US" sz="2000" b="1" dirty="0" smtClean="0">
                <a:solidFill>
                  <a:srgbClr val="333399"/>
                </a:solidFill>
                <a:latin typeface="Tahoma" pitchFamily="34" charset="0"/>
                <a:cs typeface="Tahoma" pitchFamily="34" charset="0"/>
              </a:rPr>
              <a:t>International Gathering</a:t>
            </a:r>
            <a:r>
              <a:rPr lang="th-TH" sz="2000" b="1" dirty="0" smtClean="0">
                <a:solidFill>
                  <a:srgbClr val="333399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000" dirty="0" smtClean="0">
                <a:latin typeface="Tahoma" pitchFamily="34" charset="0"/>
                <a:cs typeface="Tahoma" pitchFamily="34" charset="0"/>
              </a:rPr>
              <a:t>WEF Annual Meeting at </a:t>
            </a:r>
            <a:r>
              <a:rPr lang="en-US" sz="2000" dirty="0" err="1" smtClean="0">
                <a:latin typeface="Tahoma" pitchFamily="34" charset="0"/>
                <a:cs typeface="Tahoma" pitchFamily="34" charset="0"/>
              </a:rPr>
              <a:t>Davos</a:t>
            </a:r>
            <a:r>
              <a:rPr lang="en-US" sz="2000" dirty="0" smtClean="0">
                <a:latin typeface="Tahoma" pitchFamily="34" charset="0"/>
                <a:cs typeface="Tahoma" pitchFamily="34" charset="0"/>
              </a:rPr>
              <a:t>, Switzerland</a:t>
            </a:r>
            <a:r>
              <a:rPr lang="th-TH" sz="20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en-US" sz="2000" dirty="0" smtClean="0">
                <a:latin typeface="Tahoma" pitchFamily="34" charset="0"/>
                <a:cs typeface="Tahoma" pitchFamily="34" charset="0"/>
              </a:rPr>
              <a:t>in every January and WEF Regional Meeting</a:t>
            </a:r>
          </a:p>
          <a:p>
            <a:pPr marL="273050" indent="-273050"/>
            <a:endParaRPr lang="th-TH" sz="2000" b="1" dirty="0" smtClean="0">
              <a:solidFill>
                <a:srgbClr val="333399"/>
              </a:solidFill>
              <a:latin typeface="Tahoma" pitchFamily="34" charset="0"/>
              <a:cs typeface="Tahoma" pitchFamily="34" charset="0"/>
            </a:endParaRPr>
          </a:p>
          <a:p>
            <a:pPr marL="273050" indent="-273050">
              <a:buFont typeface="Wingdings" pitchFamily="2" charset="2"/>
              <a:buChar char="q"/>
            </a:pPr>
            <a:r>
              <a:rPr lang="en-US" sz="2000" b="1" dirty="0" smtClean="0">
                <a:solidFill>
                  <a:srgbClr val="333399"/>
                </a:solidFill>
                <a:latin typeface="Tahoma" pitchFamily="34" charset="0"/>
                <a:cs typeface="Tahoma" pitchFamily="34" charset="0"/>
              </a:rPr>
              <a:t>Research Publication</a:t>
            </a:r>
            <a:r>
              <a:rPr lang="th-TH" sz="2000" b="1" dirty="0" smtClean="0">
                <a:solidFill>
                  <a:srgbClr val="333399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000" dirty="0" smtClean="0">
                <a:latin typeface="Tahoma" pitchFamily="34" charset="0"/>
                <a:cs typeface="Tahoma" pitchFamily="34" charset="0"/>
              </a:rPr>
              <a:t>Global Competitiveness Report provides national ranking to countries across the world.</a:t>
            </a:r>
          </a:p>
          <a:p>
            <a:pPr marL="273050" indent="-273050"/>
            <a:endParaRPr lang="th-TH" sz="2000" dirty="0" smtClean="0">
              <a:latin typeface="Tahoma" pitchFamily="34" charset="0"/>
              <a:cs typeface="Tahoma" pitchFamily="34" charset="0"/>
            </a:endParaRPr>
          </a:p>
          <a:p>
            <a:pPr marL="273050" indent="-273050">
              <a:buFont typeface="Wingdings" pitchFamily="2" charset="2"/>
              <a:buChar char="q"/>
            </a:pPr>
            <a:r>
              <a:rPr lang="en-US" sz="2000" b="1" dirty="0" smtClean="0">
                <a:solidFill>
                  <a:srgbClr val="333399"/>
                </a:solidFill>
                <a:latin typeface="Tahoma" pitchFamily="34" charset="0"/>
                <a:cs typeface="Tahoma" pitchFamily="34" charset="0"/>
              </a:rPr>
              <a:t>Networking among leaders both private and public sectors </a:t>
            </a:r>
            <a:r>
              <a:rPr lang="en-US" sz="2000" dirty="0" smtClean="0">
                <a:latin typeface="Tahoma" pitchFamily="34" charset="0"/>
                <a:cs typeface="Tahoma" pitchFamily="34" charset="0"/>
              </a:rPr>
              <a:t>and also new-wave leaders e.g. Young Global Leader, Global </a:t>
            </a:r>
            <a:r>
              <a:rPr lang="en-US" sz="2000" dirty="0" err="1" smtClean="0">
                <a:latin typeface="Tahoma" pitchFamily="34" charset="0"/>
                <a:cs typeface="Tahoma" pitchFamily="34" charset="0"/>
              </a:rPr>
              <a:t>Sharpers</a:t>
            </a:r>
            <a:endParaRPr lang="th-TH" sz="2000" dirty="0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4" name="Picture 3" descr="WEF_logo.gif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3999" b="13274"/>
          <a:stretch>
            <a:fillRect/>
          </a:stretch>
        </p:blipFill>
        <p:spPr>
          <a:xfrm>
            <a:off x="7020272" y="-99392"/>
            <a:ext cx="2016224" cy="14663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Picture 4" descr="WEF REPOR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00958" y="2000240"/>
            <a:ext cx="1274961" cy="18012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0" y="-24"/>
            <a:ext cx="9144000" cy="62071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pPr marL="463550" indent="-463550">
              <a:lnSpc>
                <a:spcPts val="2200"/>
              </a:lnSpc>
              <a:defRPr/>
            </a:pPr>
            <a:endParaRPr lang="th-TH" b="1" kern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cs typeface="Tahoma" pitchFamily="34" charset="0"/>
            </a:endParaRPr>
          </a:p>
          <a:p>
            <a:pPr marL="463550" indent="-463550">
              <a:lnSpc>
                <a:spcPts val="2200"/>
              </a:lnSpc>
              <a:defRPr/>
            </a:pPr>
            <a:r>
              <a:rPr lang="en-US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WEF Meetings in 2012</a:t>
            </a:r>
            <a:endParaRPr lang="th-TH" sz="3200" b="1" kern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13" y="1894473"/>
            <a:ext cx="2771913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800" b="1" dirty="0" smtClean="0"/>
              <a:t>WEF Annual Meeting 2012 </a:t>
            </a:r>
            <a:br>
              <a:rPr lang="en-US" sz="1800" b="1" dirty="0" smtClean="0"/>
            </a:br>
            <a:r>
              <a:rPr lang="en-US" sz="1600" i="1" dirty="0" smtClean="0"/>
              <a:t> The Great Transformation</a:t>
            </a:r>
            <a:br>
              <a:rPr lang="en-US" sz="1600" i="1" dirty="0" smtClean="0"/>
            </a:br>
            <a:r>
              <a:rPr lang="en-US" sz="1600" i="1" dirty="0" smtClean="0"/>
              <a:t>: Shaping New Models</a:t>
            </a:r>
            <a:endParaRPr lang="en-US" sz="1600" dirty="0" smtClean="0"/>
          </a:p>
          <a:p>
            <a:pPr algn="ctr">
              <a:lnSpc>
                <a:spcPts val="1800"/>
              </a:lnSpc>
            </a:pPr>
            <a:r>
              <a:rPr lang="en-US" sz="1600" dirty="0" err="1" smtClean="0"/>
              <a:t>Davos</a:t>
            </a:r>
            <a:r>
              <a:rPr lang="en-US" sz="1600" dirty="0" smtClean="0"/>
              <a:t>, Switzerland</a:t>
            </a:r>
          </a:p>
          <a:p>
            <a:pPr algn="ctr">
              <a:lnSpc>
                <a:spcPts val="1800"/>
              </a:lnSpc>
            </a:pPr>
            <a:r>
              <a:rPr lang="en-US" sz="1600" dirty="0" smtClean="0"/>
              <a:t> </a:t>
            </a:r>
            <a:r>
              <a:rPr lang="th-TH" sz="1600" dirty="0" smtClean="0"/>
              <a:t>25-29 </a:t>
            </a:r>
            <a:r>
              <a:rPr lang="en-US" sz="1600" dirty="0" smtClean="0"/>
              <a:t>Jan 12</a:t>
            </a:r>
            <a:endParaRPr lang="th-TH" sz="1600" dirty="0"/>
          </a:p>
        </p:txBody>
      </p:sp>
      <p:sp>
        <p:nvSpPr>
          <p:cNvPr id="12" name="Rectangle 11"/>
          <p:cNvSpPr/>
          <p:nvPr/>
        </p:nvSpPr>
        <p:spPr>
          <a:xfrm>
            <a:off x="467544" y="3550657"/>
            <a:ext cx="2283125" cy="12464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600" b="1" dirty="0"/>
              <a:t>WEF on Latin </a:t>
            </a:r>
            <a:r>
              <a:rPr lang="en-US" sz="1600" b="1" dirty="0" smtClean="0"/>
              <a:t>America </a:t>
            </a:r>
          </a:p>
          <a:p>
            <a:pPr algn="ctr">
              <a:lnSpc>
                <a:spcPts val="1800"/>
              </a:lnSpc>
            </a:pPr>
            <a:r>
              <a:rPr lang="en-US" sz="1600" i="1" dirty="0" smtClean="0"/>
              <a:t>Regional Transformation </a:t>
            </a:r>
            <a:br>
              <a:rPr lang="en-US" sz="1600" i="1" dirty="0" smtClean="0"/>
            </a:br>
            <a:r>
              <a:rPr lang="en-US" sz="1600" i="1" dirty="0" smtClean="0"/>
              <a:t>in a New Global Context 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Puerto Vallarta, Mexico </a:t>
            </a:r>
            <a:endParaRPr lang="th-TH" sz="1600" dirty="0" smtClean="0"/>
          </a:p>
          <a:p>
            <a:pPr algn="ctr">
              <a:lnSpc>
                <a:spcPts val="1800"/>
              </a:lnSpc>
            </a:pPr>
            <a:r>
              <a:rPr lang="th-TH" sz="1600" dirty="0" smtClean="0"/>
              <a:t>16 – 18 </a:t>
            </a:r>
            <a:r>
              <a:rPr lang="en-US" sz="1600" dirty="0" smtClean="0"/>
              <a:t>Apr</a:t>
            </a:r>
            <a:r>
              <a:rPr lang="th-TH" sz="1600" dirty="0" smtClean="0"/>
              <a:t> </a:t>
            </a:r>
            <a:r>
              <a:rPr lang="en-US" sz="1600" dirty="0" smtClean="0"/>
              <a:t>12</a:t>
            </a:r>
            <a:endParaRPr lang="en-US" sz="1600" dirty="0"/>
          </a:p>
        </p:txBody>
      </p:sp>
      <p:sp>
        <p:nvSpPr>
          <p:cNvPr id="13" name="Rectangle 12"/>
          <p:cNvSpPr/>
          <p:nvPr/>
        </p:nvSpPr>
        <p:spPr>
          <a:xfrm>
            <a:off x="2483768" y="3565465"/>
            <a:ext cx="30963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600" b="1" dirty="0"/>
              <a:t>WEF on </a:t>
            </a:r>
            <a:r>
              <a:rPr lang="en-US" sz="1600" b="1" dirty="0" smtClean="0"/>
              <a:t>Africa </a:t>
            </a:r>
          </a:p>
          <a:p>
            <a:pPr algn="ctr">
              <a:lnSpc>
                <a:spcPts val="1800"/>
              </a:lnSpc>
            </a:pPr>
            <a:r>
              <a:rPr lang="en-US" sz="1600" i="1" dirty="0" smtClean="0"/>
              <a:t>Shaping Africa's Transformation</a:t>
            </a:r>
            <a:r>
              <a:rPr lang="en-US" sz="1600" b="1" dirty="0" smtClean="0"/>
              <a:t/>
            </a:r>
            <a:br>
              <a:rPr lang="en-US" sz="1600" b="1" dirty="0" smtClean="0"/>
            </a:br>
            <a:r>
              <a:rPr lang="en-US" sz="1600" dirty="0" smtClean="0"/>
              <a:t>Addis Ababa, Ethiopia </a:t>
            </a:r>
          </a:p>
          <a:p>
            <a:pPr algn="ctr">
              <a:lnSpc>
                <a:spcPts val="1800"/>
              </a:lnSpc>
            </a:pPr>
            <a:r>
              <a:rPr lang="th-TH" sz="1600" dirty="0" smtClean="0"/>
              <a:t>9 -11 </a:t>
            </a:r>
            <a:r>
              <a:rPr lang="en-US" sz="1600" dirty="0" smtClean="0"/>
              <a:t>May 12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364088" y="3535848"/>
            <a:ext cx="32403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600" b="1" dirty="0"/>
              <a:t>WEF </a:t>
            </a:r>
            <a:r>
              <a:rPr lang="en-US" sz="1600" b="1" dirty="0" smtClean="0"/>
              <a:t>on Europe, the Middle East, North Africa and Central Asia 2012</a:t>
            </a:r>
          </a:p>
          <a:p>
            <a:pPr algn="ctr">
              <a:lnSpc>
                <a:spcPts val="1800"/>
              </a:lnSpc>
            </a:pPr>
            <a:r>
              <a:rPr lang="en-US" sz="1600" i="1" dirty="0" smtClean="0"/>
              <a:t>Roadmaps for Reform, </a:t>
            </a:r>
          </a:p>
          <a:p>
            <a:pPr algn="ctr">
              <a:lnSpc>
                <a:spcPts val="1800"/>
              </a:lnSpc>
            </a:pPr>
            <a:r>
              <a:rPr lang="en-US" sz="1600" i="1" dirty="0" smtClean="0"/>
              <a:t>Pathways to Inclusive Growth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Istanbul, Turkey </a:t>
            </a:r>
            <a:br>
              <a:rPr lang="en-US" sz="1600" dirty="0" smtClean="0"/>
            </a:br>
            <a:r>
              <a:rPr lang="th-TH" sz="1600" dirty="0" smtClean="0"/>
              <a:t>4 – 6 </a:t>
            </a:r>
            <a:r>
              <a:rPr lang="en-US" sz="1600" dirty="0" smtClean="0"/>
              <a:t>June 12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24128" y="1916832"/>
            <a:ext cx="4104456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800"/>
              </a:lnSpc>
            </a:pPr>
            <a:r>
              <a:rPr lang="en-US" sz="1600" b="1" dirty="0" smtClean="0"/>
              <a:t>Annual  Meeting </a:t>
            </a:r>
            <a:br>
              <a:rPr lang="en-US" sz="1600" b="1" dirty="0" smtClean="0"/>
            </a:br>
            <a:r>
              <a:rPr lang="en-US" sz="1600" b="1" dirty="0" smtClean="0"/>
              <a:t>of the New Champions 2012</a:t>
            </a:r>
          </a:p>
          <a:p>
            <a:pPr algn="ctr">
              <a:lnSpc>
                <a:spcPts val="1800"/>
              </a:lnSpc>
            </a:pPr>
            <a:r>
              <a:rPr lang="en-US" sz="1600" i="1" dirty="0" smtClean="0"/>
              <a:t>Creating the Future Economy</a:t>
            </a:r>
            <a:endParaRPr lang="en-US" sz="1600" dirty="0" smtClean="0"/>
          </a:p>
          <a:p>
            <a:pPr algn="ctr">
              <a:lnSpc>
                <a:spcPts val="1800"/>
              </a:lnSpc>
            </a:pPr>
            <a:r>
              <a:rPr lang="en-US" sz="1600" dirty="0" smtClean="0"/>
              <a:t>Tianjin, China</a:t>
            </a:r>
            <a:endParaRPr lang="en-US" sz="1600" b="1" dirty="0" smtClean="0"/>
          </a:p>
          <a:p>
            <a:pPr algn="ctr">
              <a:lnSpc>
                <a:spcPts val="1800"/>
              </a:lnSpc>
            </a:pPr>
            <a:r>
              <a:rPr lang="th-TH" sz="1600" dirty="0" smtClean="0"/>
              <a:t>11-13</a:t>
            </a:r>
            <a:r>
              <a:rPr lang="en-US" sz="1600" dirty="0" smtClean="0"/>
              <a:t> Sep</a:t>
            </a:r>
            <a:r>
              <a:rPr lang="th-TH" sz="1600" dirty="0" smtClean="0"/>
              <a:t> </a:t>
            </a:r>
            <a:r>
              <a:rPr lang="en-US" sz="1600" dirty="0" smtClean="0"/>
              <a:t>12</a:t>
            </a:r>
          </a:p>
        </p:txBody>
      </p:sp>
      <p:cxnSp>
        <p:nvCxnSpPr>
          <p:cNvPr id="22" name="Straight Connector 21"/>
          <p:cNvCxnSpPr/>
          <p:nvPr/>
        </p:nvCxnSpPr>
        <p:spPr>
          <a:xfrm rot="5400000">
            <a:off x="4535996" y="3248980"/>
            <a:ext cx="216024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5400000">
            <a:off x="6264188" y="3465004"/>
            <a:ext cx="216024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rot="5400000">
            <a:off x="3887923" y="3465004"/>
            <a:ext cx="216024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rot="5400000">
            <a:off x="1511660" y="3465004"/>
            <a:ext cx="216024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rot="5400000">
            <a:off x="575556" y="3248980"/>
            <a:ext cx="216024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rot="5400000">
            <a:off x="8424428" y="3248980"/>
            <a:ext cx="216024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ounded Rectangle 6"/>
          <p:cNvSpPr/>
          <p:nvPr/>
        </p:nvSpPr>
        <p:spPr>
          <a:xfrm>
            <a:off x="3347864" y="1628800"/>
            <a:ext cx="2664296" cy="15121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en-US" sz="1800" b="1" dirty="0" smtClean="0"/>
              <a:t>WEF on East Asia </a:t>
            </a:r>
            <a:br>
              <a:rPr lang="en-US" sz="1800" b="1" dirty="0" smtClean="0"/>
            </a:br>
            <a:r>
              <a:rPr lang="en-US" sz="1800" b="1" dirty="0" smtClean="0"/>
              <a:t>Bangkok, Thailand</a:t>
            </a:r>
            <a:r>
              <a:rPr lang="en-US" sz="1800" dirty="0" smtClean="0"/>
              <a:t> </a:t>
            </a:r>
            <a:r>
              <a:rPr lang="en-US" sz="1600" i="1" dirty="0" smtClean="0"/>
              <a:t>Shaping the Region’s Future through Connectivity</a:t>
            </a:r>
            <a:r>
              <a:rPr lang="en-US" sz="1600" b="1" i="1" dirty="0" smtClean="0"/>
              <a:t> </a:t>
            </a:r>
            <a:r>
              <a:rPr lang="th-TH" sz="1800" b="1" dirty="0" smtClean="0"/>
              <a:t/>
            </a:r>
            <a:br>
              <a:rPr lang="th-TH" sz="1800" b="1" dirty="0" smtClean="0"/>
            </a:br>
            <a:r>
              <a:rPr lang="en-US" sz="1800" b="1" dirty="0" smtClean="0"/>
              <a:t>Bangkok, Thailand</a:t>
            </a:r>
            <a:endParaRPr lang="th-TH" sz="1800" b="1" dirty="0" smtClean="0"/>
          </a:p>
          <a:p>
            <a:pPr algn="ctr">
              <a:lnSpc>
                <a:spcPts val="1800"/>
              </a:lnSpc>
            </a:pPr>
            <a:r>
              <a:rPr lang="th-TH" sz="1800" b="1" dirty="0" smtClean="0"/>
              <a:t>30 </a:t>
            </a:r>
            <a:r>
              <a:rPr lang="en-US" sz="1800" b="1" dirty="0" smtClean="0"/>
              <a:t>May </a:t>
            </a:r>
            <a:r>
              <a:rPr lang="th-TH" sz="1800" b="1" dirty="0" smtClean="0"/>
              <a:t>-1 </a:t>
            </a:r>
            <a:r>
              <a:rPr lang="en-US" sz="1800" b="1" dirty="0" smtClean="0"/>
              <a:t>June </a:t>
            </a:r>
            <a:r>
              <a:rPr lang="th-TH" sz="1800" b="1" dirty="0" smtClean="0"/>
              <a:t>55</a:t>
            </a:r>
            <a:endParaRPr lang="th-TH" sz="1800" b="1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179512" y="3391252"/>
            <a:ext cx="871296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2"/>
          <p:cNvSpPr txBox="1">
            <a:spLocks noChangeArrowheads="1"/>
          </p:cNvSpPr>
          <p:nvPr/>
        </p:nvSpPr>
        <p:spPr bwMode="auto">
          <a:xfrm>
            <a:off x="179512" y="1858472"/>
            <a:ext cx="2160240" cy="214659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noAutofit/>
          </a:bodyPr>
          <a:lstStyle/>
          <a:p>
            <a:r>
              <a:rPr lang="en-US" sz="1600" i="1" dirty="0" smtClean="0"/>
              <a:t>The shifts of</a:t>
            </a:r>
          </a:p>
          <a:p>
            <a:r>
              <a:rPr lang="en-US" sz="1600" i="1" dirty="0" smtClean="0"/>
              <a:t>geopolitical and geo-economic power from West to East and from North to South</a:t>
            </a:r>
            <a:endParaRPr lang="th-TH" sz="1500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5" name="TextBox 52"/>
          <p:cNvSpPr txBox="1">
            <a:spLocks noChangeArrowheads="1"/>
          </p:cNvSpPr>
          <p:nvPr/>
        </p:nvSpPr>
        <p:spPr bwMode="auto">
          <a:xfrm>
            <a:off x="2483768" y="1858472"/>
            <a:ext cx="2016224" cy="216982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noAutofit/>
          </a:bodyPr>
          <a:lstStyle/>
          <a:p>
            <a:r>
              <a:rPr lang="en-US" sz="1600" i="1" dirty="0" smtClean="0"/>
              <a:t>Live together in a multicultural,</a:t>
            </a:r>
          </a:p>
          <a:p>
            <a:r>
              <a:rPr lang="en-US" sz="1600" i="1" dirty="0" smtClean="0"/>
              <a:t>multi-ethnic and multi-religious world</a:t>
            </a:r>
            <a:endParaRPr lang="th-TH" sz="1600" i="1" dirty="0" smtClean="0"/>
          </a:p>
          <a:p>
            <a:pPr algn="thaiDist"/>
            <a:r>
              <a:rPr lang="th-TH" sz="1500" dirty="0" smtClean="0">
                <a:latin typeface="Tahoma" pitchFamily="34" charset="0"/>
                <a:cs typeface="Tahoma" pitchFamily="34" charset="0"/>
              </a:rPr>
              <a:t> </a:t>
            </a:r>
          </a:p>
          <a:p>
            <a:pPr algn="thaiDist"/>
            <a:endParaRPr lang="th-TH" sz="1500" dirty="0" smtClean="0">
              <a:latin typeface="Tahoma" pitchFamily="34" charset="0"/>
              <a:cs typeface="Tahoma" pitchFamily="34" charset="0"/>
            </a:endParaRPr>
          </a:p>
          <a:p>
            <a:pPr algn="thaiDist"/>
            <a:endParaRPr lang="th-TH" sz="1500" dirty="0" smtClean="0">
              <a:latin typeface="Tahoma" pitchFamily="34" charset="0"/>
              <a:cs typeface="Tahoma" pitchFamily="34" charset="0"/>
            </a:endParaRPr>
          </a:p>
          <a:p>
            <a:pPr algn="thaiDist"/>
            <a:endParaRPr lang="th-TH" sz="1500" dirty="0" smtClean="0">
              <a:latin typeface="Tahoma" pitchFamily="34" charset="0"/>
              <a:cs typeface="Tahoma" pitchFamily="34" charset="0"/>
            </a:endParaRPr>
          </a:p>
          <a:p>
            <a:pPr algn="thaiDist"/>
            <a:endParaRPr lang="th-TH" sz="1500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TextBox 52"/>
          <p:cNvSpPr txBox="1">
            <a:spLocks noChangeArrowheads="1"/>
          </p:cNvSpPr>
          <p:nvPr/>
        </p:nvSpPr>
        <p:spPr bwMode="auto">
          <a:xfrm>
            <a:off x="4716016" y="1858472"/>
            <a:ext cx="1944216" cy="216982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noAutofit/>
          </a:bodyPr>
          <a:lstStyle/>
          <a:p>
            <a:r>
              <a:rPr lang="en-US" sz="1600" i="1" dirty="0" smtClean="0"/>
              <a:t>Address the social impact of globalization and</a:t>
            </a:r>
          </a:p>
          <a:p>
            <a:r>
              <a:rPr lang="en-US" sz="1600" i="1" dirty="0" smtClean="0"/>
              <a:t>the new wave of technological innovation</a:t>
            </a:r>
            <a:endParaRPr lang="th-TH" sz="1600" i="1" dirty="0" smtClean="0"/>
          </a:p>
          <a:p>
            <a:pPr algn="thaiDist"/>
            <a:endParaRPr lang="th-TH" sz="1500" dirty="0" smtClean="0">
              <a:latin typeface="Tahoma" pitchFamily="34" charset="0"/>
              <a:cs typeface="Tahoma" pitchFamily="34" charset="0"/>
            </a:endParaRPr>
          </a:p>
          <a:p>
            <a:pPr algn="thaiDist"/>
            <a:endParaRPr lang="th-TH" sz="1500" dirty="0" smtClean="0">
              <a:latin typeface="Tahoma" pitchFamily="34" charset="0"/>
              <a:cs typeface="Tahoma" pitchFamily="34" charset="0"/>
            </a:endParaRPr>
          </a:p>
          <a:p>
            <a:pPr algn="thaiDist"/>
            <a:endParaRPr lang="th-TH" sz="1500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TextBox 52"/>
          <p:cNvSpPr txBox="1">
            <a:spLocks noChangeArrowheads="1"/>
          </p:cNvSpPr>
          <p:nvPr/>
        </p:nvSpPr>
        <p:spPr bwMode="auto">
          <a:xfrm>
            <a:off x="6840104" y="1843371"/>
            <a:ext cx="2124384" cy="216982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noAutofit/>
          </a:bodyPr>
          <a:lstStyle/>
          <a:p>
            <a:r>
              <a:rPr lang="en-US" sz="1600" i="1" dirty="0" smtClean="0"/>
              <a:t>New model for job creation</a:t>
            </a:r>
            <a:endParaRPr lang="th-TH" sz="1600" i="1" dirty="0" smtClean="0"/>
          </a:p>
        </p:txBody>
      </p:sp>
      <p:sp>
        <p:nvSpPr>
          <p:cNvPr id="11" name="TextBox 52"/>
          <p:cNvSpPr txBox="1">
            <a:spLocks noChangeArrowheads="1"/>
          </p:cNvSpPr>
          <p:nvPr/>
        </p:nvSpPr>
        <p:spPr bwMode="auto">
          <a:xfrm>
            <a:off x="144016" y="4559636"/>
            <a:ext cx="2195736" cy="203771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noAutofit/>
          </a:bodyPr>
          <a:lstStyle/>
          <a:p>
            <a:r>
              <a:rPr lang="en-US" sz="1600" i="1" dirty="0" smtClean="0">
                <a:solidFill>
                  <a:schemeClr val="tx1"/>
                </a:solidFill>
              </a:rPr>
              <a:t>Growth and Employment Models</a:t>
            </a:r>
            <a:endParaRPr lang="th-TH" sz="1600" i="1" dirty="0" smtClean="0">
              <a:solidFill>
                <a:schemeClr val="tx1"/>
              </a:solidFill>
            </a:endParaRPr>
          </a:p>
          <a:p>
            <a:pPr algn="thaiDist"/>
            <a:endParaRPr lang="th-TH" sz="1600" i="1" dirty="0" smtClean="0"/>
          </a:p>
        </p:txBody>
      </p:sp>
      <p:sp>
        <p:nvSpPr>
          <p:cNvPr id="12" name="TextBox 52"/>
          <p:cNvSpPr txBox="1">
            <a:spLocks noChangeArrowheads="1"/>
          </p:cNvSpPr>
          <p:nvPr/>
        </p:nvSpPr>
        <p:spPr bwMode="auto">
          <a:xfrm>
            <a:off x="2483768" y="4575319"/>
            <a:ext cx="2088232" cy="20313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noAutofit/>
          </a:bodyPr>
          <a:lstStyle/>
          <a:p>
            <a:r>
              <a:rPr lang="en-US" sz="1600" i="1" dirty="0" smtClean="0">
                <a:solidFill>
                  <a:schemeClr val="tx1"/>
                </a:solidFill>
              </a:rPr>
              <a:t>Leadership and Innovation Models</a:t>
            </a:r>
            <a:endParaRPr lang="th-TH" sz="1600" i="1" dirty="0" smtClean="0">
              <a:solidFill>
                <a:schemeClr val="tx1"/>
              </a:solidFill>
            </a:endParaRPr>
          </a:p>
          <a:p>
            <a:pPr algn="thaiDist"/>
            <a:endParaRPr lang="th-TH" sz="1600" i="1" dirty="0" smtClean="0">
              <a:solidFill>
                <a:schemeClr val="tx1"/>
              </a:solidFill>
            </a:endParaRPr>
          </a:p>
          <a:p>
            <a:pPr algn="thaiDist"/>
            <a:endParaRPr lang="th-TH" sz="1400" spc="-5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 algn="thaiDist"/>
            <a:endParaRPr lang="th-TH" sz="1400" spc="-5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 algn="thaiDist"/>
            <a:endParaRPr lang="th-TH" sz="1400" spc="-5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3" name="TextBox 52"/>
          <p:cNvSpPr txBox="1">
            <a:spLocks noChangeArrowheads="1"/>
          </p:cNvSpPr>
          <p:nvPr/>
        </p:nvSpPr>
        <p:spPr bwMode="auto">
          <a:xfrm>
            <a:off x="4716016" y="4575319"/>
            <a:ext cx="1944216" cy="20162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noAutofit/>
          </a:bodyPr>
          <a:lstStyle/>
          <a:p>
            <a:r>
              <a:rPr lang="en-US" sz="1600" i="1" dirty="0" smtClean="0">
                <a:solidFill>
                  <a:schemeClr val="tx1"/>
                </a:solidFill>
              </a:rPr>
              <a:t>Sustainability and Resource Models</a:t>
            </a:r>
            <a:endParaRPr lang="th-TH" sz="1600" i="1" dirty="0" smtClean="0">
              <a:solidFill>
                <a:schemeClr val="tx1"/>
              </a:solidFill>
            </a:endParaRPr>
          </a:p>
        </p:txBody>
      </p:sp>
      <p:sp>
        <p:nvSpPr>
          <p:cNvPr id="14" name="TextBox 52"/>
          <p:cNvSpPr txBox="1">
            <a:spLocks noChangeArrowheads="1"/>
          </p:cNvSpPr>
          <p:nvPr/>
        </p:nvSpPr>
        <p:spPr bwMode="auto">
          <a:xfrm>
            <a:off x="6876256" y="4575319"/>
            <a:ext cx="2088232" cy="20313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noAutofit/>
          </a:bodyPr>
          <a:lstStyle/>
          <a:p>
            <a:r>
              <a:rPr lang="en-US" sz="1600" i="1" dirty="0" smtClean="0">
                <a:solidFill>
                  <a:schemeClr val="tx1"/>
                </a:solidFill>
              </a:rPr>
              <a:t>Social and Technological Models</a:t>
            </a:r>
            <a:endParaRPr lang="th-TH" sz="1600" i="1" dirty="0" smtClean="0">
              <a:solidFill>
                <a:schemeClr val="tx1"/>
              </a:solidFill>
            </a:endParaRPr>
          </a:p>
          <a:p>
            <a:endParaRPr lang="th-TH" sz="1400" spc="-5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endParaRPr lang="th-TH" sz="1400" spc="-5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endParaRPr lang="th-TH" sz="1400" spc="-5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endParaRPr lang="th-TH" sz="1400" spc="-5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1" name="Rectangle 10"/>
          <p:cNvSpPr>
            <a:spLocks noChangeArrowheads="1"/>
          </p:cNvSpPr>
          <p:nvPr/>
        </p:nvSpPr>
        <p:spPr bwMode="auto">
          <a:xfrm>
            <a:off x="107504" y="1340768"/>
            <a:ext cx="342899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000" b="1" u="sng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>Themes</a:t>
            </a:r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0" y="-24"/>
            <a:ext cx="9144000" cy="67424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pPr marL="622300" indent="-533400">
              <a:defRPr/>
            </a:pPr>
            <a:r>
              <a:rPr lang="en-US" sz="2000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	</a:t>
            </a:r>
            <a:r>
              <a:rPr lang="th-TH" sz="1800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แนวคิดหลักของการประชุม </a:t>
            </a:r>
            <a:r>
              <a:rPr lang="en-US" sz="1800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WEF Annual Meeting 2012 </a:t>
            </a:r>
            <a:r>
              <a:rPr lang="th-TH" sz="1800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ณ เมืองดาวอส </a:t>
            </a:r>
            <a:r>
              <a:rPr lang="en-US" sz="1800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/>
            </a:r>
            <a:br>
              <a:rPr lang="en-US" sz="1800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</a:br>
            <a:r>
              <a:rPr lang="th-TH" sz="1800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ประเทศสวิสเซอร์แลนด์ </a:t>
            </a:r>
          </a:p>
          <a:p>
            <a:pPr marL="622300" indent="-533400">
              <a:defRPr/>
            </a:pPr>
            <a:endParaRPr lang="th-TH" sz="2000" b="1" kern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cs typeface="Tahoma" pitchFamily="34" charset="0"/>
            </a:endParaRPr>
          </a:p>
          <a:p>
            <a:pPr marL="622300" indent="-533400" fontAlgn="base">
              <a:spcBef>
                <a:spcPct val="0"/>
              </a:spcBef>
              <a:spcAft>
                <a:spcPct val="0"/>
              </a:spcAft>
              <a:defRPr/>
            </a:pPr>
            <a:endParaRPr lang="th-TH" sz="2000" b="1" kern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3" name="Rectangle 10"/>
          <p:cNvSpPr>
            <a:spLocks noChangeArrowheads="1"/>
          </p:cNvSpPr>
          <p:nvPr/>
        </p:nvSpPr>
        <p:spPr bwMode="auto">
          <a:xfrm>
            <a:off x="64598" y="4077072"/>
            <a:ext cx="364330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000" b="1" u="sng" dirty="0" smtClean="0">
                <a:latin typeface="Tahoma" pitchFamily="34" charset="0"/>
                <a:cs typeface="Tahoma" pitchFamily="34" charset="0"/>
              </a:rPr>
              <a:t>Drivers</a:t>
            </a:r>
            <a:r>
              <a:rPr lang="th-TH" sz="2000" b="1" u="sng" dirty="0" smtClean="0">
                <a:latin typeface="Tahoma" pitchFamily="34" charset="0"/>
                <a:cs typeface="Tahoma" pitchFamily="34" charset="0"/>
              </a:rPr>
              <a:t> </a:t>
            </a:r>
            <a:endParaRPr lang="th-TH" sz="2000" b="1" u="sng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-499624" y="798112"/>
            <a:ext cx="9865096" cy="6104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92100" indent="-292100" algn="ctr">
              <a:lnSpc>
                <a:spcPts val="2000"/>
              </a:lnSpc>
            </a:pPr>
            <a:r>
              <a:rPr lang="en-US" sz="1500" b="1" dirty="0" smtClean="0">
                <a:latin typeface="Tahoma" pitchFamily="34" charset="0"/>
                <a:cs typeface="Tahoma" pitchFamily="34" charset="0"/>
              </a:rPr>
              <a:t>WEF Annual Meeting 2012</a:t>
            </a:r>
            <a:r>
              <a:rPr lang="en-US" sz="1500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sz="1500" dirty="0" smtClean="0">
                <a:solidFill>
                  <a:schemeClr val="tx2"/>
                </a:solidFill>
                <a:latin typeface="Tahoma" pitchFamily="34" charset="0"/>
                <a:cs typeface="Tahoma" pitchFamily="34" charset="0"/>
              </a:rPr>
            </a:br>
            <a:r>
              <a:rPr lang="en-US" sz="1800" b="1" i="1" spc="-20" dirty="0" smtClean="0"/>
              <a:t>The Great Transformation: Shaping New Models</a:t>
            </a:r>
            <a:r>
              <a:rPr lang="th-TH" sz="1800" b="1" spc="-20" dirty="0" smtClean="0"/>
              <a:t>  </a:t>
            </a:r>
            <a:r>
              <a:rPr lang="th-TH" sz="1500" spc="-2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ณ เมืองดาวอส สวิสเซอร์แลนด์ </a:t>
            </a:r>
            <a:r>
              <a:rPr lang="en-US" sz="1500" spc="-2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25-29 </a:t>
            </a:r>
            <a:r>
              <a:rPr lang="th-TH" sz="1500" spc="-2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ม.ค. </a:t>
            </a:r>
            <a:r>
              <a:rPr lang="en-US" sz="1500" spc="-2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2555  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2771800" y="4363516"/>
            <a:ext cx="6120680" cy="1588"/>
          </a:xfrm>
          <a:prstGeom prst="straightConnector1">
            <a:avLst/>
          </a:prstGeom>
          <a:ln w="57150">
            <a:solidFill>
              <a:srgbClr val="5790D5"/>
            </a:solidFill>
            <a:prstDash val="sysDot"/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AutoShape 132"/>
          <p:cNvSpPr>
            <a:spLocks noChangeArrowheads="1"/>
          </p:cNvSpPr>
          <p:nvPr/>
        </p:nvSpPr>
        <p:spPr bwMode="gray">
          <a:xfrm rot="927161">
            <a:off x="4484209" y="2112159"/>
            <a:ext cx="2000264" cy="3936504"/>
          </a:xfrm>
          <a:prstGeom prst="moon">
            <a:avLst>
              <a:gd name="adj" fmla="val 6042"/>
            </a:avLst>
          </a:prstGeom>
          <a:solidFill>
            <a:srgbClr val="000000"/>
          </a:solidFill>
          <a:ln w="1270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27"/>
          <p:cNvGrpSpPr/>
          <p:nvPr/>
        </p:nvGrpSpPr>
        <p:grpSpPr>
          <a:xfrm>
            <a:off x="288032" y="1700808"/>
            <a:ext cx="4355976" cy="4752528"/>
            <a:chOff x="-144016" y="1700808"/>
            <a:chExt cx="4355976" cy="4752528"/>
          </a:xfrm>
        </p:grpSpPr>
        <p:sp>
          <p:nvSpPr>
            <p:cNvPr id="83" name="AutoShape 166"/>
            <p:cNvSpPr>
              <a:spLocks noChangeArrowheads="1"/>
            </p:cNvSpPr>
            <p:nvPr/>
          </p:nvSpPr>
          <p:spPr bwMode="gray">
            <a:xfrm>
              <a:off x="107504" y="5294381"/>
              <a:ext cx="2601660" cy="1158955"/>
            </a:xfrm>
            <a:prstGeom prst="round2SameRect">
              <a:avLst/>
            </a:prstGeom>
            <a:solidFill>
              <a:schemeClr val="bg1">
                <a:lumMod val="85000"/>
              </a:schemeClr>
            </a:solidFill>
            <a:ln w="2540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ko-KR" sz="1800" b="1" kern="0" dirty="0" smtClean="0">
                  <a:latin typeface="Tahoma" pitchFamily="34" charset="0"/>
                  <a:ea typeface="굴림" pitchFamily="34" charset="-127"/>
                  <a:cs typeface="Tahoma" pitchFamily="34" charset="0"/>
                </a:rPr>
                <a:t>Sustainability </a:t>
              </a:r>
              <a:br>
                <a:rPr lang="en-US" altLang="ko-KR" sz="1800" b="1" kern="0" dirty="0" smtClean="0">
                  <a:latin typeface="Tahoma" pitchFamily="34" charset="0"/>
                  <a:ea typeface="굴림" pitchFamily="34" charset="-127"/>
                  <a:cs typeface="Tahoma" pitchFamily="34" charset="0"/>
                </a:rPr>
              </a:br>
              <a:r>
                <a:rPr lang="en-US" altLang="ko-KR" sz="1800" b="1" kern="0" dirty="0" smtClean="0">
                  <a:latin typeface="Tahoma" pitchFamily="34" charset="0"/>
                  <a:ea typeface="굴림" pitchFamily="34" charset="-127"/>
                  <a:cs typeface="Tahoma" pitchFamily="34" charset="0"/>
                </a:rPr>
                <a:t>and Resource Models</a:t>
              </a:r>
              <a:endParaRPr lang="th-TH" altLang="ko-KR" sz="1800" b="1" kern="0" dirty="0" smtClean="0">
                <a:latin typeface="Tahoma" pitchFamily="34" charset="0"/>
                <a:ea typeface="굴림" pitchFamily="34" charset="-127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ko-KR" sz="1600" b="1" kern="0" dirty="0" smtClean="0">
                <a:latin typeface="Tahoma" pitchFamily="34" charset="0"/>
                <a:ea typeface="굴림" pitchFamily="34" charset="-127"/>
                <a:cs typeface="Tahoma" pitchFamily="34" charset="0"/>
              </a:endParaRPr>
            </a:p>
          </p:txBody>
        </p:sp>
        <p:sp>
          <p:nvSpPr>
            <p:cNvPr id="102" name="AutoShape 166"/>
            <p:cNvSpPr>
              <a:spLocks noChangeArrowheads="1"/>
            </p:cNvSpPr>
            <p:nvPr/>
          </p:nvSpPr>
          <p:spPr bwMode="gray">
            <a:xfrm>
              <a:off x="107504" y="4013627"/>
              <a:ext cx="2592288" cy="1143565"/>
            </a:xfrm>
            <a:prstGeom prst="round2SameRect">
              <a:avLst/>
            </a:prstGeom>
            <a:solidFill>
              <a:schemeClr val="accent1">
                <a:lumMod val="75000"/>
              </a:schemeClr>
            </a:solidFill>
            <a:ln w="2540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ko-KR" sz="1800" b="1" kern="0" dirty="0" smtClean="0">
                  <a:solidFill>
                    <a:schemeClr val="bg1"/>
                  </a:solidFill>
                  <a:latin typeface="Tahoma" pitchFamily="34" charset="0"/>
                  <a:ea typeface="굴림" pitchFamily="34" charset="-127"/>
                  <a:cs typeface="Tahoma" pitchFamily="34" charset="0"/>
                </a:rPr>
                <a:t>Leadership </a:t>
              </a:r>
              <a:br>
                <a:rPr lang="en-US" altLang="ko-KR" sz="1800" b="1" kern="0" dirty="0" smtClean="0">
                  <a:solidFill>
                    <a:schemeClr val="bg1"/>
                  </a:solidFill>
                  <a:latin typeface="Tahoma" pitchFamily="34" charset="0"/>
                  <a:ea typeface="굴림" pitchFamily="34" charset="-127"/>
                  <a:cs typeface="Tahoma" pitchFamily="34" charset="0"/>
                </a:rPr>
              </a:br>
              <a:r>
                <a:rPr lang="en-US" altLang="ko-KR" sz="1800" b="1" kern="0" dirty="0" smtClean="0">
                  <a:solidFill>
                    <a:schemeClr val="bg1"/>
                  </a:solidFill>
                  <a:latin typeface="Tahoma" pitchFamily="34" charset="0"/>
                  <a:ea typeface="굴림" pitchFamily="34" charset="-127"/>
                  <a:cs typeface="Tahoma" pitchFamily="34" charset="0"/>
                </a:rPr>
                <a:t>and </a:t>
              </a:r>
              <a:br>
                <a:rPr lang="en-US" altLang="ko-KR" sz="1800" b="1" kern="0" dirty="0" smtClean="0">
                  <a:solidFill>
                    <a:schemeClr val="bg1"/>
                  </a:solidFill>
                  <a:latin typeface="Tahoma" pitchFamily="34" charset="0"/>
                  <a:ea typeface="굴림" pitchFamily="34" charset="-127"/>
                  <a:cs typeface="Tahoma" pitchFamily="34" charset="0"/>
                </a:rPr>
              </a:br>
              <a:r>
                <a:rPr lang="en-US" altLang="ko-KR" sz="1800" b="1" kern="0" dirty="0" smtClean="0">
                  <a:solidFill>
                    <a:schemeClr val="bg1"/>
                  </a:solidFill>
                  <a:latin typeface="Tahoma" pitchFamily="34" charset="0"/>
                  <a:ea typeface="굴림" pitchFamily="34" charset="-127"/>
                  <a:cs typeface="Tahoma" pitchFamily="34" charset="0"/>
                </a:rPr>
                <a:t>Innovation Models</a:t>
              </a:r>
              <a:endParaRPr lang="th-TH" altLang="ko-KR" sz="1800" b="1" kern="0" dirty="0" smtClean="0">
                <a:solidFill>
                  <a:schemeClr val="bg1"/>
                </a:solidFill>
                <a:latin typeface="Tahoma" pitchFamily="34" charset="0"/>
                <a:ea typeface="굴림" pitchFamily="34" charset="-127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ko-KR" sz="1600" b="1" kern="0" dirty="0" smtClean="0">
                <a:solidFill>
                  <a:schemeClr val="bg1"/>
                </a:solidFill>
                <a:latin typeface="Tahoma" pitchFamily="34" charset="0"/>
                <a:ea typeface="굴림" pitchFamily="34" charset="-127"/>
                <a:cs typeface="Tahoma" pitchFamily="34" charset="0"/>
              </a:endParaRPr>
            </a:p>
          </p:txBody>
        </p:sp>
        <p:grpSp>
          <p:nvGrpSpPr>
            <p:cNvPr id="3" name="Group 46"/>
            <p:cNvGrpSpPr/>
            <p:nvPr/>
          </p:nvGrpSpPr>
          <p:grpSpPr>
            <a:xfrm>
              <a:off x="-144016" y="2780928"/>
              <a:ext cx="3131840" cy="1080120"/>
              <a:chOff x="-160008" y="1700808"/>
              <a:chExt cx="2571768" cy="837974"/>
            </a:xfrm>
          </p:grpSpPr>
          <p:sp>
            <p:nvSpPr>
              <p:cNvPr id="81" name="AutoShape 166"/>
              <p:cNvSpPr>
                <a:spLocks noChangeArrowheads="1"/>
              </p:cNvSpPr>
              <p:nvPr/>
            </p:nvSpPr>
            <p:spPr bwMode="gray">
              <a:xfrm>
                <a:off x="35496" y="1700808"/>
                <a:ext cx="2162255" cy="837974"/>
              </a:xfrm>
              <a:prstGeom prst="round2SameRect">
                <a:avLst/>
              </a:prstGeom>
              <a:solidFill>
                <a:schemeClr val="bg1">
                  <a:lumMod val="85000"/>
                </a:schemeClr>
              </a:solidFill>
              <a:ln w="25400">
                <a:solidFill>
                  <a:srgbClr val="FFFF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itchFamily="34" charset="0"/>
                  <a:ea typeface="굴림" pitchFamily="34" charset="-127"/>
                  <a:cs typeface="Tahoma" pitchFamily="34" charset="0"/>
                </a:endParaRPr>
              </a:p>
            </p:txBody>
          </p:sp>
          <p:sp>
            <p:nvSpPr>
              <p:cNvPr id="103" name="TextBox 102"/>
              <p:cNvSpPr txBox="1"/>
              <p:nvPr/>
            </p:nvSpPr>
            <p:spPr>
              <a:xfrm>
                <a:off x="-160008" y="1772816"/>
                <a:ext cx="2571768" cy="7163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800" b="1" kern="0" dirty="0" smtClean="0">
                    <a:latin typeface="Tahoma" pitchFamily="34" charset="0"/>
                    <a:ea typeface="굴림" pitchFamily="34" charset="-127"/>
                    <a:cs typeface="Tahoma" pitchFamily="34" charset="0"/>
                  </a:rPr>
                  <a:t>Growth and </a:t>
                </a:r>
                <a:br>
                  <a:rPr lang="en-US" altLang="ko-KR" sz="1800" b="1" kern="0" dirty="0" smtClean="0">
                    <a:latin typeface="Tahoma" pitchFamily="34" charset="0"/>
                    <a:ea typeface="굴림" pitchFamily="34" charset="-127"/>
                    <a:cs typeface="Tahoma" pitchFamily="34" charset="0"/>
                  </a:rPr>
                </a:br>
                <a:r>
                  <a:rPr lang="en-US" altLang="ko-KR" sz="1800" b="1" kern="0" dirty="0" smtClean="0">
                    <a:latin typeface="Tahoma" pitchFamily="34" charset="0"/>
                    <a:ea typeface="굴림" pitchFamily="34" charset="-127"/>
                    <a:cs typeface="Tahoma" pitchFamily="34" charset="0"/>
                  </a:rPr>
                  <a:t>Employment Models</a:t>
                </a:r>
                <a:endParaRPr lang="th-TH" altLang="ko-KR" sz="1800" b="1" kern="0" dirty="0" smtClean="0">
                  <a:latin typeface="Tahoma" pitchFamily="34" charset="0"/>
                  <a:ea typeface="굴림" pitchFamily="34" charset="-127"/>
                  <a:cs typeface="Tahoma" pitchFamily="34" charset="0"/>
                </a:endParaRPr>
              </a:p>
              <a:p>
                <a:pPr algn="ctr"/>
                <a:endParaRPr lang="en-US" altLang="ko-KR" sz="1800" b="1" kern="0" dirty="0" smtClean="0">
                  <a:latin typeface="Tahoma" pitchFamily="34" charset="0"/>
                  <a:ea typeface="굴림" pitchFamily="34" charset="-127"/>
                  <a:cs typeface="Tahoma" pitchFamily="34" charset="0"/>
                </a:endParaRPr>
              </a:p>
            </p:txBody>
          </p:sp>
        </p:grpSp>
        <p:sp>
          <p:nvSpPr>
            <p:cNvPr id="45" name="Rectangle 44"/>
            <p:cNvSpPr/>
            <p:nvPr/>
          </p:nvSpPr>
          <p:spPr>
            <a:xfrm>
              <a:off x="1187624" y="1707630"/>
              <a:ext cx="302433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800" b="1" dirty="0" smtClean="0">
                  <a:latin typeface="Tahoma" pitchFamily="34" charset="0"/>
                  <a:cs typeface="Tahoma" pitchFamily="34" charset="0"/>
                </a:rPr>
                <a:t>The Great Transformation:</a:t>
              </a:r>
              <a:br>
                <a:rPr lang="en-US" sz="1800" b="1" dirty="0" smtClean="0">
                  <a:latin typeface="Tahoma" pitchFamily="34" charset="0"/>
                  <a:cs typeface="Tahoma" pitchFamily="34" charset="0"/>
                </a:rPr>
              </a:br>
              <a:r>
                <a:rPr lang="en-US" sz="1800" b="1" dirty="0" smtClean="0">
                  <a:latin typeface="Tahoma" pitchFamily="34" charset="0"/>
                  <a:cs typeface="Tahoma" pitchFamily="34" charset="0"/>
                </a:rPr>
                <a:t>Shaping New Models</a:t>
              </a:r>
              <a:r>
                <a:rPr lang="th-TH" sz="1800" b="1" dirty="0" smtClean="0">
                  <a:latin typeface="Tahoma" pitchFamily="34" charset="0"/>
                  <a:cs typeface="Tahoma" pitchFamily="34" charset="0"/>
                </a:rPr>
                <a:t> </a:t>
              </a:r>
            </a:p>
          </p:txBody>
        </p:sp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7504" y="1700808"/>
              <a:ext cx="1069135" cy="8640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5" name="TextBox 24"/>
          <p:cNvSpPr txBox="1"/>
          <p:nvPr/>
        </p:nvSpPr>
        <p:spPr>
          <a:xfrm>
            <a:off x="162096" y="836712"/>
            <a:ext cx="8822214" cy="338554"/>
          </a:xfrm>
          <a:prstGeom prst="rect">
            <a:avLst/>
          </a:prstGeom>
          <a:solidFill>
            <a:srgbClr val="0070C0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r">
              <a:defRPr/>
            </a:pPr>
            <a:r>
              <a:rPr lang="en-US" sz="1600" b="1" kern="0" spc="-50" dirty="0" smtClean="0">
                <a:latin typeface="Tahoma" pitchFamily="34" charset="0"/>
                <a:cs typeface="Tahoma" pitchFamily="34" charset="0"/>
              </a:rPr>
              <a:t>Main Agenda of </a:t>
            </a:r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WEF on East Asia 2012</a:t>
            </a:r>
            <a:endParaRPr lang="th-TH" sz="1600" dirty="0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4" name="Group 26"/>
          <p:cNvGrpSpPr/>
          <p:nvPr/>
        </p:nvGrpSpPr>
        <p:grpSpPr>
          <a:xfrm>
            <a:off x="4355976" y="1640994"/>
            <a:ext cx="4536504" cy="5172382"/>
            <a:chOff x="4860032" y="1640994"/>
            <a:chExt cx="4536504" cy="5172382"/>
          </a:xfrm>
        </p:grpSpPr>
        <p:pic>
          <p:nvPicPr>
            <p:cNvPr id="66" name="Picture 2" descr="http://www.kalasin3.go.th/news_pic/p67477720944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 bwMode="auto">
            <a:xfrm>
              <a:off x="5267826" y="2708920"/>
              <a:ext cx="2544534" cy="4104456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69" name="AutoShape 171"/>
            <p:cNvCxnSpPr>
              <a:cxnSpLocks noChangeShapeType="1"/>
            </p:cNvCxnSpPr>
            <p:nvPr/>
          </p:nvCxnSpPr>
          <p:spPr bwMode="auto">
            <a:xfrm flipV="1">
              <a:off x="5441222" y="3544253"/>
              <a:ext cx="441511" cy="86122"/>
            </a:xfrm>
            <a:prstGeom prst="straightConnector1">
              <a:avLst/>
            </a:prstGeom>
            <a:noFill/>
            <a:ln w="25400" cap="rnd">
              <a:solidFill>
                <a:srgbClr val="FFFFFF"/>
              </a:solidFill>
              <a:prstDash val="sysDot"/>
              <a:round/>
              <a:headEnd/>
              <a:tailEnd/>
            </a:ln>
            <a:effectLst/>
          </p:spPr>
        </p:cxnSp>
        <p:cxnSp>
          <p:nvCxnSpPr>
            <p:cNvPr id="70" name="AutoShape 172"/>
            <p:cNvCxnSpPr>
              <a:cxnSpLocks noChangeShapeType="1"/>
            </p:cNvCxnSpPr>
            <p:nvPr/>
          </p:nvCxnSpPr>
          <p:spPr bwMode="auto">
            <a:xfrm rot="16200000" flipH="1">
              <a:off x="5272290" y="4328281"/>
              <a:ext cx="523054" cy="888486"/>
            </a:xfrm>
            <a:prstGeom prst="straightConnector1">
              <a:avLst/>
            </a:prstGeom>
            <a:noFill/>
            <a:ln w="25400" cap="rnd">
              <a:solidFill>
                <a:srgbClr val="FFFFFF"/>
              </a:solidFill>
              <a:prstDash val="sysDot"/>
              <a:round/>
              <a:headEnd/>
              <a:tailEnd/>
            </a:ln>
            <a:effectLst/>
          </p:spPr>
        </p:cxnSp>
        <p:sp>
          <p:nvSpPr>
            <p:cNvPr id="44" name="Rectangle 43"/>
            <p:cNvSpPr/>
            <p:nvPr/>
          </p:nvSpPr>
          <p:spPr>
            <a:xfrm>
              <a:off x="5148064" y="1640994"/>
              <a:ext cx="3995936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Tahoma" pitchFamily="34" charset="0"/>
                  <a:cs typeface="Tahoma" pitchFamily="34" charset="0"/>
                </a:rPr>
                <a:t>Shaping the Region’s Future </a:t>
              </a:r>
              <a:br>
                <a:rPr lang="en-US" sz="2000" b="1" dirty="0" smtClean="0">
                  <a:latin typeface="Tahoma" pitchFamily="34" charset="0"/>
                  <a:cs typeface="Tahoma" pitchFamily="34" charset="0"/>
                </a:rPr>
              </a:br>
              <a:r>
                <a:rPr lang="en-US" sz="2000" b="1" dirty="0" smtClean="0">
                  <a:latin typeface="Tahoma" pitchFamily="34" charset="0"/>
                  <a:cs typeface="Tahoma" pitchFamily="34" charset="0"/>
                </a:rPr>
                <a:t>through Connectivity </a:t>
              </a:r>
              <a:endParaRPr lang="th-TH" sz="2000" b="1" dirty="0" smtClean="0">
                <a:latin typeface="Tahoma" pitchFamily="34" charset="0"/>
                <a:cs typeface="Tahoma" pitchFamily="34" charset="0"/>
              </a:endParaRPr>
            </a:p>
          </p:txBody>
        </p:sp>
        <p:pic>
          <p:nvPicPr>
            <p:cNvPr id="26" name="Picture 25" descr="map_asia.jpg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0FFFF"/>
                </a:clrFrom>
                <a:clrTo>
                  <a:srgbClr val="F0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860032" y="3501008"/>
              <a:ext cx="3096344" cy="2011404"/>
            </a:xfrm>
            <a:prstGeom prst="rect">
              <a:avLst/>
            </a:prstGeom>
          </p:spPr>
        </p:pic>
        <p:grpSp>
          <p:nvGrpSpPr>
            <p:cNvPr id="5" name="Group 50"/>
            <p:cNvGrpSpPr/>
            <p:nvPr/>
          </p:nvGrpSpPr>
          <p:grpSpPr>
            <a:xfrm>
              <a:off x="6588224" y="2786058"/>
              <a:ext cx="2808312" cy="3024336"/>
              <a:chOff x="6744863" y="2642042"/>
              <a:chExt cx="2643206" cy="3024336"/>
            </a:xfrm>
          </p:grpSpPr>
          <p:grpSp>
            <p:nvGrpSpPr>
              <p:cNvPr id="6" name="Group 49"/>
              <p:cNvGrpSpPr/>
              <p:nvPr/>
            </p:nvGrpSpPr>
            <p:grpSpPr>
              <a:xfrm>
                <a:off x="6876256" y="2642042"/>
                <a:ext cx="2376264" cy="3024336"/>
                <a:chOff x="6876256" y="2498026"/>
                <a:chExt cx="2376264" cy="3024336"/>
              </a:xfrm>
            </p:grpSpPr>
            <p:sp>
              <p:nvSpPr>
                <p:cNvPr id="72" name="AutoShape 146"/>
                <p:cNvSpPr>
                  <a:spLocks noChangeArrowheads="1"/>
                </p:cNvSpPr>
                <p:nvPr/>
              </p:nvSpPr>
              <p:spPr bwMode="gray">
                <a:xfrm>
                  <a:off x="6956652" y="2498026"/>
                  <a:ext cx="2295868" cy="1008112"/>
                </a:xfrm>
                <a:prstGeom prst="round2SameRect">
                  <a:avLst/>
                </a:prstGeom>
                <a:solidFill>
                  <a:schemeClr val="bg1">
                    <a:lumMod val="50000"/>
                  </a:schemeClr>
                </a:solidFill>
                <a:ln w="2540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defRPr/>
                  </a:pPr>
                  <a:r>
                    <a:rPr lang="en-US" sz="1600" b="1" dirty="0" smtClean="0">
                      <a:solidFill>
                        <a:schemeClr val="bg1"/>
                      </a:solidFill>
                      <a:latin typeface="Tahoma" pitchFamily="34" charset="0"/>
                      <a:cs typeface="Tahoma" pitchFamily="34" charset="0"/>
                    </a:rPr>
                    <a:t>Regional Models</a:t>
                  </a:r>
                </a:p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lang="en-US" altLang="ko-KR" sz="1600" b="1" dirty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4" name="AutoShape 151"/>
                <p:cNvSpPr>
                  <a:spLocks noChangeArrowheads="1"/>
                </p:cNvSpPr>
                <p:nvPr/>
              </p:nvSpPr>
              <p:spPr bwMode="gray">
                <a:xfrm>
                  <a:off x="6901646" y="3578146"/>
                  <a:ext cx="2350873" cy="936104"/>
                </a:xfrm>
                <a:prstGeom prst="round2SameRect">
                  <a:avLst/>
                </a:prstGeom>
                <a:solidFill>
                  <a:schemeClr val="bg1">
                    <a:lumMod val="65000"/>
                  </a:schemeClr>
                </a:solidFill>
                <a:ln w="2540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altLang="ko-KR" sz="16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ahoma" pitchFamily="34" charset="0"/>
                    <a:ea typeface="굴림" pitchFamily="34" charset="-127"/>
                    <a:cs typeface="Tahoma" pitchFamily="34" charset="0"/>
                  </a:endParaRPr>
                </a:p>
              </p:txBody>
            </p:sp>
            <p:sp>
              <p:nvSpPr>
                <p:cNvPr id="76" name="AutoShape 166"/>
                <p:cNvSpPr>
                  <a:spLocks noChangeArrowheads="1"/>
                </p:cNvSpPr>
                <p:nvPr/>
              </p:nvSpPr>
              <p:spPr bwMode="gray">
                <a:xfrm>
                  <a:off x="6876256" y="4586258"/>
                  <a:ext cx="2376264" cy="936104"/>
                </a:xfrm>
                <a:prstGeom prst="round2SameRect">
                  <a:avLst/>
                </a:prstGeom>
                <a:solidFill>
                  <a:schemeClr val="accent5">
                    <a:lumMod val="75000"/>
                  </a:schemeClr>
                </a:solidFill>
                <a:ln w="2540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defRPr/>
                  </a:pPr>
                  <a:r>
                    <a:rPr lang="en-US" altLang="ko-KR" sz="1600" b="1" kern="0" dirty="0" smtClean="0">
                      <a:solidFill>
                        <a:srgbClr val="FFFFFF"/>
                      </a:solidFill>
                      <a:latin typeface="Tahoma" pitchFamily="34" charset="0"/>
                      <a:ea typeface="굴림" pitchFamily="34" charset="-127"/>
                      <a:cs typeface="Tahoma" pitchFamily="34" charset="0"/>
                    </a:rPr>
                    <a:t>Regional Connectivity</a:t>
                  </a:r>
                </a:p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lang="en-US" altLang="ko-KR" sz="1400" b="1" dirty="0" smtClean="0">
                    <a:solidFill>
                      <a:schemeClr val="bg1"/>
                    </a:solidFill>
                    <a:latin typeface="Tahoma" pitchFamily="34" charset="0"/>
                    <a:cs typeface="Tahoma" pitchFamily="34" charset="0"/>
                  </a:endParaRPr>
                </a:p>
              </p:txBody>
            </p:sp>
          </p:grpSp>
          <p:sp>
            <p:nvSpPr>
              <p:cNvPr id="101" name="TextBox 100"/>
              <p:cNvSpPr txBox="1"/>
              <p:nvPr/>
            </p:nvSpPr>
            <p:spPr>
              <a:xfrm>
                <a:off x="6744863" y="3954542"/>
                <a:ext cx="264320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600" b="1" kern="0" dirty="0" err="1" smtClean="0">
                    <a:solidFill>
                      <a:srgbClr val="FFFFFF"/>
                    </a:solidFill>
                    <a:latin typeface="Tahoma" pitchFamily="34" charset="0"/>
                    <a:ea typeface="굴림" pitchFamily="34" charset="-127"/>
                    <a:cs typeface="Tahoma" pitchFamily="34" charset="0"/>
                  </a:rPr>
                  <a:t>Region@Risks</a:t>
                </a:r>
                <a:endParaRPr lang="en-US" altLang="ko-KR" sz="1600" b="1" kern="0" dirty="0" smtClean="0">
                  <a:solidFill>
                    <a:srgbClr val="FFFFFF"/>
                  </a:solidFill>
                  <a:latin typeface="Tahoma" pitchFamily="34" charset="0"/>
                  <a:ea typeface="굴림" pitchFamily="34" charset="-127"/>
                  <a:cs typeface="Tahoma" pitchFamily="34" charset="0"/>
                </a:endParaRPr>
              </a:p>
            </p:txBody>
          </p:sp>
        </p:grpSp>
      </p:grpSp>
      <p:sp>
        <p:nvSpPr>
          <p:cNvPr id="28" name="Title 1"/>
          <p:cNvSpPr txBox="1">
            <a:spLocks/>
          </p:cNvSpPr>
          <p:nvPr/>
        </p:nvSpPr>
        <p:spPr>
          <a:xfrm>
            <a:off x="0" y="-24"/>
            <a:ext cx="9144000" cy="62071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pPr marL="90488" lvl="0" indent="-1588">
              <a:defRPr/>
            </a:pPr>
            <a:r>
              <a:rPr lang="en-US" sz="2000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World </a:t>
            </a:r>
            <a:r>
              <a:rPr lang="en-US" sz="2000" b="1" kern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Economic Forum on East Asia </a:t>
            </a:r>
            <a:r>
              <a:rPr lang="en-US" sz="2000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2012, Bangkok Thailand,</a:t>
            </a:r>
            <a:r>
              <a:rPr lang="th-TH" sz="2000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 </a:t>
            </a:r>
            <a:r>
              <a:rPr lang="th-TH" sz="2000" b="1" kern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30 </a:t>
            </a:r>
            <a:r>
              <a:rPr lang="en-US" sz="2000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May</a:t>
            </a:r>
            <a:r>
              <a:rPr lang="th-TH" sz="2000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 – </a:t>
            </a:r>
            <a:r>
              <a:rPr lang="th-TH" sz="2000" b="1" kern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1 </a:t>
            </a:r>
            <a:r>
              <a:rPr lang="en-US" sz="2000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June</a:t>
            </a:r>
            <a:r>
              <a:rPr lang="th-TH" sz="2000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 </a:t>
            </a:r>
            <a:r>
              <a:rPr lang="en-US" sz="2000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2012</a:t>
            </a:r>
            <a:endParaRPr lang="en-US" sz="1800" b="1" kern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cs typeface="Tahoma" pitchFamily="34" charset="0"/>
            </a:endParaRPr>
          </a:p>
          <a:p>
            <a:pPr marL="90488" indent="-1588">
              <a:defRPr/>
            </a:pPr>
            <a:endParaRPr lang="th-TH" sz="2000" b="1" kern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00034" y="1285861"/>
            <a:ext cx="300036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500" b="1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WEF Annual Meeting 2012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5"/>
          <p:cNvSpPr txBox="1">
            <a:spLocks noChangeArrowheads="1"/>
          </p:cNvSpPr>
          <p:nvPr/>
        </p:nvSpPr>
        <p:spPr bwMode="auto">
          <a:xfrm>
            <a:off x="285750" y="428604"/>
            <a:ext cx="8305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914400" indent="-914400"/>
            <a:r>
              <a:rPr lang="th-TH" sz="240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</a:t>
            </a:r>
            <a:endParaRPr lang="th-TH" sz="2400" b="1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5603" name="TextBox 6"/>
          <p:cNvSpPr txBox="1">
            <a:spLocks noChangeArrowheads="1"/>
          </p:cNvSpPr>
          <p:nvPr/>
        </p:nvSpPr>
        <p:spPr bwMode="auto">
          <a:xfrm>
            <a:off x="285750" y="1389042"/>
            <a:ext cx="8382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316038" indent="-1316038"/>
            <a:r>
              <a:rPr lang="th-TH" sz="240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</a:t>
            </a:r>
            <a:endParaRPr lang="th-TH" sz="2400" b="1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4282" y="882619"/>
            <a:ext cx="7786742" cy="338554"/>
          </a:xfrm>
          <a:prstGeom prst="rect">
            <a:avLst/>
          </a:prstGeom>
          <a:solidFill>
            <a:srgbClr val="0070C0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u="sng" dirty="0" smtClean="0">
                <a:latin typeface="Tahoma" pitchFamily="34" charset="0"/>
                <a:cs typeface="Tahoma" pitchFamily="34" charset="0"/>
              </a:rPr>
              <a:t>Private </a:t>
            </a:r>
            <a:r>
              <a:rPr lang="en-US" sz="1600" b="1" u="sng" dirty="0">
                <a:latin typeface="Tahoma" pitchFamily="34" charset="0"/>
                <a:cs typeface="Tahoma" pitchFamily="34" charset="0"/>
              </a:rPr>
              <a:t>Session </a:t>
            </a:r>
            <a:r>
              <a:rPr lang="en-US" sz="1600" b="1" u="sng" dirty="0" smtClean="0">
                <a:latin typeface="Tahoma" pitchFamily="34" charset="0"/>
                <a:cs typeface="Tahoma" pitchFamily="34" charset="0"/>
              </a:rPr>
              <a:t>on 30 May 12 (1</a:t>
            </a:r>
            <a:r>
              <a:rPr lang="en-US" sz="1600" b="1" u="sng" baseline="30000" dirty="0" smtClean="0">
                <a:latin typeface="Tahoma" pitchFamily="34" charset="0"/>
                <a:cs typeface="Tahoma" pitchFamily="34" charset="0"/>
              </a:rPr>
              <a:t>st</a:t>
            </a:r>
            <a:r>
              <a:rPr lang="en-US" sz="1600" b="1" u="sng" dirty="0" smtClean="0">
                <a:latin typeface="Tahoma" pitchFamily="34" charset="0"/>
                <a:cs typeface="Tahoma" pitchFamily="34" charset="0"/>
              </a:rPr>
              <a:t> Day)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 </a:t>
            </a:r>
            <a:endParaRPr lang="en-US" sz="1600" dirty="0"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26" name="Table 25"/>
          <p:cNvGraphicFramePr>
            <a:graphicFrameLocks noGrp="1"/>
          </p:cNvGraphicFramePr>
          <p:nvPr/>
        </p:nvGraphicFramePr>
        <p:xfrm>
          <a:off x="214313" y="1668442"/>
          <a:ext cx="8572560" cy="3672014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795145"/>
                <a:gridCol w="1866229"/>
                <a:gridCol w="1693293"/>
                <a:gridCol w="1545819"/>
                <a:gridCol w="1672074"/>
              </a:tblGrid>
              <a:tr h="285753">
                <a:tc>
                  <a:txBody>
                    <a:bodyPr/>
                    <a:lstStyle/>
                    <a:p>
                      <a:pPr algn="ctr"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914400" algn="l"/>
                        </a:tabLst>
                      </a:pPr>
                      <a:r>
                        <a:rPr lang="en-US" sz="1400" dirty="0"/>
                        <a:t>Tourism </a:t>
                      </a:r>
                      <a:endParaRPr lang="en-US" sz="1400" dirty="0">
                        <a:latin typeface="Tahoma" pitchFamily="34" charset="0"/>
                        <a:ea typeface="Times New Roman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914400" algn="l"/>
                        </a:tabLst>
                      </a:pPr>
                      <a:r>
                        <a:rPr lang="en-US" sz="1400" dirty="0"/>
                        <a:t>ICT </a:t>
                      </a:r>
                      <a:endParaRPr lang="en-US" sz="1400" dirty="0">
                        <a:latin typeface="Tahoma" pitchFamily="34" charset="0"/>
                        <a:ea typeface="Times New Roman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914400" algn="l"/>
                        </a:tabLst>
                      </a:pPr>
                      <a:r>
                        <a:rPr lang="en-US" sz="1400" dirty="0"/>
                        <a:t>Energy</a:t>
                      </a:r>
                      <a:endParaRPr lang="en-US" sz="1400" dirty="0">
                        <a:latin typeface="Tahoma" pitchFamily="34" charset="0"/>
                        <a:ea typeface="Times New Roman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914400" algn="l"/>
                        </a:tabLst>
                      </a:pPr>
                      <a:r>
                        <a:rPr lang="en-US" sz="1400" dirty="0"/>
                        <a:t>Agriculture</a:t>
                      </a:r>
                      <a:endParaRPr lang="en-US" sz="1400" dirty="0">
                        <a:latin typeface="Tahoma" pitchFamily="34" charset="0"/>
                        <a:ea typeface="Times New Roman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914400" algn="l"/>
                        </a:tabLst>
                      </a:pPr>
                      <a:r>
                        <a:rPr lang="en-US" sz="1400" dirty="0"/>
                        <a:t>Public Health</a:t>
                      </a:r>
                      <a:endParaRPr lang="en-US" sz="1400" dirty="0">
                        <a:latin typeface="Tahoma" pitchFamily="34" charset="0"/>
                        <a:ea typeface="Times New Roman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</a:tr>
              <a:tr h="2917871">
                <a:tc>
                  <a:txBody>
                    <a:bodyPr/>
                    <a:lstStyle/>
                    <a:p>
                      <a:pPr marL="176213" indent="-176213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 smtClean="0"/>
                        <a:t>1. </a:t>
                      </a:r>
                      <a:r>
                        <a:rPr lang="en-US" sz="1400" dirty="0" smtClean="0"/>
                        <a:t>Ensuring Competitiveness through the Dynamic Growth of Tourism</a:t>
                      </a:r>
                      <a:endParaRPr lang="en-US" sz="1400" dirty="0"/>
                    </a:p>
                    <a:p>
                      <a:pPr marL="176213" indent="-176213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 smtClean="0"/>
                        <a:t>2. </a:t>
                      </a:r>
                      <a:r>
                        <a:rPr lang="en-US" sz="1400" dirty="0" smtClean="0"/>
                        <a:t>Reducing Obstacles to Travel Mobility</a:t>
                      </a:r>
                      <a:endParaRPr lang="en-US" sz="1400" dirty="0"/>
                    </a:p>
                    <a:p>
                      <a:pPr marL="176213" indent="-176213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 smtClean="0"/>
                        <a:t>3. </a:t>
                      </a:r>
                      <a:r>
                        <a:rPr lang="en-US" sz="1400" dirty="0" smtClean="0"/>
                        <a:t>Enabling</a:t>
                      </a:r>
                      <a:r>
                        <a:rPr lang="en-US" sz="1400" baseline="0" dirty="0" smtClean="0"/>
                        <a:t> Trade </a:t>
                      </a:r>
                    </a:p>
                    <a:p>
                      <a:pPr marL="176213" indent="-176213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 smtClean="0"/>
                        <a:t>4. </a:t>
                      </a:r>
                      <a:r>
                        <a:rPr lang="en-US" sz="1400" dirty="0" smtClean="0"/>
                        <a:t>Flight Plan for Sustainable Aviation</a:t>
                      </a:r>
                      <a:endParaRPr lang="en-US" sz="1400" dirty="0"/>
                    </a:p>
                    <a:p>
                      <a:pPr marL="176213" indent="-176213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 smtClean="0"/>
                        <a:t>5. </a:t>
                      </a:r>
                      <a:r>
                        <a:rPr lang="en-US" sz="1400" dirty="0" smtClean="0"/>
                        <a:t>A New Brand of Consumers</a:t>
                      </a:r>
                      <a:endParaRPr lang="en-US" sz="1400" dirty="0">
                        <a:latin typeface="Tahoma" pitchFamily="34" charset="0"/>
                        <a:ea typeface="Times New Roman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6213" indent="-176213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 smtClean="0"/>
                        <a:t>1. </a:t>
                      </a:r>
                      <a:r>
                        <a:rPr lang="en-US" sz="1400" dirty="0" smtClean="0"/>
                        <a:t>Power of Data to Fuel Technological, Social, and Economic Innovations</a:t>
                      </a:r>
                      <a:endParaRPr lang="en-US" sz="1400" dirty="0"/>
                    </a:p>
                    <a:p>
                      <a:pPr marL="176213" indent="-176213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 smtClean="0"/>
                        <a:t>2. </a:t>
                      </a:r>
                      <a:r>
                        <a:rPr lang="en-US" sz="1400" dirty="0" smtClean="0"/>
                        <a:t>Connectivity </a:t>
                      </a:r>
                      <a:r>
                        <a:rPr lang="en-US" sz="1400" dirty="0"/>
                        <a:t>for Growth: Digital and Physical </a:t>
                      </a:r>
                    </a:p>
                    <a:p>
                      <a:pPr marL="176213" indent="-176213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/>
                        <a:t>3</a:t>
                      </a:r>
                      <a:r>
                        <a:rPr lang="th-TH" sz="1400" dirty="0" smtClean="0"/>
                        <a:t>. </a:t>
                      </a:r>
                      <a:r>
                        <a:rPr lang="en-US" sz="1400" dirty="0" smtClean="0"/>
                        <a:t>Partnering</a:t>
                      </a:r>
                      <a:r>
                        <a:rPr lang="en-US" sz="1400" baseline="0" dirty="0" smtClean="0"/>
                        <a:t> for Cyber Resilience: Individual Action, Collective Good</a:t>
                      </a:r>
                      <a:endParaRPr lang="en-US" sz="1400" dirty="0">
                        <a:latin typeface="Tahoma" pitchFamily="34" charset="0"/>
                        <a:ea typeface="Times New Roman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6213" indent="-176213">
                        <a:lnSpc>
                          <a:spcPts val="1700"/>
                        </a:lnSpc>
                        <a:spcAft>
                          <a:spcPts val="0"/>
                        </a:spcAft>
                        <a:tabLst>
                          <a:tab pos="176213" algn="l"/>
                        </a:tabLst>
                      </a:pPr>
                      <a:r>
                        <a:rPr lang="th-TH" sz="1400" dirty="0" smtClean="0"/>
                        <a:t>1. </a:t>
                      </a:r>
                      <a:r>
                        <a:rPr lang="en-US" sz="1400" dirty="0" smtClean="0"/>
                        <a:t>Energy </a:t>
                      </a:r>
                      <a:r>
                        <a:rPr lang="en-US" sz="1400" dirty="0"/>
                        <a:t>Security and Infrastructure Roundtable: </a:t>
                      </a:r>
                      <a:r>
                        <a:rPr lang="en-US" sz="1400" dirty="0" smtClean="0"/>
                        <a:t>ASEAN: </a:t>
                      </a:r>
                      <a:r>
                        <a:rPr lang="en-US" sz="1400" dirty="0"/>
                        <a:t>Five-Year Plan in Energy</a:t>
                      </a:r>
                    </a:p>
                    <a:p>
                      <a:pPr marL="176213" indent="-176213">
                        <a:lnSpc>
                          <a:spcPts val="1700"/>
                        </a:lnSpc>
                        <a:spcAft>
                          <a:spcPts val="0"/>
                        </a:spcAft>
                        <a:tabLst>
                          <a:tab pos="176213" algn="l"/>
                        </a:tabLst>
                      </a:pPr>
                      <a:r>
                        <a:rPr lang="th-TH" sz="1400" dirty="0" smtClean="0"/>
                        <a:t>2. </a:t>
                      </a:r>
                      <a:r>
                        <a:rPr lang="en-US" sz="1400" dirty="0" smtClean="0"/>
                        <a:t>New </a:t>
                      </a:r>
                      <a:r>
                        <a:rPr lang="en-US" sz="1400" dirty="0"/>
                        <a:t>Energy Architecture for 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spc="-30" dirty="0" smtClean="0"/>
                        <a:t>East Asia</a:t>
                      </a:r>
                      <a:endParaRPr lang="en-US" sz="1400" dirty="0">
                        <a:latin typeface="Tahoma" pitchFamily="34" charset="0"/>
                        <a:ea typeface="Times New Roman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21285" indent="-121285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/>
                        <a:t>	</a:t>
                      </a:r>
                      <a:r>
                        <a:rPr lang="en-US" sz="1400" spc="-30" dirty="0"/>
                        <a:t>Putting the New Vision for Agriculture into</a:t>
                      </a:r>
                      <a:r>
                        <a:rPr lang="th-TH" sz="1400" spc="-30" dirty="0"/>
                        <a:t> </a:t>
                      </a:r>
                      <a:r>
                        <a:rPr lang="en-US" sz="1400" spc="-30" dirty="0"/>
                        <a:t> Action in </a:t>
                      </a:r>
                      <a:r>
                        <a:rPr lang="en-US" sz="1400" spc="-30" dirty="0" smtClean="0"/>
                        <a:t>East Asia</a:t>
                      </a:r>
                      <a:endParaRPr lang="en-US" sz="1400" dirty="0">
                        <a:latin typeface="Tahoma" pitchFamily="34" charset="0"/>
                        <a:ea typeface="Times New Roman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0490" indent="-110490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/>
                        <a:t>  </a:t>
                      </a:r>
                      <a:r>
                        <a:rPr lang="en-US" sz="1400" dirty="0" smtClean="0"/>
                        <a:t>Healthy </a:t>
                      </a:r>
                      <a:r>
                        <a:rPr lang="en-US" sz="1400" dirty="0"/>
                        <a:t>Living: Collaborative Solutions for Maximizing Impact</a:t>
                      </a:r>
                      <a:endParaRPr lang="en-US" sz="1400" dirty="0">
                        <a:latin typeface="Tahoma" pitchFamily="34" charset="0"/>
                        <a:ea typeface="Times New Roman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</a:tr>
              <a:tr h="234195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914400" algn="l"/>
                        </a:tabLst>
                      </a:pPr>
                      <a:r>
                        <a:rPr lang="th-TH" sz="1400" dirty="0"/>
                        <a:t>5</a:t>
                      </a:r>
                      <a:endParaRPr lang="en-US" sz="1600" dirty="0">
                        <a:latin typeface="Tahoma" pitchFamily="34" charset="0"/>
                        <a:ea typeface="Times New Roman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914400" algn="l"/>
                        </a:tabLst>
                      </a:pPr>
                      <a:r>
                        <a:rPr lang="th-TH" sz="1400"/>
                        <a:t>3</a:t>
                      </a:r>
                      <a:endParaRPr lang="en-US" sz="1600">
                        <a:latin typeface="Tahoma" pitchFamily="34" charset="0"/>
                        <a:ea typeface="Times New Roman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914400" algn="l"/>
                        </a:tabLst>
                      </a:pPr>
                      <a:r>
                        <a:rPr lang="th-TH" sz="1400" dirty="0"/>
                        <a:t>2</a:t>
                      </a:r>
                      <a:endParaRPr lang="en-US" sz="1600" dirty="0">
                        <a:latin typeface="Tahoma" pitchFamily="34" charset="0"/>
                        <a:ea typeface="Times New Roman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914400" algn="l"/>
                        </a:tabLst>
                      </a:pPr>
                      <a:r>
                        <a:rPr lang="th-TH" sz="1400"/>
                        <a:t>1</a:t>
                      </a:r>
                      <a:endParaRPr lang="en-US" sz="1600">
                        <a:latin typeface="Tahoma" pitchFamily="34" charset="0"/>
                        <a:ea typeface="Times New Roman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914400" algn="l"/>
                        </a:tabLst>
                      </a:pPr>
                      <a:r>
                        <a:rPr lang="th-TH" sz="1400" dirty="0"/>
                        <a:t>1</a:t>
                      </a:r>
                      <a:endParaRPr lang="en-US" sz="1600" dirty="0">
                        <a:latin typeface="Tahoma" pitchFamily="34" charset="0"/>
                        <a:ea typeface="Times New Roman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</a:tr>
              <a:tr h="234195">
                <a:tc gridSpan="5"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  <a:tabLst>
                          <a:tab pos="914400" algn="l"/>
                        </a:tabLst>
                      </a:pPr>
                      <a:r>
                        <a:rPr lang="en-US" sz="1400" dirty="0"/>
                        <a:t>Total 12 sessions</a:t>
                      </a:r>
                      <a:endParaRPr lang="en-US" sz="1600" dirty="0">
                        <a:latin typeface="Tahoma" pitchFamily="34" charset="0"/>
                        <a:ea typeface="Times New Roman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5"/>
          <p:cNvSpPr txBox="1">
            <a:spLocks noChangeArrowheads="1"/>
          </p:cNvSpPr>
          <p:nvPr/>
        </p:nvSpPr>
        <p:spPr bwMode="auto">
          <a:xfrm>
            <a:off x="285750" y="1546225"/>
            <a:ext cx="8305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914400" indent="-914400"/>
            <a:r>
              <a:rPr lang="th-TH" sz="240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</a:t>
            </a:r>
            <a:endParaRPr lang="th-TH" sz="2400" b="1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6627" name="TextBox 6"/>
          <p:cNvSpPr txBox="1">
            <a:spLocks noChangeArrowheads="1"/>
          </p:cNvSpPr>
          <p:nvPr/>
        </p:nvSpPr>
        <p:spPr bwMode="auto">
          <a:xfrm>
            <a:off x="285750" y="2506663"/>
            <a:ext cx="8382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316038" indent="-1316038"/>
            <a:r>
              <a:rPr lang="th-TH" sz="240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</a:t>
            </a:r>
            <a:endParaRPr lang="th-TH" sz="2400" b="1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214313" y="1266825"/>
          <a:ext cx="8501122" cy="4733956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714644"/>
                <a:gridCol w="2857520"/>
                <a:gridCol w="2928958"/>
              </a:tblGrid>
              <a:tr h="357190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Tahoma" pitchFamily="34" charset="0"/>
                          <a:cs typeface="Tahoma" pitchFamily="34" charset="0"/>
                        </a:rPr>
                        <a:t>Opening Plenary</a:t>
                      </a:r>
                      <a:endParaRPr lang="en-US" sz="1600" b="0" dirty="0"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Tahoma" pitchFamily="34" charset="0"/>
                          <a:cs typeface="Tahoma" pitchFamily="34" charset="0"/>
                        </a:rPr>
                        <a:t>Regional Models</a:t>
                      </a:r>
                      <a:endParaRPr lang="en-US" sz="1600" b="1" dirty="0"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 smtClean="0">
                          <a:latin typeface="Tahoma" pitchFamily="34" charset="0"/>
                          <a:cs typeface="Tahoma" pitchFamily="34" charset="0"/>
                        </a:rPr>
                        <a:t>Region@Risks</a:t>
                      </a:r>
                      <a:endParaRPr lang="en-US" sz="1600" b="1" dirty="0"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Tahoma" pitchFamily="34" charset="0"/>
                          <a:cs typeface="Tahoma" pitchFamily="34" charset="0"/>
                        </a:rPr>
                        <a:t>Regional Connectivity</a:t>
                      </a:r>
                      <a:endParaRPr lang="en-US" sz="1600" b="1" dirty="0"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04815">
                <a:tc>
                  <a:txBody>
                    <a:bodyPr/>
                    <a:lstStyle/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1.</a:t>
                      </a:r>
                      <a:r>
                        <a:rPr lang="th-TH" sz="1400" dirty="0" smtClean="0">
                          <a:latin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East  Asia Models for Transforming the Global Economy</a:t>
                      </a:r>
                    </a:p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2.</a:t>
                      </a:r>
                      <a:r>
                        <a:rPr lang="th-TH" sz="1400" dirty="0" smtClean="0">
                          <a:latin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Escape from Poverty</a:t>
                      </a:r>
                    </a:p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3.</a:t>
                      </a:r>
                      <a:r>
                        <a:rPr lang="th-TH" sz="1400" dirty="0" smtClean="0">
                          <a:latin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Asia Women as the Way Forward</a:t>
                      </a:r>
                    </a:p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4.</a:t>
                      </a:r>
                      <a:r>
                        <a:rPr lang="th-TH" sz="1400" dirty="0" smtClean="0">
                          <a:latin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Generational Legacies</a:t>
                      </a:r>
                    </a:p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5.</a:t>
                      </a:r>
                      <a:r>
                        <a:rPr lang="th-TH" sz="1400" dirty="0" smtClean="0">
                          <a:latin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The Education. Skill and Jobs  Nexus</a:t>
                      </a:r>
                    </a:p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6.</a:t>
                      </a:r>
                      <a:r>
                        <a:rPr lang="th-TH" sz="1400" dirty="0" smtClean="0">
                          <a:latin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The Promise and Future of Myanmar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1.</a:t>
                      </a:r>
                      <a:r>
                        <a:rPr lang="th-TH" sz="1400" dirty="0" smtClean="0">
                          <a:latin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Transforming Competitiveness: The Health Advantage</a:t>
                      </a:r>
                    </a:p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2.</a:t>
                      </a:r>
                      <a:r>
                        <a:rPr lang="th-TH" sz="1400" dirty="0" smtClean="0">
                          <a:latin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From G2 to G3: The Evolving Geopolitics of East Asia</a:t>
                      </a:r>
                    </a:p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3.  Feeding the Multitude</a:t>
                      </a:r>
                    </a:p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4.  Dealing with the Extreme</a:t>
                      </a:r>
                    </a:p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5.  East Asia’s Growing Resilience to Risks</a:t>
                      </a:r>
                    </a:p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6.  Powering the Region’s Growth: the Future of Energy</a:t>
                      </a:r>
                    </a:p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7.  Financing  ASEAN’ s Future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1.  Technology: Enabling Industries, Bridging Communities</a:t>
                      </a:r>
                    </a:p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2.  Bridging Populations Through Culture</a:t>
                      </a:r>
                    </a:p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3.  The Infrastructure Imperative</a:t>
                      </a:r>
                    </a:p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4.  Driving Growth Through Travel and Tourism</a:t>
                      </a:r>
                    </a:p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5.  Engaging Tomorrow’s Consumer</a:t>
                      </a:r>
                    </a:p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6.  New Frontiers for Supply Chains</a:t>
                      </a:r>
                    </a:p>
                    <a:p>
                      <a:pPr marL="265113" indent="-265113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7.  ASEAN Connectivity: Road Map to 2015 </a:t>
                      </a:r>
                    </a:p>
                  </a:txBody>
                  <a:tcPr/>
                </a:tc>
              </a:tr>
              <a:tr h="27910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6</a:t>
                      </a:r>
                      <a:endParaRPr lang="en-US" sz="1400" dirty="0"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7</a:t>
                      </a:r>
                      <a:endParaRPr lang="en-US" sz="1400" dirty="0"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7</a:t>
                      </a:r>
                      <a:endParaRPr lang="en-US" sz="1400" dirty="0"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31496"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cs typeface="Tahoma" pitchFamily="34" charset="0"/>
                        </a:rPr>
                        <a:t>Closing Plenary</a:t>
                      </a:r>
                      <a:endParaRPr lang="en-US" sz="1400" dirty="0"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400" dirty="0"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400" dirty="0"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285752"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Tahoma" pitchFamily="34" charset="0"/>
                          <a:cs typeface="Tahoma" pitchFamily="34" charset="0"/>
                        </a:rPr>
                        <a:t>Total 22 sessions</a:t>
                      </a:r>
                      <a:endParaRPr lang="en-US" sz="1400" b="1" dirty="0"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400" dirty="0"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400" dirty="0"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14282" y="714356"/>
            <a:ext cx="7786742" cy="338554"/>
          </a:xfrm>
          <a:prstGeom prst="rect">
            <a:avLst/>
          </a:prstGeom>
          <a:solidFill>
            <a:srgbClr val="0070C0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u="sng" dirty="0" smtClean="0">
                <a:latin typeface="Tahoma" pitchFamily="34" charset="0"/>
                <a:cs typeface="Tahoma" pitchFamily="34" charset="0"/>
              </a:rPr>
              <a:t>Public </a:t>
            </a:r>
            <a:r>
              <a:rPr lang="en-US" sz="1600" b="1" u="sng" dirty="0">
                <a:latin typeface="Tahoma" pitchFamily="34" charset="0"/>
                <a:cs typeface="Tahoma" pitchFamily="34" charset="0"/>
              </a:rPr>
              <a:t>Session </a:t>
            </a:r>
            <a:r>
              <a:rPr lang="en-US" sz="1600" b="1" u="sng" dirty="0" smtClean="0">
                <a:latin typeface="Tahoma" pitchFamily="34" charset="0"/>
                <a:cs typeface="Tahoma" pitchFamily="34" charset="0"/>
              </a:rPr>
              <a:t>on 31 May – 1 June12 (2</a:t>
            </a:r>
            <a:r>
              <a:rPr lang="en-US" sz="1600" b="1" u="sng" baseline="30000" dirty="0" smtClean="0">
                <a:latin typeface="Tahoma" pitchFamily="34" charset="0"/>
                <a:cs typeface="Tahoma" pitchFamily="34" charset="0"/>
              </a:rPr>
              <a:t>nd</a:t>
            </a:r>
            <a:r>
              <a:rPr lang="en-US" sz="1600" b="1" u="sng" dirty="0" smtClean="0">
                <a:latin typeface="Tahoma" pitchFamily="34" charset="0"/>
                <a:cs typeface="Tahoma" pitchFamily="34" charset="0"/>
              </a:rPr>
              <a:t>-3rd Day)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 </a:t>
            </a:r>
            <a:endParaRPr lang="en-US" sz="16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563162" y="2214554"/>
            <a:ext cx="838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16038" indent="-1316038"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</a:t>
            </a:r>
            <a:endParaRPr lang="th-TH" sz="24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3683" y="1499608"/>
            <a:ext cx="8318728" cy="2877711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0">
            <a:schemeClr val="accent3"/>
          </a:lnRef>
          <a:fillRef idx="1001">
            <a:schemeClr val="lt1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42900" indent="-342900" algn="thaiDist">
              <a:spcBef>
                <a:spcPts val="1800"/>
              </a:spcBef>
              <a:buFont typeface="Wingdings" pitchFamily="2" charset="2"/>
              <a:buChar char="q"/>
              <a:defRPr/>
            </a:pPr>
            <a:endParaRPr lang="en-US" sz="1600" dirty="0" smtClean="0">
              <a:solidFill>
                <a:schemeClr val="dk1"/>
              </a:solidFill>
              <a:latin typeface="Tahoma" pitchFamily="34" charset="0"/>
              <a:cs typeface="Tahoma" pitchFamily="34" charset="0"/>
            </a:endParaRPr>
          </a:p>
          <a:p>
            <a:pPr marL="346075" indent="-346075">
              <a:buFont typeface="Wingdings" pitchFamily="2" charset="2"/>
              <a:buChar char="q"/>
            </a:pPr>
            <a:r>
              <a:rPr lang="en-US" sz="2000" dirty="0" smtClean="0">
                <a:solidFill>
                  <a:schemeClr val="dk1"/>
                </a:solidFill>
                <a:latin typeface="Tahoma" pitchFamily="34" charset="0"/>
                <a:cs typeface="Tahoma" pitchFamily="34" charset="0"/>
              </a:rPr>
              <a:t>Build confidence of the country</a:t>
            </a:r>
            <a:endParaRPr lang="en-US" sz="2000" dirty="0">
              <a:solidFill>
                <a:schemeClr val="dk1"/>
              </a:solidFill>
              <a:latin typeface="Tahoma" pitchFamily="34" charset="0"/>
              <a:cs typeface="Tahoma" pitchFamily="34" charset="0"/>
            </a:endParaRPr>
          </a:p>
          <a:p>
            <a:pPr marL="342900" indent="-342900" algn="thaiDist">
              <a:spcBef>
                <a:spcPts val="1800"/>
              </a:spcBef>
              <a:buFont typeface="Wingdings" pitchFamily="2" charset="2"/>
              <a:buChar char="q"/>
              <a:tabLst>
                <a:tab pos="1371600" algn="l"/>
              </a:tabLst>
              <a:defRPr/>
            </a:pPr>
            <a:r>
              <a:rPr lang="en-US" sz="2000" dirty="0" smtClean="0">
                <a:solidFill>
                  <a:schemeClr val="dk1"/>
                </a:solidFill>
                <a:latin typeface="Tahoma" pitchFamily="34" charset="0"/>
                <a:cs typeface="Tahoma" pitchFamily="34" charset="0"/>
              </a:rPr>
              <a:t>Thailand on the central stage and movement hi-lighted by the world press</a:t>
            </a:r>
            <a:endParaRPr lang="en-US" sz="2000" dirty="0">
              <a:solidFill>
                <a:schemeClr val="dk1"/>
              </a:solidFill>
              <a:latin typeface="Tahoma" pitchFamily="34" charset="0"/>
              <a:cs typeface="Tahoma" pitchFamily="34" charset="0"/>
            </a:endParaRPr>
          </a:p>
          <a:p>
            <a:pPr marL="342900" indent="-342900" algn="thaiDist">
              <a:spcBef>
                <a:spcPts val="1800"/>
              </a:spcBef>
              <a:buFont typeface="Wingdings" pitchFamily="2" charset="2"/>
              <a:buChar char="q"/>
              <a:tabLst>
                <a:tab pos="1371600" algn="l"/>
              </a:tabLst>
              <a:defRPr/>
            </a:pPr>
            <a:r>
              <a:rPr lang="en-US" sz="2000" dirty="0" smtClean="0">
                <a:solidFill>
                  <a:schemeClr val="dk1"/>
                </a:solidFill>
                <a:latin typeface="Tahoma" pitchFamily="34" charset="0"/>
                <a:cs typeface="Tahoma" pitchFamily="34" charset="0"/>
              </a:rPr>
              <a:t>Extend business and attract trade and investment flows to the country</a:t>
            </a:r>
          </a:p>
          <a:p>
            <a:pPr marL="342900" lvl="0" indent="-342900">
              <a:spcBef>
                <a:spcPts val="1800"/>
              </a:spcBef>
              <a:buFont typeface="Wingdings" pitchFamily="2" charset="2"/>
              <a:buChar char="q"/>
              <a:tabLst>
                <a:tab pos="1371600" algn="l"/>
              </a:tabLst>
              <a:defRPr/>
            </a:pPr>
            <a:r>
              <a:rPr lang="en-US" sz="2000" spc="-100" dirty="0" smtClean="0">
                <a:solidFill>
                  <a:schemeClr val="dk1"/>
                </a:solidFill>
                <a:latin typeface="Tahoma" pitchFamily="34" charset="0"/>
                <a:cs typeface="Tahoma" pitchFamily="34" charset="0"/>
              </a:rPr>
              <a:t>Exchange and transfer know-how and </a:t>
            </a:r>
            <a:r>
              <a:rPr lang="en-US" sz="2000" spc="-100" dirty="0" err="1" smtClean="0">
                <a:solidFill>
                  <a:schemeClr val="dk1"/>
                </a:solidFill>
                <a:latin typeface="Tahoma" pitchFamily="34" charset="0"/>
                <a:cs typeface="Tahoma" pitchFamily="34" charset="0"/>
              </a:rPr>
              <a:t>technics</a:t>
            </a:r>
            <a:endParaRPr lang="en-US" sz="2000" spc="-100" dirty="0">
              <a:solidFill>
                <a:schemeClr val="dk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9180" y="857581"/>
            <a:ext cx="8401802" cy="348813"/>
          </a:xfrm>
          <a:prstGeom prst="rect">
            <a:avLst/>
          </a:prstGeom>
          <a:solidFill>
            <a:srgbClr val="0070C0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92100" indent="-292100" algn="ctr">
              <a:lnSpc>
                <a:spcPts val="2000"/>
              </a:lnSpc>
            </a:pPr>
            <a:r>
              <a:rPr lang="en-US" sz="20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Benefits of the Host Country</a:t>
            </a:r>
          </a:p>
        </p:txBody>
      </p:sp>
      <p:pic>
        <p:nvPicPr>
          <p:cNvPr id="13" name="Picture 12" descr="World-Economic-Foru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32251" y="4143380"/>
            <a:ext cx="2254590" cy="19499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ngkok_ban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048605"/>
            <a:ext cx="2627784" cy="796219"/>
          </a:xfrm>
          <a:prstGeom prst="rect">
            <a:avLst/>
          </a:prstGeom>
        </p:spPr>
      </p:pic>
      <p:pic>
        <p:nvPicPr>
          <p:cNvPr id="6" name="Picture 5" descr="กฟผ.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1764397"/>
            <a:ext cx="2281237" cy="885824"/>
          </a:xfrm>
          <a:prstGeom prst="rect">
            <a:avLst/>
          </a:prstGeom>
        </p:spPr>
      </p:pic>
      <p:pic>
        <p:nvPicPr>
          <p:cNvPr id="7" name="Picture 6" descr="tg 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2282243"/>
            <a:ext cx="2444512" cy="714709"/>
          </a:xfrm>
          <a:prstGeom prst="rect">
            <a:avLst/>
          </a:prstGeom>
        </p:spPr>
      </p:pic>
      <p:pic>
        <p:nvPicPr>
          <p:cNvPr id="8" name="Picture 7" descr="ThaiBev-Log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44208" y="1169524"/>
            <a:ext cx="1999791" cy="739439"/>
          </a:xfrm>
          <a:prstGeom prst="rect">
            <a:avLst/>
          </a:prstGeom>
        </p:spPr>
      </p:pic>
      <p:pic>
        <p:nvPicPr>
          <p:cNvPr id="9" name="Picture 8" descr="ptt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16870" y="2057401"/>
            <a:ext cx="2343562" cy="1083567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0" y="0"/>
            <a:ext cx="9144000" cy="67424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pPr marL="622300" lvl="1" indent="-533400">
              <a:defRPr/>
            </a:pPr>
            <a:endParaRPr lang="en-US" sz="2000" b="1" kern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cs typeface="Tahoma" pitchFamily="34" charset="0"/>
            </a:endParaRPr>
          </a:p>
          <a:p>
            <a:pPr marL="622300" indent="-533400" fontAlgn="base">
              <a:spcBef>
                <a:spcPct val="0"/>
              </a:spcBef>
              <a:spcAft>
                <a:spcPct val="0"/>
              </a:spcAft>
              <a:defRPr/>
            </a:pPr>
            <a:endParaRPr lang="th-TH" sz="2000" b="1" kern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-36512" y="142474"/>
            <a:ext cx="656782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200" b="1" kern="0" dirty="0" smtClean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Thailand’s Existing WEF Foundation</a:t>
            </a:r>
            <a:r>
              <a:rPr lang="th-TH" sz="2200" b="1" kern="0" dirty="0" smtClean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200" b="1" kern="0" dirty="0" smtClean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Member</a:t>
            </a:r>
            <a:r>
              <a:rPr lang="th-TH" sz="2200" b="1" kern="0" dirty="0" smtClean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0" y="3573016"/>
            <a:ext cx="9144000" cy="67424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pPr marL="622300" lvl="0" indent="-533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b="1" kern="0" dirty="0" smtClean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Global</a:t>
            </a:r>
            <a:r>
              <a:rPr lang="th-TH" sz="2000" b="1" kern="0" dirty="0" smtClean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000" b="1" kern="0" dirty="0" smtClean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Growth</a:t>
            </a:r>
            <a:r>
              <a:rPr lang="th-TH" sz="2000" b="1" kern="0" dirty="0" smtClean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000" b="1" kern="0" dirty="0" smtClean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Company</a:t>
            </a:r>
            <a:r>
              <a:rPr lang="th-TH" sz="2000" b="1" kern="0" dirty="0" smtClean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th-TH" sz="2000" b="1" kern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" name="Group 14"/>
          <p:cNvGrpSpPr/>
          <p:nvPr/>
        </p:nvGrpSpPr>
        <p:grpSpPr>
          <a:xfrm>
            <a:off x="1501184" y="4581128"/>
            <a:ext cx="6167160" cy="1880617"/>
            <a:chOff x="1501184" y="4221088"/>
            <a:chExt cx="6167160" cy="1880617"/>
          </a:xfrm>
        </p:grpSpPr>
        <p:pic>
          <p:nvPicPr>
            <p:cNvPr id="12" name="Picture 11" descr="cpn.jpg"/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01184" y="4221088"/>
              <a:ext cx="1774672" cy="1750690"/>
            </a:xfrm>
            <a:prstGeom prst="rect">
              <a:avLst/>
            </a:prstGeom>
          </p:spPr>
        </p:pic>
        <p:pic>
          <p:nvPicPr>
            <p:cNvPr id="13" name="Picture 12" descr="ธ.กรุงไทย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791322" y="4365104"/>
              <a:ext cx="1584176" cy="1584176"/>
            </a:xfrm>
            <a:prstGeom prst="rect">
              <a:avLst/>
            </a:prstGeom>
          </p:spPr>
        </p:pic>
        <p:pic>
          <p:nvPicPr>
            <p:cNvPr id="14" name="Picture 13" descr="ช.การช่าง.gif"/>
            <p:cNvPicPr>
              <a:picLocks noChangeAspect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5859735" y="4293096"/>
              <a:ext cx="1808609" cy="1808609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5"/>
          <p:cNvSpPr txBox="1">
            <a:spLocks noChangeArrowheads="1"/>
          </p:cNvSpPr>
          <p:nvPr/>
        </p:nvSpPr>
        <p:spPr bwMode="auto">
          <a:xfrm>
            <a:off x="285750" y="1546225"/>
            <a:ext cx="8305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914400" indent="-914400"/>
            <a:r>
              <a:rPr lang="th-TH" sz="240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</a:t>
            </a:r>
            <a:endParaRPr lang="th-TH" sz="2400" b="1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714348" y="142852"/>
          <a:ext cx="7286676" cy="6659880"/>
        </p:xfrm>
        <a:graphic>
          <a:graphicData uri="http://schemas.openxmlformats.org/drawingml/2006/table">
            <a:tbl>
              <a:tblPr/>
              <a:tblGrid>
                <a:gridCol w="4824152"/>
                <a:gridCol w="2462524"/>
              </a:tblGrid>
              <a:tr h="284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รายชื่อ</a:t>
                      </a: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ประเภทสมาชิก</a:t>
                      </a: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46149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Thailand’s New Members</a:t>
                      </a: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461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600"/>
                        <a:buFont typeface="+mj-lt"/>
                        <a:buNone/>
                      </a:pPr>
                      <a:r>
                        <a:rPr lang="th-TH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1.   </a:t>
                      </a:r>
                      <a:r>
                        <a:rPr lang="en-US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IRPC </a:t>
                      </a:r>
                      <a:r>
                        <a:rPr lang="th-TH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 </a:t>
                      </a: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FM</a:t>
                      </a: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1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600"/>
                        <a:buFont typeface="+mj-lt"/>
                        <a:buNone/>
                      </a:pPr>
                      <a:r>
                        <a:rPr lang="th-TH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2.   </a:t>
                      </a:r>
                      <a:r>
                        <a:rPr lang="en-US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Siam Commercial Bank</a:t>
                      </a: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FM</a:t>
                      </a: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2461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600"/>
                        <a:buFont typeface="+mj-lt"/>
                        <a:buNone/>
                      </a:pPr>
                      <a:r>
                        <a:rPr lang="th-TH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3.   </a:t>
                      </a:r>
                      <a:r>
                        <a:rPr lang="en-US" sz="2000" b="1" dirty="0" err="1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Choreon</a:t>
                      </a:r>
                      <a:r>
                        <a:rPr lang="en-US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Pakchapun</a:t>
                      </a:r>
                      <a:r>
                        <a:rPr lang="th-TH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 </a:t>
                      </a: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FM</a:t>
                      </a: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1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600"/>
                        <a:buFont typeface="+mj-lt"/>
                        <a:buNone/>
                      </a:pPr>
                      <a:r>
                        <a:rPr lang="th-TH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4.   </a:t>
                      </a:r>
                      <a:r>
                        <a:rPr lang="en-US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Ban </a:t>
                      </a:r>
                      <a:r>
                        <a:rPr lang="en-US" sz="2000" b="1" dirty="0" err="1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Poo</a:t>
                      </a:r>
                      <a:r>
                        <a:rPr lang="th-TH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 </a:t>
                      </a: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GGC</a:t>
                      </a: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2461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600"/>
                        <a:buFont typeface="+mj-lt"/>
                        <a:buNone/>
                      </a:pPr>
                      <a:r>
                        <a:rPr lang="th-TH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5.   </a:t>
                      </a:r>
                      <a:r>
                        <a:rPr lang="en-US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(</a:t>
                      </a:r>
                      <a:r>
                        <a:rPr lang="en-US" sz="2000" b="1" dirty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AIS) </a:t>
                      </a: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GGC</a:t>
                      </a: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1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600"/>
                        <a:buFont typeface="+mj-lt"/>
                        <a:buNone/>
                      </a:pPr>
                      <a:r>
                        <a:rPr lang="th-TH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6.   </a:t>
                      </a:r>
                      <a:r>
                        <a:rPr lang="en-US" sz="2000" b="1" dirty="0" err="1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Bangchak</a:t>
                      </a:r>
                      <a:r>
                        <a:rPr lang="en-US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 Petroleum </a:t>
                      </a: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GGC</a:t>
                      </a: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2461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600"/>
                        <a:buFont typeface="+mj-lt"/>
                        <a:buNone/>
                      </a:pPr>
                      <a:r>
                        <a:rPr lang="th-TH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7.</a:t>
                      </a:r>
                      <a:r>
                        <a:rPr lang="th-TH" sz="2000" b="1" baseline="0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   </a:t>
                      </a:r>
                      <a:r>
                        <a:rPr lang="en-US" sz="2000" b="1" baseline="0" dirty="0" err="1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Mitrphol</a:t>
                      </a:r>
                      <a:r>
                        <a:rPr lang="en-US" sz="2000" b="1" baseline="0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 </a:t>
                      </a: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GGC</a:t>
                      </a: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1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600"/>
                        <a:buFont typeface="+mj-lt"/>
                        <a:buNone/>
                      </a:pPr>
                      <a:r>
                        <a:rPr lang="th-TH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8.   </a:t>
                      </a:r>
                      <a:r>
                        <a:rPr lang="en-US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Sri Thai </a:t>
                      </a:r>
                      <a:r>
                        <a:rPr lang="en-US" sz="2000" b="1" dirty="0" err="1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Superware</a:t>
                      </a: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GGC</a:t>
                      </a: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246149">
                <a:tc>
                  <a:txBody>
                    <a:bodyPr/>
                    <a:lstStyle/>
                    <a:p>
                      <a:pPr marL="800100" indent="-342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000" b="1" dirty="0" smtClean="0"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Existing Members</a:t>
                      </a: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1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600"/>
                        <a:buFont typeface="+mj-lt"/>
                        <a:buNone/>
                      </a:pPr>
                      <a:r>
                        <a:rPr lang="th-TH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9.   </a:t>
                      </a:r>
                      <a:r>
                        <a:rPr lang="en-US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Bangkok</a:t>
                      </a:r>
                      <a:r>
                        <a:rPr lang="en-US" sz="2000" b="1" baseline="0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 Bank</a:t>
                      </a: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FM</a:t>
                      </a: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2461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600"/>
                        <a:buFont typeface="+mj-lt"/>
                        <a:buNone/>
                      </a:pPr>
                      <a:r>
                        <a:rPr lang="th-TH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10.  </a:t>
                      </a:r>
                      <a:r>
                        <a:rPr lang="en-US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Thai Airways</a:t>
                      </a: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FM</a:t>
                      </a: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1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600"/>
                        <a:buFont typeface="+mj-lt"/>
                        <a:buNone/>
                      </a:pPr>
                      <a:r>
                        <a:rPr lang="th-TH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11.  </a:t>
                      </a:r>
                      <a:r>
                        <a:rPr lang="en-US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Thai Beverage</a:t>
                      </a: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FM</a:t>
                      </a: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2461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600"/>
                        <a:buFontTx/>
                        <a:buNone/>
                      </a:pPr>
                      <a:r>
                        <a:rPr lang="en-US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12.</a:t>
                      </a:r>
                      <a:r>
                        <a:rPr lang="en-US" sz="2000" b="1" baseline="0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   Electricity Generating Authority of Thailand</a:t>
                      </a: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FM</a:t>
                      </a: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1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600"/>
                        <a:buFont typeface="+mj-lt"/>
                        <a:buNone/>
                      </a:pPr>
                      <a:r>
                        <a:rPr lang="th-TH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13.  </a:t>
                      </a:r>
                      <a:r>
                        <a:rPr lang="en-US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Krung Thai Bank</a:t>
                      </a: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GGC</a:t>
                      </a: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2461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600"/>
                        <a:buFont typeface="+mj-lt"/>
                        <a:buNone/>
                      </a:pPr>
                      <a:r>
                        <a:rPr lang="th-TH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14.  </a:t>
                      </a:r>
                      <a:r>
                        <a:rPr lang="en-US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Ch </a:t>
                      </a:r>
                      <a:r>
                        <a:rPr lang="en-US" sz="2000" b="1" dirty="0" err="1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Karnchang</a:t>
                      </a: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GGC</a:t>
                      </a: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1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600"/>
                        <a:buFont typeface="+mj-lt"/>
                        <a:buNone/>
                      </a:pPr>
                      <a:r>
                        <a:rPr lang="th-TH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15.  </a:t>
                      </a:r>
                      <a:r>
                        <a:rPr lang="en-US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Central </a:t>
                      </a:r>
                      <a:r>
                        <a:rPr lang="en-US" sz="2000" b="1" dirty="0" err="1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Patana</a:t>
                      </a: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GGC</a:t>
                      </a: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D8D8"/>
                    </a:solidFill>
                  </a:tcPr>
                </a:tc>
              </a:tr>
              <a:tr h="2461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600"/>
                        <a:buFont typeface="+mj-lt"/>
                        <a:buNone/>
                      </a:pPr>
                      <a:r>
                        <a:rPr lang="th-TH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16.  </a:t>
                      </a:r>
                      <a:r>
                        <a:rPr lang="en-US" sz="2000" b="1" dirty="0" smtClean="0">
                          <a:solidFill>
                            <a:srgbClr val="FFFFFF"/>
                          </a:solidFill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PTT</a:t>
                      </a:r>
                      <a:endParaRPr lang="en-US" sz="2000" b="1" dirty="0">
                        <a:latin typeface="Cordia New" pitchFamily="34" charset="-34"/>
                        <a:ea typeface="Calibri"/>
                        <a:cs typeface="Cordia New" pitchFamily="34" charset="-34"/>
                      </a:endParaRP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ordia New" pitchFamily="34" charset="-34"/>
                          <a:ea typeface="Calibri"/>
                          <a:cs typeface="Cordia New" pitchFamily="34" charset="-34"/>
                        </a:rPr>
                        <a:t>Industry Partner</a:t>
                      </a:r>
                    </a:p>
                  </a:txBody>
                  <a:tcPr marL="51969" marR="5196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5720" y="1546231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indent="-914400"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</a:t>
            </a:r>
            <a:endParaRPr lang="th-TH" sz="24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5720" y="2841631"/>
            <a:ext cx="838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16038" indent="-1316038"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</a:t>
            </a:r>
            <a:endParaRPr lang="th-TH" sz="24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-24"/>
            <a:ext cx="9144000" cy="67424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pPr marL="111125" lvl="1" indent="-22225">
              <a:defRPr/>
            </a:pPr>
            <a:r>
              <a:rPr lang="en-US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Calibri" pitchFamily="34" charset="0"/>
                <a:cs typeface="Tahoma" pitchFamily="34" charset="0"/>
              </a:rPr>
              <a:t>Selection Criteria and Member </a:t>
            </a:r>
            <a:r>
              <a:rPr lang="en-US" sz="2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ea typeface="Calibri" pitchFamily="34" charset="0"/>
                <a:cs typeface="Tahoma" pitchFamily="34" charset="0"/>
              </a:rPr>
              <a:t>Priviledges</a:t>
            </a:r>
            <a:endParaRPr lang="th-TH" sz="2200" b="1" kern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285720" y="824728"/>
          <a:ext cx="8643998" cy="4211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1834"/>
                <a:gridCol w="557216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ประเภทสมาชิก</a:t>
                      </a:r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รายละเอียด</a:t>
                      </a:r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914400" lvl="2" indent="-914400"/>
                      <a:r>
                        <a:rPr lang="th-TH" sz="1600" b="1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F</a:t>
                      </a:r>
                      <a:r>
                        <a:rPr lang="en-US" sz="1600" b="1" kern="1200" dirty="0" err="1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ou</a:t>
                      </a:r>
                      <a:r>
                        <a:rPr lang="th-TH" sz="1600" b="1" kern="1200" dirty="0" err="1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ndation</a:t>
                      </a:r>
                      <a:r>
                        <a:rPr lang="th-TH" sz="1600" b="1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600" b="1" kern="1200" dirty="0" err="1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Members</a:t>
                      </a:r>
                      <a:r>
                        <a:rPr lang="th-TH" sz="1600" b="1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</a:t>
                      </a:r>
                      <a:r>
                        <a:rPr lang="th-TH" sz="1600" b="1" kern="1200" dirty="0" err="1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FM</a:t>
                      </a:r>
                      <a:r>
                        <a:rPr lang="th-TH" sz="1600" b="1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50963" lvl="0" indent="-1350963"/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Criteria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Total revenue more than</a:t>
                      </a:r>
                      <a:r>
                        <a:rPr lang="en-US" sz="160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5,000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Mil US $</a:t>
                      </a:r>
                      <a:r>
                        <a:rPr lang="en-US" sz="160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60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(150,000</a:t>
                      </a:r>
                      <a:r>
                        <a:rPr lang="en-US" sz="160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Mil Baht)</a:t>
                      </a:r>
                      <a:r>
                        <a:rPr lang="th-TH" sz="160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ต่อปี 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lvl="0"/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App.</a:t>
                      </a:r>
                      <a:r>
                        <a:rPr lang="en-US" sz="160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Fee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50,000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Swiss</a:t>
                      </a:r>
                      <a:r>
                        <a:rPr lang="en-US" sz="160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Franc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(1.5</a:t>
                      </a:r>
                      <a:r>
                        <a:rPr lang="th-TH" sz="160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60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Mil Baht</a:t>
                      </a:r>
                      <a:r>
                        <a:rPr lang="th-TH" sz="160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/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year</a:t>
                      </a:r>
                    </a:p>
                    <a:p>
                      <a:pPr lvl="0"/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Privileges</a:t>
                      </a:r>
                    </a:p>
                    <a:p>
                      <a:pPr marL="1706563" indent="-355600"/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(1) </a:t>
                      </a:r>
                      <a:r>
                        <a:rPr lang="th-TH" sz="1600" kern="1200" dirty="0" err="1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WEF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AM</a:t>
                      </a:r>
                    </a:p>
                    <a:p>
                      <a:pPr marL="1706563" indent="-355600"/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(2) </a:t>
                      </a:r>
                      <a:r>
                        <a:rPr lang="th-TH" sz="1600" kern="1200" dirty="0" err="1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WEF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Regional</a:t>
                      </a:r>
                      <a:r>
                        <a:rPr lang="en-US" sz="160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Meetings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06563" indent="-355600"/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(3) </a:t>
                      </a:r>
                      <a:r>
                        <a:rPr lang="th-TH" sz="1600" kern="1200" dirty="0" err="1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The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Meeting of the New Champions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 err="1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Global</a:t>
                      </a:r>
                      <a:r>
                        <a:rPr lang="th-TH" sz="1600" b="1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600" b="1" kern="1200" dirty="0" err="1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Growth</a:t>
                      </a:r>
                      <a:r>
                        <a:rPr lang="th-TH" sz="1600" b="1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600" b="1" kern="1200" dirty="0" err="1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Companies</a:t>
                      </a:r>
                      <a:r>
                        <a:rPr lang="th-TH" sz="1600" b="1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</a:t>
                      </a:r>
                      <a:r>
                        <a:rPr lang="th-TH" sz="1600" b="1" kern="1200" dirty="0" err="1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GGC</a:t>
                      </a:r>
                      <a:r>
                        <a:rPr lang="th-TH" sz="1600" b="1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50963" indent="-1350963">
                        <a:tabLst>
                          <a:tab pos="1433513" algn="l"/>
                        </a:tabLst>
                      </a:pP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Criteria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60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en-US" sz="160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Total revenue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100-5,000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Mil</a:t>
                      </a:r>
                      <a:r>
                        <a:rPr lang="en-US" sz="160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US $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b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(3,000-150,000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Mil</a:t>
                      </a:r>
                      <a:r>
                        <a:rPr lang="en-US" sz="160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Baht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/year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and 15% grow rate in</a:t>
                      </a:r>
                      <a:r>
                        <a:rPr lang="en-US" sz="160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 consecutive years</a:t>
                      </a:r>
                      <a:r>
                        <a:rPr lang="en-US" sz="1600" kern="1200" spc="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600" kern="1200" spc="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/>
                      </a:r>
                      <a:br>
                        <a:rPr lang="th-TH" sz="1600" kern="1200" spc="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600" kern="1200" spc="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เป็นเวลา 2 ปี </a:t>
                      </a:r>
                      <a:endParaRPr lang="en-US" sz="1600" kern="1200" spc="0" baseline="0" dirty="0" smtClean="0">
                        <a:solidFill>
                          <a:schemeClr val="dk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App. Fee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25,000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Swiss</a:t>
                      </a:r>
                      <a:r>
                        <a:rPr lang="en-US" sz="160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Fran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(750,000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Baht)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/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year</a:t>
                      </a:r>
                      <a:endParaRPr lang="th-TH" sz="1600" kern="1200" dirty="0" smtClean="0">
                        <a:solidFill>
                          <a:schemeClr val="dk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350963" indent="-1350963"/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Privileges</a:t>
                      </a:r>
                      <a:endParaRPr lang="th-TH" sz="1600" kern="1200" dirty="0" smtClean="0">
                        <a:solidFill>
                          <a:schemeClr val="dk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06563" indent="-355600"/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(1) 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W</a:t>
                      </a:r>
                      <a:r>
                        <a:rPr lang="th-TH" sz="1600" kern="1200" dirty="0" err="1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EF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Regional</a:t>
                      </a:r>
                      <a:r>
                        <a:rPr lang="en-US" sz="1600" kern="1200" baseline="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Meetings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06563" indent="-355600"/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(2) </a:t>
                      </a:r>
                      <a:r>
                        <a:rPr lang="th-TH" sz="1600" kern="1200" dirty="0" err="1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The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600" kern="1200" dirty="0" err="1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Meeting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of </a:t>
                      </a:r>
                      <a:r>
                        <a:rPr lang="th-TH" sz="1600" kern="1200" dirty="0" err="1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the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600" kern="1200" dirty="0" err="1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New</a:t>
                      </a:r>
                      <a:r>
                        <a:rPr lang="th-TH" sz="1600" kern="1200" dirty="0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600" kern="1200" dirty="0" err="1" smtClean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Champions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5"/>
          <p:cNvSpPr txBox="1">
            <a:spLocks noChangeArrowheads="1"/>
          </p:cNvSpPr>
          <p:nvPr/>
        </p:nvSpPr>
        <p:spPr bwMode="auto">
          <a:xfrm>
            <a:off x="285750" y="1546225"/>
            <a:ext cx="8305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914400" indent="-914400" algn="thaiDist"/>
            <a:r>
              <a:rPr lang="th-TH" sz="240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</a:t>
            </a:r>
            <a:endParaRPr lang="th-TH" sz="2400" b="1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3555" name="TextBox 6"/>
          <p:cNvSpPr txBox="1">
            <a:spLocks noChangeArrowheads="1"/>
          </p:cNvSpPr>
          <p:nvPr/>
        </p:nvSpPr>
        <p:spPr bwMode="auto">
          <a:xfrm>
            <a:off x="285750" y="2841625"/>
            <a:ext cx="8382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316038" indent="-1316038" algn="thaiDist"/>
            <a:r>
              <a:rPr lang="th-TH" sz="240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</a:t>
            </a:r>
            <a:endParaRPr lang="th-TH" sz="2400" b="1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-27384"/>
            <a:ext cx="9144000" cy="67424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pPr marL="622300" lvl="1" indent="-5334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b="1" kern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cs typeface="Tahoma" pitchFamily="34" charset="0"/>
            </a:endParaRPr>
          </a:p>
          <a:p>
            <a:pPr marL="622300" indent="-533400">
              <a:defRPr/>
            </a:pPr>
            <a:endParaRPr lang="th-TH" sz="2000" b="1" kern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1071563" y="1341438"/>
          <a:ext cx="6786611" cy="3713511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1108923"/>
                <a:gridCol w="1391382"/>
                <a:gridCol w="1357322"/>
                <a:gridCol w="1420848"/>
                <a:gridCol w="1508136"/>
              </a:tblGrid>
              <a:tr h="762167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Country</a:t>
                      </a:r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Foundation Members </a:t>
                      </a:r>
                      <a:endParaRPr lang="th-TH" sz="1600" dirty="0" smtClean="0">
                        <a:solidFill>
                          <a:schemeClr val="bg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Global Growth Companies</a:t>
                      </a:r>
                      <a:endParaRPr lang="th-TH" sz="160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Industry</a:t>
                      </a:r>
                      <a:r>
                        <a:rPr lang="en-US" sz="16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Partner</a:t>
                      </a:r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Total </a:t>
                      </a:r>
                    </a:p>
                    <a:p>
                      <a:pPr algn="ctr"/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(Company)</a:t>
                      </a:r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54359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Indonesia</a:t>
                      </a:r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</a:p>
                    <a:p>
                      <a:pPr algn="ctr"/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th-TH" sz="160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17</a:t>
                      </a:r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54359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Vietnam</a:t>
                      </a:r>
                      <a:endParaRPr lang="th-TH" sz="160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</a:t>
                      </a:r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13</a:t>
                      </a:r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54359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Malaysia</a:t>
                      </a:r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59478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Thai</a:t>
                      </a:r>
                      <a:br>
                        <a:rPr lang="en-US" sz="2400" b="1" dirty="0" smtClean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2400" b="1" dirty="0" smtClean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land</a:t>
                      </a:r>
                      <a:endParaRPr lang="th-TH" sz="2400" b="1" dirty="0" smtClean="0">
                        <a:solidFill>
                          <a:srgbClr val="C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endParaRPr lang="th-TH" sz="2400" b="1" dirty="0">
                        <a:solidFill>
                          <a:srgbClr val="C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th-TH" sz="2400" b="1" dirty="0">
                        <a:solidFill>
                          <a:srgbClr val="C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</a:t>
                      </a:r>
                      <a:endParaRPr lang="th-TH" sz="2400" b="1" dirty="0">
                        <a:solidFill>
                          <a:srgbClr val="C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2400" b="1" dirty="0">
                        <a:solidFill>
                          <a:srgbClr val="C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rgbClr val="C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</a:t>
                      </a:r>
                      <a:endParaRPr lang="th-TH" sz="2400" b="1" dirty="0">
                        <a:solidFill>
                          <a:srgbClr val="C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0" y="87313"/>
            <a:ext cx="9396413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kern="0" dirty="0" smtClean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Comparison of WEF Members in ASEAN</a:t>
            </a:r>
            <a:endParaRPr lang="th-TH" sz="2400" b="1" kern="0" dirty="0">
              <a:solidFill>
                <a:srgbClr val="003399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659563" y="3789363"/>
            <a:ext cx="865187" cy="792162"/>
          </a:xfrm>
          <a:prstGeom prst="ellipse">
            <a:avLst/>
          </a:prstGeom>
          <a:noFill/>
          <a:ln w="5715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-24"/>
            <a:ext cx="9144000" cy="67424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pPr marL="622300" lvl="1" indent="-533400">
              <a:defRPr/>
            </a:pPr>
            <a:endParaRPr lang="th-TH" sz="2200" b="1" kern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th-TH" sz="3200" b="1" kern="0" dirty="0" smtClean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สมาชิก </a:t>
            </a:r>
            <a:r>
              <a:rPr lang="en-US" sz="3200" b="1" kern="0" dirty="0" smtClean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WEF</a:t>
            </a:r>
            <a:r>
              <a:rPr lang="th-TH" sz="3200" b="1" kern="0" dirty="0" smtClean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 ในแต่ละสาขา</a:t>
            </a:r>
            <a:endParaRPr lang="en-US" sz="3200" b="1" kern="0" dirty="0" smtClean="0">
              <a:solidFill>
                <a:srgbClr val="003399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9512" y="879103"/>
            <a:ext cx="28083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th-TH" sz="2400" b="1" kern="0" dirty="0" smtClean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สาขาพลังงาน</a:t>
            </a:r>
            <a:endParaRPr lang="en-US" sz="2400" b="1" kern="0" dirty="0" smtClean="0">
              <a:solidFill>
                <a:srgbClr val="003399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4" name="Picture 13" descr="asia2.gif"/>
          <p:cNvPicPr>
            <a:picLocks noChangeAspect="1"/>
          </p:cNvPicPr>
          <p:nvPr/>
        </p:nvPicPr>
        <p:blipFill>
          <a:blip r:embed="rId2" cstate="print">
            <a:lum bright="20000"/>
          </a:blip>
          <a:stretch>
            <a:fillRect/>
          </a:stretch>
        </p:blipFill>
        <p:spPr>
          <a:xfrm>
            <a:off x="0" y="1484784"/>
            <a:ext cx="9144000" cy="52716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Group 21"/>
          <p:cNvGrpSpPr/>
          <p:nvPr/>
        </p:nvGrpSpPr>
        <p:grpSpPr>
          <a:xfrm>
            <a:off x="4572000" y="1968190"/>
            <a:ext cx="4392488" cy="2462213"/>
            <a:chOff x="4860032" y="1052736"/>
            <a:chExt cx="4392488" cy="2462213"/>
          </a:xfrm>
        </p:grpSpPr>
        <p:sp>
          <p:nvSpPr>
            <p:cNvPr id="8" name="Rectangle 7"/>
            <p:cNvSpPr/>
            <p:nvPr/>
          </p:nvSpPr>
          <p:spPr>
            <a:xfrm>
              <a:off x="4860032" y="1052736"/>
              <a:ext cx="3672408" cy="246221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1400" b="1" dirty="0" err="1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Daesung</a:t>
              </a:r>
              <a:r>
                <a:rPr lang="en-US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 Group</a:t>
              </a:r>
            </a:p>
            <a:p>
              <a:r>
                <a:rPr lang="en-US" sz="1400" b="1" spc="-50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Kansai Electric Power Company Inc.</a:t>
              </a:r>
            </a:p>
            <a:p>
              <a:r>
                <a:rPr lang="en-US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LDK Solar Co. Ltd</a:t>
              </a:r>
            </a:p>
            <a:p>
              <a:r>
                <a:rPr lang="en-US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NTPC Ltd</a:t>
              </a:r>
            </a:p>
            <a:p>
              <a:r>
                <a:rPr lang="en-US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Osaka Gas Co. Ltd</a:t>
              </a:r>
            </a:p>
            <a:p>
              <a:r>
                <a:rPr lang="en-US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PT </a:t>
              </a:r>
              <a:r>
                <a:rPr lang="en-US" sz="1400" b="1" dirty="0" err="1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Indika</a:t>
              </a:r>
              <a:r>
                <a:rPr lang="en-US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 Energy </a:t>
              </a:r>
              <a:r>
                <a:rPr lang="en-US" sz="1400" b="1" dirty="0" err="1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Tbk</a:t>
              </a:r>
              <a:endParaRPr lang="en-US" sz="14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endParaRPr>
            </a:p>
            <a:p>
              <a:r>
                <a:rPr lang="en-US" sz="1400" b="1" dirty="0" err="1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Scomi</a:t>
              </a:r>
              <a:r>
                <a:rPr lang="en-US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 Group </a:t>
              </a:r>
              <a:r>
                <a:rPr lang="en-US" sz="1400" b="1" dirty="0" err="1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BhD</a:t>
              </a:r>
              <a:endParaRPr lang="en-US" sz="14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endParaRPr>
            </a:p>
            <a:p>
              <a:r>
                <a:rPr lang="en-US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Tianjin Gas Group Co. Ltd</a:t>
              </a:r>
            </a:p>
            <a:p>
              <a:r>
                <a:rPr lang="en-US" sz="1400" b="1" spc="-50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Tianjin </a:t>
              </a:r>
              <a:r>
                <a:rPr lang="en-US" sz="1400" b="1" spc="-50" dirty="0" err="1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Jinneng</a:t>
              </a:r>
              <a:r>
                <a:rPr lang="en-US" sz="1400" b="1" spc="-50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 Investment Company</a:t>
              </a:r>
            </a:p>
            <a:p>
              <a:r>
                <a:rPr lang="en-US" sz="1400" b="1" dirty="0" err="1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Wickwood</a:t>
              </a:r>
              <a:r>
                <a:rPr lang="en-US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 Development Limited</a:t>
              </a:r>
            </a:p>
            <a:p>
              <a:r>
                <a:rPr lang="en-US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Zhejiang </a:t>
              </a:r>
              <a:r>
                <a:rPr lang="en-US" sz="1400" b="1" dirty="0" err="1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Huaxing</a:t>
              </a:r>
              <a:r>
                <a:rPr lang="en-US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 Group Co. Ltd</a:t>
              </a:r>
              <a:endParaRPr lang="en-US" sz="14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100392" y="1052736"/>
              <a:ext cx="1152128" cy="246221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th-TH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เกาหลีใต้</a:t>
              </a:r>
              <a:endParaRPr lang="en-US" sz="14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ญี่ปุ่น</a:t>
              </a:r>
              <a:endParaRPr lang="en-US" sz="14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จีน</a:t>
              </a:r>
              <a:endParaRPr lang="en-US" sz="14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อินเดีย</a:t>
              </a:r>
              <a:endParaRPr lang="en-US" sz="14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ญี่ปุ่น</a:t>
              </a:r>
              <a:endParaRPr lang="en-US" sz="14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อินโดนีเซีย</a:t>
              </a:r>
              <a:endParaRPr lang="en-US" sz="14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มาเลเซีย</a:t>
              </a:r>
              <a:endParaRPr lang="en-US" sz="14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จีน</a:t>
              </a:r>
              <a:endParaRPr lang="en-US" sz="14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จีน</a:t>
              </a:r>
              <a:endParaRPr lang="en-US" sz="14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อินเดีย</a:t>
              </a:r>
              <a:endParaRPr lang="en-US" sz="14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dirty="0" smtClean="0">
                  <a:solidFill>
                    <a:schemeClr val="accent1">
                      <a:lumMod val="50000"/>
                    </a:schemeClr>
                  </a:solidFill>
                  <a:latin typeface="Tahoma" pitchFamily="34" charset="0"/>
                  <a:cs typeface="Tahoma" pitchFamily="34" charset="0"/>
                </a:rPr>
                <a:t>จีน</a:t>
              </a:r>
              <a:endParaRPr lang="en-US" sz="14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6" name="Group 18"/>
          <p:cNvGrpSpPr/>
          <p:nvPr/>
        </p:nvGrpSpPr>
        <p:grpSpPr>
          <a:xfrm>
            <a:off x="144016" y="4492858"/>
            <a:ext cx="4716016" cy="1600438"/>
            <a:chOff x="0" y="2332618"/>
            <a:chExt cx="4716016" cy="1600438"/>
          </a:xfrm>
          <a:solidFill>
            <a:schemeClr val="bg1">
              <a:lumMod val="85000"/>
            </a:schemeClr>
          </a:solidFill>
        </p:grpSpPr>
        <p:sp>
          <p:nvSpPr>
            <p:cNvPr id="16" name="Rectangle 15"/>
            <p:cNvSpPr/>
            <p:nvPr/>
          </p:nvSpPr>
          <p:spPr>
            <a:xfrm>
              <a:off x="0" y="2332618"/>
              <a:ext cx="3563888" cy="1600438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r>
                <a:rPr lang="en-US" sz="1400" b="1" dirty="0" err="1" smtClean="0">
                  <a:latin typeface="Tahoma" pitchFamily="34" charset="0"/>
                  <a:cs typeface="Tahoma" pitchFamily="34" charset="0"/>
                </a:rPr>
                <a:t>Avelar</a:t>
              </a:r>
              <a:r>
                <a:rPr lang="en-US" sz="1400" b="1" dirty="0" smtClean="0">
                  <a:latin typeface="Tahoma" pitchFamily="34" charset="0"/>
                  <a:cs typeface="Tahoma" pitchFamily="34" charset="0"/>
                </a:rPr>
                <a:t> Energy Group</a:t>
              </a:r>
            </a:p>
            <a:p>
              <a:r>
                <a:rPr lang="en-US" sz="1400" b="1" dirty="0" smtClean="0">
                  <a:latin typeface="Tahoma" pitchFamily="34" charset="0"/>
                  <a:cs typeface="Tahoma" pitchFamily="34" charset="0"/>
                </a:rPr>
                <a:t>Lynx Energy Partners</a:t>
              </a:r>
            </a:p>
            <a:p>
              <a:r>
                <a:rPr lang="en-US" sz="1400" b="1" spc="-60" dirty="0" smtClean="0">
                  <a:latin typeface="Tahoma" pitchFamily="34" charset="0"/>
                  <a:cs typeface="Tahoma" pitchFamily="34" charset="0"/>
                </a:rPr>
                <a:t>MRH </a:t>
              </a:r>
              <a:r>
                <a:rPr lang="en-US" sz="1400" b="1" spc="-60" dirty="0" err="1" smtClean="0">
                  <a:latin typeface="Tahoma" pitchFamily="34" charset="0"/>
                  <a:cs typeface="Tahoma" pitchFamily="34" charset="0"/>
                </a:rPr>
                <a:t>Mineraloel</a:t>
              </a:r>
              <a:r>
                <a:rPr lang="en-US" sz="1400" b="1" spc="-60" dirty="0" smtClean="0">
                  <a:latin typeface="Tahoma" pitchFamily="34" charset="0"/>
                  <a:cs typeface="Tahoma" pitchFamily="34" charset="0"/>
                </a:rPr>
                <a:t>-</a:t>
              </a:r>
              <a:r>
                <a:rPr lang="en-US" sz="1400" b="1" spc="-60" dirty="0" err="1" smtClean="0">
                  <a:latin typeface="Tahoma" pitchFamily="34" charset="0"/>
                  <a:cs typeface="Tahoma" pitchFamily="34" charset="0"/>
                </a:rPr>
                <a:t>Rohstoff</a:t>
              </a:r>
              <a:r>
                <a:rPr lang="en-US" sz="1400" b="1" spc="-60" dirty="0" smtClean="0">
                  <a:latin typeface="Tahoma" pitchFamily="34" charset="0"/>
                  <a:cs typeface="Tahoma" pitchFamily="34" charset="0"/>
                </a:rPr>
                <a:t>-Handel GmbH</a:t>
              </a:r>
            </a:p>
            <a:p>
              <a:r>
                <a:rPr lang="en-US" sz="1400" b="1" dirty="0" smtClean="0">
                  <a:latin typeface="Tahoma" pitchFamily="34" charset="0"/>
                  <a:cs typeface="Tahoma" pitchFamily="34" charset="0"/>
                </a:rPr>
                <a:t>PGE </a:t>
              </a:r>
              <a:r>
                <a:rPr lang="en-US" sz="1400" b="1" dirty="0" err="1" smtClean="0">
                  <a:latin typeface="Tahoma" pitchFamily="34" charset="0"/>
                  <a:cs typeface="Tahoma" pitchFamily="34" charset="0"/>
                </a:rPr>
                <a:t>Polska</a:t>
              </a:r>
              <a:r>
                <a:rPr lang="en-US" sz="1400" b="1" dirty="0" smtClean="0">
                  <a:latin typeface="Tahoma" pitchFamily="34" charset="0"/>
                  <a:cs typeface="Tahoma" pitchFamily="34" charset="0"/>
                </a:rPr>
                <a:t> </a:t>
              </a:r>
              <a:r>
                <a:rPr lang="en-US" sz="1400" b="1" dirty="0" err="1" smtClean="0">
                  <a:latin typeface="Tahoma" pitchFamily="34" charset="0"/>
                  <a:cs typeface="Tahoma" pitchFamily="34" charset="0"/>
                </a:rPr>
                <a:t>Grupa</a:t>
              </a:r>
              <a:r>
                <a:rPr lang="en-US" sz="1400" b="1" dirty="0" smtClean="0">
                  <a:latin typeface="Tahoma" pitchFamily="34" charset="0"/>
                  <a:cs typeface="Tahoma" pitchFamily="34" charset="0"/>
                </a:rPr>
                <a:t> </a:t>
              </a:r>
              <a:r>
                <a:rPr lang="en-US" sz="1400" b="1" dirty="0" err="1" smtClean="0">
                  <a:latin typeface="Tahoma" pitchFamily="34" charset="0"/>
                  <a:cs typeface="Tahoma" pitchFamily="34" charset="0"/>
                </a:rPr>
                <a:t>Energetyczna</a:t>
              </a:r>
              <a:r>
                <a:rPr lang="en-US" sz="1400" b="1" dirty="0" smtClean="0">
                  <a:latin typeface="Tahoma" pitchFamily="34" charset="0"/>
                  <a:cs typeface="Tahoma" pitchFamily="34" charset="0"/>
                </a:rPr>
                <a:t> SA</a:t>
              </a:r>
            </a:p>
            <a:p>
              <a:r>
                <a:rPr lang="en-US" sz="1400" b="1" dirty="0" smtClean="0">
                  <a:latin typeface="Tahoma" pitchFamily="34" charset="0"/>
                  <a:cs typeface="Tahoma" pitchFamily="34" charset="0"/>
                </a:rPr>
                <a:t>PKN ORLEN SA</a:t>
              </a:r>
            </a:p>
            <a:p>
              <a:r>
                <a:rPr lang="en-US" sz="1400" b="1" dirty="0" err="1" smtClean="0">
                  <a:latin typeface="Tahoma" pitchFamily="34" charset="0"/>
                  <a:cs typeface="Tahoma" pitchFamily="34" charset="0"/>
                </a:rPr>
                <a:t>Rexel</a:t>
              </a:r>
              <a:r>
                <a:rPr lang="en-US" sz="1400" b="1" dirty="0" smtClean="0">
                  <a:latin typeface="Tahoma" pitchFamily="34" charset="0"/>
                  <a:cs typeface="Tahoma" pitchFamily="34" charset="0"/>
                </a:rPr>
                <a:t> SA</a:t>
              </a:r>
            </a:p>
            <a:p>
              <a:r>
                <a:rPr lang="en-US" sz="1400" b="1" dirty="0" err="1" smtClean="0">
                  <a:latin typeface="Tahoma" pitchFamily="34" charset="0"/>
                  <a:cs typeface="Tahoma" pitchFamily="34" charset="0"/>
                </a:rPr>
                <a:t>Statkraft</a:t>
              </a:r>
              <a:r>
                <a:rPr lang="en-US" sz="1400" b="1" dirty="0" smtClean="0">
                  <a:latin typeface="Tahoma" pitchFamily="34" charset="0"/>
                  <a:cs typeface="Tahoma" pitchFamily="34" charset="0"/>
                </a:rPr>
                <a:t> AS</a:t>
              </a:r>
              <a:endParaRPr lang="en-US" sz="1400" b="1" dirty="0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347864" y="2332618"/>
              <a:ext cx="1368152" cy="1600438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r>
                <a:rPr lang="th-TH" sz="1400" b="1" spc="-50" dirty="0" smtClean="0">
                  <a:latin typeface="Tahoma" pitchFamily="34" charset="0"/>
                  <a:cs typeface="Tahoma" pitchFamily="34" charset="0"/>
                </a:rPr>
                <a:t>สวิสเซอร์แลนด์</a:t>
              </a:r>
              <a:endParaRPr lang="en-US" sz="1400" b="1" spc="-50" dirty="0" smtClean="0"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spc="-50" dirty="0" smtClean="0">
                  <a:latin typeface="Tahoma" pitchFamily="34" charset="0"/>
                  <a:cs typeface="Tahoma" pitchFamily="34" charset="0"/>
                </a:rPr>
                <a:t>สวิสเซอร์แลนด์</a:t>
              </a:r>
              <a:endParaRPr lang="en-US" sz="1400" b="1" spc="-50" dirty="0" smtClean="0"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spc="-50" dirty="0" err="1" smtClean="0">
                  <a:latin typeface="Tahoma" pitchFamily="34" charset="0"/>
                  <a:cs typeface="Tahoma" pitchFamily="34" charset="0"/>
                </a:rPr>
                <a:t>เยอรมันนี</a:t>
              </a:r>
              <a:endParaRPr lang="en-US" sz="1400" b="1" spc="-50" dirty="0" smtClean="0"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spc="-50" dirty="0" smtClean="0">
                  <a:latin typeface="Tahoma" pitchFamily="34" charset="0"/>
                  <a:cs typeface="Tahoma" pitchFamily="34" charset="0"/>
                </a:rPr>
                <a:t>โปแลนด์</a:t>
              </a:r>
              <a:endParaRPr lang="en-US" sz="1400" b="1" spc="-50" dirty="0" smtClean="0"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spc="-50" dirty="0" smtClean="0">
                  <a:latin typeface="Tahoma" pitchFamily="34" charset="0"/>
                  <a:cs typeface="Tahoma" pitchFamily="34" charset="0"/>
                </a:rPr>
                <a:t>โปแลนด์</a:t>
              </a:r>
              <a:endParaRPr lang="en-US" sz="1400" b="1" spc="-50" dirty="0" smtClean="0"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spc="-50" dirty="0" smtClean="0">
                  <a:latin typeface="Tahoma" pitchFamily="34" charset="0"/>
                  <a:cs typeface="Tahoma" pitchFamily="34" charset="0"/>
                </a:rPr>
                <a:t>ฝรั่งเศส</a:t>
              </a:r>
              <a:endParaRPr lang="en-US" sz="1400" b="1" spc="-50" dirty="0" smtClean="0"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spc="-50" dirty="0" err="1" smtClean="0">
                  <a:latin typeface="Tahoma" pitchFamily="34" charset="0"/>
                  <a:cs typeface="Tahoma" pitchFamily="34" charset="0"/>
                </a:rPr>
                <a:t>นอร์เวย์</a:t>
              </a:r>
              <a:endParaRPr lang="en-US" sz="1400" b="1" spc="-50" dirty="0"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20" name="Rectangle 19"/>
          <p:cNvSpPr/>
          <p:nvPr/>
        </p:nvSpPr>
        <p:spPr>
          <a:xfrm>
            <a:off x="864096" y="2670011"/>
            <a:ext cx="2699792" cy="738664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Duke Energy Corporation</a:t>
            </a:r>
          </a:p>
          <a:p>
            <a:r>
              <a:rPr lang="en-US" sz="14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Fluor Corporation</a:t>
            </a:r>
          </a:p>
          <a:p>
            <a:r>
              <a:rPr lang="en-US" sz="14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General Electric Company</a:t>
            </a:r>
            <a:endParaRPr lang="en-US" sz="1400" b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87738" y="2236802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Tahoma" pitchFamily="34" charset="0"/>
                <a:cs typeface="Tahoma" pitchFamily="34" charset="0"/>
              </a:rPr>
              <a:t>USA</a:t>
            </a:r>
            <a:endParaRPr lang="th-TH" sz="2000" b="1" dirty="0">
              <a:solidFill>
                <a:schemeClr val="bg1">
                  <a:lumMod val="6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3" name="Picture 22" descr="ge_logo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636912"/>
            <a:ext cx="853777" cy="851976"/>
          </a:xfrm>
          <a:prstGeom prst="rect">
            <a:avLst/>
          </a:prstGeom>
        </p:spPr>
      </p:pic>
      <p:pic>
        <p:nvPicPr>
          <p:cNvPr id="24" name="Picture 23" descr="kansai-electric-power_200x200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095" t="38076" r="21906" b="36540"/>
          <a:stretch>
            <a:fillRect/>
          </a:stretch>
        </p:blipFill>
        <p:spPr>
          <a:xfrm>
            <a:off x="7380312" y="4358395"/>
            <a:ext cx="1547664" cy="654781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3848725" y="2812866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Tahoma" pitchFamily="34" charset="0"/>
                <a:cs typeface="Tahoma" pitchFamily="34" charset="0"/>
              </a:rPr>
              <a:t>Asia</a:t>
            </a:r>
            <a:endParaRPr lang="th-TH" sz="2000" b="1" dirty="0">
              <a:solidFill>
                <a:schemeClr val="bg1">
                  <a:lumMod val="6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15616" y="3933056"/>
            <a:ext cx="1656184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TextBox 26"/>
          <p:cNvSpPr txBox="1"/>
          <p:nvPr/>
        </p:nvSpPr>
        <p:spPr>
          <a:xfrm>
            <a:off x="1619672" y="4005064"/>
            <a:ext cx="1088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Tahoma" pitchFamily="34" charset="0"/>
                <a:cs typeface="Tahoma" pitchFamily="34" charset="0"/>
              </a:rPr>
              <a:t>Europe</a:t>
            </a:r>
            <a:endParaRPr lang="th-TH" sz="2000" b="1" dirty="0">
              <a:solidFill>
                <a:schemeClr val="bg1">
                  <a:lumMod val="6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1043608" y="5013176"/>
            <a:ext cx="1296144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-24"/>
            <a:ext cx="9144000" cy="67424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pPr marL="622300" lvl="1" indent="-533400">
              <a:defRPr/>
            </a:pPr>
            <a:endParaRPr lang="th-TH" sz="2200" b="1" kern="0" dirty="0">
              <a:solidFill>
                <a:srgbClr val="003399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th-TH" sz="3200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สมาชิก </a:t>
            </a:r>
            <a:r>
              <a:rPr lang="en-US" sz="3200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WEF</a:t>
            </a:r>
            <a:r>
              <a:rPr lang="th-TH" sz="3200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 ในแต่ละสาขา</a:t>
            </a:r>
            <a:endParaRPr lang="en-US" sz="3200" b="1" kern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9512" y="951111"/>
            <a:ext cx="3456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th-TH" sz="2400" b="1" kern="0" dirty="0" smtClean="0">
                <a:solidFill>
                  <a:srgbClr val="003399"/>
                </a:solidFill>
                <a:latin typeface="Tahoma" pitchFamily="34" charset="0"/>
                <a:cs typeface="Tahoma" pitchFamily="34" charset="0"/>
              </a:rPr>
              <a:t>สาขาน้ำมันและก๊าซ</a:t>
            </a:r>
            <a:endParaRPr lang="en-US" sz="2400" b="1" kern="0" dirty="0" smtClean="0">
              <a:solidFill>
                <a:srgbClr val="003399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4" name="Picture 13" descr="asia2.gif"/>
          <p:cNvPicPr>
            <a:picLocks noChangeAspect="1"/>
          </p:cNvPicPr>
          <p:nvPr/>
        </p:nvPicPr>
        <p:blipFill>
          <a:blip r:embed="rId2" cstate="print">
            <a:lum bright="20000"/>
          </a:blip>
          <a:stretch>
            <a:fillRect/>
          </a:stretch>
        </p:blipFill>
        <p:spPr>
          <a:xfrm>
            <a:off x="0" y="1484784"/>
            <a:ext cx="9144000" cy="52716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/>
          <p:cNvSpPr/>
          <p:nvPr/>
        </p:nvSpPr>
        <p:spPr>
          <a:xfrm>
            <a:off x="4427984" y="2351782"/>
            <a:ext cx="3168352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1600" b="1" dirty="0" err="1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Pertamina</a:t>
            </a:r>
            <a:r>
              <a:rPr lang="en-US" sz="16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 (</a:t>
            </a:r>
            <a:r>
              <a:rPr lang="en-US" sz="1600" b="1" dirty="0" err="1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Persero</a:t>
            </a:r>
            <a:r>
              <a:rPr lang="en-US" sz="16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)</a:t>
            </a:r>
          </a:p>
          <a:p>
            <a:r>
              <a:rPr lang="en-US" sz="16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Reliance Industries Limited</a:t>
            </a:r>
          </a:p>
          <a:p>
            <a:r>
              <a:rPr lang="en-US" sz="16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SK Holdings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452320" y="2351782"/>
            <a:ext cx="1346550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th-TH" sz="16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อินโดนีเซีย</a:t>
            </a:r>
            <a:endParaRPr lang="en-US" sz="1600" b="1" dirty="0" smtClean="0">
              <a:solidFill>
                <a:schemeClr val="accent1">
                  <a:lumMod val="5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อินเดีย</a:t>
            </a:r>
            <a:endParaRPr lang="en-US" sz="1600" b="1" dirty="0" smtClean="0">
              <a:solidFill>
                <a:schemeClr val="accent1">
                  <a:lumMod val="5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เกาหลีใต้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5" name="Group 19"/>
          <p:cNvGrpSpPr/>
          <p:nvPr/>
        </p:nvGrpSpPr>
        <p:grpSpPr>
          <a:xfrm>
            <a:off x="179512" y="4293096"/>
            <a:ext cx="4302224" cy="1389063"/>
            <a:chOff x="323528" y="1336700"/>
            <a:chExt cx="4302224" cy="1389063"/>
          </a:xfrm>
        </p:grpSpPr>
        <p:sp>
          <p:nvSpPr>
            <p:cNvPr id="16" name="Rectangle 15"/>
            <p:cNvSpPr/>
            <p:nvPr/>
          </p:nvSpPr>
          <p:spPr>
            <a:xfrm>
              <a:off x="2915816" y="1336700"/>
              <a:ext cx="1709936" cy="138499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th-TH" sz="1400" b="1" dirty="0" smtClean="0">
                  <a:latin typeface="Tahoma" pitchFamily="34" charset="0"/>
                  <a:cs typeface="Tahoma" pitchFamily="34" charset="0"/>
                </a:rPr>
                <a:t>อังกฤษ</a:t>
              </a:r>
              <a:endParaRPr lang="sv-SE" sz="1400" b="1" dirty="0" smtClean="0"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dirty="0" smtClean="0">
                  <a:latin typeface="Tahoma" pitchFamily="34" charset="0"/>
                  <a:cs typeface="Tahoma" pitchFamily="34" charset="0"/>
                </a:rPr>
                <a:t>อิตาลี</a:t>
              </a:r>
              <a:endParaRPr lang="sv-SE" sz="1400" b="1" dirty="0" smtClean="0"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dirty="0" smtClean="0">
                  <a:latin typeface="Tahoma" pitchFamily="34" charset="0"/>
                  <a:cs typeface="Tahoma" pitchFamily="34" charset="0"/>
                </a:rPr>
                <a:t>สวิสเซอร์แลนด์</a:t>
              </a:r>
              <a:endParaRPr lang="sv-SE" sz="1400" b="1" dirty="0" smtClean="0"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dirty="0" smtClean="0">
                  <a:latin typeface="Tahoma" pitchFamily="34" charset="0"/>
                  <a:cs typeface="Tahoma" pitchFamily="34" charset="0"/>
                </a:rPr>
                <a:t>เนเธอร์แลนด์</a:t>
              </a:r>
              <a:endParaRPr lang="sv-SE" sz="1400" b="1" dirty="0" smtClean="0"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dirty="0" err="1" smtClean="0">
                  <a:latin typeface="Tahoma" pitchFamily="34" charset="0"/>
                  <a:cs typeface="Tahoma" pitchFamily="34" charset="0"/>
                </a:rPr>
                <a:t>นอร์เวย์</a:t>
              </a:r>
              <a:endParaRPr lang="sv-SE" sz="1400" b="1" dirty="0" smtClean="0">
                <a:latin typeface="Tahoma" pitchFamily="34" charset="0"/>
                <a:cs typeface="Tahoma" pitchFamily="34" charset="0"/>
              </a:endParaRPr>
            </a:p>
            <a:p>
              <a:r>
                <a:rPr lang="th-TH" sz="1400" b="1" dirty="0" smtClean="0">
                  <a:latin typeface="Tahoma" pitchFamily="34" charset="0"/>
                  <a:cs typeface="Tahoma" pitchFamily="34" charset="0"/>
                </a:rPr>
                <a:t>ฝรั่งเศส</a:t>
              </a:r>
              <a:endParaRPr lang="sv-SE" sz="1400" b="1" dirty="0"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23528" y="1340768"/>
              <a:ext cx="2664296" cy="138499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1400" b="1" dirty="0" smtClean="0">
                  <a:latin typeface="Tahoma" pitchFamily="34" charset="0"/>
                  <a:cs typeface="Tahoma" pitchFamily="34" charset="0"/>
                </a:rPr>
                <a:t>BP Plc</a:t>
              </a:r>
            </a:p>
            <a:p>
              <a:r>
                <a:rPr lang="en-US" sz="1400" b="1" dirty="0" err="1" smtClean="0">
                  <a:latin typeface="Tahoma" pitchFamily="34" charset="0"/>
                  <a:cs typeface="Tahoma" pitchFamily="34" charset="0"/>
                </a:rPr>
                <a:t>Eni</a:t>
              </a:r>
              <a:r>
                <a:rPr lang="en-US" sz="1400" b="1" dirty="0" smtClean="0">
                  <a:latin typeface="Tahoma" pitchFamily="34" charset="0"/>
                  <a:cs typeface="Tahoma" pitchFamily="34" charset="0"/>
                </a:rPr>
                <a:t> </a:t>
              </a:r>
              <a:r>
                <a:rPr lang="en-US" sz="1400" b="1" dirty="0" err="1" smtClean="0">
                  <a:latin typeface="Tahoma" pitchFamily="34" charset="0"/>
                  <a:cs typeface="Tahoma" pitchFamily="34" charset="0"/>
                </a:rPr>
                <a:t>SpA</a:t>
              </a:r>
              <a:endParaRPr lang="en-US" sz="1400" b="1" dirty="0" smtClean="0">
                <a:latin typeface="Tahoma" pitchFamily="34" charset="0"/>
                <a:cs typeface="Tahoma" pitchFamily="34" charset="0"/>
              </a:endParaRPr>
            </a:p>
            <a:p>
              <a:r>
                <a:rPr lang="en-US" sz="1400" b="1" dirty="0" err="1" smtClean="0">
                  <a:latin typeface="Tahoma" pitchFamily="34" charset="0"/>
                  <a:cs typeface="Tahoma" pitchFamily="34" charset="0"/>
                </a:rPr>
                <a:t>Mercuria</a:t>
              </a:r>
              <a:r>
                <a:rPr lang="en-US" sz="1400" b="1" dirty="0" smtClean="0">
                  <a:latin typeface="Tahoma" pitchFamily="34" charset="0"/>
                  <a:cs typeface="Tahoma" pitchFamily="34" charset="0"/>
                </a:rPr>
                <a:t> Energy Group Ltd</a:t>
              </a:r>
            </a:p>
            <a:p>
              <a:r>
                <a:rPr lang="en-US" sz="1400" b="1" dirty="0" smtClean="0">
                  <a:latin typeface="Tahoma" pitchFamily="34" charset="0"/>
                  <a:cs typeface="Tahoma" pitchFamily="34" charset="0"/>
                </a:rPr>
                <a:t>Royal Dutch Shell Plc</a:t>
              </a:r>
            </a:p>
            <a:p>
              <a:r>
                <a:rPr lang="en-US" sz="1400" b="1" dirty="0" smtClean="0">
                  <a:latin typeface="Tahoma" pitchFamily="34" charset="0"/>
                  <a:cs typeface="Tahoma" pitchFamily="34" charset="0"/>
                </a:rPr>
                <a:t>Statoil ASA</a:t>
              </a:r>
            </a:p>
            <a:p>
              <a:r>
                <a:rPr lang="en-US" sz="1400" b="1" dirty="0" smtClean="0">
                  <a:latin typeface="Tahoma" pitchFamily="34" charset="0"/>
                  <a:cs typeface="Tahoma" pitchFamily="34" charset="0"/>
                </a:rPr>
                <a:t>Total</a:t>
              </a:r>
              <a:endParaRPr lang="en-US" sz="1400" b="1" dirty="0"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17" name="Rectangle 16"/>
          <p:cNvSpPr/>
          <p:nvPr/>
        </p:nvSpPr>
        <p:spPr>
          <a:xfrm>
            <a:off x="758379" y="2742019"/>
            <a:ext cx="2877517" cy="830997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Chevron Corporation</a:t>
            </a:r>
          </a:p>
          <a:p>
            <a:r>
              <a:rPr lang="en-US" sz="16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Exxon Mobil Corporation</a:t>
            </a:r>
          </a:p>
          <a:p>
            <a:r>
              <a:rPr lang="en-US" sz="16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IHS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788024" y="4365104"/>
            <a:ext cx="2736304" cy="10772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Crescent Petroleum</a:t>
            </a:r>
          </a:p>
          <a:p>
            <a:r>
              <a:rPr lang="en-US" sz="1600" b="1" dirty="0" err="1" smtClean="0">
                <a:latin typeface="Tahoma" pitchFamily="34" charset="0"/>
                <a:cs typeface="Tahoma" pitchFamily="34" charset="0"/>
              </a:rPr>
              <a:t>Essar</a:t>
            </a:r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 Global Ltd</a:t>
            </a:r>
          </a:p>
          <a:p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Kuwait Petroleum Corp.</a:t>
            </a:r>
          </a:p>
          <a:p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Saudi </a:t>
            </a:r>
            <a:r>
              <a:rPr lang="en-US" sz="1600" b="1" dirty="0" err="1" smtClean="0">
                <a:latin typeface="Tahoma" pitchFamily="34" charset="0"/>
                <a:cs typeface="Tahoma" pitchFamily="34" charset="0"/>
              </a:rPr>
              <a:t>Aramco</a:t>
            </a:r>
            <a:endParaRPr lang="en-US" sz="16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415808" y="4365104"/>
            <a:ext cx="1512168" cy="10772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UAE</a:t>
            </a:r>
          </a:p>
          <a:p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UAE</a:t>
            </a:r>
          </a:p>
          <a:p>
            <a:r>
              <a:rPr lang="th-TH" sz="1600" b="1" dirty="0" smtClean="0">
                <a:latin typeface="Tahoma" pitchFamily="34" charset="0"/>
                <a:cs typeface="Tahoma" pitchFamily="34" charset="0"/>
              </a:rPr>
              <a:t>คูเวต</a:t>
            </a:r>
            <a:endParaRPr lang="en-US" sz="16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600" b="1" dirty="0" smtClean="0">
                <a:latin typeface="Tahoma" pitchFamily="34" charset="0"/>
                <a:cs typeface="Tahoma" pitchFamily="34" charset="0"/>
              </a:rPr>
              <a:t>ซา</a:t>
            </a:r>
            <a:r>
              <a:rPr lang="th-TH" sz="1600" b="1" dirty="0" err="1" smtClean="0">
                <a:latin typeface="Tahoma" pitchFamily="34" charset="0"/>
                <a:cs typeface="Tahoma" pitchFamily="34" charset="0"/>
              </a:rPr>
              <a:t>อุดิอารเบีย</a:t>
            </a:r>
            <a:endParaRPr lang="en-US" sz="16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619672" y="2276872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Tahoma" pitchFamily="34" charset="0"/>
                <a:cs typeface="Tahoma" pitchFamily="34" charset="0"/>
              </a:rPr>
              <a:t>USA</a:t>
            </a:r>
            <a:endParaRPr lang="th-TH" sz="2000" b="1" dirty="0">
              <a:solidFill>
                <a:schemeClr val="bg1">
                  <a:lumMod val="6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5" name="Picture 24" descr="SK-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96336" y="1522952"/>
            <a:ext cx="864096" cy="753315"/>
          </a:xfrm>
          <a:prstGeom prst="rect">
            <a:avLst/>
          </a:prstGeom>
        </p:spPr>
      </p:pic>
      <p:pic>
        <p:nvPicPr>
          <p:cNvPr id="26" name="Picture 25" descr="chevron_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2060848"/>
            <a:ext cx="558710" cy="601185"/>
          </a:xfrm>
          <a:prstGeom prst="rect">
            <a:avLst/>
          </a:prstGeom>
        </p:spPr>
      </p:pic>
      <p:pic>
        <p:nvPicPr>
          <p:cNvPr id="27" name="Picture 26" descr="royal-dutch-shell-log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2507" y="3573016"/>
            <a:ext cx="635240" cy="746770"/>
          </a:xfrm>
          <a:prstGeom prst="rect">
            <a:avLst/>
          </a:prstGeom>
        </p:spPr>
      </p:pic>
      <p:pic>
        <p:nvPicPr>
          <p:cNvPr id="28" name="Picture 27" descr="Saudi%20Aramc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24328" y="3501008"/>
            <a:ext cx="854968" cy="8549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sia2.gif"/>
          <p:cNvPicPr>
            <a:picLocks noChangeAspect="1"/>
          </p:cNvPicPr>
          <p:nvPr/>
        </p:nvPicPr>
        <p:blipFill>
          <a:blip r:embed="rId2" cstate="print">
            <a:lum bright="20000"/>
          </a:blip>
          <a:stretch>
            <a:fillRect/>
          </a:stretch>
        </p:blipFill>
        <p:spPr>
          <a:xfrm>
            <a:off x="0" y="1484784"/>
            <a:ext cx="9144000" cy="52716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3275856" y="4351163"/>
            <a:ext cx="1691680" cy="20313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สวิสเซอร์แลนด์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เนเธอร์แลนด์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อิตาลี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เนเธอร์แลนด์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สวิสเซอร์แลนด์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อังกฤษ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สวิสเซอร์แลนด์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เนเธอร์แลนด์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err="1" smtClean="0">
                <a:latin typeface="Tahoma" pitchFamily="34" charset="0"/>
                <a:cs typeface="Tahoma" pitchFamily="34" charset="0"/>
              </a:rPr>
              <a:t>นอร์เวย์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9512" y="4351163"/>
            <a:ext cx="3096344" cy="20313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AGCO Corporation</a:t>
            </a:r>
          </a:p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Heineken International</a:t>
            </a:r>
          </a:p>
          <a:p>
            <a:r>
              <a:rPr lang="en-US" sz="1400" b="1" dirty="0" err="1" smtClean="0">
                <a:latin typeface="Tahoma" pitchFamily="34" charset="0"/>
                <a:cs typeface="Tahoma" pitchFamily="34" charset="0"/>
              </a:rPr>
              <a:t>illycaffè</a:t>
            </a:r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en-US" sz="1400" b="1" dirty="0" err="1" smtClean="0">
                <a:latin typeface="Tahoma" pitchFamily="34" charset="0"/>
                <a:cs typeface="Tahoma" pitchFamily="34" charset="0"/>
              </a:rPr>
              <a:t>SpA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Louis Dreyfus Commodities B.V.</a:t>
            </a:r>
          </a:p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Nestlé SA</a:t>
            </a:r>
          </a:p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SABMiller Plc</a:t>
            </a:r>
          </a:p>
          <a:p>
            <a:r>
              <a:rPr lang="en-US" sz="1400" b="1" dirty="0" err="1" smtClean="0">
                <a:latin typeface="Tahoma" pitchFamily="34" charset="0"/>
                <a:cs typeface="Tahoma" pitchFamily="34" charset="0"/>
              </a:rPr>
              <a:t>Syngenta</a:t>
            </a:r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 International AG</a:t>
            </a:r>
          </a:p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Unilever</a:t>
            </a:r>
          </a:p>
          <a:p>
            <a:r>
              <a:rPr lang="en-US" sz="1400" b="1" dirty="0" err="1" smtClean="0">
                <a:latin typeface="Tahoma" pitchFamily="34" charset="0"/>
                <a:cs typeface="Tahoma" pitchFamily="34" charset="0"/>
              </a:rPr>
              <a:t>Yara</a:t>
            </a:r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 International ASA</a:t>
            </a:r>
            <a:endParaRPr lang="en-US" sz="14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067944" y="1040537"/>
            <a:ext cx="4572000" cy="2893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r>
              <a:rPr lang="en-US" sz="1400" b="1" dirty="0" err="1" smtClean="0">
                <a:latin typeface="Tahoma" pitchFamily="34" charset="0"/>
                <a:cs typeface="Tahoma" pitchFamily="34" charset="0"/>
              </a:rPr>
              <a:t>Amira</a:t>
            </a:r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 Foods (India) Limited</a:t>
            </a:r>
          </a:p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CHIC Group Global Co. Ltd</a:t>
            </a:r>
          </a:p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Dalian </a:t>
            </a:r>
            <a:r>
              <a:rPr lang="en-US" sz="1400" b="1" dirty="0" err="1" smtClean="0">
                <a:latin typeface="Tahoma" pitchFamily="34" charset="0"/>
                <a:cs typeface="Tahoma" pitchFamily="34" charset="0"/>
              </a:rPr>
              <a:t>Zhangzidao</a:t>
            </a:r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 Fishery Group Co. Ltd</a:t>
            </a:r>
          </a:p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Itochu Corporation</a:t>
            </a:r>
          </a:p>
          <a:p>
            <a:r>
              <a:rPr lang="en-US" sz="1400" b="1" dirty="0" err="1" smtClean="0">
                <a:latin typeface="Tahoma" pitchFamily="34" charset="0"/>
                <a:cs typeface="Tahoma" pitchFamily="34" charset="0"/>
              </a:rPr>
              <a:t>JiuSan</a:t>
            </a:r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 Oils and Grains Industries Group Co. Ltd</a:t>
            </a:r>
          </a:p>
          <a:p>
            <a:r>
              <a:rPr lang="en-US" sz="1400" b="1" dirty="0" err="1" smtClean="0">
                <a:latin typeface="Tahoma" pitchFamily="34" charset="0"/>
                <a:cs typeface="Tahoma" pitchFamily="34" charset="0"/>
              </a:rPr>
              <a:t>Karuturi</a:t>
            </a:r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 Global Limited</a:t>
            </a:r>
          </a:p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Kikkoman Corporation</a:t>
            </a:r>
          </a:p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Kirin Holdings Company Limited</a:t>
            </a:r>
          </a:p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KRBL Limited</a:t>
            </a:r>
          </a:p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LT Foods Ltd</a:t>
            </a:r>
          </a:p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Nissin Foods Holdings Co. Ltd</a:t>
            </a:r>
          </a:p>
          <a:p>
            <a:r>
              <a:rPr lang="en-US" sz="1400" b="1" dirty="0" err="1" smtClean="0">
                <a:latin typeface="Tahoma" pitchFamily="34" charset="0"/>
                <a:cs typeface="Tahoma" pitchFamily="34" charset="0"/>
              </a:rPr>
              <a:t>Ruchi</a:t>
            </a:r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 Soya Industries Ltd</a:t>
            </a:r>
          </a:p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Thai Beverage Public Company Limited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388424" y="1040537"/>
            <a:ext cx="792088" cy="2893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อินเดีย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จีน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จีน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ญี่ปุ่น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จีน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อินเดีย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ญี่ปุ่น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ญี่ปุ่น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อินเดีย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อินเดีย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ญี่ปุ่น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อินเดีย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ไทย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516216" y="4293096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Tahoma" pitchFamily="34" charset="0"/>
                <a:cs typeface="Tahoma" pitchFamily="34" charset="0"/>
              </a:rPr>
              <a:t>Asia</a:t>
            </a:r>
            <a:endParaRPr lang="th-TH" sz="2000" b="1" dirty="0">
              <a:solidFill>
                <a:schemeClr val="bg1">
                  <a:lumMod val="6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79512" y="980728"/>
            <a:ext cx="2987824" cy="2893100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</a:rPr>
              <a:t>Archer Daniels Midland Co. (ADM)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Cargill Incorporated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Corn Products International Inc.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Darden Restaurants Inc.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Del Monte Foods Company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Diageo North America Inc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General Mills Inc.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Kraft Foods Inc.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Land O'Lakes Inc.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Monsanto Company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PepsiCo Inc.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The Coca-Cola Company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Yum! Brands Inc.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03848" y="2276872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Tahoma" pitchFamily="34" charset="0"/>
                <a:cs typeface="Tahoma" pitchFamily="34" charset="0"/>
              </a:rPr>
              <a:t>USA</a:t>
            </a:r>
            <a:endParaRPr lang="th-TH" sz="2000" b="1" dirty="0">
              <a:solidFill>
                <a:schemeClr val="bg1">
                  <a:lumMod val="6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0" y="-27384"/>
            <a:ext cx="9144000" cy="6926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/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th-TH" sz="2400" b="1" kern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ahoma" pitchFamily="34" charset="0"/>
                <a:cs typeface="Tahoma" pitchFamily="34" charset="0"/>
              </a:rPr>
              <a:t>สาขาสินค้าอุปโภคบริโภค</a:t>
            </a:r>
            <a:endParaRPr lang="en-US" sz="2400" b="1" kern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9" name="Picture 18" descr="pepsi-cola-old-logo-vector-material_15-54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2708920"/>
            <a:ext cx="1109117" cy="584678"/>
          </a:xfrm>
          <a:prstGeom prst="rect">
            <a:avLst/>
          </a:prstGeom>
        </p:spPr>
      </p:pic>
      <p:pic>
        <p:nvPicPr>
          <p:cNvPr id="20" name="Picture 19" descr="nissin.gif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320" b="19760"/>
          <a:stretch>
            <a:fillRect/>
          </a:stretch>
        </p:blipFill>
        <p:spPr>
          <a:xfrm>
            <a:off x="6876256" y="3051875"/>
            <a:ext cx="848714" cy="449133"/>
          </a:xfrm>
          <a:prstGeom prst="rect">
            <a:avLst/>
          </a:prstGeom>
        </p:spPr>
      </p:pic>
      <p:pic>
        <p:nvPicPr>
          <p:cNvPr id="21" name="Picture 20" descr="UnileverLogo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27784" y="5589240"/>
            <a:ext cx="784524" cy="8193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/>
        </p:nvCxnSpPr>
        <p:spPr>
          <a:xfrm>
            <a:off x="871538" y="2643188"/>
            <a:ext cx="7215187" cy="1587"/>
          </a:xfrm>
          <a:prstGeom prst="line">
            <a:avLst/>
          </a:prstGeom>
          <a:ln w="38100">
            <a:solidFill>
              <a:srgbClr val="0066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8072438" y="2500313"/>
            <a:ext cx="285750" cy="285750"/>
          </a:xfrm>
          <a:prstGeom prst="ellipse">
            <a:avLst/>
          </a:prstGeom>
          <a:solidFill>
            <a:srgbClr val="00B0F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pic>
        <p:nvPicPr>
          <p:cNvPr id="91140" name="Picture 3" descr="Picture2"/>
          <p:cNvPicPr>
            <a:picLocks noChangeAspect="1" noChangeArrowheads="1"/>
          </p:cNvPicPr>
          <p:nvPr/>
        </p:nvPicPr>
        <p:blipFill>
          <a:blip r:embed="rId3" cstate="email">
            <a:lum bright="20000"/>
          </a:blip>
          <a:srcRect/>
          <a:stretch>
            <a:fillRect/>
          </a:stretch>
        </p:blipFill>
        <p:spPr bwMode="auto">
          <a:xfrm>
            <a:off x="785813" y="1700213"/>
            <a:ext cx="5634037" cy="2300287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</p:pic>
      <p:sp>
        <p:nvSpPr>
          <p:cNvPr id="91141" name="Rectangle 8"/>
          <p:cNvSpPr>
            <a:spLocks noChangeArrowheads="1"/>
          </p:cNvSpPr>
          <p:nvPr/>
        </p:nvSpPr>
        <p:spPr bwMode="auto">
          <a:xfrm>
            <a:off x="179388" y="260350"/>
            <a:ext cx="8964612" cy="1223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714375" y="2741613"/>
            <a:ext cx="7358063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Thank you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eR5KxqbfUWod3cSZ4hiKQ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4204</TotalTime>
  <Words>5066</Words>
  <Application>Microsoft Office PowerPoint</Application>
  <PresentationFormat>On-screen Show (4:3)</PresentationFormat>
  <Paragraphs>992</Paragraphs>
  <Slides>53</Slides>
  <Notes>21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5" baseType="lpstr">
      <vt:lpstr>Office Theme</vt:lpstr>
      <vt:lpstr>Clip</vt:lpstr>
      <vt:lpstr>Slide 1</vt:lpstr>
      <vt:lpstr>Agenda</vt:lpstr>
      <vt:lpstr>Slide 3</vt:lpstr>
      <vt:lpstr>Slide 4</vt:lpstr>
      <vt:lpstr>Slide 5</vt:lpstr>
      <vt:lpstr>Overview of Thailand’s Country Competitiveness</vt:lpstr>
      <vt:lpstr>Slide 7</vt:lpstr>
      <vt:lpstr>Slide 8</vt:lpstr>
      <vt:lpstr>Slide 9</vt:lpstr>
      <vt:lpstr>Goals of Development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Assistance to Neighboring Countries  </vt:lpstr>
      <vt:lpstr>Slide 26</vt:lpstr>
      <vt:lpstr>Slide 27</vt:lpstr>
      <vt:lpstr>Slide 28</vt:lpstr>
      <vt:lpstr>Slide 29</vt:lpstr>
      <vt:lpstr>Slide 30</vt:lpstr>
      <vt:lpstr>Slide 31</vt:lpstr>
      <vt:lpstr>Background</vt:lpstr>
      <vt:lpstr>ASEAN Community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natapong</dc:creator>
  <cp:lastModifiedBy>NAT</cp:lastModifiedBy>
  <cp:revision>741</cp:revision>
  <dcterms:created xsi:type="dcterms:W3CDTF">2011-07-05T11:42:09Z</dcterms:created>
  <dcterms:modified xsi:type="dcterms:W3CDTF">2012-09-18T10:23:17Z</dcterms:modified>
</cp:coreProperties>
</file>