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8" d="100"/>
          <a:sy n="118" d="100"/>
        </p:scale>
        <p:origin x="-176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57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0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320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335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836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817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45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90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203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989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126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9B01F-61DE-EE4B-84AE-5FD4D278EC6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97900-6A05-2C4E-B7C7-B924E9BD6D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120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Discussion questions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Week 9</a:t>
            </a:r>
          </a:p>
          <a:p>
            <a:r>
              <a:rPr lang="en-US" dirty="0" smtClean="0"/>
              <a:t>Linden et al.: ‘The case of Apple’s iPod’</a:t>
            </a:r>
          </a:p>
          <a:p>
            <a:r>
              <a:rPr lang="en-US" dirty="0" smtClean="0"/>
              <a:t>Xing and </a:t>
            </a:r>
            <a:r>
              <a:rPr lang="en-US" dirty="0" err="1" smtClean="0"/>
              <a:t>Delert</a:t>
            </a:r>
            <a:r>
              <a:rPr lang="en-US" dirty="0" smtClean="0"/>
              <a:t>: ‘How the i</a:t>
            </a:r>
            <a:r>
              <a:rPr lang="en-US" dirty="0"/>
              <a:t>P</a:t>
            </a:r>
            <a:r>
              <a:rPr lang="en-US" dirty="0" smtClean="0"/>
              <a:t>hone Widen the US trade deficit with the PRC’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013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sz="4100" b="1" dirty="0" smtClean="0"/>
              <a:t>Where are the iPod and the iPhone assembled?</a:t>
            </a:r>
          </a:p>
          <a:p>
            <a:pPr lvl="1"/>
            <a:r>
              <a:rPr lang="en-US" sz="3700" b="1" dirty="0" smtClean="0"/>
              <a:t>Are they assembled/‘manufactured’ by </a:t>
            </a:r>
            <a:r>
              <a:rPr lang="en-US" sz="3700" b="1" dirty="0" smtClean="0"/>
              <a:t>Apple (</a:t>
            </a:r>
            <a:r>
              <a:rPr lang="en-US" sz="3300" b="1" dirty="0" smtClean="0"/>
              <a:t>i.e</a:t>
            </a:r>
            <a:r>
              <a:rPr lang="en-US" sz="3300" b="1" dirty="0" smtClean="0"/>
              <a:t>. does Apple own the assembly factories</a:t>
            </a:r>
            <a:r>
              <a:rPr lang="en-US" sz="3300" b="1" dirty="0" smtClean="0"/>
              <a:t>?)</a:t>
            </a:r>
            <a:endParaRPr lang="en-US" sz="3300" b="1" dirty="0" smtClean="0"/>
          </a:p>
          <a:p>
            <a:pPr lvl="1"/>
            <a:r>
              <a:rPr lang="en-US" sz="3700" b="1" dirty="0" smtClean="0"/>
              <a:t>What is the assembly/‘manufacturing’ cost </a:t>
            </a:r>
            <a:r>
              <a:rPr lang="en-US" sz="3700" b="1" dirty="0" smtClean="0"/>
              <a:t> (</a:t>
            </a:r>
            <a:r>
              <a:rPr lang="en-US" sz="3300" b="1" dirty="0" smtClean="0"/>
              <a:t>$ </a:t>
            </a:r>
            <a:r>
              <a:rPr lang="en-US" sz="3300" b="1" dirty="0" smtClean="0"/>
              <a:t>and % of phone </a:t>
            </a:r>
            <a:r>
              <a:rPr lang="en-US" sz="3300" b="1" dirty="0" smtClean="0"/>
              <a:t>value)</a:t>
            </a:r>
          </a:p>
          <a:p>
            <a:r>
              <a:rPr lang="en-US" sz="4000" dirty="0" smtClean="0"/>
              <a:t>iPhone and </a:t>
            </a:r>
            <a:r>
              <a:rPr lang="en-US" sz="4000" dirty="0" err="1" smtClean="0"/>
              <a:t>iPad</a:t>
            </a:r>
            <a:r>
              <a:rPr lang="en-US" sz="4000" dirty="0" smtClean="0"/>
              <a:t>  </a:t>
            </a:r>
            <a:r>
              <a:rPr lang="en-US" sz="4000" dirty="0"/>
              <a:t>are assembled at factories not owned by </a:t>
            </a:r>
            <a:r>
              <a:rPr lang="en-US" sz="4000" dirty="0" smtClean="0"/>
              <a:t>Apple</a:t>
            </a:r>
            <a:r>
              <a:rPr lang="en-US" sz="4000" dirty="0"/>
              <a:t>.  It contracts </a:t>
            </a:r>
            <a:r>
              <a:rPr lang="en-US" sz="4000" dirty="0" smtClean="0"/>
              <a:t>with </a:t>
            </a:r>
            <a:r>
              <a:rPr lang="en-US" sz="4000" dirty="0"/>
              <a:t>factories in China. Assembly </a:t>
            </a:r>
            <a:r>
              <a:rPr lang="en-US" sz="4000" dirty="0" smtClean="0"/>
              <a:t>(</a:t>
            </a:r>
            <a:r>
              <a:rPr lang="en-US" sz="4000" dirty="0"/>
              <a:t>manufacturing) costs $6.50 for iPhone out of a total value </a:t>
            </a:r>
            <a:r>
              <a:rPr lang="en-US" sz="4000" dirty="0" smtClean="0"/>
              <a:t>of </a:t>
            </a:r>
            <a:r>
              <a:rPr lang="en-US" sz="4000" dirty="0"/>
              <a:t>$179, thus 3.6%</a:t>
            </a:r>
          </a:p>
          <a:p>
            <a:pPr lvl="2"/>
            <a:endParaRPr lang="en-US" sz="3300" dirty="0" smtClean="0"/>
          </a:p>
          <a:p>
            <a:pPr lvl="1"/>
            <a:endParaRPr lang="en-US" sz="3700" dirty="0"/>
          </a:p>
          <a:p>
            <a:r>
              <a:rPr lang="en-US" sz="4500" b="1" dirty="0" smtClean="0"/>
              <a:t>What are the main parts</a:t>
            </a:r>
            <a:r>
              <a:rPr lang="en-US" sz="4500" b="1" dirty="0" smtClean="0"/>
              <a:t>? </a:t>
            </a:r>
            <a:r>
              <a:rPr lang="en-US" sz="4100" b="1" dirty="0" smtClean="0"/>
              <a:t>Where </a:t>
            </a:r>
            <a:r>
              <a:rPr lang="en-US" sz="4100" b="1" dirty="0" smtClean="0"/>
              <a:t>are they produced</a:t>
            </a:r>
            <a:r>
              <a:rPr lang="en-US" sz="4100" b="1" dirty="0" smtClean="0"/>
              <a:t>?</a:t>
            </a:r>
          </a:p>
          <a:p>
            <a:pPr lvl="1"/>
            <a:r>
              <a:rPr lang="en-US" sz="4000" dirty="0"/>
              <a:t>iPhone: memory, display and touchscreen are main parts and are all made in Japan by Toshiba, other parts made in Korea, Germany and US. </a:t>
            </a:r>
          </a:p>
          <a:p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909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would we designate the governance chain of Apple and its suppliers/assemblers?</a:t>
            </a:r>
          </a:p>
          <a:p>
            <a:endParaRPr lang="en-US" dirty="0"/>
          </a:p>
          <a:p>
            <a:r>
              <a:rPr lang="en-US" dirty="0" smtClean="0"/>
              <a:t>Hierarchical</a:t>
            </a:r>
          </a:p>
          <a:p>
            <a:r>
              <a:rPr lang="en-US" dirty="0" smtClean="0"/>
              <a:t>Quasi-</a:t>
            </a:r>
            <a:r>
              <a:rPr lang="en-US" dirty="0" smtClean="0"/>
              <a:t>hierarchical:			</a:t>
            </a:r>
            <a:r>
              <a:rPr lang="en-US" b="1" dirty="0" smtClean="0"/>
              <a:t>Assemblers</a:t>
            </a:r>
            <a:endParaRPr lang="en-US" b="1" dirty="0" smtClean="0"/>
          </a:p>
          <a:p>
            <a:r>
              <a:rPr lang="en-US" dirty="0" smtClean="0"/>
              <a:t>Relational or </a:t>
            </a:r>
            <a:r>
              <a:rPr lang="en-US" dirty="0" smtClean="0"/>
              <a:t>Modular:		</a:t>
            </a:r>
            <a:r>
              <a:rPr lang="en-US" b="1" dirty="0" smtClean="0"/>
              <a:t>Key parts suppliers</a:t>
            </a:r>
            <a:endParaRPr lang="en-US" sz="2400" b="1" dirty="0" smtClean="0"/>
          </a:p>
          <a:p>
            <a:r>
              <a:rPr lang="en-US" dirty="0" smtClean="0"/>
              <a:t>Market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661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1" dirty="0" smtClean="0"/>
              <a:t>Would the iPhone be produced in the US and still be profitable? </a:t>
            </a:r>
            <a:endParaRPr lang="en-US" b="1" dirty="0" smtClean="0"/>
          </a:p>
          <a:p>
            <a:pPr lvl="1"/>
            <a:r>
              <a:rPr lang="en-US" dirty="0" smtClean="0"/>
              <a:t>Yes</a:t>
            </a:r>
            <a:r>
              <a:rPr lang="en-US" dirty="0"/>
              <a:t>, profit margins are </a:t>
            </a:r>
            <a:r>
              <a:rPr lang="en-US" dirty="0" smtClean="0"/>
              <a:t>large and could cover higher labor costs in the US.</a:t>
            </a:r>
            <a:endParaRPr lang="en-US" dirty="0"/>
          </a:p>
          <a:p>
            <a:endParaRPr lang="en-US" b="1" dirty="0" smtClean="0"/>
          </a:p>
          <a:p>
            <a:r>
              <a:rPr lang="en-US" b="1" dirty="0" smtClean="0"/>
              <a:t>Why </a:t>
            </a:r>
            <a:r>
              <a:rPr lang="en-US" b="1" dirty="0" smtClean="0"/>
              <a:t>does Apple not produce it in the US? </a:t>
            </a:r>
            <a:endParaRPr lang="en-US" b="1" dirty="0" smtClean="0"/>
          </a:p>
          <a:p>
            <a:pPr lvl="1"/>
            <a:r>
              <a:rPr lang="en-US" sz="2400" dirty="0" smtClean="0"/>
              <a:t>Maximize profits, cheaper to assemble in China.</a:t>
            </a:r>
            <a:endParaRPr lang="en-US" dirty="0"/>
          </a:p>
          <a:p>
            <a:pPr marL="514350" indent="-457200"/>
            <a:endParaRPr lang="en-US" b="1" dirty="0" smtClean="0"/>
          </a:p>
          <a:p>
            <a:pPr marL="514350" indent="-457200"/>
            <a:r>
              <a:rPr lang="en-US" b="1" dirty="0" smtClean="0"/>
              <a:t>Why </a:t>
            </a:r>
            <a:r>
              <a:rPr lang="en-US" b="1" dirty="0" smtClean="0"/>
              <a:t>do both articles discuss the US trade deficit with China? </a:t>
            </a:r>
          </a:p>
          <a:p>
            <a:pPr marL="914400" lvl="1" indent="-457200"/>
            <a:r>
              <a:rPr lang="en-US" dirty="0" smtClean="0"/>
              <a:t>(Try to understand Table 2, p. 5</a:t>
            </a:r>
            <a:r>
              <a:rPr lang="en-US" dirty="0" smtClean="0"/>
              <a:t>).</a:t>
            </a:r>
            <a:r>
              <a:rPr lang="en-US" dirty="0" smtClean="0"/>
              <a:t> </a:t>
            </a:r>
            <a:r>
              <a:rPr lang="en-US" dirty="0"/>
              <a:t>The trade deficit is about export values (the full value of what is shipped) which is much higher than the value added in </a:t>
            </a:r>
            <a:r>
              <a:rPr lang="en-US" dirty="0" smtClean="0"/>
              <a:t>China (which is low because main parts are produced elsewhere).</a:t>
            </a:r>
            <a:endParaRPr lang="en-US" dirty="0"/>
          </a:p>
          <a:p>
            <a:pPr marL="914400" lvl="1" indent="-457200"/>
            <a:r>
              <a:rPr lang="en-US" dirty="0" smtClean="0"/>
              <a:t>Therefore, indirectly </a:t>
            </a:r>
            <a:r>
              <a:rPr lang="en-US" dirty="0"/>
              <a:t>US trade deficit is </a:t>
            </a:r>
            <a:r>
              <a:rPr lang="en-US" dirty="0" smtClean="0"/>
              <a:t>also with </a:t>
            </a:r>
            <a:r>
              <a:rPr lang="en-US" dirty="0"/>
              <a:t>other countries that supply components but because they are routed through China (which does final assembly</a:t>
            </a:r>
            <a:r>
              <a:rPr lang="en-US" dirty="0" smtClean="0"/>
              <a:t>), only the US deficit with China is seen.</a:t>
            </a:r>
          </a:p>
          <a:p>
            <a:pPr marL="914400" lvl="1" indent="-457200"/>
            <a:r>
              <a:rPr lang="en-US" dirty="0" smtClean="0"/>
              <a:t>In other words</a:t>
            </a:r>
            <a:r>
              <a:rPr lang="en-US" smtClean="0"/>
              <a:t>, the trade </a:t>
            </a:r>
            <a:r>
              <a:rPr lang="en-US" dirty="0"/>
              <a:t>deficit appears as just between US and </a:t>
            </a:r>
            <a:r>
              <a:rPr lang="en-US" dirty="0" smtClean="0"/>
              <a:t>China because the final product comes from China and other countries’ parts are included in 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10750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367</Words>
  <Application>Microsoft Macintosh PowerPoint</Application>
  <PresentationFormat>On-screen Show (4:3)</PresentationFormat>
  <Paragraphs>33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Discussion questions</vt:lpstr>
      <vt:lpstr>Round 1</vt:lpstr>
      <vt:lpstr>Round 2</vt:lpstr>
      <vt:lpstr>Round 3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Discussion questions</dc:title>
  <dc:creator>Akiko Vandenberg</dc:creator>
  <cp:lastModifiedBy>Akiko Vandenberg</cp:lastModifiedBy>
  <cp:revision>13</cp:revision>
  <cp:lastPrinted>2017-10-12T00:45:59Z</cp:lastPrinted>
  <dcterms:created xsi:type="dcterms:W3CDTF">2016-10-13T03:00:04Z</dcterms:created>
  <dcterms:modified xsi:type="dcterms:W3CDTF">2017-11-16T14:43:19Z</dcterms:modified>
</cp:coreProperties>
</file>