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9"/>
  </p:notesMasterIdLst>
  <p:sldIdLst>
    <p:sldId id="257" r:id="rId2"/>
    <p:sldId id="258" r:id="rId3"/>
    <p:sldId id="259" r:id="rId4"/>
    <p:sldId id="295" r:id="rId5"/>
    <p:sldId id="296" r:id="rId6"/>
    <p:sldId id="260" r:id="rId7"/>
    <p:sldId id="261" r:id="rId8"/>
    <p:sldId id="262" r:id="rId9"/>
    <p:sldId id="263" r:id="rId10"/>
    <p:sldId id="264" r:id="rId11"/>
    <p:sldId id="269" r:id="rId12"/>
    <p:sldId id="270" r:id="rId13"/>
    <p:sldId id="271" r:id="rId14"/>
    <p:sldId id="272" r:id="rId15"/>
    <p:sldId id="297" r:id="rId16"/>
    <p:sldId id="298" r:id="rId17"/>
    <p:sldId id="273" r:id="rId18"/>
    <p:sldId id="299"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1" r:id="rId35"/>
    <p:sldId id="292" r:id="rId36"/>
    <p:sldId id="293" r:id="rId37"/>
    <p:sldId id="294"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23/11/60</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extLst>
      <p:ext uri="{BB962C8B-B14F-4D97-AF65-F5344CB8AC3E}">
        <p14:creationId xmlns:p14="http://schemas.microsoft.com/office/powerpoint/2010/main" val="5313928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2340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906860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98866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5863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327222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71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37180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D9B40F-BD6F-4C79-B5D4-9D9DD5C983A2}"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285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D9B40F-BD6F-4C79-B5D4-9D9DD5C983A2}" type="datetimeFigureOut">
              <a:rPr lang="th-TH" smtClean="0"/>
              <a:pPr/>
              <a:t>23/11/60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790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D9B40F-BD6F-4C79-B5D4-9D9DD5C983A2}" type="datetimeFigureOut">
              <a:rPr lang="th-TH" smtClean="0"/>
              <a:pPr/>
              <a:t>23/11/60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17528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D9B40F-BD6F-4C79-B5D4-9D9DD5C983A2}" type="datetimeFigureOut">
              <a:rPr lang="th-TH" smtClean="0"/>
              <a:pPr/>
              <a:t>23/11/60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444493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9D9B40F-BD6F-4C79-B5D4-9D9DD5C983A2}" type="datetimeFigureOut">
              <a:rPr lang="th-TH" smtClean="0"/>
              <a:pPr/>
              <a:t>23/11/60</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656903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39D9B40F-BD6F-4C79-B5D4-9D9DD5C983A2}" type="datetimeFigureOut">
              <a:rPr lang="th-TH" smtClean="0"/>
              <a:pPr/>
              <a:t>23/11/60</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9CFB65-8D15-4C7E-AB39-15056FE8BF7A}" type="slidenum">
              <a:rPr lang="th-TH" smtClean="0"/>
              <a:pPr/>
              <a:t>‹#›</a:t>
            </a:fld>
            <a:endParaRPr lang="th-TH"/>
          </a:p>
        </p:txBody>
      </p:sp>
    </p:spTree>
    <p:extLst>
      <p:ext uri="{BB962C8B-B14F-4D97-AF65-F5344CB8AC3E}">
        <p14:creationId xmlns:p14="http://schemas.microsoft.com/office/powerpoint/2010/main" val="1154808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D9B40F-BD6F-4C79-B5D4-9D9DD5C983A2}" type="datetimeFigureOut">
              <a:rPr lang="th-TH" smtClean="0"/>
              <a:pPr/>
              <a:t>23/11/60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5294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253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3852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extLst>
      <p:ext uri="{BB962C8B-B14F-4D97-AF65-F5344CB8AC3E}">
        <p14:creationId xmlns:p14="http://schemas.microsoft.com/office/powerpoint/2010/main" val="464695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39D9B40F-BD6F-4C79-B5D4-9D9DD5C983A2}" type="datetimeFigureOut">
              <a:rPr lang="th-TH" smtClean="0"/>
              <a:pPr/>
              <a:t>23/11/60</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9CFB65-8D15-4C7E-AB39-15056FE8BF7A}" type="slidenum">
              <a:rPr lang="th-TH" smtClean="0"/>
              <a:pPr/>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79029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535782" y="3685863"/>
            <a:ext cx="7929562" cy="2454275"/>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Planning</a:t>
            </a:r>
          </a:p>
          <a:p>
            <a:pPr algn="ctr"/>
            <a:r>
              <a:rPr lang="en-US" sz="4000" dirty="0">
                <a:cs typeface="Arial" pitchFamily="34" charset="0"/>
              </a:rPr>
              <a:t>By </a:t>
            </a:r>
          </a:p>
          <a:p>
            <a:pPr algn="ctr"/>
            <a:r>
              <a:rPr lang="en-US" sz="4000" dirty="0" err="1" smtClean="0">
                <a:cs typeface="Arial" pitchFamily="34" charset="0"/>
              </a:rPr>
              <a:t>Ajarn</a:t>
            </a:r>
            <a:r>
              <a:rPr lang="en-US" sz="4000" smtClean="0">
                <a:cs typeface="Arial" pitchFamily="34" charset="0"/>
              </a:rPr>
              <a:t> Suwalya</a:t>
            </a:r>
            <a:r>
              <a:rPr lang="en-US" sz="4000" dirty="0" smtClean="0">
                <a:cs typeface="Arial" pitchFamily="34" charset="0"/>
              </a:rPr>
              <a:t> </a:t>
            </a:r>
            <a:r>
              <a:rPr lang="en-US" sz="4000" dirty="0" err="1">
                <a:cs typeface="Arial" pitchFamily="34" charset="0"/>
              </a:rPr>
              <a:t>K.</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535782" y="395287"/>
            <a:ext cx="1619250" cy="2105025"/>
          </a:xfrm>
          <a:prstGeom prst="rect">
            <a:avLst/>
          </a:prstGeom>
          <a:noFill/>
          <a:ln w="9525">
            <a:noFill/>
            <a:miter lim="800000"/>
            <a:headEnd/>
            <a:tailEnd/>
          </a:ln>
        </p:spPr>
      </p:pic>
      <p:sp>
        <p:nvSpPr>
          <p:cNvPr id="7" name="สี่เหลี่ยมผืนผ้า 6"/>
          <p:cNvSpPr/>
          <p:nvPr/>
        </p:nvSpPr>
        <p:spPr>
          <a:xfrm>
            <a:off x="2792395" y="737006"/>
            <a:ext cx="5000660" cy="1692771"/>
          </a:xfrm>
          <a:prstGeom prst="rect">
            <a:avLst/>
          </a:prstGeom>
        </p:spPr>
        <p:txBody>
          <a:bodyPr wrap="squar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9</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smtClean="0">
                <a:solidFill>
                  <a:srgbClr val="FF0000"/>
                </a:solidFill>
                <a:effectLst>
                  <a:outerShdw blurRad="38100" dist="38100" dir="2700000" algn="tl">
                    <a:srgbClr val="C0C0C0"/>
                  </a:outerShdw>
                </a:effectLst>
              </a:rPr>
              <a:t>Ch. 9 - Learning objectives</a:t>
            </a:r>
            <a:endParaRPr lang="en-US" sz="3500" i="1" smtClean="0">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232202"/>
          </a:xfrm>
          <a:prstGeom prst="rect">
            <a:avLst/>
          </a:prstGeom>
          <a:noFill/>
          <a:ln w="9525">
            <a:noFill/>
            <a:miter lim="800000"/>
            <a:headEnd/>
            <a:tailEnd/>
          </a:ln>
          <a:effectLst/>
        </p:spPr>
        <p:txBody>
          <a:bodyPr>
            <a:spAutoFit/>
          </a:bodyPr>
          <a:lstStyle/>
          <a:p>
            <a:pPr eaLnBrk="0" hangingPunct="0">
              <a:spcBef>
                <a:spcPct val="50000"/>
              </a:spcBef>
              <a:defRPr/>
            </a:pPr>
            <a:r>
              <a:rPr lang="en-US"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US" dirty="0">
                <a:solidFill>
                  <a:schemeClr val="hlink"/>
                </a:solidFill>
                <a:effectLst>
                  <a:outerShdw blurRad="38100" dist="38100" dir="2700000" algn="tl">
                    <a:srgbClr val="C0C0C0"/>
                  </a:outerShdw>
                </a:effectLst>
                <a:latin typeface="Arial" charset="0"/>
                <a:ea typeface="Arial" charset="0"/>
                <a:cs typeface="Arial" charset="0"/>
              </a:rPr>
              <a:t>■</a:t>
            </a:r>
            <a:r>
              <a:rPr lang="da-DK"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explain how distribution patterns affect the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various aspects of international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the variety of distribution</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channels and how they affect cost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efficiency in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list the functions, advantages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disadvantages of various kinds of middlemen</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explain the different stages in the design of</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 structure</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how distribution channels can be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managed internationally.</a:t>
            </a: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smtClean="0"/>
              <a:t>Introduction</a:t>
            </a:r>
            <a:endParaRPr lang="th-TH" smtClean="0"/>
          </a:p>
        </p:txBody>
      </p:sp>
      <p:sp>
        <p:nvSpPr>
          <p:cNvPr id="180227" name="Rectangle 3"/>
          <p:cNvSpPr>
            <a:spLocks noGrp="1" noChangeArrowheads="1"/>
          </p:cNvSpPr>
          <p:nvPr>
            <p:ph type="body" sz="half" idx="1"/>
          </p:nvPr>
        </p:nvSpPr>
        <p:spPr>
          <a:xfrm>
            <a:off x="799837" y="2046301"/>
            <a:ext cx="7469737" cy="3849831"/>
          </a:xfrm>
          <a:solidFill>
            <a:srgbClr val="FFFFFF">
              <a:alpha val="80000"/>
            </a:srgbClr>
          </a:solidFill>
          <a:ln w="76200">
            <a:solidFill>
              <a:srgbClr val="FF0000"/>
            </a:solidFill>
          </a:ln>
        </p:spPr>
        <p:txBody>
          <a:bodyPr>
            <a:normAutofit lnSpcReduction="10000"/>
          </a:bodyPr>
          <a:lstStyle/>
          <a:p>
            <a:pPr eaLnBrk="1" hangingPunct="1">
              <a:defRPr/>
            </a:pPr>
            <a:r>
              <a:rPr lang="en-US" sz="2600" smtClean="0">
                <a:latin typeface="Arial" charset="0"/>
                <a:ea typeface="Arial" charset="0"/>
                <a:cs typeface="Arial" charset="0"/>
              </a:rPr>
              <a:t>A product </a:t>
            </a:r>
            <a:r>
              <a:rPr lang="en-US" sz="3200" smtClean="0">
                <a:solidFill>
                  <a:srgbClr val="FF0000"/>
                </a:solidFill>
                <a:effectLst>
                  <a:outerShdw blurRad="38100" dist="38100" dir="2700000" algn="tl">
                    <a:srgbClr val="C0C0C0"/>
                  </a:outerShdw>
                </a:effectLst>
                <a:latin typeface="Arial" charset="0"/>
                <a:ea typeface="Arial" charset="0"/>
                <a:cs typeface="Arial" charset="0"/>
              </a:rPr>
              <a:t>must be made accessible to the target market at an affordable price.</a:t>
            </a:r>
            <a:r>
              <a:rPr lang="en-US" sz="2600" smtClean="0">
                <a:latin typeface="Arial" charset="0"/>
                <a:ea typeface="Arial" charset="0"/>
                <a:cs typeface="Arial" charset="0"/>
              </a:rPr>
              <a:t>  Distribution decisions deal with the problem of moving products from point or origin to points of consumption.</a:t>
            </a:r>
          </a:p>
          <a:p>
            <a:pPr eaLnBrk="1" hangingPunct="1">
              <a:defRPr/>
            </a:pPr>
            <a:endParaRPr lang="en-US" sz="2600" smtClean="0">
              <a:latin typeface="Arial" charset="0"/>
              <a:ea typeface="Arial" charset="0"/>
              <a:cs typeface="Arial" charset="0"/>
            </a:endParaRPr>
          </a:p>
          <a:p>
            <a:pPr eaLnBrk="1" hangingPunct="1">
              <a:defRPr/>
            </a:pPr>
            <a:r>
              <a:rPr lang="en-US" sz="2600" smtClean="0">
                <a:latin typeface="Arial" charset="0"/>
                <a:ea typeface="Arial" charset="0"/>
                <a:cs typeface="Arial" charset="0"/>
              </a:rPr>
              <a:t>Often referred to as the place variable, distribution decisions are directed at </a:t>
            </a:r>
            <a:r>
              <a:rPr lang="en-US" sz="2800" smtClean="0">
                <a:solidFill>
                  <a:srgbClr val="FF0000"/>
                </a:solidFill>
                <a:effectLst>
                  <a:outerShdw blurRad="38100" dist="38100" dir="2700000" algn="tl">
                    <a:srgbClr val="C0C0C0"/>
                  </a:outerShdw>
                </a:effectLst>
                <a:latin typeface="Arial" charset="0"/>
                <a:ea typeface="Arial" charset="0"/>
                <a:cs typeface="Arial" charset="0"/>
              </a:rPr>
              <a:t>ensuring the right product is in the right place at the right time and in the right quantities.</a:t>
            </a:r>
          </a:p>
          <a:p>
            <a:pPr eaLnBrk="1" hangingPunct="1">
              <a:defRPr/>
            </a:pPr>
            <a:endParaRPr lang="th-TH" sz="280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4</a:t>
            </a:fld>
            <a:endParaRPr lang="en-US"/>
          </a:p>
        </p:txBody>
      </p:sp>
      <p:sp>
        <p:nvSpPr>
          <p:cNvPr id="783368" name="Rectangle 8"/>
          <p:cNvSpPr>
            <a:spLocks noGrp="1" noChangeArrowheads="1"/>
          </p:cNvSpPr>
          <p:nvPr>
            <p:ph type="body" idx="4294967295"/>
          </p:nvPr>
        </p:nvSpPr>
        <p:spPr>
          <a:xfrm>
            <a:off x="195262" y="2026795"/>
            <a:ext cx="5857875" cy="2500313"/>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altLang="ja-JP" dirty="0">
                <a:effectLst/>
                <a:latin typeface="Arial" charset="0"/>
                <a:ea typeface="Arial" charset="0"/>
                <a:cs typeface="Arial" charset="0"/>
              </a:rPr>
              <a:t>The </a:t>
            </a:r>
            <a:r>
              <a:rPr lang="en-US" altLang="ja-JP" sz="4300" dirty="0">
                <a:solidFill>
                  <a:srgbClr val="FF0000"/>
                </a:solidFill>
                <a:effectLst/>
                <a:latin typeface="Arial" charset="0"/>
                <a:ea typeface="Arial" charset="0"/>
                <a:cs typeface="Arial" charset="0"/>
              </a:rPr>
              <a:t>manner by which a product is sold or distributed </a:t>
            </a:r>
            <a:r>
              <a:rPr lang="en-US" altLang="ja-JP" dirty="0">
                <a:effectLst/>
                <a:latin typeface="Arial" charset="0"/>
                <a:ea typeface="Arial" charset="0"/>
                <a:cs typeface="Arial" charset="0"/>
              </a:rPr>
              <a:t>can have a profound impact on the resulting equity and ultimate sales success of a brand.</a:t>
            </a:r>
            <a:r>
              <a:rPr lang="en-US" altLang="ja-JP" dirty="0">
                <a:latin typeface="Arial" charset="0"/>
                <a:ea typeface="Arial" charset="0"/>
                <a:cs typeface="Arial" charset="0"/>
              </a:rPr>
              <a:t> </a:t>
            </a:r>
            <a:endParaRPr lang="en-US" dirty="0">
              <a:effectLst/>
              <a:latin typeface="Arial" charset="0"/>
              <a:ea typeface="Arial" charset="0"/>
              <a:cs typeface="Arial" charset="0"/>
            </a:endParaRPr>
          </a:p>
          <a:p>
            <a:r>
              <a:rPr lang="en-US" altLang="ja-JP" dirty="0">
                <a:effectLst/>
                <a:latin typeface="Arial" charset="0"/>
                <a:ea typeface="Arial" charset="0"/>
                <a:cs typeface="Arial" charset="0"/>
              </a:rPr>
              <a:t>Channel strategy includes the </a:t>
            </a:r>
            <a:r>
              <a:rPr lang="en-US" altLang="ja-JP" sz="4300" dirty="0">
                <a:solidFill>
                  <a:srgbClr val="FF0000"/>
                </a:solidFill>
                <a:effectLst/>
                <a:latin typeface="Arial" charset="0"/>
                <a:ea typeface="Arial" charset="0"/>
                <a:cs typeface="Arial" charset="0"/>
              </a:rPr>
              <a:t>design and management </a:t>
            </a:r>
            <a:r>
              <a:rPr lang="en-US" altLang="ja-JP" dirty="0">
                <a:effectLst/>
                <a:latin typeface="Arial" charset="0"/>
                <a:ea typeface="Arial" charset="0"/>
                <a:cs typeface="Arial" charset="0"/>
              </a:rPr>
              <a:t>of intermediaries such as wholesalers, distributors, brokers, and retailers.</a:t>
            </a:r>
            <a:r>
              <a:rPr lang="en-US" altLang="ja-JP" dirty="0">
                <a:latin typeface="Arial" charset="0"/>
                <a:ea typeface="Arial" charset="0"/>
                <a:cs typeface="Arial" charset="0"/>
              </a:rPr>
              <a:t> </a:t>
            </a:r>
            <a:endParaRPr lang="en-US" dirty="0">
              <a:latin typeface="Arial" charset="0"/>
              <a:ea typeface="Arial" charset="0"/>
              <a:cs typeface="Arial" charset="0"/>
            </a:endParaRPr>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5</a:t>
            </a:fld>
            <a:endParaRPr lang="en-US"/>
          </a:p>
        </p:txBody>
      </p:sp>
      <p:sp>
        <p:nvSpPr>
          <p:cNvPr id="798723" name="Rectangle 3"/>
          <p:cNvSpPr>
            <a:spLocks noGrp="1" noChangeArrowheads="1"/>
          </p:cNvSpPr>
          <p:nvPr>
            <p:ph type="body" idx="4294967295"/>
          </p:nvPr>
        </p:nvSpPr>
        <p:spPr>
          <a:xfrm>
            <a:off x="724524" y="2048656"/>
            <a:ext cx="6819275" cy="4322164"/>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nSpc>
                <a:spcPct val="90000"/>
              </a:lnSpc>
            </a:pPr>
            <a:r>
              <a:rPr lang="en-US" sz="2800" dirty="0">
                <a:solidFill>
                  <a:srgbClr val="FF0000"/>
                </a:solidFill>
                <a:effectLst/>
                <a:latin typeface="Arial" charset="0"/>
                <a:ea typeface="Arial" charset="0"/>
                <a:cs typeface="Arial" charset="0"/>
              </a:rPr>
              <a:t>Direct channels </a:t>
            </a:r>
          </a:p>
          <a:p>
            <a:pPr lvl="1">
              <a:lnSpc>
                <a:spcPct val="90000"/>
              </a:lnSpc>
            </a:pPr>
            <a:r>
              <a:rPr lang="en-US" altLang="ja-JP" sz="2400" dirty="0">
                <a:effectLst/>
                <a:latin typeface="Arial" charset="0"/>
                <a:ea typeface="Arial" charset="0"/>
                <a:cs typeface="Arial" charset="0"/>
              </a:rPr>
              <a:t>Selling through personal contacts from the company to prospective customers by mail, phone, electronic means,     in-person visits, and so forth</a:t>
            </a:r>
            <a:endParaRPr lang="en-US" sz="24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Indirect channels</a:t>
            </a:r>
          </a:p>
          <a:p>
            <a:pPr lvl="1">
              <a:lnSpc>
                <a:spcPct val="90000"/>
              </a:lnSpc>
            </a:pPr>
            <a:r>
              <a:rPr lang="en-US" altLang="ja-JP" sz="2400" dirty="0">
                <a:effectLst/>
                <a:latin typeface="Arial" charset="0"/>
                <a:ea typeface="Arial" charset="0"/>
                <a:cs typeface="Arial" charset="0"/>
              </a:rPr>
              <a:t>Selling through third-party intermediaries such as agents      or broker representatives, wholesalers or distributors, and retailers or dealers</a:t>
            </a:r>
            <a:endParaRPr lang="en-US" sz="2400" dirty="0">
              <a:effectLst/>
              <a:latin typeface="Arial" charset="0"/>
              <a:ea typeface="Arial" charset="0"/>
              <a:cs typeface="Arial" charset="0"/>
            </a:endParaRPr>
          </a:p>
          <a:p>
            <a:pPr lvl="1">
              <a:lnSpc>
                <a:spcPct val="90000"/>
              </a:lnSpc>
            </a:pPr>
            <a:r>
              <a:rPr lang="en-US" sz="2400" dirty="0">
                <a:effectLst/>
                <a:latin typeface="Arial" charset="0"/>
                <a:ea typeface="Arial" charset="0"/>
                <a:cs typeface="Arial" charset="0"/>
              </a:rPr>
              <a:t>Push and pull strategies</a:t>
            </a:r>
          </a:p>
          <a:p>
            <a:pPr>
              <a:lnSpc>
                <a:spcPct val="90000"/>
              </a:lnSpc>
            </a:pPr>
            <a:endParaRPr lang="en-US" sz="28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smtClean="0"/>
              <a:t>Role of the intermediary</a:t>
            </a:r>
            <a:endParaRPr lang="th-TH" smtClean="0"/>
          </a:p>
        </p:txBody>
      </p:sp>
      <p:sp>
        <p:nvSpPr>
          <p:cNvPr id="181251" name="Rectangle 3"/>
          <p:cNvSpPr>
            <a:spLocks noGrp="1" noChangeArrowheads="1"/>
          </p:cNvSpPr>
          <p:nvPr>
            <p:ph type="body" sz="half" idx="1"/>
          </p:nvPr>
        </p:nvSpPr>
        <p:spPr>
          <a:xfrm>
            <a:off x="468313" y="1861279"/>
            <a:ext cx="8367587" cy="4598399"/>
          </a:xfrm>
          <a:solidFill>
            <a:schemeClr val="bg1">
              <a:alpha val="64000"/>
            </a:schemeClr>
          </a:solidFill>
          <a:ln w="76200">
            <a:solidFill>
              <a:srgbClr val="FF0000"/>
            </a:solidFill>
          </a:ln>
        </p:spPr>
        <p:txBody>
          <a:bodyPr>
            <a:normAutofit lnSpcReduction="10000"/>
          </a:bodyPr>
          <a:lstStyle/>
          <a:p>
            <a:pPr algn="thaiDist" eaLnBrk="1" hangingPunct="1">
              <a:defRPr/>
            </a:pPr>
            <a:r>
              <a:rPr lang="en-US" sz="2400" dirty="0" smtClean="0">
                <a:effectLst>
                  <a:outerShdw blurRad="38100" dist="38100" dir="2700000" algn="tl">
                    <a:srgbClr val="C0C0C0"/>
                  </a:outerShdw>
                </a:effectLst>
                <a:latin typeface="Arial" charset="0"/>
                <a:ea typeface="Arial" charset="0"/>
                <a:cs typeface="Arial" charset="0"/>
              </a:rPr>
              <a:t>Channel intermediaries (</a:t>
            </a:r>
            <a:r>
              <a:rPr lang="en-US" sz="2400" dirty="0" err="1" smtClean="0">
                <a:effectLst>
                  <a:outerShdw blurRad="38100" dist="38100" dir="2700000" algn="tl">
                    <a:srgbClr val="C0C0C0"/>
                  </a:outerShdw>
                </a:effectLst>
                <a:latin typeface="Arial" charset="0"/>
                <a:ea typeface="Arial" charset="0"/>
                <a:cs typeface="Arial" charset="0"/>
              </a:rPr>
              <a:t>eg</a:t>
            </a:r>
            <a:r>
              <a:rPr lang="en-US" sz="2400" dirty="0" smtClean="0">
                <a:effectLst>
                  <a:outerShdw blurRad="38100" dist="38100" dir="2700000" algn="tl">
                    <a:srgbClr val="C0C0C0"/>
                  </a:outerShdw>
                </a:effectLst>
                <a:latin typeface="Arial" charset="0"/>
                <a:ea typeface="Arial" charset="0"/>
                <a:cs typeface="Arial" charset="0"/>
              </a:rPr>
              <a:t>. Wholesalers and agents)</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 other words, </a:t>
            </a:r>
            <a:r>
              <a:rPr lang="en-US" sz="2400" dirty="0" smtClean="0">
                <a:effectLst>
                  <a:outerShdw blurRad="38100" dist="38100" dir="2700000" algn="tl">
                    <a:srgbClr val="C0C0C0"/>
                  </a:outerShdw>
                </a:effectLst>
                <a:latin typeface="Arial" charset="0"/>
                <a:ea typeface="Arial" charset="0"/>
                <a:cs typeface="Arial" charset="0"/>
              </a:rPr>
              <a:t>manufacturers </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usually produce a large quantity of a limited number of products, whereas consumers purchase only a few items of a large number of diverse products.</a:t>
            </a:r>
          </a:p>
          <a:p>
            <a:pPr eaLnBrk="1" hangingPunct="1">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smtClean="0">
                <a:effectLst>
                  <a:outerShdw blurRad="38100" dist="38100" dir="2700000" algn="tl">
                    <a:srgbClr val="C0C0C0"/>
                  </a:outerShdw>
                </a:effectLst>
                <a:latin typeface="Arial" charset="0"/>
                <a:ea typeface="Arial" charset="0"/>
                <a:cs typeface="Arial" charset="0"/>
              </a:rPr>
              <a:t>Middlemen</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 reduce this discrepancy of assortments, thereby enabling consumers to avoid dealing directly with individual manufacturers in order to satisfy their needs.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smtClean="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smtClean="0"/>
              <a:t>Market Entry Modes</a:t>
            </a:r>
          </a:p>
        </p:txBody>
      </p:sp>
      <p:sp>
        <p:nvSpPr>
          <p:cNvPr id="152579" name="Rectangle 3"/>
          <p:cNvSpPr>
            <a:spLocks noChangeArrowheads="1"/>
          </p:cNvSpPr>
          <p:nvPr/>
        </p:nvSpPr>
        <p:spPr bwMode="auto">
          <a:xfrm>
            <a:off x="533400" y="762000"/>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333399"/>
                </a:solidFill>
                <a:latin typeface="Arial" charset="0"/>
                <a:ea typeface="Arial" charset="0"/>
                <a:cs typeface="Arial" charset="0"/>
              </a:rPr>
              <a:t>Once the firm has chosen its target markets abroad, the </a:t>
            </a:r>
            <a:r>
              <a:rPr lang="en-GB" sz="2800">
                <a:solidFill>
                  <a:srgbClr val="FF0000"/>
                </a:solidFill>
                <a:latin typeface="Arial" charset="0"/>
                <a:ea typeface="Arial" charset="0"/>
                <a:cs typeface="Arial" charset="0"/>
              </a:rPr>
              <a:t>question</a:t>
            </a:r>
            <a:r>
              <a:rPr lang="en-GB" sz="2800">
                <a:solidFill>
                  <a:srgbClr val="333399"/>
                </a:solidFill>
                <a:latin typeface="Arial" charset="0"/>
                <a:ea typeface="Arial" charset="0"/>
                <a:cs typeface="Arial" charset="0"/>
              </a:rPr>
              <a:t> arises as to the best way to enter those markets</a:t>
            </a:r>
          </a:p>
          <a:p>
            <a:pPr eaLnBrk="0" hangingPunct="0">
              <a:spcBef>
                <a:spcPct val="50000"/>
              </a:spcBef>
              <a:defRPr/>
            </a:pPr>
            <a:r>
              <a:rPr lang="en-GB" sz="2800">
                <a:solidFill>
                  <a:srgbClr val="000000"/>
                </a:solidFill>
                <a:latin typeface="Arial" charset="0"/>
                <a:ea typeface="Arial" charset="0"/>
                <a:cs typeface="Arial" charset="0"/>
              </a:rPr>
              <a:t>1. </a:t>
            </a:r>
            <a:r>
              <a:rPr lang="en-GB" sz="2800">
                <a:solidFill>
                  <a:srgbClr val="FF0000"/>
                </a:solidFill>
                <a:effectLst>
                  <a:outerShdw blurRad="38100" dist="38100" dir="2700000" algn="tl">
                    <a:srgbClr val="C0C0C0"/>
                  </a:outerShdw>
                </a:effectLst>
                <a:latin typeface="Arial" charset="0"/>
                <a:ea typeface="Arial" charset="0"/>
                <a:cs typeface="Arial" charset="0"/>
              </a:rPr>
              <a:t>Export modes</a:t>
            </a:r>
            <a:r>
              <a:rPr lang="en-GB" sz="2800">
                <a:solidFill>
                  <a:srgbClr val="000000"/>
                </a:solidFill>
                <a:latin typeface="Arial" charset="0"/>
                <a:ea typeface="Arial" charset="0"/>
                <a:cs typeface="Arial" charset="0"/>
              </a:rPr>
              <a:t> – here the distributor is shown as an example</a:t>
            </a:r>
          </a:p>
          <a:p>
            <a:pPr eaLnBrk="0" hangingPunct="0">
              <a:spcBef>
                <a:spcPct val="50000"/>
              </a:spcBef>
              <a:defRPr/>
            </a:pPr>
            <a:r>
              <a:rPr lang="en-GB" sz="2800">
                <a:solidFill>
                  <a:srgbClr val="000000"/>
                </a:solidFill>
                <a:latin typeface="Arial" charset="0"/>
                <a:ea typeface="Arial" charset="0"/>
                <a:cs typeface="Arial" charset="0"/>
              </a:rPr>
              <a:t>2. </a:t>
            </a:r>
            <a:r>
              <a:rPr lang="en-GB" sz="2800">
                <a:solidFill>
                  <a:srgbClr val="FF0000"/>
                </a:solidFill>
                <a:effectLst>
                  <a:outerShdw blurRad="38100" dist="38100" dir="2700000" algn="tl">
                    <a:srgbClr val="C0C0C0"/>
                  </a:outerShdw>
                </a:effectLst>
                <a:latin typeface="Arial" charset="0"/>
                <a:ea typeface="Arial" charset="0"/>
                <a:cs typeface="Arial" charset="0"/>
              </a:rPr>
              <a:t>Intermediate modes</a:t>
            </a:r>
            <a:r>
              <a:rPr lang="en-GB" sz="2800">
                <a:solidFill>
                  <a:srgbClr val="000000"/>
                </a:solidFill>
                <a:latin typeface="Arial" charset="0"/>
                <a:ea typeface="Arial" charset="0"/>
                <a:cs typeface="Arial" charset="0"/>
              </a:rPr>
              <a:t> – here the joint venture is shown as an example</a:t>
            </a:r>
          </a:p>
          <a:p>
            <a:pPr eaLnBrk="0" hangingPunct="0">
              <a:spcBef>
                <a:spcPct val="50000"/>
              </a:spcBef>
              <a:defRPr/>
            </a:pPr>
            <a:r>
              <a:rPr lang="en-GB" sz="2800">
                <a:solidFill>
                  <a:srgbClr val="000000"/>
                </a:solidFill>
                <a:latin typeface="Arial" charset="0"/>
                <a:ea typeface="Arial" charset="0"/>
                <a:cs typeface="Arial" charset="0"/>
              </a:rPr>
              <a:t>3. </a:t>
            </a:r>
            <a:r>
              <a:rPr lang="en-GB" sz="2800">
                <a:solidFill>
                  <a:srgbClr val="FF0000"/>
                </a:solidFill>
                <a:effectLst>
                  <a:outerShdw blurRad="38100" dist="38100" dir="2700000" algn="tl">
                    <a:srgbClr val="C0C0C0"/>
                  </a:outerShdw>
                </a:effectLst>
                <a:latin typeface="Arial" charset="0"/>
                <a:ea typeface="Arial" charset="0"/>
                <a:cs typeface="Arial" charset="0"/>
              </a:rPr>
              <a:t>Hierarchical modes</a:t>
            </a:r>
            <a:r>
              <a:rPr lang="en-GB" sz="2800">
                <a:solidFill>
                  <a:srgbClr val="000000"/>
                </a:solidFill>
                <a:latin typeface="Arial" charset="0"/>
                <a:ea typeface="Arial" charset="0"/>
                <a:cs typeface="Arial" charset="0"/>
              </a:rPr>
              <a:t> – here a sales subsidiary is shown as an example.</a:t>
            </a:r>
          </a:p>
          <a:p>
            <a:pPr eaLnBrk="0" hangingPunct="0">
              <a:spcBef>
                <a:spcPct val="50000"/>
              </a:spcBef>
              <a:defRPr/>
            </a:pPr>
            <a:r>
              <a:rPr lang="en-GB" sz="2800">
                <a:solidFill>
                  <a:srgbClr val="000000"/>
                </a:solidFill>
                <a:latin typeface="Arial" charset="0"/>
                <a:ea typeface="Arial" charset="0"/>
                <a:cs typeface="Arial" charset="0"/>
              </a:rPr>
              <a:t>(See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smtClean="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smtClean="0"/>
              <a:t>The stages of Channel Design </a:t>
            </a:r>
          </a:p>
        </p:txBody>
      </p:sp>
      <p:sp>
        <p:nvSpPr>
          <p:cNvPr id="154627" name="Rectangle 3"/>
          <p:cNvSpPr>
            <a:spLocks noChangeArrowheads="1"/>
          </p:cNvSpPr>
          <p:nvPr/>
        </p:nvSpPr>
        <p:spPr bwMode="auto">
          <a:xfrm>
            <a:off x="341153" y="331787"/>
            <a:ext cx="8128290" cy="6093976"/>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FF0000"/>
                </a:solidFill>
                <a:effectLst>
                  <a:outerShdw blurRad="38100" dist="38100" dir="2700000" algn="tl">
                    <a:srgbClr val="C0C0C0"/>
                  </a:outerShdw>
                </a:effectLst>
                <a:latin typeface="Arial" charset="0"/>
                <a:ea typeface="Arial" charset="0"/>
                <a:cs typeface="Arial" charset="0"/>
              </a:rPr>
              <a:t>Once having considered and chosen the overall market entry strategy for a given foreign market, the management then needs to turn its attention to the task of designing the firm’s channels and distribution within a given country.</a:t>
            </a:r>
            <a:r>
              <a:rPr lang="en-GB" sz="2000" dirty="0">
                <a:solidFill>
                  <a:srgbClr val="333399"/>
                </a:solidFill>
                <a:effectLst>
                  <a:outerShdw blurRad="38100" dist="38100" dir="2700000" algn="tl">
                    <a:srgbClr val="C0C0C0"/>
                  </a:outerShdw>
                </a:effectLst>
                <a:latin typeface="Arial" charset="0"/>
                <a:ea typeface="Arial" charset="0"/>
                <a:cs typeface="Arial" charset="0"/>
              </a:rPr>
              <a:t>The process of channel design and the management of it can be broken down into seven basic stages or phases:</a:t>
            </a:r>
          </a:p>
          <a:p>
            <a:pPr eaLnBrk="0" hangingPunct="0">
              <a:spcBef>
                <a:spcPct val="50000"/>
              </a:spcBef>
              <a:defRPr/>
            </a:pPr>
            <a:r>
              <a:rPr lang="en-GB" sz="2000" dirty="0">
                <a:solidFill>
                  <a:srgbClr val="000000"/>
                </a:solidFill>
                <a:latin typeface="Arial" charset="0"/>
                <a:ea typeface="Arial" charset="0"/>
                <a:cs typeface="Arial" charset="0"/>
              </a:rPr>
              <a:t>1 setting distribution objectives</a:t>
            </a:r>
          </a:p>
          <a:p>
            <a:pPr eaLnBrk="0" hangingPunct="0">
              <a:spcBef>
                <a:spcPct val="50000"/>
              </a:spcBef>
              <a:defRPr/>
            </a:pPr>
            <a:r>
              <a:rPr lang="en-GB" sz="2000" dirty="0">
                <a:solidFill>
                  <a:srgbClr val="000000"/>
                </a:solidFill>
                <a:latin typeface="Arial" charset="0"/>
                <a:ea typeface="Arial" charset="0"/>
                <a:cs typeface="Arial" charset="0"/>
              </a:rPr>
              <a:t>2 specifying the functions that need to be performed by the channel</a:t>
            </a:r>
          </a:p>
          <a:p>
            <a:pPr eaLnBrk="0" hangingPunct="0">
              <a:spcBef>
                <a:spcPct val="50000"/>
              </a:spcBef>
              <a:defRPr/>
            </a:pPr>
            <a:r>
              <a:rPr lang="en-GB" sz="2000" dirty="0">
                <a:solidFill>
                  <a:srgbClr val="000000"/>
                </a:solidFill>
                <a:latin typeface="Arial" charset="0"/>
                <a:ea typeface="Arial" charset="0"/>
                <a:cs typeface="Arial" charset="0"/>
              </a:rPr>
              <a:t>3 considering alternative channel structures</a:t>
            </a:r>
          </a:p>
          <a:p>
            <a:pPr eaLnBrk="0" hangingPunct="0">
              <a:spcBef>
                <a:spcPct val="50000"/>
              </a:spcBef>
              <a:defRPr/>
            </a:pPr>
            <a:r>
              <a:rPr lang="en-GB" sz="2000" dirty="0">
                <a:solidFill>
                  <a:srgbClr val="000000"/>
                </a:solidFill>
                <a:latin typeface="Arial" charset="0"/>
                <a:ea typeface="Arial" charset="0"/>
                <a:cs typeface="Arial" charset="0"/>
              </a:rPr>
              <a:t>4 choosing an ‘optimal’ channel structure</a:t>
            </a:r>
          </a:p>
          <a:p>
            <a:pPr eaLnBrk="0" hangingPunct="0">
              <a:spcBef>
                <a:spcPct val="50000"/>
              </a:spcBef>
              <a:defRPr/>
            </a:pPr>
            <a:r>
              <a:rPr lang="en-GB" sz="2000" dirty="0">
                <a:solidFill>
                  <a:srgbClr val="000000"/>
                </a:solidFill>
                <a:latin typeface="Arial" charset="0"/>
                <a:ea typeface="Arial" charset="0"/>
                <a:cs typeface="Arial" charset="0"/>
              </a:rPr>
              <a:t>5 selecting the intermediaries</a:t>
            </a:r>
          </a:p>
          <a:p>
            <a:pPr eaLnBrk="0" hangingPunct="0">
              <a:spcBef>
                <a:spcPct val="50000"/>
              </a:spcBef>
              <a:defRPr/>
            </a:pPr>
            <a:r>
              <a:rPr lang="en-GB" sz="2000" dirty="0">
                <a:solidFill>
                  <a:srgbClr val="000000"/>
                </a:solidFill>
                <a:latin typeface="Arial" charset="0"/>
                <a:ea typeface="Arial" charset="0"/>
                <a:cs typeface="Arial" charset="0"/>
              </a:rPr>
              <a:t>6 motivating the channel members</a:t>
            </a:r>
          </a:p>
          <a:p>
            <a:pPr eaLnBrk="0" hangingPunct="0">
              <a:spcBef>
                <a:spcPct val="50000"/>
              </a:spcBef>
              <a:defRPr/>
            </a:pPr>
            <a:r>
              <a:rPr lang="en-GB" sz="2000" dirty="0">
                <a:solidFill>
                  <a:srgbClr val="000000"/>
                </a:solidFill>
                <a:latin typeface="Arial" charset="0"/>
                <a:ea typeface="Arial" charset="0"/>
                <a:cs typeface="Arial" charset="0"/>
              </a:rPr>
              <a:t>7 evaluating channel member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Setting distribution objectives</a:t>
            </a:r>
            <a:endParaRPr lang="th-TH" smtClean="0"/>
          </a:p>
        </p:txBody>
      </p:sp>
      <p:sp>
        <p:nvSpPr>
          <p:cNvPr id="186371" name="Rectangle 3" descr="เยื่อกระดาษสีน้ำเงิน"/>
          <p:cNvSpPr>
            <a:spLocks noGrp="1" noChangeArrowheads="1"/>
          </p:cNvSpPr>
          <p:nvPr>
            <p:ph type="body" sz="half" idx="1"/>
          </p:nvPr>
        </p:nvSpPr>
        <p:spPr>
          <a:xfrm>
            <a:off x="919683" y="2282828"/>
            <a:ext cx="4835525" cy="3149600"/>
          </a:xfrm>
          <a:ln w="76200">
            <a:solidFill>
              <a:srgbClr val="00B0F0"/>
            </a:solidFill>
          </a:ln>
        </p:spPr>
        <p:txBody>
          <a:bodyPr/>
          <a:lstStyle/>
          <a:p>
            <a:pPr eaLnBrk="1" hangingPunct="1">
              <a:lnSpc>
                <a:spcPct val="90000"/>
              </a:lnSpc>
              <a:defRPr/>
            </a:pPr>
            <a:r>
              <a:rPr lang="en-US" sz="2800" dirty="0" smtClean="0">
                <a:solidFill>
                  <a:srgbClr val="FF0000"/>
                </a:solidFill>
                <a:effectLst>
                  <a:outerShdw blurRad="38100" dist="38100" dir="2700000" algn="tl">
                    <a:srgbClr val="000000"/>
                  </a:outerShdw>
                </a:effectLst>
                <a:latin typeface="Arial" charset="0"/>
                <a:ea typeface="Arial" charset="0"/>
                <a:cs typeface="Arial" charset="0"/>
              </a:rPr>
              <a:t>Distribution objectives</a:t>
            </a:r>
            <a:r>
              <a:rPr lang="en-US" sz="2600" dirty="0" smtClean="0">
                <a:effectLst>
                  <a:outerShdw blurRad="38100" dist="38100" dir="2700000" algn="tl">
                    <a:srgbClr val="FFFFFF"/>
                  </a:outerShdw>
                </a:effectLst>
                <a:latin typeface="Arial" charset="0"/>
                <a:ea typeface="Arial" charset="0"/>
                <a:cs typeface="Arial" charset="0"/>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dirty="0" smtClean="0">
              <a:effectLst>
                <a:outerShdw blurRad="38100" dist="38100" dir="2700000" algn="tl">
                  <a:srgbClr val="FFFFFF"/>
                </a:outerShdw>
              </a:effectLst>
              <a:latin typeface="Arial" charset="0"/>
              <a:ea typeface="Arial" charset="0"/>
              <a:cs typeface="Arial" charset="0"/>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7395" name="Rectangle 3" descr="ช่อดอกไม้"/>
          <p:cNvSpPr>
            <a:spLocks noGrp="1" noChangeArrowheads="1"/>
          </p:cNvSpPr>
          <p:nvPr>
            <p:ph type="body" sz="half" idx="1"/>
          </p:nvPr>
        </p:nvSpPr>
        <p:spPr>
          <a:xfrm>
            <a:off x="457200" y="2042788"/>
            <a:ext cx="8464579" cy="4162438"/>
          </a:xfrm>
          <a:ln>
            <a:solidFill>
              <a:srgbClr val="00FFFF"/>
            </a:solidFill>
          </a:ln>
        </p:spPr>
        <p:txBody>
          <a:bodyPr>
            <a:normAutofit/>
          </a:bodyPr>
          <a:lstStyle/>
          <a:p>
            <a:pPr eaLnBrk="1" hangingPunct="1">
              <a:lnSpc>
                <a:spcPct val="80000"/>
              </a:lnSpc>
              <a:defRPr/>
            </a:pPr>
            <a:r>
              <a:rPr lang="en-US" sz="2200" dirty="0" smtClean="0">
                <a:effectLst>
                  <a:outerShdw blurRad="38100" dist="38100" dir="2700000" algn="tl">
                    <a:srgbClr val="FFFFFF"/>
                  </a:outerShdw>
                </a:effectLst>
                <a:latin typeface="Arial" charset="0"/>
                <a:ea typeface="Arial" charset="0"/>
                <a:cs typeface="Arial" charset="0"/>
              </a:rPr>
              <a:t>The following factors should be considered as detailed distribution functions, which should be performed by the distribution channel.</a:t>
            </a:r>
          </a:p>
          <a:p>
            <a:pPr eaLnBrk="1" hangingPunct="1">
              <a:lnSpc>
                <a:spcPct val="80000"/>
              </a:lnSpc>
              <a:defRPr/>
            </a:pPr>
            <a:endParaRPr lang="en-US" sz="2200" dirty="0" smtClean="0">
              <a:effectLst>
                <a:outerShdw blurRad="38100" dist="38100" dir="2700000" algn="tl">
                  <a:srgbClr val="FFFFFF"/>
                </a:outerShdw>
              </a:effectLst>
              <a:latin typeface="Arial" charset="0"/>
              <a:ea typeface="Arial" charset="0"/>
              <a:cs typeface="Arial" charset="0"/>
            </a:endParaRPr>
          </a:p>
          <a:p>
            <a:pPr eaLnBrk="1" hangingPunct="1">
              <a:lnSpc>
                <a:spcPct val="80000"/>
              </a:lnSpc>
              <a:defRPr/>
            </a:pPr>
            <a:r>
              <a:rPr lang="en-US" sz="2200" dirty="0" smtClean="0">
                <a:latin typeface="Arial" charset="0"/>
                <a:ea typeface="Arial" charset="0"/>
                <a:cs typeface="Arial" charset="0"/>
              </a:rPr>
              <a:t>1. </a:t>
            </a:r>
            <a:r>
              <a:rPr lang="en-US" sz="2800" dirty="0" smtClean="0">
                <a:solidFill>
                  <a:srgbClr val="FF0000"/>
                </a:solidFill>
                <a:effectLst>
                  <a:outerShdw blurRad="38100" dist="38100" dir="2700000" algn="tl">
                    <a:srgbClr val="000000"/>
                  </a:outerShdw>
                </a:effectLst>
                <a:latin typeface="Arial" charset="0"/>
                <a:ea typeface="Arial" charset="0"/>
                <a:cs typeface="Arial" charset="0"/>
              </a:rPr>
              <a:t>Product and services flow</a:t>
            </a:r>
            <a:r>
              <a:rPr lang="en-US" sz="2200" dirty="0" smtClean="0">
                <a:latin typeface="Arial" charset="0"/>
                <a:ea typeface="Arial" charset="0"/>
                <a:cs typeface="Arial" charset="0"/>
              </a:rPr>
              <a:t> </a:t>
            </a:r>
            <a:r>
              <a:rPr lang="en-US" sz="2200" dirty="0" smtClean="0">
                <a:solidFill>
                  <a:srgbClr val="333399"/>
                </a:solidFill>
                <a:effectLst>
                  <a:outerShdw blurRad="38100" dist="38100" dir="2700000" algn="tl">
                    <a:srgbClr val="000000"/>
                  </a:outerShdw>
                </a:effectLst>
                <a:latin typeface="Arial" charset="0"/>
                <a:ea typeface="Arial" charset="0"/>
                <a:cs typeface="Arial" charset="0"/>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dirty="0" smtClean="0">
                <a:effectLst>
                  <a:outerShdw blurRad="38100" dist="38100" dir="2700000" algn="tl">
                    <a:srgbClr val="FFFFFF"/>
                  </a:outerShdw>
                </a:effectLst>
                <a:latin typeface="Arial" charset="0"/>
                <a:ea typeface="Arial" charset="0"/>
                <a:cs typeface="Arial" charset="0"/>
              </a:rPr>
              <a:t>2. </a:t>
            </a:r>
            <a:r>
              <a:rPr lang="en-US" sz="3200" dirty="0" smtClean="0">
                <a:solidFill>
                  <a:srgbClr val="FF0000"/>
                </a:solidFill>
                <a:effectLst>
                  <a:outerShdw blurRad="38100" dist="38100" dir="2700000" algn="tl">
                    <a:srgbClr val="000000"/>
                  </a:outerShdw>
                </a:effectLst>
                <a:latin typeface="Arial" charset="0"/>
                <a:ea typeface="Arial" charset="0"/>
                <a:cs typeface="Arial" charset="0"/>
              </a:rPr>
              <a:t>Communication flow</a:t>
            </a:r>
            <a:r>
              <a:rPr lang="en-US" sz="2600" dirty="0" smtClean="0">
                <a:latin typeface="Arial" charset="0"/>
                <a:ea typeface="Arial" charset="0"/>
                <a:cs typeface="Arial" charset="0"/>
              </a:rPr>
              <a:t> </a:t>
            </a:r>
            <a:r>
              <a:rPr lang="en-US" sz="2600" dirty="0" smtClean="0">
                <a:solidFill>
                  <a:srgbClr val="333399"/>
                </a:solidFill>
                <a:effectLst>
                  <a:outerShdw blurRad="38100" dist="38100" dir="2700000" algn="tl">
                    <a:srgbClr val="000000"/>
                  </a:outerShdw>
                </a:effectLst>
                <a:latin typeface="Arial" charset="0"/>
                <a:ea typeface="Arial" charset="0"/>
                <a:cs typeface="Arial" charset="0"/>
              </a:rPr>
              <a:t>(from manufacturer to final customers). Sales promotion to final consumers, information about product features, advertising, providing sales force, packaging information, loyalty </a:t>
            </a:r>
            <a:r>
              <a:rPr lang="en-US" sz="2600" dirty="0" err="1" smtClean="0">
                <a:solidFill>
                  <a:srgbClr val="333399"/>
                </a:solidFill>
                <a:effectLst>
                  <a:outerShdw blurRad="38100" dist="38100" dir="2700000" algn="tl">
                    <a:srgbClr val="000000"/>
                  </a:outerShdw>
                </a:effectLst>
                <a:latin typeface="Arial" charset="0"/>
                <a:ea typeface="Arial" charset="0"/>
                <a:cs typeface="Arial" charset="0"/>
              </a:rPr>
              <a:t>programmes</a:t>
            </a:r>
            <a:r>
              <a:rPr lang="en-US" sz="2600" dirty="0" smtClean="0">
                <a:solidFill>
                  <a:srgbClr val="333399"/>
                </a:solidFill>
                <a:effectLst>
                  <a:outerShdw blurRad="38100" dist="38100" dir="2700000" algn="tl">
                    <a:srgbClr val="000000"/>
                  </a:outerShdw>
                </a:effectLst>
                <a:latin typeface="Arial" charset="0"/>
                <a:ea typeface="Arial" charset="0"/>
                <a:cs typeface="Arial" charset="0"/>
              </a:rPr>
              <a:t>, website participation, traceability, information and so on.</a:t>
            </a:r>
            <a:endParaRPr lang="th-TH" sz="2600" dirty="0" smtClean="0">
              <a:solidFill>
                <a:srgbClr val="333399"/>
              </a:solidFill>
              <a:effectLst>
                <a:outerShdw blurRad="38100" dist="38100" dir="2700000" algn="tl">
                  <a:srgbClr val="000000"/>
                </a:outerShdw>
              </a:effectLst>
              <a:latin typeface="Arial" charset="0"/>
              <a:ea typeface="Arial" charset="0"/>
              <a:cs typeface="Arial" charset="0"/>
            </a:endParaRPr>
          </a:p>
        </p:txBody>
      </p:sp>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501491" y="2267653"/>
            <a:ext cx="8186737"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dirty="0">
                <a:latin typeface="Arial" charset="0"/>
                <a:ea typeface="Arial" charset="0"/>
                <a:cs typeface="Arial" charset="0"/>
              </a:rPr>
              <a:t>By devoting marketing efforts to the end consumer, a manufacturer is said to employ a </a:t>
            </a:r>
            <a:r>
              <a:rPr lang="en-US" altLang="ja-JP" dirty="0">
                <a:solidFill>
                  <a:srgbClr val="FF0000"/>
                </a:solidFill>
                <a:latin typeface="Arial" charset="0"/>
                <a:ea typeface="Arial" charset="0"/>
                <a:cs typeface="Arial" charset="0"/>
              </a:rPr>
              <a:t>pull strategy. </a:t>
            </a:r>
          </a:p>
          <a:p>
            <a:r>
              <a:rPr lang="en-US" altLang="ja-JP" dirty="0">
                <a:latin typeface="Arial" charset="0"/>
                <a:ea typeface="Arial" charset="0"/>
                <a:cs typeface="Arial" charset="0"/>
              </a:rPr>
              <a:t>Alternatively, marketers can devote their selling efforts to the channel members themselves, providing direct incentives for them to stock and sell products to the end consumer. This approach is called a </a:t>
            </a:r>
            <a:r>
              <a:rPr lang="en-US" altLang="ja-JP" dirty="0">
                <a:solidFill>
                  <a:srgbClr val="FF0000"/>
                </a:solidFill>
                <a:latin typeface="Arial" charset="0"/>
                <a:ea typeface="Arial" charset="0"/>
                <a:cs typeface="Arial" charset="0"/>
              </a:rPr>
              <a:t>push strategy. </a:t>
            </a:r>
            <a:endParaRPr lang="en-US" dirty="0">
              <a:solidFill>
                <a:srgbClr val="FF0000"/>
              </a:solidFill>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465772" y="1737361"/>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dirty="0">
                <a:latin typeface="Arial" charset="0"/>
                <a:ea typeface="Arial" charset="0"/>
                <a:cs typeface="Arial" charset="0"/>
              </a:rPr>
              <a:t>Two such partnership strategies are retail segmentation activities and cooperative advertising programs. </a:t>
            </a:r>
          </a:p>
          <a:p>
            <a:r>
              <a:rPr lang="en-US" altLang="ja-JP" sz="2800" dirty="0">
                <a:solidFill>
                  <a:srgbClr val="FF0000"/>
                </a:solidFill>
                <a:latin typeface="Arial" charset="0"/>
                <a:ea typeface="Arial" charset="0"/>
                <a:cs typeface="Arial" charset="0"/>
              </a:rPr>
              <a:t>Retail segmentation  </a:t>
            </a:r>
          </a:p>
          <a:p>
            <a:pPr lvl="1"/>
            <a:r>
              <a:rPr lang="en-US" altLang="ja-JP" sz="2400" dirty="0">
                <a:latin typeface="Arial" charset="0"/>
                <a:ea typeface="Arial" charset="0"/>
                <a:cs typeface="Arial" charset="0"/>
              </a:rPr>
              <a:t>Retailers are “customers” too </a:t>
            </a:r>
          </a:p>
          <a:p>
            <a:r>
              <a:rPr lang="en-US" altLang="ja-JP" sz="2800" dirty="0">
                <a:solidFill>
                  <a:srgbClr val="FF0000"/>
                </a:solidFill>
                <a:latin typeface="Arial" charset="0"/>
                <a:ea typeface="Arial" charset="0"/>
                <a:cs typeface="Arial" charset="0"/>
              </a:rPr>
              <a:t>Cooperative advertising </a:t>
            </a:r>
            <a:r>
              <a:rPr lang="en-US" altLang="ja-JP" sz="2800" dirty="0">
                <a:latin typeface="Arial" charset="0"/>
                <a:ea typeface="Arial" charset="0"/>
                <a:cs typeface="Arial" charset="0"/>
              </a:rPr>
              <a:t>  </a:t>
            </a:r>
          </a:p>
          <a:p>
            <a:pPr lvl="1"/>
            <a:r>
              <a:rPr lang="en-US" altLang="ja-JP" sz="2400" dirty="0">
                <a:latin typeface="Arial" charset="0"/>
                <a:ea typeface="Arial" charset="0"/>
                <a:cs typeface="Arial" charset="0"/>
              </a:rPr>
              <a:t>A manufacturer pays for a portion of the advertising that a retailer runs to promote the manufacturer’s product and its availability in the retailer’s place of business. </a:t>
            </a:r>
            <a:endParaRPr lang="en-US" sz="2400" dirty="0">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9443" name="Rectangle 3"/>
          <p:cNvSpPr>
            <a:spLocks noGrp="1" noChangeArrowheads="1"/>
          </p:cNvSpPr>
          <p:nvPr>
            <p:ph type="body" sz="half" idx="1"/>
          </p:nvPr>
        </p:nvSpPr>
        <p:spPr>
          <a:xfrm>
            <a:off x="169888" y="1598951"/>
            <a:ext cx="8686800" cy="5003577"/>
          </a:xfrm>
          <a:solidFill>
            <a:schemeClr val="bg1">
              <a:alpha val="64000"/>
            </a:schemeClr>
          </a:solidFill>
        </p:spPr>
        <p:txBody>
          <a:bodyPr/>
          <a:lstStyle/>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3. </a:t>
            </a:r>
            <a:r>
              <a:rPr lang="en-US" sz="3200" dirty="0" smtClean="0">
                <a:solidFill>
                  <a:srgbClr val="FF0000"/>
                </a:solidFill>
                <a:effectLst>
                  <a:outerShdw blurRad="38100" dist="38100" dir="2700000" algn="tl">
                    <a:srgbClr val="C0C0C0"/>
                  </a:outerShdw>
                </a:effectLst>
                <a:latin typeface="Arial" charset="0"/>
                <a:ea typeface="Arial" charset="0"/>
                <a:cs typeface="Arial" charset="0"/>
              </a:rPr>
              <a:t>Information flow</a:t>
            </a:r>
            <a:r>
              <a:rPr lang="en-US" sz="2600" dirty="0" smtClean="0">
                <a:effectLst>
                  <a:outerShdw blurRad="38100" dist="38100" dir="2700000" algn="tl">
                    <a:srgbClr val="C0C0C0"/>
                  </a:outerShdw>
                </a:effectLst>
                <a:latin typeface="Arial" charset="0"/>
                <a:ea typeface="Arial" charset="0"/>
                <a:cs typeface="Arial" charset="0"/>
              </a:rPr>
              <a:t>( from customers to manufacturer) Sharing knowledge of local market, scanning data (assess to computer data), complaints via website/service line, order frequency, order formats consideration, arrange information about consumption and so on.</a:t>
            </a:r>
            <a:endParaRPr lang="th-TH" sz="26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648075" y="2236034"/>
            <a:ext cx="3449237" cy="4123856"/>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US" altLang="ja-JP" dirty="0">
                <a:latin typeface="Arial" charset="0"/>
                <a:ea typeface="Arial" charset="0"/>
                <a:cs typeface="Arial" charset="0"/>
              </a:rPr>
              <a:t>Advantage of having both a physical </a:t>
            </a:r>
            <a:r>
              <a:rPr lang="en-US" altLang="ja-JP" dirty="0">
                <a:solidFill>
                  <a:srgbClr val="FF0000"/>
                </a:solidFill>
                <a:latin typeface="Arial" charset="0"/>
                <a:ea typeface="Arial" charset="0"/>
                <a:cs typeface="Arial" charset="0"/>
              </a:rPr>
              <a:t>“brick and mortar</a:t>
            </a:r>
            <a:r>
              <a:rPr lang="en-US" altLang="ja-JP" dirty="0">
                <a:latin typeface="Arial" charset="0"/>
                <a:ea typeface="Arial" charset="0"/>
                <a:cs typeface="Arial" charset="0"/>
              </a:rPr>
              <a:t>” channel and a virtual, online retail </a:t>
            </a:r>
            <a:r>
              <a:rPr lang="en-US" altLang="ja-JP" dirty="0" smtClean="0">
                <a:latin typeface="Arial" charset="0"/>
                <a:ea typeface="Arial" charset="0"/>
                <a:cs typeface="Arial" charset="0"/>
              </a:rPr>
              <a:t>channel</a:t>
            </a:r>
          </a:p>
          <a:p>
            <a:endParaRPr lang="en-US" altLang="ja-JP" dirty="0">
              <a:latin typeface="Arial" charset="0"/>
              <a:ea typeface="Arial" charset="0"/>
              <a:cs typeface="Arial" charset="0"/>
            </a:endParaRPr>
          </a:p>
          <a:p>
            <a:r>
              <a:rPr lang="en-US" altLang="ja-JP" dirty="0">
                <a:latin typeface="Arial" charset="0"/>
                <a:ea typeface="Arial" charset="0"/>
                <a:cs typeface="Arial" charset="0"/>
              </a:rPr>
              <a:t>The Boston Consulting Group concluded that multichannel </a:t>
            </a:r>
            <a:r>
              <a:rPr lang="en-US" altLang="ja-JP" dirty="0">
                <a:solidFill>
                  <a:srgbClr val="FF0000"/>
                </a:solidFill>
                <a:latin typeface="Arial" charset="0"/>
                <a:ea typeface="Arial" charset="0"/>
                <a:cs typeface="Arial" charset="0"/>
              </a:rPr>
              <a:t>retailers were able to acquire customers at half the cost of Internet-only retailers,</a:t>
            </a:r>
            <a:r>
              <a:rPr lang="en-US" altLang="ja-JP" dirty="0">
                <a:latin typeface="Arial" charset="0"/>
                <a:ea typeface="Arial" charset="0"/>
                <a:cs typeface="Arial" charset="0"/>
              </a:rPr>
              <a:t> citing a number of advantages for the multichannel retailers. </a:t>
            </a:r>
            <a:endParaRPr lang="en-US" dirty="0">
              <a:latin typeface="Arial" charset="0"/>
              <a:ea typeface="Arial" charset="0"/>
              <a:cs typeface="Arial" charset="0"/>
            </a:endParaRPr>
          </a:p>
        </p:txBody>
      </p:sp>
      <p:pic>
        <p:nvPicPr>
          <p:cNvPr id="5" name="รูปภาพ 4" descr="online clothing.jpg"/>
          <p:cNvPicPr>
            <a:picLocks noChangeAspect="1"/>
          </p:cNvPicPr>
          <p:nvPr/>
        </p:nvPicPr>
        <p:blipFill>
          <a:blip r:embed="rId3"/>
          <a:stretch>
            <a:fillRect/>
          </a:stretch>
        </p:blipFill>
        <p:spPr>
          <a:xfrm>
            <a:off x="4941137" y="293084"/>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6239943" y="4016905"/>
            <a:ext cx="1738407" cy="21431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smtClean="0"/>
              <a:t>Specifying the functions that need to be performed by the channel</a:t>
            </a:r>
            <a:endParaRPr lang="th-TH" sz="3500" dirty="0" smtClean="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fontScale="92500"/>
          </a:bodyPr>
          <a:lstStyle/>
          <a:p>
            <a:pPr eaLnBrk="1" hangingPunct="1">
              <a:defRPr/>
            </a:pPr>
            <a:r>
              <a:rPr lang="en-US" sz="2600" dirty="0" smtClean="0">
                <a:latin typeface="Arial" charset="0"/>
                <a:ea typeface="Arial" charset="0"/>
                <a:cs typeface="Arial" charset="0"/>
              </a:rPr>
              <a:t>4. </a:t>
            </a:r>
            <a:r>
              <a:rPr lang="en-US" sz="3200" dirty="0" smtClean="0">
                <a:solidFill>
                  <a:srgbClr val="FF0000"/>
                </a:solidFill>
                <a:effectLst>
                  <a:outerShdw blurRad="38100" dist="38100" dir="2700000" algn="tl">
                    <a:srgbClr val="000000"/>
                  </a:outerShdw>
                </a:effectLst>
                <a:latin typeface="Arial" charset="0"/>
                <a:ea typeface="Arial" charset="0"/>
                <a:cs typeface="Arial" charset="0"/>
              </a:rPr>
              <a:t>Payments and financial flows-</a:t>
            </a:r>
            <a:r>
              <a:rPr lang="en-US" sz="2600" dirty="0" smtClean="0">
                <a:effectLst>
                  <a:outerShdw blurRad="38100" dist="38100" dir="2700000" algn="tl">
                    <a:srgbClr val="FFFFFF"/>
                  </a:outerShdw>
                </a:effectLst>
                <a:latin typeface="Arial" charset="0"/>
                <a:ea typeface="Arial" charset="0"/>
                <a:cs typeface="Arial" charset="0"/>
              </a:rPr>
              <a:t>Conducting credit checks on final consumers, billing customers, caring for specific customer orders, arranging for credit provisions, price guarantees, financing and so on.</a:t>
            </a:r>
            <a:endParaRPr lang="th-TH" sz="2600" dirty="0" smtClean="0">
              <a:effectLst>
                <a:outerShdw blurRad="38100" dist="38100" dir="2700000" algn="tl">
                  <a:srgbClr val="FFFFFF"/>
                </a:outerShdw>
              </a:effectLst>
              <a:latin typeface="Arial" charset="0"/>
              <a:ea typeface="Arial" charset="0"/>
              <a:cs typeface="Arial" charset="0"/>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Considering alternative channel structures</a:t>
            </a:r>
            <a:endParaRPr lang="th-TH" smtClean="0"/>
          </a:p>
        </p:txBody>
      </p:sp>
      <p:sp>
        <p:nvSpPr>
          <p:cNvPr id="191491" name="Rectangle 3" descr="ถุงกระดาษ"/>
          <p:cNvSpPr>
            <a:spLocks noGrp="1" noChangeArrowheads="1"/>
          </p:cNvSpPr>
          <p:nvPr>
            <p:ph idx="1"/>
          </p:nvPr>
        </p:nvSpPr>
        <p:spPr>
          <a:xfrm>
            <a:off x="375744" y="2112443"/>
            <a:ext cx="8229600" cy="4411662"/>
          </a:xfrm>
        </p:spPr>
        <p:txBody>
          <a:bodyPr>
            <a:normAutofit fontScale="92500"/>
          </a:bodyPr>
          <a:lstStyle/>
          <a:p>
            <a:pPr eaLnBrk="1" hangingPunct="1">
              <a:defRPr/>
            </a:pPr>
            <a:r>
              <a:rPr lang="en-US" sz="2600" dirty="0" smtClean="0">
                <a:effectLst>
                  <a:outerShdw blurRad="38100" dist="38100" dir="2700000" algn="tl">
                    <a:srgbClr val="FFFFFF"/>
                  </a:outerShdw>
                </a:effectLst>
                <a:latin typeface="Arial" charset="0"/>
                <a:ea typeface="Arial" charset="0"/>
                <a:cs typeface="Arial" charset="0"/>
              </a:rPr>
              <a:t>Management needs to be concerned with three dimensions of channel structure.</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1. the length of the channels</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2. the intensity of the various levels</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3. the types of intermediary involved.</a:t>
            </a:r>
            <a:endParaRPr lang="th-TH" sz="4100" dirty="0" smtClean="0">
              <a:solidFill>
                <a:srgbClr val="FF0000"/>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63264" y="117475"/>
            <a:ext cx="7543800" cy="1295400"/>
          </a:xfrm>
        </p:spPr>
        <p:txBody>
          <a:bodyPr/>
          <a:lstStyle/>
          <a:p>
            <a:pPr eaLnBrk="1" hangingPunct="1"/>
            <a:r>
              <a:rPr lang="en-US" dirty="0" smtClean="0"/>
              <a:t>Considering alternative  </a:t>
            </a:r>
            <a:br>
              <a:rPr lang="en-US" dirty="0" smtClean="0"/>
            </a:br>
            <a:r>
              <a:rPr lang="en-US" dirty="0" smtClean="0"/>
              <a:t>channel structures</a:t>
            </a:r>
            <a:endParaRPr lang="th-TH" dirty="0" smtClean="0"/>
          </a:p>
        </p:txBody>
      </p:sp>
      <p:sp>
        <p:nvSpPr>
          <p:cNvPr id="192515" name="Rectangle 3"/>
          <p:cNvSpPr>
            <a:spLocks noGrp="1" noChangeArrowheads="1"/>
          </p:cNvSpPr>
          <p:nvPr>
            <p:ph type="body" sz="half" idx="1"/>
          </p:nvPr>
        </p:nvSpPr>
        <p:spPr>
          <a:xfrm>
            <a:off x="420271" y="2024973"/>
            <a:ext cx="5113337" cy="5184775"/>
          </a:xfrm>
        </p:spPr>
        <p:txBody>
          <a:bodyPr>
            <a:normAutofit lnSpcReduction="10000"/>
          </a:bodyPr>
          <a:lstStyle/>
          <a:p>
            <a:pPr eaLnBrk="1" hangingPunct="1">
              <a:lnSpc>
                <a:spcPct val="90000"/>
              </a:lnSpc>
              <a:defRPr/>
            </a:pPr>
            <a:r>
              <a:rPr lang="en-US" sz="2000" smtClean="0">
                <a:solidFill>
                  <a:srgbClr val="333399"/>
                </a:solidFill>
                <a:effectLst>
                  <a:outerShdw blurRad="38100" dist="38100" dir="2700000" algn="tl">
                    <a:srgbClr val="C0C0C0"/>
                  </a:outerShdw>
                </a:effectLst>
                <a:latin typeface="Arial" charset="0"/>
                <a:ea typeface="Arial" charset="0"/>
                <a:cs typeface="Arial" charset="0"/>
              </a:rPr>
              <a:t>The intensity dimension, which refers to the number of intermediaries to be used at each level of the channel, is usually characterized as</a:t>
            </a:r>
            <a:r>
              <a:rPr lang="en-US" sz="2600" smtClean="0">
                <a:solidFill>
                  <a:srgbClr val="333399"/>
                </a:solidFill>
                <a:effectLst>
                  <a:outerShdw blurRad="38100" dist="38100" dir="2700000" algn="tl">
                    <a:srgbClr val="C0C0C0"/>
                  </a:outerShdw>
                </a:effectLst>
                <a:latin typeface="Arial" charset="0"/>
                <a:ea typeface="Arial" charset="0"/>
                <a:cs typeface="Arial" charset="0"/>
              </a:rPr>
              <a:t>.</a:t>
            </a:r>
          </a:p>
          <a:p>
            <a:pPr lvl="1" eaLnBrk="1" hangingPunct="1">
              <a:lnSpc>
                <a:spcPct val="90000"/>
              </a:lnSpc>
              <a:defRPr/>
            </a:pPr>
            <a:r>
              <a:rPr lang="en-US" sz="2400" smtClean="0">
                <a:latin typeface="Arial" charset="0"/>
                <a:ea typeface="Arial" charset="0"/>
                <a:cs typeface="Arial" charset="0"/>
              </a:rPr>
              <a:t>1.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intensive distribution – </a:t>
            </a:r>
            <a:r>
              <a:rPr lang="en-US" sz="2400" smtClean="0">
                <a:latin typeface="Arial" charset="0"/>
                <a:ea typeface="Arial" charset="0"/>
                <a:cs typeface="Arial" charset="0"/>
              </a:rPr>
              <a:t>where as many intermediaries as possible are used.</a:t>
            </a:r>
          </a:p>
          <a:p>
            <a:pPr lvl="1" eaLnBrk="1" hangingPunct="1">
              <a:lnSpc>
                <a:spcPct val="90000"/>
              </a:lnSpc>
              <a:defRPr/>
            </a:pPr>
            <a:r>
              <a:rPr lang="en-US" sz="2400" smtClean="0">
                <a:latin typeface="Arial" charset="0"/>
                <a:ea typeface="Arial" charset="0"/>
                <a:cs typeface="Arial" charset="0"/>
              </a:rPr>
              <a:t>2.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selective distribution-</a:t>
            </a:r>
            <a:r>
              <a:rPr lang="en-US" sz="2400" smtClean="0">
                <a:latin typeface="Arial" charset="0"/>
                <a:ea typeface="Arial" charset="0"/>
                <a:cs typeface="Arial" charset="0"/>
              </a:rPr>
              <a:t> where the number of intermediaries to be used is limited through more careful selection.</a:t>
            </a:r>
          </a:p>
          <a:p>
            <a:pPr lvl="1" eaLnBrk="1" hangingPunct="1">
              <a:lnSpc>
                <a:spcPct val="90000"/>
              </a:lnSpc>
              <a:defRPr/>
            </a:pPr>
            <a:r>
              <a:rPr lang="en-US" sz="2400" smtClean="0">
                <a:latin typeface="Arial" charset="0"/>
                <a:ea typeface="Arial" charset="0"/>
                <a:cs typeface="Arial" charset="0"/>
              </a:rPr>
              <a:t>3.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exclusive distribution –</a:t>
            </a:r>
            <a:r>
              <a:rPr lang="en-US" sz="2400" smtClean="0">
                <a:latin typeface="Arial" charset="0"/>
                <a:ea typeface="Arial" charset="0"/>
                <a:cs typeface="Arial" charset="0"/>
              </a:rPr>
              <a:t> where only one intermediary is used in a given geographical territory</a:t>
            </a:r>
            <a:endParaRPr lang="th-TH" sz="2400" smtClean="0">
              <a:latin typeface="Arial" charset="0"/>
              <a:ea typeface="Arial" charset="0"/>
              <a:cs typeface="Arial" charset="0"/>
            </a:endParaRPr>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smtClean="0"/>
              <a:t>Choosing an ‘optimal’ </a:t>
            </a:r>
            <a:br>
              <a:rPr lang="en-US" sz="3600" dirty="0" smtClean="0"/>
            </a:br>
            <a:r>
              <a:rPr lang="en-US" sz="3600" dirty="0" smtClean="0"/>
              <a:t>channel structure</a:t>
            </a:r>
            <a:r>
              <a:rPr lang="en-US" dirty="0" smtClean="0"/>
              <a:t> </a:t>
            </a:r>
            <a:endParaRPr lang="th-TH" dirty="0" smtClean="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77500" lnSpcReduction="20000"/>
          </a:bodyPr>
          <a:lstStyle/>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solidFill>
                  <a:srgbClr val="333399"/>
                </a:solidFill>
                <a:effectLst>
                  <a:outerShdw blurRad="38100" dist="38100" dir="2700000" algn="tl">
                    <a:srgbClr val="C0C0C0"/>
                  </a:outerShdw>
                </a:effectLst>
                <a:latin typeface="Arial" charset="0"/>
                <a:ea typeface="Arial" charset="0"/>
                <a:cs typeface="Arial" charset="0"/>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dirty="0" smtClean="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smtClean="0"/>
              <a:t>Key variables to consider</a:t>
            </a:r>
            <a:endParaRPr lang="th-TH" smtClean="0"/>
          </a:p>
        </p:txBody>
      </p:sp>
      <p:sp>
        <p:nvSpPr>
          <p:cNvPr id="195587" name="Rectangle 3"/>
          <p:cNvSpPr>
            <a:spLocks noGrp="1" noChangeArrowheads="1"/>
          </p:cNvSpPr>
          <p:nvPr>
            <p:ph type="body" idx="4294967295"/>
          </p:nvPr>
        </p:nvSpPr>
        <p:spPr>
          <a:xfrm>
            <a:off x="159513" y="1462713"/>
            <a:ext cx="8786813" cy="5072062"/>
          </a:xfrm>
          <a:ln w="76200" cmpd="tri">
            <a:solidFill>
              <a:srgbClr val="0000FF"/>
            </a:solidFill>
          </a:ln>
        </p:spPr>
        <p:txBody>
          <a:bodyPr>
            <a:normAutofit lnSpcReduction="10000"/>
          </a:bodyPr>
          <a:lstStyle/>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location of final customers, and number of customers</a:t>
            </a:r>
            <a:r>
              <a:rPr lang="en-US" sz="2100" dirty="0" smtClean="0">
                <a:effectLst>
                  <a:outerShdw blurRad="38100" dist="38100" dir="2700000" algn="tl">
                    <a:srgbClr val="C0C0C0"/>
                  </a:outerShdw>
                </a:effectLst>
                <a:latin typeface="Arial" charset="0"/>
                <a:ea typeface="Arial" charset="0"/>
                <a:cs typeface="Arial" charset="0"/>
              </a:rPr>
              <a:t> and their density, together with their patterns of buying behavior, would all be the key market variables.</a:t>
            </a:r>
          </a:p>
          <a:p>
            <a:pPr eaLnBrk="1" hangingPunct="1">
              <a:lnSpc>
                <a:spcPct val="80000"/>
              </a:lnSpc>
              <a:defRPr/>
            </a:pPr>
            <a:r>
              <a:rPr lang="en-US" sz="2100" dirty="0" smtClean="0">
                <a:solidFill>
                  <a:srgbClr val="FF0000"/>
                </a:solidFill>
                <a:effectLst>
                  <a:outerShdw blurRad="38100" dist="38100" dir="2700000" algn="tl">
                    <a:srgbClr val="C0C0C0"/>
                  </a:outerShdw>
                </a:effectLst>
                <a:latin typeface="Arial" charset="0"/>
                <a:ea typeface="Arial" charset="0"/>
                <a:cs typeface="Arial" charset="0"/>
              </a:rPr>
              <a:t>Factors such as bulk and weight</a:t>
            </a:r>
            <a:r>
              <a:rPr lang="en-US" sz="2100" dirty="0" smtClean="0">
                <a:effectLst>
                  <a:outerShdw blurRad="38100" dist="38100" dir="2700000" algn="tl">
                    <a:srgbClr val="C0C0C0"/>
                  </a:outerShdw>
                </a:effectLst>
                <a:latin typeface="Arial" charset="0"/>
                <a:ea typeface="Arial" charset="0"/>
                <a:cs typeface="Arial" charset="0"/>
              </a:rPr>
              <a:t>, unit value, newness, technical versus non-technical, and </a:t>
            </a:r>
            <a:r>
              <a:rPr lang="en-US" sz="2100" dirty="0" err="1" smtClean="0">
                <a:effectLst>
                  <a:outerShdw blurRad="38100" dist="38100" dir="2700000" algn="tl">
                    <a:srgbClr val="C0C0C0"/>
                  </a:outerShdw>
                </a:effectLst>
                <a:latin typeface="Arial" charset="0"/>
                <a:ea typeface="Arial" charset="0"/>
                <a:cs typeface="Arial" charset="0"/>
              </a:rPr>
              <a:t>perishability</a:t>
            </a:r>
            <a:r>
              <a:rPr lang="en-US" sz="2100" dirty="0" smtClean="0">
                <a:effectLst>
                  <a:outerShdw blurRad="38100" dist="38100" dir="2700000" algn="tl">
                    <a:srgbClr val="C0C0C0"/>
                  </a:outerShdw>
                </a:effectLst>
                <a:latin typeface="Arial" charset="0"/>
                <a:ea typeface="Arial" charset="0"/>
                <a:cs typeface="Arial" charset="0"/>
              </a:rPr>
              <a:t> are product variables that are frequently important.</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financial capacity of the firm, its size, expertise, and desire for managerial control</a:t>
            </a:r>
            <a:r>
              <a:rPr lang="en-US" sz="2100" dirty="0" smtClean="0">
                <a:effectLst>
                  <a:outerShdw blurRad="38100" dist="38100" dir="2700000" algn="tl">
                    <a:srgbClr val="C0C0C0"/>
                  </a:outerShdw>
                </a:effectLst>
                <a:latin typeface="Arial" charset="0"/>
                <a:ea typeface="Arial" charset="0"/>
                <a:cs typeface="Arial" charset="0"/>
              </a:rPr>
              <a:t> are some of the most important firm variables.</a:t>
            </a:r>
          </a:p>
          <a:p>
            <a:pPr eaLnBrk="1" hangingPunct="1">
              <a:lnSpc>
                <a:spcPct val="80000"/>
              </a:lnSpc>
              <a:defRPr/>
            </a:pPr>
            <a:r>
              <a:rPr lang="en-US" sz="2100" dirty="0" smtClean="0">
                <a:solidFill>
                  <a:srgbClr val="FF0000"/>
                </a:solidFill>
                <a:effectLst>
                  <a:outerShdw blurRad="38100" dist="38100" dir="2700000" algn="tl">
                    <a:srgbClr val="C0C0C0"/>
                  </a:outerShdw>
                </a:effectLst>
                <a:latin typeface="Arial" charset="0"/>
                <a:ea typeface="Arial" charset="0"/>
                <a:cs typeface="Arial" charset="0"/>
              </a:rPr>
              <a:t>Cost, availability and services</a:t>
            </a:r>
            <a:r>
              <a:rPr lang="en-US" sz="2100" dirty="0" smtClean="0">
                <a:effectLst>
                  <a:outerShdw blurRad="38100" dist="38100" dir="2700000" algn="tl">
                    <a:srgbClr val="C0C0C0"/>
                  </a:outerShdw>
                </a:effectLst>
                <a:latin typeface="Arial" charset="0"/>
                <a:ea typeface="Arial" charset="0"/>
                <a:cs typeface="Arial" charset="0"/>
              </a:rPr>
              <a:t> provided are indicative of significant intermediary variables that management needs to consider.</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Factors such as 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potential of particular channel structures</a:t>
            </a:r>
            <a:r>
              <a:rPr lang="en-US" sz="2100" dirty="0" smtClean="0">
                <a:effectLst>
                  <a:outerShdw blurRad="38100" dist="38100" dir="2700000" algn="tl">
                    <a:srgbClr val="C0C0C0"/>
                  </a:outerShdw>
                </a:effectLst>
                <a:latin typeface="Arial" charset="0"/>
                <a:ea typeface="Arial" charset="0"/>
                <a:cs typeface="Arial" charset="0"/>
              </a:rPr>
              <a:t> to reduce conflict while maximizing power and communications effectiveness are critical behavioral variables for management to consider.</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Finally variables such as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economic conditions, socio-cultural changes, competitive structure, technology and government regulations</a:t>
            </a:r>
            <a:r>
              <a:rPr lang="en-US" sz="2100" dirty="0" smtClean="0">
                <a:effectLst>
                  <a:outerShdw blurRad="38100" dist="38100" dir="2700000" algn="tl">
                    <a:srgbClr val="C0C0C0"/>
                  </a:outerShdw>
                </a:effectLst>
                <a:latin typeface="Arial" charset="0"/>
                <a:ea typeface="Arial" charset="0"/>
                <a:cs typeface="Arial" charset="0"/>
              </a:rPr>
              <a:t> can all be important environmental variables to consider when choosing channel structure.</a:t>
            </a:r>
            <a:endParaRPr lang="th-TH" sz="21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smtClean="0"/>
              <a:t>Selecting the intermediaries</a:t>
            </a:r>
            <a:endParaRPr lang="th-TH" smtClean="0"/>
          </a:p>
        </p:txBody>
      </p:sp>
      <p:sp>
        <p:nvSpPr>
          <p:cNvPr id="196611" name="Rectangle 3"/>
          <p:cNvSpPr>
            <a:spLocks noGrp="1" noChangeArrowheads="1"/>
          </p:cNvSpPr>
          <p:nvPr>
            <p:ph type="body" sz="half" idx="1"/>
          </p:nvPr>
        </p:nvSpPr>
        <p:spPr>
          <a:xfrm>
            <a:off x="-64021" y="1858923"/>
            <a:ext cx="6588125" cy="3241675"/>
          </a:xfrm>
        </p:spPr>
        <p:txBody>
          <a:bodyPr>
            <a:normAutofit fontScale="92500" lnSpcReduction="10000"/>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The selection of channel members consists of four steps:</a:t>
            </a: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1. Developing selection criteria</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2. Finding prospective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3. assessment of the prospective channel     members against the criteria</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4. converting prospective channel members to become actual channel members.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5604" name="Picture 7" descr="biapp037"/>
          <p:cNvPicPr>
            <a:picLocks noGrp="1" noChangeAspect="1" noChangeArrowheads="1"/>
          </p:cNvPicPr>
          <p:nvPr>
            <p:ph sz="half" idx="2"/>
          </p:nvPr>
        </p:nvPicPr>
        <p:blipFill>
          <a:blip r:embed="rId2"/>
          <a:stretch>
            <a:fillRect/>
          </a:stretch>
        </p:blipFill>
        <p:spPr>
          <a:xfrm>
            <a:off x="6703357" y="1374098"/>
            <a:ext cx="2328585" cy="3492878"/>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smtClean="0"/>
              <a:t>Motivating channel members</a:t>
            </a:r>
            <a:endParaRPr lang="th-TH" dirty="0" smtClean="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Motivation Management in the marketing channel can be viewed as sequence of three steps.</a:t>
            </a:r>
          </a:p>
          <a:p>
            <a:pPr lvl="1" eaLnBrk="1" hangingPunct="1">
              <a:defRPr/>
            </a:pPr>
            <a:r>
              <a:rPr lang="en-US" sz="2200" dirty="0" smtClean="0">
                <a:latin typeface="Arial" charset="0"/>
                <a:ea typeface="Arial" charset="0"/>
                <a:cs typeface="Arial" charset="0"/>
              </a:rPr>
              <a:t>1.</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learning</a:t>
            </a:r>
            <a:r>
              <a:rPr lang="en-US" sz="2200" dirty="0" smtClean="0">
                <a:latin typeface="Arial" charset="0"/>
                <a:ea typeface="Arial" charset="0"/>
                <a:cs typeface="Arial" charset="0"/>
              </a:rPr>
              <a:t> about the needs and problems of channel members.</a:t>
            </a:r>
          </a:p>
          <a:p>
            <a:pPr lvl="1" eaLnBrk="1" hangingPunct="1">
              <a:defRPr/>
            </a:pPr>
            <a:r>
              <a:rPr lang="en-US" sz="2200" dirty="0" smtClean="0">
                <a:latin typeface="Arial" charset="0"/>
                <a:ea typeface="Arial" charset="0"/>
                <a:cs typeface="Arial" charset="0"/>
              </a:rPr>
              <a:t>2. </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offering support</a:t>
            </a:r>
            <a:r>
              <a:rPr lang="en-US" sz="2200" dirty="0" smtClean="0">
                <a:latin typeface="Arial" charset="0"/>
                <a:ea typeface="Arial" charset="0"/>
                <a:cs typeface="Arial" charset="0"/>
              </a:rPr>
              <a:t> to channel members to help meet their needs and solve their problems.</a:t>
            </a:r>
          </a:p>
          <a:p>
            <a:pPr lvl="1" eaLnBrk="1" hangingPunct="1">
              <a:defRPr/>
            </a:pPr>
            <a:r>
              <a:rPr lang="en-US" sz="2200" dirty="0" smtClean="0">
                <a:latin typeface="Arial" charset="0"/>
                <a:ea typeface="Arial" charset="0"/>
                <a:cs typeface="Arial" charset="0"/>
              </a:rPr>
              <a:t>3. </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providing ongoing leadership.</a:t>
            </a:r>
            <a:endParaRPr lang="th-TH" sz="24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661114" y="219361"/>
            <a:ext cx="8329642" cy="1295400"/>
          </a:xfrm>
        </p:spPr>
        <p:txBody>
          <a:bodyPr/>
          <a:lstStyle/>
          <a:p>
            <a:pPr eaLnBrk="1" hangingPunct="1"/>
            <a:r>
              <a:rPr lang="en-US" dirty="0" smtClean="0"/>
              <a:t>Evaluating channel member performance</a:t>
            </a:r>
            <a:endParaRPr lang="th-TH" dirty="0" smtClean="0"/>
          </a:p>
        </p:txBody>
      </p:sp>
      <p:sp>
        <p:nvSpPr>
          <p:cNvPr id="198659" name="Rectangle 3"/>
          <p:cNvSpPr>
            <a:spLocks noGrp="1" noChangeArrowheads="1"/>
          </p:cNvSpPr>
          <p:nvPr>
            <p:ph type="body" sz="half" idx="1"/>
          </p:nvPr>
        </p:nvSpPr>
        <p:spPr>
          <a:xfrm>
            <a:off x="3121769" y="2231921"/>
            <a:ext cx="5868987" cy="5013325"/>
          </a:xfrm>
        </p:spPr>
        <p:txBody>
          <a:bodyPr/>
          <a:lstStyle/>
          <a:p>
            <a:pPr eaLnBrk="1" hangingPunct="1">
              <a:defRPr/>
            </a:pPr>
            <a:r>
              <a:rPr lang="en-US" sz="2400" dirty="0" smtClean="0">
                <a:solidFill>
                  <a:srgbClr val="333399"/>
                </a:solidFill>
                <a:effectLst>
                  <a:outerShdw blurRad="38100" dist="38100" dir="2700000" algn="tl">
                    <a:srgbClr val="C0C0C0"/>
                  </a:outerShdw>
                </a:effectLst>
                <a:latin typeface="Arial" charset="0"/>
                <a:ea typeface="Arial" charset="0"/>
                <a:cs typeface="Arial" charset="0"/>
              </a:rPr>
              <a:t>Evaluations require the manufacturer to gather information on channel member. The manufacturer’s ability to do this will be affected by:</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degree of control of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importance of the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number of channel members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41088" y="2446432"/>
            <a:ext cx="2786082" cy="2571743"/>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55337" y="342892"/>
            <a:ext cx="7500990" cy="1295400"/>
          </a:xfrm>
        </p:spPr>
        <p:txBody>
          <a:bodyPr>
            <a:normAutofit/>
          </a:bodyPr>
          <a:lstStyle/>
          <a:p>
            <a:pPr eaLnBrk="1" hangingPunct="1"/>
            <a:r>
              <a:rPr lang="en-US" dirty="0" smtClean="0"/>
              <a:t>Developing performance criteria</a:t>
            </a:r>
            <a:endParaRPr lang="th-TH" dirty="0" smtClean="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Although a wide variety of performance criteria can be sued to evaluate channel members, by far the most commonly used are: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Sales performance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Inventory maintenance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Selling capabilities</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Attitudes</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Competitive Products Handled</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Growth prospects</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675580" y="3626522"/>
            <a:ext cx="3309105" cy="1976428"/>
          </a:xfrm>
          <a:prstGeom prst="roundRect">
            <a:avLst>
              <a:gd name="adj" fmla="val 41460"/>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80219" y="0"/>
            <a:ext cx="7543800" cy="1450757"/>
          </a:xfrm>
        </p:spPr>
        <p:txBody>
          <a:bodyPr/>
          <a:lstStyle/>
          <a:p>
            <a:pPr eaLnBrk="1" hangingPunct="1"/>
            <a:r>
              <a:rPr lang="en-US" smtClean="0"/>
              <a:t>Multiple channel strategy</a:t>
            </a:r>
            <a:endParaRPr lang="th-TH" smtClean="0"/>
          </a:p>
        </p:txBody>
      </p:sp>
      <p:sp>
        <p:nvSpPr>
          <p:cNvPr id="201731" name="Rectangle 3" descr="ผ้ายีนส์"/>
          <p:cNvSpPr>
            <a:spLocks noGrp="1" noChangeArrowheads="1"/>
          </p:cNvSpPr>
          <p:nvPr>
            <p:ph type="body" idx="4294967295"/>
          </p:nvPr>
        </p:nvSpPr>
        <p:spPr>
          <a:xfrm>
            <a:off x="480219" y="2248134"/>
            <a:ext cx="8504238" cy="3714750"/>
          </a:xfrm>
          <a:ln w="57150" cmpd="thickThin">
            <a:solidFill>
              <a:srgbClr val="FF0000"/>
            </a:solidFill>
          </a:ln>
        </p:spPr>
        <p:txBody>
          <a:bodyPr/>
          <a:lstStyle/>
          <a:p>
            <a:pPr eaLnBrk="1" hangingPunct="1">
              <a:lnSpc>
                <a:spcPct val="90000"/>
              </a:lnSpc>
              <a:defRPr/>
            </a:pPr>
            <a:r>
              <a:rPr lang="en-US" sz="3600" dirty="0" smtClean="0">
                <a:solidFill>
                  <a:srgbClr val="FF0000"/>
                </a:solidFill>
                <a:effectLst>
                  <a:outerShdw blurRad="38100" dist="38100" dir="2700000" algn="tl">
                    <a:srgbClr val="000000"/>
                  </a:outerShdw>
                </a:effectLst>
                <a:latin typeface="Arial" charset="0"/>
                <a:ea typeface="Arial" charset="0"/>
                <a:cs typeface="Arial" charset="0"/>
              </a:rPr>
              <a:t>Distribution channels</a:t>
            </a:r>
            <a:r>
              <a:rPr lang="en-US" dirty="0" smtClean="0">
                <a:effectLst>
                  <a:outerShdw blurRad="38100" dist="38100" dir="2700000" algn="tl">
                    <a:srgbClr val="FFFFFF"/>
                  </a:outerShdw>
                </a:effectLst>
                <a:latin typeface="Arial" charset="0"/>
                <a:ea typeface="Arial" charset="0"/>
                <a:cs typeface="Arial" charset="0"/>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dirty="0" smtClean="0">
              <a:effectLst>
                <a:outerShdw blurRad="38100" dist="38100" dir="2700000" algn="tl">
                  <a:srgbClr val="FFFFFF"/>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24952" y="247859"/>
            <a:ext cx="8186766" cy="1295400"/>
          </a:xfrm>
        </p:spPr>
        <p:txBody>
          <a:bodyPr/>
          <a:lstStyle/>
          <a:p>
            <a:pPr eaLnBrk="1" hangingPunct="1"/>
            <a:r>
              <a:rPr lang="en-US" dirty="0" smtClean="0"/>
              <a:t>A trend towards hybrid multiple channels</a:t>
            </a:r>
            <a:endParaRPr lang="th-TH" dirty="0" smtClean="0"/>
          </a:p>
        </p:txBody>
      </p:sp>
      <p:sp>
        <p:nvSpPr>
          <p:cNvPr id="202755" name="Rectangle 3" descr="ผืนผ้าใบ"/>
          <p:cNvSpPr>
            <a:spLocks noGrp="1" noChangeArrowheads="1"/>
          </p:cNvSpPr>
          <p:nvPr>
            <p:ph type="body" sz="half" idx="1"/>
          </p:nvPr>
        </p:nvSpPr>
        <p:spPr>
          <a:xfrm>
            <a:off x="3489498" y="1543259"/>
            <a:ext cx="5786446" cy="6143620"/>
          </a:xfrm>
        </p:spPr>
        <p:txBody>
          <a:bodyPr/>
          <a:lstStyle/>
          <a:p>
            <a:pPr eaLnBrk="1" hangingPunct="1">
              <a:buFont typeface="Wingdings" pitchFamily="2" charset="2"/>
              <a:buNone/>
              <a:defRPr/>
            </a:pPr>
            <a:endParaRPr lang="en-US" sz="2600" dirty="0" smtClean="0">
              <a:latin typeface="Arial" charset="0"/>
              <a:ea typeface="Arial" charset="0"/>
              <a:cs typeface="Arial" charset="0"/>
            </a:endParaRPr>
          </a:p>
          <a:p>
            <a:pPr eaLnBrk="1" hangingPunct="1">
              <a:defRPr/>
            </a:pPr>
            <a:r>
              <a:rPr lang="en-US" sz="2600" dirty="0" smtClean="0">
                <a:solidFill>
                  <a:srgbClr val="FF0000"/>
                </a:solidFill>
                <a:effectLst>
                  <a:outerShdw blurRad="38100" dist="38100" dir="2700000" algn="tl">
                    <a:srgbClr val="000000"/>
                  </a:outerShdw>
                </a:effectLst>
                <a:latin typeface="Arial" charset="0"/>
                <a:ea typeface="Arial" charset="0"/>
                <a:cs typeface="Arial" charset="0"/>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dirty="0" err="1" smtClean="0">
                <a:solidFill>
                  <a:srgbClr val="FF0000"/>
                </a:solidFill>
                <a:effectLst>
                  <a:outerShdw blurRad="38100" dist="38100" dir="2700000" algn="tl">
                    <a:srgbClr val="000000"/>
                  </a:outerShdw>
                </a:effectLst>
                <a:latin typeface="Arial" charset="0"/>
                <a:ea typeface="Arial" charset="0"/>
                <a:cs typeface="Arial" charset="0"/>
              </a:rPr>
              <a:t>Gabrielsson</a:t>
            </a:r>
            <a:r>
              <a:rPr lang="en-US" sz="2600" dirty="0" smtClean="0">
                <a:solidFill>
                  <a:srgbClr val="FF0000"/>
                </a:solidFill>
                <a:effectLst>
                  <a:outerShdw blurRad="38100" dist="38100" dir="2700000" algn="tl">
                    <a:srgbClr val="000000"/>
                  </a:outerShdw>
                </a:effectLst>
                <a:latin typeface="Arial" charset="0"/>
                <a:ea typeface="Arial" charset="0"/>
                <a:cs typeface="Arial" charset="0"/>
              </a:rPr>
              <a:t> et al., 2002).</a:t>
            </a:r>
            <a:endParaRPr lang="th-TH" sz="2600"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smtClean="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The Internet and the growth of multiple channel strategies</a:t>
            </a:r>
            <a:endParaRPr lang="th-TH" smtClean="0"/>
          </a:p>
        </p:txBody>
      </p:sp>
      <p:sp>
        <p:nvSpPr>
          <p:cNvPr id="203779" name="Rectangle 3"/>
          <p:cNvSpPr>
            <a:spLocks noGrp="1" noChangeArrowheads="1"/>
          </p:cNvSpPr>
          <p:nvPr>
            <p:ph type="body" sz="half" idx="1"/>
          </p:nvPr>
        </p:nvSpPr>
        <p:spPr>
          <a:xfrm>
            <a:off x="457200" y="2446338"/>
            <a:ext cx="4619625" cy="4411662"/>
          </a:xfrm>
        </p:spPr>
        <p:txBody>
          <a:bodyPr>
            <a:normAutofit fontScale="92500" lnSpcReduction="10000"/>
          </a:bodyPr>
          <a:lstStyle/>
          <a:p>
            <a:pPr eaLnBrk="1" hangingPunct="1">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5844" name="Picture 7" descr="Tech016"/>
          <p:cNvPicPr>
            <a:picLocks noGrp="1" noChangeAspect="1" noChangeArrowheads="1"/>
          </p:cNvPicPr>
          <p:nvPr>
            <p:ph sz="half" idx="2"/>
          </p:nvPr>
        </p:nvPicPr>
        <p:blipFill>
          <a:blip r:embed="rId2"/>
          <a:stretch>
            <a:fillRect/>
          </a:stretch>
        </p:blipFill>
        <p:spPr>
          <a:xfrm>
            <a:off x="5448300" y="2096294"/>
            <a:ext cx="2438400" cy="36576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607002"/>
            <a:ext cx="8534400" cy="758952"/>
          </a:xfrm>
        </p:spPr>
        <p:txBody>
          <a:bodyPr>
            <a:normAutofit fontScale="90000"/>
          </a:bodyPr>
          <a:lstStyle/>
          <a:p>
            <a:pPr eaLnBrk="1" hangingPunct="1"/>
            <a:r>
              <a:rPr lang="en-US" dirty="0" smtClean="0"/>
              <a:t>The Internet and the growth of multiple channel strategies</a:t>
            </a:r>
            <a:endParaRPr lang="th-TH" dirty="0" smtClean="0"/>
          </a:p>
        </p:txBody>
      </p:sp>
      <p:sp>
        <p:nvSpPr>
          <p:cNvPr id="204803" name="Rectangle 3"/>
          <p:cNvSpPr>
            <a:spLocks noGrp="1" noChangeArrowheads="1"/>
          </p:cNvSpPr>
          <p:nvPr>
            <p:ph idx="1"/>
          </p:nvPr>
        </p:nvSpPr>
        <p:spPr>
          <a:xfrm>
            <a:off x="781020" y="2207996"/>
            <a:ext cx="7543800" cy="4023360"/>
          </a:xfrm>
        </p:spPr>
        <p:txBody>
          <a:bodyPr/>
          <a:lstStyle/>
          <a:p>
            <a:pPr eaLnBrk="1" hangingPunct="1">
              <a:defRPr/>
            </a:pPr>
            <a:r>
              <a:rPr lang="en-US" dirty="0" smtClean="0">
                <a:solidFill>
                  <a:srgbClr val="333399"/>
                </a:solidFill>
                <a:latin typeface="Arial" charset="0"/>
                <a:ea typeface="Arial" charset="0"/>
                <a:cs typeface="Arial" charset="0"/>
              </a:rPr>
              <a:t>Here are few important ideas on how multi-channels can build competitive advantage (</a:t>
            </a:r>
            <a:r>
              <a:rPr lang="en-US" dirty="0" err="1" smtClean="0">
                <a:solidFill>
                  <a:srgbClr val="333399"/>
                </a:solidFill>
                <a:latin typeface="Arial" charset="0"/>
                <a:ea typeface="Arial" charset="0"/>
                <a:cs typeface="Arial" charset="0"/>
              </a:rPr>
              <a:t>Vishwanath</a:t>
            </a:r>
            <a:r>
              <a:rPr lang="en-US" dirty="0" smtClean="0">
                <a:solidFill>
                  <a:srgbClr val="333399"/>
                </a:solidFill>
                <a:latin typeface="Arial" charset="0"/>
                <a:ea typeface="Arial" charset="0"/>
                <a:cs typeface="Arial" charset="0"/>
              </a:rPr>
              <a:t> and </a:t>
            </a:r>
            <a:r>
              <a:rPr lang="en-US" dirty="0" err="1" smtClean="0">
                <a:solidFill>
                  <a:srgbClr val="333399"/>
                </a:solidFill>
                <a:latin typeface="Arial" charset="0"/>
                <a:ea typeface="Arial" charset="0"/>
                <a:cs typeface="Arial" charset="0"/>
              </a:rPr>
              <a:t>Mulvin</a:t>
            </a:r>
            <a:r>
              <a:rPr lang="en-US" dirty="0" smtClean="0">
                <a:solidFill>
                  <a:srgbClr val="333399"/>
                </a:solidFill>
                <a:latin typeface="Arial" charset="0"/>
                <a:ea typeface="Arial" charset="0"/>
                <a:cs typeface="Arial" charset="0"/>
              </a:rPr>
              <a:t>, 2001)</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Define</a:t>
            </a:r>
            <a:r>
              <a:rPr lang="en-US" dirty="0" smtClean="0">
                <a:effectLst>
                  <a:outerShdw blurRad="38100" dist="38100" dir="2700000" algn="tl">
                    <a:srgbClr val="C0C0C0"/>
                  </a:outerShdw>
                </a:effectLst>
                <a:latin typeface="Arial" charset="0"/>
                <a:ea typeface="Arial" charset="0"/>
                <a:cs typeface="Arial" charset="0"/>
              </a:rPr>
              <a:t> the Internet’s role in your channel and operational portfolios.</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Identify and cater</a:t>
            </a:r>
            <a:r>
              <a:rPr lang="en-US" dirty="0" smtClean="0">
                <a:effectLst>
                  <a:outerShdw blurRad="38100" dist="38100" dir="2700000" algn="tl">
                    <a:srgbClr val="C0C0C0"/>
                  </a:outerShdw>
                </a:effectLst>
                <a:latin typeface="Arial" charset="0"/>
                <a:ea typeface="Arial" charset="0"/>
                <a:cs typeface="Arial" charset="0"/>
              </a:rPr>
              <a:t> to your most profitable customer segments.</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Invest</a:t>
            </a:r>
            <a:r>
              <a:rPr lang="en-US" dirty="0" smtClean="0">
                <a:effectLst>
                  <a:outerShdw blurRad="38100" dist="38100" dir="2700000" algn="tl">
                    <a:srgbClr val="C0C0C0"/>
                  </a:outerShdw>
                </a:effectLst>
                <a:latin typeface="Arial" charset="0"/>
                <a:ea typeface="Arial" charset="0"/>
                <a:cs typeface="Arial" charset="0"/>
              </a:rPr>
              <a:t> in execution</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Take risks</a:t>
            </a:r>
            <a:r>
              <a:rPr lang="en-US" dirty="0" smtClean="0">
                <a:effectLst>
                  <a:outerShdw blurRad="38100" dist="38100" dir="2700000" algn="tl">
                    <a:srgbClr val="C0C0C0"/>
                  </a:outerShdw>
                </a:effectLst>
                <a:latin typeface="Arial" charset="0"/>
                <a:ea typeface="Arial" charset="0"/>
                <a:cs typeface="Arial" charset="0"/>
              </a:rPr>
              <a:t>, but remain flexible.</a:t>
            </a:r>
          </a:p>
          <a:p>
            <a:pPr eaLnBrk="1" hangingPunct="1">
              <a:buFont typeface="Wingdings" pitchFamily="2" charset="2"/>
              <a:buNone/>
              <a:defRPr/>
            </a:pPr>
            <a:endParaRPr lang="th-TH"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a:xfrm>
            <a:off x="574623" y="0"/>
            <a:ext cx="7679710" cy="1186721"/>
          </a:xfrm>
        </p:spPr>
        <p:txBody>
          <a:bodyPr/>
          <a:lstStyle/>
          <a:p>
            <a:pPr eaLnBrk="1" hangingPunct="1"/>
            <a:r>
              <a:rPr lang="en-US" smtClean="0"/>
              <a:t>Logistics</a:t>
            </a:r>
            <a:endParaRPr lang="th-TH" smtClean="0"/>
          </a:p>
        </p:txBody>
      </p:sp>
      <p:sp>
        <p:nvSpPr>
          <p:cNvPr id="205827" name="Rectangle 3"/>
          <p:cNvSpPr>
            <a:spLocks noGrp="1" noChangeArrowheads="1"/>
          </p:cNvSpPr>
          <p:nvPr>
            <p:ph idx="1"/>
          </p:nvPr>
        </p:nvSpPr>
        <p:spPr>
          <a:xfrm>
            <a:off x="0" y="1700213"/>
            <a:ext cx="9144000" cy="5157787"/>
          </a:xfrm>
        </p:spPr>
        <p:txBody>
          <a:bodyPr/>
          <a:lstStyle/>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Logistics </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involve all activities</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required to plan and move items from a material or manufacturing source to the point of consumption.</a:t>
            </a:r>
          </a:p>
          <a:p>
            <a:pPr eaLnBrk="1" hangingPunct="1">
              <a:defRPr/>
            </a:pPr>
            <a:endParaRPr lang="en-US" sz="24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While logistics has been defined as a </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discipline of its own</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it is important to note that it is a critical component of a firm’s marketing capability.</a:t>
            </a:r>
            <a:endParaRPr lang="th-TH" sz="24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6851" name="Rectangle 3"/>
          <p:cNvSpPr>
            <a:spLocks noGrp="1" noChangeArrowheads="1"/>
          </p:cNvSpPr>
          <p:nvPr>
            <p:ph idx="1"/>
          </p:nvPr>
        </p:nvSpPr>
        <p:spPr>
          <a:xfrm>
            <a:off x="323850" y="1700213"/>
            <a:ext cx="8229600" cy="4411662"/>
          </a:xfrm>
        </p:spPr>
        <p:txBody>
          <a:bodyPr/>
          <a:lstStyle/>
          <a:p>
            <a:pPr eaLnBrk="1" hangingPunct="1">
              <a:lnSpc>
                <a:spcPct val="90000"/>
              </a:lnSpc>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Simply stated, customers expect nine ‘rights’ in any transaction:</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1. right product</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2. right quantity</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3. right quality</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4. right location</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5. right time</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6. right form</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7. right price</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8. right packaging</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9. right information</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Logistics activities</a:t>
            </a:r>
            <a:endParaRPr lang="th-TH" dirty="0" smtClean="0"/>
          </a:p>
        </p:txBody>
      </p:sp>
      <p:sp>
        <p:nvSpPr>
          <p:cNvPr id="207875" name="Rectangle 3" descr="ช่อดอกไม้"/>
          <p:cNvSpPr>
            <a:spLocks noGrp="1" noChangeArrowheads="1"/>
          </p:cNvSpPr>
          <p:nvPr>
            <p:ph type="body" sz="half" idx="1"/>
          </p:nvPr>
        </p:nvSpPr>
        <p:spPr>
          <a:xfrm>
            <a:off x="3571868" y="1939341"/>
            <a:ext cx="5143500" cy="5445125"/>
          </a:xfrm>
        </p:spPr>
        <p:txBody>
          <a:bodyPr/>
          <a:lstStyle/>
          <a:p>
            <a:pPr eaLnBrk="1" hangingPunct="1">
              <a:lnSpc>
                <a:spcPct val="90000"/>
              </a:lnSpc>
              <a:defRPr/>
            </a:pPr>
            <a:r>
              <a:rPr lang="en-US" sz="2600" b="1" i="1" dirty="0" smtClean="0">
                <a:effectLst>
                  <a:outerShdw blurRad="38100" dist="38100" dir="2700000" algn="tl">
                    <a:srgbClr val="FFFFFF"/>
                  </a:outerShdw>
                </a:effectLst>
                <a:latin typeface="Arial" charset="0"/>
                <a:ea typeface="Arial" charset="0"/>
                <a:cs typeface="Arial" charset="0"/>
              </a:rPr>
              <a:t>Traditional organizations incorporate four areas of logistics functionality:</a:t>
            </a:r>
          </a:p>
          <a:p>
            <a:pPr eaLnBrk="1" hangingPunct="1">
              <a:lnSpc>
                <a:spcPct val="90000"/>
              </a:lnSpc>
              <a:defRPr/>
            </a:pPr>
            <a:endParaRPr lang="en-US" sz="2600" b="1" i="1" dirty="0" smtClean="0">
              <a:effectLst>
                <a:outerShdw blurRad="38100" dist="38100" dir="2700000" algn="tl">
                  <a:srgbClr val="FFFFFF"/>
                </a:outerShdw>
              </a:effectLst>
              <a:latin typeface="Arial" charset="0"/>
              <a:ea typeface="Arial" charset="0"/>
              <a:cs typeface="Arial" charset="0"/>
            </a:endParaRP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Customer service</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Transportation</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Inventory management and</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Distribution operations</a:t>
            </a:r>
          </a:p>
          <a:p>
            <a:pPr lvl="1" eaLnBrk="1" hangingPunct="1">
              <a:lnSpc>
                <a:spcPct val="90000"/>
              </a:lnSpc>
              <a:defRPr/>
            </a:pPr>
            <a:endParaRPr lang="en-US" sz="2200" b="1" dirty="0" smtClean="0">
              <a:solidFill>
                <a:srgbClr val="FF0000"/>
              </a:solidFill>
              <a:effectLst>
                <a:outerShdw blurRad="38100" dist="38100" dir="2700000" algn="tl">
                  <a:srgbClr val="000000"/>
                </a:outerShdw>
              </a:effectLst>
              <a:latin typeface="Arial" charset="0"/>
              <a:ea typeface="Arial" charset="0"/>
              <a:cs typeface="Arial" charset="0"/>
            </a:endParaRPr>
          </a:p>
          <a:p>
            <a:pPr lvl="1" eaLnBrk="1" hangingPunct="1">
              <a:lnSpc>
                <a:spcPct val="90000"/>
              </a:lnSpc>
              <a:defRPr/>
            </a:pPr>
            <a:endParaRPr lang="th-TH" sz="2200" b="1"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smtClean="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38</TotalTime>
  <Words>1840</Words>
  <Application>Microsoft Office PowerPoint</Application>
  <PresentationFormat>On-screen Show (4:3)</PresentationFormat>
  <Paragraphs>168</Paragraphs>
  <Slides>37</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MS PGothic</vt:lpstr>
      <vt:lpstr>Angsana New</vt:lpstr>
      <vt:lpstr>Arial</vt:lpstr>
      <vt:lpstr>Calibri</vt:lpstr>
      <vt:lpstr>Calibri Light</vt:lpstr>
      <vt:lpstr>Cordia New</vt:lpstr>
      <vt:lpstr>Tahoma</vt:lpstr>
      <vt:lpstr>Times New Roman</vt:lpstr>
      <vt:lpstr>Wingdings</vt:lpstr>
      <vt:lpstr>Retrospect</vt:lpstr>
      <vt:lpstr>PowerPoint Presentation</vt:lpstr>
      <vt:lpstr>Ch. 9 -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22</cp:revision>
  <dcterms:created xsi:type="dcterms:W3CDTF">2011-11-11T07:58:26Z</dcterms:created>
  <dcterms:modified xsi:type="dcterms:W3CDTF">2017-11-23T07:05:02Z</dcterms:modified>
</cp:coreProperties>
</file>