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132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A04D21-7264-403C-A052-D0457C553198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0A0A43-8EF5-4EDC-81BC-3996EAC5F2B7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760042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Obama meets Ukrainian prime minister </a:t>
            </a:r>
            <a:r>
              <a:rPr lang="en-US" dirty="0" err="1" smtClean="0"/>
              <a:t>Arseniy</a:t>
            </a:r>
            <a:r>
              <a:rPr lang="en-US" dirty="0" smtClean="0"/>
              <a:t> </a:t>
            </a:r>
            <a:r>
              <a:rPr lang="en-US" dirty="0" err="1" smtClean="0"/>
              <a:t>Yatsenyuk</a:t>
            </a:r>
            <a:r>
              <a:rPr lang="en-US" dirty="0" smtClean="0"/>
              <a:t> at the White House on Wednesday (14 March).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Russian </a:t>
            </a:r>
            <a:r>
              <a:rPr lang="en-US" dirty="0" err="1" smtClean="0"/>
              <a:t>Ambassafor</a:t>
            </a:r>
            <a:r>
              <a:rPr lang="en-US" dirty="0" smtClean="0"/>
              <a:t> to the UN </a:t>
            </a:r>
            <a:r>
              <a:rPr lang="en-US" dirty="0" err="1" smtClean="0"/>
              <a:t>Vitaly</a:t>
            </a:r>
            <a:r>
              <a:rPr lang="en-US" dirty="0" smtClean="0"/>
              <a:t> </a:t>
            </a:r>
            <a:r>
              <a:rPr lang="en-US" dirty="0" err="1" smtClean="0"/>
              <a:t>Churkin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Russian President </a:t>
            </a:r>
            <a:r>
              <a:rPr lang="en-US" dirty="0" err="1" smtClean="0"/>
              <a:t>Vladamir</a:t>
            </a:r>
            <a:r>
              <a:rPr lang="en-US" dirty="0" smtClean="0"/>
              <a:t> Putin (second right), the State Council of Crimea Vladimir </a:t>
            </a:r>
            <a:r>
              <a:rPr lang="en-US" dirty="0" err="1" smtClean="0"/>
              <a:t>Konstantinov</a:t>
            </a:r>
            <a:r>
              <a:rPr lang="en-US" dirty="0" smtClean="0"/>
              <a:t> (second left), Chairman of the Council of Ministers of Crimea Sergei </a:t>
            </a:r>
            <a:r>
              <a:rPr lang="en-US" dirty="0" err="1" smtClean="0"/>
              <a:t>Aksyonov</a:t>
            </a:r>
            <a:r>
              <a:rPr lang="en-US" dirty="0" smtClean="0"/>
              <a:t> (left), and the mayor of Sevastopol Alexei </a:t>
            </a:r>
            <a:r>
              <a:rPr lang="en-US" dirty="0" err="1" smtClean="0"/>
              <a:t>Chaly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531846D-DE9F-4AE6-943E-B0F9818C5BC6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22001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377001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05790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57195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3886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942600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1215961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32250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6254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02934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68239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98714-2A53-4E43-BB11-9C635C0F9C80}" type="datetimeFigureOut">
              <a:rPr lang="th-TH" smtClean="0"/>
              <a:t>25/03/57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A13C38-EC47-495A-A84B-B7BC9B0805D6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942391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590800"/>
            <a:ext cx="8229600" cy="1143000"/>
          </a:xfrm>
        </p:spPr>
        <p:txBody>
          <a:bodyPr/>
          <a:lstStyle/>
          <a:p>
            <a:r>
              <a:rPr lang="en-US" dirty="0" smtClean="0"/>
              <a:t>PART 3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656601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The Crimean Referendum </a:t>
            </a:r>
            <a:endParaRPr lang="en-US" dirty="0"/>
          </a:p>
        </p:txBody>
      </p:sp>
      <p:pic>
        <p:nvPicPr>
          <p:cNvPr id="14338" name="Picture 2" descr="Crimea ref flag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00200" y="3352800"/>
            <a:ext cx="5842000" cy="3505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29747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www.channelnewsasia.com/blob/1038510/1395036168000/crimea-infographic-dat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91864" y="0"/>
            <a:ext cx="6985336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22098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img.rt.com/files/news/22/90/30/00/crimea.s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762000"/>
            <a:ext cx="9144000" cy="51354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50107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Crimean Referendum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(1) In favor of the “reunification of Crimean with Russia as a part of the Russian Federation” </a:t>
            </a:r>
          </a:p>
          <a:p>
            <a:r>
              <a:rPr lang="en-US" dirty="0" smtClean="0"/>
              <a:t>(2) In favor of “restoring the 1992 Constitution and the status of Crimea as a part of Ukraine”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324346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Crimean Referendum: </a:t>
            </a:r>
            <a:br>
              <a:rPr lang="en-US" dirty="0" smtClean="0"/>
            </a:br>
            <a:r>
              <a:rPr lang="en-US" dirty="0" smtClean="0"/>
              <a:t>Illegal? Illegitimate?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Domestic Law</a:t>
            </a:r>
          </a:p>
          <a:p>
            <a:pPr lvl="1"/>
            <a:r>
              <a:rPr lang="en-US" dirty="0" smtClean="0"/>
              <a:t>Article 73 of the Ukrainian Constitution: “Alterations to the territory of Ukraine shall be resolved exclusively by the All-Ukrainian referendum”. </a:t>
            </a:r>
          </a:p>
          <a:p>
            <a:r>
              <a:rPr lang="en-US" dirty="0" smtClean="0"/>
              <a:t>International Law</a:t>
            </a:r>
          </a:p>
          <a:p>
            <a:pPr lvl="1"/>
            <a:r>
              <a:rPr lang="en-US" dirty="0" smtClean="0"/>
              <a:t>Not clear cut </a:t>
            </a:r>
          </a:p>
          <a:p>
            <a:pPr lvl="1"/>
            <a:r>
              <a:rPr lang="en-US" dirty="0" smtClean="0"/>
              <a:t>The right of self-determination </a:t>
            </a:r>
          </a:p>
          <a:p>
            <a:pPr lvl="1"/>
            <a:r>
              <a:rPr lang="en-US" dirty="0" smtClean="0"/>
              <a:t>No prohibition on unilateral declarations of  independence 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742630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Crimean Referendum: </a:t>
            </a:r>
            <a:br>
              <a:rPr lang="en-US" dirty="0" smtClean="0"/>
            </a:br>
            <a:r>
              <a:rPr lang="en-US" dirty="0" smtClean="0"/>
              <a:t>Kosovo Analogy?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Kosovo  - declaration of independence (17 February 2008) </a:t>
            </a:r>
          </a:p>
          <a:p>
            <a:r>
              <a:rPr lang="en-US" dirty="0" smtClean="0"/>
              <a:t>International Court of Justice (ICJ) – an advisory opinion(22 July 2010):</a:t>
            </a:r>
          </a:p>
          <a:p>
            <a:r>
              <a:rPr lang="en-US" dirty="0" smtClean="0"/>
              <a:t>“The declaration of independence of the 17</a:t>
            </a:r>
            <a:r>
              <a:rPr lang="en-US" baseline="30000" dirty="0" smtClean="0"/>
              <a:t>th</a:t>
            </a:r>
            <a:r>
              <a:rPr lang="en-US" dirty="0" smtClean="0"/>
              <a:t> of February 2008 did not violate general international law because international law contains no prohibition on declarations of independence”. </a:t>
            </a:r>
          </a:p>
        </p:txBody>
      </p:sp>
    </p:spTree>
    <p:extLst>
      <p:ext uri="{BB962C8B-B14F-4D97-AF65-F5344CB8AC3E}">
        <p14:creationId xmlns:p14="http://schemas.microsoft.com/office/powerpoint/2010/main" val="364308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Brussels: David Cameron, Angela Merkel, François </a:t>
            </a:r>
            <a:r>
              <a:rPr lang="en-US" dirty="0" err="1" smtClean="0"/>
              <a:t>Hollande</a:t>
            </a:r>
            <a:endParaRPr lang="en-US" dirty="0"/>
          </a:p>
        </p:txBody>
      </p:sp>
      <p:pic>
        <p:nvPicPr>
          <p:cNvPr id="7172" name="Picture 4" descr="http://media1.arabia.msn.com/medialib/2014/3/6/1_273269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38601" y="3980410"/>
            <a:ext cx="5105400" cy="2877590"/>
          </a:xfrm>
          <a:prstGeom prst="rect">
            <a:avLst/>
          </a:prstGeom>
          <a:noFill/>
        </p:spPr>
      </p:pic>
      <p:pic>
        <p:nvPicPr>
          <p:cNvPr id="7170" name="Picture 2" descr="http://static.guim.co.uk/sys-images/Guardian/Pix/audio/video/2014/3/6/1394108603902/Leaders-at-EU-summit-on-U-01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76399"/>
            <a:ext cx="5334000" cy="299566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7698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West: Politics of Sanctions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referendum as illegal and illegitimate </a:t>
            </a:r>
          </a:p>
          <a:p>
            <a:r>
              <a:rPr lang="en-US" dirty="0" smtClean="0"/>
              <a:t>Visa bans</a:t>
            </a:r>
          </a:p>
          <a:p>
            <a:r>
              <a:rPr lang="en-US" dirty="0" smtClean="0"/>
              <a:t>Asset freezes on 21 Russian officials  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489869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Sergei </a:t>
            </a:r>
            <a:r>
              <a:rPr lang="en-US" sz="3200" dirty="0" err="1" smtClean="0"/>
              <a:t>Lavrov</a:t>
            </a:r>
            <a:r>
              <a:rPr lang="en-US" sz="3200" dirty="0" smtClean="0"/>
              <a:t> – John Kerry </a:t>
            </a:r>
            <a:br>
              <a:rPr lang="en-US" sz="3200" dirty="0" smtClean="0"/>
            </a:br>
            <a:r>
              <a:rPr lang="en-US" sz="3200" dirty="0" err="1" smtClean="0"/>
              <a:t>Arseniy</a:t>
            </a:r>
            <a:r>
              <a:rPr lang="en-US" sz="3200" dirty="0" smtClean="0"/>
              <a:t> </a:t>
            </a:r>
            <a:r>
              <a:rPr lang="en-US" sz="3200" dirty="0" err="1" smtClean="0"/>
              <a:t>Yatsenyuk</a:t>
            </a:r>
            <a:r>
              <a:rPr lang="en-US" sz="3200" dirty="0" smtClean="0"/>
              <a:t> – </a:t>
            </a:r>
            <a:r>
              <a:rPr lang="en-US" sz="3200" dirty="0" err="1" smtClean="0"/>
              <a:t>Barack</a:t>
            </a:r>
            <a:r>
              <a:rPr lang="en-US" sz="3200" dirty="0" smtClean="0"/>
              <a:t> </a:t>
            </a:r>
            <a:r>
              <a:rPr lang="en-US" sz="3200" dirty="0" err="1" smtClean="0"/>
              <a:t>Obama</a:t>
            </a:r>
            <a:endParaRPr lang="en-US" sz="3200" dirty="0"/>
          </a:p>
        </p:txBody>
      </p:sp>
      <p:pic>
        <p:nvPicPr>
          <p:cNvPr id="7170" name="Picture 2" descr="https://i0.wp.com/static.guim.co.uk/sys-images/Guardian/Pix/pictures/2014/3/14/1394812820774/Lavrov-and-Kerry-0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27000" y="1981200"/>
            <a:ext cx="4699000" cy="2819400"/>
          </a:xfrm>
          <a:prstGeom prst="rect">
            <a:avLst/>
          </a:prstGeom>
          <a:noFill/>
        </p:spPr>
      </p:pic>
      <p:pic>
        <p:nvPicPr>
          <p:cNvPr id="1026" name="Picture 2" descr="Obama Ukraine meetin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45000" y="1981200"/>
            <a:ext cx="4699000" cy="2819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4016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15 March: UN Security Council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dirty="0" smtClean="0"/>
              <a:t>Russia vetoed UN Security Council Resolution condemning Crimea referendum </a:t>
            </a:r>
          </a:p>
          <a:p>
            <a:r>
              <a:rPr lang="en-US" dirty="0" smtClean="0"/>
              <a:t>China abstained. </a:t>
            </a:r>
            <a:endParaRPr lang="th-TH" dirty="0"/>
          </a:p>
        </p:txBody>
      </p:sp>
      <p:pic>
        <p:nvPicPr>
          <p:cNvPr id="8" name="Content Placeholder 7" descr="Russia veto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 bwMode="auto">
          <a:xfrm>
            <a:off x="4472444" y="2133600"/>
            <a:ext cx="4671557" cy="304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3579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16 March: 96.8% for joining Russia </a:t>
            </a:r>
            <a:endParaRPr lang="en-US" dirty="0"/>
          </a:p>
        </p:txBody>
      </p:sp>
      <p:pic>
        <p:nvPicPr>
          <p:cNvPr id="54274" name="Picture 2" descr="http://static01.nyt.com/images/2014/03/17/world/17ukraine/17ukraine-articleLar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600200"/>
            <a:ext cx="4343400" cy="2895600"/>
          </a:xfrm>
          <a:prstGeom prst="rect">
            <a:avLst/>
          </a:prstGeom>
          <a:noFill/>
        </p:spPr>
      </p:pic>
      <p:pic>
        <p:nvPicPr>
          <p:cNvPr id="54276" name="Picture 4" descr="Sergei Aksyonov , the pro-Russian prime minister of Crimea, 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81200" y="4251960"/>
            <a:ext cx="4343400" cy="2606040"/>
          </a:xfrm>
          <a:prstGeom prst="rect">
            <a:avLst/>
          </a:prstGeom>
          <a:noFill/>
        </p:spPr>
      </p:pic>
      <p:pic>
        <p:nvPicPr>
          <p:cNvPr id="6146" name="Picture 2" descr="http://news.bbcimg.co.uk/media/images/73620000/jpg/_73620201_7362020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43401" y="1600200"/>
            <a:ext cx="4800600" cy="26960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76787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Crimea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Crimea’s parliament has formally declared independence from Ukraine and asked to join the Russian Federation </a:t>
            </a:r>
          </a:p>
          <a:p>
            <a:r>
              <a:rPr lang="en-US" dirty="0" smtClean="0"/>
              <a:t>No Ukrainian laws </a:t>
            </a:r>
          </a:p>
          <a:p>
            <a:r>
              <a:rPr lang="en-US" dirty="0" smtClean="0"/>
              <a:t>Adopting the Russian currency (ruble); clocks will move 2 hours forward to Moscow time by the end of March; Russian passports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9238137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18 March: Russia-Crimea Treaty</a:t>
            </a:r>
            <a:endParaRPr lang="en-US" dirty="0"/>
          </a:p>
        </p:txBody>
      </p:sp>
      <p:pic>
        <p:nvPicPr>
          <p:cNvPr id="2050" name="Picture 2" descr="http://gdb.voanews.com/FF8F70BF-A07A-40A7-9199-E10FBCB5E954_w64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1976274"/>
            <a:ext cx="4540248" cy="2971799"/>
          </a:xfrm>
          <a:prstGeom prst="rect">
            <a:avLst/>
          </a:prstGeom>
          <a:noFill/>
        </p:spPr>
      </p:pic>
      <p:pic>
        <p:nvPicPr>
          <p:cNvPr id="2052" name="Picture 4" descr="http://giaothongvantai.com.vn/dataimages/201403/original/images946827_000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5800" y="1976274"/>
            <a:ext cx="4648201" cy="29767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04601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18 March: Russia-Crimea Treaty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Putin accepted the Republic of Crimea into the Russian Federation </a:t>
            </a:r>
          </a:p>
          <a:p>
            <a:r>
              <a:rPr lang="en-US" dirty="0" smtClean="0"/>
              <a:t>Crimea always was and is an “inseparable part of Russia”.</a:t>
            </a:r>
          </a:p>
          <a:p>
            <a:r>
              <a:rPr lang="en-US" dirty="0" smtClean="0"/>
              <a:t>Referendum: “more than convincing”</a:t>
            </a:r>
          </a:p>
          <a:p>
            <a:r>
              <a:rPr lang="en-US" dirty="0" smtClean="0"/>
              <a:t>Next Steps:</a:t>
            </a:r>
          </a:p>
          <a:p>
            <a:pPr lvl="1"/>
            <a:r>
              <a:rPr lang="en-US" dirty="0" smtClean="0"/>
              <a:t>Verification by the Constitutional Court </a:t>
            </a:r>
          </a:p>
          <a:p>
            <a:pPr lvl="1"/>
            <a:r>
              <a:rPr lang="en-US" dirty="0" smtClean="0"/>
              <a:t>Ratification by the Russian Parliament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91906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Recent Developments in Crimea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Seizing Ukrainian naval bases in Simferopol and Sevastopol by pro-Russian forces and peoples </a:t>
            </a:r>
          </a:p>
          <a:p>
            <a:r>
              <a:rPr lang="en-US" dirty="0" smtClean="0"/>
              <a:t>Ukraine’s plans to withdraw military personnel from Crimea; appeal to the UN to declare Crimea a demilitarized zone </a:t>
            </a:r>
          </a:p>
          <a:p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675933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Russia</a:t>
            </a:r>
            <a:endParaRPr lang="en-US" dirty="0"/>
          </a:p>
        </p:txBody>
      </p:sp>
      <p:pic>
        <p:nvPicPr>
          <p:cNvPr id="4" name="Content Placeholder 3" descr="Russia map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39343" y="1600200"/>
            <a:ext cx="5465314" cy="4525963"/>
          </a:xfrm>
        </p:spPr>
      </p:pic>
    </p:spTree>
    <p:extLst>
      <p:ext uri="{BB962C8B-B14F-4D97-AF65-F5344CB8AC3E}">
        <p14:creationId xmlns:p14="http://schemas.microsoft.com/office/powerpoint/2010/main" val="195010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Russia-Georgia War (August 2008):</a:t>
            </a:r>
            <a:br>
              <a:rPr lang="en-US" dirty="0" smtClean="0"/>
            </a:br>
            <a:r>
              <a:rPr lang="en-US" dirty="0" smtClean="0"/>
              <a:t>Lessons (Un)Learned?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Russia’s “Red lines”	</a:t>
            </a:r>
          </a:p>
          <a:p>
            <a:pPr lvl="1"/>
            <a:r>
              <a:rPr lang="en-US" dirty="0" smtClean="0"/>
              <a:t>The prospect of NATO enlargement into the “near abroad” </a:t>
            </a:r>
          </a:p>
          <a:p>
            <a:pPr lvl="1"/>
            <a:r>
              <a:rPr lang="en-US" dirty="0" smtClean="0"/>
              <a:t>Russia fought back when fired upon. </a:t>
            </a:r>
          </a:p>
          <a:p>
            <a:r>
              <a:rPr lang="en-US" dirty="0" smtClean="0"/>
              <a:t>Georgia’s decision to invade South Ossetia -- &gt; Russia’s military intervention </a:t>
            </a:r>
          </a:p>
          <a:p>
            <a:r>
              <a:rPr lang="en-US" dirty="0" smtClean="0"/>
              <a:t>Declarations of Independence: South Ossetia/ Abkhazia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542224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Russia-Georgia War (August 2008):</a:t>
            </a:r>
            <a:br>
              <a:rPr lang="en-US" dirty="0" smtClean="0"/>
            </a:br>
            <a:r>
              <a:rPr lang="en-US" dirty="0" smtClean="0"/>
              <a:t>Lessons (Un)Learned?</a:t>
            </a:r>
            <a:endParaRPr lang="th-TH" dirty="0"/>
          </a:p>
        </p:txBody>
      </p:sp>
      <p:pic>
        <p:nvPicPr>
          <p:cNvPr id="5" name="Picture 4" descr="http://media.economist.com/images/na/2008w32/Georgi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752600"/>
            <a:ext cx="5123998" cy="4648200"/>
          </a:xfrm>
          <a:prstGeom prst="rect">
            <a:avLst/>
          </a:prstGeom>
          <a:noFill/>
        </p:spPr>
      </p:pic>
      <p:pic>
        <p:nvPicPr>
          <p:cNvPr id="6" name="Picture 2" descr="http://www.state.gov/cms_images/050510_georgia_pr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9802" y="2209800"/>
            <a:ext cx="3994198" cy="381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933343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Ukraine: Prospects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Weak State?</a:t>
            </a:r>
          </a:p>
          <a:p>
            <a:pPr lvl="1"/>
            <a:r>
              <a:rPr lang="en-US" dirty="0" smtClean="0"/>
              <a:t>Failed State? </a:t>
            </a:r>
          </a:p>
          <a:p>
            <a:pPr lvl="1"/>
            <a:r>
              <a:rPr lang="en-US" dirty="0" smtClean="0"/>
              <a:t>Bankrupt state? = loans with high strings attached (IMF)? </a:t>
            </a:r>
          </a:p>
          <a:p>
            <a:r>
              <a:rPr lang="en-US" dirty="0" smtClean="0"/>
              <a:t>Federalization or decentralization as a way forward? </a:t>
            </a:r>
          </a:p>
          <a:p>
            <a:r>
              <a:rPr lang="en-US" dirty="0" smtClean="0"/>
              <a:t>Russian-Ukrainian War?</a:t>
            </a:r>
          </a:p>
          <a:p>
            <a:r>
              <a:rPr lang="en-US" dirty="0" smtClean="0"/>
              <a:t>International Military Intervention?  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41338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Russia vs. Ukraine </a:t>
            </a:r>
            <a:endParaRPr lang="en-US" dirty="0"/>
          </a:p>
        </p:txBody>
      </p:sp>
      <p:pic>
        <p:nvPicPr>
          <p:cNvPr id="7" name="Content Placeholder 6" descr="Russia Ukraine.pn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43661" y="1600200"/>
            <a:ext cx="4656677" cy="4525963"/>
          </a:xfrm>
        </p:spPr>
      </p:pic>
    </p:spTree>
    <p:extLst>
      <p:ext uri="{BB962C8B-B14F-4D97-AF65-F5344CB8AC3E}">
        <p14:creationId xmlns:p14="http://schemas.microsoft.com/office/powerpoint/2010/main" val="389542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Conclusion: A divided Ukraine in a divided Europe? </a:t>
            </a:r>
            <a:endParaRPr lang="en-US" dirty="0"/>
          </a:p>
        </p:txBody>
      </p:sp>
      <p:pic>
        <p:nvPicPr>
          <p:cNvPr id="10242" name="Picture 2" descr="http://cdn.static-economist.com/sites/default/files/imagecache/full-width/images/print-edition/20140315_EUD001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62067" y="2286000"/>
            <a:ext cx="5581933" cy="3142770"/>
          </a:xfrm>
          <a:prstGeom prst="rect">
            <a:avLst/>
          </a:prstGeom>
          <a:noFill/>
        </p:spPr>
      </p:pic>
      <p:pic>
        <p:nvPicPr>
          <p:cNvPr id="4" name="Content Placeholder 3" descr="Crimea map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" y="2286000"/>
            <a:ext cx="4038599" cy="3130221"/>
          </a:xfrm>
        </p:spPr>
      </p:pic>
    </p:spTree>
    <p:extLst>
      <p:ext uri="{BB962C8B-B14F-4D97-AF65-F5344CB8AC3E}">
        <p14:creationId xmlns:p14="http://schemas.microsoft.com/office/powerpoint/2010/main" val="41583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481</Words>
  <Application>Microsoft Office PowerPoint</Application>
  <PresentationFormat>On-screen Show (4:3)</PresentationFormat>
  <Paragraphs>68</Paragraphs>
  <Slides>22</Slides>
  <Notes>7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PART 3</vt:lpstr>
      <vt:lpstr>The Crimean Referendum </vt:lpstr>
      <vt:lpstr>PowerPoint Presentation</vt:lpstr>
      <vt:lpstr>PowerPoint Presentation</vt:lpstr>
      <vt:lpstr>The Crimean Referendum</vt:lpstr>
      <vt:lpstr>Crimean Referendum:  Illegal? Illegitimate?</vt:lpstr>
      <vt:lpstr>Crimean Referendum:  Kosovo Analogy?</vt:lpstr>
      <vt:lpstr>Brussels: David Cameron, Angela Merkel, François Hollande</vt:lpstr>
      <vt:lpstr>The West: Politics of Sanctions </vt:lpstr>
      <vt:lpstr>Sergei Lavrov – John Kerry  Arseniy Yatsenyuk – Barack Obama</vt:lpstr>
      <vt:lpstr>15 March: UN Security Council</vt:lpstr>
      <vt:lpstr>16 March: 96.8% for joining Russia </vt:lpstr>
      <vt:lpstr>Crimea </vt:lpstr>
      <vt:lpstr>18 March: Russia-Crimea Treaty</vt:lpstr>
      <vt:lpstr>18 March: Russia-Crimea Treaty</vt:lpstr>
      <vt:lpstr>Recent Developments in Crimea </vt:lpstr>
      <vt:lpstr>Russia</vt:lpstr>
      <vt:lpstr>Russia-Georgia War (August 2008): Lessons (Un)Learned?</vt:lpstr>
      <vt:lpstr>Russia-Georgia War (August 2008): Lessons (Un)Learned?</vt:lpstr>
      <vt:lpstr>Ukraine: Prospects </vt:lpstr>
      <vt:lpstr>Russia vs. Ukraine </vt:lpstr>
      <vt:lpstr>Conclusion: A divided Ukraine in a divided Europe?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PART 3</dc:title>
  <dc:creator>user</dc:creator>
  <cp:lastModifiedBy>user</cp:lastModifiedBy>
  <cp:revision>1</cp:revision>
  <dcterms:created xsi:type="dcterms:W3CDTF">2014-03-25T07:31:50Z</dcterms:created>
  <dcterms:modified xsi:type="dcterms:W3CDTF">2014-03-25T07:32:02Z</dcterms:modified>
</cp:coreProperties>
</file>