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0" r:id="rId27"/>
    <p:sldId id="282" r:id="rId28"/>
    <p:sldId id="283" r:id="rId29"/>
    <p:sldId id="284" r:id="rId30"/>
    <p:sldId id="285" r:id="rId31"/>
    <p:sldId id="286" r:id="rId32"/>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93" autoAdjust="0"/>
  </p:normalViewPr>
  <p:slideViewPr>
    <p:cSldViewPr>
      <p:cViewPr varScale="1">
        <p:scale>
          <a:sx n="70" d="100"/>
          <a:sy n="70" d="100"/>
        </p:scale>
        <p:origin x="-108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E741B1-82D3-4F3F-ADC7-493DC8C749C1}"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6F5EB60D-1A01-4BCF-9D26-B06FDE4273D6}">
      <dgm:prSet phldrT="[Text]" custT="1"/>
      <dgm:spPr/>
      <dgm:t>
        <a:bodyPr/>
        <a:lstStyle/>
        <a:p>
          <a:r>
            <a:rPr lang="en-US" sz="2800" dirty="0" smtClean="0">
              <a:solidFill>
                <a:schemeClr val="tx1"/>
              </a:solidFill>
              <a:latin typeface="CordiaUPC" pitchFamily="34" charset="-34"/>
              <a:cs typeface="CordiaUPC" pitchFamily="34" charset="-34"/>
            </a:rPr>
            <a:t>Business plan</a:t>
          </a:r>
          <a:endParaRPr lang="en-US" sz="2800" dirty="0">
            <a:solidFill>
              <a:schemeClr val="tx1"/>
            </a:solidFill>
            <a:latin typeface="CordiaUPC" pitchFamily="34" charset="-34"/>
            <a:cs typeface="CordiaUPC" pitchFamily="34" charset="-34"/>
          </a:endParaRPr>
        </a:p>
      </dgm:t>
    </dgm:pt>
    <dgm:pt modelId="{06EC5505-1C9F-4EE2-BA62-2B7DA11DE190}" type="parTrans" cxnId="{5FBFD3C6-973E-4658-BA06-BA22F0224C7F}">
      <dgm:prSet/>
      <dgm:spPr/>
      <dgm:t>
        <a:bodyPr/>
        <a:lstStyle/>
        <a:p>
          <a:endParaRPr lang="en-US"/>
        </a:p>
      </dgm:t>
    </dgm:pt>
    <dgm:pt modelId="{FC6433E7-58D4-4A47-A96F-0B81F66287DD}" type="sibTrans" cxnId="{5FBFD3C6-973E-4658-BA06-BA22F0224C7F}">
      <dgm:prSet/>
      <dgm:spPr/>
      <dgm:t>
        <a:bodyPr/>
        <a:lstStyle/>
        <a:p>
          <a:endParaRPr lang="en-US"/>
        </a:p>
      </dgm:t>
    </dgm:pt>
    <dgm:pt modelId="{E056079B-F7AD-4360-9E52-536F27547B0C}">
      <dgm:prSet phldrT="[Text]" custT="1"/>
      <dgm:spPr/>
      <dgm:t>
        <a:bodyPr/>
        <a:lstStyle/>
        <a:p>
          <a:r>
            <a:rPr lang="en-US" sz="3200" dirty="0" smtClean="0">
              <a:solidFill>
                <a:schemeClr val="tx1"/>
              </a:solidFill>
              <a:latin typeface="CordiaUPC" pitchFamily="34" charset="-34"/>
              <a:cs typeface="CordiaUPC" pitchFamily="34" charset="-34"/>
            </a:rPr>
            <a:t>communicate</a:t>
          </a:r>
          <a:endParaRPr lang="en-US" sz="3200" dirty="0">
            <a:solidFill>
              <a:schemeClr val="tx1"/>
            </a:solidFill>
            <a:latin typeface="CordiaUPC" pitchFamily="34" charset="-34"/>
            <a:cs typeface="CordiaUPC" pitchFamily="34" charset="-34"/>
          </a:endParaRPr>
        </a:p>
      </dgm:t>
    </dgm:pt>
    <dgm:pt modelId="{61BE1359-6D8B-4FA9-AAC9-18CCFCDD064C}" type="parTrans" cxnId="{F534B0AE-D05D-460D-BD98-B1563786F2E1}">
      <dgm:prSet/>
      <dgm:spPr/>
      <dgm:t>
        <a:bodyPr/>
        <a:lstStyle/>
        <a:p>
          <a:endParaRPr lang="en-US"/>
        </a:p>
      </dgm:t>
    </dgm:pt>
    <dgm:pt modelId="{9FA4CF23-6FDB-4193-AB2D-3E5D54A94D01}" type="sibTrans" cxnId="{F534B0AE-D05D-460D-BD98-B1563786F2E1}">
      <dgm:prSet/>
      <dgm:spPr/>
      <dgm:t>
        <a:bodyPr/>
        <a:lstStyle/>
        <a:p>
          <a:endParaRPr lang="en-US"/>
        </a:p>
      </dgm:t>
    </dgm:pt>
    <dgm:pt modelId="{A728FD58-E3FF-4CF5-AE19-A4127F2D60FA}">
      <dgm:prSet phldrT="[Text]" custT="1"/>
      <dgm:spPr/>
      <dgm:t>
        <a:bodyPr/>
        <a:lstStyle/>
        <a:p>
          <a:r>
            <a:rPr lang="en-US" sz="3200" dirty="0" smtClean="0">
              <a:solidFill>
                <a:schemeClr val="tx1"/>
              </a:solidFill>
              <a:latin typeface="CordiaUPC" pitchFamily="34" charset="-34"/>
              <a:cs typeface="CordiaUPC" pitchFamily="34" charset="-34"/>
            </a:rPr>
            <a:t>commercial</a:t>
          </a:r>
          <a:endParaRPr lang="en-US" sz="3200" dirty="0">
            <a:solidFill>
              <a:schemeClr val="tx1"/>
            </a:solidFill>
            <a:latin typeface="CordiaUPC" pitchFamily="34" charset="-34"/>
            <a:cs typeface="CordiaUPC" pitchFamily="34" charset="-34"/>
          </a:endParaRPr>
        </a:p>
      </dgm:t>
    </dgm:pt>
    <dgm:pt modelId="{0E0021CE-99B1-447E-B5A1-81E659475C60}" type="parTrans" cxnId="{8E7A350C-664E-41C8-8ACB-C00DBDC840A1}">
      <dgm:prSet/>
      <dgm:spPr/>
      <dgm:t>
        <a:bodyPr/>
        <a:lstStyle/>
        <a:p>
          <a:endParaRPr lang="en-US"/>
        </a:p>
      </dgm:t>
    </dgm:pt>
    <dgm:pt modelId="{C8A4A73D-C463-430C-8C08-0AD532AE4AAD}" type="sibTrans" cxnId="{8E7A350C-664E-41C8-8ACB-C00DBDC840A1}">
      <dgm:prSet/>
      <dgm:spPr/>
      <dgm:t>
        <a:bodyPr/>
        <a:lstStyle/>
        <a:p>
          <a:endParaRPr lang="en-US"/>
        </a:p>
      </dgm:t>
    </dgm:pt>
    <dgm:pt modelId="{3AED2B30-C7D7-4D3B-8B2E-30B0F93790FC}">
      <dgm:prSet phldrT="[Text]" custT="1"/>
      <dgm:spPr/>
      <dgm:t>
        <a:bodyPr/>
        <a:lstStyle/>
        <a:p>
          <a:r>
            <a:rPr lang="en-US" sz="3200" dirty="0" smtClean="0">
              <a:solidFill>
                <a:schemeClr val="tx1"/>
              </a:solidFill>
              <a:latin typeface="CordiaUPC" pitchFamily="34" charset="-34"/>
              <a:cs typeface="CordiaUPC" pitchFamily="34" charset="-34"/>
            </a:rPr>
            <a:t>competitive</a:t>
          </a:r>
          <a:endParaRPr lang="en-US" sz="3200" dirty="0">
            <a:solidFill>
              <a:schemeClr val="tx1"/>
            </a:solidFill>
            <a:latin typeface="CordiaUPC" pitchFamily="34" charset="-34"/>
            <a:cs typeface="CordiaUPC" pitchFamily="34" charset="-34"/>
          </a:endParaRPr>
        </a:p>
      </dgm:t>
    </dgm:pt>
    <dgm:pt modelId="{6CC88922-6BF9-42F0-944D-E89E530A928C}" type="parTrans" cxnId="{4B9C60AC-5AE4-4ACF-9BA4-DC9BCC407204}">
      <dgm:prSet/>
      <dgm:spPr/>
      <dgm:t>
        <a:bodyPr/>
        <a:lstStyle/>
        <a:p>
          <a:endParaRPr lang="en-US"/>
        </a:p>
      </dgm:t>
    </dgm:pt>
    <dgm:pt modelId="{3A0B78C8-2439-41F3-AF32-7341C1F1BE1E}" type="sibTrans" cxnId="{4B9C60AC-5AE4-4ACF-9BA4-DC9BCC407204}">
      <dgm:prSet/>
      <dgm:spPr/>
      <dgm:t>
        <a:bodyPr/>
        <a:lstStyle/>
        <a:p>
          <a:endParaRPr lang="en-US"/>
        </a:p>
      </dgm:t>
    </dgm:pt>
    <dgm:pt modelId="{31D96EC0-C64D-4600-9616-5DB9A5334C3C}">
      <dgm:prSet phldrT="[Text]" custT="1"/>
      <dgm:spPr/>
      <dgm:t>
        <a:bodyPr/>
        <a:lstStyle/>
        <a:p>
          <a:r>
            <a:rPr lang="en-US" sz="3200" dirty="0" smtClean="0">
              <a:solidFill>
                <a:schemeClr val="tx1"/>
              </a:solidFill>
              <a:latin typeface="CordiaUPC" pitchFamily="34" charset="-34"/>
              <a:cs typeface="CordiaUPC" pitchFamily="34" charset="-34"/>
            </a:rPr>
            <a:t>Correct</a:t>
          </a:r>
          <a:endParaRPr lang="en-US" sz="3200" dirty="0">
            <a:solidFill>
              <a:schemeClr val="tx1"/>
            </a:solidFill>
            <a:latin typeface="CordiaUPC" pitchFamily="34" charset="-34"/>
            <a:cs typeface="CordiaUPC" pitchFamily="34" charset="-34"/>
          </a:endParaRPr>
        </a:p>
      </dgm:t>
    </dgm:pt>
    <dgm:pt modelId="{B134E9C2-91DD-433D-A468-300DE25B182C}" type="parTrans" cxnId="{A9E6D3A0-176C-4595-B4BF-13041A7C2394}">
      <dgm:prSet/>
      <dgm:spPr/>
      <dgm:t>
        <a:bodyPr/>
        <a:lstStyle/>
        <a:p>
          <a:endParaRPr lang="en-US"/>
        </a:p>
      </dgm:t>
    </dgm:pt>
    <dgm:pt modelId="{034EBEEF-2565-4EE7-84EB-402D57751D33}" type="sibTrans" cxnId="{A9E6D3A0-176C-4595-B4BF-13041A7C2394}">
      <dgm:prSet/>
      <dgm:spPr/>
      <dgm:t>
        <a:bodyPr/>
        <a:lstStyle/>
        <a:p>
          <a:endParaRPr lang="en-US"/>
        </a:p>
      </dgm:t>
    </dgm:pt>
    <dgm:pt modelId="{CD0791CD-060B-424C-B79B-68CDA75C7E7E}">
      <dgm:prSet phldrT="[Text]" custT="1"/>
      <dgm:spPr/>
      <dgm:t>
        <a:bodyPr/>
        <a:lstStyle/>
        <a:p>
          <a:r>
            <a:rPr lang="en-US" sz="3200" dirty="0" smtClean="0">
              <a:solidFill>
                <a:schemeClr val="tx1"/>
              </a:solidFill>
              <a:latin typeface="CordiaUPC" pitchFamily="34" charset="-34"/>
              <a:cs typeface="CordiaUPC" pitchFamily="34" charset="-34"/>
            </a:rPr>
            <a:t>clear</a:t>
          </a:r>
          <a:endParaRPr lang="en-US" sz="3200" dirty="0">
            <a:solidFill>
              <a:schemeClr val="tx1"/>
            </a:solidFill>
            <a:latin typeface="CordiaUPC" pitchFamily="34" charset="-34"/>
            <a:cs typeface="CordiaUPC" pitchFamily="34" charset="-34"/>
          </a:endParaRPr>
        </a:p>
      </dgm:t>
    </dgm:pt>
    <dgm:pt modelId="{BF754154-59B3-4DCA-8A95-FAF57E743365}" type="parTrans" cxnId="{F2E3F260-028C-4211-912A-5A0EAFE681E5}">
      <dgm:prSet/>
      <dgm:spPr/>
      <dgm:t>
        <a:bodyPr/>
        <a:lstStyle/>
        <a:p>
          <a:endParaRPr lang="en-US"/>
        </a:p>
      </dgm:t>
    </dgm:pt>
    <dgm:pt modelId="{B7C868BF-D7F5-414D-875D-2E2BC2E91F74}" type="sibTrans" cxnId="{F2E3F260-028C-4211-912A-5A0EAFE681E5}">
      <dgm:prSet/>
      <dgm:spPr/>
      <dgm:t>
        <a:bodyPr/>
        <a:lstStyle/>
        <a:p>
          <a:endParaRPr lang="en-US"/>
        </a:p>
      </dgm:t>
    </dgm:pt>
    <dgm:pt modelId="{1EEAEE01-D0FC-4D36-84DE-62EF1113DC62}" type="pres">
      <dgm:prSet presAssocID="{0EE741B1-82D3-4F3F-ADC7-493DC8C749C1}" presName="cycle" presStyleCnt="0">
        <dgm:presLayoutVars>
          <dgm:chMax val="1"/>
          <dgm:dir/>
          <dgm:animLvl val="ctr"/>
          <dgm:resizeHandles val="exact"/>
        </dgm:presLayoutVars>
      </dgm:prSet>
      <dgm:spPr/>
      <dgm:t>
        <a:bodyPr/>
        <a:lstStyle/>
        <a:p>
          <a:endParaRPr lang="en-GB"/>
        </a:p>
      </dgm:t>
    </dgm:pt>
    <dgm:pt modelId="{D374BE40-D2CE-4602-9685-F6A0FEBD638B}" type="pres">
      <dgm:prSet presAssocID="{6F5EB60D-1A01-4BCF-9D26-B06FDE4273D6}" presName="centerShape" presStyleLbl="node0" presStyleIdx="0" presStyleCnt="1" custScaleX="111373" custLinFactNeighborX="-1524"/>
      <dgm:spPr/>
      <dgm:t>
        <a:bodyPr/>
        <a:lstStyle/>
        <a:p>
          <a:endParaRPr lang="en-GB"/>
        </a:p>
      </dgm:t>
    </dgm:pt>
    <dgm:pt modelId="{DEE7504D-9AEF-4433-A339-437AAEDF2C9B}" type="pres">
      <dgm:prSet presAssocID="{61BE1359-6D8B-4FA9-AAC9-18CCFCDD064C}" presName="Name9" presStyleLbl="parChTrans1D2" presStyleIdx="0" presStyleCnt="5"/>
      <dgm:spPr/>
      <dgm:t>
        <a:bodyPr/>
        <a:lstStyle/>
        <a:p>
          <a:endParaRPr lang="en-GB"/>
        </a:p>
      </dgm:t>
    </dgm:pt>
    <dgm:pt modelId="{BFB3B147-55BA-428E-BDA5-158B2F384934}" type="pres">
      <dgm:prSet presAssocID="{61BE1359-6D8B-4FA9-AAC9-18CCFCDD064C}" presName="connTx" presStyleLbl="parChTrans1D2" presStyleIdx="0" presStyleCnt="5"/>
      <dgm:spPr/>
      <dgm:t>
        <a:bodyPr/>
        <a:lstStyle/>
        <a:p>
          <a:endParaRPr lang="en-GB"/>
        </a:p>
      </dgm:t>
    </dgm:pt>
    <dgm:pt modelId="{5FD93880-8858-494C-B05B-A29EDA54206C}" type="pres">
      <dgm:prSet presAssocID="{E056079B-F7AD-4360-9E52-536F27547B0C}" presName="node" presStyleLbl="node1" presStyleIdx="0" presStyleCnt="5" custScaleX="180907" custRadScaleRad="100785" custRadScaleInc="-19663">
        <dgm:presLayoutVars>
          <dgm:bulletEnabled val="1"/>
        </dgm:presLayoutVars>
      </dgm:prSet>
      <dgm:spPr/>
      <dgm:t>
        <a:bodyPr/>
        <a:lstStyle/>
        <a:p>
          <a:endParaRPr lang="en-US"/>
        </a:p>
      </dgm:t>
    </dgm:pt>
    <dgm:pt modelId="{AAFB9602-03BC-40CB-9036-67EED70D5C38}" type="pres">
      <dgm:prSet presAssocID="{0E0021CE-99B1-447E-B5A1-81E659475C60}" presName="Name9" presStyleLbl="parChTrans1D2" presStyleIdx="1" presStyleCnt="5"/>
      <dgm:spPr/>
      <dgm:t>
        <a:bodyPr/>
        <a:lstStyle/>
        <a:p>
          <a:endParaRPr lang="en-GB"/>
        </a:p>
      </dgm:t>
    </dgm:pt>
    <dgm:pt modelId="{45C4BC45-119E-4492-A602-4CDF4B7A9A21}" type="pres">
      <dgm:prSet presAssocID="{0E0021CE-99B1-447E-B5A1-81E659475C60}" presName="connTx" presStyleLbl="parChTrans1D2" presStyleIdx="1" presStyleCnt="5"/>
      <dgm:spPr/>
      <dgm:t>
        <a:bodyPr/>
        <a:lstStyle/>
        <a:p>
          <a:endParaRPr lang="en-GB"/>
        </a:p>
      </dgm:t>
    </dgm:pt>
    <dgm:pt modelId="{8E5ADCF5-FE92-4605-BEE5-72E2695A9BB4}" type="pres">
      <dgm:prSet presAssocID="{A728FD58-E3FF-4CF5-AE19-A4127F2D60FA}" presName="node" presStyleLbl="node1" presStyleIdx="1" presStyleCnt="5" custScaleX="181037" custRadScaleRad="137168" custRadScaleInc="24615">
        <dgm:presLayoutVars>
          <dgm:bulletEnabled val="1"/>
        </dgm:presLayoutVars>
      </dgm:prSet>
      <dgm:spPr/>
      <dgm:t>
        <a:bodyPr/>
        <a:lstStyle/>
        <a:p>
          <a:endParaRPr lang="en-GB"/>
        </a:p>
      </dgm:t>
    </dgm:pt>
    <dgm:pt modelId="{C91DFDD1-6825-457E-97C4-FC11637E4E6F}" type="pres">
      <dgm:prSet presAssocID="{6CC88922-6BF9-42F0-944D-E89E530A928C}" presName="Name9" presStyleLbl="parChTrans1D2" presStyleIdx="2" presStyleCnt="5"/>
      <dgm:spPr/>
      <dgm:t>
        <a:bodyPr/>
        <a:lstStyle/>
        <a:p>
          <a:endParaRPr lang="en-GB"/>
        </a:p>
      </dgm:t>
    </dgm:pt>
    <dgm:pt modelId="{B1B98582-FF51-4DDD-BB1B-E886C09C9A35}" type="pres">
      <dgm:prSet presAssocID="{6CC88922-6BF9-42F0-944D-E89E530A928C}" presName="connTx" presStyleLbl="parChTrans1D2" presStyleIdx="2" presStyleCnt="5"/>
      <dgm:spPr/>
      <dgm:t>
        <a:bodyPr/>
        <a:lstStyle/>
        <a:p>
          <a:endParaRPr lang="en-GB"/>
        </a:p>
      </dgm:t>
    </dgm:pt>
    <dgm:pt modelId="{B9C10697-1491-46D0-96F0-50647A773BBA}" type="pres">
      <dgm:prSet presAssocID="{3AED2B30-C7D7-4D3B-8B2E-30B0F93790FC}" presName="node" presStyleLbl="node1" presStyleIdx="2" presStyleCnt="5" custScaleX="167547" custRadScaleRad="102184" custRadScaleInc="-8076">
        <dgm:presLayoutVars>
          <dgm:bulletEnabled val="1"/>
        </dgm:presLayoutVars>
      </dgm:prSet>
      <dgm:spPr/>
      <dgm:t>
        <a:bodyPr/>
        <a:lstStyle/>
        <a:p>
          <a:endParaRPr lang="en-US"/>
        </a:p>
      </dgm:t>
    </dgm:pt>
    <dgm:pt modelId="{DD238A01-73FC-4976-AA09-65ABBDDD66A5}" type="pres">
      <dgm:prSet presAssocID="{B134E9C2-91DD-433D-A468-300DE25B182C}" presName="Name9" presStyleLbl="parChTrans1D2" presStyleIdx="3" presStyleCnt="5"/>
      <dgm:spPr/>
      <dgm:t>
        <a:bodyPr/>
        <a:lstStyle/>
        <a:p>
          <a:endParaRPr lang="en-GB"/>
        </a:p>
      </dgm:t>
    </dgm:pt>
    <dgm:pt modelId="{F0E7DAC2-F461-4508-B859-2207B08361D3}" type="pres">
      <dgm:prSet presAssocID="{B134E9C2-91DD-433D-A468-300DE25B182C}" presName="connTx" presStyleLbl="parChTrans1D2" presStyleIdx="3" presStyleCnt="5"/>
      <dgm:spPr/>
      <dgm:t>
        <a:bodyPr/>
        <a:lstStyle/>
        <a:p>
          <a:endParaRPr lang="en-GB"/>
        </a:p>
      </dgm:t>
    </dgm:pt>
    <dgm:pt modelId="{88F99BEE-1F65-4DC6-952C-DED95764FFFE}" type="pres">
      <dgm:prSet presAssocID="{31D96EC0-C64D-4600-9616-5DB9A5334C3C}" presName="node" presStyleLbl="node1" presStyleIdx="3" presStyleCnt="5" custScaleX="143158" custRadScaleRad="108886" custRadScaleInc="9948">
        <dgm:presLayoutVars>
          <dgm:bulletEnabled val="1"/>
        </dgm:presLayoutVars>
      </dgm:prSet>
      <dgm:spPr/>
      <dgm:t>
        <a:bodyPr/>
        <a:lstStyle/>
        <a:p>
          <a:endParaRPr lang="en-GB"/>
        </a:p>
      </dgm:t>
    </dgm:pt>
    <dgm:pt modelId="{DDC0A93B-DD51-4ADC-834B-CD9FCBB8EE8E}" type="pres">
      <dgm:prSet presAssocID="{BF754154-59B3-4DCA-8A95-FAF57E743365}" presName="Name9" presStyleLbl="parChTrans1D2" presStyleIdx="4" presStyleCnt="5"/>
      <dgm:spPr/>
      <dgm:t>
        <a:bodyPr/>
        <a:lstStyle/>
        <a:p>
          <a:endParaRPr lang="en-GB"/>
        </a:p>
      </dgm:t>
    </dgm:pt>
    <dgm:pt modelId="{D9C4A667-EFC7-4C87-9BBE-1EDB4628BAA0}" type="pres">
      <dgm:prSet presAssocID="{BF754154-59B3-4DCA-8A95-FAF57E743365}" presName="connTx" presStyleLbl="parChTrans1D2" presStyleIdx="4" presStyleCnt="5"/>
      <dgm:spPr/>
      <dgm:t>
        <a:bodyPr/>
        <a:lstStyle/>
        <a:p>
          <a:endParaRPr lang="en-GB"/>
        </a:p>
      </dgm:t>
    </dgm:pt>
    <dgm:pt modelId="{D2777770-66A0-4644-973A-F6EE8BC5BEF4}" type="pres">
      <dgm:prSet presAssocID="{CD0791CD-060B-424C-B79B-68CDA75C7E7E}" presName="node" presStyleLbl="node1" presStyleIdx="4" presStyleCnt="5" custScaleX="151143" custRadScaleRad="114518" custRadScaleInc="-6958">
        <dgm:presLayoutVars>
          <dgm:bulletEnabled val="1"/>
        </dgm:presLayoutVars>
      </dgm:prSet>
      <dgm:spPr/>
      <dgm:t>
        <a:bodyPr/>
        <a:lstStyle/>
        <a:p>
          <a:endParaRPr lang="en-GB"/>
        </a:p>
      </dgm:t>
    </dgm:pt>
  </dgm:ptLst>
  <dgm:cxnLst>
    <dgm:cxn modelId="{21E8215B-D6AD-485E-AC6C-D7BEE0CB9D21}" type="presOf" srcId="{3AED2B30-C7D7-4D3B-8B2E-30B0F93790FC}" destId="{B9C10697-1491-46D0-96F0-50647A773BBA}" srcOrd="0" destOrd="0" presId="urn:microsoft.com/office/officeart/2005/8/layout/radial1"/>
    <dgm:cxn modelId="{F2E3F260-028C-4211-912A-5A0EAFE681E5}" srcId="{6F5EB60D-1A01-4BCF-9D26-B06FDE4273D6}" destId="{CD0791CD-060B-424C-B79B-68CDA75C7E7E}" srcOrd="4" destOrd="0" parTransId="{BF754154-59B3-4DCA-8A95-FAF57E743365}" sibTransId="{B7C868BF-D7F5-414D-875D-2E2BC2E91F74}"/>
    <dgm:cxn modelId="{30E6A893-723E-415E-9394-1298BABF6E8B}" type="presOf" srcId="{31D96EC0-C64D-4600-9616-5DB9A5334C3C}" destId="{88F99BEE-1F65-4DC6-952C-DED95764FFFE}" srcOrd="0" destOrd="0" presId="urn:microsoft.com/office/officeart/2005/8/layout/radial1"/>
    <dgm:cxn modelId="{95C10F18-38E3-4360-A06E-2F4D6F7EA1A6}" type="presOf" srcId="{BF754154-59B3-4DCA-8A95-FAF57E743365}" destId="{D9C4A667-EFC7-4C87-9BBE-1EDB4628BAA0}" srcOrd="1" destOrd="0" presId="urn:microsoft.com/office/officeart/2005/8/layout/radial1"/>
    <dgm:cxn modelId="{4B9C60AC-5AE4-4ACF-9BA4-DC9BCC407204}" srcId="{6F5EB60D-1A01-4BCF-9D26-B06FDE4273D6}" destId="{3AED2B30-C7D7-4D3B-8B2E-30B0F93790FC}" srcOrd="2" destOrd="0" parTransId="{6CC88922-6BF9-42F0-944D-E89E530A928C}" sibTransId="{3A0B78C8-2439-41F3-AF32-7341C1F1BE1E}"/>
    <dgm:cxn modelId="{F534B0AE-D05D-460D-BD98-B1563786F2E1}" srcId="{6F5EB60D-1A01-4BCF-9D26-B06FDE4273D6}" destId="{E056079B-F7AD-4360-9E52-536F27547B0C}" srcOrd="0" destOrd="0" parTransId="{61BE1359-6D8B-4FA9-AAC9-18CCFCDD064C}" sibTransId="{9FA4CF23-6FDB-4193-AB2D-3E5D54A94D01}"/>
    <dgm:cxn modelId="{22A131A3-ECC0-4B1B-874B-BC597E1483F2}" type="presOf" srcId="{6CC88922-6BF9-42F0-944D-E89E530A928C}" destId="{B1B98582-FF51-4DDD-BB1B-E886C09C9A35}" srcOrd="1" destOrd="0" presId="urn:microsoft.com/office/officeart/2005/8/layout/radial1"/>
    <dgm:cxn modelId="{41C86D77-7C5E-4217-9113-1E6288E926F2}" type="presOf" srcId="{B134E9C2-91DD-433D-A468-300DE25B182C}" destId="{DD238A01-73FC-4976-AA09-65ABBDDD66A5}" srcOrd="0" destOrd="0" presId="urn:microsoft.com/office/officeart/2005/8/layout/radial1"/>
    <dgm:cxn modelId="{0BA12631-939E-415C-87BF-7299F8C61FD3}" type="presOf" srcId="{0E0021CE-99B1-447E-B5A1-81E659475C60}" destId="{45C4BC45-119E-4492-A602-4CDF4B7A9A21}" srcOrd="1" destOrd="0" presId="urn:microsoft.com/office/officeart/2005/8/layout/radial1"/>
    <dgm:cxn modelId="{0D532E06-F59B-4595-A0B9-442EC4DC9598}" type="presOf" srcId="{61BE1359-6D8B-4FA9-AAC9-18CCFCDD064C}" destId="{DEE7504D-9AEF-4433-A339-437AAEDF2C9B}" srcOrd="0" destOrd="0" presId="urn:microsoft.com/office/officeart/2005/8/layout/radial1"/>
    <dgm:cxn modelId="{76B5FC5F-A3BC-425E-AB2D-C4974BC5402E}" type="presOf" srcId="{B134E9C2-91DD-433D-A468-300DE25B182C}" destId="{F0E7DAC2-F461-4508-B859-2207B08361D3}" srcOrd="1" destOrd="0" presId="urn:microsoft.com/office/officeart/2005/8/layout/radial1"/>
    <dgm:cxn modelId="{B597687A-093C-4A44-9B1D-28061863CE84}" type="presOf" srcId="{6F5EB60D-1A01-4BCF-9D26-B06FDE4273D6}" destId="{D374BE40-D2CE-4602-9685-F6A0FEBD638B}" srcOrd="0" destOrd="0" presId="urn:microsoft.com/office/officeart/2005/8/layout/radial1"/>
    <dgm:cxn modelId="{AB9B0A8E-B0C7-40E5-A6D4-0F65B5DB06A3}" type="presOf" srcId="{BF754154-59B3-4DCA-8A95-FAF57E743365}" destId="{DDC0A93B-DD51-4ADC-834B-CD9FCBB8EE8E}" srcOrd="0" destOrd="0" presId="urn:microsoft.com/office/officeart/2005/8/layout/radial1"/>
    <dgm:cxn modelId="{C31F0A93-5466-440C-A76C-6C2DD89A6A91}" type="presOf" srcId="{0EE741B1-82D3-4F3F-ADC7-493DC8C749C1}" destId="{1EEAEE01-D0FC-4D36-84DE-62EF1113DC62}" srcOrd="0" destOrd="0" presId="urn:microsoft.com/office/officeart/2005/8/layout/radial1"/>
    <dgm:cxn modelId="{DCD92402-0CC9-422B-A004-0ACE737BCE57}" type="presOf" srcId="{E056079B-F7AD-4360-9E52-536F27547B0C}" destId="{5FD93880-8858-494C-B05B-A29EDA54206C}" srcOrd="0" destOrd="0" presId="urn:microsoft.com/office/officeart/2005/8/layout/radial1"/>
    <dgm:cxn modelId="{3C28D3D6-FD73-4730-BA0D-3472BEF5FE38}" type="presOf" srcId="{CD0791CD-060B-424C-B79B-68CDA75C7E7E}" destId="{D2777770-66A0-4644-973A-F6EE8BC5BEF4}" srcOrd="0" destOrd="0" presId="urn:microsoft.com/office/officeart/2005/8/layout/radial1"/>
    <dgm:cxn modelId="{8E7A350C-664E-41C8-8ACB-C00DBDC840A1}" srcId="{6F5EB60D-1A01-4BCF-9D26-B06FDE4273D6}" destId="{A728FD58-E3FF-4CF5-AE19-A4127F2D60FA}" srcOrd="1" destOrd="0" parTransId="{0E0021CE-99B1-447E-B5A1-81E659475C60}" sibTransId="{C8A4A73D-C463-430C-8C08-0AD532AE4AAD}"/>
    <dgm:cxn modelId="{886E0687-063D-4FF3-9B1B-C5617C42B01D}" type="presOf" srcId="{6CC88922-6BF9-42F0-944D-E89E530A928C}" destId="{C91DFDD1-6825-457E-97C4-FC11637E4E6F}" srcOrd="0" destOrd="0" presId="urn:microsoft.com/office/officeart/2005/8/layout/radial1"/>
    <dgm:cxn modelId="{9E42C8E6-CA51-4A8A-82FD-D0618D014475}" type="presOf" srcId="{A728FD58-E3FF-4CF5-AE19-A4127F2D60FA}" destId="{8E5ADCF5-FE92-4605-BEE5-72E2695A9BB4}" srcOrd="0" destOrd="0" presId="urn:microsoft.com/office/officeart/2005/8/layout/radial1"/>
    <dgm:cxn modelId="{2563F11F-93EC-4ED7-BB4B-827920813141}" type="presOf" srcId="{61BE1359-6D8B-4FA9-AAC9-18CCFCDD064C}" destId="{BFB3B147-55BA-428E-BDA5-158B2F384934}" srcOrd="1" destOrd="0" presId="urn:microsoft.com/office/officeart/2005/8/layout/radial1"/>
    <dgm:cxn modelId="{A9E6D3A0-176C-4595-B4BF-13041A7C2394}" srcId="{6F5EB60D-1A01-4BCF-9D26-B06FDE4273D6}" destId="{31D96EC0-C64D-4600-9616-5DB9A5334C3C}" srcOrd="3" destOrd="0" parTransId="{B134E9C2-91DD-433D-A468-300DE25B182C}" sibTransId="{034EBEEF-2565-4EE7-84EB-402D57751D33}"/>
    <dgm:cxn modelId="{FE901B81-A39F-4F41-82F6-2FAECDC7A93D}" type="presOf" srcId="{0E0021CE-99B1-447E-B5A1-81E659475C60}" destId="{AAFB9602-03BC-40CB-9036-67EED70D5C38}" srcOrd="0" destOrd="0" presId="urn:microsoft.com/office/officeart/2005/8/layout/radial1"/>
    <dgm:cxn modelId="{5FBFD3C6-973E-4658-BA06-BA22F0224C7F}" srcId="{0EE741B1-82D3-4F3F-ADC7-493DC8C749C1}" destId="{6F5EB60D-1A01-4BCF-9D26-B06FDE4273D6}" srcOrd="0" destOrd="0" parTransId="{06EC5505-1C9F-4EE2-BA62-2B7DA11DE190}" sibTransId="{FC6433E7-58D4-4A47-A96F-0B81F66287DD}"/>
    <dgm:cxn modelId="{39560E91-86E9-48C7-8303-C21305547621}" type="presParOf" srcId="{1EEAEE01-D0FC-4D36-84DE-62EF1113DC62}" destId="{D374BE40-D2CE-4602-9685-F6A0FEBD638B}" srcOrd="0" destOrd="0" presId="urn:microsoft.com/office/officeart/2005/8/layout/radial1"/>
    <dgm:cxn modelId="{0B4E16B1-7F72-4DDC-811F-3D8B6B595F19}" type="presParOf" srcId="{1EEAEE01-D0FC-4D36-84DE-62EF1113DC62}" destId="{DEE7504D-9AEF-4433-A339-437AAEDF2C9B}" srcOrd="1" destOrd="0" presId="urn:microsoft.com/office/officeart/2005/8/layout/radial1"/>
    <dgm:cxn modelId="{ED54013D-EA54-4E2F-BC09-466CD2BF5CB6}" type="presParOf" srcId="{DEE7504D-9AEF-4433-A339-437AAEDF2C9B}" destId="{BFB3B147-55BA-428E-BDA5-158B2F384934}" srcOrd="0" destOrd="0" presId="urn:microsoft.com/office/officeart/2005/8/layout/radial1"/>
    <dgm:cxn modelId="{FDC719BE-78D8-43A4-89DF-C7C37D4DFBDA}" type="presParOf" srcId="{1EEAEE01-D0FC-4D36-84DE-62EF1113DC62}" destId="{5FD93880-8858-494C-B05B-A29EDA54206C}" srcOrd="2" destOrd="0" presId="urn:microsoft.com/office/officeart/2005/8/layout/radial1"/>
    <dgm:cxn modelId="{56031AB0-F7C4-4ED7-ACD2-F4684E9B43BE}" type="presParOf" srcId="{1EEAEE01-D0FC-4D36-84DE-62EF1113DC62}" destId="{AAFB9602-03BC-40CB-9036-67EED70D5C38}" srcOrd="3" destOrd="0" presId="urn:microsoft.com/office/officeart/2005/8/layout/radial1"/>
    <dgm:cxn modelId="{50F47419-C3D9-43CA-B715-7AFDDEAE9E3E}" type="presParOf" srcId="{AAFB9602-03BC-40CB-9036-67EED70D5C38}" destId="{45C4BC45-119E-4492-A602-4CDF4B7A9A21}" srcOrd="0" destOrd="0" presId="urn:microsoft.com/office/officeart/2005/8/layout/radial1"/>
    <dgm:cxn modelId="{9658D6B8-7367-428C-86F0-3A4F30030A7A}" type="presParOf" srcId="{1EEAEE01-D0FC-4D36-84DE-62EF1113DC62}" destId="{8E5ADCF5-FE92-4605-BEE5-72E2695A9BB4}" srcOrd="4" destOrd="0" presId="urn:microsoft.com/office/officeart/2005/8/layout/radial1"/>
    <dgm:cxn modelId="{9744AC2F-BBA6-4EF8-B601-8B13766F8229}" type="presParOf" srcId="{1EEAEE01-D0FC-4D36-84DE-62EF1113DC62}" destId="{C91DFDD1-6825-457E-97C4-FC11637E4E6F}" srcOrd="5" destOrd="0" presId="urn:microsoft.com/office/officeart/2005/8/layout/radial1"/>
    <dgm:cxn modelId="{21DF025B-D445-420E-9ECC-D0CB0E4BB770}" type="presParOf" srcId="{C91DFDD1-6825-457E-97C4-FC11637E4E6F}" destId="{B1B98582-FF51-4DDD-BB1B-E886C09C9A35}" srcOrd="0" destOrd="0" presId="urn:microsoft.com/office/officeart/2005/8/layout/radial1"/>
    <dgm:cxn modelId="{BFF584E2-0E45-419C-AB2A-FD6E9BC575CA}" type="presParOf" srcId="{1EEAEE01-D0FC-4D36-84DE-62EF1113DC62}" destId="{B9C10697-1491-46D0-96F0-50647A773BBA}" srcOrd="6" destOrd="0" presId="urn:microsoft.com/office/officeart/2005/8/layout/radial1"/>
    <dgm:cxn modelId="{A34BE1B4-E50C-4380-BCF5-22A2CE988F6E}" type="presParOf" srcId="{1EEAEE01-D0FC-4D36-84DE-62EF1113DC62}" destId="{DD238A01-73FC-4976-AA09-65ABBDDD66A5}" srcOrd="7" destOrd="0" presId="urn:microsoft.com/office/officeart/2005/8/layout/radial1"/>
    <dgm:cxn modelId="{4A1409FE-960C-44F4-A1FA-D2C22D6AA992}" type="presParOf" srcId="{DD238A01-73FC-4976-AA09-65ABBDDD66A5}" destId="{F0E7DAC2-F461-4508-B859-2207B08361D3}" srcOrd="0" destOrd="0" presId="urn:microsoft.com/office/officeart/2005/8/layout/radial1"/>
    <dgm:cxn modelId="{06F9455A-7FAB-42C8-BB06-6420C415A0FD}" type="presParOf" srcId="{1EEAEE01-D0FC-4D36-84DE-62EF1113DC62}" destId="{88F99BEE-1F65-4DC6-952C-DED95764FFFE}" srcOrd="8" destOrd="0" presId="urn:microsoft.com/office/officeart/2005/8/layout/radial1"/>
    <dgm:cxn modelId="{9550AE85-72C2-4747-ACAF-74C13AE7E0DB}" type="presParOf" srcId="{1EEAEE01-D0FC-4D36-84DE-62EF1113DC62}" destId="{DDC0A93B-DD51-4ADC-834B-CD9FCBB8EE8E}" srcOrd="9" destOrd="0" presId="urn:microsoft.com/office/officeart/2005/8/layout/radial1"/>
    <dgm:cxn modelId="{31B69E83-3C3E-42EB-836E-320105E002A2}" type="presParOf" srcId="{DDC0A93B-DD51-4ADC-834B-CD9FCBB8EE8E}" destId="{D9C4A667-EFC7-4C87-9BBE-1EDB4628BAA0}" srcOrd="0" destOrd="0" presId="urn:microsoft.com/office/officeart/2005/8/layout/radial1"/>
    <dgm:cxn modelId="{315B9A0C-29DF-4944-8D1F-762371229C4C}" type="presParOf" srcId="{1EEAEE01-D0FC-4D36-84DE-62EF1113DC62}" destId="{D2777770-66A0-4644-973A-F6EE8BC5BEF4}"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4BE40-D2CE-4602-9685-F6A0FEBD638B}">
      <dsp:nvSpPr>
        <dsp:cNvPr id="0" name=""/>
        <dsp:cNvSpPr/>
      </dsp:nvSpPr>
      <dsp:spPr>
        <a:xfrm>
          <a:off x="3184449" y="1748512"/>
          <a:ext cx="148036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latin typeface="CordiaUPC" pitchFamily="34" charset="-34"/>
              <a:cs typeface="CordiaUPC" pitchFamily="34" charset="-34"/>
            </a:rPr>
            <a:t>Business plan</a:t>
          </a:r>
          <a:endParaRPr lang="en-US" sz="2800" kern="1200" dirty="0">
            <a:solidFill>
              <a:schemeClr val="tx1"/>
            </a:solidFill>
            <a:latin typeface="CordiaUPC" pitchFamily="34" charset="-34"/>
            <a:cs typeface="CordiaUPC" pitchFamily="34" charset="-34"/>
          </a:endParaRPr>
        </a:p>
      </dsp:txBody>
      <dsp:txXfrm>
        <a:off x="3401243" y="1943168"/>
        <a:ext cx="1046772" cy="939879"/>
      </dsp:txXfrm>
    </dsp:sp>
    <dsp:sp modelId="{DEE7504D-9AEF-4433-A339-437AAEDF2C9B}">
      <dsp:nvSpPr>
        <dsp:cNvPr id="0" name=""/>
        <dsp:cNvSpPr/>
      </dsp:nvSpPr>
      <dsp:spPr>
        <a:xfrm rot="15878808">
          <a:off x="3640536" y="1533975"/>
          <a:ext cx="406180" cy="29344"/>
        </a:xfrm>
        <a:custGeom>
          <a:avLst/>
          <a:gdLst/>
          <a:ahLst/>
          <a:cxnLst/>
          <a:rect l="0" t="0" r="0" b="0"/>
          <a:pathLst>
            <a:path>
              <a:moveTo>
                <a:pt x="0" y="14672"/>
              </a:moveTo>
              <a:lnTo>
                <a:pt x="40618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833472" y="1538493"/>
        <a:ext cx="20309" cy="20309"/>
      </dsp:txXfrm>
    </dsp:sp>
    <dsp:sp modelId="{5FD93880-8858-494C-B05B-A29EDA54206C}">
      <dsp:nvSpPr>
        <dsp:cNvPr id="0" name=""/>
        <dsp:cNvSpPr/>
      </dsp:nvSpPr>
      <dsp:spPr>
        <a:xfrm>
          <a:off x="2560187" y="18141"/>
          <a:ext cx="240460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communicate</a:t>
          </a:r>
          <a:endParaRPr lang="en-US" sz="3200" kern="1200" dirty="0">
            <a:solidFill>
              <a:schemeClr val="tx1"/>
            </a:solidFill>
            <a:latin typeface="CordiaUPC" pitchFamily="34" charset="-34"/>
            <a:cs typeface="CordiaUPC" pitchFamily="34" charset="-34"/>
          </a:endParaRPr>
        </a:p>
      </dsp:txBody>
      <dsp:txXfrm>
        <a:off x="2912333" y="212797"/>
        <a:ext cx="1700308" cy="939879"/>
      </dsp:txXfrm>
    </dsp:sp>
    <dsp:sp modelId="{AAFB9602-03BC-40CB-9036-67EED70D5C38}">
      <dsp:nvSpPr>
        <dsp:cNvPr id="0" name=""/>
        <dsp:cNvSpPr/>
      </dsp:nvSpPr>
      <dsp:spPr>
        <a:xfrm rot="21063556">
          <a:off x="4650569" y="2243655"/>
          <a:ext cx="515774" cy="29344"/>
        </a:xfrm>
        <a:custGeom>
          <a:avLst/>
          <a:gdLst/>
          <a:ahLst/>
          <a:cxnLst/>
          <a:rect l="0" t="0" r="0" b="0"/>
          <a:pathLst>
            <a:path>
              <a:moveTo>
                <a:pt x="0" y="14672"/>
              </a:moveTo>
              <a:lnTo>
                <a:pt x="515774"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895562" y="2245433"/>
        <a:ext cx="25788" cy="25788"/>
      </dsp:txXfrm>
    </dsp:sp>
    <dsp:sp modelId="{8E5ADCF5-FE92-4605-BEE5-72E2695A9BB4}">
      <dsp:nvSpPr>
        <dsp:cNvPr id="0" name=""/>
        <dsp:cNvSpPr/>
      </dsp:nvSpPr>
      <dsp:spPr>
        <a:xfrm>
          <a:off x="5117192" y="1371606"/>
          <a:ext cx="2406328"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commercial</a:t>
          </a:r>
          <a:endParaRPr lang="en-US" sz="3200" kern="1200" dirty="0">
            <a:solidFill>
              <a:schemeClr val="tx1"/>
            </a:solidFill>
            <a:latin typeface="CordiaUPC" pitchFamily="34" charset="-34"/>
            <a:cs typeface="CordiaUPC" pitchFamily="34" charset="-34"/>
          </a:endParaRPr>
        </a:p>
      </dsp:txBody>
      <dsp:txXfrm>
        <a:off x="5469591" y="1566262"/>
        <a:ext cx="1701530" cy="939879"/>
      </dsp:txXfrm>
    </dsp:sp>
    <dsp:sp modelId="{C91DFDD1-6825-457E-97C4-FC11637E4E6F}">
      <dsp:nvSpPr>
        <dsp:cNvPr id="0" name=""/>
        <dsp:cNvSpPr/>
      </dsp:nvSpPr>
      <dsp:spPr>
        <a:xfrm rot="2987244">
          <a:off x="4313466" y="3054287"/>
          <a:ext cx="331296" cy="29344"/>
        </a:xfrm>
        <a:custGeom>
          <a:avLst/>
          <a:gdLst/>
          <a:ahLst/>
          <a:cxnLst/>
          <a:rect l="0" t="0" r="0" b="0"/>
          <a:pathLst>
            <a:path>
              <a:moveTo>
                <a:pt x="0" y="14672"/>
              </a:moveTo>
              <a:lnTo>
                <a:pt x="331296"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70832" y="3060676"/>
        <a:ext cx="16564" cy="16564"/>
      </dsp:txXfrm>
    </dsp:sp>
    <dsp:sp modelId="{B9C10697-1491-46D0-96F0-50647A773BBA}">
      <dsp:nvSpPr>
        <dsp:cNvPr id="0" name=""/>
        <dsp:cNvSpPr/>
      </dsp:nvSpPr>
      <dsp:spPr>
        <a:xfrm>
          <a:off x="3974183" y="3124198"/>
          <a:ext cx="222702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competitive</a:t>
          </a:r>
          <a:endParaRPr lang="en-US" sz="3200" kern="1200" dirty="0">
            <a:solidFill>
              <a:schemeClr val="tx1"/>
            </a:solidFill>
            <a:latin typeface="CordiaUPC" pitchFamily="34" charset="-34"/>
            <a:cs typeface="CordiaUPC" pitchFamily="34" charset="-34"/>
          </a:endParaRPr>
        </a:p>
      </dsp:txBody>
      <dsp:txXfrm>
        <a:off x="4300323" y="3318854"/>
        <a:ext cx="1574740" cy="939879"/>
      </dsp:txXfrm>
    </dsp:sp>
    <dsp:sp modelId="{DD238A01-73FC-4976-AA09-65ABBDDD66A5}">
      <dsp:nvSpPr>
        <dsp:cNvPr id="0" name=""/>
        <dsp:cNvSpPr/>
      </dsp:nvSpPr>
      <dsp:spPr>
        <a:xfrm rot="7738872">
          <a:off x="3173214" y="3087032"/>
          <a:ext cx="388350" cy="29344"/>
        </a:xfrm>
        <a:custGeom>
          <a:avLst/>
          <a:gdLst/>
          <a:ahLst/>
          <a:cxnLst/>
          <a:rect l="0" t="0" r="0" b="0"/>
          <a:pathLst>
            <a:path>
              <a:moveTo>
                <a:pt x="0" y="14672"/>
              </a:moveTo>
              <a:lnTo>
                <a:pt x="38835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357680" y="3091995"/>
        <a:ext cx="19417" cy="19417"/>
      </dsp:txXfrm>
    </dsp:sp>
    <dsp:sp modelId="{88F99BEE-1F65-4DC6-952C-DED95764FFFE}">
      <dsp:nvSpPr>
        <dsp:cNvPr id="0" name=""/>
        <dsp:cNvSpPr/>
      </dsp:nvSpPr>
      <dsp:spPr>
        <a:xfrm>
          <a:off x="1825626" y="3166608"/>
          <a:ext cx="1902844"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Correct</a:t>
          </a:r>
          <a:endParaRPr lang="en-US" sz="3200" kern="1200" dirty="0">
            <a:solidFill>
              <a:schemeClr val="tx1"/>
            </a:solidFill>
            <a:latin typeface="CordiaUPC" pitchFamily="34" charset="-34"/>
            <a:cs typeface="CordiaUPC" pitchFamily="34" charset="-34"/>
          </a:endParaRPr>
        </a:p>
      </dsp:txBody>
      <dsp:txXfrm>
        <a:off x="2104291" y="3361264"/>
        <a:ext cx="1345514" cy="939879"/>
      </dsp:txXfrm>
    </dsp:sp>
    <dsp:sp modelId="{DDC0A93B-DD51-4ADC-834B-CD9FCBB8EE8E}">
      <dsp:nvSpPr>
        <dsp:cNvPr id="0" name=""/>
        <dsp:cNvSpPr/>
      </dsp:nvSpPr>
      <dsp:spPr>
        <a:xfrm rot="11754795">
          <a:off x="2986054" y="2164720"/>
          <a:ext cx="237660" cy="29344"/>
        </a:xfrm>
        <a:custGeom>
          <a:avLst/>
          <a:gdLst/>
          <a:ahLst/>
          <a:cxnLst/>
          <a:rect l="0" t="0" r="0" b="0"/>
          <a:pathLst>
            <a:path>
              <a:moveTo>
                <a:pt x="0" y="14672"/>
              </a:moveTo>
              <a:lnTo>
                <a:pt x="23766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098942" y="2173450"/>
        <a:ext cx="11883" cy="11883"/>
      </dsp:txXfrm>
    </dsp:sp>
    <dsp:sp modelId="{D2777770-66A0-4644-973A-F6EE8BC5BEF4}">
      <dsp:nvSpPr>
        <dsp:cNvPr id="0" name=""/>
        <dsp:cNvSpPr/>
      </dsp:nvSpPr>
      <dsp:spPr>
        <a:xfrm>
          <a:off x="1063631" y="1219207"/>
          <a:ext cx="200898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clear</a:t>
          </a:r>
          <a:endParaRPr lang="en-US" sz="3200" kern="1200" dirty="0">
            <a:solidFill>
              <a:schemeClr val="tx1"/>
            </a:solidFill>
            <a:latin typeface="CordiaUPC" pitchFamily="34" charset="-34"/>
            <a:cs typeface="CordiaUPC" pitchFamily="34" charset="-34"/>
          </a:endParaRPr>
        </a:p>
      </dsp:txBody>
      <dsp:txXfrm>
        <a:off x="1357839" y="1413863"/>
        <a:ext cx="1420564" cy="93987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8/17/2011</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553576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Emphasize</a:t>
            </a:r>
            <a:r>
              <a:rPr lang="en-US" baseline="0" dirty="0" smtClean="0"/>
              <a:t> the need of market research</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8/17/2011</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8/17/2011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8/17/2011</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8/17/2011</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8/17/2011</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8/17/2011</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8/17/2011</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8/17/2011</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8/17/2011</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8/17/2011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8/17/2011</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8/17/2011</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Introductions to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BA 291 Introductions to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Course description</a:t>
            </a:r>
          </a:p>
          <a:p>
            <a:pPr marL="0" indent="0">
              <a:buNone/>
            </a:pPr>
            <a:r>
              <a:rPr lang="en-US" dirty="0" smtClean="0">
                <a:latin typeface="CordiaUPC" pitchFamily="34" charset="-34"/>
                <a:cs typeface="CordiaUPC" pitchFamily="34" charset="-34"/>
              </a:rPr>
              <a:t>This course will introduce students to a complete overview of different aspects in business management and organization. Students will learn the important business functions, such as marketing, human resources, operational and quality management, accounting and financial management and how these functions are related to each other. Additionally, students will get to know the business environment and how to adapt their business strategies and organization to stay competitive in a turbulent environment. </a:t>
            </a:r>
            <a:endParaRPr lang="de-DE"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en-US" b="1" dirty="0" smtClean="0">
                <a:latin typeface="CordiaUPC" pitchFamily="34" charset="-34"/>
                <a:cs typeface="CordiaUPC" pitchFamily="34" charset="-34"/>
              </a:rPr>
              <a:t>Learning outcomes:</a:t>
            </a:r>
          </a:p>
          <a:p>
            <a:pPr>
              <a:buNone/>
            </a:pPr>
            <a:r>
              <a:rPr lang="en-US" dirty="0" smtClean="0">
                <a:latin typeface="CordiaUPC" pitchFamily="34" charset="-34"/>
                <a:cs typeface="CordiaUPC" pitchFamily="34" charset="-34"/>
              </a:rPr>
              <a:t>After this course, students should be able to: </a:t>
            </a:r>
            <a:endParaRPr lang="de-DE" dirty="0" smtClean="0">
              <a:latin typeface="CordiaUPC" pitchFamily="34" charset="-34"/>
              <a:cs typeface="CordiaUPC" pitchFamily="34" charset="-34"/>
            </a:endParaRPr>
          </a:p>
          <a:p>
            <a:pPr lvl="0">
              <a:buFont typeface="Wingdings" pitchFamily="2" charset="2"/>
              <a:buChar char="Ø"/>
            </a:pPr>
            <a:r>
              <a:rPr lang="en-US" dirty="0" smtClean="0">
                <a:latin typeface="CordiaUPC" pitchFamily="34" charset="-34"/>
                <a:cs typeface="CordiaUPC" pitchFamily="34" charset="-34"/>
              </a:rPr>
              <a:t>understand the management process</a:t>
            </a:r>
            <a:endParaRPr lang="de-DE" dirty="0" smtClean="0">
              <a:latin typeface="CordiaUPC" pitchFamily="34" charset="-34"/>
              <a:cs typeface="CordiaUPC" pitchFamily="34" charset="-34"/>
            </a:endParaRPr>
          </a:p>
          <a:p>
            <a:pPr lvl="0">
              <a:buFont typeface="Wingdings" pitchFamily="2" charset="2"/>
              <a:buChar char="Ø"/>
            </a:pPr>
            <a:r>
              <a:rPr lang="en-US" dirty="0" smtClean="0">
                <a:latin typeface="CordiaUPC" pitchFamily="34" charset="-34"/>
                <a:cs typeface="CordiaUPC" pitchFamily="34" charset="-34"/>
              </a:rPr>
              <a:t>see the big picture of business organization and business functions and able to plan the business systematically</a:t>
            </a:r>
            <a:endParaRPr lang="de-DE" dirty="0" smtClean="0">
              <a:latin typeface="CordiaUPC" pitchFamily="34" charset="-34"/>
              <a:cs typeface="CordiaUPC" pitchFamily="34" charset="-34"/>
            </a:endParaRPr>
          </a:p>
          <a:p>
            <a:pPr lvl="0">
              <a:buFont typeface="Wingdings" pitchFamily="2" charset="2"/>
              <a:buChar char="Ø"/>
            </a:pPr>
            <a:r>
              <a:rPr lang="en-US" dirty="0" smtClean="0">
                <a:latin typeface="CordiaUPC" pitchFamily="34" charset="-34"/>
                <a:cs typeface="CordiaUPC" pitchFamily="34" charset="-34"/>
              </a:rPr>
              <a:t>analyze the business environment and identify threats and opportunities from the changing environment and able to create sustainable competitive business models and strategies</a:t>
            </a:r>
          </a:p>
          <a:p>
            <a:pPr lvl="0">
              <a:buFont typeface="Wingdings" pitchFamily="2" charset="2"/>
              <a:buChar char="Ø"/>
            </a:pPr>
            <a:r>
              <a:rPr lang="en-US" dirty="0" smtClean="0">
                <a:latin typeface="CordiaUPC" pitchFamily="34" charset="-34"/>
                <a:cs typeface="CordiaUPC" pitchFamily="34" charset="-34"/>
              </a:rPr>
              <a:t>Use the knowledge in business management for the future specialized courses and career</a:t>
            </a:r>
            <a:endParaRPr lang="de-DE" dirty="0" smtClean="0">
              <a:latin typeface="CordiaUPC" pitchFamily="34" charset="-34"/>
              <a:cs typeface="CordiaUPC" pitchFamily="34" charset="-34"/>
            </a:endParaRPr>
          </a:p>
          <a:p>
            <a:pPr lvl="0">
              <a:buFont typeface="Wingdings" pitchFamily="2" charset="2"/>
              <a:buChar char="Ø"/>
            </a:pPr>
            <a:r>
              <a:rPr lang="en-US" dirty="0" smtClean="0">
                <a:latin typeface="CordiaUPC" pitchFamily="34" charset="-34"/>
                <a:cs typeface="CordiaUPC" pitchFamily="34" charset="-34"/>
              </a:rPr>
              <a:t> discuss and analyze the business cases and able to work in team</a:t>
            </a:r>
            <a:endParaRPr lang="de-DE" dirty="0" smtClean="0">
              <a:latin typeface="CordiaUPC" pitchFamily="34" charset="-34"/>
              <a:cs typeface="CordiaUPC" pitchFamily="34" charset="-34"/>
            </a:endParaRPr>
          </a:p>
          <a:p>
            <a:pPr>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Grading policy and examination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Class participation					10%</a:t>
            </a:r>
          </a:p>
          <a:p>
            <a:pPr>
              <a:buNone/>
            </a:pPr>
            <a:r>
              <a:rPr lang="en-US" dirty="0" smtClean="0">
                <a:latin typeface="CordiaUPC" pitchFamily="34" charset="-34"/>
                <a:cs typeface="CordiaUPC" pitchFamily="34" charset="-34"/>
              </a:rPr>
              <a:t>Quiz							10%</a:t>
            </a:r>
          </a:p>
          <a:p>
            <a:pPr>
              <a:buNone/>
            </a:pPr>
            <a:r>
              <a:rPr lang="en-US" dirty="0" smtClean="0">
                <a:latin typeface="CordiaUPC" pitchFamily="34" charset="-34"/>
                <a:cs typeface="CordiaUPC" pitchFamily="34" charset="-34"/>
              </a:rPr>
              <a:t>Business plan and presentation				30%</a:t>
            </a:r>
          </a:p>
          <a:p>
            <a:pPr>
              <a:buNone/>
            </a:pPr>
            <a:r>
              <a:rPr lang="en-US" dirty="0" smtClean="0">
                <a:latin typeface="CordiaUPC" pitchFamily="34" charset="-34"/>
                <a:cs typeface="CordiaUPC" pitchFamily="34" charset="-34"/>
              </a:rPr>
              <a:t>Midterm exam						25%</a:t>
            </a:r>
          </a:p>
          <a:p>
            <a:pPr>
              <a:buNone/>
            </a:pPr>
            <a:r>
              <a:rPr lang="en-US" dirty="0" smtClean="0">
                <a:latin typeface="CordiaUPC" pitchFamily="34" charset="-34"/>
                <a:cs typeface="CordiaUPC" pitchFamily="34" charset="-34"/>
              </a:rPr>
              <a:t>Final exam						</a:t>
            </a:r>
            <a:r>
              <a:rPr lang="en-US" u="sng" dirty="0" smtClean="0">
                <a:latin typeface="CordiaUPC" pitchFamily="34" charset="-34"/>
                <a:cs typeface="CordiaUPC" pitchFamily="34" charset="-34"/>
              </a:rPr>
              <a:t>25%</a:t>
            </a:r>
          </a:p>
          <a:p>
            <a:pPr>
              <a:buNone/>
            </a:pPr>
            <a:r>
              <a:rPr lang="en-US" dirty="0" smtClean="0">
                <a:latin typeface="CordiaUPC" pitchFamily="34" charset="-34"/>
                <a:cs typeface="CordiaUPC" pitchFamily="34" charset="-34"/>
              </a:rPr>
              <a:t>								100%</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Grading policy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a:xfrm>
            <a:off x="612648" y="1905000"/>
            <a:ext cx="8153400" cy="4191000"/>
          </a:xfrm>
        </p:spPr>
        <p:txBody>
          <a:bodyPr>
            <a:normAutofit/>
          </a:bodyPr>
          <a:lstStyle/>
          <a:p>
            <a:pPr>
              <a:buNone/>
            </a:pPr>
            <a:r>
              <a:rPr lang="en-US" sz="3200" dirty="0" smtClean="0">
                <a:latin typeface="CordiaUPC" pitchFamily="34" charset="-34"/>
                <a:cs typeface="CordiaUPC" pitchFamily="34" charset="-34"/>
              </a:rPr>
              <a:t>&gt;90%		A			86 - 89%	B+</a:t>
            </a:r>
            <a:endParaRPr lang="de-DE" sz="3200" dirty="0" smtClean="0">
              <a:latin typeface="CordiaUPC" pitchFamily="34" charset="-34"/>
              <a:cs typeface="CordiaUPC" pitchFamily="34" charset="-34"/>
            </a:endParaRPr>
          </a:p>
          <a:p>
            <a:pPr>
              <a:buNone/>
            </a:pPr>
            <a:r>
              <a:rPr lang="en-US" sz="3200" dirty="0" smtClean="0">
                <a:latin typeface="CordiaUPC" pitchFamily="34" charset="-34"/>
                <a:cs typeface="CordiaUPC" pitchFamily="34" charset="-34"/>
              </a:rPr>
              <a:t>80 – 85%	B			76 – 79%	C+</a:t>
            </a:r>
            <a:endParaRPr lang="de-DE" sz="3200" dirty="0" smtClean="0">
              <a:latin typeface="CordiaUPC" pitchFamily="34" charset="-34"/>
              <a:cs typeface="CordiaUPC" pitchFamily="34" charset="-34"/>
            </a:endParaRPr>
          </a:p>
          <a:p>
            <a:pPr>
              <a:buNone/>
            </a:pPr>
            <a:r>
              <a:rPr lang="en-US" sz="3200" dirty="0" smtClean="0">
                <a:latin typeface="CordiaUPC" pitchFamily="34" charset="-34"/>
                <a:cs typeface="CordiaUPC" pitchFamily="34" charset="-34"/>
              </a:rPr>
              <a:t>70 – 75%	C			66 – 69%	D+</a:t>
            </a:r>
            <a:endParaRPr lang="de-DE" sz="3200" dirty="0" smtClean="0">
              <a:latin typeface="CordiaUPC" pitchFamily="34" charset="-34"/>
              <a:cs typeface="CordiaUPC" pitchFamily="34" charset="-34"/>
            </a:endParaRPr>
          </a:p>
          <a:p>
            <a:pPr>
              <a:buNone/>
            </a:pPr>
            <a:r>
              <a:rPr lang="en-US" sz="3200" dirty="0" smtClean="0">
                <a:latin typeface="CordiaUPC" pitchFamily="34" charset="-34"/>
                <a:cs typeface="CordiaUPC" pitchFamily="34" charset="-34"/>
              </a:rPr>
              <a:t>60 – 65 %	D			&lt;60%		F</a:t>
            </a:r>
            <a:endParaRPr lang="de-DE" sz="3200" dirty="0" smtClean="0">
              <a:latin typeface="CordiaUPC" pitchFamily="34" charset="-34"/>
              <a:cs typeface="CordiaUPC" pitchFamily="34" charset="-34"/>
            </a:endParaRP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pic>
        <p:nvPicPr>
          <p:cNvPr id="1026" name="Picture 2"/>
          <p:cNvPicPr>
            <a:picLocks noChangeAspect="1" noChangeArrowheads="1"/>
          </p:cNvPicPr>
          <p:nvPr/>
        </p:nvPicPr>
        <p:blipFill>
          <a:blip r:embed="rId3" cstate="print"/>
          <a:srcRect/>
          <a:stretch>
            <a:fillRect/>
          </a:stretch>
        </p:blipFill>
        <p:spPr bwMode="auto">
          <a:xfrm>
            <a:off x="533400" y="4572000"/>
            <a:ext cx="2170590" cy="205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business plan is…</a:t>
            </a:r>
          </a:p>
          <a:p>
            <a:pPr marL="0" indent="0">
              <a:buNone/>
            </a:pPr>
            <a:r>
              <a:rPr lang="en-US" i="1" dirty="0" smtClean="0">
                <a:latin typeface="CordiaUPC" pitchFamily="34" charset="-34"/>
                <a:cs typeface="CordiaUPC" pitchFamily="34" charset="-34"/>
              </a:rPr>
              <a:t>“A comprehensive planning document which clearly describes the developmental objectives of an existing  or proposed business. The plan outlines what and from where the resources needed to accomplish with the objective will be obtained and utilized.”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pic>
        <p:nvPicPr>
          <p:cNvPr id="22530" name="Picture 2" descr="http://t1.gstatic.com/images?q=tbn:ANd9GcT9l-69Kn_hc_JgUheZQdlocrx_QEigjqjCl40syPVkzGwQnLQ_-g"/>
          <p:cNvPicPr>
            <a:picLocks noChangeAspect="1" noChangeArrowheads="1"/>
          </p:cNvPicPr>
          <p:nvPr/>
        </p:nvPicPr>
        <p:blipFill>
          <a:blip r:embed="rId3" cstate="print"/>
          <a:srcRect/>
          <a:stretch>
            <a:fillRect/>
          </a:stretch>
        </p:blipFill>
        <p:spPr bwMode="auto">
          <a:xfrm>
            <a:off x="3048000" y="4114800"/>
            <a:ext cx="3124200" cy="234013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benefits of a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a:buFontTx/>
              <a:buChar char="-"/>
            </a:pPr>
            <a:r>
              <a:rPr lang="en-US" dirty="0" smtClean="0">
                <a:latin typeface="CordiaUPC" pitchFamily="34" charset="-34"/>
                <a:cs typeface="CordiaUPC" pitchFamily="34" charset="-34"/>
              </a:rPr>
              <a:t>For external use</a:t>
            </a:r>
          </a:p>
          <a:p>
            <a:pPr>
              <a:buNone/>
            </a:pPr>
            <a:r>
              <a:rPr lang="en-US" dirty="0" smtClean="0">
                <a:latin typeface="CordiaUPC" pitchFamily="34" charset="-34"/>
                <a:cs typeface="CordiaUPC" pitchFamily="34" charset="-34"/>
              </a:rPr>
              <a:t>	Business plan is a key document when you are looking for business funding - whether applying for an overdraft or looking for new investment or capital. It helps investors and lenders understand your business, explain how you are going to spend the invested or borrowed money and set out how this will benefit both them and the business</a:t>
            </a:r>
          </a:p>
          <a:p>
            <a:pPr>
              <a:buFontTx/>
              <a:buChar char="-"/>
            </a:pPr>
            <a:r>
              <a:rPr lang="en-US" dirty="0" smtClean="0">
                <a:latin typeface="CordiaUPC" pitchFamily="34" charset="-34"/>
                <a:cs typeface="CordiaUPC" pitchFamily="34" charset="-34"/>
              </a:rPr>
              <a:t> For internal use</a:t>
            </a:r>
          </a:p>
          <a:p>
            <a:pPr>
              <a:buNone/>
            </a:pPr>
            <a:r>
              <a:rPr lang="en-US" dirty="0" smtClean="0">
                <a:latin typeface="CordiaUPC" pitchFamily="34" charset="-34"/>
                <a:cs typeface="CordiaUPC" pitchFamily="34" charset="-34"/>
              </a:rPr>
              <a:t>	Business plan guides direction. It commits the entire management to the same goals and provides the roadmaps what to be done and how the resource should be allocated.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initial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The fundamental questions</a:t>
            </a:r>
          </a:p>
          <a:p>
            <a:pPr>
              <a:buFont typeface="Wingdings" pitchFamily="2" charset="2"/>
              <a:buChar char="Ø"/>
            </a:pPr>
            <a:r>
              <a:rPr lang="en-US" dirty="0" smtClean="0">
                <a:latin typeface="CordiaUPC" pitchFamily="34" charset="-34"/>
                <a:cs typeface="CordiaUPC" pitchFamily="34" charset="-34"/>
              </a:rPr>
              <a:t>What are the long-term goals of your company? And the near-term?</a:t>
            </a:r>
          </a:p>
          <a:p>
            <a:pPr>
              <a:buFont typeface="Wingdings" pitchFamily="2" charset="2"/>
              <a:buChar char="Ø"/>
            </a:pPr>
            <a:r>
              <a:rPr lang="en-US" dirty="0" smtClean="0">
                <a:latin typeface="CordiaUPC" pitchFamily="34" charset="-34"/>
                <a:cs typeface="CordiaUPC" pitchFamily="34" charset="-34"/>
              </a:rPr>
              <a:t>What do you wish to gain form your business plan?</a:t>
            </a:r>
          </a:p>
          <a:p>
            <a:pPr>
              <a:buFont typeface="Wingdings" pitchFamily="2" charset="2"/>
              <a:buChar char="Ø"/>
            </a:pPr>
            <a:r>
              <a:rPr lang="en-US" dirty="0" smtClean="0">
                <a:latin typeface="CordiaUPC" pitchFamily="34" charset="-34"/>
                <a:cs typeface="CordiaUPC" pitchFamily="34" charset="-34"/>
              </a:rPr>
              <a:t>Who is your audience and what do they need?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
        <p:nvSpPr>
          <p:cNvPr id="8" name="Rechteck 7"/>
          <p:cNvSpPr/>
          <p:nvPr/>
        </p:nvSpPr>
        <p:spPr>
          <a:xfrm>
            <a:off x="381000" y="4572000"/>
            <a:ext cx="6019800" cy="1384995"/>
          </a:xfrm>
          <a:prstGeom prst="rect">
            <a:avLst/>
          </a:prstGeom>
        </p:spPr>
        <p:txBody>
          <a:bodyPr wrap="square">
            <a:spAutoFit/>
          </a:bodyPr>
          <a:lstStyle/>
          <a:p>
            <a:r>
              <a:rPr lang="en-US" sz="2800" dirty="0">
                <a:latin typeface="CordiaUPC" pitchFamily="34" charset="-34"/>
                <a:cs typeface="CordiaUPC" pitchFamily="34" charset="-34"/>
              </a:rPr>
              <a:t>A business plan serves a number of purposes and you may have to modify information depending on your target audience</a:t>
            </a:r>
          </a:p>
        </p:txBody>
      </p:sp>
      <p:pic>
        <p:nvPicPr>
          <p:cNvPr id="20482" name="Picture 2" descr="http://www.einstern.at/img/point_of_mind_ideen.jpg"/>
          <p:cNvPicPr>
            <a:picLocks noChangeAspect="1" noChangeArrowheads="1"/>
          </p:cNvPicPr>
          <p:nvPr/>
        </p:nvPicPr>
        <p:blipFill>
          <a:blip r:embed="rId3" cstate="print"/>
          <a:srcRect/>
          <a:stretch>
            <a:fillRect/>
          </a:stretch>
        </p:blipFill>
        <p:spPr bwMode="auto">
          <a:xfrm>
            <a:off x="6324600" y="4267200"/>
            <a:ext cx="2540000" cy="1905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a:buNone/>
            </a:pPr>
            <a:r>
              <a:rPr lang="en-US" dirty="0" smtClean="0">
                <a:latin typeface="CordiaUPC" pitchFamily="34" charset="-34"/>
                <a:cs typeface="CordiaUPC" pitchFamily="34" charset="-34"/>
              </a:rPr>
              <a:t>Your bank will be interested in:</a:t>
            </a:r>
          </a:p>
          <a:p>
            <a:r>
              <a:rPr lang="en-US" dirty="0" smtClean="0">
                <a:latin typeface="CordiaUPC" pitchFamily="34" charset="-34"/>
                <a:cs typeface="CordiaUPC" pitchFamily="34" charset="-34"/>
              </a:rPr>
              <a:t>how you intend to repay a loan or overdraft</a:t>
            </a:r>
          </a:p>
          <a:p>
            <a:r>
              <a:rPr lang="en-US" dirty="0" smtClean="0">
                <a:latin typeface="CordiaUPC" pitchFamily="34" charset="-34"/>
                <a:cs typeface="CordiaUPC" pitchFamily="34" charset="-34"/>
              </a:rPr>
              <a:t>what you are going to do with the money</a:t>
            </a:r>
          </a:p>
          <a:p>
            <a:r>
              <a:rPr lang="en-US" dirty="0" smtClean="0">
                <a:latin typeface="CordiaUPC" pitchFamily="34" charset="-34"/>
                <a:cs typeface="CordiaUPC" pitchFamily="34" charset="-34"/>
              </a:rPr>
              <a:t>how the loan will help the business to grow</a:t>
            </a:r>
          </a:p>
          <a:p>
            <a:r>
              <a:rPr lang="en-US" dirty="0" smtClean="0">
                <a:latin typeface="CordiaUPC" pitchFamily="34" charset="-34"/>
                <a:cs typeface="CordiaUPC" pitchFamily="34" charset="-34"/>
              </a:rPr>
              <a:t>what other loan or debt commitments you have</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Your investment funds will be interested in: </a:t>
            </a:r>
          </a:p>
          <a:p>
            <a:pPr marL="0" indent="0"/>
            <a:r>
              <a:rPr lang="en-US" dirty="0" smtClean="0">
                <a:latin typeface="CordiaUPC" pitchFamily="34" charset="-34"/>
                <a:cs typeface="CordiaUPC" pitchFamily="34" charset="-34"/>
              </a:rPr>
              <a:t> Your management track records – the company, the market, the key executives</a:t>
            </a:r>
          </a:p>
          <a:p>
            <a:r>
              <a:rPr lang="en-US" dirty="0" smtClean="0">
                <a:latin typeface="CordiaUPC" pitchFamily="34" charset="-34"/>
                <a:cs typeface="CordiaUPC" pitchFamily="34" charset="-34"/>
              </a:rPr>
              <a:t>The feasibility of achieving business goals and profits</a:t>
            </a:r>
          </a:p>
          <a:p>
            <a:r>
              <a:rPr lang="en-US" dirty="0" smtClean="0">
                <a:latin typeface="CordiaUPC" pitchFamily="34" charset="-34"/>
                <a:cs typeface="CordiaUPC" pitchFamily="34" charset="-34"/>
              </a:rPr>
              <a:t>The expected return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Common reasons why business plans and loan applications fail include:</a:t>
            </a:r>
          </a:p>
          <a:p>
            <a:r>
              <a:rPr lang="en-US" dirty="0" smtClean="0">
                <a:latin typeface="CordiaUPC" pitchFamily="34" charset="-34"/>
                <a:cs typeface="CordiaUPC" pitchFamily="34" charset="-34"/>
              </a:rPr>
              <a:t>a weak management team</a:t>
            </a:r>
          </a:p>
          <a:p>
            <a:r>
              <a:rPr lang="en-US" dirty="0" smtClean="0">
                <a:latin typeface="CordiaUPC" pitchFamily="34" charset="-34"/>
                <a:cs typeface="CordiaUPC" pitchFamily="34" charset="-34"/>
              </a:rPr>
              <a:t>a flawed marketing plan</a:t>
            </a:r>
          </a:p>
          <a:p>
            <a:r>
              <a:rPr lang="en-US" dirty="0" smtClean="0">
                <a:latin typeface="CordiaUPC" pitchFamily="34" charset="-34"/>
                <a:cs typeface="CordiaUPC" pitchFamily="34" charset="-34"/>
              </a:rPr>
              <a:t>unrealistic forecasts</a:t>
            </a:r>
          </a:p>
          <a:p>
            <a:r>
              <a:rPr lang="en-US" dirty="0" smtClean="0">
                <a:latin typeface="CordiaUPC" pitchFamily="34" charset="-34"/>
                <a:cs typeface="CordiaUPC" pitchFamily="34" charset="-34"/>
              </a:rPr>
              <a:t>incomplete financial history</a:t>
            </a:r>
          </a:p>
          <a:p>
            <a:r>
              <a:rPr lang="en-US" dirty="0" smtClean="0">
                <a:latin typeface="CordiaUPC" pitchFamily="34" charset="-34"/>
                <a:cs typeface="CordiaUPC" pitchFamily="34" charset="-34"/>
              </a:rPr>
              <a:t>poor presentation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Keep in mind: Business plan must be clear, concise and convincing.</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dirty="0" smtClean="0">
                <a:latin typeface="CordiaUPC" pitchFamily="34" charset="-34"/>
                <a:cs typeface="CordiaUPC" pitchFamily="34" charset="-34"/>
              </a:rPr>
              <a:t>Gathering the right data</a:t>
            </a:r>
          </a:p>
          <a:p>
            <a:pPr marL="514350" indent="-514350">
              <a:buNone/>
            </a:pPr>
            <a:r>
              <a:rPr lang="en-US" dirty="0" smtClean="0">
                <a:latin typeface="CordiaUPC" pitchFamily="34" charset="-34"/>
                <a:cs typeface="CordiaUPC" pitchFamily="34" charset="-34"/>
              </a:rPr>
              <a:t>Business plans are only effective as the data on which they are based</a:t>
            </a:r>
          </a:p>
          <a:p>
            <a:pPr marL="0" indent="0">
              <a:buNone/>
            </a:pPr>
            <a:r>
              <a:rPr lang="en-US" dirty="0" smtClean="0">
                <a:latin typeface="CordiaUPC" pitchFamily="34" charset="-34"/>
                <a:cs typeface="CordiaUPC" pitchFamily="34" charset="-34"/>
              </a:rPr>
              <a:t>The writing process will becomes much easier and quicker, if certain data is available before writing begins</a:t>
            </a:r>
          </a:p>
          <a:p>
            <a:pPr marL="0" indent="0">
              <a:buNone/>
            </a:pPr>
            <a:r>
              <a:rPr lang="en-US" dirty="0" smtClean="0">
                <a:latin typeface="CordiaUPC" pitchFamily="34" charset="-34"/>
                <a:cs typeface="CordiaUPC" pitchFamily="34" charset="-34"/>
              </a:rPr>
              <a:t>The key data include</a:t>
            </a:r>
          </a:p>
          <a:p>
            <a:pPr marL="0" indent="0">
              <a:buFont typeface="Wingdings" pitchFamily="2" charset="2"/>
              <a:buChar char="Ø"/>
            </a:pPr>
            <a:r>
              <a:rPr lang="en-US" dirty="0" smtClean="0">
                <a:latin typeface="CordiaUPC" pitchFamily="34" charset="-34"/>
                <a:cs typeface="CordiaUPC" pitchFamily="34" charset="-34"/>
              </a:rPr>
              <a:t> company description, management and organization, market and competitors, products and services, financial information</a:t>
            </a:r>
          </a:p>
          <a:p>
            <a:pPr marL="0" indent="0">
              <a:buNone/>
            </a:pPr>
            <a:r>
              <a:rPr lang="en-US" dirty="0" smtClean="0">
                <a:latin typeface="CordiaUPC" pitchFamily="34" charset="-34"/>
                <a:cs typeface="CordiaUPC" pitchFamily="34" charset="-34"/>
              </a:rPr>
              <a:t>Where can I get these data? </a:t>
            </a:r>
          </a:p>
          <a:p>
            <a:pPr marL="0" indent="0">
              <a:buFont typeface="Wingdings" pitchFamily="2" charset="2"/>
              <a:buChar char="Ø"/>
            </a:pPr>
            <a:r>
              <a:rPr lang="en-US" dirty="0" smtClean="0">
                <a:latin typeface="CordiaUPC" pitchFamily="34" charset="-34"/>
                <a:cs typeface="CordiaUPC" pitchFamily="34" charset="-34"/>
              </a:rPr>
              <a:t> use primary source, secondary source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2. Outline the plan</a:t>
            </a:r>
          </a:p>
          <a:p>
            <a:pPr>
              <a:buNone/>
            </a:pPr>
            <a:r>
              <a:rPr lang="en-US" dirty="0" smtClean="0">
                <a:latin typeface="CordiaUPC" pitchFamily="34" charset="-34"/>
                <a:cs typeface="CordiaUPC" pitchFamily="34" charset="-34"/>
              </a:rPr>
              <a:t>The business plan should be well organized. </a:t>
            </a:r>
          </a:p>
          <a:p>
            <a:pPr marL="0" indent="0">
              <a:buNone/>
            </a:pPr>
            <a:r>
              <a:rPr lang="en-US" dirty="0" smtClean="0">
                <a:latin typeface="CordiaUPC" pitchFamily="34" charset="-34"/>
                <a:cs typeface="CordiaUPC" pitchFamily="34" charset="-34"/>
              </a:rPr>
              <a:t>A clearly defined sections covering the different aspects of the company is necessary</a:t>
            </a:r>
          </a:p>
          <a:p>
            <a:pPr marL="0" indent="0">
              <a:buNone/>
            </a:pPr>
            <a:r>
              <a:rPr lang="en-US" dirty="0" smtClean="0">
                <a:latin typeface="CordiaUPC" pitchFamily="34" charset="-34"/>
                <a:cs typeface="CordiaUPC" pitchFamily="34" charset="-34"/>
              </a:rPr>
              <a:t>Outlining also requires to the executive to understand the level of detail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en-US" dirty="0" smtClean="0">
                <a:latin typeface="CordiaUPC" pitchFamily="34" charset="-34"/>
                <a:cs typeface="CordiaUPC" pitchFamily="34" charset="-34"/>
              </a:rPr>
              <a:t>3. Determining the scope of the business plan</a:t>
            </a:r>
          </a:p>
          <a:p>
            <a:pPr>
              <a:buFontTx/>
              <a:buChar char="-"/>
            </a:pPr>
            <a:r>
              <a:rPr lang="en-US" dirty="0" smtClean="0">
                <a:latin typeface="CordiaUPC" pitchFamily="34" charset="-34"/>
                <a:cs typeface="CordiaUPC" pitchFamily="34" charset="-34"/>
              </a:rPr>
              <a:t>The length of the business plan</a:t>
            </a:r>
          </a:p>
          <a:p>
            <a:pPr>
              <a:buFontTx/>
              <a:buChar char="-"/>
            </a:pPr>
            <a:r>
              <a:rPr lang="en-US" dirty="0" smtClean="0">
                <a:latin typeface="CordiaUPC" pitchFamily="34" charset="-34"/>
                <a:cs typeface="CordiaUPC" pitchFamily="34" charset="-34"/>
              </a:rPr>
              <a:t>The depth of the business plan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There are 3 kinds of business plan</a:t>
            </a:r>
          </a:p>
          <a:p>
            <a:pPr>
              <a:buFontTx/>
              <a:buChar char="-"/>
            </a:pPr>
            <a:r>
              <a:rPr lang="en-US" dirty="0" smtClean="0">
                <a:latin typeface="CordiaUPC" pitchFamily="34" charset="-34"/>
                <a:cs typeface="CordiaUPC" pitchFamily="34" charset="-34"/>
              </a:rPr>
              <a:t>A summery plan: contain the business </a:t>
            </a:r>
            <a:r>
              <a:rPr lang="de-DE" smtClean="0">
                <a:latin typeface="CordiaUPC" pitchFamily="34" charset="-34"/>
                <a:cs typeface="CordiaUPC" pitchFamily="34" charset="-34"/>
              </a:rPr>
              <a:t>information </a:t>
            </a:r>
            <a:r>
              <a:rPr lang="en-US" smtClean="0">
                <a:latin typeface="CordiaUPC" pitchFamily="34" charset="-34"/>
                <a:cs typeface="CordiaUPC" pitchFamily="34" charset="-34"/>
              </a:rPr>
              <a:t>which </a:t>
            </a:r>
            <a:r>
              <a:rPr lang="en-US" dirty="0" smtClean="0">
                <a:latin typeface="CordiaUPC" pitchFamily="34" charset="-34"/>
                <a:cs typeface="CordiaUPC" pitchFamily="34" charset="-34"/>
              </a:rPr>
              <a:t>enough to convince investors, 10-15 pages</a:t>
            </a:r>
          </a:p>
          <a:p>
            <a:pPr>
              <a:buFontTx/>
              <a:buChar char="-"/>
            </a:pPr>
            <a:r>
              <a:rPr lang="en-US" dirty="0" smtClean="0">
                <a:latin typeface="CordiaUPC" pitchFamily="34" charset="-34"/>
                <a:cs typeface="CordiaUPC" pitchFamily="34" charset="-34"/>
              </a:rPr>
              <a:t>A full business plan: spell out a company’s operation and projects in details, 20-40 pages, typically for financial purposes</a:t>
            </a:r>
          </a:p>
          <a:p>
            <a:pPr>
              <a:buFontTx/>
              <a:buChar char="-"/>
            </a:pPr>
            <a:r>
              <a:rPr lang="en-US" dirty="0" smtClean="0">
                <a:latin typeface="CordiaUPC" pitchFamily="34" charset="-34"/>
                <a:cs typeface="CordiaUPC" pitchFamily="34" charset="-34"/>
              </a:rPr>
              <a:t>Operational business plan:  serve as a blueprint for company operations and used as a guidance for managers</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4. Designing the responsibility</a:t>
            </a:r>
          </a:p>
          <a:p>
            <a:pPr marL="0" indent="0">
              <a:buNone/>
            </a:pPr>
            <a:r>
              <a:rPr lang="en-US" dirty="0" smtClean="0">
                <a:latin typeface="CordiaUPC" pitchFamily="34" charset="-34"/>
                <a:cs typeface="CordiaUPC" pitchFamily="34" charset="-34"/>
              </a:rPr>
              <a:t>- Design how to prepare the business plan – use top-down approach or bottom-up approach</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14337" name="Picture 1"/>
          <p:cNvPicPr>
            <a:picLocks noChangeAspect="1" noChangeArrowheads="1"/>
          </p:cNvPicPr>
          <p:nvPr/>
        </p:nvPicPr>
        <p:blipFill>
          <a:blip r:embed="rId3" cstate="print"/>
          <a:srcRect/>
          <a:stretch>
            <a:fillRect/>
          </a:stretch>
        </p:blipFill>
        <p:spPr bwMode="auto">
          <a:xfrm>
            <a:off x="2209800" y="3429000"/>
            <a:ext cx="4752975" cy="3009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key elements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smtClean="0">
                <a:latin typeface="CordiaUPC" pitchFamily="34" charset="-34"/>
                <a:cs typeface="CordiaUPC" pitchFamily="34" charset="-34"/>
              </a:rPr>
              <a:t>Executive summery</a:t>
            </a:r>
          </a:p>
          <a:p>
            <a:pPr>
              <a:buFont typeface="Wingdings" pitchFamily="2" charset="2"/>
              <a:buChar char="§"/>
            </a:pPr>
            <a:r>
              <a:rPr lang="en-US" dirty="0" smtClean="0">
                <a:latin typeface="CordiaUPC" pitchFamily="34" charset="-34"/>
                <a:cs typeface="CordiaUPC" pitchFamily="34" charset="-34"/>
              </a:rPr>
              <a:t>Company description</a:t>
            </a:r>
          </a:p>
          <a:p>
            <a:pPr>
              <a:buFont typeface="Wingdings" pitchFamily="2" charset="2"/>
              <a:buChar char="§"/>
            </a:pPr>
            <a:r>
              <a:rPr lang="en-US" dirty="0" smtClean="0">
                <a:latin typeface="CordiaUPC" pitchFamily="34" charset="-34"/>
                <a:cs typeface="CordiaUPC" pitchFamily="34" charset="-34"/>
              </a:rPr>
              <a:t>Management and organization</a:t>
            </a:r>
          </a:p>
          <a:p>
            <a:pPr>
              <a:buFont typeface="Wingdings" pitchFamily="2" charset="2"/>
              <a:buChar char="§"/>
            </a:pPr>
            <a:r>
              <a:rPr lang="en-US" dirty="0" smtClean="0">
                <a:latin typeface="CordiaUPC" pitchFamily="34" charset="-34"/>
                <a:cs typeface="CordiaUPC" pitchFamily="34" charset="-34"/>
              </a:rPr>
              <a:t>Industry and market analysis</a:t>
            </a:r>
          </a:p>
          <a:p>
            <a:pPr>
              <a:buFont typeface="Wingdings" pitchFamily="2" charset="2"/>
              <a:buChar char="§"/>
            </a:pPr>
            <a:r>
              <a:rPr lang="en-US" dirty="0" smtClean="0">
                <a:latin typeface="CordiaUPC" pitchFamily="34" charset="-34"/>
                <a:cs typeface="CordiaUPC" pitchFamily="34" charset="-34"/>
              </a:rPr>
              <a:t>Competitor analysis </a:t>
            </a:r>
          </a:p>
          <a:p>
            <a:pPr>
              <a:buFont typeface="Wingdings" pitchFamily="2" charset="2"/>
              <a:buChar char="§"/>
            </a:pPr>
            <a:r>
              <a:rPr lang="en-US" dirty="0" smtClean="0">
                <a:latin typeface="CordiaUPC" pitchFamily="34" charset="-34"/>
                <a:cs typeface="CordiaUPC" pitchFamily="34" charset="-34"/>
              </a:rPr>
              <a:t>Product and services (operational issues)</a:t>
            </a:r>
          </a:p>
          <a:p>
            <a:pPr>
              <a:buFont typeface="Wingdings" pitchFamily="2" charset="2"/>
              <a:buChar char="§"/>
            </a:pPr>
            <a:r>
              <a:rPr lang="en-US" dirty="0" smtClean="0">
                <a:latin typeface="CordiaUPC" pitchFamily="34" charset="-34"/>
                <a:cs typeface="CordiaUPC" pitchFamily="34" charset="-34"/>
              </a:rPr>
              <a:t>Marketing strategy</a:t>
            </a:r>
          </a:p>
          <a:p>
            <a:pPr>
              <a:buFont typeface="Wingdings" pitchFamily="2" charset="2"/>
              <a:buChar char="§"/>
            </a:pPr>
            <a:r>
              <a:rPr lang="en-US" dirty="0" smtClean="0">
                <a:latin typeface="CordiaUPC" pitchFamily="34" charset="-34"/>
                <a:cs typeface="CordiaUPC" pitchFamily="34" charset="-34"/>
              </a:rPr>
              <a:t>Financial plan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The most significant single section of the business plan</a:t>
            </a:r>
          </a:p>
          <a:p>
            <a:pPr>
              <a:buFontTx/>
              <a:buChar char="-"/>
            </a:pPr>
            <a:r>
              <a:rPr lang="en-US" dirty="0" smtClean="0">
                <a:latin typeface="CordiaUPC" pitchFamily="34" charset="-34"/>
                <a:cs typeface="CordiaUPC" pitchFamily="34" charset="-34"/>
              </a:rPr>
              <a:t>describes all of the key elements of business plan into 2-3 pages</a:t>
            </a:r>
          </a:p>
          <a:p>
            <a:pPr>
              <a:buFontTx/>
              <a:buChar char="-"/>
            </a:pPr>
            <a:r>
              <a:rPr lang="en-US" dirty="0" smtClean="0">
                <a:latin typeface="CordiaUPC" pitchFamily="34" charset="-34"/>
                <a:cs typeface="CordiaUPC" pitchFamily="34" charset="-34"/>
              </a:rPr>
              <a:t>appears first, but should be written at last.</a:t>
            </a:r>
          </a:p>
          <a:p>
            <a:pPr>
              <a:buFontTx/>
              <a:buChar char="-"/>
            </a:pPr>
            <a:r>
              <a:rPr lang="en-US" dirty="0" smtClean="0">
                <a:latin typeface="CordiaUPC" pitchFamily="34" charset="-34"/>
                <a:cs typeface="CordiaUPC" pitchFamily="34" charset="-34"/>
              </a:rPr>
              <a:t> If the executive summery suggests a promising business for investment loans funds, then the expert will read further. If not they will quickly reject the plan. </a:t>
            </a:r>
          </a:p>
          <a:p>
            <a:pPr>
              <a:buFontTx/>
              <a:buChar char="-"/>
            </a:pPr>
            <a:endParaRPr lang="en-US" dirty="0" smtClean="0">
              <a:latin typeface="CordiaUPC" pitchFamily="34" charset="-34"/>
              <a:cs typeface="CordiaUPC" pitchFamily="34" charset="-34"/>
            </a:endParaRP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Effective executive summary must include</a:t>
            </a:r>
          </a:p>
          <a:p>
            <a:pPr marL="0" indent="0">
              <a:buFontTx/>
              <a:buChar char="-"/>
            </a:pPr>
            <a:r>
              <a:rPr lang="en-US" dirty="0" smtClean="0">
                <a:latin typeface="CordiaUPC" pitchFamily="34" charset="-34"/>
                <a:cs typeface="CordiaUPC" pitchFamily="34" charset="-34"/>
              </a:rPr>
              <a:t> A synopsis of the company’s strategy for succeeding</a:t>
            </a:r>
          </a:p>
          <a:p>
            <a:pPr marL="0" indent="0">
              <a:buFontTx/>
              <a:buChar char="-"/>
            </a:pPr>
            <a:r>
              <a:rPr lang="en-US" dirty="0" smtClean="0">
                <a:latin typeface="CordiaUPC" pitchFamily="34" charset="-34"/>
                <a:cs typeface="CordiaUPC" pitchFamily="34" charset="-34"/>
              </a:rPr>
              <a:t> A concise information about management teams and qualifications</a:t>
            </a:r>
          </a:p>
          <a:p>
            <a:pPr marL="0" indent="0">
              <a:buFontTx/>
              <a:buChar char="-"/>
            </a:pPr>
            <a:r>
              <a:rPr lang="en-US" dirty="0" smtClean="0">
                <a:latin typeface="CordiaUPC" pitchFamily="34" charset="-34"/>
                <a:cs typeface="CordiaUPC" pitchFamily="34" charset="-34"/>
              </a:rPr>
              <a:t> A brief description of the market, product and service</a:t>
            </a:r>
          </a:p>
          <a:p>
            <a:pPr marL="0" indent="0">
              <a:buFontTx/>
              <a:buChar char="-"/>
            </a:pPr>
            <a:r>
              <a:rPr lang="en-US" dirty="0" smtClean="0">
                <a:latin typeface="CordiaUPC" pitchFamily="34" charset="-34"/>
                <a:cs typeface="CordiaUPC" pitchFamily="34" charset="-34"/>
              </a:rPr>
              <a:t> Key historical and forecasted financial data (the revenue, net income)</a:t>
            </a:r>
          </a:p>
          <a:p>
            <a:pPr marL="0" indent="0">
              <a:buFontTx/>
              <a:buChar char="-"/>
            </a:pPr>
            <a:r>
              <a:rPr lang="en-US" dirty="0" smtClean="0">
                <a:latin typeface="CordiaUPC" pitchFamily="34" charset="-34"/>
                <a:cs typeface="CordiaUPC" pitchFamily="34" charset="-34"/>
              </a:rPr>
              <a:t> An estimate of the amount of the funds you need – how you will use the money and how lenders or investors will get their money back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sp>
        <p:nvSpPr>
          <p:cNvPr id="8" name="Rechteck 7"/>
          <p:cNvSpPr/>
          <p:nvPr/>
        </p:nvSpPr>
        <p:spPr>
          <a:xfrm>
            <a:off x="893928" y="5396552"/>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An executive summery that is concise, well-written and convincing will capture attention. It makes the plan stand out from the crown and thus will make readers eager to learn more about the company.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Company description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A story telling about your company</a:t>
            </a:r>
          </a:p>
          <a:p>
            <a:pPr>
              <a:buFontTx/>
              <a:buChar char="-"/>
            </a:pPr>
            <a:r>
              <a:rPr lang="en-US" dirty="0" smtClean="0">
                <a:latin typeface="CordiaUPC" pitchFamily="34" charset="-34"/>
                <a:cs typeface="CordiaUPC" pitchFamily="34" charset="-34"/>
              </a:rPr>
              <a:t>Business mission (the reason for existing)</a:t>
            </a:r>
          </a:p>
          <a:p>
            <a:pPr>
              <a:buFontTx/>
              <a:buChar char="-"/>
            </a:pPr>
            <a:r>
              <a:rPr lang="en-US" dirty="0" smtClean="0">
                <a:latin typeface="CordiaUPC" pitchFamily="34" charset="-34"/>
                <a:cs typeface="CordiaUPC" pitchFamily="34" charset="-34"/>
              </a:rPr>
              <a:t>Company background – motivating factors</a:t>
            </a:r>
          </a:p>
          <a:p>
            <a:pPr>
              <a:buFontTx/>
              <a:buChar char="-"/>
            </a:pPr>
            <a:r>
              <a:rPr lang="en-US" dirty="0" smtClean="0">
                <a:latin typeface="CordiaUPC" pitchFamily="34" charset="-34"/>
                <a:cs typeface="CordiaUPC" pitchFamily="34" charset="-34"/>
              </a:rPr>
              <a:t>Past – present - future</a:t>
            </a:r>
          </a:p>
          <a:p>
            <a:pPr>
              <a:buFontTx/>
              <a:buChar char="-"/>
            </a:pPr>
            <a:r>
              <a:rPr lang="en-US" dirty="0" smtClean="0">
                <a:latin typeface="CordiaUPC" pitchFamily="34" charset="-34"/>
                <a:cs typeface="CordiaUPC" pitchFamily="34" charset="-34"/>
              </a:rPr>
              <a:t> historical success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sp>
        <p:nvSpPr>
          <p:cNvPr id="8" name="Rechteck 7"/>
          <p:cNvSpPr/>
          <p:nvPr/>
        </p:nvSpPr>
        <p:spPr>
          <a:xfrm>
            <a:off x="609600" y="4648200"/>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 company description provides an overview about business establishment, the background of the business. Interesting story will encourage the reader to read the next chapters of the plan.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Management and organization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how the company is organized and what each individual’s duties and responsibility are</a:t>
            </a:r>
          </a:p>
          <a:p>
            <a:pPr marL="0" indent="0">
              <a:buFontTx/>
              <a:buChar char="-"/>
            </a:pPr>
            <a:r>
              <a:rPr lang="en-US" dirty="0" smtClean="0">
                <a:latin typeface="CordiaUPC" pitchFamily="34" charset="-34"/>
                <a:cs typeface="CordiaUPC" pitchFamily="34" charset="-34"/>
              </a:rPr>
              <a:t> Introduce the management team – who they are and what are their qualifications and key competence</a:t>
            </a:r>
          </a:p>
          <a:p>
            <a:pPr marL="0" indent="0">
              <a:buFontTx/>
              <a:buChar char="-"/>
            </a:pPr>
            <a:r>
              <a:rPr lang="en-US" dirty="0" smtClean="0">
                <a:latin typeface="CordiaUPC" pitchFamily="34" charset="-34"/>
                <a:cs typeface="CordiaUPC" pitchFamily="34" charset="-34"/>
              </a:rPr>
              <a:t> Describe the compensation package offered to the key management team</a:t>
            </a:r>
          </a:p>
          <a:p>
            <a:pPr marL="0" indent="0">
              <a:buFontTx/>
              <a:buChar char="-"/>
            </a:pPr>
            <a:r>
              <a:rPr lang="en-US" dirty="0" smtClean="0">
                <a:latin typeface="CordiaUPC" pitchFamily="34" charset="-34"/>
                <a:cs typeface="CordiaUPC" pitchFamily="34" charset="-34"/>
              </a:rPr>
              <a:t> Describe the current and future human resources plan – recruiting, developing and retaining human resources plan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product and service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products or services and explain how they are produced or delivered</a:t>
            </a:r>
          </a:p>
          <a:p>
            <a:pPr marL="0" indent="0">
              <a:buFontTx/>
              <a:buChar char="-"/>
            </a:pPr>
            <a:r>
              <a:rPr lang="en-US" dirty="0" smtClean="0">
                <a:latin typeface="CordiaUPC" pitchFamily="34" charset="-34"/>
                <a:cs typeface="CordiaUPC" pitchFamily="34" charset="-34"/>
              </a:rPr>
              <a:t> Pinpoint how your product or service differs from that of the competition</a:t>
            </a:r>
          </a:p>
          <a:p>
            <a:pPr marL="0" indent="0">
              <a:buFontTx/>
              <a:buChar char="-"/>
            </a:pPr>
            <a:r>
              <a:rPr lang="en-US" dirty="0" smtClean="0">
                <a:latin typeface="CordiaUPC" pitchFamily="34" charset="-34"/>
                <a:cs typeface="CordiaUPC" pitchFamily="34" charset="-34"/>
              </a:rPr>
              <a:t> Describe the product development process, the manufacture process, how do you plan the production – site selection, capacity, manufacturing processes and suppliers and how about your quality control policy</a:t>
            </a:r>
          </a:p>
          <a:p>
            <a:pPr marL="0" indent="0">
              <a:buFontTx/>
              <a:buChar char="-"/>
            </a:pPr>
            <a:r>
              <a:rPr lang="en-US" dirty="0" smtClean="0">
                <a:latin typeface="CordiaUPC" pitchFamily="34" charset="-34"/>
                <a:cs typeface="CordiaUPC" pitchFamily="34" charset="-34"/>
              </a:rPr>
              <a:t> Identify manufacturing cost</a:t>
            </a:r>
          </a:p>
          <a:p>
            <a:pPr marL="0" indent="0">
              <a:buFontTx/>
              <a:buChar char="-"/>
            </a:pPr>
            <a:r>
              <a:rPr lang="en-US" dirty="0" smtClean="0">
                <a:latin typeface="CordiaUPC" pitchFamily="34" charset="-34"/>
                <a:cs typeface="CordiaUPC" pitchFamily="34" charset="-34"/>
              </a:rPr>
              <a:t> Explain any government regulations or risks that may effect your business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 can create such a fantastic and brilliant product, but it is worthless,</a:t>
            </a:r>
          </a:p>
          <a:p>
            <a:pPr>
              <a:buNone/>
            </a:pPr>
            <a:r>
              <a:rPr lang="en-US" dirty="0" smtClean="0">
                <a:latin typeface="CordiaUPC" pitchFamily="34" charset="-34"/>
                <a:cs typeface="CordiaUPC" pitchFamily="34" charset="-34"/>
              </a:rPr>
              <a:t>               unless there is a market for your product. </a:t>
            </a:r>
          </a:p>
          <a:p>
            <a:pPr algn="ctr">
              <a:buNone/>
            </a:pPr>
            <a:r>
              <a:rPr lang="en-US" dirty="0" smtClean="0">
                <a:latin typeface="CordiaUPC" pitchFamily="34" charset="-34"/>
                <a:cs typeface="CordiaUPC" pitchFamily="34" charset="-34"/>
              </a:rPr>
              <a:t>Your business must be </a:t>
            </a:r>
            <a:r>
              <a:rPr lang="en-US" sz="3600" b="1" dirty="0" smtClean="0">
                <a:latin typeface="CordiaUPC" pitchFamily="34" charset="-34"/>
                <a:cs typeface="CordiaUPC" pitchFamily="34" charset="-34"/>
              </a:rPr>
              <a:t>commercial.</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pic>
        <p:nvPicPr>
          <p:cNvPr id="7170" name="Picture 2" descr="http://api.ning.com/files/LajIkoUezvrYe4I6XEylF2KoV36r0WNX*EivzGhRHPitquW4NQGSCeO*C9uP0IsteKV38C5goaguHme5nCO7Lxn*RP0GDBi9/christian_dior_haute_couture_2009_01.jpg"/>
          <p:cNvPicPr>
            <a:picLocks noChangeAspect="1" noChangeArrowheads="1"/>
          </p:cNvPicPr>
          <p:nvPr/>
        </p:nvPicPr>
        <p:blipFill>
          <a:blip r:embed="rId3" cstate="print"/>
          <a:srcRect/>
          <a:stretch>
            <a:fillRect/>
          </a:stretch>
        </p:blipFill>
        <p:spPr bwMode="auto">
          <a:xfrm>
            <a:off x="1676400" y="3886200"/>
            <a:ext cx="1981200" cy="2971800"/>
          </a:xfrm>
          <a:prstGeom prst="rect">
            <a:avLst/>
          </a:prstGeom>
          <a:noFill/>
        </p:spPr>
      </p:pic>
      <p:pic>
        <p:nvPicPr>
          <p:cNvPr id="7172" name="Picture 4" descr="http://fc01.deviantart.net/fs24/f/2007/314/8/5/Concept_Car_Vexel_by_aSoKiMoZ.jpg"/>
          <p:cNvPicPr>
            <a:picLocks noChangeAspect="1" noChangeArrowheads="1"/>
          </p:cNvPicPr>
          <p:nvPr/>
        </p:nvPicPr>
        <p:blipFill>
          <a:blip r:embed="rId4" cstate="print"/>
          <a:srcRect/>
          <a:stretch>
            <a:fillRect/>
          </a:stretch>
        </p:blipFill>
        <p:spPr bwMode="auto">
          <a:xfrm>
            <a:off x="4343400" y="4114800"/>
            <a:ext cx="3048000" cy="228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linds(horizontal)">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blinds(horizontal)">
                                      <p:cBhvr>
                                        <p:cTn id="12" dur="500"/>
                                        <p:tgtEl>
                                          <p:spTgt spid="717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UPC" pitchFamily="34" charset="-34"/>
                <a:cs typeface="CordiaUPC" pitchFamily="34" charset="-34"/>
              </a:rPr>
              <a:t>Identify the market</a:t>
            </a:r>
          </a:p>
          <a:p>
            <a:pPr>
              <a:buFontTx/>
              <a:buChar char="-"/>
            </a:pPr>
            <a:r>
              <a:rPr lang="en-US" dirty="0" smtClean="0">
                <a:latin typeface="CordiaUPC" pitchFamily="34" charset="-34"/>
                <a:cs typeface="CordiaUPC" pitchFamily="34" charset="-34"/>
              </a:rPr>
              <a:t>The recent trend in the industry</a:t>
            </a:r>
          </a:p>
          <a:p>
            <a:pPr>
              <a:buFontTx/>
              <a:buChar char="-"/>
            </a:pPr>
            <a:r>
              <a:rPr lang="en-US" dirty="0" smtClean="0">
                <a:latin typeface="CordiaUPC" pitchFamily="34" charset="-34"/>
                <a:cs typeface="CordiaUPC" pitchFamily="34" charset="-34"/>
              </a:rPr>
              <a:t> What is your market segment and target market? Who are yours customers? </a:t>
            </a:r>
          </a:p>
          <a:p>
            <a:pPr>
              <a:buFontTx/>
              <a:buChar char="-"/>
            </a:pPr>
            <a:r>
              <a:rPr lang="en-US" dirty="0" smtClean="0">
                <a:latin typeface="CordiaUPC" pitchFamily="34" charset="-34"/>
                <a:cs typeface="CordiaUPC" pitchFamily="34" charset="-34"/>
              </a:rPr>
              <a:t> Why should people buy your products? </a:t>
            </a:r>
          </a:p>
          <a:p>
            <a:pPr>
              <a:buFontTx/>
              <a:buChar char="-"/>
            </a:pPr>
            <a:r>
              <a:rPr lang="en-US" dirty="0" smtClean="0">
                <a:latin typeface="CordiaUPC" pitchFamily="34" charset="-34"/>
                <a:cs typeface="CordiaUPC" pitchFamily="34" charset="-34"/>
              </a:rPr>
              <a:t> How do you position your business? </a:t>
            </a:r>
          </a:p>
          <a:p>
            <a:pPr>
              <a:buFontTx/>
              <a:buChar char="-"/>
            </a:pPr>
            <a:r>
              <a:rPr lang="en-US" dirty="0" smtClean="0">
                <a:latin typeface="CordiaUPC" pitchFamily="34" charset="-34"/>
                <a:cs typeface="CordiaUPC" pitchFamily="34" charset="-34"/>
              </a:rPr>
              <a:t> How is the competition? Who are competitor? What are their strength and weakness? </a:t>
            </a:r>
          </a:p>
          <a:p>
            <a:pPr marL="0" indent="0">
              <a:buNone/>
            </a:pPr>
            <a:r>
              <a:rPr lang="en-US" dirty="0" smtClean="0">
                <a:latin typeface="CordiaUPC" pitchFamily="34" charset="-34"/>
                <a:cs typeface="CordiaUPC" pitchFamily="34" charset="-34"/>
              </a:rPr>
              <a:t>Identify the future market trend – the risk and opportunities that might take place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Marketing and sales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marL="0" indent="0">
              <a:buNone/>
            </a:pPr>
            <a:r>
              <a:rPr lang="en-US" dirty="0" smtClean="0">
                <a:latin typeface="CordiaUPC" pitchFamily="34" charset="-34"/>
                <a:cs typeface="CordiaUPC" pitchFamily="34" charset="-34"/>
              </a:rPr>
              <a:t>Marketing involves increasing customer awareness, delivering message about  your product or service and identify customer prospects. </a:t>
            </a:r>
          </a:p>
          <a:p>
            <a:pPr marL="0" indent="0">
              <a:buNone/>
            </a:pPr>
            <a:r>
              <a:rPr lang="en-US" dirty="0" smtClean="0">
                <a:latin typeface="CordiaUPC" pitchFamily="34" charset="-34"/>
                <a:cs typeface="CordiaUPC" pitchFamily="34" charset="-34"/>
              </a:rPr>
              <a:t>Selling involve the efforts to convince those potential customers to buy. </a:t>
            </a:r>
          </a:p>
          <a:p>
            <a:pPr marL="0" indent="0">
              <a:buNone/>
            </a:pPr>
            <a:r>
              <a:rPr lang="en-US" dirty="0" smtClean="0">
                <a:latin typeface="CordiaUPC" pitchFamily="34" charset="-34"/>
                <a:cs typeface="CordiaUPC" pitchFamily="34" charset="-34"/>
              </a:rPr>
              <a:t>So we do the marketing to provide product information to customers and use sales promotion to make them decide for our product. </a:t>
            </a:r>
          </a:p>
          <a:p>
            <a:pPr>
              <a:buFont typeface="Wingdings" pitchFamily="2" charset="2"/>
              <a:buChar char="Ø"/>
            </a:pPr>
            <a:r>
              <a:rPr lang="en-US" dirty="0" smtClean="0">
                <a:latin typeface="CordiaUPC" pitchFamily="34" charset="-34"/>
                <a:cs typeface="CordiaUPC" pitchFamily="34" charset="-34"/>
              </a:rPr>
              <a:t> Identify marketing strategies (product, price, promotion, distribution): how you will position your product and service and promote</a:t>
            </a:r>
          </a:p>
          <a:p>
            <a:pPr>
              <a:buFont typeface="Wingdings" pitchFamily="2" charset="2"/>
              <a:buChar char="Ø"/>
            </a:pPr>
            <a:r>
              <a:rPr lang="en-US" dirty="0" smtClean="0">
                <a:latin typeface="CordiaUPC" pitchFamily="34" charset="-34"/>
                <a:cs typeface="CordiaUPC" pitchFamily="34" charset="-34"/>
              </a:rPr>
              <a:t> Identify selling strategies: how you will sell and deliver product</a:t>
            </a:r>
          </a:p>
          <a:p>
            <a:pPr>
              <a:buFont typeface="Wingdings" pitchFamily="2" charset="2"/>
              <a:buChar char="Ø"/>
            </a:pPr>
            <a:r>
              <a:rPr lang="en-US" dirty="0" smtClean="0">
                <a:latin typeface="CordiaUPC" pitchFamily="34" charset="-34"/>
                <a:cs typeface="CordiaUPC" pitchFamily="34" charset="-34"/>
              </a:rPr>
              <a:t> Explain why you use these strategies and determine your marketing budget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financial information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th-TH" dirty="0" smtClean="0">
                <a:latin typeface="CordiaUPC" pitchFamily="34" charset="-34"/>
                <a:cs typeface="CordiaUPC" pitchFamily="34" charset="-34"/>
              </a:rPr>
              <a:t> </a:t>
            </a:r>
            <a:r>
              <a:rPr lang="en-US" dirty="0" smtClean="0">
                <a:latin typeface="CordiaUPC" pitchFamily="34" charset="-34"/>
                <a:cs typeface="CordiaUPC" pitchFamily="34" charset="-34"/>
              </a:rPr>
              <a:t>It </a:t>
            </a:r>
            <a:r>
              <a:rPr lang="en-US" dirty="0" smtClean="0">
                <a:latin typeface="CordiaUPC" pitchFamily="34" charset="-34"/>
                <a:cs typeface="CordiaUPC" pitchFamily="34" charset="-34"/>
              </a:rPr>
              <a:t>is written last , after key data on cost and potential revenues have been assembled.</a:t>
            </a:r>
          </a:p>
          <a:p>
            <a:pPr marL="0" indent="0">
              <a:buFontTx/>
              <a:buChar char="-"/>
            </a:pPr>
            <a:r>
              <a:rPr lang="en-US" dirty="0" smtClean="0">
                <a:latin typeface="CordiaUPC" pitchFamily="34" charset="-34"/>
                <a:cs typeface="CordiaUPC" pitchFamily="34" charset="-34"/>
              </a:rPr>
              <a:t> The financial plan should be realistic and comply with the other plans. </a:t>
            </a:r>
          </a:p>
          <a:p>
            <a:pPr marL="0" indent="0">
              <a:buFontTx/>
              <a:buChar char="-"/>
            </a:pPr>
            <a:r>
              <a:rPr lang="en-US" dirty="0" smtClean="0">
                <a:latin typeface="CordiaUPC" pitchFamily="34" charset="-34"/>
                <a:cs typeface="CordiaUPC" pitchFamily="34" charset="-34"/>
              </a:rPr>
              <a:t> The financial information includes balance sheet, the statement of cash-flow, the income statement, ratio analysis</a:t>
            </a:r>
          </a:p>
          <a:p>
            <a:pPr marL="0" indent="0">
              <a:buFontTx/>
              <a:buChar char="-"/>
            </a:pPr>
            <a:r>
              <a:rPr lang="en-US" dirty="0" smtClean="0">
                <a:latin typeface="CordiaUPC" pitchFamily="34" charset="-34"/>
                <a:cs typeface="CordiaUPC" pitchFamily="34" charset="-34"/>
              </a:rPr>
              <a:t> Time frame of the financial forecast should be over 3 years</a:t>
            </a:r>
          </a:p>
          <a:p>
            <a:pPr marL="0" indent="0">
              <a:buFontTx/>
              <a:buChar char="-"/>
            </a:pPr>
            <a:r>
              <a:rPr lang="en-US" dirty="0" smtClean="0">
                <a:latin typeface="CordiaUPC" pitchFamily="34" charset="-34"/>
                <a:cs typeface="CordiaUPC" pitchFamily="34" charset="-34"/>
              </a:rPr>
              <a:t> identify sales, costs and revenue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Check your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a:buFont typeface="Wingdings" pitchFamily="2" charset="2"/>
              <a:buChar char="ü"/>
            </a:pPr>
            <a:r>
              <a:rPr lang="en-US" dirty="0" smtClean="0">
                <a:latin typeface="CordiaUPC" pitchFamily="34" charset="-34"/>
                <a:cs typeface="CordiaUPC" pitchFamily="34" charset="-34"/>
              </a:rPr>
              <a:t> Is your business concept solid and feasible?</a:t>
            </a:r>
          </a:p>
          <a:p>
            <a:pPr>
              <a:buFont typeface="Wingdings" pitchFamily="2" charset="2"/>
              <a:buChar char="ü"/>
            </a:pPr>
            <a:r>
              <a:rPr lang="en-US" dirty="0" smtClean="0">
                <a:latin typeface="CordiaUPC" pitchFamily="34" charset="-34"/>
                <a:cs typeface="CordiaUPC" pitchFamily="34" charset="-34"/>
              </a:rPr>
              <a:t> Is your management experience and capable?</a:t>
            </a:r>
          </a:p>
          <a:p>
            <a:pPr>
              <a:buFont typeface="Wingdings" pitchFamily="2" charset="2"/>
              <a:buChar char="ü"/>
            </a:pPr>
            <a:r>
              <a:rPr lang="en-US" dirty="0" smtClean="0">
                <a:latin typeface="CordiaUPC" pitchFamily="34" charset="-34"/>
                <a:cs typeface="CordiaUPC" pitchFamily="34" charset="-34"/>
              </a:rPr>
              <a:t> Does your product or service create value to the customer?</a:t>
            </a:r>
          </a:p>
          <a:p>
            <a:pPr>
              <a:buFont typeface="Wingdings" pitchFamily="2" charset="2"/>
              <a:buChar char="ü"/>
            </a:pPr>
            <a:r>
              <a:rPr lang="en-US" dirty="0" smtClean="0">
                <a:latin typeface="CordiaUPC" pitchFamily="34" charset="-34"/>
                <a:cs typeface="CordiaUPC" pitchFamily="34" charset="-34"/>
              </a:rPr>
              <a:t> Does a real market exist?</a:t>
            </a:r>
          </a:p>
          <a:p>
            <a:pPr>
              <a:buFont typeface="Wingdings" pitchFamily="2" charset="2"/>
              <a:buChar char="ü"/>
            </a:pPr>
            <a:r>
              <a:rPr lang="en-US" dirty="0" smtClean="0">
                <a:latin typeface="CordiaUPC" pitchFamily="34" charset="-34"/>
                <a:cs typeface="CordiaUPC" pitchFamily="34" charset="-34"/>
              </a:rPr>
              <a:t> What are your target markets and are they large enough to support your business plan? </a:t>
            </a:r>
          </a:p>
          <a:p>
            <a:pPr>
              <a:buFont typeface="Wingdings" pitchFamily="2" charset="2"/>
              <a:buChar char="ü"/>
            </a:pPr>
            <a:r>
              <a:rPr lang="en-US" dirty="0" smtClean="0">
                <a:latin typeface="CordiaUPC" pitchFamily="34" charset="-34"/>
                <a:cs typeface="CordiaUPC" pitchFamily="34" charset="-34"/>
              </a:rPr>
              <a:t> Have you thoroughly and honestly evaluate your business and your competitors?</a:t>
            </a:r>
          </a:p>
          <a:p>
            <a:pPr>
              <a:buFont typeface="Wingdings" pitchFamily="2" charset="2"/>
              <a:buChar char="ü"/>
            </a:pPr>
            <a:r>
              <a:rPr lang="en-US" dirty="0" smtClean="0">
                <a:latin typeface="CordiaUPC" pitchFamily="34" charset="-34"/>
                <a:cs typeface="CordiaUPC" pitchFamily="34" charset="-34"/>
              </a:rPr>
              <a:t>Are your goals focused and are your strategy competitive?</a:t>
            </a:r>
          </a:p>
          <a:p>
            <a:pPr>
              <a:buFont typeface="Wingdings" pitchFamily="2" charset="2"/>
              <a:buChar char="ü"/>
            </a:pPr>
            <a:r>
              <a:rPr lang="en-US" dirty="0" smtClean="0">
                <a:latin typeface="CordiaUPC" pitchFamily="34" charset="-34"/>
                <a:cs typeface="CordiaUPC" pitchFamily="34" charset="-34"/>
              </a:rPr>
              <a:t> Is your financial plan realistic?</a:t>
            </a:r>
          </a:p>
          <a:p>
            <a:pPr>
              <a:buFont typeface="Wingdings" pitchFamily="2" charset="2"/>
              <a:buChar char="ü"/>
            </a:pPr>
            <a:r>
              <a:rPr lang="en-US" dirty="0" smtClean="0">
                <a:latin typeface="CordiaUPC" pitchFamily="34" charset="-34"/>
                <a:cs typeface="CordiaUPC" pitchFamily="34" charset="-34"/>
              </a:rPr>
              <a:t>How and when will the investors get their investment back?</a:t>
            </a:r>
          </a:p>
          <a:p>
            <a:pPr marL="0" indent="0">
              <a:buNone/>
            </a:pPr>
            <a:r>
              <a:rPr lang="en-US" dirty="0" smtClean="0">
                <a:latin typeface="CordiaUPC" pitchFamily="34" charset="-34"/>
                <a:cs typeface="CordiaUPC" pitchFamily="34" charset="-34"/>
              </a:rPr>
              <a:t> </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Characters of effective business plan</a:t>
            </a:r>
            <a:endParaRPr lang="en-US" dirty="0">
              <a:latin typeface="CordiaUPC" pitchFamily="34" charset="-34"/>
              <a:cs typeface="CordiaUPC" pitchFamily="34" charset="-34"/>
            </a:endParaRPr>
          </a:p>
        </p:txBody>
      </p:sp>
      <p:graphicFrame>
        <p:nvGraphicFramePr>
          <p:cNvPr id="8" name="Inhaltsplatzhalter 7"/>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7"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High school student groups from </a:t>
            </a:r>
            <a:r>
              <a:rPr lang="en-US" dirty="0" err="1" smtClean="0">
                <a:latin typeface="CordiaUPC" pitchFamily="34" charset="-34"/>
                <a:cs typeface="CordiaUPC" pitchFamily="34" charset="-34"/>
              </a:rPr>
              <a:t>Sukhothai</a:t>
            </a:r>
            <a:r>
              <a:rPr lang="en-US" dirty="0" smtClean="0">
                <a:latin typeface="CordiaUPC" pitchFamily="34" charset="-34"/>
                <a:cs typeface="CordiaUPC" pitchFamily="34" charset="-34"/>
              </a:rPr>
              <a:t> won a business plan contest organized by Krung Thai Bank. They create the self-made ink-jet which costs only 20% of the market price.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pic>
        <p:nvPicPr>
          <p:cNvPr id="8" name="Picture 3"/>
          <p:cNvPicPr>
            <a:picLocks noChangeAspect="1" noChangeArrowheads="1"/>
          </p:cNvPicPr>
          <p:nvPr/>
        </p:nvPicPr>
        <p:blipFill>
          <a:blip r:embed="rId3" cstate="print"/>
          <a:srcRect/>
          <a:stretch>
            <a:fillRect/>
          </a:stretch>
        </p:blipFill>
        <p:spPr bwMode="auto">
          <a:xfrm>
            <a:off x="1371600" y="3733800"/>
            <a:ext cx="2895600" cy="1839558"/>
          </a:xfrm>
          <a:prstGeom prst="rect">
            <a:avLst/>
          </a:prstGeom>
          <a:noFill/>
          <a:ln w="9525">
            <a:noFill/>
            <a:miter lim="800000"/>
            <a:headEnd/>
            <a:tailEnd/>
          </a:ln>
        </p:spPr>
      </p:pic>
      <p:pic>
        <p:nvPicPr>
          <p:cNvPr id="9" name="Picture 4"/>
          <p:cNvPicPr>
            <a:picLocks noChangeAspect="1" noChangeArrowheads="1"/>
          </p:cNvPicPr>
          <p:nvPr/>
        </p:nvPicPr>
        <p:blipFill>
          <a:blip r:embed="rId4" cstate="print"/>
          <a:srcRect/>
          <a:stretch>
            <a:fillRect/>
          </a:stretch>
        </p:blipFill>
        <p:spPr bwMode="auto">
          <a:xfrm>
            <a:off x="5105400" y="3276600"/>
            <a:ext cx="2672029" cy="32906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summer camp run by Cubic creative, a student groups from </a:t>
            </a:r>
            <a:r>
              <a:rPr lang="en-US" dirty="0" err="1" smtClean="0">
                <a:latin typeface="CordiaUPC" pitchFamily="34" charset="-34"/>
                <a:cs typeface="CordiaUPC" pitchFamily="34" charset="-34"/>
              </a:rPr>
              <a:t>Kasetsart</a:t>
            </a:r>
            <a:r>
              <a:rPr lang="en-US" dirty="0" smtClean="0">
                <a:latin typeface="CordiaUPC" pitchFamily="34" charset="-34"/>
                <a:cs typeface="CordiaUPC" pitchFamily="34" charset="-34"/>
              </a:rPr>
              <a:t> university laboratory school won a business plan prize from </a:t>
            </a:r>
            <a:r>
              <a:rPr lang="en-US" dirty="0" err="1" smtClean="0">
                <a:latin typeface="CordiaUPC" pitchFamily="34" charset="-34"/>
                <a:cs typeface="CordiaUPC" pitchFamily="34" charset="-34"/>
              </a:rPr>
              <a:t>Krungthai</a:t>
            </a:r>
            <a:r>
              <a:rPr lang="en-US" dirty="0" smtClean="0">
                <a:latin typeface="CordiaUPC" pitchFamily="34" charset="-34"/>
                <a:cs typeface="CordiaUPC" pitchFamily="34" charset="-34"/>
              </a:rPr>
              <a:t> Bank. These students use their competence in mathematic and science and their creative idea to organize a summer camp for primary and lower-secondary school students. They earn 240000 bath from a camp.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029200" y="4572000"/>
            <a:ext cx="2857500" cy="1895475"/>
          </a:xfrm>
          <a:prstGeom prst="rect">
            <a:avLst/>
          </a:prstGeom>
          <a:noFill/>
          <a:ln w="9525">
            <a:noFill/>
            <a:miter lim="800000"/>
            <a:headEnd/>
            <a:tailEnd/>
          </a:ln>
        </p:spPr>
      </p:pic>
      <p:pic>
        <p:nvPicPr>
          <p:cNvPr id="9" name="Picture 3"/>
          <p:cNvPicPr>
            <a:picLocks noChangeAspect="1" noChangeArrowheads="1"/>
          </p:cNvPicPr>
          <p:nvPr/>
        </p:nvPicPr>
        <p:blipFill>
          <a:blip r:embed="rId4" cstate="print"/>
          <a:srcRect/>
          <a:stretch>
            <a:fillRect/>
          </a:stretch>
        </p:blipFill>
        <p:spPr bwMode="auto">
          <a:xfrm>
            <a:off x="1752600" y="4267200"/>
            <a:ext cx="2857500" cy="1895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r>
              <a:rPr lang="de-DE" dirty="0" smtClean="0">
                <a:latin typeface="CordiaUPC" pitchFamily="34" charset="-34"/>
                <a:cs typeface="CordiaUPC" pitchFamily="34" charset="-34"/>
              </a:rPr>
              <a:t>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Power Prawns: The Winning Team from </a:t>
            </a:r>
            <a:r>
              <a:rPr lang="en-US" dirty="0" err="1" smtClean="0">
                <a:latin typeface="CordiaUPC" pitchFamily="34" charset="-34"/>
                <a:cs typeface="CordiaUPC" pitchFamily="34" charset="-34"/>
              </a:rPr>
              <a:t>Thammasat</a:t>
            </a:r>
            <a:r>
              <a:rPr lang="en-US" dirty="0" smtClean="0">
                <a:latin typeface="CordiaUPC" pitchFamily="34" charset="-34"/>
                <a:cs typeface="CordiaUPC" pitchFamily="34" charset="-34"/>
              </a:rPr>
              <a:t> Asia Moot Corp 2007 and the second prize in Global moot crop.</a:t>
            </a:r>
          </a:p>
          <a:p>
            <a:pPr marL="0" indent="0">
              <a:buNone/>
            </a:pPr>
            <a:r>
              <a:rPr lang="en-US" dirty="0" smtClean="0">
                <a:latin typeface="CordiaUPC" pitchFamily="34" charset="-34"/>
                <a:cs typeface="CordiaUPC" pitchFamily="34" charset="-34"/>
              </a:rPr>
              <a:t>Power Prawns uses a specialized technology to breed the most sought-after larger 100% male offspring prawns.  The production can be faster, cheaper and with greater yields than other competitors.  With this new technology the export of the Thai prawns to the world market should rise rapidly and the country should become once more one of the world's biggest prawn exporters which has the value of more than two hundred thousand million baht.</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6626225" y="5386372"/>
            <a:ext cx="2212975" cy="14716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err="1" smtClean="0">
                <a:latin typeface="CordiaUPC" pitchFamily="34" charset="-34"/>
                <a:cs typeface="CordiaUPC" pitchFamily="34" charset="-34"/>
              </a:rPr>
              <a:t>Idyl</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life</a:t>
            </a:r>
            <a:r>
              <a:rPr lang="de-DE" dirty="0" smtClean="0">
                <a:latin typeface="CordiaUPC" pitchFamily="34" charset="-34"/>
                <a:cs typeface="CordiaUPC" pitchFamily="34" charset="-34"/>
              </a:rPr>
              <a:t> – </a:t>
            </a:r>
            <a:r>
              <a:rPr lang="de-DE" dirty="0" err="1" smtClean="0">
                <a:latin typeface="CordiaUPC" pitchFamily="34" charset="-34"/>
                <a:cs typeface="CordiaUPC" pitchFamily="34" charset="-34"/>
              </a:rPr>
              <a:t>the</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winner</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Thammasat</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Asia</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Moot</a:t>
            </a:r>
            <a:r>
              <a:rPr lang="de-DE" dirty="0" smtClean="0">
                <a:latin typeface="CordiaUPC" pitchFamily="34" charset="-34"/>
                <a:cs typeface="CordiaUPC" pitchFamily="34" charset="-34"/>
              </a:rPr>
              <a:t> Corp 2005</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381000" y="4267200"/>
            <a:ext cx="2857500" cy="2143125"/>
          </a:xfrm>
          <a:prstGeom prst="rect">
            <a:avLst/>
          </a:prstGeom>
          <a:noFill/>
          <a:ln w="9525">
            <a:noFill/>
            <a:miter lim="800000"/>
            <a:headEnd/>
            <a:tailEnd/>
          </a:ln>
        </p:spPr>
      </p:pic>
      <p:sp>
        <p:nvSpPr>
          <p:cNvPr id="9" name="Rechteck 8"/>
          <p:cNvSpPr/>
          <p:nvPr/>
        </p:nvSpPr>
        <p:spPr>
          <a:xfrm>
            <a:off x="4038600" y="2743200"/>
            <a:ext cx="4572000" cy="2246769"/>
          </a:xfrm>
          <a:prstGeom prst="rect">
            <a:avLst/>
          </a:prstGeom>
        </p:spPr>
        <p:txBody>
          <a:bodyPr>
            <a:spAutoFit/>
          </a:bodyPr>
          <a:lstStyle/>
          <a:p>
            <a:r>
              <a:rPr lang="en-US" dirty="0"/>
              <a:t> </a:t>
            </a:r>
            <a:r>
              <a:rPr lang="en-US" sz="2800" dirty="0">
                <a:latin typeface="CordiaUPC" pitchFamily="34" charset="-34"/>
                <a:cs typeface="CordiaUPC" pitchFamily="34" charset="-34"/>
              </a:rPr>
              <a:t>They created a business aimed to manufacture a pure all natural, zero calorie, high intensity sweetener centered on new extraction processes for </a:t>
            </a:r>
            <a:r>
              <a:rPr lang="en-US" sz="2800" dirty="0" err="1">
                <a:latin typeface="CordiaUPC" pitchFamily="34" charset="-34"/>
                <a:cs typeface="CordiaUPC" pitchFamily="34" charset="-34"/>
              </a:rPr>
              <a:t>stevia</a:t>
            </a:r>
            <a:r>
              <a:rPr lang="en-US" sz="2800" dirty="0">
                <a:latin typeface="CordiaUPC" pitchFamily="34" charset="-34"/>
                <a:cs typeface="CordiaUPC" pitchFamily="34" charset="-34"/>
              </a:rPr>
              <a:t>, a locally harvested “sweet” plant.</a:t>
            </a:r>
            <a:endParaRPr lang="en-US" dirty="0">
              <a:latin typeface="CordiaUPC" pitchFamily="34" charset="-34"/>
              <a:cs typeface="CordiaUPC" pitchFamily="34" charset="-34"/>
            </a:endParaRPr>
          </a:p>
        </p:txBody>
      </p:sp>
      <p:pic>
        <p:nvPicPr>
          <p:cNvPr id="44034" name="Picture 2" descr="http://www.bus.tu.ac.th/mim/news/DSC08075_1.jpg"/>
          <p:cNvPicPr>
            <a:picLocks noChangeAspect="1" noChangeArrowheads="1"/>
          </p:cNvPicPr>
          <p:nvPr/>
        </p:nvPicPr>
        <p:blipFill>
          <a:blip r:embed="rId4" cstate="print"/>
          <a:srcRect/>
          <a:stretch>
            <a:fillRect/>
          </a:stretch>
        </p:blipFill>
        <p:spPr bwMode="auto">
          <a:xfrm>
            <a:off x="457200" y="2133600"/>
            <a:ext cx="2540000" cy="1905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marL="0" indent="0">
              <a:buNone/>
            </a:pPr>
            <a:r>
              <a:rPr lang="en-US" dirty="0" err="1" smtClean="0">
                <a:latin typeface="CordiaUPC" pitchFamily="34" charset="-34"/>
                <a:cs typeface="CordiaUPC" pitchFamily="34" charset="-34"/>
              </a:rPr>
              <a:t>XZell</a:t>
            </a:r>
            <a:r>
              <a:rPr lang="en-US" dirty="0" smtClean="0">
                <a:latin typeface="CordiaUPC" pitchFamily="34" charset="-34"/>
                <a:cs typeface="CordiaUPC" pitchFamily="34" charset="-34"/>
              </a:rPr>
              <a:t> Laboratory" The Winner in 2011 Asia Venture Challenge </a:t>
            </a:r>
            <a:r>
              <a:rPr lang="en-US" dirty="0" err="1" smtClean="0">
                <a:latin typeface="CordiaUPC" pitchFamily="34" charset="-34"/>
                <a:cs typeface="CordiaUPC" pitchFamily="34" charset="-34"/>
              </a:rPr>
              <a:t>XZell</a:t>
            </a:r>
            <a:r>
              <a:rPr lang="en-US" dirty="0" smtClean="0">
                <a:latin typeface="CordiaUPC" pitchFamily="34" charset="-34"/>
                <a:cs typeface="CordiaUPC" pitchFamily="34" charset="-34"/>
              </a:rPr>
              <a:t> </a:t>
            </a:r>
          </a:p>
          <a:p>
            <a:pPr marL="0" indent="0">
              <a:buNone/>
            </a:pPr>
            <a:r>
              <a:rPr lang="en-US" dirty="0" smtClean="0">
                <a:latin typeface="CordiaUPC" pitchFamily="34" charset="-34"/>
                <a:cs typeface="CordiaUPC" pitchFamily="34" charset="-34"/>
              </a:rPr>
              <a:t>Laboratory's business plan is for production of dengue diagnostic kit called </a:t>
            </a:r>
            <a:r>
              <a:rPr lang="en-US" dirty="0" err="1" smtClean="0">
                <a:latin typeface="CordiaUPC" pitchFamily="34" charset="-34"/>
                <a:cs typeface="CordiaUPC" pitchFamily="34" charset="-34"/>
              </a:rPr>
              <a:t>DenkiTector</a:t>
            </a:r>
            <a:r>
              <a:rPr lang="en-US" dirty="0" smtClean="0">
                <a:latin typeface="CordiaUPC" pitchFamily="34" charset="-34"/>
                <a:cs typeface="CordiaUPC" pitchFamily="34" charset="-34"/>
              </a:rPr>
              <a:t>. The diagnostic kit provides more effective and faster dengue diagnosis and evaluation. Apart from diagnosis, the kit can also assist physicians to be aware of level of patients' symptom. Patients will be provided prompt treatment. The kit is already patented in Thailand, the US and Germany.</a:t>
            </a:r>
          </a:p>
          <a:p>
            <a:pPr marL="0" indent="0">
              <a:buNone/>
            </a:pPr>
            <a:r>
              <a:rPr lang="en-US" dirty="0" smtClean="0">
                <a:latin typeface="CordiaUPC" pitchFamily="34" charset="-34"/>
                <a:cs typeface="CordiaUPC" pitchFamily="34" charset="-34"/>
              </a:rPr>
              <a:t>"</a:t>
            </a:r>
            <a:r>
              <a:rPr lang="en-US" i="1" dirty="0" smtClean="0">
                <a:latin typeface="CordiaUPC" pitchFamily="34" charset="-34"/>
                <a:cs typeface="CordiaUPC" pitchFamily="34" charset="-34"/>
              </a:rPr>
              <a:t>We create the business plan because of an inspiration that dengue fever mostly occurs in tropical areas and it is likely to widely spread, especially when the earth is getting warmer due to greenhouse effect. In addition, current diagnosis is done in some extent, so we think that if we can boost more confidence to physicians in diagnosing the disease more promptly, patients will be immediately remedied</a:t>
            </a:r>
            <a:r>
              <a:rPr lang="en-US" dirty="0" smtClean="0">
                <a:latin typeface="CordiaUPC" pitchFamily="34" charset="-34"/>
                <a:cs typeface="CordiaUPC" pitchFamily="34" charset="-34"/>
              </a:rPr>
              <a:t>",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TotalTime>
  <Words>1821</Words>
  <Application>Microsoft Office PowerPoint</Application>
  <PresentationFormat>On-screen Show (4:3)</PresentationFormat>
  <Paragraphs>214</Paragraphs>
  <Slides>31</Slides>
  <Notes>2</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Galathea</vt:lpstr>
      <vt:lpstr>BA 291 – Introductions to Business</vt:lpstr>
      <vt:lpstr>BA 291 Introductions to Business</vt:lpstr>
      <vt:lpstr>PowerPoint Presentation</vt:lpstr>
      <vt:lpstr>Grading policy and examination</vt:lpstr>
      <vt:lpstr>Grading policy</vt:lpstr>
      <vt:lpstr>Business Plan</vt:lpstr>
      <vt:lpstr>The benefits of a business plan</vt:lpstr>
      <vt:lpstr>The initial of business plan</vt:lpstr>
      <vt:lpstr>Tailor your business plan to the target audience</vt:lpstr>
      <vt:lpstr>Tailor your business plan to the target audience</vt:lpstr>
      <vt:lpstr>Preparation steps for writing business plan</vt:lpstr>
      <vt:lpstr>Preparation steps for writing business plan</vt:lpstr>
      <vt:lpstr>Preparation steps for writing business plan</vt:lpstr>
      <vt:lpstr>Preparation steps for writing business plan</vt:lpstr>
      <vt:lpstr>The key elements of business plan</vt:lpstr>
      <vt:lpstr>The executive summery</vt:lpstr>
      <vt:lpstr>The executive summery</vt:lpstr>
      <vt:lpstr>Company description</vt:lpstr>
      <vt:lpstr>Management and organization</vt:lpstr>
      <vt:lpstr>The product and service</vt:lpstr>
      <vt:lpstr>The market and competitors</vt:lpstr>
      <vt:lpstr>The market and competitors</vt:lpstr>
      <vt:lpstr>Marketing and sales</vt:lpstr>
      <vt:lpstr>The financial information</vt:lpstr>
      <vt:lpstr>Check your business plan</vt:lpstr>
      <vt:lpstr>Characters of effective business plan</vt:lpstr>
      <vt:lpstr>Example</vt:lpstr>
      <vt:lpstr>Example</vt:lpstr>
      <vt:lpstr>Example </vt:lpstr>
      <vt:lpstr>Example</vt:lpstr>
      <vt:lpstr>Example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Praemont</cp:lastModifiedBy>
  <cp:revision>32</cp:revision>
  <dcterms:created xsi:type="dcterms:W3CDTF">2011-06-18T02:09:47Z</dcterms:created>
  <dcterms:modified xsi:type="dcterms:W3CDTF">2011-08-17T01:49:32Z</dcterms:modified>
</cp:coreProperties>
</file>