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4"/>
  </p:notesMasterIdLst>
  <p:sldIdLst>
    <p:sldId id="256" r:id="rId2"/>
    <p:sldId id="263" r:id="rId3"/>
    <p:sldId id="275" r:id="rId4"/>
    <p:sldId id="276" r:id="rId5"/>
    <p:sldId id="279" r:id="rId6"/>
    <p:sldId id="280" r:id="rId7"/>
    <p:sldId id="281" r:id="rId8"/>
    <p:sldId id="282" r:id="rId9"/>
    <p:sldId id="284" r:id="rId10"/>
    <p:sldId id="285" r:id="rId11"/>
    <p:sldId id="286" r:id="rId12"/>
    <p:sldId id="287" r:id="rId13"/>
    <p:sldId id="288" r:id="rId14"/>
    <p:sldId id="289" r:id="rId15"/>
    <p:sldId id="297" r:id="rId16"/>
    <p:sldId id="300" r:id="rId17"/>
    <p:sldId id="301" r:id="rId18"/>
    <p:sldId id="302" r:id="rId19"/>
    <p:sldId id="303" r:id="rId20"/>
    <p:sldId id="307" r:id="rId21"/>
    <p:sldId id="309" r:id="rId22"/>
    <p:sldId id="398" r:id="rId23"/>
    <p:sldId id="312" r:id="rId24"/>
    <p:sldId id="314" r:id="rId25"/>
    <p:sldId id="317" r:id="rId26"/>
    <p:sldId id="318" r:id="rId27"/>
    <p:sldId id="319" r:id="rId28"/>
    <p:sldId id="320" r:id="rId29"/>
    <p:sldId id="321" r:id="rId30"/>
    <p:sldId id="322" r:id="rId31"/>
    <p:sldId id="324" r:id="rId32"/>
    <p:sldId id="326" r:id="rId33"/>
    <p:sldId id="327" r:id="rId34"/>
    <p:sldId id="328" r:id="rId35"/>
    <p:sldId id="329" r:id="rId36"/>
    <p:sldId id="330" r:id="rId37"/>
    <p:sldId id="331" r:id="rId38"/>
    <p:sldId id="332" r:id="rId39"/>
    <p:sldId id="333" r:id="rId40"/>
    <p:sldId id="334" r:id="rId41"/>
    <p:sldId id="335" r:id="rId42"/>
    <p:sldId id="336" r:id="rId43"/>
    <p:sldId id="337" r:id="rId44"/>
    <p:sldId id="338" r:id="rId45"/>
    <p:sldId id="339" r:id="rId46"/>
    <p:sldId id="340" r:id="rId47"/>
    <p:sldId id="341" r:id="rId48"/>
    <p:sldId id="342" r:id="rId49"/>
    <p:sldId id="343" r:id="rId50"/>
    <p:sldId id="344" r:id="rId51"/>
    <p:sldId id="345" r:id="rId52"/>
    <p:sldId id="346" r:id="rId53"/>
    <p:sldId id="347" r:id="rId54"/>
    <p:sldId id="348" r:id="rId55"/>
    <p:sldId id="349" r:id="rId56"/>
    <p:sldId id="350" r:id="rId57"/>
    <p:sldId id="351" r:id="rId58"/>
    <p:sldId id="352" r:id="rId59"/>
    <p:sldId id="353" r:id="rId60"/>
    <p:sldId id="354" r:id="rId61"/>
    <p:sldId id="355" r:id="rId62"/>
    <p:sldId id="356" r:id="rId63"/>
    <p:sldId id="357" r:id="rId64"/>
    <p:sldId id="360" r:id="rId65"/>
    <p:sldId id="361" r:id="rId66"/>
    <p:sldId id="362" r:id="rId67"/>
    <p:sldId id="364" r:id="rId68"/>
    <p:sldId id="368" r:id="rId69"/>
    <p:sldId id="370" r:id="rId70"/>
    <p:sldId id="371" r:id="rId71"/>
    <p:sldId id="372" r:id="rId72"/>
    <p:sldId id="397" r:id="rId7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14" d="100"/>
          <a:sy n="114" d="100"/>
        </p:scale>
        <p:origin x="-60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notesMaster" Target="notesMasters/notesMaster1.xml"/><Relationship Id="rId75" Type="http://schemas.openxmlformats.org/officeDocument/2006/relationships/printerSettings" Target="printerSettings/printerSettings1.bin"/><Relationship Id="rId76" Type="http://schemas.openxmlformats.org/officeDocument/2006/relationships/presProps" Target="presProps.xml"/><Relationship Id="rId77" Type="http://schemas.openxmlformats.org/officeDocument/2006/relationships/viewProps" Target="viewProps.xml"/><Relationship Id="rId78" Type="http://schemas.openxmlformats.org/officeDocument/2006/relationships/theme" Target="theme/theme1.xml"/><Relationship Id="rId79"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ED26CB-65F5-490C-B224-7060FA092B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37B21D70-8277-4A16-8A06-7DCB52CA2749}">
      <dgm:prSet phldrT="[Text]" custT="1"/>
      <dgm:spPr>
        <a:solidFill>
          <a:schemeClr val="lt1">
            <a:hueOff val="0"/>
            <a:satOff val="0"/>
            <a:lumOff val="0"/>
          </a:schemeClr>
        </a:solidFill>
      </dgm:spPr>
      <dgm:t>
        <a:bodyPr/>
        <a:lstStyle/>
        <a:p>
          <a:r>
            <a:rPr lang="en-US" sz="2800" dirty="0" smtClean="0">
              <a:solidFill>
                <a:schemeClr val="accent1">
                  <a:lumMod val="50000"/>
                </a:schemeClr>
              </a:solidFill>
            </a:rPr>
            <a:t>Board of Directors</a:t>
          </a:r>
          <a:endParaRPr lang="en-US" sz="2800" dirty="0">
            <a:solidFill>
              <a:schemeClr val="accent1">
                <a:lumMod val="50000"/>
              </a:schemeClr>
            </a:solidFill>
          </a:endParaRPr>
        </a:p>
      </dgm:t>
    </dgm:pt>
    <dgm:pt modelId="{6D79975C-DF3A-4EFA-81F6-A160F4DA3B8C}" type="parTrans" cxnId="{C18E00B0-E0A7-40C7-9392-A9D8975345A3}">
      <dgm:prSet/>
      <dgm:spPr/>
      <dgm:t>
        <a:bodyPr/>
        <a:lstStyle/>
        <a:p>
          <a:endParaRPr lang="en-US"/>
        </a:p>
      </dgm:t>
    </dgm:pt>
    <dgm:pt modelId="{948B310F-AED6-4F30-B612-B4D19E408607}" type="sibTrans" cxnId="{C18E00B0-E0A7-40C7-9392-A9D8975345A3}">
      <dgm:prSet/>
      <dgm:spPr/>
      <dgm:t>
        <a:bodyPr/>
        <a:lstStyle/>
        <a:p>
          <a:endParaRPr lang="en-US"/>
        </a:p>
      </dgm:t>
    </dgm:pt>
    <dgm:pt modelId="{76DB251B-F047-425B-8EDC-91483C6264FC}">
      <dgm:prSet phldrT="[Text]" custT="1"/>
      <dgm:spPr>
        <a:solidFill>
          <a:schemeClr val="lt1">
            <a:hueOff val="0"/>
            <a:satOff val="0"/>
            <a:lumOff val="0"/>
          </a:schemeClr>
        </a:solidFill>
        <a:ln>
          <a:solidFill>
            <a:schemeClr val="accent6">
              <a:lumMod val="75000"/>
            </a:schemeClr>
          </a:solidFill>
        </a:ln>
      </dgm:spPr>
      <dgm:t>
        <a:bodyPr/>
        <a:lstStyle/>
        <a:p>
          <a:r>
            <a:rPr lang="en-US" sz="2400" dirty="0" smtClean="0">
              <a:solidFill>
                <a:schemeClr val="accent1">
                  <a:lumMod val="50000"/>
                </a:schemeClr>
              </a:solidFill>
            </a:rPr>
            <a:t>Chief Executive Officer (CEO)</a:t>
          </a:r>
          <a:endParaRPr lang="en-US" sz="2400" dirty="0">
            <a:solidFill>
              <a:schemeClr val="accent1">
                <a:lumMod val="50000"/>
              </a:schemeClr>
            </a:solidFill>
          </a:endParaRPr>
        </a:p>
      </dgm:t>
    </dgm:pt>
    <dgm:pt modelId="{0007E318-A016-4558-8B91-E71B4ECD8501}" type="parTrans" cxnId="{011B6EF4-1970-4063-89EF-26DF17F6B95E}">
      <dgm:prSet/>
      <dgm:spPr>
        <a:ln>
          <a:solidFill>
            <a:schemeClr val="tx1"/>
          </a:solidFill>
        </a:ln>
      </dgm:spPr>
      <dgm:t>
        <a:bodyPr/>
        <a:lstStyle/>
        <a:p>
          <a:endParaRPr lang="en-US" dirty="0"/>
        </a:p>
      </dgm:t>
    </dgm:pt>
    <dgm:pt modelId="{D3D12E8B-A1E9-4BDC-9D90-EA97597EAEF0}" type="sibTrans" cxnId="{011B6EF4-1970-4063-89EF-26DF17F6B95E}">
      <dgm:prSet/>
      <dgm:spPr/>
      <dgm:t>
        <a:bodyPr/>
        <a:lstStyle/>
        <a:p>
          <a:endParaRPr lang="en-US"/>
        </a:p>
      </dgm:t>
    </dgm:pt>
    <dgm:pt modelId="{BA3CB9AB-6C73-4B92-A69C-F25DE917269F}">
      <dgm:prSet custT="1"/>
      <dgm:spPr>
        <a:solidFill>
          <a:schemeClr val="lt1">
            <a:hueOff val="0"/>
            <a:satOff val="0"/>
            <a:lumOff val="0"/>
          </a:schemeClr>
        </a:solidFill>
        <a:ln>
          <a:solidFill>
            <a:schemeClr val="accent3">
              <a:lumMod val="75000"/>
            </a:schemeClr>
          </a:solidFill>
        </a:ln>
      </dgm:spPr>
      <dgm:t>
        <a:bodyPr/>
        <a:lstStyle/>
        <a:p>
          <a:r>
            <a:rPr lang="en-US" sz="2400" dirty="0" smtClean="0">
              <a:solidFill>
                <a:schemeClr val="accent1">
                  <a:lumMod val="50000"/>
                </a:schemeClr>
              </a:solidFill>
            </a:rPr>
            <a:t>Chief Financial Officer (CFO)</a:t>
          </a:r>
          <a:endParaRPr lang="en-US" sz="2400" dirty="0">
            <a:solidFill>
              <a:schemeClr val="accent1">
                <a:lumMod val="50000"/>
              </a:schemeClr>
            </a:solidFill>
          </a:endParaRPr>
        </a:p>
      </dgm:t>
    </dgm:pt>
    <dgm:pt modelId="{ADE4D72C-B732-46B4-BB8E-45A19318D5B5}" type="parTrans" cxnId="{670DAFE3-2052-4595-BEE5-15C080ECA75B}">
      <dgm:prSet/>
      <dgm:spPr>
        <a:ln>
          <a:solidFill>
            <a:schemeClr val="tx1"/>
          </a:solidFill>
        </a:ln>
      </dgm:spPr>
      <dgm:t>
        <a:bodyPr/>
        <a:lstStyle/>
        <a:p>
          <a:endParaRPr lang="en-US" dirty="0"/>
        </a:p>
      </dgm:t>
    </dgm:pt>
    <dgm:pt modelId="{1060BAE6-5247-46ED-81C1-AACBDDA8A2A3}" type="sibTrans" cxnId="{670DAFE3-2052-4595-BEE5-15C080ECA75B}">
      <dgm:prSet/>
      <dgm:spPr/>
      <dgm:t>
        <a:bodyPr/>
        <a:lstStyle/>
        <a:p>
          <a:endParaRPr lang="en-US"/>
        </a:p>
      </dgm:t>
    </dgm:pt>
    <dgm:pt modelId="{A8C523FD-13B1-4425-826D-A02F9A47CF75}">
      <dgm:prSet custT="1"/>
      <dgm:spPr>
        <a:solidFill>
          <a:schemeClr val="lt1">
            <a:hueOff val="0"/>
            <a:satOff val="0"/>
            <a:lumOff val="0"/>
          </a:schemeClr>
        </a:solidFill>
        <a:ln>
          <a:solidFill>
            <a:schemeClr val="accent3">
              <a:lumMod val="75000"/>
            </a:schemeClr>
          </a:solidFill>
        </a:ln>
      </dgm:spPr>
      <dgm:t>
        <a:bodyPr/>
        <a:lstStyle/>
        <a:p>
          <a:r>
            <a:rPr lang="en-US" sz="2400" dirty="0" smtClean="0">
              <a:solidFill>
                <a:schemeClr val="accent1">
                  <a:lumMod val="50000"/>
                </a:schemeClr>
              </a:solidFill>
            </a:rPr>
            <a:t>Chief Operating Officer (COO)</a:t>
          </a:r>
          <a:endParaRPr lang="en-US" sz="2400" dirty="0">
            <a:solidFill>
              <a:schemeClr val="accent1">
                <a:lumMod val="50000"/>
              </a:schemeClr>
            </a:solidFill>
          </a:endParaRPr>
        </a:p>
      </dgm:t>
    </dgm:pt>
    <dgm:pt modelId="{37719950-A6E4-424F-B202-F13D5A8C7A8B}" type="parTrans" cxnId="{654795BD-7FB4-42A2-8CB7-68D5369DE9A0}">
      <dgm:prSet/>
      <dgm:spPr>
        <a:ln>
          <a:solidFill>
            <a:schemeClr val="tx1"/>
          </a:solidFill>
        </a:ln>
      </dgm:spPr>
      <dgm:t>
        <a:bodyPr/>
        <a:lstStyle/>
        <a:p>
          <a:endParaRPr lang="en-US" dirty="0"/>
        </a:p>
      </dgm:t>
    </dgm:pt>
    <dgm:pt modelId="{7EF5B16B-1157-45F2-BB8D-84122D78D936}" type="sibTrans" cxnId="{654795BD-7FB4-42A2-8CB7-68D5369DE9A0}">
      <dgm:prSet/>
      <dgm:spPr/>
      <dgm:t>
        <a:bodyPr/>
        <a:lstStyle/>
        <a:p>
          <a:endParaRPr lang="en-US"/>
        </a:p>
      </dgm:t>
    </dgm:pt>
    <dgm:pt modelId="{D7357F99-4512-43B7-8C69-0736CBB61CF7}">
      <dgm:prSet custT="1"/>
      <dgm:spPr>
        <a:solidFill>
          <a:schemeClr val="lt1">
            <a:hueOff val="0"/>
            <a:satOff val="0"/>
            <a:lumOff val="0"/>
          </a:schemeClr>
        </a:solidFill>
        <a:ln>
          <a:solidFill>
            <a:schemeClr val="accent2">
              <a:lumMod val="75000"/>
            </a:schemeClr>
          </a:solidFill>
        </a:ln>
      </dgm:spPr>
      <dgm:t>
        <a:bodyPr/>
        <a:lstStyle/>
        <a:p>
          <a:r>
            <a:rPr lang="en-US" sz="2400" dirty="0" smtClean="0">
              <a:solidFill>
                <a:schemeClr val="accent1">
                  <a:lumMod val="50000"/>
                </a:schemeClr>
              </a:solidFill>
            </a:rPr>
            <a:t>Marketing, Production, Human Resources, and Other Operating Departments</a:t>
          </a:r>
          <a:endParaRPr lang="en-US" sz="2400" dirty="0">
            <a:solidFill>
              <a:schemeClr val="accent1">
                <a:lumMod val="50000"/>
              </a:schemeClr>
            </a:solidFill>
          </a:endParaRPr>
        </a:p>
      </dgm:t>
    </dgm:pt>
    <dgm:pt modelId="{3ABDA812-4A76-473B-98D0-E2C1BED6942E}" type="parTrans" cxnId="{2F7D42C0-7458-4CB1-AC8A-2C77881E22C8}">
      <dgm:prSet/>
      <dgm:spPr>
        <a:ln>
          <a:solidFill>
            <a:schemeClr val="tx1"/>
          </a:solidFill>
        </a:ln>
      </dgm:spPr>
      <dgm:t>
        <a:bodyPr/>
        <a:lstStyle/>
        <a:p>
          <a:endParaRPr lang="en-US" dirty="0"/>
        </a:p>
      </dgm:t>
    </dgm:pt>
    <dgm:pt modelId="{05B297D4-DD97-49F2-BF50-125B141D6358}" type="sibTrans" cxnId="{2F7D42C0-7458-4CB1-AC8A-2C77881E22C8}">
      <dgm:prSet/>
      <dgm:spPr/>
      <dgm:t>
        <a:bodyPr/>
        <a:lstStyle/>
        <a:p>
          <a:endParaRPr lang="en-US"/>
        </a:p>
      </dgm:t>
    </dgm:pt>
    <dgm:pt modelId="{C5D754A5-6055-4B72-A16C-3DB8CB8BC32C}">
      <dgm:prSet custT="1"/>
      <dgm:spPr>
        <a:solidFill>
          <a:schemeClr val="lt1">
            <a:hueOff val="0"/>
            <a:satOff val="0"/>
            <a:lumOff val="0"/>
          </a:schemeClr>
        </a:solidFill>
        <a:ln>
          <a:solidFill>
            <a:schemeClr val="accent2">
              <a:lumMod val="75000"/>
            </a:schemeClr>
          </a:solidFill>
        </a:ln>
      </dgm:spPr>
      <dgm:t>
        <a:bodyPr/>
        <a:lstStyle/>
        <a:p>
          <a:r>
            <a:rPr lang="en-US" sz="2400" dirty="0" smtClean="0">
              <a:solidFill>
                <a:schemeClr val="accent1">
                  <a:lumMod val="50000"/>
                </a:schemeClr>
              </a:solidFill>
            </a:rPr>
            <a:t>Accounting, Treasury, Credit, Legal, Capital Budgeting, and Investor Relations</a:t>
          </a:r>
          <a:endParaRPr lang="en-US" sz="2400" dirty="0">
            <a:solidFill>
              <a:schemeClr val="accent1">
                <a:lumMod val="50000"/>
              </a:schemeClr>
            </a:solidFill>
          </a:endParaRPr>
        </a:p>
      </dgm:t>
    </dgm:pt>
    <dgm:pt modelId="{17AA64A6-B7E1-4409-A558-0E2074127A26}" type="parTrans" cxnId="{4CA43CB1-A9BA-4D73-BBF8-60571A285691}">
      <dgm:prSet/>
      <dgm:spPr>
        <a:ln>
          <a:solidFill>
            <a:schemeClr val="tx1"/>
          </a:solidFill>
        </a:ln>
      </dgm:spPr>
      <dgm:t>
        <a:bodyPr/>
        <a:lstStyle/>
        <a:p>
          <a:endParaRPr lang="en-US" dirty="0"/>
        </a:p>
      </dgm:t>
    </dgm:pt>
    <dgm:pt modelId="{2F2BCCD2-41B7-4A10-961F-8256B1472703}" type="sibTrans" cxnId="{4CA43CB1-A9BA-4D73-BBF8-60571A285691}">
      <dgm:prSet/>
      <dgm:spPr/>
      <dgm:t>
        <a:bodyPr/>
        <a:lstStyle/>
        <a:p>
          <a:endParaRPr lang="en-US"/>
        </a:p>
      </dgm:t>
    </dgm:pt>
    <dgm:pt modelId="{6491BD4A-5A1B-466E-A055-6AB89CBAA403}" type="pres">
      <dgm:prSet presAssocID="{E7ED26CB-65F5-490C-B224-7060FA092B5E}" presName="hierChild1" presStyleCnt="0">
        <dgm:presLayoutVars>
          <dgm:chPref val="1"/>
          <dgm:dir/>
          <dgm:animOne val="branch"/>
          <dgm:animLvl val="lvl"/>
          <dgm:resizeHandles/>
        </dgm:presLayoutVars>
      </dgm:prSet>
      <dgm:spPr/>
      <dgm:t>
        <a:bodyPr/>
        <a:lstStyle/>
        <a:p>
          <a:endParaRPr lang="en-US"/>
        </a:p>
      </dgm:t>
    </dgm:pt>
    <dgm:pt modelId="{5A0CF89E-2E74-4642-A702-4D0AF6AF9044}" type="pres">
      <dgm:prSet presAssocID="{37B21D70-8277-4A16-8A06-7DCB52CA2749}" presName="hierRoot1" presStyleCnt="0"/>
      <dgm:spPr/>
    </dgm:pt>
    <dgm:pt modelId="{3E0DC40D-1F2B-48BC-80DA-599D3BF7D0A5}" type="pres">
      <dgm:prSet presAssocID="{37B21D70-8277-4A16-8A06-7DCB52CA2749}" presName="composite" presStyleCnt="0"/>
      <dgm:spPr/>
    </dgm:pt>
    <dgm:pt modelId="{D8235FD2-E640-472F-8958-06828A0F62C0}" type="pres">
      <dgm:prSet presAssocID="{37B21D70-8277-4A16-8A06-7DCB52CA2749}" presName="background" presStyleLbl="node0" presStyleIdx="0" presStyleCnt="1"/>
      <dgm:spPr/>
    </dgm:pt>
    <dgm:pt modelId="{C0D046FA-F399-493E-9576-59C2E4FE8A5F}" type="pres">
      <dgm:prSet presAssocID="{37B21D70-8277-4A16-8A06-7DCB52CA2749}" presName="text" presStyleLbl="fgAcc0" presStyleIdx="0" presStyleCnt="1" custScaleX="196529" custScaleY="51649" custLinFactNeighborY="2937">
        <dgm:presLayoutVars>
          <dgm:chPref val="3"/>
        </dgm:presLayoutVars>
      </dgm:prSet>
      <dgm:spPr/>
      <dgm:t>
        <a:bodyPr/>
        <a:lstStyle/>
        <a:p>
          <a:endParaRPr lang="en-US"/>
        </a:p>
      </dgm:t>
    </dgm:pt>
    <dgm:pt modelId="{9E5A34EC-B353-48B9-88CA-205F4279FBFA}" type="pres">
      <dgm:prSet presAssocID="{37B21D70-8277-4A16-8A06-7DCB52CA2749}" presName="hierChild2" presStyleCnt="0"/>
      <dgm:spPr/>
    </dgm:pt>
    <dgm:pt modelId="{9DE923D3-9949-4D3C-8BB7-46D6F19DF01D}" type="pres">
      <dgm:prSet presAssocID="{0007E318-A016-4558-8B91-E71B4ECD8501}" presName="Name10" presStyleLbl="parChTrans1D2" presStyleIdx="0" presStyleCnt="1"/>
      <dgm:spPr/>
      <dgm:t>
        <a:bodyPr/>
        <a:lstStyle/>
        <a:p>
          <a:endParaRPr lang="en-US"/>
        </a:p>
      </dgm:t>
    </dgm:pt>
    <dgm:pt modelId="{DF2B93E9-30CD-436D-8900-59BA9D81CAEF}" type="pres">
      <dgm:prSet presAssocID="{76DB251B-F047-425B-8EDC-91483C6264FC}" presName="hierRoot2" presStyleCnt="0"/>
      <dgm:spPr/>
    </dgm:pt>
    <dgm:pt modelId="{D51F3E11-67C8-44AB-9B12-2F19B0964878}" type="pres">
      <dgm:prSet presAssocID="{76DB251B-F047-425B-8EDC-91483C6264FC}" presName="composite2" presStyleCnt="0"/>
      <dgm:spPr/>
    </dgm:pt>
    <dgm:pt modelId="{5379288A-1C09-42C5-9EA5-E269AFE75017}" type="pres">
      <dgm:prSet presAssocID="{76DB251B-F047-425B-8EDC-91483C6264FC}" presName="background2" presStyleLbl="node2" presStyleIdx="0" presStyleCnt="1"/>
      <dgm:spPr>
        <a:solidFill>
          <a:schemeClr val="accent6">
            <a:lumMod val="75000"/>
          </a:schemeClr>
        </a:solidFill>
      </dgm:spPr>
      <dgm:t>
        <a:bodyPr/>
        <a:lstStyle/>
        <a:p>
          <a:endParaRPr lang="en-US"/>
        </a:p>
      </dgm:t>
    </dgm:pt>
    <dgm:pt modelId="{2AC4E5BD-911D-462E-B0F3-800318FA8B57}" type="pres">
      <dgm:prSet presAssocID="{76DB251B-F047-425B-8EDC-91483C6264FC}" presName="text2" presStyleLbl="fgAcc2" presStyleIdx="0" presStyleCnt="1" custScaleX="260374" custScaleY="59885">
        <dgm:presLayoutVars>
          <dgm:chPref val="3"/>
        </dgm:presLayoutVars>
      </dgm:prSet>
      <dgm:spPr/>
      <dgm:t>
        <a:bodyPr/>
        <a:lstStyle/>
        <a:p>
          <a:endParaRPr lang="en-US"/>
        </a:p>
      </dgm:t>
    </dgm:pt>
    <dgm:pt modelId="{35E9DC99-CCAD-447C-A6B4-686D7D759005}" type="pres">
      <dgm:prSet presAssocID="{76DB251B-F047-425B-8EDC-91483C6264FC}" presName="hierChild3" presStyleCnt="0"/>
      <dgm:spPr/>
    </dgm:pt>
    <dgm:pt modelId="{5107CB15-3009-49F3-897E-B70357B2364A}" type="pres">
      <dgm:prSet presAssocID="{37719950-A6E4-424F-B202-F13D5A8C7A8B}" presName="Name17" presStyleLbl="parChTrans1D3" presStyleIdx="0" presStyleCnt="2"/>
      <dgm:spPr/>
      <dgm:t>
        <a:bodyPr/>
        <a:lstStyle/>
        <a:p>
          <a:endParaRPr lang="en-US"/>
        </a:p>
      </dgm:t>
    </dgm:pt>
    <dgm:pt modelId="{0516B49F-D239-4D6B-A631-A056FB6BA2CA}" type="pres">
      <dgm:prSet presAssocID="{A8C523FD-13B1-4425-826D-A02F9A47CF75}" presName="hierRoot3" presStyleCnt="0"/>
      <dgm:spPr/>
    </dgm:pt>
    <dgm:pt modelId="{E1C32365-4F7C-4E1D-9756-E3BD0A2317E5}" type="pres">
      <dgm:prSet presAssocID="{A8C523FD-13B1-4425-826D-A02F9A47CF75}" presName="composite3" presStyleCnt="0"/>
      <dgm:spPr/>
    </dgm:pt>
    <dgm:pt modelId="{9F8C5E45-D62B-48CA-BCAA-2E43C81A26A1}" type="pres">
      <dgm:prSet presAssocID="{A8C523FD-13B1-4425-826D-A02F9A47CF75}" presName="background3" presStyleLbl="node3" presStyleIdx="0" presStyleCnt="2"/>
      <dgm:spPr>
        <a:solidFill>
          <a:schemeClr val="accent3">
            <a:lumMod val="75000"/>
          </a:schemeClr>
        </a:solidFill>
      </dgm:spPr>
      <dgm:t>
        <a:bodyPr/>
        <a:lstStyle/>
        <a:p>
          <a:endParaRPr lang="en-US"/>
        </a:p>
      </dgm:t>
    </dgm:pt>
    <dgm:pt modelId="{B8F107B9-EC54-4D4B-9909-C98216E35945}" type="pres">
      <dgm:prSet presAssocID="{A8C523FD-13B1-4425-826D-A02F9A47CF75}" presName="text3" presStyleLbl="fgAcc3" presStyleIdx="0" presStyleCnt="2" custScaleX="260054" custScaleY="64485">
        <dgm:presLayoutVars>
          <dgm:chPref val="3"/>
        </dgm:presLayoutVars>
      </dgm:prSet>
      <dgm:spPr/>
      <dgm:t>
        <a:bodyPr/>
        <a:lstStyle/>
        <a:p>
          <a:endParaRPr lang="en-US"/>
        </a:p>
      </dgm:t>
    </dgm:pt>
    <dgm:pt modelId="{F5A4E057-04F2-4D81-A25B-C3F616B48713}" type="pres">
      <dgm:prSet presAssocID="{A8C523FD-13B1-4425-826D-A02F9A47CF75}" presName="hierChild4" presStyleCnt="0"/>
      <dgm:spPr/>
    </dgm:pt>
    <dgm:pt modelId="{FCADB182-3F68-409C-A6EE-61EB5200AEE3}" type="pres">
      <dgm:prSet presAssocID="{3ABDA812-4A76-473B-98D0-E2C1BED6942E}" presName="Name23" presStyleLbl="parChTrans1D4" presStyleIdx="0" presStyleCnt="2"/>
      <dgm:spPr/>
      <dgm:t>
        <a:bodyPr/>
        <a:lstStyle/>
        <a:p>
          <a:endParaRPr lang="en-US"/>
        </a:p>
      </dgm:t>
    </dgm:pt>
    <dgm:pt modelId="{64CEC915-57E9-4D61-AC21-0E422BA12B06}" type="pres">
      <dgm:prSet presAssocID="{D7357F99-4512-43B7-8C69-0736CBB61CF7}" presName="hierRoot4" presStyleCnt="0"/>
      <dgm:spPr/>
    </dgm:pt>
    <dgm:pt modelId="{A48DD873-4F8E-4292-80EB-1DD43E227AA9}" type="pres">
      <dgm:prSet presAssocID="{D7357F99-4512-43B7-8C69-0736CBB61CF7}" presName="composite4" presStyleCnt="0"/>
      <dgm:spPr/>
    </dgm:pt>
    <dgm:pt modelId="{B445C2C7-EAF3-41B1-A9B1-56631FB9CA23}" type="pres">
      <dgm:prSet presAssocID="{D7357F99-4512-43B7-8C69-0736CBB61CF7}" presName="background4" presStyleLbl="node4" presStyleIdx="0" presStyleCnt="2"/>
      <dgm:spPr>
        <a:solidFill>
          <a:schemeClr val="accent2">
            <a:lumMod val="75000"/>
          </a:schemeClr>
        </a:solidFill>
      </dgm:spPr>
      <dgm:t>
        <a:bodyPr/>
        <a:lstStyle/>
        <a:p>
          <a:endParaRPr lang="en-US"/>
        </a:p>
      </dgm:t>
    </dgm:pt>
    <dgm:pt modelId="{7F9A0BF6-47C1-4C7C-A19B-C53E86021052}" type="pres">
      <dgm:prSet presAssocID="{D7357F99-4512-43B7-8C69-0736CBB61CF7}" presName="text4" presStyleLbl="fgAcc4" presStyleIdx="0" presStyleCnt="2" custScaleX="249629" custScaleY="144300">
        <dgm:presLayoutVars>
          <dgm:chPref val="3"/>
        </dgm:presLayoutVars>
      </dgm:prSet>
      <dgm:spPr/>
      <dgm:t>
        <a:bodyPr/>
        <a:lstStyle/>
        <a:p>
          <a:endParaRPr lang="en-US"/>
        </a:p>
      </dgm:t>
    </dgm:pt>
    <dgm:pt modelId="{ADA75D55-B46C-4450-A4F2-C1CE5C1EEE19}" type="pres">
      <dgm:prSet presAssocID="{D7357F99-4512-43B7-8C69-0736CBB61CF7}" presName="hierChild5" presStyleCnt="0"/>
      <dgm:spPr/>
    </dgm:pt>
    <dgm:pt modelId="{6FB391A5-ECD4-48BE-918B-11AA1335113E}" type="pres">
      <dgm:prSet presAssocID="{ADE4D72C-B732-46B4-BB8E-45A19318D5B5}" presName="Name17" presStyleLbl="parChTrans1D3" presStyleIdx="1" presStyleCnt="2"/>
      <dgm:spPr/>
      <dgm:t>
        <a:bodyPr/>
        <a:lstStyle/>
        <a:p>
          <a:endParaRPr lang="en-US"/>
        </a:p>
      </dgm:t>
    </dgm:pt>
    <dgm:pt modelId="{2A86265F-3627-4868-A5EF-269C1A439443}" type="pres">
      <dgm:prSet presAssocID="{BA3CB9AB-6C73-4B92-A69C-F25DE917269F}" presName="hierRoot3" presStyleCnt="0"/>
      <dgm:spPr/>
    </dgm:pt>
    <dgm:pt modelId="{D253154C-6A13-4F53-AD2A-8E8F452571D0}" type="pres">
      <dgm:prSet presAssocID="{BA3CB9AB-6C73-4B92-A69C-F25DE917269F}" presName="composite3" presStyleCnt="0"/>
      <dgm:spPr/>
    </dgm:pt>
    <dgm:pt modelId="{A3FAF3D3-E04F-4A9A-A90C-427CDAFE31B9}" type="pres">
      <dgm:prSet presAssocID="{BA3CB9AB-6C73-4B92-A69C-F25DE917269F}" presName="background3" presStyleLbl="node3" presStyleIdx="1" presStyleCnt="2"/>
      <dgm:spPr>
        <a:solidFill>
          <a:schemeClr val="accent3">
            <a:lumMod val="75000"/>
          </a:schemeClr>
        </a:solidFill>
      </dgm:spPr>
      <dgm:t>
        <a:bodyPr/>
        <a:lstStyle/>
        <a:p>
          <a:endParaRPr lang="en-US"/>
        </a:p>
      </dgm:t>
    </dgm:pt>
    <dgm:pt modelId="{8064DF09-C37D-4366-A064-F5D6E24D6E06}" type="pres">
      <dgm:prSet presAssocID="{BA3CB9AB-6C73-4B92-A69C-F25DE917269F}" presName="text3" presStyleLbl="fgAcc3" presStyleIdx="1" presStyleCnt="2" custScaleX="262204" custScaleY="59998">
        <dgm:presLayoutVars>
          <dgm:chPref val="3"/>
        </dgm:presLayoutVars>
      </dgm:prSet>
      <dgm:spPr/>
      <dgm:t>
        <a:bodyPr/>
        <a:lstStyle/>
        <a:p>
          <a:endParaRPr lang="en-US"/>
        </a:p>
      </dgm:t>
    </dgm:pt>
    <dgm:pt modelId="{11306948-C540-46B1-9A1B-7D281D15341B}" type="pres">
      <dgm:prSet presAssocID="{BA3CB9AB-6C73-4B92-A69C-F25DE917269F}" presName="hierChild4" presStyleCnt="0"/>
      <dgm:spPr/>
    </dgm:pt>
    <dgm:pt modelId="{A1387155-7402-421A-B484-8D76AF921CE0}" type="pres">
      <dgm:prSet presAssocID="{17AA64A6-B7E1-4409-A558-0E2074127A26}" presName="Name23" presStyleLbl="parChTrans1D4" presStyleIdx="1" presStyleCnt="2"/>
      <dgm:spPr/>
      <dgm:t>
        <a:bodyPr/>
        <a:lstStyle/>
        <a:p>
          <a:endParaRPr lang="en-US"/>
        </a:p>
      </dgm:t>
    </dgm:pt>
    <dgm:pt modelId="{B0594C55-84F5-478D-86C4-E80AA28B16EC}" type="pres">
      <dgm:prSet presAssocID="{C5D754A5-6055-4B72-A16C-3DB8CB8BC32C}" presName="hierRoot4" presStyleCnt="0"/>
      <dgm:spPr/>
    </dgm:pt>
    <dgm:pt modelId="{3488DDD8-9DD6-4C83-B994-7E1B7BF8E311}" type="pres">
      <dgm:prSet presAssocID="{C5D754A5-6055-4B72-A16C-3DB8CB8BC32C}" presName="composite4" presStyleCnt="0"/>
      <dgm:spPr/>
    </dgm:pt>
    <dgm:pt modelId="{05161A21-E835-4B36-B58B-B8B3282DA35A}" type="pres">
      <dgm:prSet presAssocID="{C5D754A5-6055-4B72-A16C-3DB8CB8BC32C}" presName="background4" presStyleLbl="node4" presStyleIdx="1" presStyleCnt="2"/>
      <dgm:spPr>
        <a:solidFill>
          <a:schemeClr val="accent2">
            <a:lumMod val="75000"/>
          </a:schemeClr>
        </a:solidFill>
      </dgm:spPr>
      <dgm:t>
        <a:bodyPr/>
        <a:lstStyle/>
        <a:p>
          <a:endParaRPr lang="en-US"/>
        </a:p>
      </dgm:t>
    </dgm:pt>
    <dgm:pt modelId="{0D9C8868-46A3-4FBC-B6C9-75AACD3E145B}" type="pres">
      <dgm:prSet presAssocID="{C5D754A5-6055-4B72-A16C-3DB8CB8BC32C}" presName="text4" presStyleLbl="fgAcc4" presStyleIdx="1" presStyleCnt="2" custScaleX="247959" custScaleY="154344">
        <dgm:presLayoutVars>
          <dgm:chPref val="3"/>
        </dgm:presLayoutVars>
      </dgm:prSet>
      <dgm:spPr/>
      <dgm:t>
        <a:bodyPr/>
        <a:lstStyle/>
        <a:p>
          <a:endParaRPr lang="en-US"/>
        </a:p>
      </dgm:t>
    </dgm:pt>
    <dgm:pt modelId="{7870D3D2-0BDF-4EF7-AC44-A796E001667D}" type="pres">
      <dgm:prSet presAssocID="{C5D754A5-6055-4B72-A16C-3DB8CB8BC32C}" presName="hierChild5" presStyleCnt="0"/>
      <dgm:spPr/>
    </dgm:pt>
  </dgm:ptLst>
  <dgm:cxnLst>
    <dgm:cxn modelId="{011B6EF4-1970-4063-89EF-26DF17F6B95E}" srcId="{37B21D70-8277-4A16-8A06-7DCB52CA2749}" destId="{76DB251B-F047-425B-8EDC-91483C6264FC}" srcOrd="0" destOrd="0" parTransId="{0007E318-A016-4558-8B91-E71B4ECD8501}" sibTransId="{D3D12E8B-A1E9-4BDC-9D90-EA97597EAEF0}"/>
    <dgm:cxn modelId="{23486985-2BCE-0B4B-A657-ACEEF2409583}" type="presOf" srcId="{D7357F99-4512-43B7-8C69-0736CBB61CF7}" destId="{7F9A0BF6-47C1-4C7C-A19B-C53E86021052}" srcOrd="0" destOrd="0" presId="urn:microsoft.com/office/officeart/2005/8/layout/hierarchy1"/>
    <dgm:cxn modelId="{C18E00B0-E0A7-40C7-9392-A9D8975345A3}" srcId="{E7ED26CB-65F5-490C-B224-7060FA092B5E}" destId="{37B21D70-8277-4A16-8A06-7DCB52CA2749}" srcOrd="0" destOrd="0" parTransId="{6D79975C-DF3A-4EFA-81F6-A160F4DA3B8C}" sibTransId="{948B310F-AED6-4F30-B612-B4D19E408607}"/>
    <dgm:cxn modelId="{F8FFCEDC-D9FA-344E-9819-F6EDE454A236}" type="presOf" srcId="{A8C523FD-13B1-4425-826D-A02F9A47CF75}" destId="{B8F107B9-EC54-4D4B-9909-C98216E35945}" srcOrd="0" destOrd="0" presId="urn:microsoft.com/office/officeart/2005/8/layout/hierarchy1"/>
    <dgm:cxn modelId="{686727EB-E393-EB48-9C4F-F847F588BEAB}" type="presOf" srcId="{0007E318-A016-4558-8B91-E71B4ECD8501}" destId="{9DE923D3-9949-4D3C-8BB7-46D6F19DF01D}" srcOrd="0" destOrd="0" presId="urn:microsoft.com/office/officeart/2005/8/layout/hierarchy1"/>
    <dgm:cxn modelId="{AE76A510-A2F4-A749-BC1A-9243EC03EA20}" type="presOf" srcId="{37719950-A6E4-424F-B202-F13D5A8C7A8B}" destId="{5107CB15-3009-49F3-897E-B70357B2364A}" srcOrd="0" destOrd="0" presId="urn:microsoft.com/office/officeart/2005/8/layout/hierarchy1"/>
    <dgm:cxn modelId="{2F7D42C0-7458-4CB1-AC8A-2C77881E22C8}" srcId="{A8C523FD-13B1-4425-826D-A02F9A47CF75}" destId="{D7357F99-4512-43B7-8C69-0736CBB61CF7}" srcOrd="0" destOrd="0" parTransId="{3ABDA812-4A76-473B-98D0-E2C1BED6942E}" sibTransId="{05B297D4-DD97-49F2-BF50-125B141D6358}"/>
    <dgm:cxn modelId="{E9CA8899-3BA1-164D-A314-AB522D6DEA1A}" type="presOf" srcId="{E7ED26CB-65F5-490C-B224-7060FA092B5E}" destId="{6491BD4A-5A1B-466E-A055-6AB89CBAA403}" srcOrd="0" destOrd="0" presId="urn:microsoft.com/office/officeart/2005/8/layout/hierarchy1"/>
    <dgm:cxn modelId="{654795BD-7FB4-42A2-8CB7-68D5369DE9A0}" srcId="{76DB251B-F047-425B-8EDC-91483C6264FC}" destId="{A8C523FD-13B1-4425-826D-A02F9A47CF75}" srcOrd="0" destOrd="0" parTransId="{37719950-A6E4-424F-B202-F13D5A8C7A8B}" sibTransId="{7EF5B16B-1157-45F2-BB8D-84122D78D936}"/>
    <dgm:cxn modelId="{5E99194D-4157-D04F-BAAF-5423DDB7C749}" type="presOf" srcId="{17AA64A6-B7E1-4409-A558-0E2074127A26}" destId="{A1387155-7402-421A-B484-8D76AF921CE0}" srcOrd="0" destOrd="0" presId="urn:microsoft.com/office/officeart/2005/8/layout/hierarchy1"/>
    <dgm:cxn modelId="{0D0C72F7-5BC9-514E-A278-119D161336C2}" type="presOf" srcId="{C5D754A5-6055-4B72-A16C-3DB8CB8BC32C}" destId="{0D9C8868-46A3-4FBC-B6C9-75AACD3E145B}" srcOrd="0" destOrd="0" presId="urn:microsoft.com/office/officeart/2005/8/layout/hierarchy1"/>
    <dgm:cxn modelId="{ACE32293-E2E1-5348-B023-E9431C8A589D}" type="presOf" srcId="{37B21D70-8277-4A16-8A06-7DCB52CA2749}" destId="{C0D046FA-F399-493E-9576-59C2E4FE8A5F}" srcOrd="0" destOrd="0" presId="urn:microsoft.com/office/officeart/2005/8/layout/hierarchy1"/>
    <dgm:cxn modelId="{EEC1D747-EB4C-BB46-AB60-6C2FA9D98DC9}" type="presOf" srcId="{3ABDA812-4A76-473B-98D0-E2C1BED6942E}" destId="{FCADB182-3F68-409C-A6EE-61EB5200AEE3}" srcOrd="0" destOrd="0" presId="urn:microsoft.com/office/officeart/2005/8/layout/hierarchy1"/>
    <dgm:cxn modelId="{4CA43CB1-A9BA-4D73-BBF8-60571A285691}" srcId="{BA3CB9AB-6C73-4B92-A69C-F25DE917269F}" destId="{C5D754A5-6055-4B72-A16C-3DB8CB8BC32C}" srcOrd="0" destOrd="0" parTransId="{17AA64A6-B7E1-4409-A558-0E2074127A26}" sibTransId="{2F2BCCD2-41B7-4A10-961F-8256B1472703}"/>
    <dgm:cxn modelId="{670DAFE3-2052-4595-BEE5-15C080ECA75B}" srcId="{76DB251B-F047-425B-8EDC-91483C6264FC}" destId="{BA3CB9AB-6C73-4B92-A69C-F25DE917269F}" srcOrd="1" destOrd="0" parTransId="{ADE4D72C-B732-46B4-BB8E-45A19318D5B5}" sibTransId="{1060BAE6-5247-46ED-81C1-AACBDDA8A2A3}"/>
    <dgm:cxn modelId="{C4FF59DB-A4EB-8949-98BE-7F72E0014696}" type="presOf" srcId="{ADE4D72C-B732-46B4-BB8E-45A19318D5B5}" destId="{6FB391A5-ECD4-48BE-918B-11AA1335113E}" srcOrd="0" destOrd="0" presId="urn:microsoft.com/office/officeart/2005/8/layout/hierarchy1"/>
    <dgm:cxn modelId="{F8A1ADC6-C17D-4E42-A77A-9C45CE49A1DE}" type="presOf" srcId="{BA3CB9AB-6C73-4B92-A69C-F25DE917269F}" destId="{8064DF09-C37D-4366-A064-F5D6E24D6E06}" srcOrd="0" destOrd="0" presId="urn:microsoft.com/office/officeart/2005/8/layout/hierarchy1"/>
    <dgm:cxn modelId="{903CE741-551F-404F-A93F-E12B4E52C2CA}" type="presOf" srcId="{76DB251B-F047-425B-8EDC-91483C6264FC}" destId="{2AC4E5BD-911D-462E-B0F3-800318FA8B57}" srcOrd="0" destOrd="0" presId="urn:microsoft.com/office/officeart/2005/8/layout/hierarchy1"/>
    <dgm:cxn modelId="{DF87F42F-445B-A443-AB2B-ACC1BFF72646}" type="presParOf" srcId="{6491BD4A-5A1B-466E-A055-6AB89CBAA403}" destId="{5A0CF89E-2E74-4642-A702-4D0AF6AF9044}" srcOrd="0" destOrd="0" presId="urn:microsoft.com/office/officeart/2005/8/layout/hierarchy1"/>
    <dgm:cxn modelId="{713A5243-19F6-6C42-AD99-B60A694632FD}" type="presParOf" srcId="{5A0CF89E-2E74-4642-A702-4D0AF6AF9044}" destId="{3E0DC40D-1F2B-48BC-80DA-599D3BF7D0A5}" srcOrd="0" destOrd="0" presId="urn:microsoft.com/office/officeart/2005/8/layout/hierarchy1"/>
    <dgm:cxn modelId="{684E1357-5F95-ED42-A4BC-CF2475C915BC}" type="presParOf" srcId="{3E0DC40D-1F2B-48BC-80DA-599D3BF7D0A5}" destId="{D8235FD2-E640-472F-8958-06828A0F62C0}" srcOrd="0" destOrd="0" presId="urn:microsoft.com/office/officeart/2005/8/layout/hierarchy1"/>
    <dgm:cxn modelId="{389B20BE-580F-BE4A-A11D-DCE604E083E0}" type="presParOf" srcId="{3E0DC40D-1F2B-48BC-80DA-599D3BF7D0A5}" destId="{C0D046FA-F399-493E-9576-59C2E4FE8A5F}" srcOrd="1" destOrd="0" presId="urn:microsoft.com/office/officeart/2005/8/layout/hierarchy1"/>
    <dgm:cxn modelId="{CC796A9D-95FC-3446-B9FC-19DA51F78A3C}" type="presParOf" srcId="{5A0CF89E-2E74-4642-A702-4D0AF6AF9044}" destId="{9E5A34EC-B353-48B9-88CA-205F4279FBFA}" srcOrd="1" destOrd="0" presId="urn:microsoft.com/office/officeart/2005/8/layout/hierarchy1"/>
    <dgm:cxn modelId="{C54CCB18-A5B4-584B-B840-FDA357B81DA5}" type="presParOf" srcId="{9E5A34EC-B353-48B9-88CA-205F4279FBFA}" destId="{9DE923D3-9949-4D3C-8BB7-46D6F19DF01D}" srcOrd="0" destOrd="0" presId="urn:microsoft.com/office/officeart/2005/8/layout/hierarchy1"/>
    <dgm:cxn modelId="{EBC4BBB1-5AE5-2141-9D84-F0DE0A6D801D}" type="presParOf" srcId="{9E5A34EC-B353-48B9-88CA-205F4279FBFA}" destId="{DF2B93E9-30CD-436D-8900-59BA9D81CAEF}" srcOrd="1" destOrd="0" presId="urn:microsoft.com/office/officeart/2005/8/layout/hierarchy1"/>
    <dgm:cxn modelId="{DA3861A1-621A-BA4C-B0B6-6A23D4FBA522}" type="presParOf" srcId="{DF2B93E9-30CD-436D-8900-59BA9D81CAEF}" destId="{D51F3E11-67C8-44AB-9B12-2F19B0964878}" srcOrd="0" destOrd="0" presId="urn:microsoft.com/office/officeart/2005/8/layout/hierarchy1"/>
    <dgm:cxn modelId="{F8917A48-4C4C-CE45-8B19-7A3808E24640}" type="presParOf" srcId="{D51F3E11-67C8-44AB-9B12-2F19B0964878}" destId="{5379288A-1C09-42C5-9EA5-E269AFE75017}" srcOrd="0" destOrd="0" presId="urn:microsoft.com/office/officeart/2005/8/layout/hierarchy1"/>
    <dgm:cxn modelId="{62DB435F-1D43-2747-A7D2-96C9479BFB58}" type="presParOf" srcId="{D51F3E11-67C8-44AB-9B12-2F19B0964878}" destId="{2AC4E5BD-911D-462E-B0F3-800318FA8B57}" srcOrd="1" destOrd="0" presId="urn:microsoft.com/office/officeart/2005/8/layout/hierarchy1"/>
    <dgm:cxn modelId="{5190E80A-A146-F04F-A828-BED357200C35}" type="presParOf" srcId="{DF2B93E9-30CD-436D-8900-59BA9D81CAEF}" destId="{35E9DC99-CCAD-447C-A6B4-686D7D759005}" srcOrd="1" destOrd="0" presId="urn:microsoft.com/office/officeart/2005/8/layout/hierarchy1"/>
    <dgm:cxn modelId="{BFF73EE2-0667-A249-B2F1-FB947C2DB4E6}" type="presParOf" srcId="{35E9DC99-CCAD-447C-A6B4-686D7D759005}" destId="{5107CB15-3009-49F3-897E-B70357B2364A}" srcOrd="0" destOrd="0" presId="urn:microsoft.com/office/officeart/2005/8/layout/hierarchy1"/>
    <dgm:cxn modelId="{94685BDD-92DF-8445-98F2-F0A6B8850CA8}" type="presParOf" srcId="{35E9DC99-CCAD-447C-A6B4-686D7D759005}" destId="{0516B49F-D239-4D6B-A631-A056FB6BA2CA}" srcOrd="1" destOrd="0" presId="urn:microsoft.com/office/officeart/2005/8/layout/hierarchy1"/>
    <dgm:cxn modelId="{4E5C377D-4B53-1948-BB75-8C435CC5E7C9}" type="presParOf" srcId="{0516B49F-D239-4D6B-A631-A056FB6BA2CA}" destId="{E1C32365-4F7C-4E1D-9756-E3BD0A2317E5}" srcOrd="0" destOrd="0" presId="urn:microsoft.com/office/officeart/2005/8/layout/hierarchy1"/>
    <dgm:cxn modelId="{2C84687A-43A1-8B4B-B5DE-99A328952FEC}" type="presParOf" srcId="{E1C32365-4F7C-4E1D-9756-E3BD0A2317E5}" destId="{9F8C5E45-D62B-48CA-BCAA-2E43C81A26A1}" srcOrd="0" destOrd="0" presId="urn:microsoft.com/office/officeart/2005/8/layout/hierarchy1"/>
    <dgm:cxn modelId="{D5B0B846-8F88-7A45-95E6-AB318A27F91E}" type="presParOf" srcId="{E1C32365-4F7C-4E1D-9756-E3BD0A2317E5}" destId="{B8F107B9-EC54-4D4B-9909-C98216E35945}" srcOrd="1" destOrd="0" presId="urn:microsoft.com/office/officeart/2005/8/layout/hierarchy1"/>
    <dgm:cxn modelId="{D4C8F63A-1C2D-A547-B354-8A2BECC32D80}" type="presParOf" srcId="{0516B49F-D239-4D6B-A631-A056FB6BA2CA}" destId="{F5A4E057-04F2-4D81-A25B-C3F616B48713}" srcOrd="1" destOrd="0" presId="urn:microsoft.com/office/officeart/2005/8/layout/hierarchy1"/>
    <dgm:cxn modelId="{374252CB-369B-6F43-A34D-EA1FA0032482}" type="presParOf" srcId="{F5A4E057-04F2-4D81-A25B-C3F616B48713}" destId="{FCADB182-3F68-409C-A6EE-61EB5200AEE3}" srcOrd="0" destOrd="0" presId="urn:microsoft.com/office/officeart/2005/8/layout/hierarchy1"/>
    <dgm:cxn modelId="{3C8338FC-D287-2F43-9A7F-1564A498B8FA}" type="presParOf" srcId="{F5A4E057-04F2-4D81-A25B-C3F616B48713}" destId="{64CEC915-57E9-4D61-AC21-0E422BA12B06}" srcOrd="1" destOrd="0" presId="urn:microsoft.com/office/officeart/2005/8/layout/hierarchy1"/>
    <dgm:cxn modelId="{60380C84-92A7-954A-9F3D-56A0E37D94E4}" type="presParOf" srcId="{64CEC915-57E9-4D61-AC21-0E422BA12B06}" destId="{A48DD873-4F8E-4292-80EB-1DD43E227AA9}" srcOrd="0" destOrd="0" presId="urn:microsoft.com/office/officeart/2005/8/layout/hierarchy1"/>
    <dgm:cxn modelId="{4B3FB819-E238-D041-8CFD-9720B03460B7}" type="presParOf" srcId="{A48DD873-4F8E-4292-80EB-1DD43E227AA9}" destId="{B445C2C7-EAF3-41B1-A9B1-56631FB9CA23}" srcOrd="0" destOrd="0" presId="urn:microsoft.com/office/officeart/2005/8/layout/hierarchy1"/>
    <dgm:cxn modelId="{DAD1ED30-BEFB-8242-AB35-EB404947FC7B}" type="presParOf" srcId="{A48DD873-4F8E-4292-80EB-1DD43E227AA9}" destId="{7F9A0BF6-47C1-4C7C-A19B-C53E86021052}" srcOrd="1" destOrd="0" presId="urn:microsoft.com/office/officeart/2005/8/layout/hierarchy1"/>
    <dgm:cxn modelId="{6EEEA97A-AFF2-7F46-A09F-9E2627E8681D}" type="presParOf" srcId="{64CEC915-57E9-4D61-AC21-0E422BA12B06}" destId="{ADA75D55-B46C-4450-A4F2-C1CE5C1EEE19}" srcOrd="1" destOrd="0" presId="urn:microsoft.com/office/officeart/2005/8/layout/hierarchy1"/>
    <dgm:cxn modelId="{51902699-BACC-874D-AD66-01B489310314}" type="presParOf" srcId="{35E9DC99-CCAD-447C-A6B4-686D7D759005}" destId="{6FB391A5-ECD4-48BE-918B-11AA1335113E}" srcOrd="2" destOrd="0" presId="urn:microsoft.com/office/officeart/2005/8/layout/hierarchy1"/>
    <dgm:cxn modelId="{B94C8D86-9A21-E146-88B6-A8B4C14D46F9}" type="presParOf" srcId="{35E9DC99-CCAD-447C-A6B4-686D7D759005}" destId="{2A86265F-3627-4868-A5EF-269C1A439443}" srcOrd="3" destOrd="0" presId="urn:microsoft.com/office/officeart/2005/8/layout/hierarchy1"/>
    <dgm:cxn modelId="{73A1FF6C-4767-0E47-80A6-18B0FDE26CFC}" type="presParOf" srcId="{2A86265F-3627-4868-A5EF-269C1A439443}" destId="{D253154C-6A13-4F53-AD2A-8E8F452571D0}" srcOrd="0" destOrd="0" presId="urn:microsoft.com/office/officeart/2005/8/layout/hierarchy1"/>
    <dgm:cxn modelId="{B3008D99-986B-5B45-A480-BA53E6E3E834}" type="presParOf" srcId="{D253154C-6A13-4F53-AD2A-8E8F452571D0}" destId="{A3FAF3D3-E04F-4A9A-A90C-427CDAFE31B9}" srcOrd="0" destOrd="0" presId="urn:microsoft.com/office/officeart/2005/8/layout/hierarchy1"/>
    <dgm:cxn modelId="{17E430DB-5E90-E441-B3CD-ED909B8D1403}" type="presParOf" srcId="{D253154C-6A13-4F53-AD2A-8E8F452571D0}" destId="{8064DF09-C37D-4366-A064-F5D6E24D6E06}" srcOrd="1" destOrd="0" presId="urn:microsoft.com/office/officeart/2005/8/layout/hierarchy1"/>
    <dgm:cxn modelId="{737BA569-89B9-9D4A-9E85-188224B89BED}" type="presParOf" srcId="{2A86265F-3627-4868-A5EF-269C1A439443}" destId="{11306948-C540-46B1-9A1B-7D281D15341B}" srcOrd="1" destOrd="0" presId="urn:microsoft.com/office/officeart/2005/8/layout/hierarchy1"/>
    <dgm:cxn modelId="{982E7CC7-C22E-234D-BC18-8CB8F04CEA44}" type="presParOf" srcId="{11306948-C540-46B1-9A1B-7D281D15341B}" destId="{A1387155-7402-421A-B484-8D76AF921CE0}" srcOrd="0" destOrd="0" presId="urn:microsoft.com/office/officeart/2005/8/layout/hierarchy1"/>
    <dgm:cxn modelId="{892961BA-3D50-284A-A53E-AB3888FF882B}" type="presParOf" srcId="{11306948-C540-46B1-9A1B-7D281D15341B}" destId="{B0594C55-84F5-478D-86C4-E80AA28B16EC}" srcOrd="1" destOrd="0" presId="urn:microsoft.com/office/officeart/2005/8/layout/hierarchy1"/>
    <dgm:cxn modelId="{DE23D94C-B2D6-634E-A801-61772784E7A0}" type="presParOf" srcId="{B0594C55-84F5-478D-86C4-E80AA28B16EC}" destId="{3488DDD8-9DD6-4C83-B994-7E1B7BF8E311}" srcOrd="0" destOrd="0" presId="urn:microsoft.com/office/officeart/2005/8/layout/hierarchy1"/>
    <dgm:cxn modelId="{32D8F3A8-EEF7-C14E-9CBF-16DF5B1708BF}" type="presParOf" srcId="{3488DDD8-9DD6-4C83-B994-7E1B7BF8E311}" destId="{05161A21-E835-4B36-B58B-B8B3282DA35A}" srcOrd="0" destOrd="0" presId="urn:microsoft.com/office/officeart/2005/8/layout/hierarchy1"/>
    <dgm:cxn modelId="{B13A23F2-B5CB-2C43-B0F5-E6B52A4E932F}" type="presParOf" srcId="{3488DDD8-9DD6-4C83-B994-7E1B7BF8E311}" destId="{0D9C8868-46A3-4FBC-B6C9-75AACD3E145B}" srcOrd="1" destOrd="0" presId="urn:microsoft.com/office/officeart/2005/8/layout/hierarchy1"/>
    <dgm:cxn modelId="{5C510124-5836-474B-8B9C-4F18AA89620B}" type="presParOf" srcId="{B0594C55-84F5-478D-86C4-E80AA28B16EC}" destId="{7870D3D2-0BDF-4EF7-AC44-A796E001667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387155-7402-421A-B484-8D76AF921CE0}">
      <dsp:nvSpPr>
        <dsp:cNvPr id="0" name=""/>
        <dsp:cNvSpPr/>
      </dsp:nvSpPr>
      <dsp:spPr>
        <a:xfrm>
          <a:off x="6190395" y="2736651"/>
          <a:ext cx="91440" cy="438690"/>
        </a:xfrm>
        <a:custGeom>
          <a:avLst/>
          <a:gdLst/>
          <a:ahLst/>
          <a:cxnLst/>
          <a:rect l="0" t="0" r="0" b="0"/>
          <a:pathLst>
            <a:path>
              <a:moveTo>
                <a:pt x="45720" y="0"/>
              </a:moveTo>
              <a:lnTo>
                <a:pt x="45720" y="438690"/>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6FB391A5-ECD4-48BE-918B-11AA1335113E}">
      <dsp:nvSpPr>
        <dsp:cNvPr id="0" name=""/>
        <dsp:cNvSpPr/>
      </dsp:nvSpPr>
      <dsp:spPr>
        <a:xfrm>
          <a:off x="4107200" y="1723282"/>
          <a:ext cx="2128915" cy="438690"/>
        </a:xfrm>
        <a:custGeom>
          <a:avLst/>
          <a:gdLst/>
          <a:ahLst/>
          <a:cxnLst/>
          <a:rect l="0" t="0" r="0" b="0"/>
          <a:pathLst>
            <a:path>
              <a:moveTo>
                <a:pt x="0" y="0"/>
              </a:moveTo>
              <a:lnTo>
                <a:pt x="0" y="298954"/>
              </a:lnTo>
              <a:lnTo>
                <a:pt x="2128915" y="298954"/>
              </a:lnTo>
              <a:lnTo>
                <a:pt x="2128915" y="438690"/>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FCADB182-3F68-409C-A6EE-61EB5200AEE3}">
      <dsp:nvSpPr>
        <dsp:cNvPr id="0" name=""/>
        <dsp:cNvSpPr/>
      </dsp:nvSpPr>
      <dsp:spPr>
        <a:xfrm>
          <a:off x="1916349" y="2779629"/>
          <a:ext cx="91440" cy="438690"/>
        </a:xfrm>
        <a:custGeom>
          <a:avLst/>
          <a:gdLst/>
          <a:ahLst/>
          <a:cxnLst/>
          <a:rect l="0" t="0" r="0" b="0"/>
          <a:pathLst>
            <a:path>
              <a:moveTo>
                <a:pt x="45720" y="0"/>
              </a:moveTo>
              <a:lnTo>
                <a:pt x="45720" y="438690"/>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5107CB15-3009-49F3-897E-B70357B2364A}">
      <dsp:nvSpPr>
        <dsp:cNvPr id="0" name=""/>
        <dsp:cNvSpPr/>
      </dsp:nvSpPr>
      <dsp:spPr>
        <a:xfrm>
          <a:off x="1962069" y="1723282"/>
          <a:ext cx="2145130" cy="438690"/>
        </a:xfrm>
        <a:custGeom>
          <a:avLst/>
          <a:gdLst/>
          <a:ahLst/>
          <a:cxnLst/>
          <a:rect l="0" t="0" r="0" b="0"/>
          <a:pathLst>
            <a:path>
              <a:moveTo>
                <a:pt x="2145130" y="0"/>
              </a:moveTo>
              <a:lnTo>
                <a:pt x="2145130" y="298954"/>
              </a:lnTo>
              <a:lnTo>
                <a:pt x="0" y="298954"/>
              </a:lnTo>
              <a:lnTo>
                <a:pt x="0" y="438690"/>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9DE923D3-9949-4D3C-8BB7-46D6F19DF01D}">
      <dsp:nvSpPr>
        <dsp:cNvPr id="0" name=""/>
        <dsp:cNvSpPr/>
      </dsp:nvSpPr>
      <dsp:spPr>
        <a:xfrm>
          <a:off x="4061480" y="739128"/>
          <a:ext cx="91440" cy="410559"/>
        </a:xfrm>
        <a:custGeom>
          <a:avLst/>
          <a:gdLst/>
          <a:ahLst/>
          <a:cxnLst/>
          <a:rect l="0" t="0" r="0" b="0"/>
          <a:pathLst>
            <a:path>
              <a:moveTo>
                <a:pt x="45720" y="0"/>
              </a:moveTo>
              <a:lnTo>
                <a:pt x="45720" y="410559"/>
              </a:lnTo>
            </a:path>
          </a:pathLst>
        </a:custGeom>
        <a:noFill/>
        <a:ln w="25400" cap="flat"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D8235FD2-E640-472F-8958-06828A0F62C0}">
      <dsp:nvSpPr>
        <dsp:cNvPr id="0" name=""/>
        <dsp:cNvSpPr/>
      </dsp:nvSpPr>
      <dsp:spPr>
        <a:xfrm>
          <a:off x="2624986" y="244419"/>
          <a:ext cx="2964427" cy="49470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D046FA-F399-493E-9576-59C2E4FE8A5F}">
      <dsp:nvSpPr>
        <dsp:cNvPr id="0" name=""/>
        <dsp:cNvSpPr/>
      </dsp:nvSpPr>
      <dsp:spPr>
        <a:xfrm>
          <a:off x="2792586" y="403638"/>
          <a:ext cx="2964427" cy="494708"/>
        </a:xfrm>
        <a:prstGeom prst="roundRect">
          <a:avLst>
            <a:gd name="adj" fmla="val 10000"/>
          </a:avLst>
        </a:prstGeom>
        <a:solidFill>
          <a:schemeClr val="lt1">
            <a:hueOff val="0"/>
            <a:satOff val="0"/>
            <a:lum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accent1">
                  <a:lumMod val="50000"/>
                </a:schemeClr>
              </a:solidFill>
            </a:rPr>
            <a:t>Board of Directors</a:t>
          </a:r>
          <a:endParaRPr lang="en-US" sz="2800" kern="1200" dirty="0">
            <a:solidFill>
              <a:schemeClr val="accent1">
                <a:lumMod val="50000"/>
              </a:schemeClr>
            </a:solidFill>
          </a:endParaRPr>
        </a:p>
      </dsp:txBody>
      <dsp:txXfrm>
        <a:off x="2807076" y="418128"/>
        <a:ext cx="2935447" cy="465728"/>
      </dsp:txXfrm>
    </dsp:sp>
    <dsp:sp modelId="{5379288A-1C09-42C5-9EA5-E269AFE75017}">
      <dsp:nvSpPr>
        <dsp:cNvPr id="0" name=""/>
        <dsp:cNvSpPr/>
      </dsp:nvSpPr>
      <dsp:spPr>
        <a:xfrm>
          <a:off x="2143470" y="1149687"/>
          <a:ext cx="3927459" cy="573595"/>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C4E5BD-911D-462E-B0F3-800318FA8B57}">
      <dsp:nvSpPr>
        <dsp:cNvPr id="0" name=""/>
        <dsp:cNvSpPr/>
      </dsp:nvSpPr>
      <dsp:spPr>
        <a:xfrm>
          <a:off x="2311069" y="1308906"/>
          <a:ext cx="3927459" cy="573595"/>
        </a:xfrm>
        <a:prstGeom prst="roundRect">
          <a:avLst>
            <a:gd name="adj" fmla="val 10000"/>
          </a:avLst>
        </a:prstGeom>
        <a:solidFill>
          <a:schemeClr val="lt1">
            <a:hueOff val="0"/>
            <a:satOff val="0"/>
            <a:lumOff val="0"/>
          </a:schemeClr>
        </a:solidFill>
        <a:ln w="25400" cap="flat" cmpd="sng" algn="ctr">
          <a:solidFill>
            <a:schemeClr val="accent6">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Chief Executive Officer (CEO)</a:t>
          </a:r>
          <a:endParaRPr lang="en-US" sz="2400" kern="1200" dirty="0">
            <a:solidFill>
              <a:schemeClr val="accent1">
                <a:lumMod val="50000"/>
              </a:schemeClr>
            </a:solidFill>
          </a:endParaRPr>
        </a:p>
      </dsp:txBody>
      <dsp:txXfrm>
        <a:off x="2327869" y="1325706"/>
        <a:ext cx="3893859" cy="539995"/>
      </dsp:txXfrm>
    </dsp:sp>
    <dsp:sp modelId="{9F8C5E45-D62B-48CA-BCAA-2E43C81A26A1}">
      <dsp:nvSpPr>
        <dsp:cNvPr id="0" name=""/>
        <dsp:cNvSpPr/>
      </dsp:nvSpPr>
      <dsp:spPr>
        <a:xfrm>
          <a:off x="753" y="2161973"/>
          <a:ext cx="3922632" cy="617655"/>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F107B9-EC54-4D4B-9909-C98216E35945}">
      <dsp:nvSpPr>
        <dsp:cNvPr id="0" name=""/>
        <dsp:cNvSpPr/>
      </dsp:nvSpPr>
      <dsp:spPr>
        <a:xfrm>
          <a:off x="168352" y="2321192"/>
          <a:ext cx="3922632" cy="617655"/>
        </a:xfrm>
        <a:prstGeom prst="roundRect">
          <a:avLst>
            <a:gd name="adj" fmla="val 10000"/>
          </a:avLst>
        </a:prstGeom>
        <a:solidFill>
          <a:schemeClr val="lt1">
            <a:hueOff val="0"/>
            <a:satOff val="0"/>
            <a:lumOff val="0"/>
          </a:schemeClr>
        </a:solidFill>
        <a:ln w="25400" cap="flat" cmpd="sng" algn="ctr">
          <a:solidFill>
            <a:schemeClr val="accent3">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Chief Operating Officer (COO)</a:t>
          </a:r>
          <a:endParaRPr lang="en-US" sz="2400" kern="1200" dirty="0">
            <a:solidFill>
              <a:schemeClr val="accent1">
                <a:lumMod val="50000"/>
              </a:schemeClr>
            </a:solidFill>
          </a:endParaRPr>
        </a:p>
      </dsp:txBody>
      <dsp:txXfrm>
        <a:off x="186442" y="2339282"/>
        <a:ext cx="3886452" cy="581475"/>
      </dsp:txXfrm>
    </dsp:sp>
    <dsp:sp modelId="{B445C2C7-EAF3-41B1-A9B1-56631FB9CA23}">
      <dsp:nvSpPr>
        <dsp:cNvPr id="0" name=""/>
        <dsp:cNvSpPr/>
      </dsp:nvSpPr>
      <dsp:spPr>
        <a:xfrm>
          <a:off x="79378" y="3218319"/>
          <a:ext cx="3765382" cy="1382146"/>
        </a:xfrm>
        <a:prstGeom prst="roundRect">
          <a:avLst>
            <a:gd name="adj" fmla="val 10000"/>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9A0BF6-47C1-4C7C-A19B-C53E86021052}">
      <dsp:nvSpPr>
        <dsp:cNvPr id="0" name=""/>
        <dsp:cNvSpPr/>
      </dsp:nvSpPr>
      <dsp:spPr>
        <a:xfrm>
          <a:off x="246977" y="3377538"/>
          <a:ext cx="3765382" cy="1382146"/>
        </a:xfrm>
        <a:prstGeom prst="roundRect">
          <a:avLst>
            <a:gd name="adj" fmla="val 10000"/>
          </a:avLst>
        </a:prstGeom>
        <a:solidFill>
          <a:schemeClr val="lt1">
            <a:hueOff val="0"/>
            <a:satOff val="0"/>
            <a:lumOff val="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Marketing, Production, Human Resources, and Other Operating Departments</a:t>
          </a:r>
          <a:endParaRPr lang="en-US" sz="2400" kern="1200" dirty="0">
            <a:solidFill>
              <a:schemeClr val="accent1">
                <a:lumMod val="50000"/>
              </a:schemeClr>
            </a:solidFill>
          </a:endParaRPr>
        </a:p>
      </dsp:txBody>
      <dsp:txXfrm>
        <a:off x="287459" y="3418020"/>
        <a:ext cx="3684418" cy="1301182"/>
      </dsp:txXfrm>
    </dsp:sp>
    <dsp:sp modelId="{A3FAF3D3-E04F-4A9A-A90C-427CDAFE31B9}">
      <dsp:nvSpPr>
        <dsp:cNvPr id="0" name=""/>
        <dsp:cNvSpPr/>
      </dsp:nvSpPr>
      <dsp:spPr>
        <a:xfrm>
          <a:off x="4258584" y="2161973"/>
          <a:ext cx="3955063" cy="574678"/>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64DF09-C37D-4366-A064-F5D6E24D6E06}">
      <dsp:nvSpPr>
        <dsp:cNvPr id="0" name=""/>
        <dsp:cNvSpPr/>
      </dsp:nvSpPr>
      <dsp:spPr>
        <a:xfrm>
          <a:off x="4426183" y="2321192"/>
          <a:ext cx="3955063" cy="574678"/>
        </a:xfrm>
        <a:prstGeom prst="roundRect">
          <a:avLst>
            <a:gd name="adj" fmla="val 10000"/>
          </a:avLst>
        </a:prstGeom>
        <a:solidFill>
          <a:schemeClr val="lt1">
            <a:hueOff val="0"/>
            <a:satOff val="0"/>
            <a:lumOff val="0"/>
          </a:schemeClr>
        </a:solidFill>
        <a:ln w="25400" cap="flat" cmpd="sng" algn="ctr">
          <a:solidFill>
            <a:schemeClr val="accent3">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Chief Financial Officer (CFO)</a:t>
          </a:r>
          <a:endParaRPr lang="en-US" sz="2400" kern="1200" dirty="0">
            <a:solidFill>
              <a:schemeClr val="accent1">
                <a:lumMod val="50000"/>
              </a:schemeClr>
            </a:solidFill>
          </a:endParaRPr>
        </a:p>
      </dsp:txBody>
      <dsp:txXfrm>
        <a:off x="4443015" y="2338024"/>
        <a:ext cx="3921399" cy="541014"/>
      </dsp:txXfrm>
    </dsp:sp>
    <dsp:sp modelId="{05161A21-E835-4B36-B58B-B8B3282DA35A}">
      <dsp:nvSpPr>
        <dsp:cNvPr id="0" name=""/>
        <dsp:cNvSpPr/>
      </dsp:nvSpPr>
      <dsp:spPr>
        <a:xfrm>
          <a:off x="4366019" y="3175342"/>
          <a:ext cx="3740192" cy="1478351"/>
        </a:xfrm>
        <a:prstGeom prst="roundRect">
          <a:avLst>
            <a:gd name="adj" fmla="val 10000"/>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9C8868-46A3-4FBC-B6C9-75AACD3E145B}">
      <dsp:nvSpPr>
        <dsp:cNvPr id="0" name=""/>
        <dsp:cNvSpPr/>
      </dsp:nvSpPr>
      <dsp:spPr>
        <a:xfrm>
          <a:off x="4533618" y="3334561"/>
          <a:ext cx="3740192" cy="1478351"/>
        </a:xfrm>
        <a:prstGeom prst="roundRect">
          <a:avLst>
            <a:gd name="adj" fmla="val 10000"/>
          </a:avLst>
        </a:prstGeom>
        <a:solidFill>
          <a:schemeClr val="lt1">
            <a:hueOff val="0"/>
            <a:satOff val="0"/>
            <a:lumOff val="0"/>
          </a:schemeClr>
        </a:solidFill>
        <a:ln w="25400" cap="flat" cmpd="sng" algn="ctr">
          <a:solidFill>
            <a:schemeClr val="accent2">
              <a:lumMod val="75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chemeClr val="accent1">
                  <a:lumMod val="50000"/>
                </a:schemeClr>
              </a:solidFill>
            </a:rPr>
            <a:t>Accounting, Treasury, Credit, Legal, Capital Budgeting, and Investor Relations</a:t>
          </a:r>
          <a:endParaRPr lang="en-US" sz="2400" kern="1200" dirty="0">
            <a:solidFill>
              <a:schemeClr val="accent1">
                <a:lumMod val="50000"/>
              </a:schemeClr>
            </a:solidFill>
          </a:endParaRPr>
        </a:p>
      </dsp:txBody>
      <dsp:txXfrm>
        <a:off x="4576917" y="3377860"/>
        <a:ext cx="3653594" cy="139175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631B1D-FF65-3C49-A7A6-33A2E37FA2AD}" type="datetimeFigureOut">
              <a:rPr lang="en-US" smtClean="0"/>
              <a:t>3/5/16 </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5FF0626-3B0C-E94C-B200-5E52AAE88FC5}" type="slidenum">
              <a:rPr lang="en-US" smtClean="0"/>
              <a:t>‹#›</a:t>
            </a:fld>
            <a:endParaRPr lang="en-US"/>
          </a:p>
        </p:txBody>
      </p:sp>
    </p:spTree>
    <p:extLst>
      <p:ext uri="{BB962C8B-B14F-4D97-AF65-F5344CB8AC3E}">
        <p14:creationId xmlns:p14="http://schemas.microsoft.com/office/powerpoint/2010/main" val="48353193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investopedia.com/terms/s/stakeholder.asp" TargetMode="External"/><Relationship Id="rId4" Type="http://schemas.openxmlformats.org/officeDocument/2006/relationships/hyperlink" Target="http://www.investopedia.com/terms/i/internalcontrols.asp" TargetMode="External"/><Relationship Id="rId5" Type="http://schemas.openxmlformats.org/officeDocument/2006/relationships/hyperlink" Target="http://www.investopedia.com/terms/d/disclosure.asp" TargetMode="External"/><Relationship Id="rId6" Type="http://schemas.openxmlformats.org/officeDocument/2006/relationships/hyperlink" Target="http://www.investopedia.com/terms/c/corporategovernance.asp%23ixzz3wzuRxfBO" TargetMode="External"/><Relationship Id="rId7" Type="http://schemas.openxmlformats.org/officeDocument/2006/relationships/hyperlink" Target="http://ec.tynt.com/b/rf?id=arwjQmCEqr4l6Cadbi-bnq&amp;u=Investopedia" TargetMode="External"/><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1D0A2A8-11EB-4043-91B0-A083E634AFA5}" type="slidenum">
              <a:rPr lang="en-US" altLang="th-TH" smtClean="0"/>
              <a:pPr>
                <a:spcBef>
                  <a:spcPct val="0"/>
                </a:spcBef>
              </a:pPr>
              <a:t>3</a:t>
            </a:fld>
            <a:endParaRPr lang="en-US" altLang="th-TH" smtClean="0"/>
          </a:p>
        </p:txBody>
      </p:sp>
      <p:sp>
        <p:nvSpPr>
          <p:cNvPr id="204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-What exactly is intrinsic value?</a:t>
            </a:r>
          </a:p>
        </p:txBody>
      </p:sp>
    </p:spTree>
    <p:extLst>
      <p:ext uri="{BB962C8B-B14F-4D97-AF65-F5344CB8AC3E}">
        <p14:creationId xmlns:p14="http://schemas.microsoft.com/office/powerpoint/2010/main" val="1588833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6D30AF2-B28A-4617-BEEB-94DE3CC4E70B}" type="slidenum">
              <a:rPr lang="en-US" altLang="th-TH" smtClean="0"/>
              <a:pPr>
                <a:spcBef>
                  <a:spcPct val="0"/>
                </a:spcBef>
              </a:pPr>
              <a:t>4</a:t>
            </a:fld>
            <a:endParaRPr lang="en-US" altLang="th-TH" smtClean="0"/>
          </a:p>
        </p:txBody>
      </p:sp>
      <p:sp>
        <p:nvSpPr>
          <p:cNvPr id="225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-Don’t fully understand</a:t>
            </a:r>
          </a:p>
          <a:p>
            <a:pPr eaLnBrk="1" hangingPunct="1">
              <a:spcBef>
                <a:spcPct val="0"/>
              </a:spcBef>
            </a:pPr>
            <a:endParaRPr lang="th-TH" altLang="th-TH" smtClean="0"/>
          </a:p>
        </p:txBody>
      </p:sp>
    </p:spTree>
    <p:extLst>
      <p:ext uri="{BB962C8B-B14F-4D97-AF65-F5344CB8AC3E}">
        <p14:creationId xmlns:p14="http://schemas.microsoft.com/office/powerpoint/2010/main" val="2997477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DEFINITION of 'Corporate Governance'</a:t>
            </a:r>
          </a:p>
          <a:p>
            <a:r>
              <a:rPr lang="en-US" altLang="th-TH" smtClean="0"/>
              <a:t>The system of rules, practices and processes by which a company is directed and controlled. Corporate governance essentially involves balancing the interests of the many </a:t>
            </a:r>
            <a:r>
              <a:rPr lang="en-US" altLang="th-TH" smtClean="0">
                <a:hlinkClick r:id="rId3"/>
              </a:rPr>
              <a:t>stakeholders</a:t>
            </a:r>
            <a:r>
              <a:rPr lang="en-US" altLang="th-TH" smtClean="0"/>
              <a:t> in a company - these include its shareholders, management, customers, suppliers, financiers, government and the community. Since corporate governance also provides the framework for attaining a company's objectives, it encompasses practically every sphere of management, from action plans and </a:t>
            </a:r>
            <a:r>
              <a:rPr lang="en-US" altLang="th-TH" smtClean="0">
                <a:hlinkClick r:id="rId4"/>
              </a:rPr>
              <a:t>internal controls</a:t>
            </a:r>
            <a:r>
              <a:rPr lang="en-US" altLang="th-TH" smtClean="0"/>
              <a:t> to performance measurement and corporate </a:t>
            </a:r>
            <a:r>
              <a:rPr lang="en-US" altLang="th-TH" smtClean="0">
                <a:hlinkClick r:id="rId5"/>
              </a:rPr>
              <a:t>disclosure</a:t>
            </a:r>
            <a:r>
              <a:rPr lang="en-US" altLang="th-TH" smtClean="0"/>
              <a:t>.</a:t>
            </a:r>
          </a:p>
          <a:p>
            <a:r>
              <a:rPr lang="en-US" altLang="th-TH" smtClean="0"/>
              <a:t/>
            </a:r>
            <a:br>
              <a:rPr lang="en-US" altLang="th-TH" smtClean="0"/>
            </a:br>
            <a:r>
              <a:rPr lang="en-US" altLang="th-TH" smtClean="0"/>
              <a:t/>
            </a:r>
            <a:br>
              <a:rPr lang="en-US" altLang="th-TH" smtClean="0"/>
            </a:br>
            <a:r>
              <a:rPr lang="en-US" altLang="th-TH" smtClean="0"/>
              <a:t>Read more: </a:t>
            </a:r>
            <a:r>
              <a:rPr lang="en-US" altLang="th-TH" smtClean="0">
                <a:hlinkClick r:id="rId6"/>
              </a:rPr>
              <a:t>Corporate Governance Definition | Investopedia</a:t>
            </a:r>
            <a:r>
              <a:rPr lang="en-US" altLang="th-TH" smtClean="0"/>
              <a:t> </a:t>
            </a:r>
            <a:r>
              <a:rPr lang="en-US" altLang="th-TH" smtClean="0">
                <a:hlinkClick r:id="rId6"/>
              </a:rPr>
              <a:t>http://www.investopedia.com/terms/c/corporategovernance.asp#ixzz3wzuRxfBO</a:t>
            </a:r>
            <a:r>
              <a:rPr lang="en-US" altLang="th-TH" smtClean="0"/>
              <a:t> </a:t>
            </a:r>
            <a:br>
              <a:rPr lang="en-US" altLang="th-TH" smtClean="0"/>
            </a:br>
            <a:r>
              <a:rPr lang="en-US" altLang="th-TH" smtClean="0"/>
              <a:t>Follow us: </a:t>
            </a:r>
            <a:r>
              <a:rPr lang="en-US" altLang="th-TH" smtClean="0">
                <a:hlinkClick r:id="rId7"/>
              </a:rPr>
              <a:t>Investopedia on Facebook</a:t>
            </a:r>
            <a:endParaRPr lang="th-TH" altLang="th-TH"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panose="020B0604020202020204" pitchFamily="34" charset="0"/>
                <a:cs typeface="Arial" panose="020B0604020202020204" pitchFamily="34" charset="0"/>
              </a:defRPr>
            </a:lvl1pPr>
            <a:lvl2pPr marL="742950" indent="-285750">
              <a:defRPr sz="2800">
                <a:solidFill>
                  <a:schemeClr val="tx1"/>
                </a:solidFill>
                <a:latin typeface="Arial" panose="020B0604020202020204" pitchFamily="34" charset="0"/>
                <a:cs typeface="Arial" panose="020B0604020202020204" pitchFamily="34" charset="0"/>
              </a:defRPr>
            </a:lvl2pPr>
            <a:lvl3pPr marL="1143000" indent="-228600">
              <a:defRPr sz="2800">
                <a:solidFill>
                  <a:schemeClr val="tx1"/>
                </a:solidFill>
                <a:latin typeface="Arial" panose="020B0604020202020204" pitchFamily="34" charset="0"/>
                <a:cs typeface="Arial" panose="020B0604020202020204" pitchFamily="34" charset="0"/>
              </a:defRPr>
            </a:lvl3pPr>
            <a:lvl4pPr marL="1600200" indent="-228600">
              <a:defRPr sz="2800">
                <a:solidFill>
                  <a:schemeClr val="tx1"/>
                </a:solidFill>
                <a:latin typeface="Arial" panose="020B0604020202020204" pitchFamily="34" charset="0"/>
                <a:cs typeface="Arial" panose="020B0604020202020204" pitchFamily="34" charset="0"/>
              </a:defRPr>
            </a:lvl4pPr>
            <a:lvl5pPr marL="2057400" indent="-228600">
              <a:defRPr sz="28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rial" panose="020B0604020202020204" pitchFamily="34" charset="0"/>
              </a:defRPr>
            </a:lvl9pPr>
          </a:lstStyle>
          <a:p>
            <a:fld id="{A2865333-85A8-42B4-8923-2275BBCD3B65}" type="slidenum">
              <a:rPr lang="en-US" altLang="th-TH" sz="1200" smtClean="0">
                <a:latin typeface="Calibri" panose="020F0502020204030204" pitchFamily="34" charset="0"/>
              </a:rPr>
              <a:pPr/>
              <a:t>5</a:t>
            </a:fld>
            <a:endParaRPr lang="en-US" altLang="th-TH" sz="1200" smtClean="0">
              <a:latin typeface="Calibri" panose="020F0502020204030204" pitchFamily="34" charset="0"/>
            </a:endParaRPr>
          </a:p>
        </p:txBody>
      </p:sp>
    </p:spTree>
    <p:extLst>
      <p:ext uri="{BB962C8B-B14F-4D97-AF65-F5344CB8AC3E}">
        <p14:creationId xmlns:p14="http://schemas.microsoft.com/office/powerpoint/2010/main" val="27460461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5EEA90C-2B0F-41BE-872C-FFA2DA85A973}" type="slidenum">
              <a:rPr lang="en-US" altLang="th-TH" smtClean="0"/>
              <a:pPr>
                <a:spcBef>
                  <a:spcPct val="0"/>
                </a:spcBef>
              </a:pPr>
              <a:t>6</a:t>
            </a:fld>
            <a:endParaRPr lang="en-US" altLang="th-TH" smtClean="0"/>
          </a:p>
        </p:txBody>
      </p:sp>
      <p:sp>
        <p:nvSpPr>
          <p:cNvPr id="286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-What are managers’ interests?</a:t>
            </a:r>
          </a:p>
          <a:p>
            <a:pPr eaLnBrk="1" hangingPunct="1">
              <a:spcBef>
                <a:spcPct val="0"/>
              </a:spcBef>
            </a:pPr>
            <a:r>
              <a:rPr lang="en-US" altLang="th-TH" smtClean="0"/>
              <a:t>-What are stockholders’ interests?</a:t>
            </a:r>
          </a:p>
          <a:p>
            <a:pPr eaLnBrk="1" hangingPunct="1">
              <a:spcBef>
                <a:spcPct val="0"/>
              </a:spcBef>
            </a:pPr>
            <a:endParaRPr lang="en-US" altLang="th-TH" smtClean="0"/>
          </a:p>
          <a:p>
            <a:pPr eaLnBrk="1" hangingPunct="1">
              <a:spcBef>
                <a:spcPct val="0"/>
              </a:spcBef>
            </a:pPr>
            <a:r>
              <a:rPr lang="en-US" altLang="th-TH" smtClean="0"/>
              <a:t>-Explain these in detail</a:t>
            </a:r>
          </a:p>
          <a:p>
            <a:pPr lvl="1" eaLnBrk="1" hangingPunct="1">
              <a:spcBef>
                <a:spcPct val="0"/>
              </a:spcBef>
              <a:buFont typeface="Arial" panose="020B0604020202020204" pitchFamily="34" charset="0"/>
              <a:buChar char="–"/>
            </a:pPr>
            <a:r>
              <a:rPr lang="en-US" altLang="th-TH" smtClean="0"/>
              <a:t>Managerial compensation packages</a:t>
            </a:r>
          </a:p>
          <a:p>
            <a:pPr lvl="1" eaLnBrk="1" hangingPunct="1">
              <a:spcBef>
                <a:spcPct val="0"/>
              </a:spcBef>
              <a:buFont typeface="Arial" panose="020B0604020202020204" pitchFamily="34" charset="0"/>
              <a:buChar char="–"/>
            </a:pPr>
            <a:r>
              <a:rPr lang="en-US" altLang="th-TH" smtClean="0"/>
              <a:t>Direct intervention by shareholders</a:t>
            </a:r>
          </a:p>
          <a:p>
            <a:pPr lvl="1" eaLnBrk="1" hangingPunct="1">
              <a:spcBef>
                <a:spcPct val="0"/>
              </a:spcBef>
              <a:buFont typeface="Arial" panose="020B0604020202020204" pitchFamily="34" charset="0"/>
              <a:buChar char="–"/>
            </a:pPr>
            <a:r>
              <a:rPr lang="en-US" altLang="th-TH" smtClean="0"/>
              <a:t>The threat of firing</a:t>
            </a:r>
          </a:p>
          <a:p>
            <a:pPr lvl="1" eaLnBrk="1" hangingPunct="1">
              <a:spcBef>
                <a:spcPct val="0"/>
              </a:spcBef>
              <a:buFont typeface="Arial" panose="020B0604020202020204" pitchFamily="34" charset="0"/>
              <a:buChar char="–"/>
            </a:pPr>
            <a:r>
              <a:rPr lang="en-US" altLang="th-TH" smtClean="0"/>
              <a:t>The threat of takeover</a:t>
            </a:r>
          </a:p>
          <a:p>
            <a:pPr eaLnBrk="1" hangingPunct="1">
              <a:spcBef>
                <a:spcPct val="0"/>
              </a:spcBef>
            </a:pPr>
            <a:endParaRPr lang="en-US" altLang="th-TH" smtClean="0"/>
          </a:p>
        </p:txBody>
      </p:sp>
    </p:spTree>
    <p:extLst>
      <p:ext uri="{BB962C8B-B14F-4D97-AF65-F5344CB8AC3E}">
        <p14:creationId xmlns:p14="http://schemas.microsoft.com/office/powerpoint/2010/main" val="3439358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FB66AAF-C154-4A41-87E8-270C02EAB6B6}" type="slidenum">
              <a:rPr lang="en-US" altLang="th-TH" smtClean="0"/>
              <a:pPr>
                <a:spcBef>
                  <a:spcPct val="0"/>
                </a:spcBef>
              </a:pPr>
              <a:t>7</a:t>
            </a:fld>
            <a:endParaRPr lang="en-US" altLang="th-TH" smtClean="0"/>
          </a:p>
        </p:txBody>
      </p:sp>
      <p:sp>
        <p:nvSpPr>
          <p:cNvPr id="307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th-TH" smtClean="0"/>
              <a:t>-Give the background knowledge that firm’s money mainly come from these two sources; stockholders and bondholders. However, those two have some conflicts of interests.</a:t>
            </a:r>
          </a:p>
        </p:txBody>
      </p:sp>
    </p:spTree>
    <p:extLst>
      <p:ext uri="{BB962C8B-B14F-4D97-AF65-F5344CB8AC3E}">
        <p14:creationId xmlns:p14="http://schemas.microsoft.com/office/powerpoint/2010/main" val="502241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9492BB3-74C4-4A8D-BA81-1B4B2BBB9A2F}" type="slidenum">
              <a:rPr lang="en-US" altLang="th-TH" smtClean="0"/>
              <a:pPr>
                <a:spcBef>
                  <a:spcPct val="0"/>
                </a:spcBef>
              </a:pPr>
              <a:t>8</a:t>
            </a:fld>
            <a:endParaRPr lang="en-US" altLang="th-TH" smtClean="0"/>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10834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A962A54-D621-41C0-840F-F7D6725BAB7F}" type="slidenum">
              <a:rPr lang="en-US" altLang="th-TH" smtClean="0"/>
              <a:pPr>
                <a:spcBef>
                  <a:spcPct val="0"/>
                </a:spcBef>
              </a:pPr>
              <a:t>9</a:t>
            </a:fld>
            <a:endParaRPr lang="en-US" altLang="th-TH" smtClean="0"/>
          </a:p>
        </p:txBody>
      </p:sp>
      <p:sp>
        <p:nvSpPr>
          <p:cNvPr id="102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4062752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A8EF4D1-A140-43A8-81F4-AF4A1490B7E7}" type="slidenum">
              <a:rPr lang="en-US" altLang="th-TH" smtClean="0"/>
              <a:pPr>
                <a:spcBef>
                  <a:spcPct val="0"/>
                </a:spcBef>
              </a:pPr>
              <a:t>10</a:t>
            </a:fld>
            <a:endParaRPr lang="en-US" altLang="th-TH" smtClean="0"/>
          </a:p>
        </p:txBody>
      </p:sp>
      <p:sp>
        <p:nvSpPr>
          <p:cNvPr id="122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-Explanation of each types; one for one slide</a:t>
            </a:r>
            <a:endParaRPr lang="th-TH" altLang="th-TH" smtClean="0"/>
          </a:p>
        </p:txBody>
      </p:sp>
    </p:spTree>
    <p:extLst>
      <p:ext uri="{BB962C8B-B14F-4D97-AF65-F5344CB8AC3E}">
        <p14:creationId xmlns:p14="http://schemas.microsoft.com/office/powerpoint/2010/main" val="4245623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74BE253-19DD-4B7F-91F5-D2AA2B32A6CD}" type="slidenum">
              <a:rPr lang="en-US" altLang="th-TH" smtClean="0"/>
              <a:pPr>
                <a:spcBef>
                  <a:spcPct val="0"/>
                </a:spcBef>
              </a:pPr>
              <a:t>11</a:t>
            </a:fld>
            <a:endParaRPr lang="en-US" altLang="th-TH" smtClean="0"/>
          </a:p>
        </p:txBody>
      </p:sp>
      <p:sp>
        <p:nvSpPr>
          <p:cNvPr id="1433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-Definition and examples.</a:t>
            </a:r>
          </a:p>
          <a:p>
            <a:r>
              <a:rPr lang="en-US" altLang="th-TH" smtClean="0"/>
              <a:t>http://www.investopedia.com/ask/answers/061615/whats-difference-between-investment-banks-and-commercial-banks.asp</a:t>
            </a:r>
          </a:p>
          <a:p>
            <a:endParaRPr lang="th-TH" altLang="th-TH" smtClean="0"/>
          </a:p>
        </p:txBody>
      </p:sp>
    </p:spTree>
    <p:extLst>
      <p:ext uri="{BB962C8B-B14F-4D97-AF65-F5344CB8AC3E}">
        <p14:creationId xmlns:p14="http://schemas.microsoft.com/office/powerpoint/2010/main" val="13374178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F783988-3FCC-419B-8315-45251C791AB0}" type="slidenum">
              <a:rPr lang="en-US" altLang="th-TH" smtClean="0"/>
              <a:pPr>
                <a:spcBef>
                  <a:spcPct val="0"/>
                </a:spcBef>
              </a:pPr>
              <a:t>12</a:t>
            </a:fld>
            <a:endParaRPr lang="en-US" altLang="th-TH" smtClean="0"/>
          </a:p>
        </p:txBody>
      </p:sp>
      <p:sp>
        <p:nvSpPr>
          <p:cNvPr id="163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19598024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1552D76-5951-49A5-A077-B33852BD29AE}" type="slidenum">
              <a:rPr lang="en-US" altLang="th-TH" smtClean="0"/>
              <a:pPr>
                <a:spcBef>
                  <a:spcPct val="0"/>
                </a:spcBef>
              </a:pPr>
              <a:t>13</a:t>
            </a:fld>
            <a:endParaRPr lang="en-US" altLang="th-TH" smtClean="0"/>
          </a:p>
        </p:txBody>
      </p:sp>
      <p:sp>
        <p:nvSpPr>
          <p:cNvPr id="184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-Explanation of each type</a:t>
            </a:r>
            <a:endParaRPr lang="th-TH" altLang="th-TH" smtClean="0"/>
          </a:p>
        </p:txBody>
      </p:sp>
    </p:spTree>
    <p:extLst>
      <p:ext uri="{BB962C8B-B14F-4D97-AF65-F5344CB8AC3E}">
        <p14:creationId xmlns:p14="http://schemas.microsoft.com/office/powerpoint/2010/main" val="29235010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52FB7A0-CBF3-40C5-A665-377669CE0594}" type="slidenum">
              <a:rPr lang="en-US" altLang="th-TH" smtClean="0"/>
              <a:pPr>
                <a:spcBef>
                  <a:spcPct val="0"/>
                </a:spcBef>
              </a:pPr>
              <a:t>14</a:t>
            </a:fld>
            <a:endParaRPr lang="en-US" altLang="th-TH" smtClean="0"/>
          </a:p>
        </p:txBody>
      </p:sp>
      <p:sp>
        <p:nvSpPr>
          <p:cNvPr id="2048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9086322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AD05015-FD7D-4AB2-BBE9-16AB3C3AE368}" type="slidenum">
              <a:rPr lang="en-US" altLang="th-TH" smtClean="0"/>
              <a:pPr>
                <a:spcBef>
                  <a:spcPct val="0"/>
                </a:spcBef>
              </a:pPr>
              <a:t>15</a:t>
            </a:fld>
            <a:endParaRPr lang="en-US" altLang="th-TH" smtClean="0"/>
          </a:p>
        </p:txBody>
      </p:sp>
      <p:sp>
        <p:nvSpPr>
          <p:cNvPr id="3686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34187288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27285D-041E-4794-A4B3-8EF8D1A9FC7B}" type="slidenum">
              <a:rPr lang="en-US" altLang="th-TH" smtClean="0"/>
              <a:pPr>
                <a:spcBef>
                  <a:spcPct val="0"/>
                </a:spcBef>
              </a:pPr>
              <a:t>16</a:t>
            </a:fld>
            <a:endParaRPr lang="en-US" altLang="th-TH" smtClean="0"/>
          </a:p>
        </p:txBody>
      </p:sp>
      <p:sp>
        <p:nvSpPr>
          <p:cNvPr id="430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May spend some more time to explain these</a:t>
            </a:r>
            <a:endParaRPr lang="th-TH" altLang="th-TH" smtClean="0"/>
          </a:p>
        </p:txBody>
      </p:sp>
    </p:spTree>
    <p:extLst>
      <p:ext uri="{BB962C8B-B14F-4D97-AF65-F5344CB8AC3E}">
        <p14:creationId xmlns:p14="http://schemas.microsoft.com/office/powerpoint/2010/main" val="3860265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127285D-041E-4794-A4B3-8EF8D1A9FC7B}" type="slidenum">
              <a:rPr lang="en-US" altLang="th-TH" smtClean="0"/>
              <a:pPr>
                <a:spcBef>
                  <a:spcPct val="0"/>
                </a:spcBef>
              </a:pPr>
              <a:t>17</a:t>
            </a:fld>
            <a:endParaRPr lang="en-US" altLang="th-TH" smtClean="0"/>
          </a:p>
        </p:txBody>
      </p:sp>
      <p:sp>
        <p:nvSpPr>
          <p:cNvPr id="4301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th-TH" smtClean="0"/>
              <a:t>May spend some more time to explain these</a:t>
            </a:r>
            <a:endParaRPr lang="th-TH" altLang="th-TH" smtClean="0"/>
          </a:p>
        </p:txBody>
      </p:sp>
    </p:spTree>
    <p:extLst>
      <p:ext uri="{BB962C8B-B14F-4D97-AF65-F5344CB8AC3E}">
        <p14:creationId xmlns:p14="http://schemas.microsoft.com/office/powerpoint/2010/main" val="21487601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bwMode="auto">
          <a:noFill/>
          <a:ln>
            <a:miter lim="800000"/>
            <a:headEnd/>
            <a:tailEnd/>
          </a:ln>
        </p:spPr>
        <p:txBody>
          <a:bodyPr/>
          <a:lstStyle/>
          <a:p>
            <a:fld id="{78F6D273-82C8-49A6-A84D-BBFFB1E5AA72}" type="slidenum">
              <a:rPr lang="en-US"/>
              <a:pPr/>
              <a:t>18</a:t>
            </a:fld>
            <a:endParaRPr lang="en-US"/>
          </a:p>
        </p:txBody>
      </p:sp>
      <p:sp>
        <p:nvSpPr>
          <p:cNvPr id="2048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4"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th-TH"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bwMode="auto">
          <a:noFill/>
          <a:ln>
            <a:miter lim="800000"/>
            <a:headEnd/>
            <a:tailEnd/>
          </a:ln>
        </p:spPr>
        <p:txBody>
          <a:bodyPr/>
          <a:lstStyle/>
          <a:p>
            <a:fld id="{78F6D273-82C8-49A6-A84D-BBFFB1E5AA72}" type="slidenum">
              <a:rPr lang="en-US"/>
              <a:pPr/>
              <a:t>19</a:t>
            </a:fld>
            <a:endParaRPr lang="en-US"/>
          </a:p>
        </p:txBody>
      </p:sp>
      <p:sp>
        <p:nvSpPr>
          <p:cNvPr id="2048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484"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th-TH"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bwMode="auto">
          <a:noFill/>
          <a:ln>
            <a:miter lim="800000"/>
            <a:headEnd/>
            <a:tailEnd/>
          </a:ln>
        </p:spPr>
        <p:txBody>
          <a:bodyPr/>
          <a:lstStyle/>
          <a:p>
            <a:fld id="{2F6C1003-474C-4C6B-9728-40B9AD3E17BE}" type="slidenum">
              <a:rPr lang="en-US"/>
              <a:pPr/>
              <a:t>20</a:t>
            </a:fld>
            <a:endParaRPr lang="en-US"/>
          </a:p>
        </p:txBody>
      </p:sp>
      <p:sp>
        <p:nvSpPr>
          <p:cNvPr id="235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355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th-TH"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E88A347-9C3A-46F4-AD19-B6FD5474FB0E}" type="slidenum">
              <a:rPr lang="en-US" altLang="th-TH" smtClean="0"/>
              <a:pPr>
                <a:spcBef>
                  <a:spcPct val="0"/>
                </a:spcBef>
              </a:pPr>
              <a:t>23</a:t>
            </a:fld>
            <a:endParaRPr lang="en-US" altLang="th-TH" smtClean="0"/>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dirty="0" smtClean="0"/>
          </a:p>
        </p:txBody>
      </p:sp>
    </p:spTree>
    <p:extLst>
      <p:ext uri="{BB962C8B-B14F-4D97-AF65-F5344CB8AC3E}">
        <p14:creationId xmlns:p14="http://schemas.microsoft.com/office/powerpoint/2010/main" val="5283387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C860B07-3034-424E-A9A7-84AC2A484273}" type="slidenum">
              <a:rPr lang="en-US" altLang="th-TH" smtClean="0"/>
              <a:pPr>
                <a:spcBef>
                  <a:spcPct val="0"/>
                </a:spcBef>
              </a:pPr>
              <a:t>24</a:t>
            </a:fld>
            <a:endParaRPr lang="en-US" altLang="th-TH" smtClean="0"/>
          </a:p>
        </p:txBody>
      </p:sp>
      <p:sp>
        <p:nvSpPr>
          <p:cNvPr id="102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smtClean="0"/>
          </a:p>
        </p:txBody>
      </p:sp>
    </p:spTree>
    <p:extLst>
      <p:ext uri="{BB962C8B-B14F-4D97-AF65-F5344CB8AC3E}">
        <p14:creationId xmlns:p14="http://schemas.microsoft.com/office/powerpoint/2010/main" val="4055215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4069CCE-1C7B-4686-A744-6AC00D46DBFE}" type="slidenum">
              <a:rPr lang="en-US" altLang="th-TH" smtClean="0"/>
              <a:pPr>
                <a:spcBef>
                  <a:spcPct val="0"/>
                </a:spcBef>
              </a:pPr>
              <a:t>25</a:t>
            </a:fld>
            <a:endParaRPr lang="en-US" altLang="th-TH" smtClean="0"/>
          </a:p>
        </p:txBody>
      </p:sp>
      <p:sp>
        <p:nvSpPr>
          <p:cNvPr id="122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th-TH" altLang="th-TH" dirty="0" smtClean="0"/>
          </a:p>
        </p:txBody>
      </p:sp>
    </p:spTree>
    <p:extLst>
      <p:ext uri="{BB962C8B-B14F-4D97-AF65-F5344CB8AC3E}">
        <p14:creationId xmlns:p14="http://schemas.microsoft.com/office/powerpoint/2010/main" val="127069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4BAA150-00BA-BF4F-BEF3-BE28F8EFAE67}" type="datetimeFigureOut">
              <a:rPr lang="en-US" smtClean="0"/>
              <a:t>3/5/16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055688-ECEE-F744-AABB-D94587958645}" type="slidenum">
              <a:rPr lang="en-US" smtClean="0"/>
              <a:t>‹#›</a:t>
            </a:fld>
            <a:endParaRPr lang="en-US"/>
          </a:p>
        </p:txBody>
      </p:sp>
    </p:spTree>
    <p:extLst>
      <p:ext uri="{BB962C8B-B14F-4D97-AF65-F5344CB8AC3E}">
        <p14:creationId xmlns:p14="http://schemas.microsoft.com/office/powerpoint/2010/main" val="40200126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AA150-00BA-BF4F-BEF3-BE28F8EFAE67}" type="datetimeFigureOut">
              <a:rPr lang="en-US" smtClean="0"/>
              <a:t>3/5/16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055688-ECEE-F744-AABB-D94587958645}" type="slidenum">
              <a:rPr lang="en-US" smtClean="0"/>
              <a:t>‹#›</a:t>
            </a:fld>
            <a:endParaRPr lang="en-US"/>
          </a:p>
        </p:txBody>
      </p:sp>
    </p:spTree>
    <p:extLst>
      <p:ext uri="{BB962C8B-B14F-4D97-AF65-F5344CB8AC3E}">
        <p14:creationId xmlns:p14="http://schemas.microsoft.com/office/powerpoint/2010/main" val="7955778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BAA150-00BA-BF4F-BEF3-BE28F8EFAE67}" type="datetimeFigureOut">
              <a:rPr lang="en-US" smtClean="0"/>
              <a:t>3/5/16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055688-ECEE-F744-AABB-D94587958645}" type="slidenum">
              <a:rPr lang="en-US" smtClean="0"/>
              <a:t>‹#›</a:t>
            </a:fld>
            <a:endParaRPr lang="en-US"/>
          </a:p>
        </p:txBody>
      </p:sp>
    </p:spTree>
    <p:extLst>
      <p:ext uri="{BB962C8B-B14F-4D97-AF65-F5344CB8AC3E}">
        <p14:creationId xmlns:p14="http://schemas.microsoft.com/office/powerpoint/2010/main" val="600585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4BAA150-00BA-BF4F-BEF3-BE28F8EFAE67}" type="datetimeFigureOut">
              <a:rPr lang="en-US" smtClean="0"/>
              <a:t>3/5/16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055688-ECEE-F744-AABB-D94587958645}" type="slidenum">
              <a:rPr lang="en-US" smtClean="0"/>
              <a:t>‹#›</a:t>
            </a:fld>
            <a:endParaRPr lang="en-US"/>
          </a:p>
        </p:txBody>
      </p:sp>
    </p:spTree>
    <p:extLst>
      <p:ext uri="{BB962C8B-B14F-4D97-AF65-F5344CB8AC3E}">
        <p14:creationId xmlns:p14="http://schemas.microsoft.com/office/powerpoint/2010/main" val="2337467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4BAA150-00BA-BF4F-BEF3-BE28F8EFAE67}" type="datetimeFigureOut">
              <a:rPr lang="en-US" smtClean="0"/>
              <a:t>3/5/16 </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055688-ECEE-F744-AABB-D94587958645}" type="slidenum">
              <a:rPr lang="en-US" smtClean="0"/>
              <a:t>‹#›</a:t>
            </a:fld>
            <a:endParaRPr lang="en-US"/>
          </a:p>
        </p:txBody>
      </p:sp>
    </p:spTree>
    <p:extLst>
      <p:ext uri="{BB962C8B-B14F-4D97-AF65-F5344CB8AC3E}">
        <p14:creationId xmlns:p14="http://schemas.microsoft.com/office/powerpoint/2010/main" val="2385587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4BAA150-00BA-BF4F-BEF3-BE28F8EFAE67}" type="datetimeFigureOut">
              <a:rPr lang="en-US" smtClean="0"/>
              <a:t>3/5/16 </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055688-ECEE-F744-AABB-D94587958645}" type="slidenum">
              <a:rPr lang="en-US" smtClean="0"/>
              <a:t>‹#›</a:t>
            </a:fld>
            <a:endParaRPr lang="en-US"/>
          </a:p>
        </p:txBody>
      </p:sp>
    </p:spTree>
    <p:extLst>
      <p:ext uri="{BB962C8B-B14F-4D97-AF65-F5344CB8AC3E}">
        <p14:creationId xmlns:p14="http://schemas.microsoft.com/office/powerpoint/2010/main" val="3963064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BAA150-00BA-BF4F-BEF3-BE28F8EFAE67}" type="datetimeFigureOut">
              <a:rPr lang="en-US" smtClean="0"/>
              <a:t>3/5/16 </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055688-ECEE-F744-AABB-D94587958645}" type="slidenum">
              <a:rPr lang="en-US" smtClean="0"/>
              <a:t>‹#›</a:t>
            </a:fld>
            <a:endParaRPr lang="en-US"/>
          </a:p>
        </p:txBody>
      </p:sp>
    </p:spTree>
    <p:extLst>
      <p:ext uri="{BB962C8B-B14F-4D97-AF65-F5344CB8AC3E}">
        <p14:creationId xmlns:p14="http://schemas.microsoft.com/office/powerpoint/2010/main" val="4192488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BAA150-00BA-BF4F-BEF3-BE28F8EFAE67}" type="datetimeFigureOut">
              <a:rPr lang="en-US" smtClean="0"/>
              <a:t>3/5/16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055688-ECEE-F744-AABB-D94587958645}" type="slidenum">
              <a:rPr lang="en-US" smtClean="0"/>
              <a:t>‹#›</a:t>
            </a:fld>
            <a:endParaRPr lang="en-US"/>
          </a:p>
        </p:txBody>
      </p:sp>
    </p:spTree>
    <p:extLst>
      <p:ext uri="{BB962C8B-B14F-4D97-AF65-F5344CB8AC3E}">
        <p14:creationId xmlns:p14="http://schemas.microsoft.com/office/powerpoint/2010/main" val="2789392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BAA150-00BA-BF4F-BEF3-BE28F8EFAE67}" type="datetimeFigureOut">
              <a:rPr lang="en-US" smtClean="0"/>
              <a:t>3/5/16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055688-ECEE-F744-AABB-D94587958645}" type="slidenum">
              <a:rPr lang="en-US" smtClean="0"/>
              <a:t>‹#›</a:t>
            </a:fld>
            <a:endParaRPr lang="en-US"/>
          </a:p>
        </p:txBody>
      </p:sp>
    </p:spTree>
    <p:extLst>
      <p:ext uri="{BB962C8B-B14F-4D97-AF65-F5344CB8AC3E}">
        <p14:creationId xmlns:p14="http://schemas.microsoft.com/office/powerpoint/2010/main" val="1219312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AA150-00BA-BF4F-BEF3-BE28F8EFAE67}" type="datetimeFigureOut">
              <a:rPr lang="en-US" smtClean="0"/>
              <a:t>3/5/16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055688-ECEE-F744-AABB-D94587958645}" type="slidenum">
              <a:rPr lang="en-US" smtClean="0"/>
              <a:t>‹#›</a:t>
            </a:fld>
            <a:endParaRPr lang="en-US"/>
          </a:p>
        </p:txBody>
      </p:sp>
    </p:spTree>
    <p:extLst>
      <p:ext uri="{BB962C8B-B14F-4D97-AF65-F5344CB8AC3E}">
        <p14:creationId xmlns:p14="http://schemas.microsoft.com/office/powerpoint/2010/main" val="1664702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4BAA150-00BA-BF4F-BEF3-BE28F8EFAE67}" type="datetimeFigureOut">
              <a:rPr lang="en-US" smtClean="0"/>
              <a:t>3/5/16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055688-ECEE-F744-AABB-D94587958645}" type="slidenum">
              <a:rPr lang="en-US" smtClean="0"/>
              <a:t>‹#›</a:t>
            </a:fld>
            <a:endParaRPr lang="en-US"/>
          </a:p>
        </p:txBody>
      </p:sp>
    </p:spTree>
    <p:extLst>
      <p:ext uri="{BB962C8B-B14F-4D97-AF65-F5344CB8AC3E}">
        <p14:creationId xmlns:p14="http://schemas.microsoft.com/office/powerpoint/2010/main" val="1292132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5" name="TextBox 4"/>
          <p:cNvSpPr txBox="1"/>
          <p:nvPr userDrawn="1"/>
        </p:nvSpPr>
        <p:spPr>
          <a:xfrm>
            <a:off x="914400" y="685800"/>
            <a:ext cx="7315200" cy="457200"/>
          </a:xfrm>
          <a:prstGeom prst="rect">
            <a:avLst/>
          </a:prstGeom>
          <a:solidFill>
            <a:schemeClr val="accent1"/>
          </a:solidFill>
          <a:ln>
            <a:solidFill>
              <a:schemeClr val="accent1"/>
            </a:solidFill>
          </a:ln>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smtClean="0">
              <a:latin typeface="Calibri" pitchFamily="34" charset="0"/>
            </a:endParaRPr>
          </a:p>
        </p:txBody>
      </p:sp>
      <p:sp>
        <p:nvSpPr>
          <p:cNvPr id="10" name="Title 1"/>
          <p:cNvSpPr>
            <a:spLocks noGrp="1"/>
          </p:cNvSpPr>
          <p:nvPr>
            <p:ph type="ctrTitle"/>
          </p:nvPr>
        </p:nvSpPr>
        <p:spPr>
          <a:xfrm>
            <a:off x="685800" y="1597025"/>
            <a:ext cx="7772400" cy="1470025"/>
          </a:xfrm>
        </p:spPr>
        <p:txBody>
          <a:bodyPr>
            <a:normAutofit/>
          </a:bodyPr>
          <a:lstStyle>
            <a:lvl1pPr>
              <a:defRPr sz="4000" b="1">
                <a:solidFill>
                  <a:schemeClr val="accent5"/>
                </a:solidFill>
              </a:defRPr>
            </a:lvl1pPr>
          </a:lstStyle>
          <a:p>
            <a:r>
              <a:rPr lang="en-US" dirty="0" smtClean="0"/>
              <a:t>Click to edit Master title style</a:t>
            </a:r>
            <a:endParaRPr lang="en-US" dirty="0"/>
          </a:p>
        </p:txBody>
      </p:sp>
      <p:sp>
        <p:nvSpPr>
          <p:cNvPr id="11" name="Content Placeholder 2"/>
          <p:cNvSpPr>
            <a:spLocks noGrp="1"/>
          </p:cNvSpPr>
          <p:nvPr>
            <p:ph idx="1"/>
          </p:nvPr>
        </p:nvSpPr>
        <p:spPr>
          <a:xfrm>
            <a:off x="904874" y="3419475"/>
            <a:ext cx="7315201" cy="2706688"/>
          </a:xfrm>
        </p:spPr>
        <p:txBody>
          <a:bodyPr/>
          <a:lstStyle>
            <a:lvl1pPr algn="ctr">
              <a:spcAft>
                <a:spcPts val="600"/>
              </a:spcAft>
              <a:buNone/>
              <a:defRPr sz="3200"/>
            </a:lvl1pPr>
            <a:lvl2pPr>
              <a:spcAft>
                <a:spcPts val="600"/>
              </a:spcAft>
              <a:defRPr sz="2600"/>
            </a:lvl2pPr>
            <a:lvl5pPr marL="1371600" indent="-228600">
              <a:defRPr/>
            </a:lvl5pPr>
          </a:lstStyle>
          <a:p>
            <a:pPr lvl="0"/>
            <a:r>
              <a:rPr lang="en-US" dirty="0" smtClean="0"/>
              <a:t>Click to edit Master text styles</a:t>
            </a:r>
          </a:p>
          <a:p>
            <a:pPr lvl="1"/>
            <a:endParaRPr lang="en-US" dirty="0" smtClean="0"/>
          </a:p>
        </p:txBody>
      </p:sp>
      <p:sp>
        <p:nvSpPr>
          <p:cNvPr id="23" name="Text Placeholder 22"/>
          <p:cNvSpPr>
            <a:spLocks noGrp="1"/>
          </p:cNvSpPr>
          <p:nvPr>
            <p:ph type="body" sz="quarter" idx="11"/>
          </p:nvPr>
        </p:nvSpPr>
        <p:spPr>
          <a:xfrm>
            <a:off x="914400" y="685800"/>
            <a:ext cx="7315200" cy="457200"/>
          </a:xfrm>
          <a:solidFill>
            <a:schemeClr val="accent1">
              <a:lumMod val="60000"/>
              <a:lumOff val="40000"/>
            </a:schemeClr>
          </a:solidFill>
        </p:spPr>
        <p:txBody>
          <a:bodyPr/>
          <a:lstStyle>
            <a:lvl1pPr algn="ctr">
              <a:buNone/>
              <a:defRPr>
                <a:solidFill>
                  <a:srgbClr val="000000"/>
                </a:solidFill>
              </a:defRPr>
            </a:lvl1pPr>
          </a:lstStyle>
          <a:p>
            <a:pPr lvl="0"/>
            <a:r>
              <a:rPr lang="en-US" dirty="0" smtClean="0"/>
              <a:t>Click to edit Master text styles</a:t>
            </a:r>
          </a:p>
        </p:txBody>
      </p:sp>
      <p:sp>
        <p:nvSpPr>
          <p:cNvPr id="6" name="Slide Number Placeholder 6"/>
          <p:cNvSpPr>
            <a:spLocks noGrp="1"/>
          </p:cNvSpPr>
          <p:nvPr>
            <p:ph type="sldNum" sz="quarter" idx="12"/>
          </p:nvPr>
        </p:nvSpPr>
        <p:spPr/>
        <p:txBody>
          <a:bodyPr/>
          <a:lstStyle>
            <a:lvl1pPr>
              <a:defRPr sz="2000" b="1">
                <a:solidFill>
                  <a:schemeClr val="tx1"/>
                </a:solidFill>
              </a:defRPr>
            </a:lvl1pPr>
          </a:lstStyle>
          <a:p>
            <a:pPr>
              <a:defRPr/>
            </a:pPr>
            <a:fld id="{7E675F2F-DB91-454C-98E3-4602D6B9A0C2}" type="slidenum">
              <a:rPr lang="en-US" altLang="th-TH" smtClean="0"/>
              <a:pPr>
                <a:defRPr/>
              </a:pPr>
              <a:t>‹#›</a:t>
            </a:fld>
            <a:endParaRPr lang="en-US" altLang="th-TH" dirty="0"/>
          </a:p>
        </p:txBody>
      </p:sp>
    </p:spTree>
    <p:extLst>
      <p:ext uri="{BB962C8B-B14F-4D97-AF65-F5344CB8AC3E}">
        <p14:creationId xmlns:p14="http://schemas.microsoft.com/office/powerpoint/2010/main" val="211720442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BAA150-00BA-BF4F-BEF3-BE28F8EFAE67}" type="datetimeFigureOut">
              <a:rPr lang="en-US" smtClean="0"/>
              <a:t>3/5/16 </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055688-ECEE-F744-AABB-D94587958645}" type="slidenum">
              <a:rPr lang="en-US" smtClean="0"/>
              <a:t>‹#›</a:t>
            </a:fld>
            <a:endParaRPr lang="en-US"/>
          </a:p>
        </p:txBody>
      </p:sp>
    </p:spTree>
    <p:extLst>
      <p:ext uri="{BB962C8B-B14F-4D97-AF65-F5344CB8AC3E}">
        <p14:creationId xmlns:p14="http://schemas.microsoft.com/office/powerpoint/2010/main" val="26345174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jpeg"/><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e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Review Session</a:t>
            </a:r>
            <a:endParaRPr lang="en-US" dirty="0"/>
          </a:p>
        </p:txBody>
      </p:sp>
      <p:sp>
        <p:nvSpPr>
          <p:cNvPr id="3" name="Subtitle 2"/>
          <p:cNvSpPr>
            <a:spLocks noGrp="1"/>
          </p:cNvSpPr>
          <p:nvPr>
            <p:ph type="subTitle" idx="1"/>
          </p:nvPr>
        </p:nvSpPr>
        <p:spPr/>
        <p:txBody>
          <a:bodyPr/>
          <a:lstStyle/>
          <a:p>
            <a:r>
              <a:rPr lang="en-US" dirty="0" smtClean="0"/>
              <a:t>For Midterm </a:t>
            </a:r>
          </a:p>
          <a:p>
            <a:r>
              <a:rPr lang="en-US" dirty="0" smtClean="0"/>
              <a:t>5 March 2016</a:t>
            </a:r>
            <a:endParaRPr lang="en-US" dirty="0"/>
          </a:p>
        </p:txBody>
      </p:sp>
    </p:spTree>
    <p:extLst>
      <p:ext uri="{BB962C8B-B14F-4D97-AF65-F5344CB8AC3E}">
        <p14:creationId xmlns:p14="http://schemas.microsoft.com/office/powerpoint/2010/main" val="900380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en-US" altLang="th-TH" smtClean="0"/>
              <a:t>Finance Within the Organization</a:t>
            </a:r>
          </a:p>
        </p:txBody>
      </p:sp>
      <p:graphicFrame>
        <p:nvGraphicFramePr>
          <p:cNvPr id="41" name="Diagram 40"/>
          <p:cNvGraphicFramePr/>
          <p:nvPr>
            <p:extLst>
              <p:ext uri="{D42A27DB-BD31-4B8C-83A1-F6EECF244321}">
                <p14:modId xmlns:p14="http://schemas.microsoft.com/office/powerpoint/2010/main" val="3552549747"/>
              </p:ext>
            </p:extLst>
          </p:nvPr>
        </p:nvGraphicFramePr>
        <p:xfrm>
          <a:off x="628650" y="1183183"/>
          <a:ext cx="838200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Slide Number Placeholder 1"/>
          <p:cNvSpPr>
            <a:spLocks noGrp="1"/>
          </p:cNvSpPr>
          <p:nvPr>
            <p:ph type="sldNum" sz="quarter" idx="12"/>
          </p:nvPr>
        </p:nvSpPr>
        <p:spPr/>
        <p:txBody>
          <a:bodyPr/>
          <a:lstStyle/>
          <a:p>
            <a:fld id="{7A5FDE47-BFA0-4583-87BD-92F57846FA82}" type="slidenum">
              <a:rPr lang="th-TH" smtClean="0"/>
              <a:pPr/>
              <a:t>2</a:t>
            </a:fld>
            <a:endParaRPr lang="th-TH" dirty="0"/>
          </a:p>
        </p:txBody>
      </p:sp>
    </p:spTree>
    <p:extLst>
      <p:ext uri="{BB962C8B-B14F-4D97-AF65-F5344CB8AC3E}">
        <p14:creationId xmlns:p14="http://schemas.microsoft.com/office/powerpoint/2010/main" val="1910649818"/>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altLang="th-TH" smtClean="0"/>
              <a:t>Stock Prices and Intrinsic Value</a:t>
            </a:r>
          </a:p>
        </p:txBody>
      </p:sp>
      <p:sp>
        <p:nvSpPr>
          <p:cNvPr id="8195" name="Rectangle 3"/>
          <p:cNvSpPr>
            <a:spLocks noGrp="1" noChangeArrowheads="1"/>
          </p:cNvSpPr>
          <p:nvPr>
            <p:ph sz="quarter" idx="1"/>
          </p:nvPr>
        </p:nvSpPr>
        <p:spPr>
          <a:xfrm>
            <a:off x="612775" y="1600200"/>
            <a:ext cx="7616825" cy="4495800"/>
          </a:xfrm>
        </p:spPr>
        <p:txBody>
          <a:bodyPr>
            <a:normAutofit lnSpcReduction="10000"/>
          </a:bodyPr>
          <a:lstStyle/>
          <a:p>
            <a:pPr eaLnBrk="1" hangingPunct="1">
              <a:lnSpc>
                <a:spcPct val="100000"/>
              </a:lnSpc>
              <a:spcBef>
                <a:spcPct val="0"/>
              </a:spcBef>
              <a:buFont typeface="Arial" charset="0"/>
              <a:buChar char="•"/>
              <a:defRPr/>
            </a:pPr>
            <a:r>
              <a:rPr lang="en-US" dirty="0" smtClean="0"/>
              <a:t>In equilibrium, a stock’s price should equal its “true” or intrinsic value.</a:t>
            </a:r>
          </a:p>
          <a:p>
            <a:pPr eaLnBrk="1" hangingPunct="1">
              <a:lnSpc>
                <a:spcPct val="100000"/>
              </a:lnSpc>
              <a:spcBef>
                <a:spcPct val="0"/>
              </a:spcBef>
              <a:buFont typeface="Arial" charset="0"/>
              <a:buChar char="•"/>
              <a:defRPr/>
            </a:pPr>
            <a:r>
              <a:rPr lang="en-US" dirty="0" smtClean="0"/>
              <a:t>Intrinsic value is a long-run concept.</a:t>
            </a:r>
          </a:p>
          <a:p>
            <a:pPr eaLnBrk="1" hangingPunct="1">
              <a:lnSpc>
                <a:spcPct val="100000"/>
              </a:lnSpc>
              <a:spcBef>
                <a:spcPct val="0"/>
              </a:spcBef>
              <a:buFont typeface="Arial" charset="0"/>
              <a:buChar char="•"/>
              <a:defRPr/>
            </a:pPr>
            <a:r>
              <a:rPr lang="en-US" dirty="0" smtClean="0"/>
              <a:t>To the extent that investor perceptions are incorrect, a stock’s price in the short run may deviate from its intrinsic value.</a:t>
            </a:r>
          </a:p>
          <a:p>
            <a:pPr eaLnBrk="1" hangingPunct="1">
              <a:lnSpc>
                <a:spcPct val="100000"/>
              </a:lnSpc>
              <a:spcBef>
                <a:spcPct val="0"/>
              </a:spcBef>
              <a:buFont typeface="Arial" charset="0"/>
              <a:buChar char="•"/>
              <a:defRPr/>
            </a:pPr>
            <a:r>
              <a:rPr lang="en-US" dirty="0" smtClean="0"/>
              <a:t>Ideally, managers should avoid actions that reduce intrinsic value, even if those decisions increase the stock price in the short run.  </a:t>
            </a:r>
          </a:p>
        </p:txBody>
      </p:sp>
      <p:sp>
        <p:nvSpPr>
          <p:cNvPr id="2" name="Slide Number Placeholder 1"/>
          <p:cNvSpPr>
            <a:spLocks noGrp="1"/>
          </p:cNvSpPr>
          <p:nvPr>
            <p:ph type="sldNum" sz="quarter" idx="12"/>
          </p:nvPr>
        </p:nvSpPr>
        <p:spPr/>
        <p:txBody>
          <a:bodyPr/>
          <a:lstStyle/>
          <a:p>
            <a:fld id="{7A5FDE47-BFA0-4583-87BD-92F57846FA82}" type="slidenum">
              <a:rPr lang="th-TH" smtClean="0"/>
              <a:pPr/>
              <a:t>3</a:t>
            </a:fld>
            <a:endParaRPr lang="th-TH" dirty="0"/>
          </a:p>
        </p:txBody>
      </p:sp>
    </p:spTree>
    <p:extLst>
      <p:ext uri="{BB962C8B-B14F-4D97-AF65-F5344CB8AC3E}">
        <p14:creationId xmlns:p14="http://schemas.microsoft.com/office/powerpoint/2010/main" val="2886287190"/>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5"/>
          <p:cNvSpPr>
            <a:spLocks noGrp="1" noChangeArrowheads="1"/>
          </p:cNvSpPr>
          <p:nvPr>
            <p:ph type="title"/>
          </p:nvPr>
        </p:nvSpPr>
        <p:spPr/>
        <p:txBody>
          <a:bodyPr>
            <a:normAutofit fontScale="90000"/>
          </a:bodyPr>
          <a:lstStyle/>
          <a:p>
            <a:pPr eaLnBrk="1" hangingPunct="1"/>
            <a:r>
              <a:rPr lang="en-US" altLang="th-TH" smtClean="0"/>
              <a:t>Determinants of Intrinsic Values and Stock Prices</a:t>
            </a:r>
          </a:p>
        </p:txBody>
      </p:sp>
      <p:grpSp>
        <p:nvGrpSpPr>
          <p:cNvPr id="21508" name="Group 42"/>
          <p:cNvGrpSpPr>
            <a:grpSpLocks/>
          </p:cNvGrpSpPr>
          <p:nvPr/>
        </p:nvGrpSpPr>
        <p:grpSpPr bwMode="auto">
          <a:xfrm>
            <a:off x="473075" y="1665289"/>
            <a:ext cx="8670925" cy="4691062"/>
            <a:chOff x="235664" y="1674813"/>
            <a:chExt cx="8670211" cy="4691062"/>
          </a:xfrm>
        </p:grpSpPr>
        <p:cxnSp>
          <p:nvCxnSpPr>
            <p:cNvPr id="40" name="Straight Arrow Connector 39"/>
            <p:cNvCxnSpPr/>
            <p:nvPr/>
          </p:nvCxnSpPr>
          <p:spPr>
            <a:xfrm rot="10800000" flipV="1">
              <a:off x="1351585" y="2393950"/>
              <a:ext cx="1401647" cy="56832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endCxn id="29" idx="0"/>
            </p:cNvCxnSpPr>
            <p:nvPr/>
          </p:nvCxnSpPr>
          <p:spPr>
            <a:xfrm rot="5400000">
              <a:off x="3099253" y="2463819"/>
              <a:ext cx="609600" cy="45081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endCxn id="32" idx="0"/>
            </p:cNvCxnSpPr>
            <p:nvPr/>
          </p:nvCxnSpPr>
          <p:spPr>
            <a:xfrm rot="5400000">
              <a:off x="5178707" y="2686051"/>
              <a:ext cx="600075" cy="1587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6401006" y="2403475"/>
              <a:ext cx="1569909" cy="55086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26" idx="2"/>
            </p:cNvCxnSpPr>
            <p:nvPr/>
          </p:nvCxnSpPr>
          <p:spPr>
            <a:xfrm rot="16200000" flipH="1">
              <a:off x="1467440" y="3500479"/>
              <a:ext cx="552450" cy="1003217"/>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30" idx="2"/>
            </p:cNvCxnSpPr>
            <p:nvPr/>
          </p:nvCxnSpPr>
          <p:spPr>
            <a:xfrm rot="5400000">
              <a:off x="2632568" y="3732234"/>
              <a:ext cx="574675" cy="517482"/>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a:stCxn id="33" idx="2"/>
            </p:cNvCxnSpPr>
            <p:nvPr/>
          </p:nvCxnSpPr>
          <p:spPr>
            <a:xfrm rot="16200000" flipH="1">
              <a:off x="5784290" y="3390156"/>
              <a:ext cx="576262" cy="120322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a:stCxn id="35" idx="2"/>
            </p:cNvCxnSpPr>
            <p:nvPr/>
          </p:nvCxnSpPr>
          <p:spPr>
            <a:xfrm rot="5400000">
              <a:off x="7249432" y="3547307"/>
              <a:ext cx="563562" cy="92067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rot="16200000" flipH="1">
              <a:off x="3102429" y="4392689"/>
              <a:ext cx="584200" cy="184769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20" idx="2"/>
            </p:cNvCxnSpPr>
            <p:nvPr/>
          </p:nvCxnSpPr>
          <p:spPr>
            <a:xfrm rot="5400000">
              <a:off x="5660476" y="4409356"/>
              <a:ext cx="554038" cy="182547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Rounded Rectangle 16"/>
            <p:cNvSpPr/>
            <p:nvPr/>
          </p:nvSpPr>
          <p:spPr>
            <a:xfrm>
              <a:off x="1840495" y="1674813"/>
              <a:ext cx="5452613" cy="730250"/>
            </a:xfrm>
            <a:prstGeom prst="roundRect">
              <a:avLst>
                <a:gd name="adj" fmla="val 10000"/>
              </a:avLst>
            </a:prstGeom>
            <a:solidFill>
              <a:schemeClr val="accent1">
                <a:lumMod val="20000"/>
                <a:lumOff val="80000"/>
                <a:alpha val="90000"/>
              </a:schemeClr>
            </a:solidFill>
            <a:ln>
              <a:solidFill>
                <a:schemeClr val="accent1">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Rounded Rectangle 13"/>
            <p:cNvSpPr/>
            <p:nvPr/>
          </p:nvSpPr>
          <p:spPr bwMode="auto">
            <a:xfrm>
              <a:off x="1556355" y="4313238"/>
              <a:ext cx="1828649" cy="731837"/>
            </a:xfrm>
            <a:prstGeom prst="roundRect">
              <a:avLst>
                <a:gd name="adj" fmla="val 10000"/>
              </a:avLst>
            </a:prstGeom>
            <a:solidFill>
              <a:schemeClr val="accent2">
                <a:lumMod val="20000"/>
                <a:lumOff val="80000"/>
                <a:alpha val="90000"/>
              </a:schemeClr>
            </a:solidFill>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0" name="Rounded Rectangle 19"/>
            <p:cNvSpPr/>
            <p:nvPr/>
          </p:nvSpPr>
          <p:spPr bwMode="auto">
            <a:xfrm>
              <a:off x="5935908" y="4313238"/>
              <a:ext cx="1828649" cy="731837"/>
            </a:xfrm>
            <a:prstGeom prst="roundRect">
              <a:avLst>
                <a:gd name="adj" fmla="val 10000"/>
              </a:avLst>
            </a:prstGeom>
            <a:solidFill>
              <a:schemeClr val="accent2">
                <a:lumMod val="20000"/>
                <a:lumOff val="80000"/>
                <a:alpha val="90000"/>
              </a:schemeClr>
            </a:solidFill>
            <a:ln>
              <a:solidFill>
                <a:schemeClr val="accent2">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3" name="Rounded Rectangle 22"/>
            <p:cNvSpPr/>
            <p:nvPr/>
          </p:nvSpPr>
          <p:spPr bwMode="auto">
            <a:xfrm>
              <a:off x="2743707" y="5634038"/>
              <a:ext cx="3657299" cy="731837"/>
            </a:xfrm>
            <a:prstGeom prst="roundRect">
              <a:avLst>
                <a:gd name="adj" fmla="val 10000"/>
              </a:avLst>
            </a:prstGeom>
            <a:solidFill>
              <a:schemeClr val="accent1">
                <a:lumMod val="20000"/>
                <a:lumOff val="80000"/>
                <a:alpha val="90000"/>
              </a:schemeClr>
            </a:solidFill>
            <a:ln>
              <a:solidFill>
                <a:schemeClr val="accent1">
                  <a:lumMod val="50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3" name="Group 24"/>
            <p:cNvGrpSpPr/>
            <p:nvPr/>
          </p:nvGrpSpPr>
          <p:grpSpPr>
            <a:xfrm>
              <a:off x="235664" y="2994088"/>
              <a:ext cx="2011680" cy="731520"/>
              <a:chOff x="473355" y="1474661"/>
              <a:chExt cx="1899387" cy="907539"/>
            </a:xfrm>
            <a:solidFill>
              <a:schemeClr val="accent3">
                <a:lumMod val="20000"/>
                <a:lumOff val="80000"/>
              </a:schemeClr>
            </a:solidFill>
          </p:grpSpPr>
          <p:sp>
            <p:nvSpPr>
              <p:cNvPr id="26" name="Rounded Rectangle 25"/>
              <p:cNvSpPr/>
              <p:nvPr/>
            </p:nvSpPr>
            <p:spPr>
              <a:xfrm>
                <a:off x="473355" y="1474661"/>
                <a:ext cx="1899387" cy="907539"/>
              </a:xfrm>
              <a:prstGeom prst="roundRect">
                <a:avLst>
                  <a:gd name="adj" fmla="val 10000"/>
                </a:avLst>
              </a:prstGeom>
              <a:grp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7" name="Rounded Rectangle 4"/>
              <p:cNvSpPr/>
              <p:nvPr/>
            </p:nvSpPr>
            <p:spPr>
              <a:xfrm>
                <a:off x="491035" y="1501244"/>
                <a:ext cx="1846225" cy="854377"/>
              </a:xfrm>
              <a:prstGeom prst="rect">
                <a:avLst/>
              </a:prstGeom>
              <a:no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“True” Investor Cash Flows</a:t>
                </a:r>
              </a:p>
            </p:txBody>
          </p:sp>
        </p:grpSp>
        <p:grpSp>
          <p:nvGrpSpPr>
            <p:cNvPr id="21524" name="Group 27"/>
            <p:cNvGrpSpPr>
              <a:grpSpLocks/>
            </p:cNvGrpSpPr>
            <p:nvPr/>
          </p:nvGrpSpPr>
          <p:grpSpPr bwMode="auto">
            <a:xfrm>
              <a:off x="2492375" y="2994025"/>
              <a:ext cx="1371600" cy="731838"/>
              <a:chOff x="2690342" y="1474661"/>
              <a:chExt cx="1084159" cy="907539"/>
            </a:xfrm>
          </p:grpSpPr>
          <p:sp>
            <p:nvSpPr>
              <p:cNvPr id="29" name="Rounded Rectangle 28"/>
              <p:cNvSpPr/>
              <p:nvPr/>
            </p:nvSpPr>
            <p:spPr>
              <a:xfrm>
                <a:off x="2690759" y="1474661"/>
                <a:ext cx="1084070" cy="907539"/>
              </a:xfrm>
              <a:prstGeom prst="roundRect">
                <a:avLst>
                  <a:gd name="adj" fmla="val 10000"/>
                </a:avLst>
              </a:prstGeom>
              <a:solidFill>
                <a:schemeClr val="accent3">
                  <a:lumMod val="20000"/>
                  <a:lumOff val="8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0" name="Rounded Rectangle 6"/>
              <p:cNvSpPr/>
              <p:nvPr/>
            </p:nvSpPr>
            <p:spPr>
              <a:xfrm>
                <a:off x="2717109" y="1502222"/>
                <a:ext cx="1031372"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“True” Risk</a:t>
                </a:r>
              </a:p>
            </p:txBody>
          </p:sp>
        </p:grpSp>
        <p:grpSp>
          <p:nvGrpSpPr>
            <p:cNvPr id="21525" name="Group 30"/>
            <p:cNvGrpSpPr>
              <a:grpSpLocks/>
            </p:cNvGrpSpPr>
            <p:nvPr/>
          </p:nvGrpSpPr>
          <p:grpSpPr bwMode="auto">
            <a:xfrm>
              <a:off x="4110038" y="2994025"/>
              <a:ext cx="2720975" cy="731838"/>
              <a:chOff x="4092101" y="1474661"/>
              <a:chExt cx="2177523" cy="907539"/>
            </a:xfrm>
          </p:grpSpPr>
          <p:sp>
            <p:nvSpPr>
              <p:cNvPr id="32" name="Rounded Rectangle 31"/>
              <p:cNvSpPr/>
              <p:nvPr/>
            </p:nvSpPr>
            <p:spPr>
              <a:xfrm>
                <a:off x="4092417" y="1474661"/>
                <a:ext cx="2177344" cy="907539"/>
              </a:xfrm>
              <a:prstGeom prst="roundRect">
                <a:avLst>
                  <a:gd name="adj" fmla="val 10000"/>
                </a:avLst>
              </a:prstGeom>
              <a:solidFill>
                <a:schemeClr val="accent3">
                  <a:lumMod val="20000"/>
                  <a:lumOff val="80000"/>
                  <a:alpha val="9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3" name="Rounded Rectangle 8"/>
              <p:cNvSpPr/>
              <p:nvPr/>
            </p:nvSpPr>
            <p:spPr>
              <a:xfrm>
                <a:off x="4119094" y="1502222"/>
                <a:ext cx="2123990"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“Perceived” Investor Cash Flows</a:t>
                </a:r>
              </a:p>
            </p:txBody>
          </p:sp>
        </p:grpSp>
        <p:grpSp>
          <p:nvGrpSpPr>
            <p:cNvPr id="21526" name="Group 33"/>
            <p:cNvGrpSpPr>
              <a:grpSpLocks/>
            </p:cNvGrpSpPr>
            <p:nvPr/>
          </p:nvGrpSpPr>
          <p:grpSpPr bwMode="auto">
            <a:xfrm>
              <a:off x="7077075" y="2994025"/>
              <a:ext cx="1828800" cy="731838"/>
              <a:chOff x="6587224" y="1474661"/>
              <a:chExt cx="1480218" cy="907539"/>
            </a:xfrm>
          </p:grpSpPr>
          <p:sp>
            <p:nvSpPr>
              <p:cNvPr id="35" name="Rounded Rectangle 34"/>
              <p:cNvSpPr/>
              <p:nvPr/>
            </p:nvSpPr>
            <p:spPr>
              <a:xfrm>
                <a:off x="6587346" y="1474661"/>
                <a:ext cx="1480096" cy="907539"/>
              </a:xfrm>
              <a:prstGeom prst="roundRect">
                <a:avLst>
                  <a:gd name="adj" fmla="val 10000"/>
                </a:avLst>
              </a:prstGeom>
              <a:solidFill>
                <a:schemeClr val="accent3">
                  <a:lumMod val="20000"/>
                  <a:lumOff val="80000"/>
                  <a:alpha val="90000"/>
                </a:schemeClr>
              </a:solidFill>
              <a:ln>
                <a:solidFill>
                  <a:schemeClr val="accent3">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6" name="Rounded Rectangle 10"/>
              <p:cNvSpPr/>
              <p:nvPr/>
            </p:nvSpPr>
            <p:spPr>
              <a:xfrm>
                <a:off x="6614328" y="1502222"/>
                <a:ext cx="1426134" cy="852417"/>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“Perceived” Risk</a:t>
                </a:r>
              </a:p>
            </p:txBody>
          </p:sp>
        </p:grpSp>
        <p:sp>
          <p:nvSpPr>
            <p:cNvPr id="37" name="Rounded Rectangle 5"/>
            <p:cNvSpPr/>
            <p:nvPr/>
          </p:nvSpPr>
          <p:spPr>
            <a:xfrm>
              <a:off x="1829383" y="1695450"/>
              <a:ext cx="5457376" cy="688975"/>
            </a:xfrm>
            <a:prstGeom prst="rect">
              <a:avLst/>
            </a:prstGeom>
            <a:noFill/>
          </p:spPr>
          <p:style>
            <a:lnRef idx="0">
              <a:scrgbClr r="0" g="0" b="0"/>
            </a:lnRef>
            <a:fillRef idx="0">
              <a:scrgbClr r="0" g="0" b="0"/>
            </a:fillRef>
            <a:effectRef idx="0">
              <a:scrgbClr r="0" g="0" b="0"/>
            </a:effectRef>
            <a:fontRef idx="minor">
              <a:schemeClr val="dk1">
                <a:hueOff val="0"/>
                <a:satOff val="0"/>
                <a:lumOff val="0"/>
                <a:alphaOff val="0"/>
              </a:schemeClr>
            </a:fontRef>
          </p:style>
          <p:txBody>
            <a:bodyPr lIns="76200" tIns="76200" rIns="76200" bIns="76200" spcCol="1270" anchor="ctr"/>
            <a:lstStyle/>
            <a:p>
              <a:pPr algn="ctr" defTabSz="889000" eaLnBrk="1" hangingPunct="1">
                <a:lnSpc>
                  <a:spcPct val="90000"/>
                </a:lnSpc>
                <a:spcAft>
                  <a:spcPct val="35000"/>
                </a:spcAft>
                <a:defRPr/>
              </a:pPr>
              <a:r>
                <a:rPr lang="en-US" sz="2000" dirty="0"/>
                <a:t>Managerial Actions, the Economic Environment, Taxes, and the Political Climate</a:t>
              </a:r>
            </a:p>
          </p:txBody>
        </p:sp>
        <p:sp>
          <p:nvSpPr>
            <p:cNvPr id="38" name="Rounded Rectangle 5"/>
            <p:cNvSpPr/>
            <p:nvPr/>
          </p:nvSpPr>
          <p:spPr bwMode="auto">
            <a:xfrm>
              <a:off x="1589690" y="4335463"/>
              <a:ext cx="1761980"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eaLnBrk="1" hangingPunct="1">
                <a:lnSpc>
                  <a:spcPct val="90000"/>
                </a:lnSpc>
                <a:spcAft>
                  <a:spcPct val="35000"/>
                </a:spcAft>
                <a:defRPr/>
              </a:pPr>
              <a:r>
                <a:rPr lang="en-US" sz="2000" dirty="0"/>
                <a:t>Stock’s </a:t>
              </a:r>
              <a:br>
                <a:rPr lang="en-US" sz="2000" dirty="0"/>
              </a:br>
              <a:r>
                <a:rPr lang="en-US" sz="2000" dirty="0"/>
                <a:t>Intrinsic Value</a:t>
              </a:r>
            </a:p>
          </p:txBody>
        </p:sp>
        <p:sp>
          <p:nvSpPr>
            <p:cNvPr id="39" name="Rounded Rectangle 5"/>
            <p:cNvSpPr/>
            <p:nvPr/>
          </p:nvSpPr>
          <p:spPr bwMode="auto">
            <a:xfrm>
              <a:off x="5969242" y="4335463"/>
              <a:ext cx="1761980"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eaLnBrk="1" hangingPunct="1">
                <a:lnSpc>
                  <a:spcPct val="90000"/>
                </a:lnSpc>
                <a:spcAft>
                  <a:spcPct val="35000"/>
                </a:spcAft>
                <a:defRPr/>
              </a:pPr>
              <a:r>
                <a:rPr lang="en-US" sz="2000" dirty="0"/>
                <a:t>Stock’s </a:t>
              </a:r>
              <a:br>
                <a:rPr lang="en-US" sz="2000" dirty="0"/>
              </a:br>
              <a:r>
                <a:rPr lang="en-US" sz="2000" dirty="0"/>
                <a:t>Market Price</a:t>
              </a:r>
            </a:p>
          </p:txBody>
        </p:sp>
        <p:sp>
          <p:nvSpPr>
            <p:cNvPr id="41" name="Rounded Rectangle 5"/>
            <p:cNvSpPr/>
            <p:nvPr/>
          </p:nvSpPr>
          <p:spPr bwMode="auto">
            <a:xfrm>
              <a:off x="2811965" y="5656263"/>
              <a:ext cx="3520785" cy="687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49530" tIns="49530" rIns="49530" bIns="49530" spcCol="1270" anchor="ctr"/>
            <a:lstStyle/>
            <a:p>
              <a:pPr algn="ctr" defTabSz="577850" eaLnBrk="1" hangingPunct="1">
                <a:lnSpc>
                  <a:spcPct val="90000"/>
                </a:lnSpc>
                <a:spcAft>
                  <a:spcPct val="35000"/>
                </a:spcAft>
                <a:defRPr/>
              </a:pPr>
              <a:r>
                <a:rPr lang="en-US" sz="2000" dirty="0"/>
                <a:t>Market Equilibrium:</a:t>
              </a:r>
              <a:br>
                <a:rPr lang="en-US" sz="2000" dirty="0"/>
              </a:br>
              <a:r>
                <a:rPr lang="en-US" sz="2000" dirty="0"/>
                <a:t>Intrinsic Value = Stock Price</a:t>
              </a:r>
            </a:p>
          </p:txBody>
        </p:sp>
      </p:grpSp>
      <p:sp>
        <p:nvSpPr>
          <p:cNvPr id="2" name="Slide Number Placeholder 1"/>
          <p:cNvSpPr>
            <a:spLocks noGrp="1"/>
          </p:cNvSpPr>
          <p:nvPr>
            <p:ph type="sldNum" sz="quarter" idx="12"/>
          </p:nvPr>
        </p:nvSpPr>
        <p:spPr/>
        <p:txBody>
          <a:bodyPr/>
          <a:lstStyle/>
          <a:p>
            <a:fld id="{7A5FDE47-BFA0-4583-87BD-92F57846FA82}" type="slidenum">
              <a:rPr lang="th-TH" smtClean="0"/>
              <a:pPr/>
              <a:t>4</a:t>
            </a:fld>
            <a:endParaRPr lang="th-TH" dirty="0"/>
          </a:p>
        </p:txBody>
      </p:sp>
    </p:spTree>
    <p:extLst>
      <p:ext uri="{BB962C8B-B14F-4D97-AF65-F5344CB8AC3E}">
        <p14:creationId xmlns:p14="http://schemas.microsoft.com/office/powerpoint/2010/main" val="313697539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altLang="th-TH" smtClean="0"/>
              <a:t>Corporate Governance</a:t>
            </a:r>
            <a:endParaRPr lang="th-TH" altLang="th-TH" smtClean="0"/>
          </a:p>
        </p:txBody>
      </p:sp>
      <p:sp>
        <p:nvSpPr>
          <p:cNvPr id="25603" name="Content Placeholder 2"/>
          <p:cNvSpPr>
            <a:spLocks noGrp="1"/>
          </p:cNvSpPr>
          <p:nvPr>
            <p:ph sz="quarter" idx="1"/>
          </p:nvPr>
        </p:nvSpPr>
        <p:spPr>
          <a:xfrm>
            <a:off x="612775" y="1600200"/>
            <a:ext cx="7616825" cy="4495800"/>
          </a:xfrm>
        </p:spPr>
        <p:txBody>
          <a:bodyPr/>
          <a:lstStyle/>
          <a:p>
            <a:pPr>
              <a:lnSpc>
                <a:spcPct val="100000"/>
              </a:lnSpc>
              <a:spcBef>
                <a:spcPct val="0"/>
              </a:spcBef>
            </a:pPr>
            <a:r>
              <a:rPr lang="en-US" altLang="th-TH" sz="2800" dirty="0" smtClean="0"/>
              <a:t>The system of rules, practices and processes by which a company is directed and controlled</a:t>
            </a:r>
          </a:p>
          <a:p>
            <a:pPr>
              <a:lnSpc>
                <a:spcPct val="100000"/>
              </a:lnSpc>
              <a:spcBef>
                <a:spcPct val="0"/>
              </a:spcBef>
            </a:pPr>
            <a:r>
              <a:rPr lang="en-US" altLang="th-TH" sz="2800" dirty="0" smtClean="0"/>
              <a:t>Balancing the interests of the many stakeholders in a company</a:t>
            </a:r>
            <a:endParaRPr lang="th-TH" altLang="th-TH" dirty="0" smtClean="0"/>
          </a:p>
        </p:txBody>
      </p:sp>
      <p:sp>
        <p:nvSpPr>
          <p:cNvPr id="2" name="Slide Number Placeholder 1"/>
          <p:cNvSpPr>
            <a:spLocks noGrp="1"/>
          </p:cNvSpPr>
          <p:nvPr>
            <p:ph type="sldNum" sz="quarter" idx="12"/>
          </p:nvPr>
        </p:nvSpPr>
        <p:spPr/>
        <p:txBody>
          <a:bodyPr/>
          <a:lstStyle/>
          <a:p>
            <a:fld id="{7A5FDE47-BFA0-4583-87BD-92F57846FA82}" type="slidenum">
              <a:rPr lang="th-TH" smtClean="0"/>
              <a:pPr/>
              <a:t>5</a:t>
            </a:fld>
            <a:endParaRPr lang="th-TH" dirty="0"/>
          </a:p>
        </p:txBody>
      </p:sp>
    </p:spTree>
    <p:extLst>
      <p:ext uri="{BB962C8B-B14F-4D97-AF65-F5344CB8AC3E}">
        <p14:creationId xmlns:p14="http://schemas.microsoft.com/office/powerpoint/2010/main" val="2464236021"/>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rmAutofit fontScale="90000"/>
          </a:bodyPr>
          <a:lstStyle/>
          <a:p>
            <a:pPr eaLnBrk="1" hangingPunct="1"/>
            <a:r>
              <a:rPr lang="en-US" altLang="th-TH" smtClean="0"/>
              <a:t>Conflicts Between Managers and Stockholders  (Principal-Agent problem)</a:t>
            </a:r>
          </a:p>
        </p:txBody>
      </p:sp>
      <p:sp>
        <p:nvSpPr>
          <p:cNvPr id="11267" name="Rectangle 3"/>
          <p:cNvSpPr>
            <a:spLocks noGrp="1" noChangeArrowheads="1"/>
          </p:cNvSpPr>
          <p:nvPr>
            <p:ph sz="quarter" idx="1"/>
          </p:nvPr>
        </p:nvSpPr>
        <p:spPr>
          <a:xfrm>
            <a:off x="763587" y="2043113"/>
            <a:ext cx="7616825" cy="4495800"/>
          </a:xfrm>
        </p:spPr>
        <p:txBody>
          <a:bodyPr>
            <a:normAutofit lnSpcReduction="10000"/>
          </a:bodyPr>
          <a:lstStyle/>
          <a:p>
            <a:pPr eaLnBrk="1" hangingPunct="1">
              <a:lnSpc>
                <a:spcPct val="110000"/>
              </a:lnSpc>
              <a:spcBef>
                <a:spcPct val="0"/>
              </a:spcBef>
              <a:buFont typeface="Arial" charset="0"/>
              <a:buChar char="•"/>
              <a:defRPr/>
            </a:pPr>
            <a:r>
              <a:rPr lang="en-US" dirty="0" smtClean="0"/>
              <a:t>Managers are naturally inclined to act in their own best interests (which are not always the same as the interest of stockholders).</a:t>
            </a:r>
          </a:p>
          <a:p>
            <a:pPr eaLnBrk="1" hangingPunct="1">
              <a:lnSpc>
                <a:spcPct val="100000"/>
              </a:lnSpc>
              <a:spcBef>
                <a:spcPct val="0"/>
              </a:spcBef>
              <a:buFont typeface="Arial" charset="0"/>
              <a:buChar char="•"/>
              <a:defRPr/>
            </a:pPr>
            <a:r>
              <a:rPr lang="en-US" dirty="0" smtClean="0"/>
              <a:t>But the following factors affect managerial behavior:</a:t>
            </a:r>
          </a:p>
          <a:p>
            <a:pPr lvl="1" eaLnBrk="1" hangingPunct="1">
              <a:lnSpc>
                <a:spcPct val="100000"/>
              </a:lnSpc>
              <a:spcBef>
                <a:spcPct val="0"/>
              </a:spcBef>
              <a:buFont typeface="Arial" charset="0"/>
              <a:buChar char="–"/>
              <a:defRPr/>
            </a:pPr>
            <a:r>
              <a:rPr lang="en-US" dirty="0" smtClean="0"/>
              <a:t>Managerial compensation packages</a:t>
            </a:r>
          </a:p>
          <a:p>
            <a:pPr lvl="1" eaLnBrk="1" hangingPunct="1">
              <a:lnSpc>
                <a:spcPct val="100000"/>
              </a:lnSpc>
              <a:spcBef>
                <a:spcPct val="0"/>
              </a:spcBef>
              <a:buFont typeface="Arial" charset="0"/>
              <a:buChar char="–"/>
              <a:defRPr/>
            </a:pPr>
            <a:r>
              <a:rPr lang="en-US" dirty="0" smtClean="0"/>
              <a:t>Direct intervention by shareholders</a:t>
            </a:r>
          </a:p>
          <a:p>
            <a:pPr lvl="1" eaLnBrk="1" hangingPunct="1">
              <a:lnSpc>
                <a:spcPct val="100000"/>
              </a:lnSpc>
              <a:spcBef>
                <a:spcPct val="0"/>
              </a:spcBef>
              <a:buFont typeface="Arial" charset="0"/>
              <a:buChar char="–"/>
              <a:defRPr/>
            </a:pPr>
            <a:r>
              <a:rPr lang="en-US" dirty="0" smtClean="0"/>
              <a:t>The threat of firing</a:t>
            </a:r>
          </a:p>
          <a:p>
            <a:pPr lvl="1" eaLnBrk="1" hangingPunct="1">
              <a:lnSpc>
                <a:spcPct val="100000"/>
              </a:lnSpc>
              <a:spcBef>
                <a:spcPct val="0"/>
              </a:spcBef>
              <a:buFont typeface="Arial" charset="0"/>
              <a:buChar char="–"/>
              <a:defRPr/>
            </a:pPr>
            <a:r>
              <a:rPr lang="en-US" dirty="0" smtClean="0"/>
              <a:t>The threat of takeover</a:t>
            </a:r>
          </a:p>
        </p:txBody>
      </p:sp>
      <p:sp>
        <p:nvSpPr>
          <p:cNvPr id="2" name="Slide Number Placeholder 1"/>
          <p:cNvSpPr>
            <a:spLocks noGrp="1"/>
          </p:cNvSpPr>
          <p:nvPr>
            <p:ph type="sldNum" sz="quarter" idx="12"/>
          </p:nvPr>
        </p:nvSpPr>
        <p:spPr/>
        <p:txBody>
          <a:bodyPr/>
          <a:lstStyle/>
          <a:p>
            <a:fld id="{7A5FDE47-BFA0-4583-87BD-92F57846FA82}" type="slidenum">
              <a:rPr lang="th-TH" smtClean="0"/>
              <a:pPr/>
              <a:t>6</a:t>
            </a:fld>
            <a:endParaRPr lang="th-TH" dirty="0"/>
          </a:p>
        </p:txBody>
      </p:sp>
    </p:spTree>
    <p:extLst>
      <p:ext uri="{BB962C8B-B14F-4D97-AF65-F5344CB8AC3E}">
        <p14:creationId xmlns:p14="http://schemas.microsoft.com/office/powerpoint/2010/main" val="378946117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26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26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26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pPr eaLnBrk="1" hangingPunct="1">
              <a:defRPr/>
            </a:pPr>
            <a:r>
              <a:rPr lang="en-US" smtClean="0"/>
              <a:t>Conflicts Between Stockholders and Bondholders</a:t>
            </a:r>
          </a:p>
        </p:txBody>
      </p:sp>
      <p:sp>
        <p:nvSpPr>
          <p:cNvPr id="29699" name="Content Placeholder 9"/>
          <p:cNvSpPr>
            <a:spLocks noGrp="1"/>
          </p:cNvSpPr>
          <p:nvPr>
            <p:ph sz="quarter" idx="1"/>
          </p:nvPr>
        </p:nvSpPr>
        <p:spPr>
          <a:xfrm>
            <a:off x="763587" y="1981232"/>
            <a:ext cx="7616825" cy="4495800"/>
          </a:xfrm>
        </p:spPr>
        <p:txBody>
          <a:bodyPr>
            <a:normAutofit fontScale="92500" lnSpcReduction="20000"/>
          </a:bodyPr>
          <a:lstStyle/>
          <a:p>
            <a:pPr eaLnBrk="1" hangingPunct="1">
              <a:spcBef>
                <a:spcPts val="600"/>
              </a:spcBef>
              <a:spcAft>
                <a:spcPts val="600"/>
              </a:spcAft>
            </a:pPr>
            <a:r>
              <a:rPr lang="en-US" altLang="th-TH" smtClean="0"/>
              <a:t>Stockholders are more likely to prefer riskier projects, because they receive more of the upside if the project succeeds.  </a:t>
            </a:r>
            <a:r>
              <a:rPr lang="en-US" altLang="th-TH" dirty="0" smtClean="0"/>
              <a:t>By contrast, bondholders receive fixed payments and are more interested in limiting risk.</a:t>
            </a:r>
          </a:p>
          <a:p>
            <a:pPr eaLnBrk="1" hangingPunct="1">
              <a:spcBef>
                <a:spcPts val="600"/>
              </a:spcBef>
              <a:spcAft>
                <a:spcPts val="600"/>
              </a:spcAft>
            </a:pPr>
            <a:r>
              <a:rPr lang="en-US" altLang="th-TH" dirty="0" smtClean="0"/>
              <a:t>Bondholders are particularly concerned about the use of additional debt.</a:t>
            </a:r>
          </a:p>
          <a:p>
            <a:pPr eaLnBrk="1" hangingPunct="1">
              <a:spcBef>
                <a:spcPts val="600"/>
              </a:spcBef>
              <a:spcAft>
                <a:spcPts val="600"/>
              </a:spcAft>
            </a:pPr>
            <a:r>
              <a:rPr lang="en-US" altLang="th-TH" dirty="0" smtClean="0"/>
              <a:t>Bondholders attempt to protect themselves by including covenants in bond agreements that limit the use of additional debt and constrain managers’ actions.</a:t>
            </a:r>
          </a:p>
          <a:p>
            <a:pPr eaLnBrk="1" hangingPunct="1">
              <a:spcBef>
                <a:spcPct val="0"/>
              </a:spcBef>
              <a:spcAft>
                <a:spcPts val="600"/>
              </a:spcAft>
            </a:pPr>
            <a:endParaRPr lang="en-US" altLang="th-TH" dirty="0" smtClean="0"/>
          </a:p>
        </p:txBody>
      </p:sp>
      <p:sp>
        <p:nvSpPr>
          <p:cNvPr id="2" name="Slide Number Placeholder 1"/>
          <p:cNvSpPr>
            <a:spLocks noGrp="1"/>
          </p:cNvSpPr>
          <p:nvPr>
            <p:ph type="sldNum" sz="quarter" idx="12"/>
          </p:nvPr>
        </p:nvSpPr>
        <p:spPr/>
        <p:txBody>
          <a:bodyPr/>
          <a:lstStyle/>
          <a:p>
            <a:fld id="{7A5FDE47-BFA0-4583-87BD-92F57846FA82}" type="slidenum">
              <a:rPr lang="th-TH" smtClean="0"/>
              <a:pPr/>
              <a:t>7</a:t>
            </a:fld>
            <a:endParaRPr lang="th-TH" dirty="0"/>
          </a:p>
        </p:txBody>
      </p:sp>
    </p:spTree>
    <p:extLst>
      <p:ext uri="{BB962C8B-B14F-4D97-AF65-F5344CB8AC3E}">
        <p14:creationId xmlns:p14="http://schemas.microsoft.com/office/powerpoint/2010/main" val="30175583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p:txBody>
          <a:bodyPr/>
          <a:lstStyle/>
          <a:p>
            <a:pPr algn="ctr" eaLnBrk="1" hangingPunct="1">
              <a:defRPr/>
            </a:pPr>
            <a:r>
              <a:rPr lang="en-US" dirty="0" smtClean="0">
                <a:solidFill>
                  <a:schemeClr val="tx1"/>
                </a:solidFill>
              </a:rPr>
              <a:t>Financial Markets and Institutions</a:t>
            </a:r>
          </a:p>
        </p:txBody>
      </p:sp>
      <p:sp>
        <p:nvSpPr>
          <p:cNvPr id="6147" name="Content Placeholder 3"/>
          <p:cNvSpPr>
            <a:spLocks noGrp="1"/>
          </p:cNvSpPr>
          <p:nvPr>
            <p:ph idx="1"/>
          </p:nvPr>
        </p:nvSpPr>
        <p:spPr>
          <a:xfrm>
            <a:off x="914400" y="3067050"/>
            <a:ext cx="7315200" cy="2706688"/>
          </a:xfrm>
        </p:spPr>
        <p:txBody>
          <a:bodyPr>
            <a:normAutofit fontScale="92500" lnSpcReduction="20000"/>
          </a:bodyPr>
          <a:lstStyle/>
          <a:p>
            <a:pPr marL="457200" indent="-457200" algn="l" eaLnBrk="1" hangingPunct="1">
              <a:buFont typeface="Arial" panose="020B0604020202020204" pitchFamily="34" charset="0"/>
              <a:buChar char="•"/>
            </a:pPr>
            <a:r>
              <a:rPr lang="en-US" altLang="th-TH" dirty="0" smtClean="0"/>
              <a:t>The Capital Allocation Process</a:t>
            </a:r>
          </a:p>
          <a:p>
            <a:pPr marL="457200" indent="-457200" algn="l" eaLnBrk="1" hangingPunct="1">
              <a:buFont typeface="Arial" panose="020B0604020202020204" pitchFamily="34" charset="0"/>
              <a:buChar char="•"/>
            </a:pPr>
            <a:r>
              <a:rPr lang="en-US" altLang="th-TH" dirty="0" smtClean="0"/>
              <a:t>Financial Markets</a:t>
            </a:r>
          </a:p>
          <a:p>
            <a:pPr marL="457200" indent="-457200" algn="l" eaLnBrk="1" hangingPunct="1">
              <a:buFont typeface="Arial" panose="020B0604020202020204" pitchFamily="34" charset="0"/>
              <a:buChar char="•"/>
            </a:pPr>
            <a:r>
              <a:rPr lang="en-US" altLang="th-TH" dirty="0" smtClean="0"/>
              <a:t>Financial Institutions</a:t>
            </a:r>
          </a:p>
          <a:p>
            <a:pPr marL="457200" indent="-457200" algn="l" eaLnBrk="1" hangingPunct="1">
              <a:buFont typeface="Arial" panose="020B0604020202020204" pitchFamily="34" charset="0"/>
              <a:buChar char="•"/>
            </a:pPr>
            <a:r>
              <a:rPr lang="en-US" altLang="th-TH" dirty="0" smtClean="0"/>
              <a:t>Stock Markets and Returns</a:t>
            </a:r>
          </a:p>
          <a:p>
            <a:pPr marL="457200" indent="-457200" algn="l" eaLnBrk="1" hangingPunct="1">
              <a:buFont typeface="Arial" panose="020B0604020202020204" pitchFamily="34" charset="0"/>
              <a:buChar char="•"/>
            </a:pPr>
            <a:r>
              <a:rPr lang="en-US" altLang="th-TH" dirty="0" smtClean="0"/>
              <a:t>Stock Market Efficiency</a:t>
            </a:r>
          </a:p>
          <a:p>
            <a:pPr marL="457200" indent="-457200" algn="l" eaLnBrk="1" hangingPunct="1">
              <a:buFont typeface="Arial" panose="020B0604020202020204" pitchFamily="34" charset="0"/>
              <a:buChar char="•"/>
            </a:pPr>
            <a:endParaRPr lang="en-US" altLang="th-TH" dirty="0" smtClean="0"/>
          </a:p>
          <a:p>
            <a:pPr marL="457200" indent="-457200" algn="l">
              <a:buFont typeface="Arial" panose="020B0604020202020204" pitchFamily="34" charset="0"/>
              <a:buChar char="•"/>
            </a:pPr>
            <a:endParaRPr lang="en-US" altLang="th-TH" dirty="0" smtClean="0"/>
          </a:p>
        </p:txBody>
      </p:sp>
      <p:sp>
        <p:nvSpPr>
          <p:cNvPr id="7" name="Text Placeholder 6"/>
          <p:cNvSpPr>
            <a:spLocks noGrp="1"/>
          </p:cNvSpPr>
          <p:nvPr>
            <p:ph type="body" sz="quarter" idx="11"/>
          </p:nvPr>
        </p:nvSpPr>
        <p:spPr>
          <a:xfrm>
            <a:off x="914400" y="685799"/>
            <a:ext cx="7315200" cy="681037"/>
          </a:xfrm>
        </p:spPr>
        <p:txBody>
          <a:bodyPr>
            <a:noAutofit/>
          </a:bodyPr>
          <a:lstStyle/>
          <a:p>
            <a:pPr>
              <a:buFont typeface="Arial" charset="0"/>
              <a:buNone/>
              <a:defRPr/>
            </a:pPr>
            <a:r>
              <a:rPr lang="en-US" sz="4000" dirty="0" smtClean="0"/>
              <a:t>Chapter 2</a:t>
            </a:r>
            <a:endParaRPr lang="en-US" sz="4000" dirty="0"/>
          </a:p>
        </p:txBody>
      </p:sp>
      <p:sp>
        <p:nvSpPr>
          <p:cNvPr id="2" name="Slide Number Placeholder 1"/>
          <p:cNvSpPr>
            <a:spLocks noGrp="1"/>
          </p:cNvSpPr>
          <p:nvPr>
            <p:ph type="sldNum" sz="quarter" idx="12"/>
          </p:nvPr>
        </p:nvSpPr>
        <p:spPr/>
        <p:txBody>
          <a:bodyPr/>
          <a:lstStyle/>
          <a:p>
            <a:pPr>
              <a:defRPr/>
            </a:pPr>
            <a:fld id="{7E675F2F-DB91-454C-98E3-4602D6B9A0C2}" type="slidenum">
              <a:rPr lang="en-US" altLang="th-TH" smtClean="0"/>
              <a:pPr>
                <a:defRPr/>
              </a:pPr>
              <a:t>8</a:t>
            </a:fld>
            <a:endParaRPr lang="en-US" altLang="th-TH" dirty="0"/>
          </a:p>
        </p:txBody>
      </p:sp>
    </p:spTree>
    <p:extLst>
      <p:ext uri="{BB962C8B-B14F-4D97-AF65-F5344CB8AC3E}">
        <p14:creationId xmlns:p14="http://schemas.microsoft.com/office/powerpoint/2010/main" val="218156661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th-TH" smtClean="0"/>
              <a:t>What is a market?</a:t>
            </a:r>
          </a:p>
        </p:txBody>
      </p:sp>
      <p:sp>
        <p:nvSpPr>
          <p:cNvPr id="7171"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dirty="0" smtClean="0"/>
              <a:t>A market is a venue where goods and services are exchanged.</a:t>
            </a:r>
          </a:p>
          <a:p>
            <a:pPr eaLnBrk="1" hangingPunct="1">
              <a:spcBef>
                <a:spcPct val="0"/>
              </a:spcBef>
            </a:pPr>
            <a:r>
              <a:rPr lang="en-US" altLang="th-TH" dirty="0" smtClean="0"/>
              <a:t>A financial market is a place where individuals and organizations wanting to borrow funds are brought together with those having a surplus of funds.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9</a:t>
            </a:fld>
            <a:endParaRPr lang="th-TH" dirty="0"/>
          </a:p>
        </p:txBody>
      </p:sp>
    </p:spTree>
    <p:extLst>
      <p:ext uri="{BB962C8B-B14F-4D97-AF65-F5344CB8AC3E}">
        <p14:creationId xmlns:p14="http://schemas.microsoft.com/office/powerpoint/2010/main" val="233789415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17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th-TH" smtClean="0"/>
              <a:t>Types of Financial Markets</a:t>
            </a:r>
          </a:p>
        </p:txBody>
      </p:sp>
      <p:sp>
        <p:nvSpPr>
          <p:cNvPr id="11267" name="Rectangle 3"/>
          <p:cNvSpPr>
            <a:spLocks noGrp="1" noChangeArrowheads="1"/>
          </p:cNvSpPr>
          <p:nvPr>
            <p:ph sz="quarter" idx="1"/>
          </p:nvPr>
        </p:nvSpPr>
        <p:spPr>
          <a:xfrm>
            <a:off x="612775" y="1600200"/>
            <a:ext cx="7616825" cy="4495800"/>
          </a:xfrm>
        </p:spPr>
        <p:txBody>
          <a:bodyPr/>
          <a:lstStyle/>
          <a:p>
            <a:pPr eaLnBrk="1" hangingPunct="1">
              <a:lnSpc>
                <a:spcPct val="150000"/>
              </a:lnSpc>
              <a:spcBef>
                <a:spcPct val="0"/>
              </a:spcBef>
            </a:pPr>
            <a:r>
              <a:rPr lang="en-US" altLang="th-TH" dirty="0" smtClean="0"/>
              <a:t>Physical assets vs. Financial assets</a:t>
            </a:r>
          </a:p>
          <a:p>
            <a:pPr eaLnBrk="1" hangingPunct="1">
              <a:lnSpc>
                <a:spcPct val="150000"/>
              </a:lnSpc>
              <a:spcBef>
                <a:spcPct val="0"/>
              </a:spcBef>
            </a:pPr>
            <a:r>
              <a:rPr lang="en-US" altLang="th-TH" dirty="0" smtClean="0"/>
              <a:t>Spot vs. Futures</a:t>
            </a:r>
          </a:p>
          <a:p>
            <a:pPr eaLnBrk="1" hangingPunct="1">
              <a:lnSpc>
                <a:spcPct val="150000"/>
              </a:lnSpc>
              <a:spcBef>
                <a:spcPct val="0"/>
              </a:spcBef>
            </a:pPr>
            <a:r>
              <a:rPr lang="en-US" altLang="th-TH" dirty="0" smtClean="0"/>
              <a:t>Money vs. Capital</a:t>
            </a:r>
          </a:p>
          <a:p>
            <a:pPr eaLnBrk="1" hangingPunct="1">
              <a:lnSpc>
                <a:spcPct val="150000"/>
              </a:lnSpc>
              <a:spcBef>
                <a:spcPct val="0"/>
              </a:spcBef>
            </a:pPr>
            <a:r>
              <a:rPr lang="en-US" altLang="th-TH" dirty="0" smtClean="0"/>
              <a:t>Primary vs. Secondary</a:t>
            </a:r>
          </a:p>
          <a:p>
            <a:pPr eaLnBrk="1" hangingPunct="1">
              <a:lnSpc>
                <a:spcPct val="150000"/>
              </a:lnSpc>
              <a:spcBef>
                <a:spcPct val="0"/>
              </a:spcBef>
            </a:pPr>
            <a:r>
              <a:rPr lang="en-US" altLang="th-TH" dirty="0" smtClean="0"/>
              <a:t>Public vs. Private</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10</a:t>
            </a:fld>
            <a:endParaRPr lang="th-TH" dirty="0"/>
          </a:p>
        </p:txBody>
      </p:sp>
    </p:spTree>
    <p:extLst>
      <p:ext uri="{BB962C8B-B14F-4D97-AF65-F5344CB8AC3E}">
        <p14:creationId xmlns:p14="http://schemas.microsoft.com/office/powerpoint/2010/main" val="4260532283"/>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th-TH" smtClean="0"/>
              <a:t>Types of Financial Institutions</a:t>
            </a:r>
          </a:p>
        </p:txBody>
      </p:sp>
      <p:sp>
        <p:nvSpPr>
          <p:cNvPr id="13315" name="Rectangle 3"/>
          <p:cNvSpPr>
            <a:spLocks noGrp="1" noChangeArrowheads="1"/>
          </p:cNvSpPr>
          <p:nvPr>
            <p:ph sz="quarter" idx="1"/>
          </p:nvPr>
        </p:nvSpPr>
        <p:spPr>
          <a:xfrm>
            <a:off x="612775" y="1600200"/>
            <a:ext cx="7616825" cy="4495800"/>
          </a:xfrm>
        </p:spPr>
        <p:txBody>
          <a:bodyPr/>
          <a:lstStyle/>
          <a:p>
            <a:pPr eaLnBrk="1" hangingPunct="1">
              <a:lnSpc>
                <a:spcPct val="150000"/>
              </a:lnSpc>
              <a:spcBef>
                <a:spcPct val="0"/>
              </a:spcBef>
              <a:spcAft>
                <a:spcPts val="600"/>
              </a:spcAft>
            </a:pPr>
            <a:r>
              <a:rPr lang="en-US" altLang="th-TH" dirty="0" smtClean="0"/>
              <a:t>Commercial banks</a:t>
            </a:r>
          </a:p>
          <a:p>
            <a:pPr eaLnBrk="1" hangingPunct="1">
              <a:lnSpc>
                <a:spcPct val="150000"/>
              </a:lnSpc>
              <a:spcBef>
                <a:spcPct val="0"/>
              </a:spcBef>
              <a:spcAft>
                <a:spcPts val="600"/>
              </a:spcAft>
            </a:pPr>
            <a:r>
              <a:rPr lang="en-US" altLang="th-TH" dirty="0" smtClean="0"/>
              <a:t>Investment banks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11</a:t>
            </a:fld>
            <a:endParaRPr lang="th-TH" dirty="0"/>
          </a:p>
        </p:txBody>
      </p:sp>
    </p:spTree>
    <p:extLst>
      <p:ext uri="{BB962C8B-B14F-4D97-AF65-F5344CB8AC3E}">
        <p14:creationId xmlns:p14="http://schemas.microsoft.com/office/powerpoint/2010/main" val="353122320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altLang="th-TH" smtClean="0"/>
              <a:t>The Capital Allocation Process</a:t>
            </a:r>
          </a:p>
        </p:txBody>
      </p:sp>
      <p:sp>
        <p:nvSpPr>
          <p:cNvPr id="15363" name="Rectangle 3"/>
          <p:cNvSpPr>
            <a:spLocks noGrp="1" noChangeArrowheads="1"/>
          </p:cNvSpPr>
          <p:nvPr>
            <p:ph sz="quarter" idx="1"/>
          </p:nvPr>
        </p:nvSpPr>
        <p:spPr>
          <a:xfrm>
            <a:off x="763587" y="1573306"/>
            <a:ext cx="7616825" cy="4495800"/>
          </a:xfrm>
        </p:spPr>
        <p:txBody>
          <a:bodyPr>
            <a:normAutofit fontScale="92500" lnSpcReduction="20000"/>
          </a:bodyPr>
          <a:lstStyle/>
          <a:p>
            <a:pPr eaLnBrk="1" hangingPunct="1">
              <a:spcBef>
                <a:spcPct val="0"/>
              </a:spcBef>
            </a:pPr>
            <a:r>
              <a:rPr lang="en-US" altLang="th-TH" dirty="0" smtClean="0"/>
              <a:t>In a well-functioning economy, capital flows efficiently from those who supply capital to those who demand it.</a:t>
            </a:r>
          </a:p>
          <a:p>
            <a:pPr eaLnBrk="1" hangingPunct="1">
              <a:spcBef>
                <a:spcPct val="0"/>
              </a:spcBef>
            </a:pPr>
            <a:r>
              <a:rPr lang="en-US" altLang="th-TH" dirty="0" smtClean="0"/>
              <a:t>Suppliers of capital:  individuals and institutions with “excess funds.”  These groups are saving money and looking for a rate of return on their investment.</a:t>
            </a:r>
          </a:p>
          <a:p>
            <a:pPr eaLnBrk="1" hangingPunct="1">
              <a:spcBef>
                <a:spcPct val="0"/>
              </a:spcBef>
            </a:pPr>
            <a:r>
              <a:rPr lang="en-US" altLang="th-TH" dirty="0" smtClean="0"/>
              <a:t>Demanders or users of capital:  individuals and institutions who need to raise funds to finance their investment opportunities.  These groups are willing to pay a rate of return on the capital they borrow.</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12</a:t>
            </a:fld>
            <a:endParaRPr lang="th-TH" dirty="0"/>
          </a:p>
        </p:txBody>
      </p:sp>
    </p:spTree>
    <p:extLst>
      <p:ext uri="{BB962C8B-B14F-4D97-AF65-F5344CB8AC3E}">
        <p14:creationId xmlns:p14="http://schemas.microsoft.com/office/powerpoint/2010/main" val="409722580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p:txBody>
          <a:bodyPr>
            <a:normAutofit fontScale="90000"/>
          </a:bodyPr>
          <a:lstStyle/>
          <a:p>
            <a:pPr eaLnBrk="1" hangingPunct="1">
              <a:defRPr/>
            </a:pPr>
            <a:r>
              <a:rPr lang="en-US" dirty="0" smtClean="0"/>
              <a:t>How is capital transferred between savers and borrowers?</a:t>
            </a:r>
          </a:p>
        </p:txBody>
      </p:sp>
      <p:sp>
        <p:nvSpPr>
          <p:cNvPr id="17412" name="Content Placeholder 6"/>
          <p:cNvSpPr>
            <a:spLocks noGrp="1"/>
          </p:cNvSpPr>
          <p:nvPr>
            <p:ph sz="quarter" idx="1"/>
          </p:nvPr>
        </p:nvSpPr>
        <p:spPr>
          <a:xfrm>
            <a:off x="612775" y="1590675"/>
            <a:ext cx="7616825" cy="4505325"/>
          </a:xfrm>
        </p:spPr>
        <p:txBody>
          <a:bodyPr/>
          <a:lstStyle/>
          <a:p>
            <a:pPr eaLnBrk="1" hangingPunct="1">
              <a:lnSpc>
                <a:spcPct val="150000"/>
              </a:lnSpc>
              <a:spcBef>
                <a:spcPct val="0"/>
              </a:spcBef>
            </a:pPr>
            <a:r>
              <a:rPr lang="en-US" altLang="th-TH" dirty="0" smtClean="0"/>
              <a:t>Direct transfers</a:t>
            </a:r>
          </a:p>
          <a:p>
            <a:pPr eaLnBrk="1" hangingPunct="1">
              <a:lnSpc>
                <a:spcPct val="150000"/>
              </a:lnSpc>
              <a:spcBef>
                <a:spcPct val="0"/>
              </a:spcBef>
            </a:pPr>
            <a:r>
              <a:rPr lang="en-US" altLang="th-TH" dirty="0" smtClean="0"/>
              <a:t>Investment banks</a:t>
            </a:r>
          </a:p>
          <a:p>
            <a:pPr eaLnBrk="1" hangingPunct="1">
              <a:lnSpc>
                <a:spcPct val="150000"/>
              </a:lnSpc>
              <a:spcBef>
                <a:spcPct val="0"/>
              </a:spcBef>
            </a:pPr>
            <a:r>
              <a:rPr lang="en-US" altLang="th-TH" dirty="0" smtClean="0"/>
              <a:t>Financial intermediaries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13</a:t>
            </a:fld>
            <a:endParaRPr lang="th-TH" dirty="0"/>
          </a:p>
        </p:txBody>
      </p:sp>
    </p:spTree>
    <p:extLst>
      <p:ext uri="{BB962C8B-B14F-4D97-AF65-F5344CB8AC3E}">
        <p14:creationId xmlns:p14="http://schemas.microsoft.com/office/powerpoint/2010/main" val="63416763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2692"/>
          <a:stretch/>
        </p:blipFill>
        <p:spPr bwMode="auto">
          <a:xfrm>
            <a:off x="701500" y="695540"/>
            <a:ext cx="8174488" cy="51892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403DC12D-E02E-423D-90C0-BDE830239584}" type="slidenum">
              <a:rPr lang="th-TH" smtClean="0"/>
              <a:pPr/>
              <a:t>14</a:t>
            </a:fld>
            <a:endParaRPr lang="th-TH" dirty="0"/>
          </a:p>
        </p:txBody>
      </p:sp>
    </p:spTree>
    <p:extLst>
      <p:ext uri="{BB962C8B-B14F-4D97-AF65-F5344CB8AC3E}">
        <p14:creationId xmlns:p14="http://schemas.microsoft.com/office/powerpoint/2010/main" val="2598840892"/>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altLang="th-TH" smtClean="0"/>
              <a:t>Stock Market Transactions</a:t>
            </a:r>
          </a:p>
        </p:txBody>
      </p:sp>
      <p:sp>
        <p:nvSpPr>
          <p:cNvPr id="13315" name="Rectangle 3"/>
          <p:cNvSpPr>
            <a:spLocks noGrp="1" noChangeArrowheads="1"/>
          </p:cNvSpPr>
          <p:nvPr>
            <p:ph sz="quarter" idx="1"/>
          </p:nvPr>
        </p:nvSpPr>
        <p:spPr>
          <a:xfrm>
            <a:off x="612775" y="1600200"/>
            <a:ext cx="7616825" cy="4495800"/>
          </a:xfrm>
        </p:spPr>
        <p:txBody>
          <a:bodyPr/>
          <a:lstStyle/>
          <a:p>
            <a:pPr eaLnBrk="1" hangingPunct="1">
              <a:spcBef>
                <a:spcPct val="0"/>
              </a:spcBef>
            </a:pPr>
            <a:r>
              <a:rPr lang="en-US" altLang="th-TH" smtClean="0"/>
              <a:t>Applesauce Computer decides to issue additional common stock.  An investor purchases some of the newly issued shares from the underwriter.  Is this a primary market transaction or a secondary market transaction?  </a:t>
            </a:r>
          </a:p>
          <a:p>
            <a:pPr lvl="1" indent="-334963" eaLnBrk="1" hangingPunct="1">
              <a:spcBef>
                <a:spcPct val="0"/>
              </a:spcBef>
            </a:pPr>
            <a:r>
              <a:rPr lang="en-US" altLang="th-TH" smtClean="0"/>
              <a:t>Since new shares of stock are being issued, this is a primary market transaction. </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15</a:t>
            </a:fld>
            <a:endParaRPr lang="th-TH" dirty="0"/>
          </a:p>
        </p:txBody>
      </p:sp>
    </p:spTree>
    <p:extLst>
      <p:ext uri="{BB962C8B-B14F-4D97-AF65-F5344CB8AC3E}">
        <p14:creationId xmlns:p14="http://schemas.microsoft.com/office/powerpoint/2010/main" val="202722082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pPr eaLnBrk="1" hangingPunct="1">
              <a:defRPr/>
            </a:pPr>
            <a:r>
              <a:rPr lang="en-US" b="1" dirty="0" smtClean="0">
                <a:solidFill>
                  <a:schemeClr val="tx2"/>
                </a:solidFill>
              </a:rPr>
              <a:t>What are derivatives? How can they be used to reduce or increase risk?</a:t>
            </a:r>
          </a:p>
        </p:txBody>
      </p:sp>
      <p:sp>
        <p:nvSpPr>
          <p:cNvPr id="10243" name="Rectangle 3"/>
          <p:cNvSpPr>
            <a:spLocks noGrp="1" noChangeArrowheads="1"/>
          </p:cNvSpPr>
          <p:nvPr>
            <p:ph sz="quarter" idx="1"/>
          </p:nvPr>
        </p:nvSpPr>
        <p:spPr>
          <a:xfrm>
            <a:off x="628650" y="1860551"/>
            <a:ext cx="7616825" cy="4495800"/>
          </a:xfrm>
        </p:spPr>
        <p:txBody>
          <a:bodyPr>
            <a:normAutofit/>
          </a:bodyPr>
          <a:lstStyle/>
          <a:p>
            <a:pPr eaLnBrk="1" hangingPunct="1">
              <a:lnSpc>
                <a:spcPct val="85000"/>
              </a:lnSpc>
              <a:spcBef>
                <a:spcPct val="0"/>
              </a:spcBef>
            </a:pPr>
            <a:r>
              <a:rPr lang="en-US" altLang="th-TH" dirty="0" smtClean="0"/>
              <a:t>A derivative security’s value is “derived” from the price of another security (e.g., options and futures). </a:t>
            </a:r>
            <a:endParaRPr lang="en-US" altLang="th-TH" dirty="0"/>
          </a:p>
          <a:p>
            <a:pPr marL="0" indent="0" eaLnBrk="1" hangingPunct="1">
              <a:lnSpc>
                <a:spcPct val="85000"/>
              </a:lnSpc>
              <a:spcBef>
                <a:spcPct val="0"/>
              </a:spcBef>
              <a:buNone/>
            </a:pPr>
            <a:endParaRPr lang="en-US" altLang="th-TH" dirty="0" smtClean="0"/>
          </a:p>
          <a:p>
            <a:pPr eaLnBrk="1" hangingPunct="1">
              <a:spcBef>
                <a:spcPct val="0"/>
              </a:spcBef>
            </a:pPr>
            <a:r>
              <a:rPr lang="en-US" altLang="th-TH" dirty="0" smtClean="0"/>
              <a:t>Can be used to “hedge” or reduce risk.  For example, an importer, whose profit falls when the dollar loses value, could purchase currency futures that do well when the dollar weakens.  </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16</a:t>
            </a:fld>
            <a:endParaRPr lang="th-TH" dirty="0"/>
          </a:p>
        </p:txBody>
      </p:sp>
    </p:spTree>
    <p:extLst>
      <p:ext uri="{BB962C8B-B14F-4D97-AF65-F5344CB8AC3E}">
        <p14:creationId xmlns:p14="http://schemas.microsoft.com/office/powerpoint/2010/main" val="240210384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pPr eaLnBrk="1" hangingPunct="1">
              <a:defRPr/>
            </a:pPr>
            <a:r>
              <a:rPr lang="en-US" b="1" dirty="0" smtClean="0">
                <a:solidFill>
                  <a:schemeClr val="tx2"/>
                </a:solidFill>
              </a:rPr>
              <a:t>What are derivatives? How can they be used to reduce or increase risk?</a:t>
            </a:r>
          </a:p>
        </p:txBody>
      </p:sp>
      <p:sp>
        <p:nvSpPr>
          <p:cNvPr id="10243" name="Rectangle 3"/>
          <p:cNvSpPr>
            <a:spLocks noGrp="1" noChangeArrowheads="1"/>
          </p:cNvSpPr>
          <p:nvPr>
            <p:ph sz="quarter" idx="1"/>
          </p:nvPr>
        </p:nvSpPr>
        <p:spPr>
          <a:xfrm>
            <a:off x="763587" y="1860551"/>
            <a:ext cx="7616825" cy="4495800"/>
          </a:xfrm>
        </p:spPr>
        <p:txBody>
          <a:bodyPr>
            <a:normAutofit/>
          </a:bodyPr>
          <a:lstStyle/>
          <a:p>
            <a:pPr eaLnBrk="1" hangingPunct="1">
              <a:lnSpc>
                <a:spcPct val="85000"/>
              </a:lnSpc>
              <a:spcBef>
                <a:spcPct val="0"/>
              </a:spcBef>
            </a:pPr>
            <a:r>
              <a:rPr lang="en-US" altLang="th-TH" dirty="0" smtClean="0">
                <a:solidFill>
                  <a:schemeClr val="tx2"/>
                </a:solidFill>
              </a:rPr>
              <a:t>Also, speculators can use derivatives to bet on the direction of future stock prices, interest rates, exchange rates, and commodity prices.  In many cases, these transactions produce high returns if you guess right, but large losses if you guess wrong.  Here, derivatives can increase risk.</a:t>
            </a:r>
          </a:p>
        </p:txBody>
      </p:sp>
      <p:sp>
        <p:nvSpPr>
          <p:cNvPr id="2" name="Slide Number Placeholder 1"/>
          <p:cNvSpPr>
            <a:spLocks noGrp="1"/>
          </p:cNvSpPr>
          <p:nvPr>
            <p:ph type="sldNum" sz="quarter" idx="12"/>
          </p:nvPr>
        </p:nvSpPr>
        <p:spPr/>
        <p:txBody>
          <a:bodyPr/>
          <a:lstStyle/>
          <a:p>
            <a:fld id="{403DC12D-E02E-423D-90C0-BDE830239584}" type="slidenum">
              <a:rPr lang="th-TH" smtClean="0"/>
              <a:pPr/>
              <a:t>17</a:t>
            </a:fld>
            <a:endParaRPr lang="th-TH" dirty="0"/>
          </a:p>
        </p:txBody>
      </p:sp>
    </p:spTree>
    <p:extLst>
      <p:ext uri="{BB962C8B-B14F-4D97-AF65-F5344CB8AC3E}">
        <p14:creationId xmlns:p14="http://schemas.microsoft.com/office/powerpoint/2010/main" val="381723255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12"/>
          <p:cNvSpPr>
            <a:spLocks noGrp="1"/>
          </p:cNvSpPr>
          <p:nvPr>
            <p:ph type="sldNum" sz="quarter" idx="10"/>
          </p:nvPr>
        </p:nvSpPr>
        <p:spPr bwMode="auto">
          <a:noFill/>
          <a:ln>
            <a:miter lim="800000"/>
            <a:headEnd/>
            <a:tailEnd/>
          </a:ln>
        </p:spPr>
        <p:txBody>
          <a:bodyPr/>
          <a:lstStyle/>
          <a:p>
            <a:r>
              <a:rPr lang="en-US"/>
              <a:t>2-</a:t>
            </a:r>
            <a:fld id="{7F352D2A-9EEF-4283-8133-CDC79994FFF5}" type="slidenum">
              <a:rPr lang="en-US"/>
              <a:pPr/>
              <a:t>18</a:t>
            </a:fld>
            <a:endParaRPr lang="en-US"/>
          </a:p>
        </p:txBody>
      </p:sp>
      <p:sp>
        <p:nvSpPr>
          <p:cNvPr id="8195" name="Text Placeholder 6"/>
          <p:cNvSpPr txBox="1">
            <a:spLocks/>
          </p:cNvSpPr>
          <p:nvPr/>
        </p:nvSpPr>
        <p:spPr bwMode="auto">
          <a:xfrm>
            <a:off x="914400" y="685800"/>
            <a:ext cx="7315200" cy="457200"/>
          </a:xfrm>
          <a:prstGeom prst="rect">
            <a:avLst/>
          </a:prstGeom>
          <a:noFill/>
          <a:ln w="9525">
            <a:noFill/>
            <a:miter lim="800000"/>
            <a:headEnd/>
            <a:tailEnd/>
          </a:ln>
        </p:spPr>
        <p:txBody>
          <a:bodyPr/>
          <a:lstStyle/>
          <a:p>
            <a:pPr marL="457200" indent="-457200" algn="ctr" eaLnBrk="0" hangingPunct="0">
              <a:lnSpc>
                <a:spcPct val="90000"/>
              </a:lnSpc>
              <a:spcAft>
                <a:spcPts val="1200"/>
              </a:spcAft>
              <a:buSzPct val="150000"/>
            </a:pPr>
            <a:r>
              <a:rPr lang="en-US" sz="2600"/>
              <a:t>Chapter 2: Financial Markets and Institutions</a:t>
            </a:r>
          </a:p>
        </p:txBody>
      </p:sp>
      <p:pic>
        <p:nvPicPr>
          <p:cNvPr id="8196" name="Picture 5"/>
          <p:cNvPicPr>
            <a:picLocks noChangeAspect="1" noChangeArrowheads="1"/>
          </p:cNvPicPr>
          <p:nvPr/>
        </p:nvPicPr>
        <p:blipFill>
          <a:blip r:embed="rId3" cstate="print"/>
          <a:srcRect r="36" b="35898"/>
          <a:stretch>
            <a:fillRect/>
          </a:stretch>
        </p:blipFill>
        <p:spPr bwMode="auto">
          <a:xfrm>
            <a:off x="120046" y="575628"/>
            <a:ext cx="9023954" cy="5158421"/>
          </a:xfrm>
          <a:prstGeom prst="rect">
            <a:avLst/>
          </a:prstGeom>
          <a:noFill/>
          <a:ln w="9525">
            <a:noFill/>
            <a:miter lim="800000"/>
            <a:headEnd/>
            <a:tailEnd/>
          </a:ln>
          <a:effectLst/>
        </p:spPr>
      </p:pic>
      <p:sp>
        <p:nvSpPr>
          <p:cNvPr id="5" name="Rectangle 4"/>
          <p:cNvSpPr/>
          <p:nvPr/>
        </p:nvSpPr>
        <p:spPr>
          <a:xfrm>
            <a:off x="1704975" y="1657349"/>
            <a:ext cx="809624" cy="4124326"/>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668053209"/>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12"/>
          <p:cNvSpPr>
            <a:spLocks noGrp="1"/>
          </p:cNvSpPr>
          <p:nvPr>
            <p:ph type="sldNum" sz="quarter" idx="10"/>
          </p:nvPr>
        </p:nvSpPr>
        <p:spPr bwMode="auto">
          <a:noFill/>
          <a:ln>
            <a:miter lim="800000"/>
            <a:headEnd/>
            <a:tailEnd/>
          </a:ln>
        </p:spPr>
        <p:txBody>
          <a:bodyPr/>
          <a:lstStyle/>
          <a:p>
            <a:r>
              <a:rPr lang="en-US"/>
              <a:t>2-</a:t>
            </a:r>
            <a:fld id="{7F352D2A-9EEF-4283-8133-CDC79994FFF5}" type="slidenum">
              <a:rPr lang="en-US"/>
              <a:pPr/>
              <a:t>19</a:t>
            </a:fld>
            <a:endParaRPr lang="en-US"/>
          </a:p>
        </p:txBody>
      </p:sp>
      <p:sp>
        <p:nvSpPr>
          <p:cNvPr id="8195" name="Text Placeholder 6"/>
          <p:cNvSpPr txBox="1">
            <a:spLocks/>
          </p:cNvSpPr>
          <p:nvPr/>
        </p:nvSpPr>
        <p:spPr bwMode="auto">
          <a:xfrm>
            <a:off x="914400" y="685800"/>
            <a:ext cx="7315200" cy="457200"/>
          </a:xfrm>
          <a:prstGeom prst="rect">
            <a:avLst/>
          </a:prstGeom>
          <a:noFill/>
          <a:ln w="9525">
            <a:noFill/>
            <a:miter lim="800000"/>
            <a:headEnd/>
            <a:tailEnd/>
          </a:ln>
        </p:spPr>
        <p:txBody>
          <a:bodyPr/>
          <a:lstStyle/>
          <a:p>
            <a:pPr marL="457200" indent="-457200" algn="ctr" eaLnBrk="0" hangingPunct="0">
              <a:lnSpc>
                <a:spcPct val="90000"/>
              </a:lnSpc>
              <a:spcAft>
                <a:spcPts val="1200"/>
              </a:spcAft>
              <a:buSzPct val="150000"/>
            </a:pPr>
            <a:r>
              <a:rPr lang="en-US" sz="2600"/>
              <a:t>Chapter 2: Financial Markets and Institutions</a:t>
            </a:r>
          </a:p>
        </p:txBody>
      </p:sp>
      <p:pic>
        <p:nvPicPr>
          <p:cNvPr id="8196" name="Picture 5"/>
          <p:cNvPicPr>
            <a:picLocks noChangeAspect="1" noChangeArrowheads="1"/>
          </p:cNvPicPr>
          <p:nvPr/>
        </p:nvPicPr>
        <p:blipFill>
          <a:blip r:embed="rId3" cstate="print"/>
          <a:srcRect t="65422"/>
          <a:stretch>
            <a:fillRect/>
          </a:stretch>
        </p:blipFill>
        <p:spPr bwMode="auto">
          <a:xfrm>
            <a:off x="622935" y="2266949"/>
            <a:ext cx="8400264" cy="3857625"/>
          </a:xfrm>
          <a:prstGeom prst="rect">
            <a:avLst/>
          </a:prstGeom>
          <a:noFill/>
          <a:ln w="9525">
            <a:noFill/>
            <a:miter lim="800000"/>
            <a:headEnd/>
            <a:tailEnd/>
          </a:ln>
          <a:effectLst/>
        </p:spPr>
      </p:pic>
      <p:sp>
        <p:nvSpPr>
          <p:cNvPr id="5" name="Rectangle 4"/>
          <p:cNvSpPr/>
          <p:nvPr/>
        </p:nvSpPr>
        <p:spPr>
          <a:xfrm>
            <a:off x="2057400" y="2000251"/>
            <a:ext cx="704850" cy="3438524"/>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3928653680"/>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12"/>
          <p:cNvSpPr>
            <a:spLocks noGrp="1"/>
          </p:cNvSpPr>
          <p:nvPr>
            <p:ph type="sldNum" sz="quarter" idx="10"/>
          </p:nvPr>
        </p:nvSpPr>
        <p:spPr bwMode="auto">
          <a:noFill/>
          <a:ln>
            <a:miter lim="800000"/>
            <a:headEnd/>
            <a:tailEnd/>
          </a:ln>
        </p:spPr>
        <p:txBody>
          <a:bodyPr/>
          <a:lstStyle/>
          <a:p>
            <a:r>
              <a:rPr lang="en-US"/>
              <a:t>2-</a:t>
            </a:r>
            <a:fld id="{BD430BDA-1CF3-4C55-8C6C-60653F7270D3}" type="slidenum">
              <a:rPr lang="en-US"/>
              <a:pPr/>
              <a:t>20</a:t>
            </a:fld>
            <a:endParaRPr lang="en-US"/>
          </a:p>
        </p:txBody>
      </p:sp>
      <p:sp>
        <p:nvSpPr>
          <p:cNvPr id="11267" name="Text Placeholder 6"/>
          <p:cNvSpPr txBox="1">
            <a:spLocks/>
          </p:cNvSpPr>
          <p:nvPr/>
        </p:nvSpPr>
        <p:spPr bwMode="auto">
          <a:xfrm>
            <a:off x="914400" y="685800"/>
            <a:ext cx="7315200" cy="457200"/>
          </a:xfrm>
          <a:prstGeom prst="rect">
            <a:avLst/>
          </a:prstGeom>
          <a:noFill/>
          <a:ln w="9525">
            <a:noFill/>
            <a:miter lim="800000"/>
            <a:headEnd/>
            <a:tailEnd/>
          </a:ln>
        </p:spPr>
        <p:txBody>
          <a:bodyPr/>
          <a:lstStyle/>
          <a:p>
            <a:pPr marL="457200" indent="-457200" algn="ctr" eaLnBrk="0" hangingPunct="0">
              <a:lnSpc>
                <a:spcPct val="90000"/>
              </a:lnSpc>
              <a:spcAft>
                <a:spcPts val="1200"/>
              </a:spcAft>
              <a:buSzPct val="150000"/>
            </a:pPr>
            <a:r>
              <a:rPr lang="en-US" sz="2600"/>
              <a:t>Chapter 2: Financial Markets and Institutions</a:t>
            </a:r>
          </a:p>
        </p:txBody>
      </p:sp>
      <p:pic>
        <p:nvPicPr>
          <p:cNvPr id="11268" name="Picture 5"/>
          <p:cNvPicPr>
            <a:picLocks noChangeAspect="1" noChangeArrowheads="1"/>
          </p:cNvPicPr>
          <p:nvPr/>
        </p:nvPicPr>
        <p:blipFill>
          <a:blip r:embed="rId3" cstate="print"/>
          <a:srcRect/>
          <a:stretch>
            <a:fillRect/>
          </a:stretch>
        </p:blipFill>
        <p:spPr bwMode="auto">
          <a:xfrm>
            <a:off x="1252538" y="793749"/>
            <a:ext cx="6729412" cy="5540511"/>
          </a:xfrm>
          <a:prstGeom prst="rect">
            <a:avLst/>
          </a:prstGeom>
          <a:noFill/>
          <a:ln w="9525">
            <a:noFill/>
            <a:miter lim="800000"/>
            <a:headEnd/>
            <a:tailEnd/>
          </a:ln>
          <a:effectLst/>
        </p:spPr>
      </p:pic>
      <p:sp>
        <p:nvSpPr>
          <p:cNvPr id="5" name="Rectangle 4"/>
          <p:cNvSpPr/>
          <p:nvPr/>
        </p:nvSpPr>
        <p:spPr>
          <a:xfrm>
            <a:off x="6467475" y="1200151"/>
            <a:ext cx="1419225" cy="3400424"/>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212082440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21</a:t>
            </a:fld>
            <a:endParaRPr lang="th-TH" dirty="0"/>
          </a:p>
        </p:txBody>
      </p:sp>
      <p:pic>
        <p:nvPicPr>
          <p:cNvPr id="77826" name="Picture 2"/>
          <p:cNvPicPr>
            <a:picLocks noGrp="1" noChangeAspect="1" noChangeArrowheads="1"/>
          </p:cNvPicPr>
          <p:nvPr>
            <p:ph idx="1"/>
          </p:nvPr>
        </p:nvPicPr>
        <p:blipFill>
          <a:blip r:embed="rId2" cstate="print"/>
          <a:srcRect/>
          <a:stretch>
            <a:fillRect/>
          </a:stretch>
        </p:blipFill>
        <p:spPr bwMode="auto">
          <a:xfrm>
            <a:off x="745897" y="148841"/>
            <a:ext cx="7431619" cy="6408643"/>
          </a:xfrm>
          <a:prstGeom prst="rect">
            <a:avLst/>
          </a:prstGeom>
          <a:noFill/>
          <a:ln w="9525">
            <a:noFill/>
            <a:miter lim="800000"/>
            <a:headEnd/>
            <a:tailEnd/>
          </a:ln>
        </p:spPr>
      </p:pic>
    </p:spTree>
    <p:extLst>
      <p:ext uri="{BB962C8B-B14F-4D97-AF65-F5344CB8AC3E}">
        <p14:creationId xmlns:p14="http://schemas.microsoft.com/office/powerpoint/2010/main" val="26852616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Banks</a:t>
            </a:r>
            <a:endParaRPr lang="en-US" dirty="0"/>
          </a:p>
        </p:txBody>
      </p:sp>
      <p:sp>
        <p:nvSpPr>
          <p:cNvPr id="3" name="Content Placeholder 2"/>
          <p:cNvSpPr>
            <a:spLocks noGrp="1"/>
          </p:cNvSpPr>
          <p:nvPr>
            <p:ph idx="1"/>
          </p:nvPr>
        </p:nvSpPr>
        <p:spPr/>
        <p:txBody>
          <a:bodyPr/>
          <a:lstStyle/>
          <a:p>
            <a:r>
              <a:rPr lang="en-US" dirty="0" smtClean="0"/>
              <a:t>Help firms raise capital ( funding) (financing)</a:t>
            </a:r>
          </a:p>
          <a:p>
            <a:endParaRPr lang="en-US" dirty="0"/>
          </a:p>
          <a:p>
            <a:endParaRPr lang="en-US" dirty="0" smtClean="0"/>
          </a:p>
          <a:p>
            <a:r>
              <a:rPr lang="en-US" dirty="0" smtClean="0"/>
              <a:t>Investment banks typically guarantees that the firm will raise the needed capital, therefore they are called the </a:t>
            </a:r>
            <a:r>
              <a:rPr lang="en-US" dirty="0" smtClean="0">
                <a:solidFill>
                  <a:srgbClr val="FF0000"/>
                </a:solidFill>
              </a:rPr>
              <a:t>underwriters</a:t>
            </a:r>
            <a:r>
              <a:rPr lang="en-US" dirty="0" smtClean="0"/>
              <a:t>.</a:t>
            </a:r>
            <a:endParaRPr lang="en-US" dirty="0"/>
          </a:p>
        </p:txBody>
      </p:sp>
    </p:spTree>
    <p:extLst>
      <p:ext uri="{BB962C8B-B14F-4D97-AF65-F5344CB8AC3E}">
        <p14:creationId xmlns:p14="http://schemas.microsoft.com/office/powerpoint/2010/main" val="354010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1284194" y="1656556"/>
            <a:ext cx="6575612" cy="1470025"/>
          </a:xfrm>
        </p:spPr>
        <p:txBody>
          <a:bodyPr/>
          <a:lstStyle/>
          <a:p>
            <a:pPr algn="ctr" eaLnBrk="1" hangingPunct="1">
              <a:defRPr/>
            </a:pPr>
            <a:r>
              <a:rPr lang="en-US" dirty="0" smtClean="0">
                <a:solidFill>
                  <a:schemeClr val="tx1"/>
                </a:solidFill>
              </a:rPr>
              <a:t>Financial Statements, Cash Flow, and Taxes</a:t>
            </a:r>
          </a:p>
        </p:txBody>
      </p:sp>
      <p:sp>
        <p:nvSpPr>
          <p:cNvPr id="6147" name="Content Placeholder 3"/>
          <p:cNvSpPr>
            <a:spLocks noGrp="1"/>
          </p:cNvSpPr>
          <p:nvPr>
            <p:ph idx="1"/>
          </p:nvPr>
        </p:nvSpPr>
        <p:spPr>
          <a:xfrm>
            <a:off x="1284194" y="3126581"/>
            <a:ext cx="7315200" cy="2739628"/>
          </a:xfrm>
        </p:spPr>
        <p:txBody>
          <a:bodyPr>
            <a:noAutofit/>
          </a:bodyPr>
          <a:lstStyle/>
          <a:p>
            <a:pPr marL="457200" indent="-457200" algn="l" eaLnBrk="1" hangingPunct="1">
              <a:lnSpc>
                <a:spcPct val="100000"/>
              </a:lnSpc>
              <a:spcAft>
                <a:spcPct val="0"/>
              </a:spcAft>
              <a:buFont typeface="Arial" panose="020B0604020202020204" pitchFamily="34" charset="0"/>
              <a:buChar char="•"/>
            </a:pPr>
            <a:r>
              <a:rPr lang="en-US" altLang="th-TH" sz="2000" dirty="0" smtClean="0"/>
              <a:t>Key Financial Statements</a:t>
            </a:r>
          </a:p>
          <a:p>
            <a:pPr marL="457200" indent="-457200" algn="l" eaLnBrk="1" hangingPunct="1">
              <a:lnSpc>
                <a:spcPct val="100000"/>
              </a:lnSpc>
              <a:spcAft>
                <a:spcPct val="0"/>
              </a:spcAft>
              <a:buFont typeface="Arial" panose="020B0604020202020204" pitchFamily="34" charset="0"/>
              <a:buChar char="•"/>
            </a:pPr>
            <a:r>
              <a:rPr lang="en-US" altLang="th-TH" sz="2000" dirty="0" smtClean="0"/>
              <a:t>Balance Sheet</a:t>
            </a:r>
          </a:p>
          <a:p>
            <a:pPr marL="457200" indent="-457200" algn="l" eaLnBrk="1" hangingPunct="1">
              <a:lnSpc>
                <a:spcPct val="100000"/>
              </a:lnSpc>
              <a:spcAft>
                <a:spcPct val="0"/>
              </a:spcAft>
              <a:buFont typeface="Arial" panose="020B0604020202020204" pitchFamily="34" charset="0"/>
              <a:buChar char="•"/>
            </a:pPr>
            <a:r>
              <a:rPr lang="en-US" altLang="th-TH" sz="2000" dirty="0" smtClean="0"/>
              <a:t>Income Statement</a:t>
            </a:r>
          </a:p>
          <a:p>
            <a:pPr marL="457200" indent="-457200" algn="l" eaLnBrk="1" hangingPunct="1">
              <a:lnSpc>
                <a:spcPct val="100000"/>
              </a:lnSpc>
              <a:spcAft>
                <a:spcPct val="0"/>
              </a:spcAft>
              <a:buFont typeface="Arial" panose="020B0604020202020204" pitchFamily="34" charset="0"/>
              <a:buChar char="•"/>
            </a:pPr>
            <a:r>
              <a:rPr lang="en-US" altLang="th-TH" sz="2000" dirty="0" smtClean="0"/>
              <a:t>Statement of Cash Flows</a:t>
            </a:r>
          </a:p>
          <a:p>
            <a:pPr marL="457200" indent="-457200" algn="l" eaLnBrk="1" hangingPunct="1">
              <a:lnSpc>
                <a:spcPct val="100000"/>
              </a:lnSpc>
              <a:spcAft>
                <a:spcPct val="0"/>
              </a:spcAft>
              <a:buFont typeface="Arial" panose="020B0604020202020204" pitchFamily="34" charset="0"/>
              <a:buChar char="•"/>
            </a:pPr>
            <a:r>
              <a:rPr lang="en-US" altLang="th-TH" sz="2000" dirty="0" smtClean="0"/>
              <a:t>Statement of Stockholders’ Equity</a:t>
            </a:r>
          </a:p>
          <a:p>
            <a:pPr marL="457200" indent="-457200" algn="l" eaLnBrk="1" hangingPunct="1">
              <a:lnSpc>
                <a:spcPct val="100000"/>
              </a:lnSpc>
              <a:spcAft>
                <a:spcPct val="0"/>
              </a:spcAft>
              <a:buFont typeface="Arial" panose="020B0604020202020204" pitchFamily="34" charset="0"/>
              <a:buChar char="•"/>
            </a:pPr>
            <a:r>
              <a:rPr lang="en-US" altLang="th-TH" sz="2000" dirty="0" smtClean="0"/>
              <a:t>Free Cash Flow</a:t>
            </a:r>
          </a:p>
          <a:p>
            <a:pPr marL="457200" indent="-457200" algn="l" eaLnBrk="1" hangingPunct="1">
              <a:lnSpc>
                <a:spcPct val="100000"/>
              </a:lnSpc>
              <a:spcAft>
                <a:spcPct val="0"/>
              </a:spcAft>
              <a:buFont typeface="Arial" panose="020B0604020202020204" pitchFamily="34" charset="0"/>
              <a:buChar char="•"/>
            </a:pPr>
            <a:r>
              <a:rPr lang="en-US" altLang="th-TH" sz="2000" dirty="0" smtClean="0"/>
              <a:t>Federal Tax System</a:t>
            </a:r>
          </a:p>
          <a:p>
            <a:pPr marL="457200" indent="-457200" algn="l">
              <a:lnSpc>
                <a:spcPct val="100000"/>
              </a:lnSpc>
              <a:spcAft>
                <a:spcPct val="0"/>
              </a:spcAft>
              <a:buFont typeface="Arial" panose="020B0604020202020204" pitchFamily="34" charset="0"/>
              <a:buChar char="•"/>
            </a:pPr>
            <a:endParaRPr lang="en-US" altLang="th-TH" sz="2400" dirty="0" smtClean="0"/>
          </a:p>
        </p:txBody>
      </p:sp>
      <p:sp>
        <p:nvSpPr>
          <p:cNvPr id="5" name="Text Placeholder 4"/>
          <p:cNvSpPr>
            <a:spLocks noGrp="1"/>
          </p:cNvSpPr>
          <p:nvPr>
            <p:ph type="body" sz="quarter" idx="11"/>
          </p:nvPr>
        </p:nvSpPr>
        <p:spPr>
          <a:xfrm>
            <a:off x="914400" y="685799"/>
            <a:ext cx="7315200" cy="681037"/>
          </a:xfrm>
        </p:spPr>
        <p:txBody>
          <a:bodyPr>
            <a:noAutofit/>
          </a:bodyPr>
          <a:lstStyle/>
          <a:p>
            <a:pPr marL="0" indent="0">
              <a:buFont typeface="Wingdings" pitchFamily="2" charset="2"/>
              <a:buNone/>
              <a:defRPr/>
            </a:pPr>
            <a:r>
              <a:rPr lang="en-US" sz="4000" dirty="0" smtClean="0"/>
              <a:t>Chapter 3</a:t>
            </a:r>
            <a:endParaRPr lang="en-US" sz="4000" dirty="0"/>
          </a:p>
        </p:txBody>
      </p:sp>
      <p:sp>
        <p:nvSpPr>
          <p:cNvPr id="2" name="Slide Number Placeholder 1"/>
          <p:cNvSpPr>
            <a:spLocks noGrp="1"/>
          </p:cNvSpPr>
          <p:nvPr>
            <p:ph type="sldNum" sz="quarter" idx="12"/>
          </p:nvPr>
        </p:nvSpPr>
        <p:spPr/>
        <p:txBody>
          <a:bodyPr/>
          <a:lstStyle/>
          <a:p>
            <a:pPr>
              <a:defRPr/>
            </a:pPr>
            <a:fld id="{3008D2E9-F9D2-425A-996C-0C8037CC962B}" type="slidenum">
              <a:rPr lang="en-US" altLang="th-TH" smtClean="0"/>
              <a:pPr>
                <a:defRPr/>
              </a:pPr>
              <a:t>23</a:t>
            </a:fld>
            <a:endParaRPr lang="en-US" altLang="th-TH" dirty="0"/>
          </a:p>
        </p:txBody>
      </p:sp>
    </p:spTree>
    <p:extLst>
      <p:ext uri="{BB962C8B-B14F-4D97-AF65-F5344CB8AC3E}">
        <p14:creationId xmlns:p14="http://schemas.microsoft.com/office/powerpoint/2010/main" val="1776890187"/>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th-TH" smtClean="0"/>
              <a:t>The Annual Report</a:t>
            </a:r>
          </a:p>
        </p:txBody>
      </p:sp>
      <p:sp>
        <p:nvSpPr>
          <p:cNvPr id="9219" name="Rectangle 3"/>
          <p:cNvSpPr>
            <a:spLocks noGrp="1" noChangeArrowheads="1"/>
          </p:cNvSpPr>
          <p:nvPr>
            <p:ph sz="quarter" idx="1"/>
          </p:nvPr>
        </p:nvSpPr>
        <p:spPr>
          <a:xfrm>
            <a:off x="763587" y="1586753"/>
            <a:ext cx="7616825" cy="4495800"/>
          </a:xfrm>
        </p:spPr>
        <p:txBody>
          <a:bodyPr>
            <a:normAutofit fontScale="92500" lnSpcReduction="10000"/>
          </a:bodyPr>
          <a:lstStyle/>
          <a:p>
            <a:pPr eaLnBrk="1" hangingPunct="1">
              <a:lnSpc>
                <a:spcPct val="85000"/>
              </a:lnSpc>
              <a:spcBef>
                <a:spcPct val="0"/>
              </a:spcBef>
              <a:spcAft>
                <a:spcPts val="600"/>
              </a:spcAft>
            </a:pPr>
            <a:r>
              <a:rPr lang="en-US" altLang="th-TH" b="1" dirty="0" smtClean="0"/>
              <a:t>Balance sheet </a:t>
            </a:r>
            <a:r>
              <a:rPr lang="en-US" altLang="th-TH" dirty="0" smtClean="0"/>
              <a:t>– provides a snapshot of a firm’s financial position at one point in time.</a:t>
            </a:r>
          </a:p>
          <a:p>
            <a:pPr eaLnBrk="1" hangingPunct="1">
              <a:lnSpc>
                <a:spcPct val="85000"/>
              </a:lnSpc>
              <a:spcBef>
                <a:spcPct val="0"/>
              </a:spcBef>
              <a:spcAft>
                <a:spcPts val="600"/>
              </a:spcAft>
            </a:pPr>
            <a:r>
              <a:rPr lang="en-US" altLang="th-TH" b="1" dirty="0" smtClean="0"/>
              <a:t>Income statement </a:t>
            </a:r>
            <a:r>
              <a:rPr lang="en-US" altLang="th-TH" dirty="0" smtClean="0"/>
              <a:t>– summarizes a firm’s revenues and expenses over a given period of time.</a:t>
            </a:r>
          </a:p>
          <a:p>
            <a:pPr eaLnBrk="1" hangingPunct="1">
              <a:lnSpc>
                <a:spcPct val="85000"/>
              </a:lnSpc>
              <a:spcBef>
                <a:spcPct val="0"/>
              </a:spcBef>
              <a:spcAft>
                <a:spcPts val="600"/>
              </a:spcAft>
            </a:pPr>
            <a:r>
              <a:rPr lang="en-US" altLang="th-TH" b="1" dirty="0" smtClean="0"/>
              <a:t>Statement of cash flows </a:t>
            </a:r>
            <a:r>
              <a:rPr lang="en-US" altLang="th-TH" dirty="0" smtClean="0"/>
              <a:t>– reports the impact of a firm’s activities on cash flows over a given period of time.</a:t>
            </a:r>
          </a:p>
          <a:p>
            <a:pPr eaLnBrk="1" hangingPunct="1">
              <a:lnSpc>
                <a:spcPct val="85000"/>
              </a:lnSpc>
              <a:spcBef>
                <a:spcPct val="0"/>
              </a:spcBef>
              <a:spcAft>
                <a:spcPts val="600"/>
              </a:spcAft>
            </a:pPr>
            <a:r>
              <a:rPr lang="en-US" altLang="th-TH" b="1" dirty="0" smtClean="0"/>
              <a:t>Statement of stockholders’ equity </a:t>
            </a:r>
            <a:r>
              <a:rPr lang="en-US" altLang="th-TH" dirty="0" smtClean="0"/>
              <a:t>– shows how much of the firm’s earnings were retained, rather than paid out as dividends.</a:t>
            </a:r>
          </a:p>
        </p:txBody>
      </p:sp>
      <p:sp>
        <p:nvSpPr>
          <p:cNvPr id="2" name="Slide Number Placeholder 1"/>
          <p:cNvSpPr>
            <a:spLocks noGrp="1"/>
          </p:cNvSpPr>
          <p:nvPr>
            <p:ph type="sldNum" sz="quarter" idx="12"/>
          </p:nvPr>
        </p:nvSpPr>
        <p:spPr/>
        <p:txBody>
          <a:bodyPr/>
          <a:lstStyle/>
          <a:p>
            <a:fld id="{403DC12D-E02E-423D-90C0-BDE830239584}" type="slidenum">
              <a:rPr lang="th-TH" smtClean="0"/>
              <a:pPr/>
              <a:t>24</a:t>
            </a:fld>
            <a:endParaRPr lang="th-TH" dirty="0"/>
          </a:p>
        </p:txBody>
      </p:sp>
    </p:spTree>
    <p:extLst>
      <p:ext uri="{BB962C8B-B14F-4D97-AF65-F5344CB8AC3E}">
        <p14:creationId xmlns:p14="http://schemas.microsoft.com/office/powerpoint/2010/main" val="3751378585"/>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6411" y="181630"/>
            <a:ext cx="6412088" cy="6357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403DC12D-E02E-423D-90C0-BDE830239584}" type="slidenum">
              <a:rPr lang="th-TH" smtClean="0"/>
              <a:pPr/>
              <a:t>25</a:t>
            </a:fld>
            <a:endParaRPr lang="th-TH" dirty="0"/>
          </a:p>
        </p:txBody>
      </p:sp>
      <p:sp>
        <p:nvSpPr>
          <p:cNvPr id="4" name="TextBox 3"/>
          <p:cNvSpPr txBox="1"/>
          <p:nvPr/>
        </p:nvSpPr>
        <p:spPr>
          <a:xfrm>
            <a:off x="533400" y="742949"/>
            <a:ext cx="2238375" cy="523220"/>
          </a:xfrm>
          <a:prstGeom prst="rect">
            <a:avLst/>
          </a:prstGeom>
          <a:noFill/>
        </p:spPr>
        <p:txBody>
          <a:bodyPr wrap="square" rtlCol="0">
            <a:spAutoFit/>
          </a:bodyPr>
          <a:lstStyle/>
          <a:p>
            <a:r>
              <a:rPr lang="en-US" smtClean="0"/>
              <a:t>SNAPSHOT</a:t>
            </a:r>
            <a:endParaRPr lang="th-TH"/>
          </a:p>
        </p:txBody>
      </p:sp>
      <p:pic>
        <p:nvPicPr>
          <p:cNvPr id="37889" name="Picture 1" descr="C:\Users\burina\Desktop\images.jpg"/>
          <p:cNvPicPr>
            <a:picLocks noChangeAspect="1" noChangeArrowheads="1"/>
          </p:cNvPicPr>
          <p:nvPr/>
        </p:nvPicPr>
        <p:blipFill>
          <a:blip r:embed="rId4" cstate="print"/>
          <a:srcRect/>
          <a:stretch>
            <a:fillRect/>
          </a:stretch>
        </p:blipFill>
        <p:spPr bwMode="auto">
          <a:xfrm>
            <a:off x="179493" y="1333500"/>
            <a:ext cx="1715981" cy="1357313"/>
          </a:xfrm>
          <a:prstGeom prst="rect">
            <a:avLst/>
          </a:prstGeom>
          <a:noFill/>
        </p:spPr>
      </p:pic>
    </p:spTree>
    <p:extLst>
      <p:ext uri="{BB962C8B-B14F-4D97-AF65-F5344CB8AC3E}">
        <p14:creationId xmlns:p14="http://schemas.microsoft.com/office/powerpoint/2010/main" val="1374229896"/>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mtClean="0"/>
              <a:t>Balance Sheet For Allied Food Products</a:t>
            </a:r>
            <a:endParaRPr lang="en-US"/>
          </a:p>
        </p:txBody>
      </p:sp>
      <p:sp>
        <p:nvSpPr>
          <p:cNvPr id="3" name="Content Placeholder 2"/>
          <p:cNvSpPr>
            <a:spLocks noGrp="1"/>
          </p:cNvSpPr>
          <p:nvPr>
            <p:ph idx="1"/>
          </p:nvPr>
        </p:nvSpPr>
        <p:spPr/>
        <p:txBody>
          <a:bodyPr/>
          <a:lstStyle/>
          <a:p>
            <a:r>
              <a:rPr lang="en-US" smtClean="0"/>
              <a:t>It tells you net worth of this company</a:t>
            </a:r>
          </a:p>
          <a:p>
            <a:endParaRPr lang="en-US" smtClean="0"/>
          </a:p>
          <a:p>
            <a:r>
              <a:rPr lang="en-US" smtClean="0"/>
              <a:t>It also tells you the financial strength</a:t>
            </a:r>
          </a:p>
          <a:p>
            <a:endParaRPr lang="en-US" smtClean="0"/>
          </a:p>
          <a:p>
            <a:r>
              <a:rPr lang="en-US" smtClean="0"/>
              <a:t>A single year’s balance sheet is insufficient to reveal how well the company is run</a:t>
            </a:r>
          </a:p>
          <a:p>
            <a:pPr lvl="1"/>
            <a:r>
              <a:rPr lang="en-US" smtClean="0"/>
              <a:t>How assets are financed ( funded)</a:t>
            </a:r>
          </a:p>
          <a:p>
            <a:pPr lvl="1"/>
            <a:r>
              <a:rPr lang="en-US" smtClean="0"/>
              <a:t>Equity is increasing or decreasing</a:t>
            </a:r>
          </a:p>
          <a:p>
            <a:endParaRPr lang="en-US" smtClean="0"/>
          </a:p>
          <a:p>
            <a:endParaRPr lang="en-US"/>
          </a:p>
        </p:txBody>
      </p:sp>
      <p:sp>
        <p:nvSpPr>
          <p:cNvPr id="4" name="Slide Number Placeholder 3"/>
          <p:cNvSpPr>
            <a:spLocks noGrp="1"/>
          </p:cNvSpPr>
          <p:nvPr>
            <p:ph type="sldNum" sz="quarter" idx="12"/>
          </p:nvPr>
        </p:nvSpPr>
        <p:spPr/>
        <p:txBody>
          <a:bodyPr/>
          <a:lstStyle/>
          <a:p>
            <a:fld id="{403DC12D-E02E-423D-90C0-BDE830239584}" type="slidenum">
              <a:rPr lang="th-TH" smtClean="0"/>
              <a:pPr/>
              <a:t>26</a:t>
            </a:fld>
            <a:endParaRPr lang="th-TH" dirty="0"/>
          </a:p>
        </p:txBody>
      </p:sp>
    </p:spTree>
    <p:extLst>
      <p:ext uri="{BB962C8B-B14F-4D97-AF65-F5344CB8AC3E}">
        <p14:creationId xmlns:p14="http://schemas.microsoft.com/office/powerpoint/2010/main" val="2392474936"/>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27</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b="32322"/>
          <a:stretch>
            <a:fillRect/>
          </a:stretch>
        </p:blipFill>
        <p:spPr bwMode="auto">
          <a:xfrm>
            <a:off x="914400" y="130175"/>
            <a:ext cx="7753349" cy="6432550"/>
          </a:xfrm>
          <a:prstGeom prst="rect">
            <a:avLst/>
          </a:prstGeom>
          <a:noFill/>
        </p:spPr>
      </p:pic>
      <p:sp>
        <p:nvSpPr>
          <p:cNvPr id="6" name="Rectangle 5"/>
          <p:cNvSpPr/>
          <p:nvPr/>
        </p:nvSpPr>
        <p:spPr>
          <a:xfrm>
            <a:off x="1152526" y="1133475"/>
            <a:ext cx="5676900" cy="232410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936632724"/>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28</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b="32322"/>
          <a:stretch>
            <a:fillRect/>
          </a:stretch>
        </p:blipFill>
        <p:spPr bwMode="auto">
          <a:xfrm>
            <a:off x="752475" y="263525"/>
            <a:ext cx="7753349" cy="6432550"/>
          </a:xfrm>
          <a:prstGeom prst="rect">
            <a:avLst/>
          </a:prstGeom>
          <a:noFill/>
        </p:spPr>
      </p:pic>
      <p:sp>
        <p:nvSpPr>
          <p:cNvPr id="6" name="Rectangle 5"/>
          <p:cNvSpPr/>
          <p:nvPr/>
        </p:nvSpPr>
        <p:spPr>
          <a:xfrm>
            <a:off x="971551" y="3571876"/>
            <a:ext cx="5333999" cy="1885949"/>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2256771948"/>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29</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b="32322"/>
          <a:stretch>
            <a:fillRect/>
          </a:stretch>
        </p:blipFill>
        <p:spPr bwMode="auto">
          <a:xfrm>
            <a:off x="752475" y="263525"/>
            <a:ext cx="7753349" cy="6432550"/>
          </a:xfrm>
          <a:prstGeom prst="rect">
            <a:avLst/>
          </a:prstGeom>
          <a:noFill/>
        </p:spPr>
      </p:pic>
      <p:sp>
        <p:nvSpPr>
          <p:cNvPr id="6" name="Rectangle 5"/>
          <p:cNvSpPr/>
          <p:nvPr/>
        </p:nvSpPr>
        <p:spPr>
          <a:xfrm>
            <a:off x="1028699" y="5391149"/>
            <a:ext cx="5257801" cy="933451"/>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3831304968"/>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30</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b="32322"/>
          <a:stretch>
            <a:fillRect/>
          </a:stretch>
        </p:blipFill>
        <p:spPr bwMode="auto">
          <a:xfrm>
            <a:off x="752475" y="263525"/>
            <a:ext cx="7753349" cy="6432550"/>
          </a:xfrm>
          <a:prstGeom prst="rect">
            <a:avLst/>
          </a:prstGeom>
          <a:noFill/>
        </p:spPr>
      </p:pic>
      <p:sp>
        <p:nvSpPr>
          <p:cNvPr id="6" name="Rectangle 5"/>
          <p:cNvSpPr/>
          <p:nvPr/>
        </p:nvSpPr>
        <p:spPr>
          <a:xfrm>
            <a:off x="1047750" y="6353175"/>
            <a:ext cx="5210175" cy="24765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
        <p:nvSpPr>
          <p:cNvPr id="7" name="Rectangle 6"/>
          <p:cNvSpPr/>
          <p:nvPr/>
        </p:nvSpPr>
        <p:spPr>
          <a:xfrm>
            <a:off x="1019175" y="3343275"/>
            <a:ext cx="5210175" cy="24765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2931832352"/>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31</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t="67100" r="20882"/>
          <a:stretch>
            <a:fillRect/>
          </a:stretch>
        </p:blipFill>
        <p:spPr bwMode="auto">
          <a:xfrm>
            <a:off x="542584" y="914399"/>
            <a:ext cx="7639391" cy="4562476"/>
          </a:xfrm>
          <a:prstGeom prst="rect">
            <a:avLst/>
          </a:prstGeom>
          <a:noFill/>
        </p:spPr>
      </p:pic>
      <p:sp>
        <p:nvSpPr>
          <p:cNvPr id="6" name="Rectangle 5"/>
          <p:cNvSpPr/>
          <p:nvPr/>
        </p:nvSpPr>
        <p:spPr>
          <a:xfrm>
            <a:off x="5038725" y="2562225"/>
            <a:ext cx="676275" cy="257175"/>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
        <p:nvSpPr>
          <p:cNvPr id="7" name="Rectangle 6"/>
          <p:cNvSpPr/>
          <p:nvPr/>
        </p:nvSpPr>
        <p:spPr>
          <a:xfrm>
            <a:off x="1257300" y="1400175"/>
            <a:ext cx="6467475" cy="847725"/>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2154704139"/>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Depreciation</a:t>
            </a:r>
            <a:endParaRPr lang="th-TH"/>
          </a:p>
        </p:txBody>
      </p:sp>
      <p:sp>
        <p:nvSpPr>
          <p:cNvPr id="3" name="Content Placeholder 2"/>
          <p:cNvSpPr>
            <a:spLocks noGrp="1"/>
          </p:cNvSpPr>
          <p:nvPr>
            <p:ph idx="1"/>
          </p:nvPr>
        </p:nvSpPr>
        <p:spPr/>
        <p:txBody>
          <a:bodyPr/>
          <a:lstStyle/>
          <a:p>
            <a:r>
              <a:rPr lang="en-US" smtClean="0"/>
              <a:t>Accounting recognition of declining values of fixed assets</a:t>
            </a:r>
          </a:p>
          <a:p>
            <a:endParaRPr lang="en-US" smtClean="0"/>
          </a:p>
          <a:p>
            <a:r>
              <a:rPr lang="en-US" smtClean="0"/>
              <a:t>It can be used to reduce taxable income hence leads to lower taxes owed to the government (IRS)</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32</a:t>
            </a:fld>
            <a:endParaRPr lang="th-TH" dirty="0"/>
          </a:p>
        </p:txBody>
      </p:sp>
    </p:spTree>
    <p:extLst>
      <p:ext uri="{BB962C8B-B14F-4D97-AF65-F5344CB8AC3E}">
        <p14:creationId xmlns:p14="http://schemas.microsoft.com/office/powerpoint/2010/main" val="1286171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Market VS book values</a:t>
            </a:r>
            <a:endParaRPr lang="th-TH"/>
          </a:p>
        </p:txBody>
      </p:sp>
      <p:sp>
        <p:nvSpPr>
          <p:cNvPr id="3" name="Content Placeholder 2"/>
          <p:cNvSpPr>
            <a:spLocks noGrp="1"/>
          </p:cNvSpPr>
          <p:nvPr>
            <p:ph idx="1"/>
          </p:nvPr>
        </p:nvSpPr>
        <p:spPr/>
        <p:txBody>
          <a:bodyPr>
            <a:normAutofit lnSpcReduction="10000"/>
          </a:bodyPr>
          <a:lstStyle/>
          <a:p>
            <a:r>
              <a:rPr lang="en-US" smtClean="0"/>
              <a:t>Allied purchasd its headquarter in Chicago in 1988</a:t>
            </a:r>
          </a:p>
          <a:p>
            <a:r>
              <a:rPr lang="en-US" smtClean="0"/>
              <a:t>Value of the assets must be reported at the historical cost (what it paid in 1988) less depreciation</a:t>
            </a:r>
          </a:p>
          <a:p>
            <a:r>
              <a:rPr lang="en-US" smtClean="0"/>
              <a:t>Market Values are much higher than the book values</a:t>
            </a:r>
          </a:p>
          <a:p>
            <a:r>
              <a:rPr lang="en-US" smtClean="0"/>
              <a:t>If a company has problems, price can fall well below its book value</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33</a:t>
            </a:fld>
            <a:endParaRPr lang="th-TH" dirty="0"/>
          </a:p>
        </p:txBody>
      </p:sp>
    </p:spTree>
    <p:extLst>
      <p:ext uri="{BB962C8B-B14F-4D97-AF65-F5344CB8AC3E}">
        <p14:creationId xmlns:p14="http://schemas.microsoft.com/office/powerpoint/2010/main" val="40787509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Balance Sheet is not static</a:t>
            </a:r>
            <a:endParaRPr lang="th-TH"/>
          </a:p>
        </p:txBody>
      </p:sp>
      <p:sp>
        <p:nvSpPr>
          <p:cNvPr id="3" name="Content Placeholder 2"/>
          <p:cNvSpPr>
            <a:spLocks noGrp="1"/>
          </p:cNvSpPr>
          <p:nvPr>
            <p:ph idx="1"/>
          </p:nvPr>
        </p:nvSpPr>
        <p:spPr/>
        <p:txBody>
          <a:bodyPr/>
          <a:lstStyle/>
          <a:p>
            <a:r>
              <a:rPr lang="en-US" smtClean="0"/>
              <a:t>Assets could vary enormously throughout the year</a:t>
            </a:r>
          </a:p>
          <a:p>
            <a:pPr lvl="1"/>
            <a:r>
              <a:rPr lang="en-US" smtClean="0"/>
              <a:t>Cash</a:t>
            </a:r>
          </a:p>
          <a:p>
            <a:pPr lvl="1"/>
            <a:r>
              <a:rPr lang="en-US" smtClean="0"/>
              <a:t>Inventories</a:t>
            </a:r>
          </a:p>
          <a:p>
            <a:pPr lvl="1"/>
            <a:r>
              <a:rPr lang="en-US" smtClean="0"/>
              <a:t>Accounts payable/ accounts receivable</a:t>
            </a:r>
          </a:p>
          <a:p>
            <a:pPr lvl="1">
              <a:buNone/>
            </a:pPr>
            <a:endParaRPr lang="en-US" smtClean="0"/>
          </a:p>
          <a:p>
            <a:pPr lvl="1">
              <a:buNone/>
            </a:pPr>
            <a:r>
              <a:rPr lang="en-US" smtClean="0"/>
              <a:t>For example, retailers hold large inventories before the christmas shopping season.  (seasonal adjustments)</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34</a:t>
            </a:fld>
            <a:endParaRPr lang="th-TH" dirty="0"/>
          </a:p>
        </p:txBody>
      </p:sp>
    </p:spTree>
    <p:extLst>
      <p:ext uri="{BB962C8B-B14F-4D97-AF65-F5344CB8AC3E}">
        <p14:creationId xmlns:p14="http://schemas.microsoft.com/office/powerpoint/2010/main" val="32791901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smtClean="0"/>
              <a:t>If a firm reports $20 million of retained earnings on its balance sheet, could its directors declare a $20 million cash dividend without having any worries about what they were doing?</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35</a:t>
            </a:fld>
            <a:endParaRPr lang="th-TH" dirty="0"/>
          </a:p>
        </p:txBody>
      </p:sp>
    </p:spTree>
    <p:extLst>
      <p:ext uri="{BB962C8B-B14F-4D97-AF65-F5344CB8AC3E}">
        <p14:creationId xmlns:p14="http://schemas.microsoft.com/office/powerpoint/2010/main" val="25988604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36</a:t>
            </a:fld>
            <a:endParaRPr lang="th-TH" dirty="0"/>
          </a:p>
        </p:txBody>
      </p:sp>
      <p:pic>
        <p:nvPicPr>
          <p:cNvPr id="80898" name="Picture 2" descr="C:\Users\burina\Desktop\IMG_7769.JPG"/>
          <p:cNvPicPr>
            <a:picLocks noChangeAspect="1" noChangeArrowheads="1"/>
          </p:cNvPicPr>
          <p:nvPr/>
        </p:nvPicPr>
        <p:blipFill>
          <a:blip r:embed="rId2" cstate="print"/>
          <a:srcRect/>
          <a:stretch>
            <a:fillRect/>
          </a:stretch>
        </p:blipFill>
        <p:spPr bwMode="auto">
          <a:xfrm>
            <a:off x="409576" y="0"/>
            <a:ext cx="8572498" cy="6429373"/>
          </a:xfrm>
          <a:prstGeom prst="rect">
            <a:avLst/>
          </a:prstGeom>
          <a:noFill/>
        </p:spPr>
      </p:pic>
    </p:spTree>
    <p:extLst>
      <p:ext uri="{BB962C8B-B14F-4D97-AF65-F5344CB8AC3E}">
        <p14:creationId xmlns:p14="http://schemas.microsoft.com/office/powerpoint/2010/main" val="2701245128"/>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37</a:t>
            </a:fld>
            <a:endParaRPr lang="th-TH" dirty="0"/>
          </a:p>
        </p:txBody>
      </p:sp>
      <p:pic>
        <p:nvPicPr>
          <p:cNvPr id="81922" name="Picture 2"/>
          <p:cNvPicPr>
            <a:picLocks noGrp="1" noChangeAspect="1" noChangeArrowheads="1"/>
          </p:cNvPicPr>
          <p:nvPr>
            <p:ph idx="1"/>
          </p:nvPr>
        </p:nvPicPr>
        <p:blipFill>
          <a:blip r:embed="rId2" cstate="print"/>
          <a:srcRect/>
          <a:stretch>
            <a:fillRect/>
          </a:stretch>
        </p:blipFill>
        <p:spPr bwMode="auto">
          <a:xfrm>
            <a:off x="534987" y="2075656"/>
            <a:ext cx="8472497" cy="2362994"/>
          </a:xfrm>
          <a:prstGeom prst="rect">
            <a:avLst/>
          </a:prstGeom>
          <a:noFill/>
          <a:ln w="9525">
            <a:noFill/>
            <a:miter lim="800000"/>
            <a:headEnd/>
            <a:tailEnd/>
          </a:ln>
        </p:spPr>
      </p:pic>
    </p:spTree>
    <p:extLst>
      <p:ext uri="{BB962C8B-B14F-4D97-AF65-F5344CB8AC3E}">
        <p14:creationId xmlns:p14="http://schemas.microsoft.com/office/powerpoint/2010/main" val="285935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38</a:t>
            </a:fld>
            <a:endParaRPr lang="th-TH" dirty="0"/>
          </a:p>
        </p:txBody>
      </p:sp>
      <p:pic>
        <p:nvPicPr>
          <p:cNvPr id="82946" name="Picture 2"/>
          <p:cNvPicPr>
            <a:picLocks noGrp="1" noChangeAspect="1" noChangeArrowheads="1"/>
          </p:cNvPicPr>
          <p:nvPr>
            <p:ph idx="1"/>
          </p:nvPr>
        </p:nvPicPr>
        <p:blipFill>
          <a:blip r:embed="rId2" cstate="print"/>
          <a:srcRect/>
          <a:stretch>
            <a:fillRect/>
          </a:stretch>
        </p:blipFill>
        <p:spPr bwMode="auto">
          <a:xfrm>
            <a:off x="1044575" y="1818481"/>
            <a:ext cx="7492784" cy="2743994"/>
          </a:xfrm>
          <a:prstGeom prst="rect">
            <a:avLst/>
          </a:prstGeom>
          <a:noFill/>
          <a:ln w="9525">
            <a:noFill/>
            <a:miter lim="800000"/>
            <a:headEnd/>
            <a:tailEnd/>
          </a:ln>
        </p:spPr>
      </p:pic>
    </p:spTree>
    <p:extLst>
      <p:ext uri="{BB962C8B-B14F-4D97-AF65-F5344CB8AC3E}">
        <p14:creationId xmlns:p14="http://schemas.microsoft.com/office/powerpoint/2010/main" val="14442881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39</a:t>
            </a:fld>
            <a:endParaRPr lang="th-TH" dirty="0"/>
          </a:p>
        </p:txBody>
      </p:sp>
      <p:pic>
        <p:nvPicPr>
          <p:cNvPr id="83970" name="Picture 2"/>
          <p:cNvPicPr>
            <a:picLocks noGrp="1" noChangeAspect="1" noChangeArrowheads="1"/>
          </p:cNvPicPr>
          <p:nvPr>
            <p:ph idx="1"/>
          </p:nvPr>
        </p:nvPicPr>
        <p:blipFill>
          <a:blip r:embed="rId2" cstate="print"/>
          <a:srcRect/>
          <a:stretch>
            <a:fillRect/>
          </a:stretch>
        </p:blipFill>
        <p:spPr bwMode="auto">
          <a:xfrm>
            <a:off x="1125538" y="1780381"/>
            <a:ext cx="7737686" cy="4010819"/>
          </a:xfrm>
          <a:prstGeom prst="rect">
            <a:avLst/>
          </a:prstGeom>
          <a:noFill/>
          <a:ln w="9525">
            <a:noFill/>
            <a:miter lim="800000"/>
            <a:headEnd/>
            <a:tailEnd/>
          </a:ln>
        </p:spPr>
      </p:pic>
    </p:spTree>
    <p:extLst>
      <p:ext uri="{BB962C8B-B14F-4D97-AF65-F5344CB8AC3E}">
        <p14:creationId xmlns:p14="http://schemas.microsoft.com/office/powerpoint/2010/main" val="28198332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mtClean="0"/>
              <a:t>Income statement</a:t>
            </a:r>
            <a:endParaRPr lang="th-TH"/>
          </a:p>
        </p:txBody>
      </p:sp>
      <p:sp>
        <p:nvSpPr>
          <p:cNvPr id="8" name="Content Placeholder 7"/>
          <p:cNvSpPr>
            <a:spLocks noGrp="1"/>
          </p:cNvSpPr>
          <p:nvPr>
            <p:ph idx="1"/>
          </p:nvPr>
        </p:nvSpPr>
        <p:spPr/>
        <p:txBody>
          <a:bodyPr/>
          <a:lstStyle/>
          <a:p>
            <a:r>
              <a:rPr lang="en-US" smtClean="0"/>
              <a:t>Captures what has happened to the firm in terms of operation , sales, profits etc</a:t>
            </a:r>
          </a:p>
          <a:p>
            <a:endParaRPr lang="en-US" smtClean="0"/>
          </a:p>
          <a:p>
            <a:r>
              <a:rPr lang="en-US" smtClean="0"/>
              <a:t>Contrast this with the Balance Sheet</a:t>
            </a:r>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40</a:t>
            </a:fld>
            <a:endParaRPr lang="th-TH" dirty="0"/>
          </a:p>
        </p:txBody>
      </p:sp>
    </p:spTree>
    <p:extLst>
      <p:ext uri="{BB962C8B-B14F-4D97-AF65-F5344CB8AC3E}">
        <p14:creationId xmlns:p14="http://schemas.microsoft.com/office/powerpoint/2010/main" val="14150572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41</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714500" y="1285875"/>
            <a:ext cx="6467475" cy="112395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
        <p:nvSpPr>
          <p:cNvPr id="2" name="TextBox 1"/>
          <p:cNvSpPr txBox="1"/>
          <p:nvPr/>
        </p:nvSpPr>
        <p:spPr>
          <a:xfrm>
            <a:off x="189397" y="824352"/>
            <a:ext cx="2609308" cy="369332"/>
          </a:xfrm>
          <a:prstGeom prst="rect">
            <a:avLst/>
          </a:prstGeom>
          <a:noFill/>
        </p:spPr>
        <p:txBody>
          <a:bodyPr wrap="none" rtlCol="0">
            <a:spAutoFit/>
          </a:bodyPr>
          <a:lstStyle/>
          <a:p>
            <a:r>
              <a:rPr lang="en-US" b="1" dirty="0" smtClean="0"/>
              <a:t>How do we find EBITDA ? </a:t>
            </a:r>
            <a:endParaRPr lang="en-US" b="1" dirty="0"/>
          </a:p>
        </p:txBody>
      </p:sp>
    </p:spTree>
    <p:extLst>
      <p:ext uri="{BB962C8B-B14F-4D97-AF65-F5344CB8AC3E}">
        <p14:creationId xmlns:p14="http://schemas.microsoft.com/office/powerpoint/2010/main" val="3331608185"/>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42</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724026" y="2419350"/>
            <a:ext cx="6362700" cy="24765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3888017666"/>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43</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676401" y="2676525"/>
            <a:ext cx="6362700" cy="247650"/>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2633089280"/>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44</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733551" y="2943224"/>
            <a:ext cx="6353174" cy="809625"/>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
        <p:nvSpPr>
          <p:cNvPr id="7" name="TextBox 6"/>
          <p:cNvSpPr txBox="1"/>
          <p:nvPr/>
        </p:nvSpPr>
        <p:spPr>
          <a:xfrm>
            <a:off x="1762125" y="4558933"/>
            <a:ext cx="6238875" cy="954107"/>
          </a:xfrm>
          <a:prstGeom prst="rect">
            <a:avLst/>
          </a:prstGeom>
          <a:solidFill>
            <a:schemeClr val="accent1">
              <a:lumMod val="60000"/>
              <a:lumOff val="40000"/>
            </a:schemeClr>
          </a:solidFill>
        </p:spPr>
        <p:txBody>
          <a:bodyPr wrap="square" rtlCol="0">
            <a:spAutoFit/>
          </a:bodyPr>
          <a:lstStyle/>
          <a:p>
            <a:r>
              <a:rPr lang="en-US" dirty="0" smtClean="0"/>
              <a:t>(Net Income/ no of shares) Earnings per share is the bottom line</a:t>
            </a:r>
            <a:endParaRPr lang="th-TH" dirty="0"/>
          </a:p>
        </p:txBody>
      </p:sp>
      <p:sp>
        <p:nvSpPr>
          <p:cNvPr id="8" name="Rectangle 7"/>
          <p:cNvSpPr/>
          <p:nvPr/>
        </p:nvSpPr>
        <p:spPr>
          <a:xfrm>
            <a:off x="1762125" y="5514250"/>
            <a:ext cx="6114583" cy="351621"/>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1547919105"/>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45</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704976" y="4010024"/>
            <a:ext cx="6353174" cy="809625"/>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3872990735"/>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46</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4288" b="34369"/>
          <a:stretch>
            <a:fillRect/>
          </a:stretch>
        </p:blipFill>
        <p:spPr bwMode="auto">
          <a:xfrm>
            <a:off x="1762125" y="0"/>
            <a:ext cx="6610350" cy="6600825"/>
          </a:xfrm>
          <a:prstGeom prst="rect">
            <a:avLst/>
          </a:prstGeom>
          <a:noFill/>
        </p:spPr>
      </p:pic>
      <p:sp>
        <p:nvSpPr>
          <p:cNvPr id="6" name="Rectangle 5"/>
          <p:cNvSpPr/>
          <p:nvPr/>
        </p:nvSpPr>
        <p:spPr>
          <a:xfrm>
            <a:off x="1743076" y="4924424"/>
            <a:ext cx="6353174" cy="1476376"/>
          </a:xfrm>
          <a:prstGeom prst="rect">
            <a:avLst/>
          </a:prstGeom>
          <a:no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th-TH"/>
          </a:p>
        </p:txBody>
      </p:sp>
    </p:spTree>
    <p:extLst>
      <p:ext uri="{BB962C8B-B14F-4D97-AF65-F5344CB8AC3E}">
        <p14:creationId xmlns:p14="http://schemas.microsoft.com/office/powerpoint/2010/main" val="3206034135"/>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47</a:t>
            </a:fld>
            <a:endParaRPr lang="th-TH" dirty="0"/>
          </a:p>
        </p:txBody>
      </p:sp>
      <p:pic>
        <p:nvPicPr>
          <p:cNvPr id="5" name="Content Placeholder 4"/>
          <p:cNvPicPr>
            <a:picLocks noGrp="1"/>
          </p:cNvPicPr>
          <p:nvPr>
            <p:ph idx="1"/>
          </p:nvPr>
        </p:nvPicPr>
        <p:blipFill>
          <a:blip r:embed="rId2" cstate="print">
            <a:extLst>
              <a:ext uri="{28A0092B-C50C-407E-A947-70E740481C1C}">
                <a14:useLocalDpi xmlns:a14="http://schemas.microsoft.com/office/drawing/2010/main" val="0"/>
              </a:ext>
            </a:extLst>
          </a:blip>
          <a:srcRect l="18244" t="63918"/>
          <a:stretch>
            <a:fillRect/>
          </a:stretch>
        </p:blipFill>
        <p:spPr bwMode="auto">
          <a:xfrm>
            <a:off x="857250" y="1066799"/>
            <a:ext cx="7391400" cy="4552951"/>
          </a:xfrm>
          <a:prstGeom prst="rect">
            <a:avLst/>
          </a:prstGeom>
          <a:noFill/>
        </p:spPr>
      </p:pic>
    </p:spTree>
    <p:extLst>
      <p:ext uri="{BB962C8B-B14F-4D97-AF65-F5344CB8AC3E}">
        <p14:creationId xmlns:p14="http://schemas.microsoft.com/office/powerpoint/2010/main" val="47221161"/>
      </p:ext>
    </p:extLst>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Operating Income VS Net Income</a:t>
            </a:r>
            <a:endParaRPr lang="en-US" dirty="0"/>
          </a:p>
        </p:txBody>
      </p:sp>
      <p:sp>
        <p:nvSpPr>
          <p:cNvPr id="3" name="Content Placeholder 2"/>
          <p:cNvSpPr>
            <a:spLocks noGrp="1"/>
          </p:cNvSpPr>
          <p:nvPr>
            <p:ph idx="1"/>
          </p:nvPr>
        </p:nvSpPr>
        <p:spPr/>
        <p:txBody>
          <a:bodyPr/>
          <a:lstStyle/>
          <a:p>
            <a:r>
              <a:rPr lang="en-US" dirty="0" smtClean="0"/>
              <a:t>Why are they not equal?</a:t>
            </a:r>
          </a:p>
          <a:p>
            <a:pPr lvl="1"/>
            <a:r>
              <a:rPr lang="en-US" dirty="0" smtClean="0"/>
              <a:t>What else contributed to net </a:t>
            </a:r>
            <a:r>
              <a:rPr lang="en-US" dirty="0" smtClean="0"/>
              <a:t>income</a:t>
            </a:r>
          </a:p>
          <a:p>
            <a:pPr lvl="1"/>
            <a:endParaRPr lang="en-US" dirty="0"/>
          </a:p>
          <a:p>
            <a:pPr lvl="1"/>
            <a:endParaRPr lang="en-US" dirty="0" smtClean="0"/>
          </a:p>
          <a:p>
            <a:pPr lvl="1"/>
            <a:endParaRPr lang="en-US" dirty="0" smtClean="0"/>
          </a:p>
          <a:p>
            <a:r>
              <a:rPr lang="en-US" dirty="0" smtClean="0"/>
              <a:t>Which one should we pay more attention to?</a:t>
            </a:r>
          </a:p>
          <a:p>
            <a:pPr lvl="1"/>
            <a:r>
              <a:rPr lang="en-US" dirty="0" smtClean="0"/>
              <a:t>Why? If we want to buy a business, what number should we really look at</a:t>
            </a:r>
            <a:r>
              <a:rPr lang="en-US" dirty="0" smtClean="0"/>
              <a:t>?</a:t>
            </a:r>
            <a:endParaRPr lang="en-US" dirty="0" smtClean="0"/>
          </a:p>
        </p:txBody>
      </p:sp>
      <p:sp>
        <p:nvSpPr>
          <p:cNvPr id="4" name="Slide Number Placeholder 3"/>
          <p:cNvSpPr>
            <a:spLocks noGrp="1"/>
          </p:cNvSpPr>
          <p:nvPr>
            <p:ph type="sldNum" sz="quarter" idx="12"/>
          </p:nvPr>
        </p:nvSpPr>
        <p:spPr/>
        <p:txBody>
          <a:bodyPr/>
          <a:lstStyle/>
          <a:p>
            <a:fld id="{403DC12D-E02E-423D-90C0-BDE830239584}" type="slidenum">
              <a:rPr lang="th-TH" smtClean="0"/>
              <a:pPr/>
              <a:t>48</a:t>
            </a:fld>
            <a:endParaRPr lang="th-TH" dirty="0"/>
          </a:p>
        </p:txBody>
      </p:sp>
    </p:spTree>
    <p:extLst>
      <p:ext uri="{BB962C8B-B14F-4D97-AF65-F5344CB8AC3E}">
        <p14:creationId xmlns:p14="http://schemas.microsoft.com/office/powerpoint/2010/main" val="16213159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Operating income</a:t>
            </a:r>
            <a:endParaRPr lang="en-US" dirty="0"/>
          </a:p>
        </p:txBody>
      </p:sp>
      <p:sp>
        <p:nvSpPr>
          <p:cNvPr id="3" name="Content Placeholder 2"/>
          <p:cNvSpPr>
            <a:spLocks noGrp="1"/>
          </p:cNvSpPr>
          <p:nvPr>
            <p:ph idx="1"/>
          </p:nvPr>
        </p:nvSpPr>
        <p:spPr>
          <a:xfrm>
            <a:off x="1145309" y="1424541"/>
            <a:ext cx="7886700" cy="4351338"/>
          </a:xfrm>
        </p:spPr>
        <p:txBody>
          <a:bodyPr>
            <a:normAutofit fontScale="85000" lnSpcReduction="10000"/>
          </a:bodyPr>
          <a:lstStyle/>
          <a:p>
            <a:r>
              <a:rPr lang="en-US" dirty="0" smtClean="0"/>
              <a:t>Derived from regular core business</a:t>
            </a:r>
          </a:p>
          <a:p>
            <a:endParaRPr lang="en-US" dirty="0"/>
          </a:p>
          <a:p>
            <a:r>
              <a:rPr lang="en-US" dirty="0" smtClean="0"/>
              <a:t>Calculated before taking into account of interest expenses and taxes</a:t>
            </a:r>
            <a:endParaRPr lang="en-US" dirty="0"/>
          </a:p>
          <a:p>
            <a:r>
              <a:rPr lang="en-US" dirty="0" smtClean="0"/>
              <a:t>Different firms have different amount of debt, tax structures (carry backs and carry forwards) and different non-operating assets( stocks or bonds , real estate or other investment in other companies)</a:t>
            </a:r>
          </a:p>
          <a:p>
            <a:r>
              <a:rPr lang="en-US" dirty="0" smtClean="0"/>
              <a:t>Also, net income differs depending on how firms finance itself ( debt or equity)</a:t>
            </a:r>
          </a:p>
          <a:p>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49</a:t>
            </a:fld>
            <a:endParaRPr lang="th-TH" dirty="0"/>
          </a:p>
        </p:txBody>
      </p:sp>
    </p:spTree>
    <p:extLst>
      <p:ext uri="{BB962C8B-B14F-4D97-AF65-F5344CB8AC3E}">
        <p14:creationId xmlns:p14="http://schemas.microsoft.com/office/powerpoint/2010/main" val="3104831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smtClean="0"/>
              <a:t>Which one is likely to report higher net income?</a:t>
            </a:r>
          </a:p>
          <a:p>
            <a:endParaRPr lang="en-US" dirty="0"/>
          </a:p>
          <a:p>
            <a:r>
              <a:rPr lang="en-US" dirty="0" smtClean="0"/>
              <a:t>Is it always the case?</a:t>
            </a:r>
          </a:p>
          <a:p>
            <a:pPr lvl="1"/>
            <a:r>
              <a:rPr lang="en-US" dirty="0" smtClean="0"/>
              <a:t>Apple computer issued bonds back in 2011 even though it is awash with cash ( why borrow cash if you already have ample cash with you)</a:t>
            </a:r>
          </a:p>
          <a:p>
            <a:r>
              <a:rPr lang="en-US" dirty="0" smtClean="0"/>
              <a:t>Operating income is much more stable than the net income ( agree?)</a:t>
            </a:r>
          </a:p>
          <a:p>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50</a:t>
            </a:fld>
            <a:endParaRPr lang="th-TH" dirty="0"/>
          </a:p>
        </p:txBody>
      </p:sp>
    </p:spTree>
    <p:extLst>
      <p:ext uri="{BB962C8B-B14F-4D97-AF65-F5344CB8AC3E}">
        <p14:creationId xmlns:p14="http://schemas.microsoft.com/office/powerpoint/2010/main" val="33937917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Depreciation &amp; Amortization</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Depreciation ( tangible assets) </a:t>
            </a:r>
            <a:endParaRPr lang="en-US" dirty="0" smtClean="0"/>
          </a:p>
          <a:p>
            <a:endParaRPr lang="en-US" dirty="0" smtClean="0"/>
          </a:p>
          <a:p>
            <a:r>
              <a:rPr lang="en-US" dirty="0" smtClean="0"/>
              <a:t>Amortization( intangible assets)</a:t>
            </a:r>
          </a:p>
          <a:p>
            <a:pPr lvl="1"/>
            <a:r>
              <a:rPr lang="en-US" dirty="0" smtClean="0"/>
              <a:t>Disney reported higher D&amp;A from its amortization of </a:t>
            </a:r>
            <a:r>
              <a:rPr lang="en-US" dirty="0" err="1" smtClean="0"/>
              <a:t>Lucasfilm</a:t>
            </a:r>
            <a:r>
              <a:rPr lang="en-US" dirty="0" smtClean="0"/>
              <a:t> ( which owned star wars, </a:t>
            </a:r>
            <a:r>
              <a:rPr lang="en-US" dirty="0" err="1" smtClean="0"/>
              <a:t>indiana</a:t>
            </a:r>
            <a:r>
              <a:rPr lang="en-US" dirty="0" smtClean="0"/>
              <a:t> jones)</a:t>
            </a:r>
          </a:p>
          <a:p>
            <a:pPr lvl="1"/>
            <a:endParaRPr lang="en-US" dirty="0"/>
          </a:p>
          <a:p>
            <a:r>
              <a:rPr lang="en-US" dirty="0" smtClean="0"/>
              <a:t>Why are D&amp;A not the same as Asset purchase?</a:t>
            </a:r>
          </a:p>
          <a:p>
            <a:pPr lvl="1"/>
            <a:r>
              <a:rPr lang="en-US" dirty="0" smtClean="0"/>
              <a:t>Time dimension is important.</a:t>
            </a:r>
          </a:p>
          <a:p>
            <a:r>
              <a:rPr lang="en-US" dirty="0" smtClean="0"/>
              <a:t>Both of them write off the costs of assets over its life ( this is subject to variations</a:t>
            </a:r>
            <a:r>
              <a:rPr lang="en-US" dirty="0" smtClean="0"/>
              <a:t>)</a:t>
            </a:r>
          </a:p>
          <a:p>
            <a:endParaRPr lang="en-US" dirty="0" smtClean="0"/>
          </a:p>
          <a:p>
            <a:r>
              <a:rPr lang="en-US" dirty="0" smtClean="0"/>
              <a:t>They are not cash expenses therefore the concept of EBITDA is introduced as managers sometimes are more concerned over the cash generation</a:t>
            </a:r>
          </a:p>
          <a:p>
            <a:endParaRPr lang="en-US" dirty="0"/>
          </a:p>
          <a:p>
            <a:r>
              <a:rPr lang="en-US" dirty="0" smtClean="0"/>
              <a:t>Net income= dividends+ retained earnings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51</a:t>
            </a:fld>
            <a:endParaRPr lang="th-TH" dirty="0"/>
          </a:p>
        </p:txBody>
      </p:sp>
    </p:spTree>
    <p:extLst>
      <p:ext uri="{BB962C8B-B14F-4D97-AF65-F5344CB8AC3E}">
        <p14:creationId xmlns:p14="http://schemas.microsoft.com/office/powerpoint/2010/main" val="219197946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th-TH"/>
          </a:p>
        </p:txBody>
      </p:sp>
      <p:sp>
        <p:nvSpPr>
          <p:cNvPr id="6" name="Text Placeholder 5"/>
          <p:cNvSpPr>
            <a:spLocks noGrp="1"/>
          </p:cNvSpPr>
          <p:nvPr>
            <p:ph type="body" idx="1"/>
          </p:nvPr>
        </p:nvSpPr>
        <p:spPr/>
        <p:txBody>
          <a:bodyPr/>
          <a:lstStyle/>
          <a:p>
            <a:r>
              <a:rPr lang="en-US" sz="3600" b="1" smtClean="0"/>
              <a:t>STATEMENT OF CASH FLOWS</a:t>
            </a:r>
          </a:p>
          <a:p>
            <a:endParaRPr lang="th-TH"/>
          </a:p>
        </p:txBody>
      </p:sp>
      <p:sp>
        <p:nvSpPr>
          <p:cNvPr id="4" name="Slide Number Placeholder 3"/>
          <p:cNvSpPr>
            <a:spLocks noGrp="1"/>
          </p:cNvSpPr>
          <p:nvPr>
            <p:ph type="sldNum" sz="quarter" idx="12"/>
          </p:nvPr>
        </p:nvSpPr>
        <p:spPr/>
        <p:txBody>
          <a:bodyPr/>
          <a:lstStyle/>
          <a:p>
            <a:fld id="{403DC12D-E02E-423D-90C0-BDE830239584}" type="slidenum">
              <a:rPr lang="th-TH" smtClean="0"/>
              <a:pPr/>
              <a:t>52</a:t>
            </a:fld>
            <a:endParaRPr lang="th-TH" dirty="0"/>
          </a:p>
        </p:txBody>
      </p:sp>
    </p:spTree>
    <p:extLst>
      <p:ext uri="{BB962C8B-B14F-4D97-AF65-F5344CB8AC3E}">
        <p14:creationId xmlns:p14="http://schemas.microsoft.com/office/powerpoint/2010/main" val="2503668044"/>
      </p:ext>
    </p:extLst>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Cash flows</a:t>
            </a:r>
            <a:endParaRPr lang="en-US" dirty="0"/>
          </a:p>
        </p:txBody>
      </p:sp>
      <p:sp>
        <p:nvSpPr>
          <p:cNvPr id="6" name="Content Placeholder 5"/>
          <p:cNvSpPr>
            <a:spLocks noGrp="1"/>
          </p:cNvSpPr>
          <p:nvPr>
            <p:ph idx="1"/>
          </p:nvPr>
        </p:nvSpPr>
        <p:spPr/>
        <p:txBody>
          <a:bodyPr>
            <a:normAutofit fontScale="92500" lnSpcReduction="20000"/>
          </a:bodyPr>
          <a:lstStyle/>
          <a:p>
            <a:r>
              <a:rPr lang="en-US" dirty="0" smtClean="0"/>
              <a:t>This is to be used in conjunction with balance sheet and income statement to check consistencies and accounting irregularities</a:t>
            </a:r>
          </a:p>
          <a:p>
            <a:r>
              <a:rPr lang="en-US" dirty="0" smtClean="0"/>
              <a:t>This traces the movement of cash over a period of time ( monthly, quarterly, annually)</a:t>
            </a:r>
          </a:p>
          <a:p>
            <a:r>
              <a:rPr lang="en-US" dirty="0" smtClean="0"/>
              <a:t>Income statement is recorded on an accrual basis as opposed to on actual cash movements</a:t>
            </a:r>
          </a:p>
          <a:p>
            <a:r>
              <a:rPr lang="en-US" dirty="0" smtClean="0"/>
              <a:t>Beware of firms which record positive net incomes , but continue to lose cash</a:t>
            </a:r>
          </a:p>
          <a:p>
            <a:r>
              <a:rPr lang="en-US" dirty="0" smtClean="0"/>
              <a:t>It differentiates between cash and non-cash charges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53</a:t>
            </a:fld>
            <a:endParaRPr lang="th-TH"/>
          </a:p>
        </p:txBody>
      </p:sp>
    </p:spTree>
    <p:extLst>
      <p:ext uri="{BB962C8B-B14F-4D97-AF65-F5344CB8AC3E}">
        <p14:creationId xmlns:p14="http://schemas.microsoft.com/office/powerpoint/2010/main" val="1009913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generates cash?</a:t>
            </a:r>
            <a:endParaRPr lang="en-US" dirty="0"/>
          </a:p>
        </p:txBody>
      </p:sp>
      <p:sp>
        <p:nvSpPr>
          <p:cNvPr id="3" name="Content Placeholder 2"/>
          <p:cNvSpPr>
            <a:spLocks noGrp="1"/>
          </p:cNvSpPr>
          <p:nvPr>
            <p:ph idx="1"/>
          </p:nvPr>
        </p:nvSpPr>
        <p:spPr/>
        <p:txBody>
          <a:bodyPr/>
          <a:lstStyle/>
          <a:p>
            <a:r>
              <a:rPr lang="en-US" dirty="0" smtClean="0"/>
              <a:t>Accounts payable</a:t>
            </a:r>
          </a:p>
          <a:p>
            <a:r>
              <a:rPr lang="en-US" dirty="0" smtClean="0"/>
              <a:t>Accrued wages and taxes</a:t>
            </a:r>
          </a:p>
          <a:p>
            <a:r>
              <a:rPr lang="en-US" dirty="0" smtClean="0"/>
              <a:t>Reduction in inventories</a:t>
            </a:r>
          </a:p>
          <a:p>
            <a:r>
              <a:rPr lang="en-US" dirty="0" smtClean="0"/>
              <a:t>Sale of assets</a:t>
            </a:r>
          </a:p>
          <a:p>
            <a:r>
              <a:rPr lang="en-US" dirty="0" smtClean="0"/>
              <a:t>Loans from banks, capital markets</a:t>
            </a:r>
          </a:p>
          <a:p>
            <a:r>
              <a:rPr lang="en-US" dirty="0" smtClean="0"/>
              <a:t>Issuance of Bonds/ Stocks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54</a:t>
            </a:fld>
            <a:endParaRPr lang="th-TH" dirty="0"/>
          </a:p>
        </p:txBody>
      </p:sp>
    </p:spTree>
    <p:extLst>
      <p:ext uri="{BB962C8B-B14F-4D97-AF65-F5344CB8AC3E}">
        <p14:creationId xmlns:p14="http://schemas.microsoft.com/office/powerpoint/2010/main" val="22166025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loses cash</a:t>
            </a:r>
            <a:endParaRPr lang="en-US" dirty="0"/>
          </a:p>
        </p:txBody>
      </p:sp>
      <p:sp>
        <p:nvSpPr>
          <p:cNvPr id="3" name="Content Placeholder 2"/>
          <p:cNvSpPr>
            <a:spLocks noGrp="1"/>
          </p:cNvSpPr>
          <p:nvPr>
            <p:ph idx="1"/>
          </p:nvPr>
        </p:nvSpPr>
        <p:spPr/>
        <p:txBody>
          <a:bodyPr/>
          <a:lstStyle/>
          <a:p>
            <a:r>
              <a:rPr lang="en-US" dirty="0" smtClean="0"/>
              <a:t>Accounts receivable</a:t>
            </a:r>
          </a:p>
          <a:p>
            <a:r>
              <a:rPr lang="en-US" dirty="0" smtClean="0"/>
              <a:t>Inventory buildup</a:t>
            </a:r>
          </a:p>
          <a:p>
            <a:r>
              <a:rPr lang="en-US" dirty="0" smtClean="0"/>
              <a:t>Investment in securities or long-term assets</a:t>
            </a:r>
          </a:p>
          <a:p>
            <a:r>
              <a:rPr lang="en-US" dirty="0" smtClean="0"/>
              <a:t>Bond buybacks, stock buybacks</a:t>
            </a:r>
          </a:p>
          <a:p>
            <a:r>
              <a:rPr lang="en-US" dirty="0" smtClean="0"/>
              <a:t>Repayment of bank loans</a:t>
            </a:r>
          </a:p>
          <a:p>
            <a:r>
              <a:rPr lang="en-US" dirty="0" smtClean="0"/>
              <a:t>Dividend payments to stockholders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55</a:t>
            </a:fld>
            <a:endParaRPr lang="th-TH" dirty="0"/>
          </a:p>
        </p:txBody>
      </p:sp>
    </p:spTree>
    <p:extLst>
      <p:ext uri="{BB962C8B-B14F-4D97-AF65-F5344CB8AC3E}">
        <p14:creationId xmlns:p14="http://schemas.microsoft.com/office/powerpoint/2010/main" val="419600531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56</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2619" b="22207"/>
          <a:stretch>
            <a:fillRect/>
          </a:stretch>
        </p:blipFill>
        <p:spPr bwMode="auto">
          <a:xfrm>
            <a:off x="613064" y="0"/>
            <a:ext cx="8021782" cy="6455063"/>
          </a:xfrm>
          <a:prstGeom prst="rect">
            <a:avLst/>
          </a:prstGeom>
          <a:noFill/>
        </p:spPr>
      </p:pic>
    </p:spTree>
    <p:extLst>
      <p:ext uri="{BB962C8B-B14F-4D97-AF65-F5344CB8AC3E}">
        <p14:creationId xmlns:p14="http://schemas.microsoft.com/office/powerpoint/2010/main" val="2346427745"/>
      </p:ext>
    </p:extLst>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57</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l="20923" t="57229"/>
          <a:stretch>
            <a:fillRect/>
          </a:stretch>
        </p:blipFill>
        <p:spPr bwMode="auto">
          <a:xfrm>
            <a:off x="810492" y="789710"/>
            <a:ext cx="7855526" cy="4821381"/>
          </a:xfrm>
          <a:prstGeom prst="rect">
            <a:avLst/>
          </a:prstGeom>
          <a:noFill/>
        </p:spPr>
      </p:pic>
    </p:spTree>
    <p:extLst>
      <p:ext uri="{BB962C8B-B14F-4D97-AF65-F5344CB8AC3E}">
        <p14:creationId xmlns:p14="http://schemas.microsoft.com/office/powerpoint/2010/main" val="4212695881"/>
      </p:ext>
    </p:extLst>
  </p:cSld>
  <p:clrMapOvr>
    <a:masterClrMapping/>
  </p:clrMapOvr>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So what should we make of Allied Cash Flows?</a:t>
            </a:r>
            <a:endParaRPr lang="en-US" dirty="0"/>
          </a:p>
        </p:txBody>
      </p:sp>
      <p:sp>
        <p:nvSpPr>
          <p:cNvPr id="3" name="Content Placeholder 2"/>
          <p:cNvSpPr>
            <a:spLocks noGrp="1"/>
          </p:cNvSpPr>
          <p:nvPr>
            <p:ph idx="1"/>
          </p:nvPr>
        </p:nvSpPr>
        <p:spPr/>
        <p:txBody>
          <a:bodyPr/>
          <a:lstStyle/>
          <a:p>
            <a:r>
              <a:rPr lang="en-US" dirty="0" smtClean="0"/>
              <a:t>Is firm running positive cash flow over time</a:t>
            </a:r>
          </a:p>
          <a:p>
            <a:r>
              <a:rPr lang="en-US" dirty="0" smtClean="0"/>
              <a:t>Is cash position stable year to year</a:t>
            </a:r>
          </a:p>
          <a:p>
            <a:r>
              <a:rPr lang="en-US" dirty="0" smtClean="0"/>
              <a:t>Long term investment should equal depreciation over time.</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58</a:t>
            </a:fld>
            <a:endParaRPr lang="th-TH" dirty="0"/>
          </a:p>
        </p:txBody>
      </p:sp>
    </p:spTree>
    <p:extLst>
      <p:ext uri="{BB962C8B-B14F-4D97-AF65-F5344CB8AC3E}">
        <p14:creationId xmlns:p14="http://schemas.microsoft.com/office/powerpoint/2010/main" val="183197173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Massaging the numbers</a:t>
            </a:r>
            <a:endParaRPr lang="en-US" dirty="0"/>
          </a:p>
        </p:txBody>
      </p:sp>
      <p:sp>
        <p:nvSpPr>
          <p:cNvPr id="3" name="Content Placeholder 2"/>
          <p:cNvSpPr>
            <a:spLocks noGrp="1"/>
          </p:cNvSpPr>
          <p:nvPr>
            <p:ph idx="1"/>
          </p:nvPr>
        </p:nvSpPr>
        <p:spPr/>
        <p:txBody>
          <a:bodyPr>
            <a:normAutofit fontScale="92500"/>
          </a:bodyPr>
          <a:lstStyle/>
          <a:p>
            <a:r>
              <a:rPr lang="en-US" dirty="0" smtClean="0"/>
              <a:t>Accounting fraud can take place both in income statement (more often) and statement of cash flows(less common).</a:t>
            </a:r>
          </a:p>
          <a:p>
            <a:r>
              <a:rPr lang="en-US" dirty="0" smtClean="0"/>
              <a:t>Cash is harder to fabricate as it involves actual cash movement ( provided that the auditor is honest and reliable)</a:t>
            </a:r>
          </a:p>
          <a:p>
            <a:r>
              <a:rPr lang="en-US" dirty="0" smtClean="0"/>
              <a:t>In 2005 Ford, GM and other companies overstated their operating cash flows, the most important section of the cash flow statement</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59</a:t>
            </a:fld>
            <a:endParaRPr lang="th-TH" dirty="0"/>
          </a:p>
        </p:txBody>
      </p:sp>
    </p:spTree>
    <p:extLst>
      <p:ext uri="{BB962C8B-B14F-4D97-AF65-F5344CB8AC3E}">
        <p14:creationId xmlns:p14="http://schemas.microsoft.com/office/powerpoint/2010/main" val="48860234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en-US" dirty="0" smtClean="0"/>
              <a:t>GM reported more than twice as much as from operations (7.6 </a:t>
            </a:r>
            <a:r>
              <a:rPr lang="en-US" dirty="0" err="1" smtClean="0"/>
              <a:t>bn</a:t>
            </a:r>
            <a:r>
              <a:rPr lang="en-US" dirty="0" smtClean="0"/>
              <a:t> VS 3.5 </a:t>
            </a:r>
            <a:r>
              <a:rPr lang="en-US" dirty="0" err="1" smtClean="0"/>
              <a:t>bn</a:t>
            </a:r>
            <a:r>
              <a:rPr lang="en-US" dirty="0" smtClean="0"/>
              <a:t>)</a:t>
            </a:r>
          </a:p>
          <a:p>
            <a:r>
              <a:rPr lang="en-US" dirty="0" smtClean="0"/>
              <a:t>HOW?</a:t>
            </a:r>
          </a:p>
          <a:p>
            <a:r>
              <a:rPr lang="en-US" dirty="0" smtClean="0"/>
              <a:t>When GM sold cars to dealers, it should list the transactions as Account Receivable, but instead GM recorded these as “ Loans to dealers” and reported them as financing activity</a:t>
            </a:r>
          </a:p>
          <a:p>
            <a:r>
              <a:rPr lang="en-US" dirty="0" smtClean="0"/>
              <a:t>The net cash position was NOT affected, but it made GM appear stronger than it really was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60</a:t>
            </a:fld>
            <a:endParaRPr lang="th-TH" dirty="0"/>
          </a:p>
        </p:txBody>
      </p:sp>
    </p:spTree>
    <p:extLst>
      <p:ext uri="{BB962C8B-B14F-4D97-AF65-F5344CB8AC3E}">
        <p14:creationId xmlns:p14="http://schemas.microsoft.com/office/powerpoint/2010/main" val="157163816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Try it with Allied Food in Table 3.3</a:t>
            </a:r>
            <a:endParaRPr lang="en-US" dirty="0"/>
          </a:p>
        </p:txBody>
      </p:sp>
      <p:sp>
        <p:nvSpPr>
          <p:cNvPr id="3" name="Content Placeholder 2"/>
          <p:cNvSpPr>
            <a:spLocks noGrp="1"/>
          </p:cNvSpPr>
          <p:nvPr>
            <p:ph idx="1"/>
          </p:nvPr>
        </p:nvSpPr>
        <p:spPr/>
        <p:txBody>
          <a:bodyPr/>
          <a:lstStyle/>
          <a:p>
            <a:r>
              <a:rPr lang="en-US" dirty="0" smtClean="0"/>
              <a:t>Let s try to massage the book for Allied Food and see what happens</a:t>
            </a:r>
          </a:p>
          <a:p>
            <a:pPr marL="0" indent="0">
              <a:buNone/>
            </a:pP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61</a:t>
            </a:fld>
            <a:endParaRPr lang="th-TH" dirty="0"/>
          </a:p>
        </p:txBody>
      </p:sp>
    </p:spTree>
    <p:extLst>
      <p:ext uri="{BB962C8B-B14F-4D97-AF65-F5344CB8AC3E}">
        <p14:creationId xmlns:p14="http://schemas.microsoft.com/office/powerpoint/2010/main" val="249046802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62</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55" y="439037"/>
            <a:ext cx="8311413" cy="4375859"/>
          </a:xfrm>
          <a:prstGeom prst="rect">
            <a:avLst/>
          </a:prstGeom>
          <a:noFill/>
        </p:spPr>
      </p:pic>
      <p:sp>
        <p:nvSpPr>
          <p:cNvPr id="2" name="TextBox 1"/>
          <p:cNvSpPr txBox="1"/>
          <p:nvPr/>
        </p:nvSpPr>
        <p:spPr>
          <a:xfrm>
            <a:off x="500788" y="4755497"/>
            <a:ext cx="8643212" cy="1815882"/>
          </a:xfrm>
          <a:prstGeom prst="rect">
            <a:avLst/>
          </a:prstGeom>
          <a:noFill/>
        </p:spPr>
        <p:txBody>
          <a:bodyPr wrap="none" rtlCol="0">
            <a:spAutoFit/>
          </a:bodyPr>
          <a:lstStyle/>
          <a:p>
            <a:r>
              <a:rPr lang="en-US" dirty="0" smtClean="0"/>
              <a:t>Retained Earnings are not the same as cash in hand.</a:t>
            </a:r>
          </a:p>
          <a:p>
            <a:endParaRPr lang="en-US" dirty="0"/>
          </a:p>
          <a:p>
            <a:r>
              <a:rPr lang="en-US" dirty="0" smtClean="0"/>
              <a:t>They represent reinvestment in to the company over time </a:t>
            </a:r>
          </a:p>
          <a:p>
            <a:r>
              <a:rPr lang="en-US" dirty="0" smtClean="0"/>
              <a:t>since the company s inception</a:t>
            </a:r>
            <a:endParaRPr lang="en-US" dirty="0"/>
          </a:p>
        </p:txBody>
      </p:sp>
    </p:spTree>
    <p:extLst>
      <p:ext uri="{BB962C8B-B14F-4D97-AF65-F5344CB8AC3E}">
        <p14:creationId xmlns:p14="http://schemas.microsoft.com/office/powerpoint/2010/main" val="1110559414"/>
      </p:ext>
    </p:extLst>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USES and Limitations of financial statements</a:t>
            </a:r>
            <a:endParaRPr lang="en-US" dirty="0"/>
          </a:p>
        </p:txBody>
      </p:sp>
      <p:sp>
        <p:nvSpPr>
          <p:cNvPr id="3" name="Content Placeholder 2"/>
          <p:cNvSpPr>
            <a:spLocks noGrp="1"/>
          </p:cNvSpPr>
          <p:nvPr>
            <p:ph idx="1"/>
          </p:nvPr>
        </p:nvSpPr>
        <p:spPr/>
        <p:txBody>
          <a:bodyPr/>
          <a:lstStyle/>
          <a:p>
            <a:r>
              <a:rPr lang="en-US" dirty="0" smtClean="0"/>
              <a:t>How large is the firm</a:t>
            </a:r>
          </a:p>
          <a:p>
            <a:r>
              <a:rPr lang="en-US" dirty="0" smtClean="0"/>
              <a:t>Growing or shrinking?</a:t>
            </a:r>
          </a:p>
          <a:p>
            <a:r>
              <a:rPr lang="en-US" dirty="0" smtClean="0"/>
              <a:t>Profitable or loss-making</a:t>
            </a:r>
          </a:p>
          <a:p>
            <a:r>
              <a:rPr lang="en-US" dirty="0" smtClean="0"/>
              <a:t>Cash cows or Cash strapped firms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63</a:t>
            </a:fld>
            <a:endParaRPr lang="th-TH" dirty="0"/>
          </a:p>
        </p:txBody>
      </p:sp>
    </p:spTree>
    <p:extLst>
      <p:ext uri="{BB962C8B-B14F-4D97-AF65-F5344CB8AC3E}">
        <p14:creationId xmlns:p14="http://schemas.microsoft.com/office/powerpoint/2010/main" val="391760909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FREE CASH FLOWS (FCF)</a:t>
            </a:r>
            <a:endParaRPr lang="en-US" dirty="0"/>
          </a:p>
        </p:txBody>
      </p:sp>
      <p:sp>
        <p:nvSpPr>
          <p:cNvPr id="3" name="Content Placeholder 2"/>
          <p:cNvSpPr>
            <a:spLocks noGrp="1"/>
          </p:cNvSpPr>
          <p:nvPr>
            <p:ph idx="1"/>
          </p:nvPr>
        </p:nvSpPr>
        <p:spPr/>
        <p:txBody>
          <a:bodyPr/>
          <a:lstStyle/>
          <a:p>
            <a:r>
              <a:rPr lang="en-US" dirty="0" smtClean="0"/>
              <a:t>Not reported by the financial statements as prepared by accountants </a:t>
            </a:r>
          </a:p>
          <a:p>
            <a:endParaRPr lang="en-US" dirty="0"/>
          </a:p>
          <a:p>
            <a:r>
              <a:rPr lang="en-US" dirty="0" smtClean="0"/>
              <a:t>FCF defined as” the amount of cash that could be withdrawn from a firm without harming its ability to operate of produce future cash flows”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64</a:t>
            </a:fld>
            <a:endParaRPr lang="th-TH" dirty="0"/>
          </a:p>
        </p:txBody>
      </p:sp>
    </p:spTree>
    <p:extLst>
      <p:ext uri="{BB962C8B-B14F-4D97-AF65-F5344CB8AC3E}">
        <p14:creationId xmlns:p14="http://schemas.microsoft.com/office/powerpoint/2010/main" val="107248897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smtClean="0"/>
              <a:t>FCF =  [EBIT(1-T) + Depreciation &amp; Amortization]</a:t>
            </a:r>
          </a:p>
          <a:p>
            <a:pPr marL="914400" lvl="2" indent="0">
              <a:buNone/>
            </a:pPr>
            <a:r>
              <a:rPr lang="en-US" dirty="0" smtClean="0"/>
              <a:t> </a:t>
            </a:r>
            <a:r>
              <a:rPr lang="en-US" sz="2800" dirty="0"/>
              <a:t>  - [Capital Expenditures + Change in NOWC</a:t>
            </a:r>
            <a:r>
              <a:rPr lang="en-US" sz="2800" dirty="0" smtClean="0"/>
              <a:t>]</a:t>
            </a:r>
          </a:p>
          <a:p>
            <a:pPr marL="914400" lvl="2" indent="0">
              <a:buNone/>
            </a:pPr>
            <a:endParaRPr lang="en-US" sz="2800" dirty="0"/>
          </a:p>
          <a:p>
            <a:pPr marL="0" indent="0">
              <a:buNone/>
            </a:pPr>
            <a:r>
              <a:rPr lang="en-US" sz="3600" dirty="0" smtClean="0"/>
              <a:t>Negative Free cash flows means the business cannot generate cash to invest and expand , hence in need of extra funding from the capital market or bank loans</a:t>
            </a:r>
            <a:endParaRPr lang="en-US" sz="3600"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65</a:t>
            </a:fld>
            <a:endParaRPr lang="th-TH" dirty="0"/>
          </a:p>
        </p:txBody>
      </p:sp>
    </p:spTree>
    <p:extLst>
      <p:ext uri="{BB962C8B-B14F-4D97-AF65-F5344CB8AC3E}">
        <p14:creationId xmlns:p14="http://schemas.microsoft.com/office/powerpoint/2010/main" val="188276457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en-US" dirty="0" smtClean="0"/>
              <a:t>Most analysts regard FCF as the most important number that can be developed from the financial statements , even more important than net income</a:t>
            </a:r>
          </a:p>
          <a:p>
            <a:endParaRPr lang="en-US" dirty="0"/>
          </a:p>
          <a:p>
            <a:r>
              <a:rPr lang="en-US" dirty="0" smtClean="0"/>
              <a:t>FCF shows how much cash can be disbursed to its investors ( Owners Earning).</a:t>
            </a:r>
          </a:p>
          <a:p>
            <a:endParaRPr lang="en-US" dirty="0"/>
          </a:p>
          <a:p>
            <a:r>
              <a:rPr lang="en-US" dirty="0" smtClean="0"/>
              <a:t>FCF can be used to calculate stock valuation and capital budgeting</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66</a:t>
            </a:fld>
            <a:endParaRPr lang="th-TH" dirty="0"/>
          </a:p>
        </p:txBody>
      </p:sp>
    </p:spTree>
    <p:extLst>
      <p:ext uri="{BB962C8B-B14F-4D97-AF65-F5344CB8AC3E}">
        <p14:creationId xmlns:p14="http://schemas.microsoft.com/office/powerpoint/2010/main" val="48851123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TAXES</a:t>
            </a:r>
            <a:endParaRPr lang="en-US" dirty="0"/>
          </a:p>
        </p:txBody>
      </p:sp>
      <p:sp>
        <p:nvSpPr>
          <p:cNvPr id="6" name="Subtitle 5"/>
          <p:cNvSpPr>
            <a:spLocks noGrp="1"/>
          </p:cNvSpPr>
          <p:nvPr>
            <p:ph type="subTitle" idx="1"/>
          </p:nvPr>
        </p:nvSpPr>
        <p:spPr/>
        <p:txBody>
          <a:bodyPr/>
          <a:lstStyle/>
          <a:p>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67</a:t>
            </a:fld>
            <a:endParaRPr lang="th-TH" dirty="0"/>
          </a:p>
        </p:txBody>
      </p:sp>
    </p:spTree>
    <p:extLst>
      <p:ext uri="{BB962C8B-B14F-4D97-AF65-F5344CB8AC3E}">
        <p14:creationId xmlns:p14="http://schemas.microsoft.com/office/powerpoint/2010/main" val="292109816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403DC12D-E02E-423D-90C0-BDE830239584}" type="slidenum">
              <a:rPr lang="th-TH" smtClean="0"/>
              <a:pPr/>
              <a:t>68</a:t>
            </a:fld>
            <a:endParaRPr lang="th-TH" dirty="0"/>
          </a:p>
        </p:txBody>
      </p:sp>
      <p:pic>
        <p:nvPicPr>
          <p:cNvPr id="119810" name="Picture 2" descr="C:\Users\burina\Desktop\net_income.jpg"/>
          <p:cNvPicPr>
            <a:picLocks noChangeAspect="1" noChangeArrowheads="1"/>
          </p:cNvPicPr>
          <p:nvPr/>
        </p:nvPicPr>
        <p:blipFill>
          <a:blip r:embed="rId2" cstate="print"/>
          <a:srcRect/>
          <a:stretch>
            <a:fillRect/>
          </a:stretch>
        </p:blipFill>
        <p:spPr bwMode="auto">
          <a:xfrm>
            <a:off x="320405" y="274638"/>
            <a:ext cx="7767982" cy="6276530"/>
          </a:xfrm>
          <a:prstGeom prst="rect">
            <a:avLst/>
          </a:prstGeom>
          <a:noFill/>
        </p:spPr>
      </p:pic>
    </p:spTree>
    <p:extLst>
      <p:ext uri="{BB962C8B-B14F-4D97-AF65-F5344CB8AC3E}">
        <p14:creationId xmlns:p14="http://schemas.microsoft.com/office/powerpoint/2010/main" val="356043033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Corporate Loss Carry-back and Carry-Forward</a:t>
            </a:r>
            <a:endParaRPr lang="en-US" dirty="0"/>
          </a:p>
        </p:txBody>
      </p:sp>
      <p:sp>
        <p:nvSpPr>
          <p:cNvPr id="3" name="Content Placeholder 2"/>
          <p:cNvSpPr>
            <a:spLocks noGrp="1"/>
          </p:cNvSpPr>
          <p:nvPr>
            <p:ph idx="1"/>
          </p:nvPr>
        </p:nvSpPr>
        <p:spPr/>
        <p:txBody>
          <a:bodyPr/>
          <a:lstStyle/>
          <a:p>
            <a:r>
              <a:rPr lang="en-US" dirty="0" smtClean="0"/>
              <a:t>Operating losses can be carried back to the preceding two years or carried forward for the next twenty years and used to offset taxable income in those years.</a:t>
            </a:r>
          </a:p>
          <a:p>
            <a:endParaRPr lang="en-US" dirty="0"/>
          </a:p>
          <a:p>
            <a:r>
              <a:rPr lang="en-US" dirty="0" smtClean="0"/>
              <a:t>Can use this to reduce net income in previous  years and in the future periods</a:t>
            </a:r>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69</a:t>
            </a:fld>
            <a:endParaRPr lang="th-TH" dirty="0"/>
          </a:p>
        </p:txBody>
      </p:sp>
    </p:spTree>
    <p:extLst>
      <p:ext uri="{BB962C8B-B14F-4D97-AF65-F5344CB8AC3E}">
        <p14:creationId xmlns:p14="http://schemas.microsoft.com/office/powerpoint/2010/main" val="3660925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403DC12D-E02E-423D-90C0-BDE830239584}" type="slidenum">
              <a:rPr lang="th-TH" smtClean="0"/>
              <a:pPr/>
              <a:t>70</a:t>
            </a:fld>
            <a:endParaRPr lang="th-TH" dirty="0"/>
          </a:p>
        </p:txBody>
      </p:sp>
      <p:pic>
        <p:nvPicPr>
          <p:cNvPr id="5" name="Picture 4"/>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6165" y="1076713"/>
            <a:ext cx="8216955" cy="3837425"/>
          </a:xfrm>
          <a:prstGeom prst="rect">
            <a:avLst/>
          </a:prstGeom>
          <a:noFill/>
          <a:ln>
            <a:noFill/>
          </a:ln>
          <a:effectLst/>
          <a:extLst/>
        </p:spPr>
      </p:pic>
    </p:spTree>
    <p:extLst>
      <p:ext uri="{BB962C8B-B14F-4D97-AF65-F5344CB8AC3E}">
        <p14:creationId xmlns:p14="http://schemas.microsoft.com/office/powerpoint/2010/main" val="1906710211"/>
      </p:ext>
    </p:extLst>
  </p:cSld>
  <p:clrMapOvr>
    <a:masterClrMapping/>
  </p:clrMapOvr>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Interest and Dividends paid </a:t>
            </a:r>
            <a:endParaRPr lang="en-US" dirty="0"/>
          </a:p>
        </p:txBody>
      </p:sp>
      <p:sp>
        <p:nvSpPr>
          <p:cNvPr id="3" name="Content Placeholder 2"/>
          <p:cNvSpPr>
            <a:spLocks noGrp="1"/>
          </p:cNvSpPr>
          <p:nvPr>
            <p:ph idx="1"/>
          </p:nvPr>
        </p:nvSpPr>
        <p:spPr/>
        <p:txBody>
          <a:bodyPr/>
          <a:lstStyle/>
          <a:p>
            <a:r>
              <a:rPr lang="en-US" dirty="0" smtClean="0"/>
              <a:t>Interest paid can be deducted from operating income but dividends paid cannot be used.</a:t>
            </a:r>
          </a:p>
          <a:p>
            <a:endParaRPr lang="en-US" dirty="0"/>
          </a:p>
          <a:p>
            <a:r>
              <a:rPr lang="en-US" dirty="0" smtClean="0"/>
              <a:t>DEPRECIATION</a:t>
            </a:r>
          </a:p>
          <a:p>
            <a:pPr lvl="1"/>
            <a:r>
              <a:rPr lang="en-US" dirty="0" smtClean="0"/>
              <a:t>Also plays an important role in income tax calculations</a:t>
            </a:r>
          </a:p>
          <a:p>
            <a:pPr lvl="1"/>
            <a:r>
              <a:rPr lang="en-US" dirty="0" smtClean="0"/>
              <a:t>The larger the depreciation, the lower the tax bill and therefore higher operating cash flows</a:t>
            </a:r>
          </a:p>
        </p:txBody>
      </p:sp>
      <p:sp>
        <p:nvSpPr>
          <p:cNvPr id="4" name="Slide Number Placeholder 3"/>
          <p:cNvSpPr>
            <a:spLocks noGrp="1"/>
          </p:cNvSpPr>
          <p:nvPr>
            <p:ph type="sldNum" sz="quarter" idx="12"/>
          </p:nvPr>
        </p:nvSpPr>
        <p:spPr/>
        <p:txBody>
          <a:bodyPr/>
          <a:lstStyle/>
          <a:p>
            <a:fld id="{403DC12D-E02E-423D-90C0-BDE830239584}" type="slidenum">
              <a:rPr lang="th-TH" smtClean="0"/>
              <a:pPr/>
              <a:t>71</a:t>
            </a:fld>
            <a:endParaRPr lang="th-TH" dirty="0"/>
          </a:p>
        </p:txBody>
      </p:sp>
    </p:spTree>
    <p:extLst>
      <p:ext uri="{BB962C8B-B14F-4D97-AF65-F5344CB8AC3E}">
        <p14:creationId xmlns:p14="http://schemas.microsoft.com/office/powerpoint/2010/main" val="292434222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smtClean="0"/>
              <a:t>Sales are vanity</a:t>
            </a:r>
          </a:p>
          <a:p>
            <a:endParaRPr lang="en-US" dirty="0"/>
          </a:p>
          <a:p>
            <a:r>
              <a:rPr lang="en-US" dirty="0" smtClean="0"/>
              <a:t>Profits are sanity</a:t>
            </a:r>
          </a:p>
          <a:p>
            <a:endParaRPr lang="en-US" dirty="0"/>
          </a:p>
          <a:p>
            <a:r>
              <a:rPr lang="en-US" dirty="0" smtClean="0"/>
              <a:t>Cash is reality</a:t>
            </a:r>
          </a:p>
          <a:p>
            <a:endParaRPr lang="en-US" dirty="0"/>
          </a:p>
        </p:txBody>
      </p:sp>
      <p:sp>
        <p:nvSpPr>
          <p:cNvPr id="4" name="Slide Number Placeholder 3"/>
          <p:cNvSpPr>
            <a:spLocks noGrp="1"/>
          </p:cNvSpPr>
          <p:nvPr>
            <p:ph type="sldNum" sz="quarter" idx="12"/>
          </p:nvPr>
        </p:nvSpPr>
        <p:spPr/>
        <p:txBody>
          <a:bodyPr/>
          <a:lstStyle/>
          <a:p>
            <a:fld id="{403DC12D-E02E-423D-90C0-BDE830239584}" type="slidenum">
              <a:rPr lang="th-TH" smtClean="0"/>
              <a:pPr/>
              <a:t>72</a:t>
            </a:fld>
            <a:endParaRPr lang="th-TH" dirty="0"/>
          </a:p>
        </p:txBody>
      </p:sp>
    </p:spTree>
    <p:extLst>
      <p:ext uri="{BB962C8B-B14F-4D97-AF65-F5344CB8AC3E}">
        <p14:creationId xmlns:p14="http://schemas.microsoft.com/office/powerpoint/2010/main" val="404080545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24</TotalTime>
  <Words>2328</Words>
  <Application>Microsoft Macintosh PowerPoint</Application>
  <PresentationFormat>On-screen Show (4:3)</PresentationFormat>
  <Paragraphs>345</Paragraphs>
  <Slides>72</Slides>
  <Notes>21</Notes>
  <HiddenSlides>0</HiddenSlides>
  <MMClips>0</MMClips>
  <ScaleCrop>false</ScaleCrop>
  <HeadingPairs>
    <vt:vector size="4" baseType="variant">
      <vt:variant>
        <vt:lpstr>Theme</vt:lpstr>
      </vt:variant>
      <vt:variant>
        <vt:i4>1</vt:i4>
      </vt:variant>
      <vt:variant>
        <vt:lpstr>Slide Titles</vt:lpstr>
      </vt:variant>
      <vt:variant>
        <vt:i4>72</vt:i4>
      </vt:variant>
    </vt:vector>
  </HeadingPairs>
  <TitlesOfParts>
    <vt:vector size="73" baseType="lpstr">
      <vt:lpstr>Office Theme</vt:lpstr>
      <vt:lpstr>Review Session</vt:lpstr>
      <vt:lpstr>Finance Within the Organization</vt:lpstr>
      <vt:lpstr>Stock Prices and Intrinsic Value</vt:lpstr>
      <vt:lpstr>Determinants of Intrinsic Values and Stock Prices</vt:lpstr>
      <vt:lpstr>Corporate Governance</vt:lpstr>
      <vt:lpstr>Conflicts Between Managers and Stockholders  (Principal-Agent problem)</vt:lpstr>
      <vt:lpstr>Conflicts Between Stockholders and Bondholders</vt:lpstr>
      <vt:lpstr>Financial Markets and Institutions</vt:lpstr>
      <vt:lpstr>What is a market?</vt:lpstr>
      <vt:lpstr>Types of Financial Markets</vt:lpstr>
      <vt:lpstr>Types of Financial Institutions</vt:lpstr>
      <vt:lpstr>The Capital Allocation Process</vt:lpstr>
      <vt:lpstr>How is capital transferred between savers and borrowers?</vt:lpstr>
      <vt:lpstr>PowerPoint Presentation</vt:lpstr>
      <vt:lpstr>Stock Market Transactions</vt:lpstr>
      <vt:lpstr>What are derivatives? How can they be used to reduce or increase risk?</vt:lpstr>
      <vt:lpstr>What are derivatives? How can they be used to reduce or increase risk?</vt:lpstr>
      <vt:lpstr>PowerPoint Presentation</vt:lpstr>
      <vt:lpstr>PowerPoint Presentation</vt:lpstr>
      <vt:lpstr>PowerPoint Presentation</vt:lpstr>
      <vt:lpstr>PowerPoint Presentation</vt:lpstr>
      <vt:lpstr>Investment Banks</vt:lpstr>
      <vt:lpstr>Financial Statements, Cash Flow, and Taxes</vt:lpstr>
      <vt:lpstr>The Annual Report</vt:lpstr>
      <vt:lpstr>PowerPoint Presentation</vt:lpstr>
      <vt:lpstr>Balance Sheet For Allied Food Products</vt:lpstr>
      <vt:lpstr>PowerPoint Presentation</vt:lpstr>
      <vt:lpstr>PowerPoint Presentation</vt:lpstr>
      <vt:lpstr>PowerPoint Presentation</vt:lpstr>
      <vt:lpstr>PowerPoint Presentation</vt:lpstr>
      <vt:lpstr>PowerPoint Presentation</vt:lpstr>
      <vt:lpstr>Depreciation</vt:lpstr>
      <vt:lpstr>Market VS book values</vt:lpstr>
      <vt:lpstr>Balance Sheet is not static</vt:lpstr>
      <vt:lpstr>PowerPoint Presentation</vt:lpstr>
      <vt:lpstr>PowerPoint Presentation</vt:lpstr>
      <vt:lpstr>PowerPoint Presentation</vt:lpstr>
      <vt:lpstr>PowerPoint Presentation</vt:lpstr>
      <vt:lpstr>PowerPoint Presentation</vt:lpstr>
      <vt:lpstr>Income statement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Operating Income VS Net Income</vt:lpstr>
      <vt:lpstr>Operating income</vt:lpstr>
      <vt:lpstr>PowerPoint Presentation</vt:lpstr>
      <vt:lpstr>Depreciation &amp; Amortization</vt:lpstr>
      <vt:lpstr>PowerPoint Presentation</vt:lpstr>
      <vt:lpstr>Cash flows</vt:lpstr>
      <vt:lpstr>What generates cash?</vt:lpstr>
      <vt:lpstr>What loses cash</vt:lpstr>
      <vt:lpstr>PowerPoint Presentation</vt:lpstr>
      <vt:lpstr>PowerPoint Presentation</vt:lpstr>
      <vt:lpstr>So what should we make of Allied Cash Flows?</vt:lpstr>
      <vt:lpstr>Massaging the numbers</vt:lpstr>
      <vt:lpstr>PowerPoint Presentation</vt:lpstr>
      <vt:lpstr>Try it with Allied Food in Table 3.3</vt:lpstr>
      <vt:lpstr>PowerPoint Presentation</vt:lpstr>
      <vt:lpstr>USES and Limitations of financial statements</vt:lpstr>
      <vt:lpstr>FREE CASH FLOWS (FCF)</vt:lpstr>
      <vt:lpstr>PowerPoint Presentation</vt:lpstr>
      <vt:lpstr>PowerPoint Presentation</vt:lpstr>
      <vt:lpstr>TAXES</vt:lpstr>
      <vt:lpstr>PowerPoint Presentation</vt:lpstr>
      <vt:lpstr>Corporate Loss Carry-back and Carry-Forward</vt:lpstr>
      <vt:lpstr>PowerPoint Presentation</vt:lpstr>
      <vt:lpstr>Interest and Dividends paid </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Review Session</dc:title>
  <dc:creator>M</dc:creator>
  <cp:lastModifiedBy>M</cp:lastModifiedBy>
  <cp:revision>3</cp:revision>
  <dcterms:created xsi:type="dcterms:W3CDTF">2016-03-04T17:27:49Z</dcterms:created>
  <dcterms:modified xsi:type="dcterms:W3CDTF">2016-03-04T17:52:08Z</dcterms:modified>
</cp:coreProperties>
</file>