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0"/>
  </p:notesMasterIdLst>
  <p:sldIdLst>
    <p:sldId id="408" r:id="rId2"/>
    <p:sldId id="485" r:id="rId3"/>
    <p:sldId id="404" r:id="rId4"/>
    <p:sldId id="537" r:id="rId5"/>
    <p:sldId id="563" r:id="rId6"/>
    <p:sldId id="574" r:id="rId7"/>
    <p:sldId id="581" r:id="rId8"/>
    <p:sldId id="569" r:id="rId9"/>
    <p:sldId id="575" r:id="rId10"/>
    <p:sldId id="565" r:id="rId11"/>
    <p:sldId id="576" r:id="rId12"/>
    <p:sldId id="573" r:id="rId13"/>
    <p:sldId id="577" r:id="rId14"/>
    <p:sldId id="568" r:id="rId15"/>
    <p:sldId id="578" r:id="rId16"/>
    <p:sldId id="567" r:id="rId17"/>
    <p:sldId id="579" r:id="rId18"/>
    <p:sldId id="561"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9235"/>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2" d="100"/>
          <a:sy n="62" d="100"/>
        </p:scale>
        <p:origin x="2050" y="39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2164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สไลด์ 3"/>
          <p:cNvSpPr>
            <a:spLocks noGrp="1"/>
          </p:cNvSpPr>
          <p:nvPr>
            <p:ph type="sldNum" sz="quarter" idx="5"/>
          </p:nvPr>
        </p:nvSpPr>
        <p:spPr/>
        <p:txBody>
          <a:bodyPr/>
          <a:lstStyle/>
          <a:p>
            <a:fld id="{B20F6811-8E11-4279-816B-9CF3A056EA82}" type="slidenum">
              <a:rPr lang="en-US" smtClean="0"/>
              <a:pPr/>
              <a:t>5</a:t>
            </a:fld>
            <a:endParaRPr lang="en-US"/>
          </a:p>
        </p:txBody>
      </p:sp>
    </p:spTree>
    <p:extLst>
      <p:ext uri="{BB962C8B-B14F-4D97-AF65-F5344CB8AC3E}">
        <p14:creationId xmlns:p14="http://schemas.microsoft.com/office/powerpoint/2010/main" val="826260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สไลด์ 3"/>
          <p:cNvSpPr>
            <a:spLocks noGrp="1"/>
          </p:cNvSpPr>
          <p:nvPr>
            <p:ph type="sldNum" sz="quarter" idx="5"/>
          </p:nvPr>
        </p:nvSpPr>
        <p:spPr/>
        <p:txBody>
          <a:bodyPr/>
          <a:lstStyle/>
          <a:p>
            <a:fld id="{B20F6811-8E11-4279-816B-9CF3A056EA82}" type="slidenum">
              <a:rPr lang="en-US" smtClean="0"/>
              <a:pPr/>
              <a:t>6</a:t>
            </a:fld>
            <a:endParaRPr lang="en-US"/>
          </a:p>
        </p:txBody>
      </p:sp>
    </p:spTree>
    <p:extLst>
      <p:ext uri="{BB962C8B-B14F-4D97-AF65-F5344CB8AC3E}">
        <p14:creationId xmlns:p14="http://schemas.microsoft.com/office/powerpoint/2010/main" val="89557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สไลด์ 3"/>
          <p:cNvSpPr>
            <a:spLocks noGrp="1"/>
          </p:cNvSpPr>
          <p:nvPr>
            <p:ph type="sldNum" sz="quarter" idx="5"/>
          </p:nvPr>
        </p:nvSpPr>
        <p:spPr/>
        <p:txBody>
          <a:bodyPr/>
          <a:lstStyle/>
          <a:p>
            <a:fld id="{B20F6811-8E11-4279-816B-9CF3A056EA82}" type="slidenum">
              <a:rPr lang="en-US" smtClean="0"/>
              <a:pPr/>
              <a:t>7</a:t>
            </a:fld>
            <a:endParaRPr lang="en-US"/>
          </a:p>
        </p:txBody>
      </p:sp>
    </p:spTree>
    <p:extLst>
      <p:ext uri="{BB962C8B-B14F-4D97-AF65-F5344CB8AC3E}">
        <p14:creationId xmlns:p14="http://schemas.microsoft.com/office/powerpoint/2010/main" val="1433506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3/30/2021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3/30/2021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3/30/2021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3/30/2021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3/30/2021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3/30/2021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30474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3/30/2021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6" r:id="rId12"/>
    <p:sldLayoutId id="2147483677"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normAutofit/>
          </a:bodyPr>
          <a:lstStyle/>
          <a:p>
            <a:r>
              <a:rPr lang="en-US" dirty="0"/>
              <a:t>Group Assignment </a:t>
            </a:r>
            <a:br>
              <a:rPr lang="en-US" dirty="0"/>
            </a:br>
            <a:r>
              <a:rPr lang="en-US" dirty="0"/>
              <a:t>Retail Locations in Thailand</a:t>
            </a:r>
          </a:p>
        </p:txBody>
      </p:sp>
      <p:pic>
        <p:nvPicPr>
          <p:cNvPr id="4" name="Picture 1">
            <a:extLst>
              <a:ext uri="{FF2B5EF4-FFF2-40B4-BE49-F238E27FC236}">
                <a16:creationId xmlns:a16="http://schemas.microsoft.com/office/drawing/2014/main" id="{25CBB369-D99D-466F-9F9B-1DA34D5F6F2A}"/>
              </a:ext>
            </a:extLst>
          </p:cNvPr>
          <p:cNvPicPr>
            <a:picLocks noChangeAspect="1"/>
          </p:cNvPicPr>
          <p:nvPr/>
        </p:nvPicPr>
        <p:blipFill>
          <a:blip r:embed="rId2"/>
          <a:stretch>
            <a:fillRect/>
          </a:stretch>
        </p:blipFill>
        <p:spPr>
          <a:xfrm>
            <a:off x="1473342" y="2661979"/>
            <a:ext cx="6270341" cy="3863766"/>
          </a:xfrm>
          <a:prstGeom prst="rect">
            <a:avLst/>
          </a:prstGeom>
        </p:spPr>
      </p:pic>
    </p:spTree>
    <p:extLst>
      <p:ext uri="{BB962C8B-B14F-4D97-AF65-F5344CB8AC3E}">
        <p14:creationId xmlns:p14="http://schemas.microsoft.com/office/powerpoint/2010/main" val="31451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39552" y="607698"/>
            <a:ext cx="7772400" cy="1362075"/>
          </a:xfrm>
        </p:spPr>
        <p:txBody>
          <a:bodyPr>
            <a:normAutofit fontScale="90000"/>
          </a:bodyPr>
          <a:lstStyle/>
          <a:p>
            <a:r>
              <a:rPr lang="en-US" dirty="0">
                <a:solidFill>
                  <a:srgbClr val="FF0000"/>
                </a:solidFill>
                <a:latin typeface="Arial" panose="020B0604020202020204" pitchFamily="34" charset="0"/>
                <a:cs typeface="Arial" panose="020B0604020202020204" pitchFamily="34" charset="0"/>
              </a:rPr>
              <a:t>RETAIL CATEGORIES</a:t>
            </a:r>
            <a:br>
              <a:rPr lang="en-US" dirty="0">
                <a:solidFill>
                  <a:srgbClr val="FF0000"/>
                </a:solidFill>
                <a:latin typeface="Arial" panose="020B0604020202020204" pitchFamily="34" charset="0"/>
                <a:cs typeface="Arial" panose="020B0604020202020204" pitchFamily="34" charset="0"/>
              </a:rPr>
            </a:br>
            <a:br>
              <a:rPr lang="en-US" dirty="0">
                <a:latin typeface="Arial" panose="020B0604020202020204" pitchFamily="34" charset="0"/>
                <a:cs typeface="Arial" panose="020B0604020202020204" pitchFamily="34" charset="0"/>
              </a:rPr>
            </a:br>
            <a:r>
              <a:rPr lang="en-US" dirty="0">
                <a:solidFill>
                  <a:srgbClr val="0070C0"/>
                </a:solidFill>
                <a:latin typeface="Arial" panose="020B0604020202020204" pitchFamily="34" charset="0"/>
                <a:cs typeface="Arial" panose="020B0604020202020204" pitchFamily="34" charset="0"/>
              </a:rPr>
              <a:t>1. Unplanned Locations</a:t>
            </a:r>
          </a:p>
        </p:txBody>
      </p:sp>
      <p:pic>
        <p:nvPicPr>
          <p:cNvPr id="3" name="Picture 2"/>
          <p:cNvPicPr>
            <a:picLocks noChangeAspect="1"/>
          </p:cNvPicPr>
          <p:nvPr/>
        </p:nvPicPr>
        <p:blipFill>
          <a:blip r:embed="rId2"/>
          <a:stretch>
            <a:fillRect/>
          </a:stretch>
        </p:blipFill>
        <p:spPr>
          <a:xfrm>
            <a:off x="5508104" y="332656"/>
            <a:ext cx="3313150" cy="1647462"/>
          </a:xfrm>
          <a:prstGeom prst="rect">
            <a:avLst/>
          </a:prstGeom>
        </p:spPr>
      </p:pic>
      <p:sp>
        <p:nvSpPr>
          <p:cNvPr id="4" name="สี่เหลี่ยมผืนผ้า 3">
            <a:extLst>
              <a:ext uri="{FF2B5EF4-FFF2-40B4-BE49-F238E27FC236}">
                <a16:creationId xmlns:a16="http://schemas.microsoft.com/office/drawing/2014/main" id="{F5B5214E-6FC8-46D4-8456-0D0FA796EB1F}"/>
              </a:ext>
            </a:extLst>
          </p:cNvPr>
          <p:cNvSpPr/>
          <p:nvPr/>
        </p:nvSpPr>
        <p:spPr>
          <a:xfrm>
            <a:off x="287828" y="2290056"/>
            <a:ext cx="3960440" cy="1569660"/>
          </a:xfrm>
          <a:prstGeom prst="rect">
            <a:avLst/>
          </a:prstGeom>
        </p:spPr>
        <p:txBody>
          <a:bodyPr wrap="square">
            <a:spAutoFit/>
          </a:bodyPr>
          <a:lstStyle/>
          <a:p>
            <a:r>
              <a:rPr lang="en-US" sz="3200" dirty="0">
                <a:solidFill>
                  <a:srgbClr val="0070C0"/>
                </a:solidFill>
                <a:latin typeface="Arial" panose="020B0604020202020204" pitchFamily="34" charset="0"/>
                <a:cs typeface="Arial" panose="020B0604020202020204" pitchFamily="34" charset="0"/>
              </a:rPr>
              <a:t>2. Shopping Centers and Planned Retail Locations</a:t>
            </a:r>
          </a:p>
        </p:txBody>
      </p:sp>
      <p:pic>
        <p:nvPicPr>
          <p:cNvPr id="5" name="Picture 2">
            <a:extLst>
              <a:ext uri="{FF2B5EF4-FFF2-40B4-BE49-F238E27FC236}">
                <a16:creationId xmlns:a16="http://schemas.microsoft.com/office/drawing/2014/main" id="{C382E415-649A-4A78-9A9E-86467E46B15B}"/>
              </a:ext>
            </a:extLst>
          </p:cNvPr>
          <p:cNvPicPr>
            <a:picLocks noChangeAspect="1"/>
          </p:cNvPicPr>
          <p:nvPr/>
        </p:nvPicPr>
        <p:blipFill>
          <a:blip r:embed="rId3"/>
          <a:stretch>
            <a:fillRect/>
          </a:stretch>
        </p:blipFill>
        <p:spPr>
          <a:xfrm>
            <a:off x="4283968" y="2583578"/>
            <a:ext cx="1872208" cy="1334962"/>
          </a:xfrm>
          <a:prstGeom prst="rect">
            <a:avLst/>
          </a:prstGeom>
        </p:spPr>
      </p:pic>
      <p:pic>
        <p:nvPicPr>
          <p:cNvPr id="1026" name="Picture 2" descr="Disneyland vs Disney World : Which Disney Park is Better? | Travel + Leisure">
            <a:extLst>
              <a:ext uri="{FF2B5EF4-FFF2-40B4-BE49-F238E27FC236}">
                <a16:creationId xmlns:a16="http://schemas.microsoft.com/office/drawing/2014/main" id="{2288624A-3C03-4412-8557-27B6F5836D9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33663" y="2561799"/>
            <a:ext cx="2170785" cy="1356741"/>
          </a:xfrm>
          <a:prstGeom prst="rect">
            <a:avLst/>
          </a:prstGeom>
          <a:noFill/>
          <a:extLst>
            <a:ext uri="{909E8E84-426E-40DD-AFC4-6F175D3DCCD1}">
              <a14:hiddenFill xmlns:a14="http://schemas.microsoft.com/office/drawing/2010/main">
                <a:solidFill>
                  <a:srgbClr val="FFFFFF"/>
                </a:solidFill>
              </a14:hiddenFill>
            </a:ext>
          </a:extLst>
        </p:spPr>
      </p:pic>
      <p:sp>
        <p:nvSpPr>
          <p:cNvPr id="7" name="สี่เหลี่ยมผืนผ้า 6">
            <a:extLst>
              <a:ext uri="{FF2B5EF4-FFF2-40B4-BE49-F238E27FC236}">
                <a16:creationId xmlns:a16="http://schemas.microsoft.com/office/drawing/2014/main" id="{663CA064-A2C6-4C42-A72F-23202B2B47E6}"/>
              </a:ext>
            </a:extLst>
          </p:cNvPr>
          <p:cNvSpPr/>
          <p:nvPr/>
        </p:nvSpPr>
        <p:spPr>
          <a:xfrm>
            <a:off x="179512" y="4640415"/>
            <a:ext cx="3816424" cy="1200329"/>
          </a:xfrm>
          <a:prstGeom prst="rect">
            <a:avLst/>
          </a:prstGeom>
        </p:spPr>
        <p:txBody>
          <a:bodyPr wrap="square">
            <a:spAutoFit/>
          </a:bodyPr>
          <a:lstStyle/>
          <a:p>
            <a:r>
              <a:rPr lang="en-US" sz="3600" dirty="0">
                <a:solidFill>
                  <a:srgbClr val="0070C0"/>
                </a:solidFill>
                <a:latin typeface="Arial" panose="020B0604020202020204" pitchFamily="34" charset="0"/>
                <a:cs typeface="Arial" panose="020B0604020202020204" pitchFamily="34" charset="0"/>
              </a:rPr>
              <a:t>3. Nontraditional Locations</a:t>
            </a:r>
          </a:p>
        </p:txBody>
      </p:sp>
      <p:pic>
        <p:nvPicPr>
          <p:cNvPr id="9" name="Picture 2">
            <a:extLst>
              <a:ext uri="{FF2B5EF4-FFF2-40B4-BE49-F238E27FC236}">
                <a16:creationId xmlns:a16="http://schemas.microsoft.com/office/drawing/2014/main" id="{B7CC6B48-1FB1-4D36-A622-A7CF4A170EDA}"/>
              </a:ext>
            </a:extLst>
          </p:cNvPr>
          <p:cNvPicPr>
            <a:picLocks noChangeAspect="1"/>
          </p:cNvPicPr>
          <p:nvPr/>
        </p:nvPicPr>
        <p:blipFill>
          <a:blip r:embed="rId5"/>
          <a:stretch>
            <a:fillRect/>
          </a:stretch>
        </p:blipFill>
        <p:spPr>
          <a:xfrm>
            <a:off x="3886200" y="4679761"/>
            <a:ext cx="2119718" cy="1334962"/>
          </a:xfrm>
          <a:prstGeom prst="rect">
            <a:avLst/>
          </a:prstGeom>
        </p:spPr>
      </p:pic>
      <p:pic>
        <p:nvPicPr>
          <p:cNvPr id="1028" name="Picture 4" descr="Using Pop-Ups to Increase Brand Awareness and Customer Engagement">
            <a:extLst>
              <a:ext uri="{FF2B5EF4-FFF2-40B4-BE49-F238E27FC236}">
                <a16:creationId xmlns:a16="http://schemas.microsoft.com/office/drawing/2014/main" id="{B44B19E1-2AFF-4F59-90B3-AE757FA6B0E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47250" y="4677459"/>
            <a:ext cx="2274004" cy="1356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1858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28471" y="0"/>
            <a:ext cx="5699713" cy="1143000"/>
          </a:xfrm>
          <a:noFill/>
          <a:ln/>
        </p:spPr>
        <p:txBody>
          <a:bodyPr lIns="90488" tIns="44450" rIns="90488" bIns="44450">
            <a:normAutofit/>
          </a:bodyPr>
          <a:lstStyle/>
          <a:p>
            <a:r>
              <a:rPr lang="en-US" sz="2600" dirty="0">
                <a:solidFill>
                  <a:schemeClr val="hlink"/>
                </a:solidFill>
              </a:rPr>
              <a:t>Group Assignment: Retail Locations in Thailand</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395536" y="1700808"/>
            <a:ext cx="8496944" cy="4320480"/>
          </a:xfrm>
        </p:spPr>
        <p:txBody>
          <a:bodyPr>
            <a:normAutofit fontScale="70000" lnSpcReduction="20000"/>
          </a:bodyPr>
          <a:lstStyle/>
          <a:p>
            <a:r>
              <a:rPr lang="en-US" dirty="0">
                <a:latin typeface="Arial" charset="0"/>
                <a:ea typeface="Arial" charset="0"/>
                <a:cs typeface="Arial" charset="0"/>
              </a:rPr>
              <a:t>Please research on the types of retail locations in Thailand for the 3 Retail categories ( does not need to be your group project category, please  feel free to find any interesting location in Thailand, lets surprise the class if such a retail exists </a:t>
            </a:r>
            <a:r>
              <a:rPr lang="en-US" dirty="0">
                <a:latin typeface="Arial" charset="0"/>
                <a:ea typeface="Arial" charset="0"/>
                <a:cs typeface="Arial" charset="0"/>
                <a:sym typeface="Wingdings" panose="05000000000000000000" pitchFamily="2" charset="2"/>
              </a:rPr>
              <a:t> </a:t>
            </a:r>
            <a:r>
              <a:rPr lang="en-US" dirty="0">
                <a:latin typeface="Arial" charset="0"/>
                <a:ea typeface="Arial" charset="0"/>
                <a:cs typeface="Arial" charset="0"/>
              </a:rPr>
              <a:t>)</a:t>
            </a:r>
          </a:p>
          <a:p>
            <a:endParaRPr lang="en-US" dirty="0">
              <a:latin typeface="Arial" charset="0"/>
              <a:ea typeface="Arial" charset="0"/>
              <a:cs typeface="Arial" charset="0"/>
            </a:endParaRPr>
          </a:p>
          <a:p>
            <a:pPr marL="514350" indent="-514350">
              <a:buAutoNum type="arabicPeriod"/>
            </a:pPr>
            <a:r>
              <a:rPr lang="en-US" b="1" dirty="0">
                <a:solidFill>
                  <a:srgbClr val="FF0000"/>
                </a:solidFill>
                <a:latin typeface="Arial" charset="0"/>
                <a:ea typeface="Arial" charset="0"/>
                <a:cs typeface="Arial" charset="0"/>
              </a:rPr>
              <a:t>All </a:t>
            </a:r>
            <a:r>
              <a:rPr lang="en-US" dirty="0">
                <a:solidFill>
                  <a:srgbClr val="FF0000"/>
                </a:solidFill>
                <a:latin typeface="Arial" charset="0"/>
                <a:ea typeface="Arial" charset="0"/>
                <a:cs typeface="Arial" charset="0"/>
              </a:rPr>
              <a:t>Unplanned Retail locations</a:t>
            </a:r>
          </a:p>
          <a:p>
            <a:pPr marL="514350" indent="-514350">
              <a:buAutoNum type="arabicPeriod"/>
            </a:pPr>
            <a:r>
              <a:rPr lang="en-US" dirty="0">
                <a:solidFill>
                  <a:srgbClr val="FF0000"/>
                </a:solidFill>
                <a:latin typeface="Arial" charset="0"/>
                <a:ea typeface="Arial" charset="0"/>
                <a:cs typeface="Arial" charset="0"/>
              </a:rPr>
              <a:t>Shopping Centers and </a:t>
            </a:r>
            <a:r>
              <a:rPr lang="en-US" b="1" dirty="0">
                <a:solidFill>
                  <a:srgbClr val="FF0000"/>
                </a:solidFill>
                <a:latin typeface="Arial" charset="0"/>
                <a:ea typeface="Arial" charset="0"/>
                <a:cs typeface="Arial" charset="0"/>
              </a:rPr>
              <a:t>All</a:t>
            </a:r>
            <a:r>
              <a:rPr lang="en-US" dirty="0">
                <a:solidFill>
                  <a:srgbClr val="FF0000"/>
                </a:solidFill>
                <a:latin typeface="Arial" charset="0"/>
                <a:ea typeface="Arial" charset="0"/>
                <a:cs typeface="Arial" charset="0"/>
              </a:rPr>
              <a:t> Planned Retail locations</a:t>
            </a:r>
          </a:p>
          <a:p>
            <a:pPr marL="514350" indent="-514350">
              <a:buAutoNum type="arabicPeriod"/>
            </a:pPr>
            <a:r>
              <a:rPr lang="en-US" b="1" dirty="0">
                <a:solidFill>
                  <a:srgbClr val="FF0000"/>
                </a:solidFill>
                <a:latin typeface="Arial" charset="0"/>
                <a:ea typeface="Arial" charset="0"/>
                <a:cs typeface="Arial" charset="0"/>
              </a:rPr>
              <a:t>All</a:t>
            </a:r>
            <a:r>
              <a:rPr lang="en-US" dirty="0">
                <a:solidFill>
                  <a:srgbClr val="FF0000"/>
                </a:solidFill>
                <a:latin typeface="Arial" charset="0"/>
                <a:ea typeface="Arial" charset="0"/>
                <a:cs typeface="Arial" charset="0"/>
              </a:rPr>
              <a:t> Nontraditional Locations</a:t>
            </a:r>
          </a:p>
          <a:p>
            <a:pPr marL="514350" indent="-514350">
              <a:buAutoNum type="arabicPeriod"/>
            </a:pPr>
            <a:endParaRPr lang="en-US" dirty="0">
              <a:solidFill>
                <a:srgbClr val="FF0000"/>
              </a:solidFill>
              <a:latin typeface="Arial" charset="0"/>
              <a:ea typeface="Arial" charset="0"/>
              <a:cs typeface="Arial" charset="0"/>
            </a:endParaRPr>
          </a:p>
          <a:p>
            <a:pPr marL="0" indent="0">
              <a:buNone/>
            </a:pPr>
            <a:r>
              <a:rPr lang="en-US" dirty="0">
                <a:solidFill>
                  <a:srgbClr val="FF0000"/>
                </a:solidFill>
                <a:latin typeface="Arial" charset="0"/>
                <a:ea typeface="Arial" charset="0"/>
                <a:cs typeface="Arial" charset="0"/>
              </a:rPr>
              <a:t>Then briefly explain </a:t>
            </a:r>
            <a:r>
              <a:rPr lang="en-US" b="1" dirty="0">
                <a:solidFill>
                  <a:srgbClr val="FF0000"/>
                </a:solidFill>
                <a:latin typeface="Arial" charset="0"/>
                <a:ea typeface="Arial" charset="0"/>
                <a:cs typeface="Arial" charset="0"/>
              </a:rPr>
              <a:t>the pros and cons </a:t>
            </a:r>
            <a:r>
              <a:rPr lang="en-US" dirty="0">
                <a:solidFill>
                  <a:srgbClr val="FF0000"/>
                </a:solidFill>
                <a:latin typeface="Arial" charset="0"/>
                <a:ea typeface="Arial" charset="0"/>
                <a:cs typeface="Arial" charset="0"/>
              </a:rPr>
              <a:t>of each retail example.</a:t>
            </a:r>
          </a:p>
          <a:p>
            <a:pPr marL="0" indent="0">
              <a:buNone/>
            </a:pPr>
            <a:endParaRPr lang="en-US" dirty="0">
              <a:latin typeface="Arial" charset="0"/>
              <a:ea typeface="Arial" charset="0"/>
              <a:cs typeface="Arial" charset="0"/>
            </a:endParaRPr>
          </a:p>
          <a:p>
            <a:r>
              <a:rPr lang="en-US" dirty="0">
                <a:latin typeface="Arial" charset="0"/>
                <a:ea typeface="Arial" charset="0"/>
                <a:cs typeface="Arial" charset="0"/>
              </a:rPr>
              <a:t>Please create maximum 6 pages ppt. slides to be due after midterm March 23. Please design the slides by using photos, graphs, charts, visuals to make the slides interesting ka. </a:t>
            </a:r>
          </a:p>
          <a:p>
            <a:r>
              <a:rPr lang="en-US" dirty="0">
                <a:latin typeface="Arial" charset="0"/>
                <a:ea typeface="Arial" charset="0"/>
                <a:cs typeface="Arial" charset="0"/>
              </a:rPr>
              <a:t>Each group will be required to present at least 1 slide from your presentations. To stand by ka.</a:t>
            </a:r>
          </a:p>
          <a:p>
            <a:endParaRPr lang="en-US" dirty="0">
              <a:latin typeface="Arial" charset="0"/>
              <a:ea typeface="Arial" charset="0"/>
              <a:cs typeface="Arial" charset="0"/>
            </a:endParaRPr>
          </a:p>
        </p:txBody>
      </p:sp>
    </p:spTree>
    <p:extLst>
      <p:ext uri="{BB962C8B-B14F-4D97-AF65-F5344CB8AC3E}">
        <p14:creationId xmlns:p14="http://schemas.microsoft.com/office/powerpoint/2010/main" val="58586807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360753"/>
            <a:ext cx="9144000" cy="609600"/>
          </a:xfrm>
        </p:spPr>
        <p:txBody>
          <a:bodyPr>
            <a:normAutofit fontScale="90000"/>
          </a:bodyPr>
          <a:lstStyle/>
          <a:p>
            <a:r>
              <a:rPr lang="en-US" dirty="0">
                <a:solidFill>
                  <a:srgbClr val="0070C0"/>
                </a:solidFill>
              </a:rPr>
              <a:t>6 Retailers for MK 322</a:t>
            </a:r>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539552" y="1074411"/>
            <a:ext cx="3194248" cy="3970318"/>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marL="342900" lvl="0" indent="-342900" eaLnBrk="0" fontAlgn="base" hangingPunct="0">
              <a:spcBef>
                <a:spcPct val="0"/>
              </a:spcBef>
              <a:spcAft>
                <a:spcPct val="0"/>
              </a:spcAft>
              <a:buAutoNum type="arabicPeriod"/>
            </a:pPr>
            <a:r>
              <a:rPr lang="en-US" sz="3200" dirty="0" err="1">
                <a:latin typeface="Arial" panose="020B0604020202020204" pitchFamily="34" charset="0"/>
                <a:cs typeface="Arial" panose="020B0604020202020204" pitchFamily="34" charset="0"/>
              </a:rPr>
              <a:t>Pekaboo</a:t>
            </a:r>
            <a:r>
              <a:rPr lang="en-US" sz="3200" dirty="0">
                <a:latin typeface="Arial" panose="020B0604020202020204" pitchFamily="34" charset="0"/>
                <a:cs typeface="Arial" panose="020B0604020202020204" pitchFamily="34" charset="0"/>
              </a:rPr>
              <a:t> </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Black white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 Rainbow (bookstore)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JJ+</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Savage </a:t>
            </a:r>
          </a:p>
          <a:p>
            <a:pPr marL="342900" lvl="0" indent="-342900" eaLnBrk="0" fontAlgn="base" hangingPunct="0">
              <a:spcBef>
                <a:spcPct val="0"/>
              </a:spcBef>
              <a:spcAft>
                <a:spcPct val="0"/>
              </a:spcAft>
              <a:buAutoNum type="arabicPeriod"/>
            </a:pPr>
            <a:r>
              <a:rPr lang="en-US" altLang="en-US" sz="3200" dirty="0">
                <a:latin typeface="Arial" panose="020B0604020202020204" pitchFamily="34" charset="0"/>
                <a:cs typeface="Arial" panose="020B0604020202020204" pitchFamily="34" charset="0"/>
              </a:rPr>
              <a:t>BLACKCARD</a:t>
            </a:r>
          </a:p>
        </p:txBody>
      </p:sp>
      <p:pic>
        <p:nvPicPr>
          <p:cNvPr id="1026" name="Picture 2" descr="Image result for RETAILING CARTOON">
            <a:extLst>
              <a:ext uri="{FF2B5EF4-FFF2-40B4-BE49-F238E27FC236}">
                <a16:creationId xmlns:a16="http://schemas.microsoft.com/office/drawing/2014/main" id="{EC10918F-9415-4DCD-94B0-5CFA03792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219" y="1295400"/>
            <a:ext cx="3681181" cy="32210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3568" y="2204864"/>
            <a:ext cx="9144000" cy="609600"/>
          </a:xfrm>
        </p:spPr>
        <p:txBody>
          <a:bodyPr>
            <a:normAutofit fontScale="90000"/>
          </a:bodyPr>
          <a:lstStyle/>
          <a:p>
            <a:r>
              <a:rPr lang="en-US" dirty="0" err="1">
                <a:solidFill>
                  <a:schemeClr val="tx1">
                    <a:lumMod val="95000"/>
                    <a:lumOff val="5000"/>
                  </a:schemeClr>
                </a:solidFill>
              </a:rPr>
              <a:t>Pekaboo</a:t>
            </a:r>
            <a:endParaRPr lang="en-US" dirty="0">
              <a:solidFill>
                <a:schemeClr val="tx1">
                  <a:lumMod val="95000"/>
                  <a:lumOff val="5000"/>
                </a:schemeClr>
              </a:solidFill>
            </a:endParaRPr>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252779"/>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ay be an image of text that says 'OPEN HOURS OPEN Unplanned Retail Locations FOODLAND HOURS Unplanned retail locations are areas that shopping downtown areas Foodland Freestanding Site FreestandingS etail locations are: Mainstreet Locations Asok Montri Road Urban Location: Central Business District Yaowarat Road Main Street Pros Unplanned Retail Locations in Thailand FREESTANDING SITES Affordability visibility and traffic Pros LOCATIONS hours, attracts from limitations. driving vehicular visibility. traffica Pros MAINS STREET Abetter marketplace (better shopping and benefits shopping locally) Cons franchises FREESTANDING SITES together traffic seems Cons security no ability MAIN STREET Limited trade Parkingisanightmare people the mean Main smaller dono selection, same of recreational CBDs. activities'">
            <a:extLst>
              <a:ext uri="{FF2B5EF4-FFF2-40B4-BE49-F238E27FC236}">
                <a16:creationId xmlns:a16="http://schemas.microsoft.com/office/drawing/2014/main" id="{B4EB37ED-7C8D-4086-8F88-14112568F3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252779"/>
            <a:ext cx="5256584" cy="6021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3568" y="2132856"/>
            <a:ext cx="9144000" cy="609600"/>
          </a:xfrm>
        </p:spPr>
        <p:txBody>
          <a:bodyPr>
            <a:normAutofit fontScale="90000"/>
          </a:bodyPr>
          <a:lstStyle/>
          <a:p>
            <a:r>
              <a:rPr lang="en-US" dirty="0" err="1">
                <a:solidFill>
                  <a:schemeClr val="tx1">
                    <a:lumMod val="95000"/>
                    <a:lumOff val="5000"/>
                  </a:schemeClr>
                </a:solidFill>
              </a:rPr>
              <a:t>Pekaboo</a:t>
            </a:r>
            <a:endParaRPr lang="en-US" dirty="0">
              <a:solidFill>
                <a:schemeClr val="tx1">
                  <a:lumMod val="95000"/>
                  <a:lumOff val="5000"/>
                </a:schemeClr>
              </a:solidFill>
            </a:endParaRPr>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252779"/>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text">
            <a:extLst>
              <a:ext uri="{FF2B5EF4-FFF2-40B4-BE49-F238E27FC236}">
                <a16:creationId xmlns:a16="http://schemas.microsoft.com/office/drawing/2014/main" id="{EFE6F02A-64C9-4C00-B4C1-490F37B08C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65912" y="281160"/>
            <a:ext cx="4202432" cy="6172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370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3568" y="2132856"/>
            <a:ext cx="9144000" cy="609600"/>
          </a:xfrm>
        </p:spPr>
        <p:txBody>
          <a:bodyPr>
            <a:normAutofit fontScale="90000"/>
          </a:bodyPr>
          <a:lstStyle/>
          <a:p>
            <a:r>
              <a:rPr lang="en-US" dirty="0" err="1">
                <a:solidFill>
                  <a:schemeClr val="tx1">
                    <a:lumMod val="95000"/>
                    <a:lumOff val="5000"/>
                  </a:schemeClr>
                </a:solidFill>
              </a:rPr>
              <a:t>Pekaboo</a:t>
            </a:r>
            <a:endParaRPr lang="en-US" dirty="0">
              <a:solidFill>
                <a:schemeClr val="tx1">
                  <a:lumMod val="95000"/>
                  <a:lumOff val="5000"/>
                </a:schemeClr>
              </a:solidFill>
            </a:endParaRPr>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252779"/>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May be an image of text that says 'What Makes Nontraditional Locations Retail Work These Days? Provide lower costs to set up with the retention of existing customers Loyalty customers tend to purchase more value and products on Nontraditional locations retail It improves long-time consuming process and provides more convenience It acts as links to the customers small-scale communication channel that'">
            <a:extLst>
              <a:ext uri="{FF2B5EF4-FFF2-40B4-BE49-F238E27FC236}">
                <a16:creationId xmlns:a16="http://schemas.microsoft.com/office/drawing/2014/main" id="{B9498D78-57E8-46B5-A233-768713B4FE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8276" y="2276872"/>
            <a:ext cx="6804248" cy="3983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825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2348880"/>
            <a:ext cx="9144000" cy="609600"/>
          </a:xfrm>
        </p:spPr>
        <p:txBody>
          <a:bodyPr>
            <a:normAutofit fontScale="90000"/>
          </a:bodyPr>
          <a:lstStyle/>
          <a:p>
            <a:r>
              <a:rPr lang="en-US" dirty="0">
                <a:solidFill>
                  <a:schemeClr val="tx1">
                    <a:lumMod val="95000"/>
                    <a:lumOff val="5000"/>
                  </a:schemeClr>
                </a:solidFill>
              </a:rPr>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119"/>
            <a:ext cx="2286000" cy="166065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ay be an image of text">
            <a:extLst>
              <a:ext uri="{FF2B5EF4-FFF2-40B4-BE49-F238E27FC236}">
                <a16:creationId xmlns:a16="http://schemas.microsoft.com/office/drawing/2014/main" id="{EFC4F0F0-D87D-4F24-903F-63BBFB869A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3940" y="203381"/>
            <a:ext cx="5496660" cy="6093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566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2348880"/>
            <a:ext cx="9144000" cy="609600"/>
          </a:xfrm>
        </p:spPr>
        <p:txBody>
          <a:bodyPr>
            <a:normAutofit fontScale="90000"/>
          </a:bodyPr>
          <a:lstStyle/>
          <a:p>
            <a:r>
              <a:rPr lang="en-US" dirty="0">
                <a:solidFill>
                  <a:schemeClr val="tx1">
                    <a:lumMod val="95000"/>
                    <a:lumOff val="5000"/>
                  </a:schemeClr>
                </a:solidFill>
              </a:rPr>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119"/>
            <a:ext cx="2286000" cy="166065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May be an image of text">
            <a:extLst>
              <a:ext uri="{FF2B5EF4-FFF2-40B4-BE49-F238E27FC236}">
                <a16:creationId xmlns:a16="http://schemas.microsoft.com/office/drawing/2014/main" id="{513CB11A-7344-43AB-9619-244AC9D4B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252809"/>
            <a:ext cx="4176464" cy="6143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6580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16700" y="2060848"/>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May be an image of text that says '1. UNPLANNED RETAIL LOCATION Siam Square URBAN LOCATION FREESTANDING SITES Starbucks Convenience for customers access adapt their styles Higher occupancy cost than shopping Siam Square Pros evening weekdays special events, activities MAINSTREET LOCATION Yaowarat Road occupancy cost, landscape convenient vehicle traffic, parking problems, and hígh foot lights ransportation Cons Traffic is very congested 2. SHOPPING CENTRES AND ALL PLANNED RETAIL LOCATION Shopping Centre Central Emquatire many parking Power center center access renta bia limit updates Have less ariety product Convenience, neighbourhood and community shopping centre Rest Enclosed shopping mal Prachachuen Hours all provided over he'">
            <a:extLst>
              <a:ext uri="{FF2B5EF4-FFF2-40B4-BE49-F238E27FC236}">
                <a16:creationId xmlns:a16="http://schemas.microsoft.com/office/drawing/2014/main" id="{A2905D85-8AC2-46F9-ACDE-7DBB60BDC4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1382" y="478769"/>
            <a:ext cx="5157440" cy="5900461"/>
          </a:xfrm>
          <a:prstGeom prst="rect">
            <a:avLst/>
          </a:prstGeom>
          <a:noFill/>
          <a:extLst>
            <a:ext uri="{909E8E84-426E-40DD-AFC4-6F175D3DCCD1}">
              <a14:hiddenFill xmlns:a14="http://schemas.microsoft.com/office/drawing/2010/main">
                <a:solidFill>
                  <a:srgbClr val="FFFFFF"/>
                </a:solidFill>
              </a14:hiddenFill>
            </a:ext>
          </a:extLst>
        </p:spPr>
      </p:pic>
      <p:sp>
        <p:nvSpPr>
          <p:cNvPr id="2" name="ดาว: 5 แฉก 1">
            <a:extLst>
              <a:ext uri="{FF2B5EF4-FFF2-40B4-BE49-F238E27FC236}">
                <a16:creationId xmlns:a16="http://schemas.microsoft.com/office/drawing/2014/main" id="{5F6E6B68-17AD-4C72-913E-46875B223CB6}"/>
              </a:ext>
            </a:extLst>
          </p:cNvPr>
          <p:cNvSpPr/>
          <p:nvPr/>
        </p:nvSpPr>
        <p:spPr>
          <a:xfrm>
            <a:off x="764338" y="3110368"/>
            <a:ext cx="2016224" cy="158417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16700" y="2060848"/>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May be an image of text that says '2. SHOPPING CENTRES AND ALL PLANNED RETAIL LOCATION Lifestyle centre The pasio Lifestyle Outlet center Premium Outlet providing during 18 bad LHONG distributor maintenance cost Theme/ Festival centres Lhong 1919 Attack customer using Larger multiformat development omni-centers Plaza Sapanlhek product' centre OfEE costs central 3. NON TRADITIONAL LOCATION STORE WITHIN STORE UNIOLO CENTRAL MERCHANDISE KIOSK LOCATED WALKWAYS AIRPORTS, FLEXIBLE OFFERS FIND PRODUCTS POP-UP STORE AND OTHER TEMPORARY AIRPORT 90% AIRPORT AREAWIT NATIONAL FLIGHT AMOUNT STOCK EYRENSTVE OUTSIDE, RENTAL AIRPOR'">
            <a:extLst>
              <a:ext uri="{FF2B5EF4-FFF2-40B4-BE49-F238E27FC236}">
                <a16:creationId xmlns:a16="http://schemas.microsoft.com/office/drawing/2014/main" id="{A84CDCB1-6EE3-4064-A9C3-56F8BC5142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9888" y="152400"/>
            <a:ext cx="5633112" cy="6309320"/>
          </a:xfrm>
          <a:prstGeom prst="rect">
            <a:avLst/>
          </a:prstGeom>
          <a:noFill/>
          <a:extLst>
            <a:ext uri="{909E8E84-426E-40DD-AFC4-6F175D3DCCD1}">
              <a14:hiddenFill xmlns:a14="http://schemas.microsoft.com/office/drawing/2010/main">
                <a:solidFill>
                  <a:srgbClr val="FFFFFF"/>
                </a:solidFill>
              </a14:hiddenFill>
            </a:ext>
          </a:extLst>
        </p:spPr>
      </p:pic>
      <p:sp>
        <p:nvSpPr>
          <p:cNvPr id="7" name="ดาว: 5 แฉก 6">
            <a:extLst>
              <a:ext uri="{FF2B5EF4-FFF2-40B4-BE49-F238E27FC236}">
                <a16:creationId xmlns:a16="http://schemas.microsoft.com/office/drawing/2014/main" id="{3E55E894-126C-415B-AE8B-5577DDB2E623}"/>
              </a:ext>
            </a:extLst>
          </p:cNvPr>
          <p:cNvSpPr/>
          <p:nvPr/>
        </p:nvSpPr>
        <p:spPr>
          <a:xfrm>
            <a:off x="733780" y="2916539"/>
            <a:ext cx="2016224" cy="158417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3624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899592" y="2489612"/>
            <a:ext cx="9144000" cy="609600"/>
          </a:xfrm>
        </p:spPr>
        <p:txBody>
          <a:bodyPr>
            <a:normAutofit fontScale="90000"/>
          </a:bodyPr>
          <a:lstStyle/>
          <a:p>
            <a:r>
              <a:rPr lang="en-US" dirty="0">
                <a:solidFill>
                  <a:schemeClr val="tx1">
                    <a:lumMod val="95000"/>
                    <a:lumOff val="5000"/>
                  </a:schemeClr>
                </a:solidFill>
              </a:rPr>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May be an image of outdoors and text">
            <a:extLst>
              <a:ext uri="{FF2B5EF4-FFF2-40B4-BE49-F238E27FC236}">
                <a16:creationId xmlns:a16="http://schemas.microsoft.com/office/drawing/2014/main" id="{B778EA89-C219-43E4-BA6B-A41D98BFF1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8259" y="316662"/>
            <a:ext cx="4823085" cy="5992657"/>
          </a:xfrm>
          <a:prstGeom prst="rect">
            <a:avLst/>
          </a:prstGeom>
          <a:noFill/>
          <a:extLst>
            <a:ext uri="{909E8E84-426E-40DD-AFC4-6F175D3DCCD1}">
              <a14:hiddenFill xmlns:a14="http://schemas.microsoft.com/office/drawing/2010/main">
                <a:solidFill>
                  <a:srgbClr val="FFFFFF"/>
                </a:solidFill>
              </a14:hiddenFill>
            </a:ext>
          </a:extLst>
        </p:spPr>
      </p:pic>
      <p:sp>
        <p:nvSpPr>
          <p:cNvPr id="7" name="ดาว: 5 แฉก 6">
            <a:extLst>
              <a:ext uri="{FF2B5EF4-FFF2-40B4-BE49-F238E27FC236}">
                <a16:creationId xmlns:a16="http://schemas.microsoft.com/office/drawing/2014/main" id="{5AEE0CF2-EA69-4AA4-91FA-E40F98012F65}"/>
              </a:ext>
            </a:extLst>
          </p:cNvPr>
          <p:cNvSpPr/>
          <p:nvPr/>
        </p:nvSpPr>
        <p:spPr>
          <a:xfrm>
            <a:off x="733780" y="2916539"/>
            <a:ext cx="2016224" cy="158417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9934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899592" y="2489612"/>
            <a:ext cx="9144000" cy="609600"/>
          </a:xfrm>
        </p:spPr>
        <p:txBody>
          <a:bodyPr>
            <a:normAutofit fontScale="90000"/>
          </a:bodyPr>
          <a:lstStyle/>
          <a:p>
            <a:r>
              <a:rPr lang="en-US" dirty="0">
                <a:solidFill>
                  <a:schemeClr val="tx1">
                    <a:lumMod val="95000"/>
                    <a:lumOff val="5000"/>
                  </a:schemeClr>
                </a:solidFill>
              </a:rPr>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May be an image of text">
            <a:extLst>
              <a:ext uri="{FF2B5EF4-FFF2-40B4-BE49-F238E27FC236}">
                <a16:creationId xmlns:a16="http://schemas.microsoft.com/office/drawing/2014/main" id="{59E0972B-0697-4A7D-9C1B-003896BEDD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292169"/>
            <a:ext cx="4403982" cy="6248866"/>
          </a:xfrm>
          <a:prstGeom prst="rect">
            <a:avLst/>
          </a:prstGeom>
          <a:noFill/>
          <a:extLst>
            <a:ext uri="{909E8E84-426E-40DD-AFC4-6F175D3DCCD1}">
              <a14:hiddenFill xmlns:a14="http://schemas.microsoft.com/office/drawing/2010/main">
                <a:solidFill>
                  <a:srgbClr val="FFFFFF"/>
                </a:solidFill>
              </a14:hiddenFill>
            </a:ext>
          </a:extLst>
        </p:spPr>
      </p:pic>
      <p:sp>
        <p:nvSpPr>
          <p:cNvPr id="7" name="ดาว: 5 แฉก 6">
            <a:extLst>
              <a:ext uri="{FF2B5EF4-FFF2-40B4-BE49-F238E27FC236}">
                <a16:creationId xmlns:a16="http://schemas.microsoft.com/office/drawing/2014/main" id="{D52F2B3C-CFB1-48ED-870D-0E77EC945811}"/>
              </a:ext>
            </a:extLst>
          </p:cNvPr>
          <p:cNvSpPr/>
          <p:nvPr/>
        </p:nvSpPr>
        <p:spPr>
          <a:xfrm>
            <a:off x="733780" y="2916539"/>
            <a:ext cx="2016224" cy="158417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792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35699" y="2287960"/>
            <a:ext cx="9144000" cy="609600"/>
          </a:xfrm>
        </p:spPr>
        <p:txBody>
          <a:bodyPr>
            <a:normAutofit fontScale="90000"/>
          </a:bodyPr>
          <a:lstStyle/>
          <a:p>
            <a:r>
              <a:rPr lang="en-US" dirty="0">
                <a:solidFill>
                  <a:schemeClr val="tx1">
                    <a:lumMod val="95000"/>
                    <a:lumOff val="5000"/>
                  </a:schemeClr>
                </a:solidFill>
              </a:rPr>
              <a:t>Savage</a:t>
            </a:r>
          </a:p>
          <a:p>
            <a:endParaRPr lang="en-US" dirty="0">
              <a:solidFill>
                <a:schemeClr val="tx1">
                  <a:lumMod val="95000"/>
                  <a:lumOff val="5000"/>
                </a:schemeClr>
              </a:solidFill>
            </a:endParaRPr>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468016"/>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May be an image of ‎text that says '‎Unplanned Locations Pros Free standing sites Visibility attract customer parking Urban locations Sቲ Can product ctcategories immediate competition Mainstreet locations High branda awareness perception Easily Variety products Nearby transport hub Better shopping experience ۔s products Improving/Building mage Heavy traffic Unplanned Locations Cons Free standing sites Urban locations etail Local zoning may restrio activities traffic Require marketingto attract customers Mainstreet locations Roads congested traffic jam and have problems faces city. constructedan unauthorized constructions make retail Il-lighted Noisy and Dusty Streets Slower Price Growth Il-suitedf Families and Pets Kids‎'‎">
            <a:extLst>
              <a:ext uri="{FF2B5EF4-FFF2-40B4-BE49-F238E27FC236}">
                <a16:creationId xmlns:a16="http://schemas.microsoft.com/office/drawing/2014/main" id="{62E8F452-3C54-4919-A2BF-5B3B193CD9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5545" y="304800"/>
            <a:ext cx="5338686" cy="6093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35699" y="2287960"/>
            <a:ext cx="9144000" cy="609600"/>
          </a:xfrm>
        </p:spPr>
        <p:txBody>
          <a:bodyPr>
            <a:normAutofit fontScale="90000"/>
          </a:bodyPr>
          <a:lstStyle/>
          <a:p>
            <a:r>
              <a:rPr lang="en-US" dirty="0">
                <a:solidFill>
                  <a:schemeClr val="tx1">
                    <a:lumMod val="95000"/>
                    <a:lumOff val="5000"/>
                  </a:schemeClr>
                </a:solidFill>
              </a:rPr>
              <a:t>Savage</a:t>
            </a:r>
          </a:p>
          <a:p>
            <a:endParaRPr lang="en-US" dirty="0">
              <a:solidFill>
                <a:schemeClr val="tx1">
                  <a:lumMod val="95000"/>
                  <a:lumOff val="5000"/>
                </a:schemeClr>
              </a:solidFill>
            </a:endParaRPr>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468016"/>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May be an image of text that says 'Shopping center and all planned retail location Pros Etypesol Shopping center and Planned retail location Cons poople income example Sena esL quality the roducts ompotitor parby Corona pandemic well Nontraditional Locations Pros P SAMSUNG A Cons P'">
            <a:extLst>
              <a:ext uri="{FF2B5EF4-FFF2-40B4-BE49-F238E27FC236}">
                <a16:creationId xmlns:a16="http://schemas.microsoft.com/office/drawing/2014/main" id="{20BEE94F-AB8A-48B8-8563-CE02488778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354476"/>
            <a:ext cx="3581251" cy="6149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352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95536" y="2708920"/>
            <a:ext cx="9144000" cy="609600"/>
          </a:xfrm>
        </p:spPr>
        <p:txBody>
          <a:bodyPr>
            <a:normAutofit fontScale="90000"/>
          </a:bodyPr>
          <a:lstStyle/>
          <a:p>
            <a:r>
              <a:rPr lang="en-US" dirty="0">
                <a:solidFill>
                  <a:schemeClr val="tx1">
                    <a:lumMod val="95000"/>
                    <a:lumOff val="5000"/>
                  </a:schemeClr>
                </a:solidFill>
              </a:rPr>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0754"/>
            <a:ext cx="3024336" cy="1776798"/>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No photo description available.">
            <a:extLst>
              <a:ext uri="{FF2B5EF4-FFF2-40B4-BE49-F238E27FC236}">
                <a16:creationId xmlns:a16="http://schemas.microsoft.com/office/drawing/2014/main" id="{A46B2E6A-4E5D-47B8-B9D3-088F4FA0D3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2014" y="365584"/>
            <a:ext cx="5253191" cy="612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95536" y="2708920"/>
            <a:ext cx="9144000" cy="609600"/>
          </a:xfrm>
        </p:spPr>
        <p:txBody>
          <a:bodyPr>
            <a:normAutofit fontScale="90000"/>
          </a:bodyPr>
          <a:lstStyle/>
          <a:p>
            <a:r>
              <a:rPr lang="en-US" dirty="0">
                <a:solidFill>
                  <a:schemeClr val="tx1">
                    <a:lumMod val="95000"/>
                    <a:lumOff val="5000"/>
                  </a:schemeClr>
                </a:solidFill>
              </a:rPr>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0754"/>
            <a:ext cx="3024336" cy="1776798"/>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May be an image of text that says 'Shopping centers and Planned retailed locations Department stores CONS target market does located sulti sttier, There Boots department store, The Emquartier, The and 2nditler crowded people Boots MAYA Chiangmai Located nth floor for example Boots Maya Chiangmai located 3rdtler department Boots floor not spotted local similar price Boots location Unplannedlocations supermarket alternative Planned etalled locations Nontroditionallocation Nontraditional Location Airport and Office Building PROS More people III. access buy products CONS souvenir from Thailand The price the product higher only some period time due the Unplannedlocations Nontraditional'">
            <a:extLst>
              <a:ext uri="{FF2B5EF4-FFF2-40B4-BE49-F238E27FC236}">
                <a16:creationId xmlns:a16="http://schemas.microsoft.com/office/drawing/2014/main" id="{4B1CAAF7-93BB-46A8-A588-44A5CDC870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1576" y="369237"/>
            <a:ext cx="5204939" cy="5898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321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THUMBS UP">
            <a:extLst>
              <a:ext uri="{FF2B5EF4-FFF2-40B4-BE49-F238E27FC236}">
                <a16:creationId xmlns:a16="http://schemas.microsoft.com/office/drawing/2014/main" id="{FBF45D1D-5A8D-4DD0-97EE-3C512C3C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908720"/>
            <a:ext cx="5162500" cy="5162500"/>
          </a:xfrm>
          <a:prstGeom prst="rect">
            <a:avLst/>
          </a:prstGeom>
          <a:noFill/>
          <a:extLst>
            <a:ext uri="{909E8E84-426E-40DD-AFC4-6F175D3DCCD1}">
              <a14:hiddenFill xmlns:a14="http://schemas.microsoft.com/office/drawing/2010/main">
                <a:solidFill>
                  <a:srgbClr val="FFFFFF"/>
                </a:solidFill>
              </a14:hiddenFill>
            </a:ext>
          </a:extLst>
        </p:spPr>
      </p:pic>
      <p:sp>
        <p:nvSpPr>
          <p:cNvPr id="2" name="สี่เหลี่ยมผืนผ้า 1">
            <a:extLst>
              <a:ext uri="{FF2B5EF4-FFF2-40B4-BE49-F238E27FC236}">
                <a16:creationId xmlns:a16="http://schemas.microsoft.com/office/drawing/2014/main" id="{E3423593-7906-458A-927A-2127DC59F5ED}"/>
              </a:ext>
            </a:extLst>
          </p:cNvPr>
          <p:cNvSpPr/>
          <p:nvPr/>
        </p:nvSpPr>
        <p:spPr>
          <a:xfrm>
            <a:off x="467544" y="231031"/>
            <a:ext cx="2372637"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BRAVO!</a:t>
            </a:r>
            <a:endParaRPr lang="th-TH"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949</TotalTime>
  <Words>194</Words>
  <Application>Microsoft Office PowerPoint</Application>
  <PresentationFormat>นำเสนอทางหน้าจอ (4:3)</PresentationFormat>
  <Paragraphs>41</Paragraphs>
  <Slides>18</Slides>
  <Notes>4</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18</vt:i4>
      </vt:variant>
    </vt:vector>
  </HeadingPairs>
  <TitlesOfParts>
    <vt:vector size="26" baseType="lpstr">
      <vt:lpstr>Arial</vt:lpstr>
      <vt:lpstr>Calibri</vt:lpstr>
      <vt:lpstr>Franklin Gothic Book</vt:lpstr>
      <vt:lpstr>inherit</vt:lpstr>
      <vt:lpstr>Perpetua</vt:lpstr>
      <vt:lpstr>Times New Roman</vt:lpstr>
      <vt:lpstr>Wingdings 2</vt:lpstr>
      <vt:lpstr>Equity</vt:lpstr>
      <vt:lpstr>Group Assignment  Retail Locations in Thailand</vt:lpstr>
      <vt:lpstr>RETAIL CATEGORIES  1. Unplanned Locations</vt:lpstr>
      <vt:lpstr>Group Assignment: Retail Locations in Thailand</vt:lpstr>
      <vt:lpstr>6 Retailers for MK 322</vt:lpstr>
      <vt:lpstr>Pekaboo </vt:lpstr>
      <vt:lpstr>Pekaboo </vt:lpstr>
      <vt:lpstr>Pekaboo </vt:lpstr>
      <vt:lpstr>Black White </vt:lpstr>
      <vt:lpstr>Black White </vt:lpstr>
      <vt:lpstr>Rainbow</vt:lpstr>
      <vt:lpstr>Rainbow</vt:lpstr>
      <vt:lpstr>JJ+ </vt:lpstr>
      <vt:lpstr>JJ+ </vt:lpstr>
      <vt:lpstr>Savage </vt:lpstr>
      <vt:lpstr>Savage </vt:lpstr>
      <vt:lpstr>BLACKCARD </vt:lpstr>
      <vt:lpstr>BLACKCARD </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324</cp:revision>
  <dcterms:created xsi:type="dcterms:W3CDTF">2015-02-03T09:41:51Z</dcterms:created>
  <dcterms:modified xsi:type="dcterms:W3CDTF">2021-03-30T04:11:37Z</dcterms:modified>
</cp:coreProperties>
</file>