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371600"/>
            <a:ext cx="7848600" cy="1927225"/>
          </a:xfrm>
        </p:spPr>
        <p:txBody>
          <a:bodyPr anchor="b">
            <a:noAutofit/>
          </a:bodyPr>
          <a:lstStyle>
            <a:lvl1pPr>
              <a:defRPr sz="5400" cap="all" baseline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5800" y="3505200"/>
            <a:ext cx="6400800" cy="1752600"/>
          </a:xfrm>
        </p:spPr>
        <p:txBody>
          <a:bodyPr/>
          <a:lstStyle>
            <a:lvl1pPr marL="0" indent="0" algn="l">
              <a:buNone/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04FD16-D1CE-47F2-8C24-60B6085C8028}" type="datetimeFigureOut">
              <a:rPr lang="en-US" smtClean="0"/>
              <a:t>1/14/2015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82A9E2-BB64-4CC4-B802-503C03E2F2B1}" type="slidenum">
              <a:rPr lang="en-US" smtClean="0"/>
              <a:t>‹#›</a:t>
            </a:fld>
            <a:endParaRPr lang="en-US"/>
          </a:p>
        </p:txBody>
      </p:sp>
      <p:cxnSp>
        <p:nvCxnSpPr>
          <p:cNvPr id="8" name="Straight Connector 7"/>
          <p:cNvCxnSpPr/>
          <p:nvPr/>
        </p:nvCxnSpPr>
        <p:spPr>
          <a:xfrm>
            <a:off x="685800" y="3398520"/>
            <a:ext cx="7848600" cy="1588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04FD16-D1CE-47F2-8C24-60B6085C8028}" type="datetimeFigureOut">
              <a:rPr lang="en-US" smtClean="0"/>
              <a:t>1/14/2015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82A9E2-BB64-4CC4-B802-503C03E2F2B1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2362200"/>
            <a:ext cx="7772400" cy="2200275"/>
          </a:xfrm>
        </p:spPr>
        <p:txBody>
          <a:bodyPr anchor="b">
            <a:normAutofit/>
          </a:bodyPr>
          <a:lstStyle>
            <a:lvl1pPr algn="l">
              <a:defRPr sz="4800" b="0" cap="all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4626864"/>
            <a:ext cx="7772400" cy="1500187"/>
          </a:xfrm>
        </p:spPr>
        <p:txBody>
          <a:bodyPr anchor="t">
            <a:normAutofit/>
          </a:bodyPr>
          <a:lstStyle>
            <a:lvl1pPr marL="0" indent="0">
              <a:buNone/>
              <a:defRPr sz="24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04FD16-D1CE-47F2-8C24-60B6085C8028}" type="datetimeFigureOut">
              <a:rPr lang="en-US" smtClean="0"/>
              <a:t>1/14/2015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82A9E2-BB64-4CC4-B802-503C03E2F2B1}" type="slidenum">
              <a:rPr lang="en-US" smtClean="0"/>
              <a:t>‹#›</a:t>
            </a:fld>
            <a:endParaRPr lang="en-US"/>
          </a:p>
        </p:txBody>
      </p:sp>
      <p:cxnSp>
        <p:nvCxnSpPr>
          <p:cNvPr id="7" name="Straight Connector 6"/>
          <p:cNvCxnSpPr/>
          <p:nvPr/>
        </p:nvCxnSpPr>
        <p:spPr>
          <a:xfrm>
            <a:off x="731520" y="4599432"/>
            <a:ext cx="7848600" cy="1588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73352"/>
            <a:ext cx="4038600" cy="471830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73352"/>
            <a:ext cx="4038600" cy="471830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04FD16-D1CE-47F2-8C24-60B6085C8028}" type="datetimeFigureOut">
              <a:rPr lang="en-US" smtClean="0"/>
              <a:t>1/14/2015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82A9E2-BB64-4CC4-B802-503C03E2F2B1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76400"/>
            <a:ext cx="3931920" cy="639762"/>
          </a:xfrm>
          <a:noFill/>
          <a:ln>
            <a:noFill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none"/>
        </p:style>
        <p:txBody>
          <a:bodyPr anchor="ctr">
            <a:normAutofit/>
          </a:bodyPr>
          <a:lstStyle>
            <a:lvl1pPr marL="0" indent="0" algn="ctr">
              <a:buNone/>
              <a:defRPr sz="2000" b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438400"/>
            <a:ext cx="393192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754880" y="1676400"/>
            <a:ext cx="3931920" cy="639762"/>
          </a:xfrm>
          <a:noFill/>
          <a:ln>
            <a:noFill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none"/>
        </p:style>
        <p:txBody>
          <a:bodyPr anchor="ctr">
            <a:normAutofit/>
          </a:bodyPr>
          <a:lstStyle>
            <a:lvl1pPr marL="0" indent="0" algn="ctr">
              <a:buNone/>
              <a:defRPr lang="en-US" sz="2000" b="0" kern="1200" dirty="0" smtClean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54880" y="2438400"/>
            <a:ext cx="393192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04FD16-D1CE-47F2-8C24-60B6085C8028}" type="datetimeFigureOut">
              <a:rPr lang="en-US" smtClean="0"/>
              <a:t>1/14/2015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82A9E2-BB64-4CC4-B802-503C03E2F2B1}" type="slidenum">
              <a:rPr lang="en-US" smtClean="0"/>
              <a:t>‹#›</a:t>
            </a:fld>
            <a:endParaRPr lang="en-US"/>
          </a:p>
        </p:txBody>
      </p:sp>
      <p:cxnSp>
        <p:nvCxnSpPr>
          <p:cNvPr id="11" name="Straight Connector 10"/>
          <p:cNvCxnSpPr/>
          <p:nvPr/>
        </p:nvCxnSpPr>
        <p:spPr>
          <a:xfrm rot="5400000">
            <a:off x="2217817" y="4045823"/>
            <a:ext cx="4709160" cy="794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04FD16-D1CE-47F2-8C24-60B6085C8028}" type="datetimeFigureOut">
              <a:rPr lang="en-US" smtClean="0"/>
              <a:t>1/14/2015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82A9E2-BB64-4CC4-B802-503C03E2F2B1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04FD16-D1CE-47F2-8C24-60B6085C8028}" type="datetimeFigureOut">
              <a:rPr lang="en-US" smtClean="0"/>
              <a:t>1/14/2015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82A9E2-BB64-4CC4-B802-503C03E2F2B1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92080"/>
            <a:ext cx="2139696" cy="1261872"/>
          </a:xfrm>
        </p:spPr>
        <p:txBody>
          <a:bodyPr anchor="b">
            <a:no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71800" y="792080"/>
            <a:ext cx="5715000" cy="557784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1" y="2130552"/>
            <a:ext cx="2139696" cy="4243615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04FD16-D1CE-47F2-8C24-60B6085C8028}" type="datetimeFigureOut">
              <a:rPr lang="en-US" smtClean="0"/>
              <a:t>1/14/2015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82A9E2-BB64-4CC4-B802-503C03E2F2B1}" type="slidenum">
              <a:rPr lang="en-US" smtClean="0"/>
              <a:t>‹#›</a:t>
            </a:fld>
            <a:endParaRPr lang="en-US"/>
          </a:p>
        </p:txBody>
      </p:sp>
      <p:cxnSp>
        <p:nvCxnSpPr>
          <p:cNvPr id="9" name="Straight Connector 8"/>
          <p:cNvCxnSpPr/>
          <p:nvPr/>
        </p:nvCxnSpPr>
        <p:spPr>
          <a:xfrm rot="5400000">
            <a:off x="-13116" y="3580206"/>
            <a:ext cx="5577840" cy="1588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92480"/>
            <a:ext cx="2142680" cy="126492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858610" y="838201"/>
            <a:ext cx="5904390" cy="5500456"/>
          </a:xfrm>
          <a:solidFill>
            <a:schemeClr val="bg2"/>
          </a:solidFill>
          <a:ln w="76200">
            <a:solidFill>
              <a:srgbClr val="FFFFFF"/>
            </a:solidFill>
            <a:miter lim="800000"/>
          </a:ln>
          <a:effectLst>
            <a:outerShdw blurRad="50800" dist="12700" dir="5400000" algn="t" rotWithShape="0">
              <a:prstClr val="black">
                <a:alpha val="59000"/>
              </a:prstClr>
            </a:outerShdw>
          </a:effectLst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2133600"/>
            <a:ext cx="2139696" cy="424281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04FD16-D1CE-47F2-8C24-60B6085C8028}" type="datetimeFigureOut">
              <a:rPr lang="en-US" smtClean="0"/>
              <a:t>1/14/2015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82A9E2-BB64-4CC4-B802-503C03E2F2B1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04FD16-D1CE-47F2-8C24-60B6085C8028}" type="datetimeFigureOut">
              <a:rPr lang="en-US" smtClean="0"/>
              <a:t>1/14/2015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82A9E2-BB64-4CC4-B802-503C03E2F2B1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609600"/>
            <a:ext cx="2057400" cy="5867400"/>
          </a:xfrm>
        </p:spPr>
        <p:txBody>
          <a:bodyPr vert="eaVert" anchor="b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609600"/>
            <a:ext cx="6019800" cy="586740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04FD16-D1CE-47F2-8C24-60B6085C8028}" type="datetimeFigureOut">
              <a:rPr lang="en-US" smtClean="0"/>
              <a:t>1/14/2015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82A9E2-BB64-4CC4-B802-503C03E2F2B1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0" y="220786"/>
            <a:ext cx="9144000" cy="2286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533400"/>
            <a:ext cx="8229600" cy="990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876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Rectangle 6"/>
          <p:cNvSpPr/>
          <p:nvPr/>
        </p:nvSpPr>
        <p:spPr>
          <a:xfrm>
            <a:off x="0" y="0"/>
            <a:ext cx="9144000" cy="36576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18288"/>
            <a:ext cx="2895600" cy="32918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FFFFFF"/>
                </a:solidFill>
              </a:defRPr>
            </a:lvl1pPr>
          </a:lstStyle>
          <a:p>
            <a:fld id="{C704FD16-D1CE-47F2-8C24-60B6085C8028}" type="datetimeFigureOut">
              <a:rPr lang="en-US" smtClean="0"/>
              <a:t>1/14/2015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429000" y="18288"/>
            <a:ext cx="4114800" cy="32918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rgbClr val="FFFFFF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620000" y="18288"/>
            <a:ext cx="1066800" cy="32918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 b="1">
                <a:solidFill>
                  <a:srgbClr val="FFFFFF"/>
                </a:solidFill>
              </a:defRPr>
            </a:lvl1pPr>
          </a:lstStyle>
          <a:p>
            <a:fld id="{5C82A9E2-BB64-4CC4-B802-503C03E2F2B1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4000" kern="1200" spc="-1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182880" indent="-182880" algn="l" defTabSz="914400" rtl="0" eaLnBrk="1" latinLnBrk="0" hangingPunct="1">
        <a:spcBef>
          <a:spcPct val="20000"/>
        </a:spcBef>
        <a:buClr>
          <a:schemeClr val="accent1"/>
        </a:buClr>
        <a:buSzPct val="85000"/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spcBef>
          <a:spcPct val="20000"/>
        </a:spcBef>
        <a:buClr>
          <a:schemeClr val="accent1"/>
        </a:buClr>
        <a:buSzPct val="85000"/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spcBef>
          <a:spcPct val="20000"/>
        </a:spcBef>
        <a:buClr>
          <a:schemeClr val="accent1"/>
        </a:buClr>
        <a:buSzPct val="90000"/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188720" indent="-13716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137160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6pPr>
      <a:lvl7pPr marL="155448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7pPr>
      <a:lvl8pPr marL="173736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8pPr>
      <a:lvl9pPr marL="192024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Industry and Development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2648234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Some Terminology	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Industry</a:t>
            </a:r>
          </a:p>
          <a:p>
            <a:pPr lvl="1"/>
            <a:r>
              <a:rPr lang="en-US" dirty="0" smtClean="0"/>
              <a:t>Agriculture</a:t>
            </a:r>
          </a:p>
          <a:p>
            <a:pPr lvl="1"/>
            <a:r>
              <a:rPr lang="en-US" dirty="0" smtClean="0"/>
              <a:t>Industry </a:t>
            </a:r>
          </a:p>
          <a:p>
            <a:pPr lvl="1"/>
            <a:r>
              <a:rPr lang="en-US" dirty="0" smtClean="0"/>
              <a:t>Service</a:t>
            </a:r>
          </a:p>
          <a:p>
            <a:pPr lvl="1"/>
            <a:r>
              <a:rPr lang="en-US" dirty="0" smtClean="0"/>
              <a:t>ISIC</a:t>
            </a:r>
          </a:p>
          <a:p>
            <a:r>
              <a:rPr lang="en-US" dirty="0" smtClean="0"/>
              <a:t>Industrialization</a:t>
            </a:r>
          </a:p>
          <a:p>
            <a:pPr lvl="1"/>
            <a:r>
              <a:rPr lang="en-US" dirty="0" smtClean="0"/>
              <a:t>Manufacturing sector becomes a significant sector</a:t>
            </a:r>
          </a:p>
          <a:p>
            <a:pPr lvl="1"/>
            <a:r>
              <a:rPr lang="en-US" dirty="0" smtClean="0"/>
              <a:t>GDP measures</a:t>
            </a:r>
          </a:p>
          <a:p>
            <a:pPr lvl="1"/>
            <a:r>
              <a:rPr lang="en-US" dirty="0" smtClean="0"/>
              <a:t>Export measures</a:t>
            </a:r>
          </a:p>
          <a:p>
            <a:pPr lvl="1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8266936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Some Terminology	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Development</a:t>
            </a:r>
          </a:p>
          <a:p>
            <a:pPr lvl="1"/>
            <a:r>
              <a:rPr lang="en-US" dirty="0" smtClean="0"/>
              <a:t>Income, growth, improvement, structural economic change</a:t>
            </a:r>
          </a:p>
          <a:p>
            <a:r>
              <a:rPr lang="en-US" dirty="0" smtClean="0"/>
              <a:t>Developing Countries</a:t>
            </a:r>
          </a:p>
          <a:p>
            <a:pPr lvl="1"/>
            <a:r>
              <a:rPr lang="en-US" dirty="0" smtClean="0"/>
              <a:t>Countries that are going through such process</a:t>
            </a:r>
          </a:p>
          <a:p>
            <a:r>
              <a:rPr lang="en-US" dirty="0" smtClean="0"/>
              <a:t>Newly Industrialized Economies</a:t>
            </a:r>
          </a:p>
          <a:p>
            <a:r>
              <a:rPr lang="en-US" dirty="0" smtClean="0"/>
              <a:t>Emerging Economies</a:t>
            </a:r>
          </a:p>
          <a:p>
            <a:r>
              <a:rPr lang="en-US" dirty="0" smtClean="0"/>
              <a:t>Least developing countries</a:t>
            </a:r>
          </a:p>
          <a:p>
            <a:endParaRPr lang="en-US" dirty="0" smtClean="0"/>
          </a:p>
          <a:p>
            <a:pPr lvl="1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7946526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Some Terminology	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Technology</a:t>
            </a:r>
          </a:p>
          <a:p>
            <a:pPr lvl="1"/>
            <a:r>
              <a:rPr lang="en-US" dirty="0" smtClean="0"/>
              <a:t>Way of producing commodities</a:t>
            </a:r>
          </a:p>
          <a:p>
            <a:pPr lvl="1"/>
            <a:r>
              <a:rPr lang="en-US" dirty="0" smtClean="0"/>
              <a:t>Technological capability</a:t>
            </a:r>
          </a:p>
          <a:p>
            <a:r>
              <a:rPr lang="en-US" dirty="0" smtClean="0"/>
              <a:t>Research and Development</a:t>
            </a:r>
          </a:p>
          <a:p>
            <a:r>
              <a:rPr lang="en-US" dirty="0" smtClean="0"/>
              <a:t>Technological Sophistication</a:t>
            </a:r>
          </a:p>
          <a:p>
            <a:r>
              <a:rPr lang="en-US" dirty="0" smtClean="0"/>
              <a:t>Dynamic product</a:t>
            </a:r>
          </a:p>
          <a:p>
            <a:r>
              <a:rPr lang="en-US" dirty="0" smtClean="0"/>
              <a:t>Catch-up and Latecomer</a:t>
            </a:r>
          </a:p>
          <a:p>
            <a:endParaRPr lang="en-US" dirty="0" smtClean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4167874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Uneven Development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Agrarian production</a:t>
            </a:r>
          </a:p>
          <a:p>
            <a:r>
              <a:rPr lang="en-US" dirty="0" smtClean="0"/>
              <a:t>Manufacturing</a:t>
            </a:r>
          </a:p>
          <a:p>
            <a:r>
              <a:rPr lang="en-US" dirty="0" smtClean="0"/>
              <a:t>Dependency</a:t>
            </a:r>
          </a:p>
          <a:p>
            <a:r>
              <a:rPr lang="en-US" dirty="0" smtClean="0"/>
              <a:t>Under-Development</a:t>
            </a:r>
          </a:p>
          <a:p>
            <a:r>
              <a:rPr lang="en-US" dirty="0" smtClean="0"/>
              <a:t>Deindustrialization</a:t>
            </a:r>
          </a:p>
          <a:p>
            <a:endParaRPr lang="en-US" dirty="0" smtClean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0251761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Manufacture exports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Region</a:t>
            </a:r>
          </a:p>
          <a:p>
            <a:r>
              <a:rPr lang="en-US" dirty="0" smtClean="0"/>
              <a:t>Technology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1105600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Paths to Industrialization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British Experience</a:t>
            </a:r>
          </a:p>
          <a:p>
            <a:r>
              <a:rPr lang="en-US" dirty="0" smtClean="0"/>
              <a:t>Japan</a:t>
            </a:r>
          </a:p>
          <a:p>
            <a:r>
              <a:rPr lang="en-US" dirty="0" smtClean="0"/>
              <a:t>Korea</a:t>
            </a:r>
          </a:p>
          <a:p>
            <a:r>
              <a:rPr lang="en-US" dirty="0" smtClean="0"/>
              <a:t>Taiwan</a:t>
            </a:r>
          </a:p>
          <a:p>
            <a:r>
              <a:rPr lang="en-US" dirty="0" smtClean="0"/>
              <a:t>China</a:t>
            </a:r>
          </a:p>
          <a:p>
            <a:r>
              <a:rPr lang="en-US" dirty="0" smtClean="0"/>
              <a:t>Latin America</a:t>
            </a:r>
          </a:p>
          <a:p>
            <a:r>
              <a:rPr lang="en-US" dirty="0" smtClean="0"/>
              <a:t>Thailand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468933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Path to Industrialization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Openness to trade and foreign investment</a:t>
            </a:r>
          </a:p>
          <a:p>
            <a:r>
              <a:rPr lang="en-US" dirty="0" smtClean="0"/>
              <a:t>Reliance on market or planning</a:t>
            </a:r>
          </a:p>
          <a:p>
            <a:r>
              <a:rPr lang="en-US" dirty="0" smtClean="0"/>
              <a:t>Technology choice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39730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Trade and Foreign Investment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Trade and development</a:t>
            </a:r>
          </a:p>
          <a:p>
            <a:pPr lvl="1"/>
            <a:r>
              <a:rPr lang="en-US" dirty="0" smtClean="0"/>
              <a:t>Early image of colonial</a:t>
            </a:r>
          </a:p>
          <a:p>
            <a:pPr lvl="1"/>
            <a:r>
              <a:rPr lang="en-US" dirty="0" smtClean="0"/>
              <a:t>Absolute advantage</a:t>
            </a:r>
          </a:p>
          <a:p>
            <a:pPr lvl="1"/>
            <a:r>
              <a:rPr lang="en-US" dirty="0" smtClean="0"/>
              <a:t>Comparative advantage</a:t>
            </a:r>
          </a:p>
          <a:p>
            <a:pPr lvl="1"/>
            <a:r>
              <a:rPr lang="en-US" dirty="0"/>
              <a:t>D</a:t>
            </a:r>
            <a:r>
              <a:rPr lang="en-US" dirty="0" smtClean="0"/>
              <a:t>ynamics</a:t>
            </a:r>
          </a:p>
          <a:p>
            <a:r>
              <a:rPr lang="en-US" dirty="0" smtClean="0"/>
              <a:t>Term of Trade decline</a:t>
            </a:r>
          </a:p>
          <a:p>
            <a:r>
              <a:rPr lang="en-US" dirty="0" smtClean="0"/>
              <a:t>Structure of Trade Market</a:t>
            </a:r>
          </a:p>
          <a:p>
            <a:pPr lvl="1"/>
            <a:r>
              <a:rPr lang="en-US" dirty="0" smtClean="0"/>
              <a:t>Oligopoly</a:t>
            </a:r>
          </a:p>
          <a:p>
            <a:pPr lvl="1"/>
            <a:r>
              <a:rPr lang="en-US" dirty="0" smtClean="0"/>
              <a:t>Monopoly</a:t>
            </a:r>
          </a:p>
          <a:p>
            <a:pPr lvl="1"/>
            <a:r>
              <a:rPr lang="en-US" dirty="0" smtClean="0"/>
              <a:t>Monopolistic Competition</a:t>
            </a:r>
          </a:p>
          <a:p>
            <a:pPr lvl="1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7288832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Raul </a:t>
            </a:r>
            <a:r>
              <a:rPr lang="en-US" dirty="0" err="1" smtClean="0"/>
              <a:t>Prebisch</a:t>
            </a:r>
            <a:r>
              <a:rPr lang="en-US" dirty="0" smtClean="0"/>
              <a:t>	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Manufactured goods</a:t>
            </a:r>
          </a:p>
          <a:p>
            <a:pPr lvl="1"/>
            <a:r>
              <a:rPr lang="en-US" dirty="0" smtClean="0"/>
              <a:t>Labor intensive</a:t>
            </a:r>
          </a:p>
          <a:p>
            <a:r>
              <a:rPr lang="en-US" dirty="0" smtClean="0"/>
              <a:t>Natural Resource intensive</a:t>
            </a:r>
          </a:p>
          <a:p>
            <a:r>
              <a:rPr lang="en-US" dirty="0" smtClean="0"/>
              <a:t>Capital intensive</a:t>
            </a:r>
          </a:p>
          <a:p>
            <a:r>
              <a:rPr lang="en-US" dirty="0" smtClean="0"/>
              <a:t>Technology intensive</a:t>
            </a:r>
          </a:p>
          <a:p>
            <a:r>
              <a:rPr lang="en-US" dirty="0" smtClean="0"/>
              <a:t>Knowledge intensive</a:t>
            </a:r>
          </a:p>
          <a:p>
            <a:r>
              <a:rPr lang="en-US" dirty="0" smtClean="0"/>
              <a:t>Innovation intensive</a:t>
            </a:r>
          </a:p>
          <a:p>
            <a:r>
              <a:rPr lang="en-US" dirty="0" smtClean="0"/>
              <a:t>Characteristics of Market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5557872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Trade and Foreign Investment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Import Substitution</a:t>
            </a:r>
          </a:p>
          <a:p>
            <a:r>
              <a:rPr lang="en-US" dirty="0" smtClean="0"/>
              <a:t>Export Promotion</a:t>
            </a:r>
          </a:p>
          <a:p>
            <a:r>
              <a:rPr lang="en-US" dirty="0" smtClean="0"/>
              <a:t>International Production Network or Global protection Networks</a:t>
            </a:r>
          </a:p>
          <a:p>
            <a:r>
              <a:rPr lang="en-US" dirty="0" smtClean="0"/>
              <a:t>Openness and trade reversal</a:t>
            </a:r>
          </a:p>
          <a:p>
            <a:r>
              <a:rPr lang="en-US" dirty="0" smtClean="0"/>
              <a:t>Foreign Direct Investment and Transnational Corporations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5928744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Market or Planning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Market</a:t>
            </a:r>
          </a:p>
          <a:p>
            <a:pPr lvl="1"/>
            <a:r>
              <a:rPr lang="en-US" dirty="0" smtClean="0"/>
              <a:t>Market structure, conduct, and performance</a:t>
            </a:r>
          </a:p>
          <a:p>
            <a:r>
              <a:rPr lang="en-US" dirty="0" smtClean="0"/>
              <a:t>Planning</a:t>
            </a:r>
          </a:p>
          <a:p>
            <a:pPr lvl="1"/>
            <a:r>
              <a:rPr lang="en-US" dirty="0" smtClean="0"/>
              <a:t>Why plan?</a:t>
            </a:r>
          </a:p>
          <a:p>
            <a:r>
              <a:rPr lang="en-US" dirty="0" smtClean="0"/>
              <a:t>Industrial Policy</a:t>
            </a:r>
          </a:p>
          <a:p>
            <a:pPr lvl="1"/>
            <a:r>
              <a:rPr lang="en-US" dirty="0" smtClean="0"/>
              <a:t>Override the market structure, conduct, and </a:t>
            </a:r>
            <a:r>
              <a:rPr lang="en-US" dirty="0" err="1" smtClean="0"/>
              <a:t>performace</a:t>
            </a:r>
            <a:r>
              <a:rPr lang="en-US" dirty="0" smtClean="0"/>
              <a:t>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199786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Technology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Absolute advantage</a:t>
            </a:r>
          </a:p>
          <a:p>
            <a:r>
              <a:rPr lang="en-US" dirty="0" smtClean="0"/>
              <a:t>Comparative advantage</a:t>
            </a:r>
          </a:p>
          <a:p>
            <a:r>
              <a:rPr lang="en-US" dirty="0" smtClean="0"/>
              <a:t>Anti-comparative advantage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1082990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Latecomer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Dependent </a:t>
            </a:r>
          </a:p>
          <a:p>
            <a:pPr lvl="1"/>
            <a:r>
              <a:rPr lang="en-US" dirty="0" smtClean="0"/>
              <a:t>Dynamics</a:t>
            </a:r>
          </a:p>
          <a:p>
            <a:r>
              <a:rPr lang="en-US" dirty="0" smtClean="0"/>
              <a:t>Independent</a:t>
            </a:r>
          </a:p>
          <a:p>
            <a:pPr lvl="1"/>
            <a:r>
              <a:rPr lang="en-US" smtClean="0"/>
              <a:t>Dynamics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17441247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larity">
  <a:themeElements>
    <a:clrScheme name="Clarity">
      <a:dk1>
        <a:srgbClr val="292934"/>
      </a:dk1>
      <a:lt1>
        <a:srgbClr val="FFFFFF"/>
      </a:lt1>
      <a:dk2>
        <a:srgbClr val="D2533C"/>
      </a:dk2>
      <a:lt2>
        <a:srgbClr val="F3F2DC"/>
      </a:lt2>
      <a:accent1>
        <a:srgbClr val="93A299"/>
      </a:accent1>
      <a:accent2>
        <a:srgbClr val="AD8F67"/>
      </a:accent2>
      <a:accent3>
        <a:srgbClr val="726056"/>
      </a:accent3>
      <a:accent4>
        <a:srgbClr val="4C5A6A"/>
      </a:accent4>
      <a:accent5>
        <a:srgbClr val="808DA0"/>
      </a:accent5>
      <a:accent6>
        <a:srgbClr val="79463D"/>
      </a:accent6>
      <a:hlink>
        <a:srgbClr val="0000FF"/>
      </a:hlink>
      <a:folHlink>
        <a:srgbClr val="800080"/>
      </a:folHlink>
    </a:clrScheme>
    <a:fontScheme name="Office Classic 2">
      <a:majorFont>
        <a:latin typeface="Arial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Clarity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hade val="86000"/>
                <a:satMod val="140000"/>
              </a:schemeClr>
            </a:gs>
            <a:gs pos="45000">
              <a:schemeClr val="phClr">
                <a:tint val="48000"/>
                <a:satMod val="150000"/>
              </a:schemeClr>
            </a:gs>
            <a:gs pos="100000">
              <a:schemeClr val="phClr">
                <a:tint val="28000"/>
                <a:satMod val="16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70000"/>
                <a:satMod val="150000"/>
              </a:schemeClr>
            </a:gs>
            <a:gs pos="34000">
              <a:schemeClr val="phClr">
                <a:shade val="70000"/>
                <a:satMod val="140000"/>
              </a:schemeClr>
            </a:gs>
            <a:gs pos="70000">
              <a:schemeClr val="phClr">
                <a:tint val="100000"/>
                <a:shade val="90000"/>
                <a:satMod val="140000"/>
              </a:schemeClr>
            </a:gs>
            <a:gs pos="100000">
              <a:schemeClr val="phClr">
                <a:tint val="100000"/>
                <a:shade val="100000"/>
                <a:satMod val="10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6425" cap="flat" cmpd="sng" algn="ctr">
          <a:solidFill>
            <a:schemeClr val="phClr"/>
          </a:solidFill>
          <a:prstDash val="solid"/>
        </a:ln>
        <a:ln w="444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5100000"/>
            </a:lightRig>
          </a:scene3d>
          <a:sp3d contourW="6350">
            <a:bevelT w="29210" h="12700"/>
            <a:contourClr>
              <a:schemeClr val="phClr">
                <a:shade val="3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5000"/>
                <a:satMod val="180000"/>
              </a:schemeClr>
            </a:gs>
            <a:gs pos="40000">
              <a:schemeClr val="phClr">
                <a:tint val="95000"/>
                <a:shade val="85000"/>
                <a:satMod val="150000"/>
              </a:schemeClr>
            </a:gs>
            <a:gs pos="100000">
              <a:schemeClr val="phClr">
                <a:shade val="45000"/>
                <a:satMod val="200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shade val="55000"/>
              </a:schemeClr>
              <a:schemeClr val="phClr">
                <a:tint val="97000"/>
                <a:satMod val="95000"/>
              </a:schemeClr>
            </a:duotone>
          </a:blip>
          <a:tile tx="0" ty="0" sx="70000" sy="7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Clarity</Template>
  <TotalTime>274</TotalTime>
  <Words>221</Words>
  <Application>Microsoft Office PowerPoint</Application>
  <PresentationFormat>On-screen Show (4:3)</PresentationFormat>
  <Paragraphs>90</Paragraphs>
  <Slides>14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15" baseType="lpstr">
      <vt:lpstr>Clarity</vt:lpstr>
      <vt:lpstr>Industry and Development</vt:lpstr>
      <vt:lpstr>Some Terminology </vt:lpstr>
      <vt:lpstr>Some Terminology </vt:lpstr>
      <vt:lpstr>Some Terminology </vt:lpstr>
      <vt:lpstr>Uneven Development</vt:lpstr>
      <vt:lpstr>Manufacture exports</vt:lpstr>
      <vt:lpstr>Paths to Industrialization</vt:lpstr>
      <vt:lpstr>Path to Industrialization</vt:lpstr>
      <vt:lpstr>Trade and Foreign Investment</vt:lpstr>
      <vt:lpstr>Raul Prebisch </vt:lpstr>
      <vt:lpstr>Trade and Foreign Investment</vt:lpstr>
      <vt:lpstr>Market or Planning</vt:lpstr>
      <vt:lpstr>Technology</vt:lpstr>
      <vt:lpstr>Latecomer</vt:lpstr>
    </vt:vector>
  </TitlesOfParts>
  <Company>Hewlett-Packard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Monthien</dc:creator>
  <cp:lastModifiedBy>Monthien</cp:lastModifiedBy>
  <cp:revision>11</cp:revision>
  <dcterms:created xsi:type="dcterms:W3CDTF">2014-01-22T01:09:27Z</dcterms:created>
  <dcterms:modified xsi:type="dcterms:W3CDTF">2015-01-14T02:02:08Z</dcterms:modified>
</cp:coreProperties>
</file>