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328" r:id="rId2"/>
    <p:sldId id="852" r:id="rId3"/>
    <p:sldId id="374" r:id="rId4"/>
    <p:sldId id="708" r:id="rId5"/>
    <p:sldId id="292" r:id="rId6"/>
    <p:sldId id="537" r:id="rId7"/>
    <p:sldId id="709" r:id="rId8"/>
    <p:sldId id="460" r:id="rId9"/>
    <p:sldId id="575" r:id="rId10"/>
    <p:sldId id="696" r:id="rId11"/>
    <p:sldId id="267" r:id="rId12"/>
    <p:sldId id="402" r:id="rId13"/>
    <p:sldId id="550" r:id="rId14"/>
    <p:sldId id="559" r:id="rId15"/>
    <p:sldId id="576" r:id="rId16"/>
    <p:sldId id="577" r:id="rId17"/>
    <p:sldId id="306" r:id="rId18"/>
    <p:sldId id="851" r:id="rId19"/>
    <p:sldId id="504" r:id="rId20"/>
    <p:sldId id="735" r:id="rId21"/>
    <p:sldId id="697" r:id="rId22"/>
    <p:sldId id="579" r:id="rId23"/>
    <p:sldId id="580" r:id="rId24"/>
    <p:sldId id="581" r:id="rId25"/>
    <p:sldId id="582" r:id="rId26"/>
    <p:sldId id="461" r:id="rId27"/>
    <p:sldId id="710" r:id="rId28"/>
    <p:sldId id="371" r:id="rId29"/>
    <p:sldId id="372" r:id="rId30"/>
    <p:sldId id="475" r:id="rId31"/>
    <p:sldId id="560" r:id="rId32"/>
    <p:sldId id="718" r:id="rId33"/>
    <p:sldId id="719" r:id="rId34"/>
    <p:sldId id="728" r:id="rId35"/>
    <p:sldId id="727" r:id="rId36"/>
    <p:sldId id="729" r:id="rId37"/>
    <p:sldId id="730" r:id="rId38"/>
    <p:sldId id="737" r:id="rId39"/>
    <p:sldId id="738" r:id="rId40"/>
    <p:sldId id="739" r:id="rId41"/>
    <p:sldId id="741" r:id="rId42"/>
    <p:sldId id="731" r:id="rId43"/>
    <p:sldId id="714" r:id="rId44"/>
    <p:sldId id="713" r:id="rId45"/>
    <p:sldId id="716" r:id="rId46"/>
    <p:sldId id="711" r:id="rId47"/>
    <p:sldId id="717" r:id="rId48"/>
    <p:sldId id="647" r:id="rId49"/>
    <p:sldId id="648" r:id="rId50"/>
    <p:sldId id="853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jpeg"/><Relationship Id="rId4" Type="http://schemas.openxmlformats.org/officeDocument/2006/relationships/image" Target="../media/image9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jpeg"/><Relationship Id="rId4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0D8FA6-21C9-4BFF-A06D-5D0D2C7B817B}" type="doc">
      <dgm:prSet loTypeId="urn:microsoft.com/office/officeart/2005/8/layout/process1" loCatId="process" qsTypeId="urn:microsoft.com/office/officeart/2005/8/quickstyle/simple1" qsCatId="simple" csTypeId="urn:microsoft.com/office/officeart/2005/8/colors/accent6_1" csCatId="accent6" phldr="1"/>
      <dgm:spPr/>
    </dgm:pt>
    <dgm:pt modelId="{5E9F196F-5597-4F18-845D-328D0E5389C7}">
      <dgm:prSet phldrT="[ข้อความ]" custT="1"/>
      <dgm:spPr/>
      <dgm:t>
        <a:bodyPr/>
        <a:lstStyle/>
        <a:p>
          <a:r>
            <a:rPr lang="en-US" sz="1400" dirty="0"/>
            <a:t>Undifferentiated (mass) marketing</a:t>
          </a:r>
          <a:endParaRPr lang="th-TH" sz="1400" dirty="0"/>
        </a:p>
      </dgm:t>
    </dgm:pt>
    <dgm:pt modelId="{371B3636-BE4B-49EB-A731-5F4B050AE2C5}" type="parTrans" cxnId="{03A4A733-C485-4E3B-AA3E-D88163C8949A}">
      <dgm:prSet/>
      <dgm:spPr/>
      <dgm:t>
        <a:bodyPr/>
        <a:lstStyle/>
        <a:p>
          <a:endParaRPr lang="th-TH" sz="2000"/>
        </a:p>
      </dgm:t>
    </dgm:pt>
    <dgm:pt modelId="{5AF878DE-EA8C-46C3-9F10-934053820B11}" type="sibTrans" cxnId="{03A4A733-C485-4E3B-AA3E-D88163C8949A}">
      <dgm:prSet custT="1"/>
      <dgm:spPr/>
      <dgm:t>
        <a:bodyPr/>
        <a:lstStyle/>
        <a:p>
          <a:endParaRPr lang="th-TH" sz="1200"/>
        </a:p>
      </dgm:t>
    </dgm:pt>
    <dgm:pt modelId="{D5A4DB9E-3DD6-4C96-8A38-F8DD4679CF37}">
      <dgm:prSet phldrT="[ข้อความ]" custT="1"/>
      <dgm:spPr/>
      <dgm:t>
        <a:bodyPr/>
        <a:lstStyle/>
        <a:p>
          <a:r>
            <a:rPr lang="en-US" sz="1400" dirty="0"/>
            <a:t>Differentiated (segmented) marketing</a:t>
          </a:r>
          <a:endParaRPr lang="th-TH" sz="1400" dirty="0"/>
        </a:p>
      </dgm:t>
    </dgm:pt>
    <dgm:pt modelId="{5F7984D6-DA6C-48B9-84D5-924102D67C61}" type="parTrans" cxnId="{61F3D225-A38E-4CD3-9F52-7D50AC21659C}">
      <dgm:prSet/>
      <dgm:spPr/>
      <dgm:t>
        <a:bodyPr/>
        <a:lstStyle/>
        <a:p>
          <a:endParaRPr lang="th-TH" sz="2000"/>
        </a:p>
      </dgm:t>
    </dgm:pt>
    <dgm:pt modelId="{0A27715A-EF15-4042-BABE-050E43C91144}" type="sibTrans" cxnId="{61F3D225-A38E-4CD3-9F52-7D50AC21659C}">
      <dgm:prSet custT="1"/>
      <dgm:spPr/>
      <dgm:t>
        <a:bodyPr/>
        <a:lstStyle/>
        <a:p>
          <a:endParaRPr lang="th-TH" sz="1200"/>
        </a:p>
      </dgm:t>
    </dgm:pt>
    <dgm:pt modelId="{EEEC0430-60CF-44E0-9641-26D2E5A68E64}">
      <dgm:prSet phldrT="[ข้อความ]" custT="1"/>
      <dgm:spPr/>
      <dgm:t>
        <a:bodyPr/>
        <a:lstStyle/>
        <a:p>
          <a:r>
            <a:rPr lang="en-US" sz="1400" dirty="0"/>
            <a:t>Micromarketing (local or individual marketing)</a:t>
          </a:r>
          <a:endParaRPr lang="th-TH" sz="1400" dirty="0"/>
        </a:p>
      </dgm:t>
    </dgm:pt>
    <dgm:pt modelId="{A0CF14D0-31AD-4796-9D11-DDEF010BE74B}" type="parTrans" cxnId="{CE9F61E5-F655-4723-8645-593B521F7C57}">
      <dgm:prSet/>
      <dgm:spPr/>
      <dgm:t>
        <a:bodyPr/>
        <a:lstStyle/>
        <a:p>
          <a:endParaRPr lang="th-TH" sz="2000"/>
        </a:p>
      </dgm:t>
    </dgm:pt>
    <dgm:pt modelId="{ABEB825A-3B5F-418C-9F2A-61B3F60FAF09}" type="sibTrans" cxnId="{CE9F61E5-F655-4723-8645-593B521F7C57}">
      <dgm:prSet/>
      <dgm:spPr/>
      <dgm:t>
        <a:bodyPr/>
        <a:lstStyle/>
        <a:p>
          <a:endParaRPr lang="th-TH" sz="2000"/>
        </a:p>
      </dgm:t>
    </dgm:pt>
    <dgm:pt modelId="{9B297BFF-531E-4C7E-8B12-13D3D4C758A4}">
      <dgm:prSet phldrT="[ข้อความ]" custT="1"/>
      <dgm:spPr/>
      <dgm:t>
        <a:bodyPr/>
        <a:lstStyle/>
        <a:p>
          <a:r>
            <a:rPr lang="en-US" sz="1400" dirty="0"/>
            <a:t>Concentrated (niche) marketing</a:t>
          </a:r>
          <a:endParaRPr lang="th-TH" sz="1400" dirty="0"/>
        </a:p>
      </dgm:t>
    </dgm:pt>
    <dgm:pt modelId="{9B5AAE06-097C-43E1-86BF-D657C8905980}" type="parTrans" cxnId="{0B925FA6-92C6-43E7-B78D-93D2097CB451}">
      <dgm:prSet/>
      <dgm:spPr/>
      <dgm:t>
        <a:bodyPr/>
        <a:lstStyle/>
        <a:p>
          <a:endParaRPr lang="th-TH" sz="2000"/>
        </a:p>
      </dgm:t>
    </dgm:pt>
    <dgm:pt modelId="{010EC7F7-2969-4F3E-AE86-1669D0C14119}" type="sibTrans" cxnId="{0B925FA6-92C6-43E7-B78D-93D2097CB451}">
      <dgm:prSet custT="1"/>
      <dgm:spPr/>
      <dgm:t>
        <a:bodyPr/>
        <a:lstStyle/>
        <a:p>
          <a:endParaRPr lang="th-TH" sz="1200"/>
        </a:p>
      </dgm:t>
    </dgm:pt>
    <dgm:pt modelId="{0916C234-A88A-40F7-AEF2-D56CB591164C}" type="pres">
      <dgm:prSet presAssocID="{D10D8FA6-21C9-4BFF-A06D-5D0D2C7B817B}" presName="Name0" presStyleCnt="0">
        <dgm:presLayoutVars>
          <dgm:dir/>
          <dgm:resizeHandles val="exact"/>
        </dgm:presLayoutVars>
      </dgm:prSet>
      <dgm:spPr/>
    </dgm:pt>
    <dgm:pt modelId="{137321D6-5C7A-4CCB-8292-104BBDBFE278}" type="pres">
      <dgm:prSet presAssocID="{5E9F196F-5597-4F18-845D-328D0E5389C7}" presName="node" presStyleLbl="node1" presStyleIdx="0" presStyleCnt="4" custScaleX="111783">
        <dgm:presLayoutVars>
          <dgm:bulletEnabled val="1"/>
        </dgm:presLayoutVars>
      </dgm:prSet>
      <dgm:spPr/>
    </dgm:pt>
    <dgm:pt modelId="{79F8182E-6428-4C07-8078-4827065B4BB7}" type="pres">
      <dgm:prSet presAssocID="{5AF878DE-EA8C-46C3-9F10-934053820B11}" presName="sibTrans" presStyleLbl="sibTrans2D1" presStyleIdx="0" presStyleCnt="3"/>
      <dgm:spPr/>
    </dgm:pt>
    <dgm:pt modelId="{7499270F-5F84-4C30-ACAC-B228AF5D6428}" type="pres">
      <dgm:prSet presAssocID="{5AF878DE-EA8C-46C3-9F10-934053820B11}" presName="connectorText" presStyleLbl="sibTrans2D1" presStyleIdx="0" presStyleCnt="3"/>
      <dgm:spPr/>
    </dgm:pt>
    <dgm:pt modelId="{124F33BD-CEDD-4B17-AFD1-1A8FC12D8C36}" type="pres">
      <dgm:prSet presAssocID="{D5A4DB9E-3DD6-4C96-8A38-F8DD4679CF37}" presName="node" presStyleLbl="node1" presStyleIdx="1" presStyleCnt="4">
        <dgm:presLayoutVars>
          <dgm:bulletEnabled val="1"/>
        </dgm:presLayoutVars>
      </dgm:prSet>
      <dgm:spPr/>
    </dgm:pt>
    <dgm:pt modelId="{8477AA11-FDAE-4F8A-B0B6-E00DB1DA592B}" type="pres">
      <dgm:prSet presAssocID="{0A27715A-EF15-4042-BABE-050E43C91144}" presName="sibTrans" presStyleLbl="sibTrans2D1" presStyleIdx="1" presStyleCnt="3"/>
      <dgm:spPr/>
    </dgm:pt>
    <dgm:pt modelId="{2ACFA5FF-DD58-405F-A9FB-A39CB74CA0D3}" type="pres">
      <dgm:prSet presAssocID="{0A27715A-EF15-4042-BABE-050E43C91144}" presName="connectorText" presStyleLbl="sibTrans2D1" presStyleIdx="1" presStyleCnt="3"/>
      <dgm:spPr/>
    </dgm:pt>
    <dgm:pt modelId="{D9ACA913-D494-4DAD-8534-D434D8EF42AE}" type="pres">
      <dgm:prSet presAssocID="{9B297BFF-531E-4C7E-8B12-13D3D4C758A4}" presName="node" presStyleLbl="node1" presStyleIdx="2" presStyleCnt="4">
        <dgm:presLayoutVars>
          <dgm:bulletEnabled val="1"/>
        </dgm:presLayoutVars>
      </dgm:prSet>
      <dgm:spPr/>
    </dgm:pt>
    <dgm:pt modelId="{584089FD-14B7-4AFE-83B8-02EA20D76F98}" type="pres">
      <dgm:prSet presAssocID="{010EC7F7-2969-4F3E-AE86-1669D0C14119}" presName="sibTrans" presStyleLbl="sibTrans2D1" presStyleIdx="2" presStyleCnt="3"/>
      <dgm:spPr/>
    </dgm:pt>
    <dgm:pt modelId="{4E459FE7-3C94-4547-8896-616E0100902B}" type="pres">
      <dgm:prSet presAssocID="{010EC7F7-2969-4F3E-AE86-1669D0C14119}" presName="connectorText" presStyleLbl="sibTrans2D1" presStyleIdx="2" presStyleCnt="3"/>
      <dgm:spPr/>
    </dgm:pt>
    <dgm:pt modelId="{2B693179-362B-4C17-A5DC-F25255396428}" type="pres">
      <dgm:prSet presAssocID="{EEEC0430-60CF-44E0-9641-26D2E5A68E64}" presName="node" presStyleLbl="node1" presStyleIdx="3" presStyleCnt="4">
        <dgm:presLayoutVars>
          <dgm:bulletEnabled val="1"/>
        </dgm:presLayoutVars>
      </dgm:prSet>
      <dgm:spPr/>
    </dgm:pt>
  </dgm:ptLst>
  <dgm:cxnLst>
    <dgm:cxn modelId="{42DE7D02-BF97-4D72-BB42-744634FC0A17}" type="presOf" srcId="{010EC7F7-2969-4F3E-AE86-1669D0C14119}" destId="{4E459FE7-3C94-4547-8896-616E0100902B}" srcOrd="1" destOrd="0" presId="urn:microsoft.com/office/officeart/2005/8/layout/process1"/>
    <dgm:cxn modelId="{61F3D225-A38E-4CD3-9F52-7D50AC21659C}" srcId="{D10D8FA6-21C9-4BFF-A06D-5D0D2C7B817B}" destId="{D5A4DB9E-3DD6-4C96-8A38-F8DD4679CF37}" srcOrd="1" destOrd="0" parTransId="{5F7984D6-DA6C-48B9-84D5-924102D67C61}" sibTransId="{0A27715A-EF15-4042-BABE-050E43C91144}"/>
    <dgm:cxn modelId="{F29C8B2C-EBAA-4E88-A944-832EF439E79C}" type="presOf" srcId="{0A27715A-EF15-4042-BABE-050E43C91144}" destId="{8477AA11-FDAE-4F8A-B0B6-E00DB1DA592B}" srcOrd="0" destOrd="0" presId="urn:microsoft.com/office/officeart/2005/8/layout/process1"/>
    <dgm:cxn modelId="{03A4A733-C485-4E3B-AA3E-D88163C8949A}" srcId="{D10D8FA6-21C9-4BFF-A06D-5D0D2C7B817B}" destId="{5E9F196F-5597-4F18-845D-328D0E5389C7}" srcOrd="0" destOrd="0" parTransId="{371B3636-BE4B-49EB-A731-5F4B050AE2C5}" sibTransId="{5AF878DE-EA8C-46C3-9F10-934053820B11}"/>
    <dgm:cxn modelId="{645B2944-B78D-46E4-85B1-E556F2844E3B}" type="presOf" srcId="{5AF878DE-EA8C-46C3-9F10-934053820B11}" destId="{79F8182E-6428-4C07-8078-4827065B4BB7}" srcOrd="0" destOrd="0" presId="urn:microsoft.com/office/officeart/2005/8/layout/process1"/>
    <dgm:cxn modelId="{5308DC46-C2FB-4068-85C2-A195023495A9}" type="presOf" srcId="{D5A4DB9E-3DD6-4C96-8A38-F8DD4679CF37}" destId="{124F33BD-CEDD-4B17-AFD1-1A8FC12D8C36}" srcOrd="0" destOrd="0" presId="urn:microsoft.com/office/officeart/2005/8/layout/process1"/>
    <dgm:cxn modelId="{B9212F9D-16FF-4384-98F5-A91516DF2296}" type="presOf" srcId="{010EC7F7-2969-4F3E-AE86-1669D0C14119}" destId="{584089FD-14B7-4AFE-83B8-02EA20D76F98}" srcOrd="0" destOrd="0" presId="urn:microsoft.com/office/officeart/2005/8/layout/process1"/>
    <dgm:cxn modelId="{0B925FA6-92C6-43E7-B78D-93D2097CB451}" srcId="{D10D8FA6-21C9-4BFF-A06D-5D0D2C7B817B}" destId="{9B297BFF-531E-4C7E-8B12-13D3D4C758A4}" srcOrd="2" destOrd="0" parTransId="{9B5AAE06-097C-43E1-86BF-D657C8905980}" sibTransId="{010EC7F7-2969-4F3E-AE86-1669D0C14119}"/>
    <dgm:cxn modelId="{DCD04CBC-908A-44CB-8DE9-99016784F0C9}" type="presOf" srcId="{D10D8FA6-21C9-4BFF-A06D-5D0D2C7B817B}" destId="{0916C234-A88A-40F7-AEF2-D56CB591164C}" srcOrd="0" destOrd="0" presId="urn:microsoft.com/office/officeart/2005/8/layout/process1"/>
    <dgm:cxn modelId="{C24317D9-6DE9-4F42-8C48-13D45306309C}" type="presOf" srcId="{9B297BFF-531E-4C7E-8B12-13D3D4C758A4}" destId="{D9ACA913-D494-4DAD-8534-D434D8EF42AE}" srcOrd="0" destOrd="0" presId="urn:microsoft.com/office/officeart/2005/8/layout/process1"/>
    <dgm:cxn modelId="{B0969EDF-DCC3-4DDC-B8E2-1F7AE012B7A6}" type="presOf" srcId="{EEEC0430-60CF-44E0-9641-26D2E5A68E64}" destId="{2B693179-362B-4C17-A5DC-F25255396428}" srcOrd="0" destOrd="0" presId="urn:microsoft.com/office/officeart/2005/8/layout/process1"/>
    <dgm:cxn modelId="{CE9F61E5-F655-4723-8645-593B521F7C57}" srcId="{D10D8FA6-21C9-4BFF-A06D-5D0D2C7B817B}" destId="{EEEC0430-60CF-44E0-9641-26D2E5A68E64}" srcOrd="3" destOrd="0" parTransId="{A0CF14D0-31AD-4796-9D11-DDEF010BE74B}" sibTransId="{ABEB825A-3B5F-418C-9F2A-61B3F60FAF09}"/>
    <dgm:cxn modelId="{DF0FA8E8-4358-4F74-A7AF-15474C8C919B}" type="presOf" srcId="{5AF878DE-EA8C-46C3-9F10-934053820B11}" destId="{7499270F-5F84-4C30-ACAC-B228AF5D6428}" srcOrd="1" destOrd="0" presId="urn:microsoft.com/office/officeart/2005/8/layout/process1"/>
    <dgm:cxn modelId="{952F5CE9-CBBC-4E06-ABB1-80A949E83776}" type="presOf" srcId="{5E9F196F-5597-4F18-845D-328D0E5389C7}" destId="{137321D6-5C7A-4CCB-8292-104BBDBFE278}" srcOrd="0" destOrd="0" presId="urn:microsoft.com/office/officeart/2005/8/layout/process1"/>
    <dgm:cxn modelId="{E0C82CF3-50B3-4395-9182-2F4CC3374F7F}" type="presOf" srcId="{0A27715A-EF15-4042-BABE-050E43C91144}" destId="{2ACFA5FF-DD58-405F-A9FB-A39CB74CA0D3}" srcOrd="1" destOrd="0" presId="urn:microsoft.com/office/officeart/2005/8/layout/process1"/>
    <dgm:cxn modelId="{34AF1319-62C3-4C54-808A-35EEC75A09FF}" type="presParOf" srcId="{0916C234-A88A-40F7-AEF2-D56CB591164C}" destId="{137321D6-5C7A-4CCB-8292-104BBDBFE278}" srcOrd="0" destOrd="0" presId="urn:microsoft.com/office/officeart/2005/8/layout/process1"/>
    <dgm:cxn modelId="{BE1DC01A-9E09-42A6-97D9-D102A3B20B55}" type="presParOf" srcId="{0916C234-A88A-40F7-AEF2-D56CB591164C}" destId="{79F8182E-6428-4C07-8078-4827065B4BB7}" srcOrd="1" destOrd="0" presId="urn:microsoft.com/office/officeart/2005/8/layout/process1"/>
    <dgm:cxn modelId="{77BDCB97-6F25-45A8-810A-7BFA303952FE}" type="presParOf" srcId="{79F8182E-6428-4C07-8078-4827065B4BB7}" destId="{7499270F-5F84-4C30-ACAC-B228AF5D6428}" srcOrd="0" destOrd="0" presId="urn:microsoft.com/office/officeart/2005/8/layout/process1"/>
    <dgm:cxn modelId="{B2A6079B-5B79-48C3-A0C0-795734CEABB3}" type="presParOf" srcId="{0916C234-A88A-40F7-AEF2-D56CB591164C}" destId="{124F33BD-CEDD-4B17-AFD1-1A8FC12D8C36}" srcOrd="2" destOrd="0" presId="urn:microsoft.com/office/officeart/2005/8/layout/process1"/>
    <dgm:cxn modelId="{E4352BD7-C463-4995-B64B-2C0DB6952DF7}" type="presParOf" srcId="{0916C234-A88A-40F7-AEF2-D56CB591164C}" destId="{8477AA11-FDAE-4F8A-B0B6-E00DB1DA592B}" srcOrd="3" destOrd="0" presId="urn:microsoft.com/office/officeart/2005/8/layout/process1"/>
    <dgm:cxn modelId="{131636E0-8EF1-47CD-B7ED-023F7BB72F71}" type="presParOf" srcId="{8477AA11-FDAE-4F8A-B0B6-E00DB1DA592B}" destId="{2ACFA5FF-DD58-405F-A9FB-A39CB74CA0D3}" srcOrd="0" destOrd="0" presId="urn:microsoft.com/office/officeart/2005/8/layout/process1"/>
    <dgm:cxn modelId="{E09D38E2-DEDD-4E69-A4F6-AB5285C1D0E0}" type="presParOf" srcId="{0916C234-A88A-40F7-AEF2-D56CB591164C}" destId="{D9ACA913-D494-4DAD-8534-D434D8EF42AE}" srcOrd="4" destOrd="0" presId="urn:microsoft.com/office/officeart/2005/8/layout/process1"/>
    <dgm:cxn modelId="{C73EF375-5493-4035-8757-FEB6A42E84C3}" type="presParOf" srcId="{0916C234-A88A-40F7-AEF2-D56CB591164C}" destId="{584089FD-14B7-4AFE-83B8-02EA20D76F98}" srcOrd="5" destOrd="0" presId="urn:microsoft.com/office/officeart/2005/8/layout/process1"/>
    <dgm:cxn modelId="{32F10A88-1336-4CFD-9D87-C5E08DC30C13}" type="presParOf" srcId="{584089FD-14B7-4AFE-83B8-02EA20D76F98}" destId="{4E459FE7-3C94-4547-8896-616E0100902B}" srcOrd="0" destOrd="0" presId="urn:microsoft.com/office/officeart/2005/8/layout/process1"/>
    <dgm:cxn modelId="{CEC7518E-743E-482C-94F8-5D7EE15DC522}" type="presParOf" srcId="{0916C234-A88A-40F7-AEF2-D56CB591164C}" destId="{2B693179-362B-4C17-A5DC-F25255396428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393AB7-40AC-4708-9445-C85DF9D73CE3}" type="doc">
      <dgm:prSet loTypeId="urn:microsoft.com/office/officeart/2005/8/layout/pList2#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2F65459D-1587-48CC-8723-D2606F8C9AE3}">
      <dgm:prSet custT="1"/>
      <dgm:spPr/>
      <dgm:t>
        <a:bodyPr/>
        <a:lstStyle/>
        <a:p>
          <a:r>
            <a:rPr lang="en-US" sz="1600" b="0" i="0" dirty="0">
              <a:latin typeface="Arial" charset="0"/>
              <a:ea typeface="Arial" charset="0"/>
              <a:cs typeface="Arial" charset="0"/>
            </a:rPr>
            <a:t>Ensure identification of the brand with customers and an association of the brand in customers’ minds  </a:t>
          </a:r>
        </a:p>
        <a:p>
          <a:r>
            <a:rPr lang="en-US" sz="1600" b="0" i="0" dirty="0">
              <a:latin typeface="Arial" charset="0"/>
              <a:ea typeface="Arial" charset="0"/>
              <a:cs typeface="Arial" charset="0"/>
            </a:rPr>
            <a:t>TARGET GROUP</a:t>
          </a:r>
        </a:p>
      </dgm:t>
    </dgm:pt>
    <dgm:pt modelId="{1327A507-4F74-49CB-B59C-28D1E0EC57D0}" type="parTrans" cxnId="{5B7619FB-0C55-4846-AD1E-8B4583E6E387}">
      <dgm:prSet/>
      <dgm:spPr/>
      <dgm:t>
        <a:bodyPr/>
        <a:lstStyle/>
        <a:p>
          <a:endParaRPr lang="th-TH" sz="1600" b="0" i="0">
            <a:latin typeface="Arial" charset="0"/>
            <a:ea typeface="Arial" charset="0"/>
            <a:cs typeface="Arial" charset="0"/>
          </a:endParaRPr>
        </a:p>
      </dgm:t>
    </dgm:pt>
    <dgm:pt modelId="{E6A31DFC-B4DF-424D-A74B-E7E5EEA46DC2}" type="sibTrans" cxnId="{5B7619FB-0C55-4846-AD1E-8B4583E6E387}">
      <dgm:prSet/>
      <dgm:spPr/>
      <dgm:t>
        <a:bodyPr/>
        <a:lstStyle/>
        <a:p>
          <a:endParaRPr lang="th-TH" sz="1600" b="0" i="0">
            <a:latin typeface="Arial" charset="0"/>
            <a:ea typeface="Arial" charset="0"/>
            <a:cs typeface="Arial" charset="0"/>
          </a:endParaRPr>
        </a:p>
      </dgm:t>
    </dgm:pt>
    <dgm:pt modelId="{5BF1EB4E-9B0E-4EF1-8F42-5B9C3682FA10}">
      <dgm:prSet custT="1"/>
      <dgm:spPr/>
      <dgm:t>
        <a:bodyPr/>
        <a:lstStyle/>
        <a:p>
          <a:r>
            <a:rPr lang="en-US" sz="1600" b="0" i="0" dirty="0">
              <a:latin typeface="Arial" charset="0"/>
              <a:ea typeface="Arial" charset="0"/>
              <a:cs typeface="Arial" charset="0"/>
            </a:rPr>
            <a:t>Establish the totality of brand meaning in the minds of consumers</a:t>
          </a:r>
        </a:p>
        <a:p>
          <a:endParaRPr lang="en-US" sz="1600" b="0" i="0" dirty="0">
            <a:latin typeface="Arial" charset="0"/>
            <a:ea typeface="Arial" charset="0"/>
            <a:cs typeface="Arial" charset="0"/>
          </a:endParaRPr>
        </a:p>
        <a:p>
          <a:r>
            <a:rPr lang="en-US" sz="1600" b="0" i="0" dirty="0">
              <a:latin typeface="Arial" charset="0"/>
              <a:ea typeface="Arial" charset="0"/>
              <a:cs typeface="Arial" charset="0"/>
            </a:rPr>
            <a:t>Position</a:t>
          </a:r>
        </a:p>
      </dgm:t>
    </dgm:pt>
    <dgm:pt modelId="{11F87347-CF77-4D83-BA78-116D1BAC28EC}" type="parTrans" cxnId="{278D269D-8FE1-4975-8184-B57B11ADD2CF}">
      <dgm:prSet/>
      <dgm:spPr/>
      <dgm:t>
        <a:bodyPr/>
        <a:lstStyle/>
        <a:p>
          <a:endParaRPr lang="th-TH" sz="1600" b="0" i="0">
            <a:latin typeface="Arial" charset="0"/>
            <a:ea typeface="Arial" charset="0"/>
            <a:cs typeface="Arial" charset="0"/>
          </a:endParaRPr>
        </a:p>
      </dgm:t>
    </dgm:pt>
    <dgm:pt modelId="{FD2E1622-E03A-4182-A110-D2995221F75D}" type="sibTrans" cxnId="{278D269D-8FE1-4975-8184-B57B11ADD2CF}">
      <dgm:prSet/>
      <dgm:spPr/>
      <dgm:t>
        <a:bodyPr/>
        <a:lstStyle/>
        <a:p>
          <a:endParaRPr lang="th-TH" sz="1600" b="0" i="0">
            <a:latin typeface="Arial" charset="0"/>
            <a:ea typeface="Arial" charset="0"/>
            <a:cs typeface="Arial" charset="0"/>
          </a:endParaRPr>
        </a:p>
      </dgm:t>
    </dgm:pt>
    <dgm:pt modelId="{FF018117-0B56-4AE0-86B9-86981D498B39}">
      <dgm:prSet custT="1"/>
      <dgm:spPr/>
      <dgm:t>
        <a:bodyPr/>
        <a:lstStyle/>
        <a:p>
          <a:r>
            <a:rPr lang="en-US" sz="1600" b="0" i="0" dirty="0">
              <a:latin typeface="Arial" charset="0"/>
              <a:ea typeface="Arial" charset="0"/>
              <a:cs typeface="Arial" charset="0"/>
            </a:rPr>
            <a:t>Elicit the proper customer responses to the brand identification and brand meaning</a:t>
          </a:r>
        </a:p>
        <a:p>
          <a:r>
            <a:rPr lang="en-US" sz="1600" b="0" i="0" dirty="0">
              <a:latin typeface="Arial" charset="0"/>
              <a:ea typeface="Arial" charset="0"/>
              <a:cs typeface="Arial" charset="0"/>
            </a:rPr>
            <a:t> </a:t>
          </a:r>
        </a:p>
        <a:p>
          <a:r>
            <a:rPr lang="en-US" sz="1600" b="0" i="0" dirty="0">
              <a:latin typeface="Arial" charset="0"/>
              <a:ea typeface="Arial" charset="0"/>
              <a:cs typeface="Arial" charset="0"/>
            </a:rPr>
            <a:t>Communicate</a:t>
          </a:r>
        </a:p>
      </dgm:t>
    </dgm:pt>
    <dgm:pt modelId="{721C3754-F68B-4C86-B28A-7C1D5009A4D1}" type="parTrans" cxnId="{0BAE24D6-4207-476B-9ACA-65072375884A}">
      <dgm:prSet/>
      <dgm:spPr/>
      <dgm:t>
        <a:bodyPr/>
        <a:lstStyle/>
        <a:p>
          <a:endParaRPr lang="th-TH" sz="1600" b="0" i="0">
            <a:latin typeface="Arial" charset="0"/>
            <a:ea typeface="Arial" charset="0"/>
            <a:cs typeface="Arial" charset="0"/>
          </a:endParaRPr>
        </a:p>
      </dgm:t>
    </dgm:pt>
    <dgm:pt modelId="{12784058-C957-46F5-B0B2-884A3397F6B5}" type="sibTrans" cxnId="{0BAE24D6-4207-476B-9ACA-65072375884A}">
      <dgm:prSet/>
      <dgm:spPr/>
      <dgm:t>
        <a:bodyPr/>
        <a:lstStyle/>
        <a:p>
          <a:endParaRPr lang="th-TH" sz="1600" b="0" i="0">
            <a:latin typeface="Arial" charset="0"/>
            <a:ea typeface="Arial" charset="0"/>
            <a:cs typeface="Arial" charset="0"/>
          </a:endParaRPr>
        </a:p>
      </dgm:t>
    </dgm:pt>
    <dgm:pt modelId="{1396C7BC-C495-4A58-87FE-0675CFD35F48}">
      <dgm:prSet custT="1"/>
      <dgm:spPr/>
      <dgm:t>
        <a:bodyPr/>
        <a:lstStyle/>
        <a:p>
          <a:r>
            <a:rPr lang="en-US" sz="1600" b="0" i="0" dirty="0">
              <a:latin typeface="Arial" charset="0"/>
              <a:ea typeface="Arial" charset="0"/>
              <a:cs typeface="Arial" charset="0"/>
            </a:rPr>
            <a:t>Convert brand response to create an intense, active loyalty relationship between customers and the brand Customer Relations</a:t>
          </a:r>
        </a:p>
      </dgm:t>
    </dgm:pt>
    <dgm:pt modelId="{C79946F7-3916-45D1-92CB-7C93BFC1768C}" type="parTrans" cxnId="{FDDB2A16-7A7B-41F1-85A9-5A2A43A31834}">
      <dgm:prSet/>
      <dgm:spPr/>
      <dgm:t>
        <a:bodyPr/>
        <a:lstStyle/>
        <a:p>
          <a:endParaRPr lang="th-TH" sz="1600" b="0" i="0">
            <a:latin typeface="Arial" charset="0"/>
            <a:ea typeface="Arial" charset="0"/>
            <a:cs typeface="Arial" charset="0"/>
          </a:endParaRPr>
        </a:p>
      </dgm:t>
    </dgm:pt>
    <dgm:pt modelId="{ABACDC20-A51B-47C1-9175-EE61B492B1AA}" type="sibTrans" cxnId="{FDDB2A16-7A7B-41F1-85A9-5A2A43A31834}">
      <dgm:prSet/>
      <dgm:spPr/>
      <dgm:t>
        <a:bodyPr/>
        <a:lstStyle/>
        <a:p>
          <a:endParaRPr lang="th-TH" sz="1600" b="0" i="0">
            <a:latin typeface="Arial" charset="0"/>
            <a:ea typeface="Arial" charset="0"/>
            <a:cs typeface="Arial" charset="0"/>
          </a:endParaRPr>
        </a:p>
      </dgm:t>
    </dgm:pt>
    <dgm:pt modelId="{45DD37D2-C670-46C3-A1CE-DA8216C29F33}" type="pres">
      <dgm:prSet presAssocID="{8D393AB7-40AC-4708-9445-C85DF9D73CE3}" presName="Name0" presStyleCnt="0">
        <dgm:presLayoutVars>
          <dgm:dir/>
          <dgm:resizeHandles val="exact"/>
        </dgm:presLayoutVars>
      </dgm:prSet>
      <dgm:spPr/>
    </dgm:pt>
    <dgm:pt modelId="{6621566A-AE3D-4161-9C85-B36B94F3A8B5}" type="pres">
      <dgm:prSet presAssocID="{8D393AB7-40AC-4708-9445-C85DF9D73CE3}" presName="bkgdShp" presStyleLbl="alignAccFollowNode1" presStyleIdx="0" presStyleCnt="1"/>
      <dgm:spPr/>
    </dgm:pt>
    <dgm:pt modelId="{79442CEC-01A3-4F82-8030-D3291A0E9FE8}" type="pres">
      <dgm:prSet presAssocID="{8D393AB7-40AC-4708-9445-C85DF9D73CE3}" presName="linComp" presStyleCnt="0"/>
      <dgm:spPr/>
    </dgm:pt>
    <dgm:pt modelId="{C8EEB9D9-633E-460C-8C31-3F6C3932C000}" type="pres">
      <dgm:prSet presAssocID="{2F65459D-1587-48CC-8723-D2606F8C9AE3}" presName="compNode" presStyleCnt="0"/>
      <dgm:spPr/>
    </dgm:pt>
    <dgm:pt modelId="{AB04C73C-879D-4BF2-A7C5-0623F6AADB12}" type="pres">
      <dgm:prSet presAssocID="{2F65459D-1587-48CC-8723-D2606F8C9AE3}" presName="node" presStyleLbl="node1" presStyleIdx="0" presStyleCnt="4">
        <dgm:presLayoutVars>
          <dgm:bulletEnabled val="1"/>
        </dgm:presLayoutVars>
      </dgm:prSet>
      <dgm:spPr/>
    </dgm:pt>
    <dgm:pt modelId="{5D6E22CC-DF94-4F9A-99E4-83C5545B3A6B}" type="pres">
      <dgm:prSet presAssocID="{2F65459D-1587-48CC-8723-D2606F8C9AE3}" presName="invisiNode" presStyleLbl="node1" presStyleIdx="0" presStyleCnt="4"/>
      <dgm:spPr/>
    </dgm:pt>
    <dgm:pt modelId="{EC13971D-2093-4900-B305-EFB367C6CF28}" type="pres">
      <dgm:prSet presAssocID="{2F65459D-1587-48CC-8723-D2606F8C9AE3}" presName="imagNode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77297EB-73B9-43E9-B3E1-63F0B973AD61}" type="pres">
      <dgm:prSet presAssocID="{E6A31DFC-B4DF-424D-A74B-E7E5EEA46DC2}" presName="sibTrans" presStyleLbl="sibTrans2D1" presStyleIdx="0" presStyleCnt="0"/>
      <dgm:spPr/>
    </dgm:pt>
    <dgm:pt modelId="{008CC775-078E-4197-8A69-15D66712EAAA}" type="pres">
      <dgm:prSet presAssocID="{5BF1EB4E-9B0E-4EF1-8F42-5B9C3682FA10}" presName="compNode" presStyleCnt="0"/>
      <dgm:spPr/>
    </dgm:pt>
    <dgm:pt modelId="{287A8153-B596-4B3D-88E7-4764424878D8}" type="pres">
      <dgm:prSet presAssocID="{5BF1EB4E-9B0E-4EF1-8F42-5B9C3682FA10}" presName="node" presStyleLbl="node1" presStyleIdx="1" presStyleCnt="4">
        <dgm:presLayoutVars>
          <dgm:bulletEnabled val="1"/>
        </dgm:presLayoutVars>
      </dgm:prSet>
      <dgm:spPr/>
    </dgm:pt>
    <dgm:pt modelId="{479FAD61-7A90-4138-A2F1-0788B272D5FF}" type="pres">
      <dgm:prSet presAssocID="{5BF1EB4E-9B0E-4EF1-8F42-5B9C3682FA10}" presName="invisiNode" presStyleLbl="node1" presStyleIdx="1" presStyleCnt="4"/>
      <dgm:spPr/>
    </dgm:pt>
    <dgm:pt modelId="{C0AB767A-B5D7-427D-A4BD-911AAEDBBE23}" type="pres">
      <dgm:prSet presAssocID="{5BF1EB4E-9B0E-4EF1-8F42-5B9C3682FA10}" presName="imagNode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663730D2-56EF-437F-9592-B10C5088BCFA}" type="pres">
      <dgm:prSet presAssocID="{FD2E1622-E03A-4182-A110-D2995221F75D}" presName="sibTrans" presStyleLbl="sibTrans2D1" presStyleIdx="0" presStyleCnt="0"/>
      <dgm:spPr/>
    </dgm:pt>
    <dgm:pt modelId="{9AFE373F-7C93-485E-8509-B0D7FBDBB99D}" type="pres">
      <dgm:prSet presAssocID="{FF018117-0B56-4AE0-86B9-86981D498B39}" presName="compNode" presStyleCnt="0"/>
      <dgm:spPr/>
    </dgm:pt>
    <dgm:pt modelId="{87D92D3C-194D-49AB-8945-2F370C8DCA7D}" type="pres">
      <dgm:prSet presAssocID="{FF018117-0B56-4AE0-86B9-86981D498B39}" presName="node" presStyleLbl="node1" presStyleIdx="2" presStyleCnt="4">
        <dgm:presLayoutVars>
          <dgm:bulletEnabled val="1"/>
        </dgm:presLayoutVars>
      </dgm:prSet>
      <dgm:spPr/>
    </dgm:pt>
    <dgm:pt modelId="{7E701B84-90FD-4061-8112-B78F2E597B10}" type="pres">
      <dgm:prSet presAssocID="{FF018117-0B56-4AE0-86B9-86981D498B39}" presName="invisiNode" presStyleLbl="node1" presStyleIdx="2" presStyleCnt="4"/>
      <dgm:spPr/>
    </dgm:pt>
    <dgm:pt modelId="{04B96544-3C9B-4E66-AA68-A2E2243F66A4}" type="pres">
      <dgm:prSet presAssocID="{FF018117-0B56-4AE0-86B9-86981D498B39}" presName="imagNode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289FD26-7562-4A06-86B6-7E5E3A8EB84B}" type="pres">
      <dgm:prSet presAssocID="{12784058-C957-46F5-B0B2-884A3397F6B5}" presName="sibTrans" presStyleLbl="sibTrans2D1" presStyleIdx="0" presStyleCnt="0"/>
      <dgm:spPr/>
    </dgm:pt>
    <dgm:pt modelId="{713DAB92-184B-464F-801A-D67EAB0002E3}" type="pres">
      <dgm:prSet presAssocID="{1396C7BC-C495-4A58-87FE-0675CFD35F48}" presName="compNode" presStyleCnt="0"/>
      <dgm:spPr/>
    </dgm:pt>
    <dgm:pt modelId="{358B26B6-5B00-4D63-87F4-472ED5F14824}" type="pres">
      <dgm:prSet presAssocID="{1396C7BC-C495-4A58-87FE-0675CFD35F48}" presName="node" presStyleLbl="node1" presStyleIdx="3" presStyleCnt="4">
        <dgm:presLayoutVars>
          <dgm:bulletEnabled val="1"/>
        </dgm:presLayoutVars>
      </dgm:prSet>
      <dgm:spPr/>
    </dgm:pt>
    <dgm:pt modelId="{8F1D1063-9E2F-43DB-8559-A7032135370F}" type="pres">
      <dgm:prSet presAssocID="{1396C7BC-C495-4A58-87FE-0675CFD35F48}" presName="invisiNode" presStyleLbl="node1" presStyleIdx="3" presStyleCnt="4"/>
      <dgm:spPr/>
    </dgm:pt>
    <dgm:pt modelId="{1B09ECEF-5373-4FFC-AA38-9579B65AB9EA}" type="pres">
      <dgm:prSet presAssocID="{1396C7BC-C495-4A58-87FE-0675CFD35F48}" presName="imagNode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FDDB2A16-7A7B-41F1-85A9-5A2A43A31834}" srcId="{8D393AB7-40AC-4708-9445-C85DF9D73CE3}" destId="{1396C7BC-C495-4A58-87FE-0675CFD35F48}" srcOrd="3" destOrd="0" parTransId="{C79946F7-3916-45D1-92CB-7C93BFC1768C}" sibTransId="{ABACDC20-A51B-47C1-9175-EE61B492B1AA}"/>
    <dgm:cxn modelId="{C94DC223-A1E5-694F-B75B-10407A0B50E0}" type="presOf" srcId="{1396C7BC-C495-4A58-87FE-0675CFD35F48}" destId="{358B26B6-5B00-4D63-87F4-472ED5F14824}" srcOrd="0" destOrd="0" presId="urn:microsoft.com/office/officeart/2005/8/layout/pList2#1"/>
    <dgm:cxn modelId="{E28FDF2D-4184-FD43-BB51-E69B1EC4DD19}" type="presOf" srcId="{E6A31DFC-B4DF-424D-A74B-E7E5EEA46DC2}" destId="{677297EB-73B9-43E9-B3E1-63F0B973AD61}" srcOrd="0" destOrd="0" presId="urn:microsoft.com/office/officeart/2005/8/layout/pList2#1"/>
    <dgm:cxn modelId="{83DB1F6A-C3B2-E443-8737-41849864F202}" type="presOf" srcId="{FF018117-0B56-4AE0-86B9-86981D498B39}" destId="{87D92D3C-194D-49AB-8945-2F370C8DCA7D}" srcOrd="0" destOrd="0" presId="urn:microsoft.com/office/officeart/2005/8/layout/pList2#1"/>
    <dgm:cxn modelId="{201F5C56-00C3-7049-96C9-0AA88A3B06D0}" type="presOf" srcId="{5BF1EB4E-9B0E-4EF1-8F42-5B9C3682FA10}" destId="{287A8153-B596-4B3D-88E7-4764424878D8}" srcOrd="0" destOrd="0" presId="urn:microsoft.com/office/officeart/2005/8/layout/pList2#1"/>
    <dgm:cxn modelId="{CDD40B7B-7776-1441-8603-5471918D6717}" type="presOf" srcId="{2F65459D-1587-48CC-8723-D2606F8C9AE3}" destId="{AB04C73C-879D-4BF2-A7C5-0623F6AADB12}" srcOrd="0" destOrd="0" presId="urn:microsoft.com/office/officeart/2005/8/layout/pList2#1"/>
    <dgm:cxn modelId="{D538939C-44E6-064B-B850-3AC950D22D7D}" type="presOf" srcId="{12784058-C957-46F5-B0B2-884A3397F6B5}" destId="{D289FD26-7562-4A06-86B6-7E5E3A8EB84B}" srcOrd="0" destOrd="0" presId="urn:microsoft.com/office/officeart/2005/8/layout/pList2#1"/>
    <dgm:cxn modelId="{278D269D-8FE1-4975-8184-B57B11ADD2CF}" srcId="{8D393AB7-40AC-4708-9445-C85DF9D73CE3}" destId="{5BF1EB4E-9B0E-4EF1-8F42-5B9C3682FA10}" srcOrd="1" destOrd="0" parTransId="{11F87347-CF77-4D83-BA78-116D1BAC28EC}" sibTransId="{FD2E1622-E03A-4182-A110-D2995221F75D}"/>
    <dgm:cxn modelId="{CAE763D4-8872-F044-B1D4-E62A5CD2437A}" type="presOf" srcId="{FD2E1622-E03A-4182-A110-D2995221F75D}" destId="{663730D2-56EF-437F-9592-B10C5088BCFA}" srcOrd="0" destOrd="0" presId="urn:microsoft.com/office/officeart/2005/8/layout/pList2#1"/>
    <dgm:cxn modelId="{0BAE24D6-4207-476B-9ACA-65072375884A}" srcId="{8D393AB7-40AC-4708-9445-C85DF9D73CE3}" destId="{FF018117-0B56-4AE0-86B9-86981D498B39}" srcOrd="2" destOrd="0" parTransId="{721C3754-F68B-4C86-B28A-7C1D5009A4D1}" sibTransId="{12784058-C957-46F5-B0B2-884A3397F6B5}"/>
    <dgm:cxn modelId="{C608E1ED-86B2-7245-BB7C-C79E3A03C800}" type="presOf" srcId="{8D393AB7-40AC-4708-9445-C85DF9D73CE3}" destId="{45DD37D2-C670-46C3-A1CE-DA8216C29F33}" srcOrd="0" destOrd="0" presId="urn:microsoft.com/office/officeart/2005/8/layout/pList2#1"/>
    <dgm:cxn modelId="{5B7619FB-0C55-4846-AD1E-8B4583E6E387}" srcId="{8D393AB7-40AC-4708-9445-C85DF9D73CE3}" destId="{2F65459D-1587-48CC-8723-D2606F8C9AE3}" srcOrd="0" destOrd="0" parTransId="{1327A507-4F74-49CB-B59C-28D1E0EC57D0}" sibTransId="{E6A31DFC-B4DF-424D-A74B-E7E5EEA46DC2}"/>
    <dgm:cxn modelId="{03B00CCD-5297-1B4A-BE3A-39BC07304C87}" type="presParOf" srcId="{45DD37D2-C670-46C3-A1CE-DA8216C29F33}" destId="{6621566A-AE3D-4161-9C85-B36B94F3A8B5}" srcOrd="0" destOrd="0" presId="urn:microsoft.com/office/officeart/2005/8/layout/pList2#1"/>
    <dgm:cxn modelId="{8FB73EE1-C8BF-C248-8D68-6E039FE5E75C}" type="presParOf" srcId="{45DD37D2-C670-46C3-A1CE-DA8216C29F33}" destId="{79442CEC-01A3-4F82-8030-D3291A0E9FE8}" srcOrd="1" destOrd="0" presId="urn:microsoft.com/office/officeart/2005/8/layout/pList2#1"/>
    <dgm:cxn modelId="{A646C611-FDE8-AC45-BC3C-DF4B1478DC9E}" type="presParOf" srcId="{79442CEC-01A3-4F82-8030-D3291A0E9FE8}" destId="{C8EEB9D9-633E-460C-8C31-3F6C3932C000}" srcOrd="0" destOrd="0" presId="urn:microsoft.com/office/officeart/2005/8/layout/pList2#1"/>
    <dgm:cxn modelId="{A7BE5680-6E23-1D4E-BC09-A2E1B0E93E67}" type="presParOf" srcId="{C8EEB9D9-633E-460C-8C31-3F6C3932C000}" destId="{AB04C73C-879D-4BF2-A7C5-0623F6AADB12}" srcOrd="0" destOrd="0" presId="urn:microsoft.com/office/officeart/2005/8/layout/pList2#1"/>
    <dgm:cxn modelId="{654452F6-EE5B-5447-BD7C-EDAE74B5B103}" type="presParOf" srcId="{C8EEB9D9-633E-460C-8C31-3F6C3932C000}" destId="{5D6E22CC-DF94-4F9A-99E4-83C5545B3A6B}" srcOrd="1" destOrd="0" presId="urn:microsoft.com/office/officeart/2005/8/layout/pList2#1"/>
    <dgm:cxn modelId="{7DC43DBF-EC95-8F4E-8E31-44BD09E687C1}" type="presParOf" srcId="{C8EEB9D9-633E-460C-8C31-3F6C3932C000}" destId="{EC13971D-2093-4900-B305-EFB367C6CF28}" srcOrd="2" destOrd="0" presId="urn:microsoft.com/office/officeart/2005/8/layout/pList2#1"/>
    <dgm:cxn modelId="{376D91C5-305D-4C41-9D16-46B07CFA872A}" type="presParOf" srcId="{79442CEC-01A3-4F82-8030-D3291A0E9FE8}" destId="{677297EB-73B9-43E9-B3E1-63F0B973AD61}" srcOrd="1" destOrd="0" presId="urn:microsoft.com/office/officeart/2005/8/layout/pList2#1"/>
    <dgm:cxn modelId="{2E1DB049-DDFB-4E48-9066-0BE9DBB13AC3}" type="presParOf" srcId="{79442CEC-01A3-4F82-8030-D3291A0E9FE8}" destId="{008CC775-078E-4197-8A69-15D66712EAAA}" srcOrd="2" destOrd="0" presId="urn:microsoft.com/office/officeart/2005/8/layout/pList2#1"/>
    <dgm:cxn modelId="{D5FA22B2-E25A-8E42-93C1-C80A7EB0B4B1}" type="presParOf" srcId="{008CC775-078E-4197-8A69-15D66712EAAA}" destId="{287A8153-B596-4B3D-88E7-4764424878D8}" srcOrd="0" destOrd="0" presId="urn:microsoft.com/office/officeart/2005/8/layout/pList2#1"/>
    <dgm:cxn modelId="{031D0668-B4CB-CA43-8B62-15FDB75965D9}" type="presParOf" srcId="{008CC775-078E-4197-8A69-15D66712EAAA}" destId="{479FAD61-7A90-4138-A2F1-0788B272D5FF}" srcOrd="1" destOrd="0" presId="urn:microsoft.com/office/officeart/2005/8/layout/pList2#1"/>
    <dgm:cxn modelId="{660D8F50-CEE9-B746-A83C-B86CBD998FCC}" type="presParOf" srcId="{008CC775-078E-4197-8A69-15D66712EAAA}" destId="{C0AB767A-B5D7-427D-A4BD-911AAEDBBE23}" srcOrd="2" destOrd="0" presId="urn:microsoft.com/office/officeart/2005/8/layout/pList2#1"/>
    <dgm:cxn modelId="{CC53D528-9E63-0646-9667-D40F93633D0A}" type="presParOf" srcId="{79442CEC-01A3-4F82-8030-D3291A0E9FE8}" destId="{663730D2-56EF-437F-9592-B10C5088BCFA}" srcOrd="3" destOrd="0" presId="urn:microsoft.com/office/officeart/2005/8/layout/pList2#1"/>
    <dgm:cxn modelId="{7EA7D775-1D9E-254A-80A9-F00E97787CF6}" type="presParOf" srcId="{79442CEC-01A3-4F82-8030-D3291A0E9FE8}" destId="{9AFE373F-7C93-485E-8509-B0D7FBDBB99D}" srcOrd="4" destOrd="0" presId="urn:microsoft.com/office/officeart/2005/8/layout/pList2#1"/>
    <dgm:cxn modelId="{4D4BAFAD-7C6E-5846-91BE-B9E9944F1A66}" type="presParOf" srcId="{9AFE373F-7C93-485E-8509-B0D7FBDBB99D}" destId="{87D92D3C-194D-49AB-8945-2F370C8DCA7D}" srcOrd="0" destOrd="0" presId="urn:microsoft.com/office/officeart/2005/8/layout/pList2#1"/>
    <dgm:cxn modelId="{D218A1CF-A66C-8241-ABAD-B5D61CDA13C9}" type="presParOf" srcId="{9AFE373F-7C93-485E-8509-B0D7FBDBB99D}" destId="{7E701B84-90FD-4061-8112-B78F2E597B10}" srcOrd="1" destOrd="0" presId="urn:microsoft.com/office/officeart/2005/8/layout/pList2#1"/>
    <dgm:cxn modelId="{4BA62099-33A6-AC4F-8C9D-61E07AB398F3}" type="presParOf" srcId="{9AFE373F-7C93-485E-8509-B0D7FBDBB99D}" destId="{04B96544-3C9B-4E66-AA68-A2E2243F66A4}" srcOrd="2" destOrd="0" presId="urn:microsoft.com/office/officeart/2005/8/layout/pList2#1"/>
    <dgm:cxn modelId="{C5357A5C-657C-C04A-A886-5C71AD7D6204}" type="presParOf" srcId="{79442CEC-01A3-4F82-8030-D3291A0E9FE8}" destId="{D289FD26-7562-4A06-86B6-7E5E3A8EB84B}" srcOrd="5" destOrd="0" presId="urn:microsoft.com/office/officeart/2005/8/layout/pList2#1"/>
    <dgm:cxn modelId="{147978FE-9962-874A-9251-D8ACE8A25E4F}" type="presParOf" srcId="{79442CEC-01A3-4F82-8030-D3291A0E9FE8}" destId="{713DAB92-184B-464F-801A-D67EAB0002E3}" srcOrd="6" destOrd="0" presId="urn:microsoft.com/office/officeart/2005/8/layout/pList2#1"/>
    <dgm:cxn modelId="{68BCBE83-4900-C340-9A17-CD0A5890E7A0}" type="presParOf" srcId="{713DAB92-184B-464F-801A-D67EAB0002E3}" destId="{358B26B6-5B00-4D63-87F4-472ED5F14824}" srcOrd="0" destOrd="0" presId="urn:microsoft.com/office/officeart/2005/8/layout/pList2#1"/>
    <dgm:cxn modelId="{83D40D5A-85B6-8D41-9381-5C7F9BE7B8AF}" type="presParOf" srcId="{713DAB92-184B-464F-801A-D67EAB0002E3}" destId="{8F1D1063-9E2F-43DB-8559-A7032135370F}" srcOrd="1" destOrd="0" presId="urn:microsoft.com/office/officeart/2005/8/layout/pList2#1"/>
    <dgm:cxn modelId="{10645D54-BC16-8C4E-842E-6E6BC6B2A88B}" type="presParOf" srcId="{713DAB92-184B-464F-801A-D67EAB0002E3}" destId="{1B09ECEF-5373-4FFC-AA38-9579B65AB9EA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29D712-87C4-4409-B90E-2843EC09FAF5}" type="doc">
      <dgm:prSet loTypeId="urn:microsoft.com/office/officeart/2005/8/layout/pyramid3" loCatId="pyramid" qsTypeId="urn:microsoft.com/office/officeart/2005/8/quickstyle/simple1" qsCatId="simple" csTypeId="urn:microsoft.com/office/officeart/2005/8/colors/colorful4" csCatId="colorful" phldr="1"/>
      <dgm:spPr/>
    </dgm:pt>
    <dgm:pt modelId="{5093D975-7D1C-4D2E-A22E-FF02E33FE177}">
      <dgm:prSet phldrT="[ข้อความ]" custT="1"/>
      <dgm:spPr>
        <a:solidFill>
          <a:srgbClr val="FFC000"/>
        </a:solidFill>
      </dgm:spPr>
      <dgm:t>
        <a:bodyPr/>
        <a:lstStyle/>
        <a:p>
          <a:r>
            <a:rPr lang="en-US" sz="1600" b="1" dirty="0">
              <a:solidFill>
                <a:schemeClr val="bg1"/>
              </a:solidFill>
            </a:rPr>
            <a:t>Awareness</a:t>
          </a:r>
          <a:endParaRPr lang="th-TH" sz="1600" b="1" dirty="0">
            <a:solidFill>
              <a:schemeClr val="bg1"/>
            </a:solidFill>
          </a:endParaRPr>
        </a:p>
      </dgm:t>
    </dgm:pt>
    <dgm:pt modelId="{3BF8EF2A-37CD-4138-9D66-652B3F15F213}" type="parTrans" cxnId="{6DBDC131-40A5-437C-939A-31E123C56593}">
      <dgm:prSet/>
      <dgm:spPr/>
      <dgm:t>
        <a:bodyPr/>
        <a:lstStyle/>
        <a:p>
          <a:endParaRPr lang="th-TH" sz="2000"/>
        </a:p>
      </dgm:t>
    </dgm:pt>
    <dgm:pt modelId="{9B0EAA4F-CE01-41B7-A185-46D3E0FB225C}" type="sibTrans" cxnId="{6DBDC131-40A5-437C-939A-31E123C56593}">
      <dgm:prSet/>
      <dgm:spPr/>
      <dgm:t>
        <a:bodyPr/>
        <a:lstStyle/>
        <a:p>
          <a:endParaRPr lang="th-TH" sz="2000"/>
        </a:p>
      </dgm:t>
    </dgm:pt>
    <dgm:pt modelId="{C8BA69D7-9530-429B-8ECB-9D6BCF7034B0}">
      <dgm:prSet phldrT="[ข้อความ]" custT="1"/>
      <dgm:spPr>
        <a:solidFill>
          <a:srgbClr val="99CC00"/>
        </a:solidFill>
      </dgm:spPr>
      <dgm:t>
        <a:bodyPr/>
        <a:lstStyle/>
        <a:p>
          <a:r>
            <a:rPr lang="en-US" sz="1600" b="1" dirty="0"/>
            <a:t>Interest</a:t>
          </a:r>
          <a:endParaRPr lang="th-TH" sz="1600" b="1" dirty="0"/>
        </a:p>
      </dgm:t>
    </dgm:pt>
    <dgm:pt modelId="{816C9717-BAF6-4FC7-BBAB-B03854AB91E8}" type="parTrans" cxnId="{953A5C4A-E826-4A58-BFC4-D46D5DA9276B}">
      <dgm:prSet/>
      <dgm:spPr/>
      <dgm:t>
        <a:bodyPr/>
        <a:lstStyle/>
        <a:p>
          <a:endParaRPr lang="th-TH" sz="2000"/>
        </a:p>
      </dgm:t>
    </dgm:pt>
    <dgm:pt modelId="{5EED7562-5628-4CB5-81FC-3A3925F23F5B}" type="sibTrans" cxnId="{953A5C4A-E826-4A58-BFC4-D46D5DA9276B}">
      <dgm:prSet/>
      <dgm:spPr/>
      <dgm:t>
        <a:bodyPr/>
        <a:lstStyle/>
        <a:p>
          <a:endParaRPr lang="th-TH" sz="2000"/>
        </a:p>
      </dgm:t>
    </dgm:pt>
    <dgm:pt modelId="{239A9309-363E-45ED-8D93-7249055E78DB}">
      <dgm:prSet phldrT="[ข้อความ]" custT="1"/>
      <dgm:spPr>
        <a:solidFill>
          <a:srgbClr val="6666FF"/>
        </a:solidFill>
      </dgm:spPr>
      <dgm:t>
        <a:bodyPr/>
        <a:lstStyle/>
        <a:p>
          <a:r>
            <a:rPr lang="en-US" sz="1600" b="1" dirty="0"/>
            <a:t>Consideration</a:t>
          </a:r>
          <a:endParaRPr lang="th-TH" sz="1600" b="1" dirty="0"/>
        </a:p>
      </dgm:t>
    </dgm:pt>
    <dgm:pt modelId="{06BFBFD4-EFD2-4F6A-8CFC-DCBF5EF24E72}" type="parTrans" cxnId="{D57BE270-FE25-49BB-911D-1C075A95533E}">
      <dgm:prSet/>
      <dgm:spPr/>
      <dgm:t>
        <a:bodyPr/>
        <a:lstStyle/>
        <a:p>
          <a:endParaRPr lang="th-TH" sz="2000"/>
        </a:p>
      </dgm:t>
    </dgm:pt>
    <dgm:pt modelId="{0DC57DE0-5FA4-4B63-86D2-0D9AAF530AEE}" type="sibTrans" cxnId="{D57BE270-FE25-49BB-911D-1C075A95533E}">
      <dgm:prSet/>
      <dgm:spPr/>
      <dgm:t>
        <a:bodyPr/>
        <a:lstStyle/>
        <a:p>
          <a:endParaRPr lang="th-TH" sz="2000"/>
        </a:p>
      </dgm:t>
    </dgm:pt>
    <dgm:pt modelId="{52F119F9-D71B-46A0-8D82-689060550690}">
      <dgm:prSet phldrT="[ข้อความ]" custT="1"/>
      <dgm:spPr>
        <a:solidFill>
          <a:srgbClr val="FF7C80"/>
        </a:solidFill>
      </dgm:spPr>
      <dgm:t>
        <a:bodyPr/>
        <a:lstStyle/>
        <a:p>
          <a:r>
            <a:rPr lang="en-US" sz="1600" b="1" dirty="0"/>
            <a:t>Intent</a:t>
          </a:r>
          <a:endParaRPr lang="th-TH" sz="1600" b="1" dirty="0"/>
        </a:p>
      </dgm:t>
    </dgm:pt>
    <dgm:pt modelId="{E50C2328-2B8E-4333-A5FF-E1D8FFC0935C}" type="parTrans" cxnId="{76FAA7C5-6CCF-497A-BF1B-29DA394C58AB}">
      <dgm:prSet/>
      <dgm:spPr/>
      <dgm:t>
        <a:bodyPr/>
        <a:lstStyle/>
        <a:p>
          <a:endParaRPr lang="th-TH" sz="2000"/>
        </a:p>
      </dgm:t>
    </dgm:pt>
    <dgm:pt modelId="{9185235D-000E-40FC-B405-CA47E655E84A}" type="sibTrans" cxnId="{76FAA7C5-6CCF-497A-BF1B-29DA394C58AB}">
      <dgm:prSet/>
      <dgm:spPr/>
      <dgm:t>
        <a:bodyPr/>
        <a:lstStyle/>
        <a:p>
          <a:endParaRPr lang="th-TH" sz="2000"/>
        </a:p>
      </dgm:t>
    </dgm:pt>
    <dgm:pt modelId="{4D54E81E-8FAB-4948-87F9-233708DD9119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en-US" sz="1600" b="1" dirty="0"/>
            <a:t>Evaluation</a:t>
          </a:r>
          <a:endParaRPr lang="th-TH" sz="1600" b="1" dirty="0"/>
        </a:p>
      </dgm:t>
    </dgm:pt>
    <dgm:pt modelId="{0D08ED4A-52EE-4C0E-85EB-76186D93CB90}" type="parTrans" cxnId="{CC483826-6390-4754-B1E1-84AAD41F2CFB}">
      <dgm:prSet/>
      <dgm:spPr/>
      <dgm:t>
        <a:bodyPr/>
        <a:lstStyle/>
        <a:p>
          <a:endParaRPr lang="th-TH" sz="2000"/>
        </a:p>
      </dgm:t>
    </dgm:pt>
    <dgm:pt modelId="{33ACD4D7-98D3-4E2F-BA15-060D968EA43A}" type="sibTrans" cxnId="{CC483826-6390-4754-B1E1-84AAD41F2CFB}">
      <dgm:prSet/>
      <dgm:spPr/>
      <dgm:t>
        <a:bodyPr/>
        <a:lstStyle/>
        <a:p>
          <a:endParaRPr lang="th-TH" sz="2000"/>
        </a:p>
      </dgm:t>
    </dgm:pt>
    <dgm:pt modelId="{F8448D55-4D1A-4380-813F-D9B389305707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 sz="1400" b="1" dirty="0"/>
            <a:t>Purchase</a:t>
          </a:r>
          <a:endParaRPr lang="th-TH" sz="1400" b="1" dirty="0"/>
        </a:p>
      </dgm:t>
    </dgm:pt>
    <dgm:pt modelId="{48835265-38AC-44AB-9856-EA4AC367904E}" type="parTrans" cxnId="{CDBEF3AF-499E-48C4-9B11-79E517C53918}">
      <dgm:prSet/>
      <dgm:spPr/>
      <dgm:t>
        <a:bodyPr/>
        <a:lstStyle/>
        <a:p>
          <a:endParaRPr lang="th-TH" sz="2000"/>
        </a:p>
      </dgm:t>
    </dgm:pt>
    <dgm:pt modelId="{41262517-E687-4FAD-A0A4-9087E4D4555B}" type="sibTrans" cxnId="{CDBEF3AF-499E-48C4-9B11-79E517C53918}">
      <dgm:prSet/>
      <dgm:spPr/>
      <dgm:t>
        <a:bodyPr/>
        <a:lstStyle/>
        <a:p>
          <a:endParaRPr lang="th-TH" sz="2000"/>
        </a:p>
      </dgm:t>
    </dgm:pt>
    <dgm:pt modelId="{2FC02EDA-EE4F-4A09-8140-3745A617F625}" type="pres">
      <dgm:prSet presAssocID="{2E29D712-87C4-4409-B90E-2843EC09FAF5}" presName="Name0" presStyleCnt="0">
        <dgm:presLayoutVars>
          <dgm:dir/>
          <dgm:animLvl val="lvl"/>
          <dgm:resizeHandles val="exact"/>
        </dgm:presLayoutVars>
      </dgm:prSet>
      <dgm:spPr/>
    </dgm:pt>
    <dgm:pt modelId="{ED2461CE-0FB7-4F3A-A4E7-87738F891D99}" type="pres">
      <dgm:prSet presAssocID="{5093D975-7D1C-4D2E-A22E-FF02E33FE177}" presName="Name8" presStyleCnt="0"/>
      <dgm:spPr/>
    </dgm:pt>
    <dgm:pt modelId="{0357BEA8-6E08-40BD-9CA9-935DC4D18AC4}" type="pres">
      <dgm:prSet presAssocID="{5093D975-7D1C-4D2E-A22E-FF02E33FE177}" presName="level" presStyleLbl="node1" presStyleIdx="0" presStyleCnt="6" custScaleY="152973" custLinFactNeighborX="-5010" custLinFactNeighborY="-82103">
        <dgm:presLayoutVars>
          <dgm:chMax val="1"/>
          <dgm:bulletEnabled val="1"/>
        </dgm:presLayoutVars>
      </dgm:prSet>
      <dgm:spPr/>
    </dgm:pt>
    <dgm:pt modelId="{58B256D4-A2B9-4582-9E3D-6474462975AF}" type="pres">
      <dgm:prSet presAssocID="{5093D975-7D1C-4D2E-A22E-FF02E33FE17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0A9236-56BE-47AE-BBA6-081F2394227D}" type="pres">
      <dgm:prSet presAssocID="{C8BA69D7-9530-429B-8ECB-9D6BCF7034B0}" presName="Name8" presStyleCnt="0"/>
      <dgm:spPr/>
    </dgm:pt>
    <dgm:pt modelId="{13FB7B85-2994-4B8C-94CF-CE37F8AFAF5D}" type="pres">
      <dgm:prSet presAssocID="{C8BA69D7-9530-429B-8ECB-9D6BCF7034B0}" presName="level" presStyleLbl="node1" presStyleIdx="1" presStyleCnt="6" custScaleY="115092">
        <dgm:presLayoutVars>
          <dgm:chMax val="1"/>
          <dgm:bulletEnabled val="1"/>
        </dgm:presLayoutVars>
      </dgm:prSet>
      <dgm:spPr/>
    </dgm:pt>
    <dgm:pt modelId="{743C5FF8-7A12-4F3F-8D93-269AF04D4065}" type="pres">
      <dgm:prSet presAssocID="{C8BA69D7-9530-429B-8ECB-9D6BCF7034B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24C1F18-45C3-4A4A-B056-59CC3D9EBDE7}" type="pres">
      <dgm:prSet presAssocID="{239A9309-363E-45ED-8D93-7249055E78DB}" presName="Name8" presStyleCnt="0"/>
      <dgm:spPr/>
    </dgm:pt>
    <dgm:pt modelId="{A3C7378F-66B3-4805-809D-06C599ABEE31}" type="pres">
      <dgm:prSet presAssocID="{239A9309-363E-45ED-8D93-7249055E78DB}" presName="level" presStyleLbl="node1" presStyleIdx="2" presStyleCnt="6" custScaleY="89141">
        <dgm:presLayoutVars>
          <dgm:chMax val="1"/>
          <dgm:bulletEnabled val="1"/>
        </dgm:presLayoutVars>
      </dgm:prSet>
      <dgm:spPr/>
    </dgm:pt>
    <dgm:pt modelId="{EBCE044A-B43D-4036-AAF0-977D994B88BE}" type="pres">
      <dgm:prSet presAssocID="{239A9309-363E-45ED-8D93-7249055E78DB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8443E7C-82EE-43E2-BC1D-ADC5CF51BA5E}" type="pres">
      <dgm:prSet presAssocID="{52F119F9-D71B-46A0-8D82-689060550690}" presName="Name8" presStyleCnt="0"/>
      <dgm:spPr/>
    </dgm:pt>
    <dgm:pt modelId="{2F2BDC20-3E34-435D-B8A8-BFEFCA781DB7}" type="pres">
      <dgm:prSet presAssocID="{52F119F9-D71B-46A0-8D82-689060550690}" presName="level" presStyleLbl="node1" presStyleIdx="3" presStyleCnt="6" custScaleY="68432">
        <dgm:presLayoutVars>
          <dgm:chMax val="1"/>
          <dgm:bulletEnabled val="1"/>
        </dgm:presLayoutVars>
      </dgm:prSet>
      <dgm:spPr/>
    </dgm:pt>
    <dgm:pt modelId="{88059FA0-DD99-488B-B298-347A0EF6C24A}" type="pres">
      <dgm:prSet presAssocID="{52F119F9-D71B-46A0-8D82-68906055069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E53896C-A446-48A1-BAC7-84D3580F33EF}" type="pres">
      <dgm:prSet presAssocID="{4D54E81E-8FAB-4948-87F9-233708DD9119}" presName="Name8" presStyleCnt="0"/>
      <dgm:spPr/>
    </dgm:pt>
    <dgm:pt modelId="{7355A70F-7052-4259-90D6-E5A4D4DD5BE3}" type="pres">
      <dgm:prSet presAssocID="{4D54E81E-8FAB-4948-87F9-233708DD9119}" presName="level" presStyleLbl="node1" presStyleIdx="4" presStyleCnt="6" custScaleY="55825">
        <dgm:presLayoutVars>
          <dgm:chMax val="1"/>
          <dgm:bulletEnabled val="1"/>
        </dgm:presLayoutVars>
      </dgm:prSet>
      <dgm:spPr/>
    </dgm:pt>
    <dgm:pt modelId="{9A0285B7-F826-44AE-A1DB-D0AE34610D1B}" type="pres">
      <dgm:prSet presAssocID="{4D54E81E-8FAB-4948-87F9-233708DD9119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9EE1040-928F-450D-B1D1-23735A23C536}" type="pres">
      <dgm:prSet presAssocID="{F8448D55-4D1A-4380-813F-D9B389305707}" presName="Name8" presStyleCnt="0"/>
      <dgm:spPr/>
    </dgm:pt>
    <dgm:pt modelId="{7B622EC9-D68D-4516-AD14-8297A36A0A20}" type="pres">
      <dgm:prSet presAssocID="{F8448D55-4D1A-4380-813F-D9B389305707}" presName="level" presStyleLbl="node1" presStyleIdx="5" presStyleCnt="6" custScaleY="47192">
        <dgm:presLayoutVars>
          <dgm:chMax val="1"/>
          <dgm:bulletEnabled val="1"/>
        </dgm:presLayoutVars>
      </dgm:prSet>
      <dgm:spPr/>
    </dgm:pt>
    <dgm:pt modelId="{8DE58DD5-01F0-4078-9817-6A9F1CD6908F}" type="pres">
      <dgm:prSet presAssocID="{F8448D55-4D1A-4380-813F-D9B389305707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71C92209-05ED-45F8-A779-2CAB9C0D5CD1}" type="presOf" srcId="{52F119F9-D71B-46A0-8D82-689060550690}" destId="{2F2BDC20-3E34-435D-B8A8-BFEFCA781DB7}" srcOrd="0" destOrd="0" presId="urn:microsoft.com/office/officeart/2005/8/layout/pyramid3"/>
    <dgm:cxn modelId="{004AD525-6A85-49D8-A3F2-550F54C99B25}" type="presOf" srcId="{2E29D712-87C4-4409-B90E-2843EC09FAF5}" destId="{2FC02EDA-EE4F-4A09-8140-3745A617F625}" srcOrd="0" destOrd="0" presId="urn:microsoft.com/office/officeart/2005/8/layout/pyramid3"/>
    <dgm:cxn modelId="{CC483826-6390-4754-B1E1-84AAD41F2CFB}" srcId="{2E29D712-87C4-4409-B90E-2843EC09FAF5}" destId="{4D54E81E-8FAB-4948-87F9-233708DD9119}" srcOrd="4" destOrd="0" parTransId="{0D08ED4A-52EE-4C0E-85EB-76186D93CB90}" sibTransId="{33ACD4D7-98D3-4E2F-BA15-060D968EA43A}"/>
    <dgm:cxn modelId="{6DBDC131-40A5-437C-939A-31E123C56593}" srcId="{2E29D712-87C4-4409-B90E-2843EC09FAF5}" destId="{5093D975-7D1C-4D2E-A22E-FF02E33FE177}" srcOrd="0" destOrd="0" parTransId="{3BF8EF2A-37CD-4138-9D66-652B3F15F213}" sibTransId="{9B0EAA4F-CE01-41B7-A185-46D3E0FB225C}"/>
    <dgm:cxn modelId="{53B0AC3D-DC39-410C-BEF8-4834B8A512EE}" type="presOf" srcId="{52F119F9-D71B-46A0-8D82-689060550690}" destId="{88059FA0-DD99-488B-B298-347A0EF6C24A}" srcOrd="1" destOrd="0" presId="urn:microsoft.com/office/officeart/2005/8/layout/pyramid3"/>
    <dgm:cxn modelId="{524E3363-4D49-4463-B19D-1964EC9BDF7B}" type="presOf" srcId="{F8448D55-4D1A-4380-813F-D9B389305707}" destId="{7B622EC9-D68D-4516-AD14-8297A36A0A20}" srcOrd="0" destOrd="0" presId="urn:microsoft.com/office/officeart/2005/8/layout/pyramid3"/>
    <dgm:cxn modelId="{17955A44-924E-46AE-8B6C-3C507EF6ED4B}" type="presOf" srcId="{4D54E81E-8FAB-4948-87F9-233708DD9119}" destId="{9A0285B7-F826-44AE-A1DB-D0AE34610D1B}" srcOrd="1" destOrd="0" presId="urn:microsoft.com/office/officeart/2005/8/layout/pyramid3"/>
    <dgm:cxn modelId="{953A5C4A-E826-4A58-BFC4-D46D5DA9276B}" srcId="{2E29D712-87C4-4409-B90E-2843EC09FAF5}" destId="{C8BA69D7-9530-429B-8ECB-9D6BCF7034B0}" srcOrd="1" destOrd="0" parTransId="{816C9717-BAF6-4FC7-BBAB-B03854AB91E8}" sibTransId="{5EED7562-5628-4CB5-81FC-3A3925F23F5B}"/>
    <dgm:cxn modelId="{D57BE270-FE25-49BB-911D-1C075A95533E}" srcId="{2E29D712-87C4-4409-B90E-2843EC09FAF5}" destId="{239A9309-363E-45ED-8D93-7249055E78DB}" srcOrd="2" destOrd="0" parTransId="{06BFBFD4-EFD2-4F6A-8CFC-DCBF5EF24E72}" sibTransId="{0DC57DE0-5FA4-4B63-86D2-0D9AAF530AEE}"/>
    <dgm:cxn modelId="{E7458480-F6CE-4236-904E-467DD551E585}" type="presOf" srcId="{C8BA69D7-9530-429B-8ECB-9D6BCF7034B0}" destId="{743C5FF8-7A12-4F3F-8D93-269AF04D4065}" srcOrd="1" destOrd="0" presId="urn:microsoft.com/office/officeart/2005/8/layout/pyramid3"/>
    <dgm:cxn modelId="{E3B24D83-06B5-4DF9-A4C9-F2FA9C136E63}" type="presOf" srcId="{239A9309-363E-45ED-8D93-7249055E78DB}" destId="{A3C7378F-66B3-4805-809D-06C599ABEE31}" srcOrd="0" destOrd="0" presId="urn:microsoft.com/office/officeart/2005/8/layout/pyramid3"/>
    <dgm:cxn modelId="{3AE6E193-C15E-4F2F-B8F1-C2D2651243B9}" type="presOf" srcId="{C8BA69D7-9530-429B-8ECB-9D6BCF7034B0}" destId="{13FB7B85-2994-4B8C-94CF-CE37F8AFAF5D}" srcOrd="0" destOrd="0" presId="urn:microsoft.com/office/officeart/2005/8/layout/pyramid3"/>
    <dgm:cxn modelId="{CDBEF3AF-499E-48C4-9B11-79E517C53918}" srcId="{2E29D712-87C4-4409-B90E-2843EC09FAF5}" destId="{F8448D55-4D1A-4380-813F-D9B389305707}" srcOrd="5" destOrd="0" parTransId="{48835265-38AC-44AB-9856-EA4AC367904E}" sibTransId="{41262517-E687-4FAD-A0A4-9087E4D4555B}"/>
    <dgm:cxn modelId="{75DDD4B8-A3F7-4659-8075-B9F9014509DC}" type="presOf" srcId="{4D54E81E-8FAB-4948-87F9-233708DD9119}" destId="{7355A70F-7052-4259-90D6-E5A4D4DD5BE3}" srcOrd="0" destOrd="0" presId="urn:microsoft.com/office/officeart/2005/8/layout/pyramid3"/>
    <dgm:cxn modelId="{D528ADBB-94B0-44EE-BAC9-EA713D08C71F}" type="presOf" srcId="{5093D975-7D1C-4D2E-A22E-FF02E33FE177}" destId="{0357BEA8-6E08-40BD-9CA9-935DC4D18AC4}" srcOrd="0" destOrd="0" presId="urn:microsoft.com/office/officeart/2005/8/layout/pyramid3"/>
    <dgm:cxn modelId="{76FAA7C5-6CCF-497A-BF1B-29DA394C58AB}" srcId="{2E29D712-87C4-4409-B90E-2843EC09FAF5}" destId="{52F119F9-D71B-46A0-8D82-689060550690}" srcOrd="3" destOrd="0" parTransId="{E50C2328-2B8E-4333-A5FF-E1D8FFC0935C}" sibTransId="{9185235D-000E-40FC-B405-CA47E655E84A}"/>
    <dgm:cxn modelId="{20C88DCD-4494-458A-98A6-B0527E7DC4E2}" type="presOf" srcId="{5093D975-7D1C-4D2E-A22E-FF02E33FE177}" destId="{58B256D4-A2B9-4582-9E3D-6474462975AF}" srcOrd="1" destOrd="0" presId="urn:microsoft.com/office/officeart/2005/8/layout/pyramid3"/>
    <dgm:cxn modelId="{A71F55CF-D653-4ED1-8AC7-84BD98B61204}" type="presOf" srcId="{F8448D55-4D1A-4380-813F-D9B389305707}" destId="{8DE58DD5-01F0-4078-9817-6A9F1CD6908F}" srcOrd="1" destOrd="0" presId="urn:microsoft.com/office/officeart/2005/8/layout/pyramid3"/>
    <dgm:cxn modelId="{B92620E6-25F7-4155-AF8C-62740CDCE58B}" type="presOf" srcId="{239A9309-363E-45ED-8D93-7249055E78DB}" destId="{EBCE044A-B43D-4036-AAF0-977D994B88BE}" srcOrd="1" destOrd="0" presId="urn:microsoft.com/office/officeart/2005/8/layout/pyramid3"/>
    <dgm:cxn modelId="{D2C921F8-A22A-405F-B751-FDCD553295EB}" type="presParOf" srcId="{2FC02EDA-EE4F-4A09-8140-3745A617F625}" destId="{ED2461CE-0FB7-4F3A-A4E7-87738F891D99}" srcOrd="0" destOrd="0" presId="urn:microsoft.com/office/officeart/2005/8/layout/pyramid3"/>
    <dgm:cxn modelId="{642ECD33-03A5-477D-A1BE-3AD051F20FEC}" type="presParOf" srcId="{ED2461CE-0FB7-4F3A-A4E7-87738F891D99}" destId="{0357BEA8-6E08-40BD-9CA9-935DC4D18AC4}" srcOrd="0" destOrd="0" presId="urn:microsoft.com/office/officeart/2005/8/layout/pyramid3"/>
    <dgm:cxn modelId="{7AE843B8-7E9B-42D8-B10E-63FDBF6F5D45}" type="presParOf" srcId="{ED2461CE-0FB7-4F3A-A4E7-87738F891D99}" destId="{58B256D4-A2B9-4582-9E3D-6474462975AF}" srcOrd="1" destOrd="0" presId="urn:microsoft.com/office/officeart/2005/8/layout/pyramid3"/>
    <dgm:cxn modelId="{770C3D94-45FC-4A16-A870-49EFA14D88F6}" type="presParOf" srcId="{2FC02EDA-EE4F-4A09-8140-3745A617F625}" destId="{3B0A9236-56BE-47AE-BBA6-081F2394227D}" srcOrd="1" destOrd="0" presId="urn:microsoft.com/office/officeart/2005/8/layout/pyramid3"/>
    <dgm:cxn modelId="{F7FD6033-BA98-4553-917D-9C0C2889DE74}" type="presParOf" srcId="{3B0A9236-56BE-47AE-BBA6-081F2394227D}" destId="{13FB7B85-2994-4B8C-94CF-CE37F8AFAF5D}" srcOrd="0" destOrd="0" presId="urn:microsoft.com/office/officeart/2005/8/layout/pyramid3"/>
    <dgm:cxn modelId="{291C5883-5D59-4AC1-84F0-5BCD7133FF44}" type="presParOf" srcId="{3B0A9236-56BE-47AE-BBA6-081F2394227D}" destId="{743C5FF8-7A12-4F3F-8D93-269AF04D4065}" srcOrd="1" destOrd="0" presId="urn:microsoft.com/office/officeart/2005/8/layout/pyramid3"/>
    <dgm:cxn modelId="{4E01FE72-A84B-4ABF-AB9A-8610BAB85F92}" type="presParOf" srcId="{2FC02EDA-EE4F-4A09-8140-3745A617F625}" destId="{424C1F18-45C3-4A4A-B056-59CC3D9EBDE7}" srcOrd="2" destOrd="0" presId="urn:microsoft.com/office/officeart/2005/8/layout/pyramid3"/>
    <dgm:cxn modelId="{913E9A3C-3452-4935-9DEF-2D47F0E06223}" type="presParOf" srcId="{424C1F18-45C3-4A4A-B056-59CC3D9EBDE7}" destId="{A3C7378F-66B3-4805-809D-06C599ABEE31}" srcOrd="0" destOrd="0" presId="urn:microsoft.com/office/officeart/2005/8/layout/pyramid3"/>
    <dgm:cxn modelId="{B4077B71-2C15-466F-A92E-35F752FEE1FE}" type="presParOf" srcId="{424C1F18-45C3-4A4A-B056-59CC3D9EBDE7}" destId="{EBCE044A-B43D-4036-AAF0-977D994B88BE}" srcOrd="1" destOrd="0" presId="urn:microsoft.com/office/officeart/2005/8/layout/pyramid3"/>
    <dgm:cxn modelId="{D88191E5-1082-47AD-B68A-43068A2F05F4}" type="presParOf" srcId="{2FC02EDA-EE4F-4A09-8140-3745A617F625}" destId="{08443E7C-82EE-43E2-BC1D-ADC5CF51BA5E}" srcOrd="3" destOrd="0" presId="urn:microsoft.com/office/officeart/2005/8/layout/pyramid3"/>
    <dgm:cxn modelId="{5FFE5FF0-01D4-4139-A62F-FFE73B97E9B6}" type="presParOf" srcId="{08443E7C-82EE-43E2-BC1D-ADC5CF51BA5E}" destId="{2F2BDC20-3E34-435D-B8A8-BFEFCA781DB7}" srcOrd="0" destOrd="0" presId="urn:microsoft.com/office/officeart/2005/8/layout/pyramid3"/>
    <dgm:cxn modelId="{786C8760-F9C1-400A-BCEC-3CF99E793985}" type="presParOf" srcId="{08443E7C-82EE-43E2-BC1D-ADC5CF51BA5E}" destId="{88059FA0-DD99-488B-B298-347A0EF6C24A}" srcOrd="1" destOrd="0" presId="urn:microsoft.com/office/officeart/2005/8/layout/pyramid3"/>
    <dgm:cxn modelId="{82565BD0-4435-4987-BDAA-08CF10AD0B98}" type="presParOf" srcId="{2FC02EDA-EE4F-4A09-8140-3745A617F625}" destId="{8E53896C-A446-48A1-BAC7-84D3580F33EF}" srcOrd="4" destOrd="0" presId="urn:microsoft.com/office/officeart/2005/8/layout/pyramid3"/>
    <dgm:cxn modelId="{F0A8291D-AA60-4C59-BAE5-05E9D0995B40}" type="presParOf" srcId="{8E53896C-A446-48A1-BAC7-84D3580F33EF}" destId="{7355A70F-7052-4259-90D6-E5A4D4DD5BE3}" srcOrd="0" destOrd="0" presId="urn:microsoft.com/office/officeart/2005/8/layout/pyramid3"/>
    <dgm:cxn modelId="{B96BF4DB-4789-48B8-911F-A47DA114C38A}" type="presParOf" srcId="{8E53896C-A446-48A1-BAC7-84D3580F33EF}" destId="{9A0285B7-F826-44AE-A1DB-D0AE34610D1B}" srcOrd="1" destOrd="0" presId="urn:microsoft.com/office/officeart/2005/8/layout/pyramid3"/>
    <dgm:cxn modelId="{946963D1-37E7-4B29-A53E-4D900B3AE2F7}" type="presParOf" srcId="{2FC02EDA-EE4F-4A09-8140-3745A617F625}" destId="{19EE1040-928F-450D-B1D1-23735A23C536}" srcOrd="5" destOrd="0" presId="urn:microsoft.com/office/officeart/2005/8/layout/pyramid3"/>
    <dgm:cxn modelId="{B454A816-1438-4F83-82E0-71E984BE08D5}" type="presParOf" srcId="{19EE1040-928F-450D-B1D1-23735A23C536}" destId="{7B622EC9-D68D-4516-AD14-8297A36A0A20}" srcOrd="0" destOrd="0" presId="urn:microsoft.com/office/officeart/2005/8/layout/pyramid3"/>
    <dgm:cxn modelId="{251F8D6B-710E-4E43-95AB-D29B6B62A153}" type="presParOf" srcId="{19EE1040-928F-450D-B1D1-23735A23C536}" destId="{8DE58DD5-01F0-4078-9817-6A9F1CD6908F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321D6-5C7A-4CCB-8292-104BBDBFE278}">
      <dsp:nvSpPr>
        <dsp:cNvPr id="0" name=""/>
        <dsp:cNvSpPr/>
      </dsp:nvSpPr>
      <dsp:spPr>
        <a:xfrm>
          <a:off x="3420" y="1279620"/>
          <a:ext cx="1116308" cy="11977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Undifferentiated (mass) marketing</a:t>
          </a:r>
          <a:endParaRPr lang="th-TH" sz="1400" kern="1200" dirty="0"/>
        </a:p>
      </dsp:txBody>
      <dsp:txXfrm>
        <a:off x="36116" y="1312316"/>
        <a:ext cx="1050916" cy="1132389"/>
      </dsp:txXfrm>
    </dsp:sp>
    <dsp:sp modelId="{79F8182E-6428-4C07-8078-4827065B4BB7}">
      <dsp:nvSpPr>
        <dsp:cNvPr id="0" name=""/>
        <dsp:cNvSpPr/>
      </dsp:nvSpPr>
      <dsp:spPr>
        <a:xfrm>
          <a:off x="1219592" y="1754679"/>
          <a:ext cx="211711" cy="2476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200" kern="1200"/>
        </a:p>
      </dsp:txBody>
      <dsp:txXfrm>
        <a:off x="1219592" y="1804211"/>
        <a:ext cx="148198" cy="148598"/>
      </dsp:txXfrm>
    </dsp:sp>
    <dsp:sp modelId="{124F33BD-CEDD-4B17-AFD1-1A8FC12D8C36}">
      <dsp:nvSpPr>
        <dsp:cNvPr id="0" name=""/>
        <dsp:cNvSpPr/>
      </dsp:nvSpPr>
      <dsp:spPr>
        <a:xfrm>
          <a:off x="1519184" y="1279620"/>
          <a:ext cx="998638" cy="11977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Differentiated (segmented) marketing</a:t>
          </a:r>
          <a:endParaRPr lang="th-TH" sz="1400" kern="1200" dirty="0"/>
        </a:p>
      </dsp:txBody>
      <dsp:txXfrm>
        <a:off x="1548433" y="1308869"/>
        <a:ext cx="940140" cy="1139283"/>
      </dsp:txXfrm>
    </dsp:sp>
    <dsp:sp modelId="{8477AA11-FDAE-4F8A-B0B6-E00DB1DA592B}">
      <dsp:nvSpPr>
        <dsp:cNvPr id="0" name=""/>
        <dsp:cNvSpPr/>
      </dsp:nvSpPr>
      <dsp:spPr>
        <a:xfrm>
          <a:off x="2617687" y="1754679"/>
          <a:ext cx="211711" cy="2476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200" kern="1200"/>
        </a:p>
      </dsp:txBody>
      <dsp:txXfrm>
        <a:off x="2617687" y="1804211"/>
        <a:ext cx="148198" cy="148598"/>
      </dsp:txXfrm>
    </dsp:sp>
    <dsp:sp modelId="{D9ACA913-D494-4DAD-8534-D434D8EF42AE}">
      <dsp:nvSpPr>
        <dsp:cNvPr id="0" name=""/>
        <dsp:cNvSpPr/>
      </dsp:nvSpPr>
      <dsp:spPr>
        <a:xfrm>
          <a:off x="2917279" y="1279620"/>
          <a:ext cx="998638" cy="11977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Concentrated (niche) marketing</a:t>
          </a:r>
          <a:endParaRPr lang="th-TH" sz="1400" kern="1200" dirty="0"/>
        </a:p>
      </dsp:txBody>
      <dsp:txXfrm>
        <a:off x="2946528" y="1308869"/>
        <a:ext cx="940140" cy="1139283"/>
      </dsp:txXfrm>
    </dsp:sp>
    <dsp:sp modelId="{584089FD-14B7-4AFE-83B8-02EA20D76F98}">
      <dsp:nvSpPr>
        <dsp:cNvPr id="0" name=""/>
        <dsp:cNvSpPr/>
      </dsp:nvSpPr>
      <dsp:spPr>
        <a:xfrm>
          <a:off x="4015781" y="1754679"/>
          <a:ext cx="211711" cy="2476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200" kern="1200"/>
        </a:p>
      </dsp:txBody>
      <dsp:txXfrm>
        <a:off x="4015781" y="1804211"/>
        <a:ext cx="148198" cy="148598"/>
      </dsp:txXfrm>
    </dsp:sp>
    <dsp:sp modelId="{2B693179-362B-4C17-A5DC-F25255396428}">
      <dsp:nvSpPr>
        <dsp:cNvPr id="0" name=""/>
        <dsp:cNvSpPr/>
      </dsp:nvSpPr>
      <dsp:spPr>
        <a:xfrm>
          <a:off x="4315373" y="1279620"/>
          <a:ext cx="998638" cy="11977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Micromarketing (local or individual marketing)</a:t>
          </a:r>
          <a:endParaRPr lang="th-TH" sz="1400" kern="1200" dirty="0"/>
        </a:p>
      </dsp:txBody>
      <dsp:txXfrm>
        <a:off x="4344622" y="1308869"/>
        <a:ext cx="940140" cy="11392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1566A-AE3D-4161-9C85-B36B94F3A8B5}">
      <dsp:nvSpPr>
        <dsp:cNvPr id="0" name=""/>
        <dsp:cNvSpPr/>
      </dsp:nvSpPr>
      <dsp:spPr>
        <a:xfrm>
          <a:off x="0" y="0"/>
          <a:ext cx="8305800" cy="238961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13971D-2093-4900-B305-EFB367C6CF28}">
      <dsp:nvSpPr>
        <dsp:cNvPr id="0" name=""/>
        <dsp:cNvSpPr/>
      </dsp:nvSpPr>
      <dsp:spPr>
        <a:xfrm>
          <a:off x="251461" y="318615"/>
          <a:ext cx="1814622" cy="175238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04C73C-879D-4BF2-A7C5-0623F6AADB12}">
      <dsp:nvSpPr>
        <dsp:cNvPr id="0" name=""/>
        <dsp:cNvSpPr/>
      </dsp:nvSpPr>
      <dsp:spPr>
        <a:xfrm rot="10800000">
          <a:off x="251461" y="2389619"/>
          <a:ext cx="1814622" cy="2920646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>
              <a:latin typeface="Arial" charset="0"/>
              <a:ea typeface="Arial" charset="0"/>
              <a:cs typeface="Arial" charset="0"/>
            </a:rPr>
            <a:t>Ensure identification of the brand with customers and an association of the brand in customers’ minds 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>
              <a:latin typeface="Arial" charset="0"/>
              <a:ea typeface="Arial" charset="0"/>
              <a:cs typeface="Arial" charset="0"/>
            </a:rPr>
            <a:t>TARGET GROUP</a:t>
          </a:r>
        </a:p>
      </dsp:txBody>
      <dsp:txXfrm rot="10800000">
        <a:off x="307267" y="2389619"/>
        <a:ext cx="1703010" cy="2864840"/>
      </dsp:txXfrm>
    </dsp:sp>
    <dsp:sp modelId="{C0AB767A-B5D7-427D-A4BD-911AAEDBBE23}">
      <dsp:nvSpPr>
        <dsp:cNvPr id="0" name=""/>
        <dsp:cNvSpPr/>
      </dsp:nvSpPr>
      <dsp:spPr>
        <a:xfrm>
          <a:off x="2247546" y="318615"/>
          <a:ext cx="1814622" cy="175238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7A8153-B596-4B3D-88E7-4764424878D8}">
      <dsp:nvSpPr>
        <dsp:cNvPr id="0" name=""/>
        <dsp:cNvSpPr/>
      </dsp:nvSpPr>
      <dsp:spPr>
        <a:xfrm rot="10800000">
          <a:off x="2247546" y="2389619"/>
          <a:ext cx="1814622" cy="2920646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>
              <a:latin typeface="Arial" charset="0"/>
              <a:ea typeface="Arial" charset="0"/>
              <a:cs typeface="Arial" charset="0"/>
            </a:rPr>
            <a:t>Establish the totality of brand meaning in the minds of consumers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0" i="0" kern="1200" dirty="0">
            <a:latin typeface="Arial" charset="0"/>
            <a:ea typeface="Arial" charset="0"/>
            <a:cs typeface="Arial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>
              <a:latin typeface="Arial" charset="0"/>
              <a:ea typeface="Arial" charset="0"/>
              <a:cs typeface="Arial" charset="0"/>
            </a:rPr>
            <a:t>Position</a:t>
          </a:r>
        </a:p>
      </dsp:txBody>
      <dsp:txXfrm rot="10800000">
        <a:off x="2303352" y="2389619"/>
        <a:ext cx="1703010" cy="2864840"/>
      </dsp:txXfrm>
    </dsp:sp>
    <dsp:sp modelId="{04B96544-3C9B-4E66-AA68-A2E2243F66A4}">
      <dsp:nvSpPr>
        <dsp:cNvPr id="0" name=""/>
        <dsp:cNvSpPr/>
      </dsp:nvSpPr>
      <dsp:spPr>
        <a:xfrm>
          <a:off x="4243631" y="318615"/>
          <a:ext cx="1814622" cy="175238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D92D3C-194D-49AB-8945-2F370C8DCA7D}">
      <dsp:nvSpPr>
        <dsp:cNvPr id="0" name=""/>
        <dsp:cNvSpPr/>
      </dsp:nvSpPr>
      <dsp:spPr>
        <a:xfrm rot="10800000">
          <a:off x="4243631" y="2389619"/>
          <a:ext cx="1814622" cy="2920646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>
              <a:latin typeface="Arial" charset="0"/>
              <a:ea typeface="Arial" charset="0"/>
              <a:cs typeface="Arial" charset="0"/>
            </a:rPr>
            <a:t>Elicit the proper customer responses to the brand identification and brand meaning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>
              <a:latin typeface="Arial" charset="0"/>
              <a:ea typeface="Arial" charset="0"/>
              <a:cs typeface="Arial" charset="0"/>
            </a:rPr>
            <a:t>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>
              <a:latin typeface="Arial" charset="0"/>
              <a:ea typeface="Arial" charset="0"/>
              <a:cs typeface="Arial" charset="0"/>
            </a:rPr>
            <a:t>Communicate</a:t>
          </a:r>
        </a:p>
      </dsp:txBody>
      <dsp:txXfrm rot="10800000">
        <a:off x="4299437" y="2389619"/>
        <a:ext cx="1703010" cy="2864840"/>
      </dsp:txXfrm>
    </dsp:sp>
    <dsp:sp modelId="{1B09ECEF-5373-4FFC-AA38-9579B65AB9EA}">
      <dsp:nvSpPr>
        <dsp:cNvPr id="0" name=""/>
        <dsp:cNvSpPr/>
      </dsp:nvSpPr>
      <dsp:spPr>
        <a:xfrm>
          <a:off x="6239716" y="318615"/>
          <a:ext cx="1814622" cy="175238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8B26B6-5B00-4D63-87F4-472ED5F14824}">
      <dsp:nvSpPr>
        <dsp:cNvPr id="0" name=""/>
        <dsp:cNvSpPr/>
      </dsp:nvSpPr>
      <dsp:spPr>
        <a:xfrm rot="10800000">
          <a:off x="6239716" y="2389619"/>
          <a:ext cx="1814622" cy="2920646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dirty="0">
              <a:latin typeface="Arial" charset="0"/>
              <a:ea typeface="Arial" charset="0"/>
              <a:cs typeface="Arial" charset="0"/>
            </a:rPr>
            <a:t>Convert brand response to create an intense, active loyalty relationship between customers and the brand Customer Relations</a:t>
          </a:r>
        </a:p>
      </dsp:txBody>
      <dsp:txXfrm rot="10800000">
        <a:off x="6295522" y="2389619"/>
        <a:ext cx="1703010" cy="28648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7BEA8-6E08-40BD-9CA9-935DC4D18AC4}">
      <dsp:nvSpPr>
        <dsp:cNvPr id="0" name=""/>
        <dsp:cNvSpPr/>
      </dsp:nvSpPr>
      <dsp:spPr>
        <a:xfrm rot="10800000">
          <a:off x="0" y="0"/>
          <a:ext cx="6202926" cy="902384"/>
        </a:xfrm>
        <a:prstGeom prst="trapezoid">
          <a:avLst>
            <a:gd name="adj" fmla="val 99453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1"/>
              </a:solidFill>
            </a:rPr>
            <a:t>Awareness</a:t>
          </a:r>
          <a:endParaRPr lang="th-TH" sz="1600" b="1" kern="1200" dirty="0">
            <a:solidFill>
              <a:schemeClr val="bg1"/>
            </a:solidFill>
          </a:endParaRPr>
        </a:p>
      </dsp:txBody>
      <dsp:txXfrm rot="-10800000">
        <a:off x="1085512" y="0"/>
        <a:ext cx="4031901" cy="902384"/>
      </dsp:txXfrm>
    </dsp:sp>
    <dsp:sp modelId="{13FB7B85-2994-4B8C-94CF-CE37F8AFAF5D}">
      <dsp:nvSpPr>
        <dsp:cNvPr id="0" name=""/>
        <dsp:cNvSpPr/>
      </dsp:nvSpPr>
      <dsp:spPr>
        <a:xfrm rot="10800000">
          <a:off x="897447" y="902384"/>
          <a:ext cx="4408031" cy="678924"/>
        </a:xfrm>
        <a:prstGeom prst="trapezoid">
          <a:avLst>
            <a:gd name="adj" fmla="val 99453"/>
          </a:avLst>
        </a:prstGeom>
        <a:solidFill>
          <a:srgbClr val="99CC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Interest</a:t>
          </a:r>
          <a:endParaRPr lang="th-TH" sz="1600" b="1" kern="1200" dirty="0"/>
        </a:p>
      </dsp:txBody>
      <dsp:txXfrm rot="-10800000">
        <a:off x="1668852" y="902384"/>
        <a:ext cx="2865220" cy="678924"/>
      </dsp:txXfrm>
    </dsp:sp>
    <dsp:sp modelId="{A3C7378F-66B3-4805-809D-06C599ABEE31}">
      <dsp:nvSpPr>
        <dsp:cNvPr id="0" name=""/>
        <dsp:cNvSpPr/>
      </dsp:nvSpPr>
      <dsp:spPr>
        <a:xfrm rot="10800000">
          <a:off x="1572658" y="1581308"/>
          <a:ext cx="3057609" cy="525840"/>
        </a:xfrm>
        <a:prstGeom prst="trapezoid">
          <a:avLst>
            <a:gd name="adj" fmla="val 99453"/>
          </a:avLst>
        </a:prstGeom>
        <a:solidFill>
          <a:srgbClr val="6666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Consideration</a:t>
          </a:r>
          <a:endParaRPr lang="th-TH" sz="1600" b="1" kern="1200" dirty="0"/>
        </a:p>
      </dsp:txBody>
      <dsp:txXfrm rot="-10800000">
        <a:off x="2107739" y="1581308"/>
        <a:ext cx="1987446" cy="525840"/>
      </dsp:txXfrm>
    </dsp:sp>
    <dsp:sp modelId="{2F2BDC20-3E34-435D-B8A8-BFEFCA781DB7}">
      <dsp:nvSpPr>
        <dsp:cNvPr id="0" name=""/>
        <dsp:cNvSpPr/>
      </dsp:nvSpPr>
      <dsp:spPr>
        <a:xfrm rot="10800000">
          <a:off x="2095622" y="2107149"/>
          <a:ext cx="2011681" cy="403678"/>
        </a:xfrm>
        <a:prstGeom prst="trapezoid">
          <a:avLst>
            <a:gd name="adj" fmla="val 99453"/>
          </a:avLst>
        </a:prstGeom>
        <a:solidFill>
          <a:srgbClr val="FF7C8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Intent</a:t>
          </a:r>
          <a:endParaRPr lang="th-TH" sz="1600" b="1" kern="1200" dirty="0"/>
        </a:p>
      </dsp:txBody>
      <dsp:txXfrm rot="-10800000">
        <a:off x="2447666" y="2107149"/>
        <a:ext cx="1307592" cy="403678"/>
      </dsp:txXfrm>
    </dsp:sp>
    <dsp:sp modelId="{7355A70F-7052-4259-90D6-E5A4D4DD5BE3}">
      <dsp:nvSpPr>
        <dsp:cNvPr id="0" name=""/>
        <dsp:cNvSpPr/>
      </dsp:nvSpPr>
      <dsp:spPr>
        <a:xfrm rot="10800000">
          <a:off x="2497092" y="2510828"/>
          <a:ext cx="1208740" cy="329310"/>
        </a:xfrm>
        <a:prstGeom prst="trapezoid">
          <a:avLst>
            <a:gd name="adj" fmla="val 99453"/>
          </a:avLst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Evaluation</a:t>
          </a:r>
          <a:endParaRPr lang="th-TH" sz="1600" b="1" kern="1200" dirty="0"/>
        </a:p>
      </dsp:txBody>
      <dsp:txXfrm rot="-10800000">
        <a:off x="2708622" y="2510828"/>
        <a:ext cx="785681" cy="329310"/>
      </dsp:txXfrm>
    </dsp:sp>
    <dsp:sp modelId="{7B622EC9-D68D-4516-AD14-8297A36A0A20}">
      <dsp:nvSpPr>
        <dsp:cNvPr id="0" name=""/>
        <dsp:cNvSpPr/>
      </dsp:nvSpPr>
      <dsp:spPr>
        <a:xfrm rot="10800000">
          <a:off x="2824601" y="2840138"/>
          <a:ext cx="553723" cy="278384"/>
        </a:xfrm>
        <a:prstGeom prst="trapezoid">
          <a:avLst>
            <a:gd name="adj" fmla="val 99453"/>
          </a:avLst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Purchase</a:t>
          </a:r>
          <a:endParaRPr lang="th-TH" sz="1400" b="1" kern="1200" dirty="0"/>
        </a:p>
      </dsp:txBody>
      <dsp:txXfrm rot="-10800000">
        <a:off x="2824601" y="2840138"/>
        <a:ext cx="553723" cy="2783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D7017-5035-48A8-9350-0382E77D2C2B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A5462-B531-4016-8D7C-0120BE09CD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883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7048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79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736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443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1B12420-424A-4BB9-980F-401DA378C0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DB0B6AA5-354C-4EF6-BB71-663C76261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0C0F91A-66B8-4BFA-AC5C-C9F9EC458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361D54A7-B0CC-4048-BC3E-F85B79FCE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0EF323E-311E-4D5C-9B23-6D0564204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369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36128CE-6D2B-4E81-9C4A-CB07A7EEA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0548049-35D0-44AF-A9CF-9D08BCFC4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B798C55-3270-47AD-93F6-93925D977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62D4641-FE7F-42AE-B228-366491835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706D16F-42F6-4195-B174-95D758579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095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70A4DA1-81F6-4737-8C95-D16A87F1C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C897D910-846D-49EE-9920-3D8BA48B1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5D6B9A1-D763-4C18-A7A4-01C342979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33513335-0574-4CB8-9576-64D26E377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B3D9991-3B61-47A0-B1D4-EAC39F71F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9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B980413-57CB-494B-A551-B6D80EC63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A3AE3EE-5878-4228-B9C1-B4E272A71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460DAE22-C36E-4BD6-BF98-C6BA6835E9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F0D9876B-2547-4D1B-8F6F-C8C9FA0FA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C1CC1058-92CD-4696-A6A3-DECD55492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91350C3E-1286-47EA-B810-D1CE6C735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201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A7ED9D0-3367-41F3-8D84-133972298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4C1E54C-C64A-48D8-B32F-C3BC2320F0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CA98FC41-D44D-443A-9A1A-8E14DE9A28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2E09EF16-56F1-4AE3-9899-899DB9373B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F7780C8E-177A-44BE-8E76-AF8FA9CBFD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C2FDC69F-454D-43FE-90AA-C41B9C92D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279AC689-EEB8-4713-AF8A-133BAC01E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FA40F66E-7349-45F6-BB83-9C1B09C4C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047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C4D748C-790F-4001-8687-1585CB9DE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D2E3164B-C78B-4E2C-99C4-477767E8B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3E63F186-DFD6-4766-A6EE-7B4965312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65FE9223-0FE7-4E55-A8AE-239CCD5AC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734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A285C0B9-533B-48DB-968B-29A71CCE5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BCED4035-A18F-405D-8CD3-5324E8E20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4C8D682E-CF61-49EB-99CA-ED01FF4BA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035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489153D-B2E5-434D-A242-76F0C6CF7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1E905A3-B77C-47B5-A479-5D04386CB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7FF93D7B-19EA-4496-9F82-7D40215F00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86382E7-7AB1-44C7-8907-7A2DAED58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F7BA67EE-756F-422E-B604-C576BE2BF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E9275A06-C3F7-4177-A7A0-5C8CDD3A3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963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F7FDB17-D499-4534-8502-453438CFE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62B95250-05FF-468F-A808-83FCA2D35C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5FBCB44C-1798-48EB-90F0-1B0A6CF4D5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6816B9D0-9CFA-4E95-AB65-8BF77F109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EBAF940B-5BE4-4A99-8AF1-39A910BE7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497EB23-5997-4ED1-93DE-8BC5BCA9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120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AA2888A-DB18-4A09-838A-FE07DC451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F868FB80-8C75-46D7-A8FB-77451F5B82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8993BD6-4CDB-44F1-BC48-BE2BD4326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53D04BA-EC2A-437A-AFEC-E5C92747E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7A8363F-8003-4E8D-A8BD-1527F515E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001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2533E5CC-4C3A-40B3-8DC5-DBAD77CB0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68DAE6F5-5EF3-4A54-8182-8FD5EEA839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4093F8C-1FA6-4212-A906-DFE2DDC89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0A1AAEB-F633-4150-9E7E-1948BF090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F9FE91D-5594-4721-966A-B1FB1C15F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098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One Conten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"/>
          <p:cNvSpPr txBox="1">
            <a:spLocks noGrp="1"/>
          </p:cNvSpPr>
          <p:nvPr>
            <p:ph type="title"/>
          </p:nvPr>
        </p:nvSpPr>
        <p:spPr>
          <a:xfrm>
            <a:off x="609600" y="215372"/>
            <a:ext cx="10972800" cy="109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 dirty="0"/>
          </a:p>
        </p:txBody>
      </p:sp>
      <p:sp>
        <p:nvSpPr>
          <p:cNvPr id="34" name="Shape 34"/>
          <p:cNvSpPr txBox="1">
            <a:spLocks noGrp="1"/>
          </p:cNvSpPr>
          <p:nvPr>
            <p:ph type="ftr" idx="11"/>
          </p:nvPr>
        </p:nvSpPr>
        <p:spPr>
          <a:xfrm>
            <a:off x="125293" y="6172200"/>
            <a:ext cx="11460479" cy="2354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35" name="Shape 35"/>
          <p:cNvSpPr txBox="1">
            <a:spLocks noGrp="1"/>
          </p:cNvSpPr>
          <p:nvPr>
            <p:ph type="dt" idx="10"/>
          </p:nvPr>
        </p:nvSpPr>
        <p:spPr>
          <a:xfrm>
            <a:off x="8447617" y="113072"/>
            <a:ext cx="2844799" cy="1828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xfrm>
            <a:off x="11292415" y="113072"/>
            <a:ext cx="735711" cy="1828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900" smtClean="0">
                <a:solidFill>
                  <a:schemeClr val="lt1"/>
                </a:solidFill>
                <a:ea typeface="Arial"/>
                <a:cs typeface="Arial"/>
                <a:sym typeface="Arial"/>
              </a:rPr>
              <a:pPr algn="r">
                <a:buSzPct val="25000"/>
              </a:pPr>
              <a:t>‹#›</a:t>
            </a:fld>
            <a:endParaRPr lang="en-US" sz="900" dirty="0">
              <a:solidFill>
                <a:schemeClr val="lt1"/>
              </a:solidFill>
              <a:ea typeface="Arial"/>
              <a:cs typeface="Arial"/>
              <a:sym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1BB07C-705F-4113-A2C5-779D6EA64D9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0" y="1556327"/>
            <a:ext cx="10972800" cy="4434275"/>
          </a:xfrm>
        </p:spPr>
        <p:txBody>
          <a:bodyPr lIns="0" tIns="0" rIns="0" bIns="0"/>
          <a:lstStyle>
            <a:lvl1pPr indent="-255600">
              <a:defRPr sz="2400">
                <a:latin typeface="+mn-lt"/>
              </a:defRPr>
            </a:lvl1pPr>
            <a:lvl2pPr indent="-284400">
              <a:defRPr sz="2400">
                <a:latin typeface="+mn-lt"/>
              </a:defRPr>
            </a:lvl2pPr>
            <a:lvl3pPr indent="-230400">
              <a:defRPr sz="2400">
                <a:latin typeface="+mn-lt"/>
              </a:defRPr>
            </a:lvl3pPr>
            <a:lvl4pPr indent="-230400">
              <a:defRPr sz="2400">
                <a:latin typeface="+mn-lt"/>
              </a:defRPr>
            </a:lvl4pPr>
            <a:lvl5pPr indent="-230400">
              <a:defRPr sz="2400">
                <a:latin typeface="+mn-lt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 </a:t>
            </a:r>
          </a:p>
          <a:p>
            <a:pPr lvl="2"/>
            <a:r>
              <a:rPr lang="en-US" dirty="0"/>
              <a:t> </a:t>
            </a:r>
          </a:p>
          <a:p>
            <a:pPr lvl="3"/>
            <a:r>
              <a:rPr lang="en-US" dirty="0"/>
              <a:t> </a:t>
            </a:r>
          </a:p>
          <a:p>
            <a:pPr lvl="3"/>
            <a:endParaRPr lang="en-US" dirty="0"/>
          </a:p>
          <a:p>
            <a:pPr lvl="4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07191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981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12192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609600" y="990600"/>
            <a:ext cx="109728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4621216" y="6605650"/>
            <a:ext cx="2945301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7315200" y="6705600"/>
            <a:ext cx="48768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1741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CBE82670-3C1D-4F7E-B7E5-ABA450AA1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6F193A0D-F3D3-46F5-850E-7D4DC8A644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9751C32-D06C-4056-992D-7F86D3530B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13C472-B8F5-40B5-8220-3D9C20C29FF7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2BCF7426-666D-4927-B8DA-14B5188DF3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368A0B7-44BF-4A6F-B318-0BD5C9DFB7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29149-D0E6-4DB8-B0DC-85447B40B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77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rrowheads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MK 312 Integrated Marketing Communications</a:t>
            </a:r>
            <a:br>
              <a:rPr lang="en-US" sz="2400" dirty="0"/>
            </a:br>
            <a:r>
              <a:rPr lang="en-US" sz="2400" dirty="0"/>
              <a:t>Let’s RECAP</a:t>
            </a:r>
            <a:br>
              <a:rPr lang="en-US" sz="2400" dirty="0"/>
            </a:br>
            <a:r>
              <a:rPr lang="en-US" sz="2400" dirty="0"/>
              <a:t>IMC, AIDA, SMILE, Brand </a:t>
            </a:r>
            <a:r>
              <a:rPr lang="en-US" sz="2400" dirty="0" err="1"/>
              <a:t>Lovemarks</a:t>
            </a:r>
            <a:br>
              <a:rPr lang="en-US" sz="2400" dirty="0"/>
            </a:br>
            <a:endParaRPr lang="en-US" sz="3600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800" dirty="0">
                <a:latin typeface="Arial" charset="0"/>
                <a:ea typeface="Arial" charset="0"/>
                <a:cs typeface="Arial" charset="0"/>
              </a:rPr>
              <a:t>By </a:t>
            </a:r>
            <a:r>
              <a:rPr lang="en-US" sz="2800" dirty="0" err="1">
                <a:latin typeface="Arial" charset="0"/>
                <a:ea typeface="Arial" charset="0"/>
                <a:cs typeface="Arial" charset="0"/>
              </a:rPr>
              <a:t>Ajarn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 err="1">
                <a:latin typeface="Arial" charset="0"/>
                <a:ea typeface="Arial" charset="0"/>
                <a:cs typeface="Arial" charset="0"/>
              </a:rPr>
              <a:t>Suwalya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 K.</a:t>
            </a:r>
          </a:p>
          <a:p>
            <a:r>
              <a:rPr lang="en-US" sz="2800" dirty="0">
                <a:latin typeface="Arial" charset="0"/>
                <a:ea typeface="Arial" charset="0"/>
                <a:cs typeface="Arial" charset="0"/>
              </a:rPr>
              <a:t>November 2, 2020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735" y="424190"/>
            <a:ext cx="1618960" cy="1655762"/>
          </a:xfrm>
          <a:prstGeom prst="rect">
            <a:avLst/>
          </a:prstGeom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8FF95A0D-E1DD-4503-8900-9A5B3825373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94" b="32664"/>
          <a:stretch>
            <a:fillRect/>
          </a:stretch>
        </p:blipFill>
        <p:spPr bwMode="auto">
          <a:xfrm>
            <a:off x="8271820" y="221933"/>
            <a:ext cx="3352800" cy="9004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278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ets-recap-coupons2 | Free samples canada, All coupons, Coupons canada">
            <a:extLst>
              <a:ext uri="{FF2B5EF4-FFF2-40B4-BE49-F238E27FC236}">
                <a16:creationId xmlns:a16="http://schemas.microsoft.com/office/drawing/2014/main" id="{962762A9-1191-4234-9251-91044D0A98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080" y="278778"/>
            <a:ext cx="5698490" cy="552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246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1286" y="281837"/>
            <a:ext cx="7469427" cy="5509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1835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2367" y="363116"/>
            <a:ext cx="8321451" cy="61378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วงรี 3">
            <a:extLst>
              <a:ext uri="{FF2B5EF4-FFF2-40B4-BE49-F238E27FC236}">
                <a16:creationId xmlns:a16="http://schemas.microsoft.com/office/drawing/2014/main" id="{C0AA0CE2-0B11-414E-8600-D47077CE77BD}"/>
              </a:ext>
            </a:extLst>
          </p:cNvPr>
          <p:cNvSpPr/>
          <p:nvPr/>
        </p:nvSpPr>
        <p:spPr>
          <a:xfrm>
            <a:off x="5715000" y="4648201"/>
            <a:ext cx="1447800" cy="888261"/>
          </a:xfrm>
          <a:prstGeom prst="ellipse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ลูกศร: ซ้าย 1">
            <a:extLst>
              <a:ext uri="{FF2B5EF4-FFF2-40B4-BE49-F238E27FC236}">
                <a16:creationId xmlns:a16="http://schemas.microsoft.com/office/drawing/2014/main" id="{E46629AA-9863-4B71-856C-23985A76C169}"/>
              </a:ext>
            </a:extLst>
          </p:cNvPr>
          <p:cNvSpPr/>
          <p:nvPr/>
        </p:nvSpPr>
        <p:spPr>
          <a:xfrm rot="2072462">
            <a:off x="4724400" y="4648200"/>
            <a:ext cx="838200" cy="381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194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ไดอะแกรม 7">
            <a:extLst>
              <a:ext uri="{FF2B5EF4-FFF2-40B4-BE49-F238E27FC236}">
                <a16:creationId xmlns:a16="http://schemas.microsoft.com/office/drawing/2014/main" id="{1251FBE2-1A41-42E2-BD4B-FBB84678DA99}"/>
              </a:ext>
            </a:extLst>
          </p:cNvPr>
          <p:cNvGraphicFramePr/>
          <p:nvPr>
            <p:extLst/>
          </p:nvPr>
        </p:nvGraphicFramePr>
        <p:xfrm>
          <a:off x="4853610" y="1632474"/>
          <a:ext cx="5317433" cy="3757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2020957" y="1582807"/>
            <a:ext cx="81401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2020957" y="1056030"/>
            <a:ext cx="81401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We may not want to serve everyone</a:t>
            </a:r>
            <a:endParaRPr lang="en-GB" sz="3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13F262-FB08-4FBE-A8C8-FA51027B5BCE}"/>
              </a:ext>
            </a:extLst>
          </p:cNvPr>
          <p:cNvSpPr/>
          <p:nvPr/>
        </p:nvSpPr>
        <p:spPr>
          <a:xfrm>
            <a:off x="2020957" y="1841195"/>
            <a:ext cx="2633870" cy="27823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Market segmentation</a:t>
            </a:r>
            <a:endParaRPr lang="en-GB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6E451AA-30BA-4BF1-A3CB-01C7EC559575}"/>
              </a:ext>
            </a:extLst>
          </p:cNvPr>
          <p:cNvCxnSpPr/>
          <p:nvPr/>
        </p:nvCxnSpPr>
        <p:spPr>
          <a:xfrm>
            <a:off x="4754218" y="1672259"/>
            <a:ext cx="0" cy="39259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AA6C2871-70F1-445A-8C0B-4CC3B91B995E}"/>
              </a:ext>
            </a:extLst>
          </p:cNvPr>
          <p:cNvSpPr/>
          <p:nvPr/>
        </p:nvSpPr>
        <p:spPr>
          <a:xfrm>
            <a:off x="4853610" y="1841195"/>
            <a:ext cx="5307494" cy="27823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Target market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6BA95B-6BE0-4F8E-B362-79C056092DCA}"/>
              </a:ext>
            </a:extLst>
          </p:cNvPr>
          <p:cNvSpPr txBox="1"/>
          <p:nvPr/>
        </p:nvSpPr>
        <p:spPr>
          <a:xfrm>
            <a:off x="2020957" y="2251754"/>
            <a:ext cx="26338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200" b="1" dirty="0">
                <a:solidFill>
                  <a:schemeClr val="accent3">
                    <a:lumMod val="50000"/>
                  </a:schemeClr>
                </a:solidFill>
              </a:rPr>
              <a:t>Geographic</a:t>
            </a:r>
            <a:r>
              <a:rPr lang="en-US" sz="1200" dirty="0"/>
              <a:t> segmentation (countries, regions, cities, urban/rural, postcode)</a:t>
            </a:r>
          </a:p>
          <a:p>
            <a:pPr marL="214313" indent="-214313">
              <a:buFontTx/>
              <a:buChar char="-"/>
            </a:pPr>
            <a:endParaRPr lang="en-US" sz="1200" dirty="0"/>
          </a:p>
          <a:p>
            <a:pPr marL="214313" indent="-214313">
              <a:buFontTx/>
              <a:buChar char="-"/>
            </a:pPr>
            <a:r>
              <a:rPr lang="en-US" sz="1200" b="1" dirty="0">
                <a:solidFill>
                  <a:schemeClr val="accent3">
                    <a:lumMod val="50000"/>
                  </a:schemeClr>
                </a:solidFill>
              </a:rPr>
              <a:t>Demographic</a:t>
            </a:r>
            <a:r>
              <a:rPr lang="en-US" sz="1200" dirty="0"/>
              <a:t> segmentation (age, gender, family size, income, occupation)</a:t>
            </a:r>
          </a:p>
          <a:p>
            <a:r>
              <a:rPr lang="en-US" sz="1200" dirty="0"/>
              <a:t>	</a:t>
            </a:r>
          </a:p>
          <a:p>
            <a:pPr marL="214313" indent="-214313">
              <a:buFontTx/>
              <a:buChar char="-"/>
            </a:pPr>
            <a:r>
              <a:rPr lang="en-US" sz="1200" b="1" dirty="0">
                <a:solidFill>
                  <a:schemeClr val="accent3">
                    <a:lumMod val="50000"/>
                  </a:schemeClr>
                </a:solidFill>
              </a:rPr>
              <a:t>Psychographic</a:t>
            </a:r>
            <a:r>
              <a:rPr lang="en-US" sz="1200" dirty="0"/>
              <a:t> segmentation</a:t>
            </a:r>
            <a:r>
              <a:rPr lang="en-GB" sz="1200" dirty="0"/>
              <a:t> (social class, lifestyle, personality)</a:t>
            </a:r>
          </a:p>
          <a:p>
            <a:pPr marL="214313" indent="-214313">
              <a:buFontTx/>
              <a:buChar char="-"/>
            </a:pPr>
            <a:endParaRPr lang="en-GB" sz="1200" dirty="0"/>
          </a:p>
          <a:p>
            <a:pPr marL="214313" indent="-214313">
              <a:buFontTx/>
              <a:buChar char="-"/>
            </a:pPr>
            <a:r>
              <a:rPr lang="en-GB" sz="1200" b="1" dirty="0">
                <a:solidFill>
                  <a:schemeClr val="accent3">
                    <a:lumMod val="50000"/>
                  </a:schemeClr>
                </a:solidFill>
              </a:rPr>
              <a:t>Behavioural</a:t>
            </a:r>
            <a:r>
              <a:rPr lang="en-GB" sz="1200" dirty="0"/>
              <a:t> segmentation (consumer knowledge, attitudes, product usage)</a:t>
            </a:r>
            <a:endParaRPr lang="en-US" sz="1200" dirty="0"/>
          </a:p>
        </p:txBody>
      </p:sp>
      <p:sp>
        <p:nvSpPr>
          <p:cNvPr id="12" name="Rectangle 16">
            <a:extLst>
              <a:ext uri="{FF2B5EF4-FFF2-40B4-BE49-F238E27FC236}">
                <a16:creationId xmlns:a16="http://schemas.microsoft.com/office/drawing/2014/main" id="{2EEA9CFD-9866-40D9-8A1F-F92A422326B7}"/>
              </a:ext>
            </a:extLst>
          </p:cNvPr>
          <p:cNvSpPr/>
          <p:nvPr/>
        </p:nvSpPr>
        <p:spPr>
          <a:xfrm>
            <a:off x="4953001" y="4004913"/>
            <a:ext cx="1242389" cy="392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75" b="1" dirty="0">
                <a:solidFill>
                  <a:srgbClr val="00B050"/>
                </a:solidFill>
              </a:rPr>
              <a:t>Targeting </a:t>
            </a:r>
          </a:p>
          <a:p>
            <a:r>
              <a:rPr lang="en-GB" sz="975" b="1" dirty="0">
                <a:solidFill>
                  <a:srgbClr val="00B050"/>
                </a:solidFill>
              </a:rPr>
              <a:t>broadly</a:t>
            </a:r>
          </a:p>
        </p:txBody>
      </p:sp>
      <p:sp>
        <p:nvSpPr>
          <p:cNvPr id="13" name="Rectangle 16">
            <a:extLst>
              <a:ext uri="{FF2B5EF4-FFF2-40B4-BE49-F238E27FC236}">
                <a16:creationId xmlns:a16="http://schemas.microsoft.com/office/drawing/2014/main" id="{08F56648-24E7-450E-96B1-BC3A41CFDBF8}"/>
              </a:ext>
            </a:extLst>
          </p:cNvPr>
          <p:cNvSpPr/>
          <p:nvPr/>
        </p:nvSpPr>
        <p:spPr>
          <a:xfrm>
            <a:off x="9120731" y="3877955"/>
            <a:ext cx="1040372" cy="5193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975" b="1" dirty="0">
                <a:solidFill>
                  <a:srgbClr val="7030A0"/>
                </a:solidFill>
              </a:rPr>
              <a:t>Targeting</a:t>
            </a:r>
            <a:r>
              <a:rPr lang="en-GB" b="1" dirty="0">
                <a:solidFill>
                  <a:srgbClr val="7030A0"/>
                </a:solidFill>
                <a:latin typeface="MinionPro-Regular"/>
              </a:rPr>
              <a:t> </a:t>
            </a:r>
          </a:p>
          <a:p>
            <a:pPr algn="r"/>
            <a:r>
              <a:rPr lang="en-GB" sz="975" b="1" dirty="0">
                <a:solidFill>
                  <a:srgbClr val="7030A0"/>
                </a:solidFill>
              </a:rPr>
              <a:t>narrowly</a:t>
            </a:r>
          </a:p>
        </p:txBody>
      </p:sp>
    </p:spTree>
    <p:extLst>
      <p:ext uri="{BB962C8B-B14F-4D97-AF65-F5344CB8AC3E}">
        <p14:creationId xmlns:p14="http://schemas.microsoft.com/office/powerpoint/2010/main" val="421473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6" grpId="0" animBg="1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86991" y="-274819"/>
            <a:ext cx="7772400" cy="1143000"/>
          </a:xfrm>
        </p:spPr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STP Process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666204" y="980606"/>
            <a:ext cx="7002452" cy="5674172"/>
          </a:xfrm>
        </p:spPr>
      </p:pic>
    </p:spTree>
    <p:extLst>
      <p:ext uri="{BB962C8B-B14F-4D97-AF65-F5344CB8AC3E}">
        <p14:creationId xmlns:p14="http://schemas.microsoft.com/office/powerpoint/2010/main" val="1600333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2343462" y="2286000"/>
            <a:ext cx="8324538" cy="4572000"/>
          </a:xfrm>
        </p:spPr>
        <p:txBody>
          <a:bodyPr>
            <a:noAutofit/>
          </a:bodyPr>
          <a:lstStyle/>
          <a:p>
            <a:pPr>
              <a:buFont typeface="Wingdings" charset="2"/>
              <a:buChar char="Ø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Product – Clear Positioning?</a:t>
            </a:r>
          </a:p>
          <a:p>
            <a:pPr>
              <a:buFont typeface="Wingdings" charset="2"/>
              <a:buChar char="Ø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Price $$$$$</a:t>
            </a:r>
          </a:p>
          <a:p>
            <a:pPr>
              <a:buFont typeface="Wingdings" charset="2"/>
              <a:buChar char="Ø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Place/Distribution</a:t>
            </a:r>
          </a:p>
          <a:p>
            <a:pPr>
              <a:buFont typeface="Wingdings" charset="2"/>
              <a:buChar char="Ø"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Promotions- Effective communications</a:t>
            </a:r>
            <a:r>
              <a:rPr lang="en-US" sz="3600" dirty="0"/>
              <a:t>?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85442" y="1161738"/>
            <a:ext cx="8278317" cy="568195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The Marketing Mix for Successful Brands</a:t>
            </a:r>
          </a:p>
          <a:p>
            <a:r>
              <a:rPr lang="en-US" dirty="0">
                <a:solidFill>
                  <a:schemeClr val="hlink"/>
                </a:solidFill>
              </a:rPr>
              <a:t>4P's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245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chemeClr val="hlink"/>
                </a:solidFill>
              </a:rPr>
              <a:t>The Four Steps of Brand Building </a:t>
            </a: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sz="quarter" idx="1"/>
          </p:nvPr>
        </p:nvGraphicFramePr>
        <p:xfrm>
          <a:off x="1905000" y="1447800"/>
          <a:ext cx="8305800" cy="5310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1557" name="Picture 5" descr="busweekb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81158" y="771526"/>
            <a:ext cx="7391400" cy="6086475"/>
          </a:xfrm>
          <a:prstGeom prst="rect">
            <a:avLst/>
          </a:prstGeom>
          <a:noFill/>
        </p:spPr>
      </p:pic>
      <p:sp>
        <p:nvSpPr>
          <p:cNvPr id="791558" name="Rectangle 6"/>
          <p:cNvSpPr>
            <a:spLocks noGrp="1" noChangeArrowheads="1"/>
          </p:cNvSpPr>
          <p:nvPr>
            <p:ph type="ctrTitle" idx="4294967295"/>
          </p:nvPr>
        </p:nvSpPr>
        <p:spPr>
          <a:xfrm>
            <a:off x="2595538" y="0"/>
            <a:ext cx="7772400" cy="9906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hlink"/>
                </a:solidFill>
              </a:rPr>
              <a:t>What are the strongest brands?</a:t>
            </a:r>
          </a:p>
        </p:txBody>
      </p:sp>
    </p:spTree>
    <p:extLst>
      <p:ext uri="{BB962C8B-B14F-4D97-AF65-F5344CB8AC3E}">
        <p14:creationId xmlns:p14="http://schemas.microsoft.com/office/powerpoint/2010/main" val="296449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63ED572-D631-4917-B697-285EB5111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685800"/>
            <a:ext cx="86106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25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hlink"/>
                </a:solidFill>
              </a:rPr>
              <a:t>5 Most Valuable Brands</a:t>
            </a:r>
            <a:endParaRPr lang="en-US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3A7212CE-3AB1-473C-933F-A56A6F1E1E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1" y="1143000"/>
            <a:ext cx="4676775" cy="53911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altLang="en-US" sz="3200" dirty="0"/>
              <a:t>Figure 1-4: Brand Value as a Percentage of Market Capitalization</a:t>
            </a:r>
            <a:endParaRPr lang="en-IN" sz="32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2101968" y="1654198"/>
          <a:ext cx="7923364" cy="39702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80841">
                  <a:extLst>
                    <a:ext uri="{9D8B030D-6E8A-4147-A177-3AD203B41FA5}">
                      <a16:colId xmlns:a16="http://schemas.microsoft.com/office/drawing/2014/main" val="1444804423"/>
                    </a:ext>
                  </a:extLst>
                </a:gridCol>
                <a:gridCol w="1980841">
                  <a:extLst>
                    <a:ext uri="{9D8B030D-6E8A-4147-A177-3AD203B41FA5}">
                      <a16:colId xmlns:a16="http://schemas.microsoft.com/office/drawing/2014/main" val="2972639175"/>
                    </a:ext>
                  </a:extLst>
                </a:gridCol>
                <a:gridCol w="1980841">
                  <a:extLst>
                    <a:ext uri="{9D8B030D-6E8A-4147-A177-3AD203B41FA5}">
                      <a16:colId xmlns:a16="http://schemas.microsoft.com/office/drawing/2014/main" val="3856707161"/>
                    </a:ext>
                  </a:extLst>
                </a:gridCol>
                <a:gridCol w="1980841">
                  <a:extLst>
                    <a:ext uri="{9D8B030D-6E8A-4147-A177-3AD203B41FA5}">
                      <a16:colId xmlns:a16="http://schemas.microsoft.com/office/drawing/2014/main" val="1147143913"/>
                    </a:ext>
                  </a:extLst>
                </a:gridCol>
              </a:tblGrid>
              <a:tr h="771646">
                <a:tc>
                  <a:txBody>
                    <a:bodyPr/>
                    <a:lstStyle/>
                    <a:p>
                      <a:r>
                        <a:rPr lang="en-IN" sz="1400" b="1" u="none" strike="noStrike" cap="none" baseline="0" dirty="0">
                          <a:sym typeface="Arial"/>
                        </a:rPr>
                        <a:t>Company</a:t>
                      </a:r>
                      <a:endParaRPr lang="en-IN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b="1" u="none" strike="noStrike" cap="none" baseline="0" dirty="0">
                          <a:sym typeface="Arial"/>
                        </a:rPr>
                        <a:t>Brand Value (in</a:t>
                      </a:r>
                    </a:p>
                    <a:p>
                      <a:pPr algn="ctr"/>
                      <a:r>
                        <a:rPr lang="en-IN" sz="1400" b="1" u="none" strike="noStrike" cap="none" baseline="0" dirty="0">
                          <a:sym typeface="Arial"/>
                        </a:rPr>
                        <a:t>$ billions)</a:t>
                      </a:r>
                      <a:endParaRPr lang="en-IN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b="1" u="none" strike="noStrike" cap="none" baseline="0" dirty="0">
                          <a:sym typeface="Arial"/>
                        </a:rPr>
                        <a:t>Total Value (in</a:t>
                      </a:r>
                    </a:p>
                    <a:p>
                      <a:pPr algn="ctr"/>
                      <a:r>
                        <a:rPr lang="en-IN" sz="1400" b="1" u="none" strike="noStrike" cap="none" baseline="0" dirty="0">
                          <a:sym typeface="Arial"/>
                        </a:rPr>
                        <a:t>$ billions)</a:t>
                      </a:r>
                      <a:endParaRPr lang="en-IN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b="1" u="none" strike="noStrike" cap="none" baseline="0" dirty="0">
                          <a:sym typeface="Arial"/>
                        </a:rPr>
                        <a:t>Brand Value as a</a:t>
                      </a:r>
                    </a:p>
                    <a:p>
                      <a:pPr algn="ctr"/>
                      <a:r>
                        <a:rPr lang="en-IN" sz="1400" b="1" u="none" strike="noStrike" cap="none" baseline="0" dirty="0">
                          <a:sym typeface="Arial"/>
                        </a:rPr>
                        <a:t>Percentage of</a:t>
                      </a:r>
                    </a:p>
                    <a:p>
                      <a:pPr algn="ctr"/>
                      <a:r>
                        <a:rPr lang="en-IN" sz="1400" b="1" u="none" strike="noStrike" cap="none" baseline="0" dirty="0">
                          <a:sym typeface="Arial"/>
                        </a:rPr>
                        <a:t>Overall Value</a:t>
                      </a:r>
                      <a:endParaRPr lang="en-IN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79178026"/>
                  </a:ext>
                </a:extLst>
              </a:tr>
              <a:tr h="319858">
                <a:tc>
                  <a:txBody>
                    <a:bodyPr/>
                    <a:lstStyle/>
                    <a:p>
                      <a:r>
                        <a:rPr lang="en-IN" sz="1400" u="none" strike="noStrike" cap="none" baseline="0" dirty="0">
                          <a:sym typeface="Arial"/>
                        </a:rPr>
                        <a:t>Apple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184.1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868.88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21%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5635917"/>
                  </a:ext>
                </a:extLst>
              </a:tr>
              <a:tr h="319858">
                <a:tc>
                  <a:txBody>
                    <a:bodyPr/>
                    <a:lstStyle/>
                    <a:p>
                      <a:r>
                        <a:rPr lang="en-IN" sz="1400" u="none" strike="noStrike" cap="none" baseline="0" dirty="0">
                          <a:sym typeface="Arial"/>
                        </a:rPr>
                        <a:t>Google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141.7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729.1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19%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35064008"/>
                  </a:ext>
                </a:extLst>
              </a:tr>
              <a:tr h="319858">
                <a:tc>
                  <a:txBody>
                    <a:bodyPr/>
                    <a:lstStyle/>
                    <a:p>
                      <a:r>
                        <a:rPr lang="en-IN" sz="1400" u="none" strike="noStrike" cap="none" baseline="0" dirty="0">
                          <a:sym typeface="Arial"/>
                        </a:rPr>
                        <a:t>Microsoft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79.9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659.9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12%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7847893"/>
                  </a:ext>
                </a:extLst>
              </a:tr>
              <a:tr h="319858">
                <a:tc>
                  <a:txBody>
                    <a:bodyPr/>
                    <a:lstStyle/>
                    <a:p>
                      <a:r>
                        <a:rPr lang="en-IN" sz="1400" u="none" strike="noStrike" cap="none" baseline="0" dirty="0">
                          <a:sym typeface="Arial"/>
                        </a:rPr>
                        <a:t>Coca-Cola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69.7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195.5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36%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1080289"/>
                  </a:ext>
                </a:extLst>
              </a:tr>
              <a:tr h="319858">
                <a:tc>
                  <a:txBody>
                    <a:bodyPr/>
                    <a:lstStyle/>
                    <a:p>
                      <a:r>
                        <a:rPr lang="en-IN" sz="1400" u="none" strike="noStrike" cap="none" baseline="0" dirty="0">
                          <a:sym typeface="Arial"/>
                        </a:rPr>
                        <a:t>Amazon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64.7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563.5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11%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2642014"/>
                  </a:ext>
                </a:extLst>
              </a:tr>
              <a:tr h="319858">
                <a:tc>
                  <a:txBody>
                    <a:bodyPr/>
                    <a:lstStyle/>
                    <a:p>
                      <a:r>
                        <a:rPr lang="en-IN" sz="1400" u="none" strike="noStrike" cap="none" baseline="0" dirty="0">
                          <a:sym typeface="Arial"/>
                        </a:rPr>
                        <a:t>Samsung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56.2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300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19%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0507212"/>
                  </a:ext>
                </a:extLst>
              </a:tr>
              <a:tr h="319858">
                <a:tc>
                  <a:txBody>
                    <a:bodyPr/>
                    <a:lstStyle/>
                    <a:p>
                      <a:r>
                        <a:rPr lang="en-IN" sz="1400" u="none" strike="noStrike" cap="none" baseline="0" dirty="0">
                          <a:sym typeface="Arial"/>
                        </a:rPr>
                        <a:t>Toyota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50.3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188.2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27%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82309103"/>
                  </a:ext>
                </a:extLst>
              </a:tr>
              <a:tr h="319858">
                <a:tc>
                  <a:txBody>
                    <a:bodyPr/>
                    <a:lstStyle/>
                    <a:p>
                      <a:r>
                        <a:rPr lang="en-IN" sz="1400" u="none" strike="noStrike" cap="none" baseline="0" dirty="0">
                          <a:sym typeface="Arial"/>
                        </a:rPr>
                        <a:t>Facebook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48.2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420.8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11%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8446440"/>
                  </a:ext>
                </a:extLst>
              </a:tr>
              <a:tr h="319858">
                <a:tc>
                  <a:txBody>
                    <a:bodyPr/>
                    <a:lstStyle/>
                    <a:p>
                      <a:r>
                        <a:rPr lang="en-IN" sz="1400" u="none" strike="noStrike" cap="none" baseline="0" dirty="0">
                          <a:sym typeface="Arial"/>
                        </a:rPr>
                        <a:t>Mercedes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47.8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79.3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60%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27410165"/>
                  </a:ext>
                </a:extLst>
              </a:tr>
              <a:tr h="319858">
                <a:tc>
                  <a:txBody>
                    <a:bodyPr/>
                    <a:lstStyle/>
                    <a:p>
                      <a:r>
                        <a:rPr lang="en-IN" sz="1400" u="none" strike="noStrike" cap="none" baseline="0" dirty="0">
                          <a:sym typeface="Arial"/>
                        </a:rPr>
                        <a:t>I</a:t>
                      </a:r>
                      <a:r>
                        <a:rPr lang="en-IN" sz="100" u="none" strike="noStrike" cap="none" baseline="0" dirty="0">
                          <a:sym typeface="Arial"/>
                        </a:rPr>
                        <a:t> </a:t>
                      </a:r>
                      <a:r>
                        <a:rPr lang="en-IN" sz="1400" u="none" strike="noStrike" cap="none" baseline="0" dirty="0">
                          <a:sym typeface="Arial"/>
                        </a:rPr>
                        <a:t>B</a:t>
                      </a:r>
                      <a:r>
                        <a:rPr lang="en-IN" sz="100" u="none" strike="noStrike" cap="none" baseline="0" dirty="0">
                          <a:sym typeface="Arial"/>
                        </a:rPr>
                        <a:t> </a:t>
                      </a:r>
                      <a:r>
                        <a:rPr lang="en-IN" sz="1400" u="none" strike="noStrike" cap="none" baseline="0" dirty="0">
                          <a:sym typeface="Arial"/>
                        </a:rPr>
                        <a:t>M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46.8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142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400" u="none" strike="noStrike" cap="none" baseline="0" dirty="0">
                          <a:sym typeface="Arial"/>
                        </a:rPr>
                        <a:t>33%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407946"/>
                  </a:ext>
                </a:extLst>
              </a:tr>
            </a:tbl>
          </a:graphicData>
        </a:graphic>
      </p:graphicFrame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1981200" y="5947774"/>
            <a:ext cx="8229600" cy="348926"/>
          </a:xfrm>
        </p:spPr>
        <p:txBody>
          <a:bodyPr/>
          <a:lstStyle/>
          <a:p>
            <a:pPr marL="432" indent="0">
              <a:buNone/>
            </a:pPr>
            <a:r>
              <a:rPr lang="en-IN" sz="1600" b="1" dirty="0"/>
              <a:t>Sources:</a:t>
            </a:r>
            <a:r>
              <a:rPr lang="en-IN" sz="1600" i="1" dirty="0"/>
              <a:t> </a:t>
            </a:r>
            <a:r>
              <a:rPr lang="en-IN" sz="1600" dirty="0"/>
              <a:t>Based on Inter-brand, “Best Global Brands 2010.” Yahoo! Finance, February 11.</a:t>
            </a:r>
          </a:p>
        </p:txBody>
      </p:sp>
    </p:spTree>
    <p:extLst>
      <p:ext uri="{BB962C8B-B14F-4D97-AF65-F5344CB8AC3E}">
        <p14:creationId xmlns:p14="http://schemas.microsoft.com/office/powerpoint/2010/main" val="882582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upcycling.edu.pl/wp-content/uploads/2014/10/bigstock-Thinking-Smiling-Woman-With-Qu-46191085-2-1050x1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4034" y="1643050"/>
            <a:ext cx="4302670" cy="428628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3471146" y="174886"/>
            <a:ext cx="54891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>
                <a:solidFill>
                  <a:schemeClr val="hlink"/>
                </a:solidFill>
              </a:rPr>
              <a:t>Top of Mind</a:t>
            </a:r>
            <a:endParaRPr lang="en-US" sz="8000" dirty="0"/>
          </a:p>
        </p:txBody>
      </p:sp>
      <p:sp>
        <p:nvSpPr>
          <p:cNvPr id="7" name="TextBox 6"/>
          <p:cNvSpPr txBox="1"/>
          <p:nvPr/>
        </p:nvSpPr>
        <p:spPr>
          <a:xfrm>
            <a:off x="6707327" y="2410910"/>
            <a:ext cx="3286116" cy="378565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Fast Food</a:t>
            </a:r>
          </a:p>
          <a:p>
            <a:r>
              <a:rPr lang="en-US" sz="48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Shampoo</a:t>
            </a:r>
          </a:p>
          <a:p>
            <a:r>
              <a:rPr lang="en-US" sz="48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Deodorant</a:t>
            </a:r>
          </a:p>
          <a:p>
            <a:r>
              <a:rPr lang="en-US" sz="48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Soft Drink</a:t>
            </a:r>
          </a:p>
          <a:p>
            <a:r>
              <a:rPr lang="en-US" sz="48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Cars</a:t>
            </a:r>
          </a:p>
        </p:txBody>
      </p:sp>
    </p:spTree>
    <p:extLst>
      <p:ext uri="{BB962C8B-B14F-4D97-AF65-F5344CB8AC3E}">
        <p14:creationId xmlns:p14="http://schemas.microsoft.com/office/powerpoint/2010/main" val="887394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1051" y="449707"/>
            <a:ext cx="9031574" cy="1143000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hlink"/>
                </a:solidFill>
              </a:rPr>
              <a:t>Words…What words come to your mind?</a:t>
            </a:r>
          </a:p>
          <a:p>
            <a:r>
              <a:rPr lang="en-US" sz="2800" dirty="0">
                <a:solidFill>
                  <a:schemeClr val="hlink"/>
                </a:solidFill>
              </a:rPr>
              <a:t>Feelings…How do you feel when watching the ad?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1116" y="2272804"/>
            <a:ext cx="6133474" cy="4106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95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2662" y="0"/>
            <a:ext cx="77724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1682" name="Picture 2" descr="http://fc00.deviantart.net/fs71/f/2010/156/9/8/Kobe___Nike_Ad_by_tooldesign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6692" y="1143001"/>
            <a:ext cx="4548219" cy="51167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727320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4100" y="0"/>
            <a:ext cx="77724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0658" name="Picture 2" descr="http://graphics8.nytimes.com/images/2006/12/17/business/17BUZZ.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604" y="1285860"/>
            <a:ext cx="5357850" cy="5357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938308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2020957" y="1582807"/>
            <a:ext cx="81401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1868558" y="864398"/>
            <a:ext cx="8799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Market research is crucial to answer marketers’ questions</a:t>
            </a:r>
            <a:endParaRPr lang="en-GB" sz="2400" b="1" dirty="0">
              <a:solidFill>
                <a:srgbClr val="FF0000"/>
              </a:solidFill>
            </a:endParaRPr>
          </a:p>
        </p:txBody>
      </p:sp>
      <p:pic>
        <p:nvPicPr>
          <p:cNvPr id="4100" name="Picture 4" descr="Fruit Juices On Shelves In A Supermarket Stock Photo, Picture And ...">
            <a:extLst>
              <a:ext uri="{FF2B5EF4-FFF2-40B4-BE49-F238E27FC236}">
                <a16:creationId xmlns:a16="http://schemas.microsoft.com/office/drawing/2014/main" id="{971C3F43-8F4F-4F48-8608-E47E1F443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772" y="1730639"/>
            <a:ext cx="5350854" cy="388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38389A9-5430-4AC2-B637-8A69E6DB320B}"/>
              </a:ext>
            </a:extLst>
          </p:cNvPr>
          <p:cNvSpPr txBox="1"/>
          <p:nvPr/>
        </p:nvSpPr>
        <p:spPr>
          <a:xfrm>
            <a:off x="9047323" y="1823720"/>
            <a:ext cx="1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Which shelf level/position that consumers will see fist?</a:t>
            </a:r>
            <a:endParaRPr lang="en-GB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2771D6-0507-4023-A3B9-48DC113E1557}"/>
              </a:ext>
            </a:extLst>
          </p:cNvPr>
          <p:cNvSpPr txBox="1"/>
          <p:nvPr/>
        </p:nvSpPr>
        <p:spPr>
          <a:xfrm>
            <a:off x="8847940" y="3168206"/>
            <a:ext cx="14616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Will our new product be noticed? Is our packaging attractive enough?</a:t>
            </a:r>
            <a:endParaRPr lang="en-GB" sz="1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6726FD-2EF0-4521-87ED-67C7CD787059}"/>
              </a:ext>
            </a:extLst>
          </p:cNvPr>
          <p:cNvSpPr txBox="1"/>
          <p:nvPr/>
        </p:nvSpPr>
        <p:spPr>
          <a:xfrm>
            <a:off x="2029696" y="1730639"/>
            <a:ext cx="14586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Who will be main target group for fruit juice product?</a:t>
            </a:r>
            <a:endParaRPr lang="en-GB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407120-A1B3-4C05-A11C-48B1BE0D90FD}"/>
              </a:ext>
            </a:extLst>
          </p:cNvPr>
          <p:cNvSpPr txBox="1"/>
          <p:nvPr/>
        </p:nvSpPr>
        <p:spPr>
          <a:xfrm>
            <a:off x="2020958" y="3133582"/>
            <a:ext cx="1458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How frequent they will buy?</a:t>
            </a:r>
            <a:endParaRPr lang="en-GB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7A8BA5-40A5-4A1C-9AEF-F04FEB5FEEF7}"/>
              </a:ext>
            </a:extLst>
          </p:cNvPr>
          <p:cNvSpPr txBox="1"/>
          <p:nvPr/>
        </p:nvSpPr>
        <p:spPr>
          <a:xfrm>
            <a:off x="2020958" y="4053912"/>
            <a:ext cx="1458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Which sizing consumer will buy? At which price range?</a:t>
            </a:r>
            <a:endParaRPr lang="en-GB" sz="1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F6857D-697A-46E8-BB6D-CA10C4AE733E}"/>
              </a:ext>
            </a:extLst>
          </p:cNvPr>
          <p:cNvSpPr txBox="1"/>
          <p:nvPr/>
        </p:nvSpPr>
        <p:spPr>
          <a:xfrm>
            <a:off x="8937091" y="4642534"/>
            <a:ext cx="1283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Are they willing to try new product?</a:t>
            </a:r>
            <a:endParaRPr lang="en-GB" sz="12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528695A-B05F-4B6C-A266-8593D5899668}"/>
              </a:ext>
            </a:extLst>
          </p:cNvPr>
          <p:cNvCxnSpPr/>
          <p:nvPr/>
        </p:nvCxnSpPr>
        <p:spPr>
          <a:xfrm>
            <a:off x="3349786" y="2405327"/>
            <a:ext cx="795131" cy="29934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AAF3496-21FB-43DE-8ABD-38B3E7C99B81}"/>
              </a:ext>
            </a:extLst>
          </p:cNvPr>
          <p:cNvCxnSpPr>
            <a:cxnSpLocks/>
          </p:cNvCxnSpPr>
          <p:nvPr/>
        </p:nvCxnSpPr>
        <p:spPr>
          <a:xfrm flipV="1">
            <a:off x="3074206" y="3003500"/>
            <a:ext cx="2305879" cy="4577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87797CF-DF4D-4334-BE45-B29F971F90D0}"/>
              </a:ext>
            </a:extLst>
          </p:cNvPr>
          <p:cNvCxnSpPr>
            <a:cxnSpLocks/>
          </p:cNvCxnSpPr>
          <p:nvPr/>
        </p:nvCxnSpPr>
        <p:spPr>
          <a:xfrm flipV="1">
            <a:off x="3074206" y="4351859"/>
            <a:ext cx="1640257" cy="40436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56798F1D-8C22-4CC5-B85C-5B7FA61B45EE}"/>
              </a:ext>
            </a:extLst>
          </p:cNvPr>
          <p:cNvCxnSpPr>
            <a:cxnSpLocks/>
          </p:cNvCxnSpPr>
          <p:nvPr/>
        </p:nvCxnSpPr>
        <p:spPr>
          <a:xfrm flipH="1">
            <a:off x="8227195" y="2207858"/>
            <a:ext cx="735194" cy="16949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A35E0C0F-27FF-4B20-BDE4-056A34E602EE}"/>
              </a:ext>
            </a:extLst>
          </p:cNvPr>
          <p:cNvCxnSpPr>
            <a:cxnSpLocks/>
          </p:cNvCxnSpPr>
          <p:nvPr/>
        </p:nvCxnSpPr>
        <p:spPr>
          <a:xfrm flipH="1" flipV="1">
            <a:off x="7169427" y="3002400"/>
            <a:ext cx="1718721" cy="57959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267E4AD-0EBD-41F4-A55F-105C60BA402F}"/>
              </a:ext>
            </a:extLst>
          </p:cNvPr>
          <p:cNvCxnSpPr>
            <a:cxnSpLocks/>
          </p:cNvCxnSpPr>
          <p:nvPr/>
        </p:nvCxnSpPr>
        <p:spPr>
          <a:xfrm flipH="1" flipV="1">
            <a:off x="7885045" y="4372855"/>
            <a:ext cx="1058218" cy="44801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818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ไดอะแกรม 1">
            <a:extLst>
              <a:ext uri="{FF2B5EF4-FFF2-40B4-BE49-F238E27FC236}">
                <a16:creationId xmlns:a16="http://schemas.microsoft.com/office/drawing/2014/main" id="{50409CA3-BEE4-4B49-A09C-1643DB07D714}"/>
              </a:ext>
            </a:extLst>
          </p:cNvPr>
          <p:cNvGraphicFramePr/>
          <p:nvPr>
            <p:extLst/>
          </p:nvPr>
        </p:nvGraphicFramePr>
        <p:xfrm>
          <a:off x="3020618" y="1879107"/>
          <a:ext cx="6202926" cy="3118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2020957" y="1582807"/>
            <a:ext cx="81401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1752600" y="373831"/>
            <a:ext cx="8140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Customer Journey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E01E88E-FD49-4CBF-86AB-F42B6DB05133}"/>
              </a:ext>
            </a:extLst>
          </p:cNvPr>
          <p:cNvSpPr txBox="1"/>
          <p:nvPr/>
        </p:nvSpPr>
        <p:spPr>
          <a:xfrm>
            <a:off x="2099524" y="2218688"/>
            <a:ext cx="14113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See new product 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2A95E6-E4E6-425C-B877-90674EBAF029}"/>
              </a:ext>
            </a:extLst>
          </p:cNvPr>
          <p:cNvSpPr txBox="1"/>
          <p:nvPr/>
        </p:nvSpPr>
        <p:spPr>
          <a:xfrm>
            <a:off x="2094942" y="3012103"/>
            <a:ext cx="17691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Want to look closer</a:t>
            </a:r>
            <a:endParaRPr lang="en-GB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129572-3E69-42FC-80C4-87D01E6DBEE8}"/>
              </a:ext>
            </a:extLst>
          </p:cNvPr>
          <p:cNvSpPr txBox="1"/>
          <p:nvPr/>
        </p:nvSpPr>
        <p:spPr>
          <a:xfrm>
            <a:off x="2084508" y="3472669"/>
            <a:ext cx="2713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Look for product information &amp; price, Compare with other brands</a:t>
            </a:r>
            <a:endParaRPr lang="en-GB" sz="1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255263-F9B3-4840-95C2-EADA265A1D65}"/>
              </a:ext>
            </a:extLst>
          </p:cNvPr>
          <p:cNvSpPr txBox="1"/>
          <p:nvPr/>
        </p:nvSpPr>
        <p:spPr>
          <a:xfrm>
            <a:off x="2094942" y="4068605"/>
            <a:ext cx="17691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Thinking of buying it</a:t>
            </a:r>
            <a:endParaRPr lang="en-GB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0D8F92-EEDB-4751-BA47-5A273ABF68AA}"/>
              </a:ext>
            </a:extLst>
          </p:cNvPr>
          <p:cNvSpPr txBox="1"/>
          <p:nvPr/>
        </p:nvSpPr>
        <p:spPr>
          <a:xfrm>
            <a:off x="2149717" y="4758460"/>
            <a:ext cx="17691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Buy it!</a:t>
            </a:r>
            <a:endParaRPr lang="en-GB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D460F32-FD7A-41CD-A5F0-352869AB237F}"/>
              </a:ext>
            </a:extLst>
          </p:cNvPr>
          <p:cNvSpPr txBox="1"/>
          <p:nvPr/>
        </p:nvSpPr>
        <p:spPr>
          <a:xfrm>
            <a:off x="8610601" y="2149063"/>
            <a:ext cx="1789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See the product in friend’s Instagram</a:t>
            </a:r>
            <a:endParaRPr lang="en-GB" sz="1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B9BFE3-0F52-4572-BC5D-F5ACA6D34859}"/>
              </a:ext>
            </a:extLst>
          </p:cNvPr>
          <p:cNvSpPr txBox="1"/>
          <p:nvPr/>
        </p:nvSpPr>
        <p:spPr>
          <a:xfrm>
            <a:off x="8427074" y="3004104"/>
            <a:ext cx="17890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Want to look in detail</a:t>
            </a:r>
            <a:endParaRPr lang="en-GB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E24DFE-7DC7-4093-AF8D-B0845CF2B852}"/>
              </a:ext>
            </a:extLst>
          </p:cNvPr>
          <p:cNvSpPr txBox="1"/>
          <p:nvPr/>
        </p:nvSpPr>
        <p:spPr>
          <a:xfrm>
            <a:off x="8186181" y="3516784"/>
            <a:ext cx="2037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Read the product information and reviews</a:t>
            </a:r>
            <a:endParaRPr lang="en-GB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F329DC6-E999-4CB2-9584-B40221C7E8A5}"/>
              </a:ext>
            </a:extLst>
          </p:cNvPr>
          <p:cNvSpPr txBox="1"/>
          <p:nvPr/>
        </p:nvSpPr>
        <p:spPr>
          <a:xfrm>
            <a:off x="7495351" y="3950355"/>
            <a:ext cx="2745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Thinking of buying it, go to </a:t>
            </a:r>
            <a:r>
              <a:rPr lang="en-US" sz="1200" i="1" dirty="0"/>
              <a:t>Lazada</a:t>
            </a:r>
            <a:r>
              <a:rPr lang="en-US" sz="1200" dirty="0"/>
              <a:t> and put it in the cart</a:t>
            </a:r>
            <a:endParaRPr lang="en-GB" sz="12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C547CA-9999-48F7-92FC-001D1A337DAC}"/>
              </a:ext>
            </a:extLst>
          </p:cNvPr>
          <p:cNvSpPr txBox="1"/>
          <p:nvPr/>
        </p:nvSpPr>
        <p:spPr>
          <a:xfrm>
            <a:off x="6178415" y="4417862"/>
            <a:ext cx="40625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Think again whether to buy it for sure or to wait for 9.9 </a:t>
            </a:r>
            <a:endParaRPr lang="en-GB" sz="12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AEF245-2EE8-40DD-B7B3-451A6E343868}"/>
              </a:ext>
            </a:extLst>
          </p:cNvPr>
          <p:cNvSpPr txBox="1"/>
          <p:nvPr/>
        </p:nvSpPr>
        <p:spPr>
          <a:xfrm>
            <a:off x="8451923" y="4764467"/>
            <a:ext cx="17890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Let’s buy it 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1C5451-7416-4CCB-9954-01B1324A4668}"/>
              </a:ext>
            </a:extLst>
          </p:cNvPr>
          <p:cNvSpPr txBox="1"/>
          <p:nvPr/>
        </p:nvSpPr>
        <p:spPr>
          <a:xfrm>
            <a:off x="2094941" y="1600634"/>
            <a:ext cx="9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Soy Milk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06A728F-C90B-4141-9135-5C31291B607D}"/>
              </a:ext>
            </a:extLst>
          </p:cNvPr>
          <p:cNvSpPr txBox="1"/>
          <p:nvPr/>
        </p:nvSpPr>
        <p:spPr>
          <a:xfrm>
            <a:off x="9152430" y="1178092"/>
            <a:ext cx="19447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Buying handbags online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CB44E8A-3EF1-479A-852C-5AC58906284C}"/>
              </a:ext>
            </a:extLst>
          </p:cNvPr>
          <p:cNvSpPr/>
          <p:nvPr/>
        </p:nvSpPr>
        <p:spPr>
          <a:xfrm>
            <a:off x="2149717" y="5324393"/>
            <a:ext cx="7948283" cy="29024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/>
              <a:t>How your marketing activities stimulate customers in each stage? </a:t>
            </a:r>
            <a:endParaRPr lang="en-GB" sz="1500" b="1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8184A66-51AE-4910-AA3F-F1B15D93E473}"/>
              </a:ext>
            </a:extLst>
          </p:cNvPr>
          <p:cNvCxnSpPr>
            <a:cxnSpLocks/>
          </p:cNvCxnSpPr>
          <p:nvPr/>
        </p:nvCxnSpPr>
        <p:spPr>
          <a:xfrm>
            <a:off x="2131965" y="2778614"/>
            <a:ext cx="7966034" cy="600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A833B54-A1F1-4D65-84A7-637428DB4FCC}"/>
              </a:ext>
            </a:extLst>
          </p:cNvPr>
          <p:cNvCxnSpPr>
            <a:cxnSpLocks/>
          </p:cNvCxnSpPr>
          <p:nvPr/>
        </p:nvCxnSpPr>
        <p:spPr>
          <a:xfrm>
            <a:off x="2131965" y="3438368"/>
            <a:ext cx="7966034" cy="600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883FE0A-482A-4942-8019-8398F520918B}"/>
              </a:ext>
            </a:extLst>
          </p:cNvPr>
          <p:cNvCxnSpPr>
            <a:cxnSpLocks/>
          </p:cNvCxnSpPr>
          <p:nvPr/>
        </p:nvCxnSpPr>
        <p:spPr>
          <a:xfrm>
            <a:off x="2131965" y="3970111"/>
            <a:ext cx="7966034" cy="600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4DAEBB3-8EE0-4D3F-B313-3CBE9EB67ECC}"/>
              </a:ext>
            </a:extLst>
          </p:cNvPr>
          <p:cNvCxnSpPr>
            <a:cxnSpLocks/>
          </p:cNvCxnSpPr>
          <p:nvPr/>
        </p:nvCxnSpPr>
        <p:spPr>
          <a:xfrm>
            <a:off x="2131965" y="4363729"/>
            <a:ext cx="7966034" cy="600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6BC6BB0-96B1-4109-AF73-7A5551B842ED}"/>
              </a:ext>
            </a:extLst>
          </p:cNvPr>
          <p:cNvCxnSpPr>
            <a:cxnSpLocks/>
          </p:cNvCxnSpPr>
          <p:nvPr/>
        </p:nvCxnSpPr>
        <p:spPr>
          <a:xfrm>
            <a:off x="2131965" y="4726405"/>
            <a:ext cx="7966034" cy="600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DF1BA9A9-1C6A-4ED8-A932-CE4DD80EAF02}"/>
              </a:ext>
            </a:extLst>
          </p:cNvPr>
          <p:cNvSpPr txBox="1"/>
          <p:nvPr/>
        </p:nvSpPr>
        <p:spPr>
          <a:xfrm>
            <a:off x="2094942" y="4406160"/>
            <a:ext cx="40625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Make sure again if it’s right decision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0487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6" grpId="0"/>
      <p:bldP spid="19" grpId="0"/>
      <p:bldP spid="20" grpId="0" animBg="1"/>
      <p:bldP spid="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ctrTitle"/>
          </p:nvPr>
        </p:nvSpPr>
        <p:spPr>
          <a:xfrm>
            <a:off x="1714500" y="0"/>
            <a:ext cx="8915400" cy="1883504"/>
          </a:xfrm>
        </p:spPr>
        <p:txBody>
          <a:bodyPr>
            <a:normAutofit/>
          </a:bodyPr>
          <a:lstStyle/>
          <a:p>
            <a:br>
              <a:rPr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6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IMC</a:t>
            </a:r>
            <a:endParaRPr lang="th-TH" sz="6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62" name="Picture 2" descr="4 Integrated Marketing Communications Examples">
            <a:extLst>
              <a:ext uri="{FF2B5EF4-FFF2-40B4-BE49-F238E27FC236}">
                <a16:creationId xmlns:a16="http://schemas.microsoft.com/office/drawing/2014/main" id="{64AB7911-5B5E-4FFD-B913-35ED7E104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196517"/>
            <a:ext cx="5181600" cy="3188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ourses for Success Deal Of The Day | QGRABS">
            <a:extLst>
              <a:ext uri="{FF2B5EF4-FFF2-40B4-BE49-F238E27FC236}">
                <a16:creationId xmlns:a16="http://schemas.microsoft.com/office/drawing/2014/main" id="{096F9B53-D42F-4F34-A3BE-3FD9163A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952500"/>
            <a:ext cx="825500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17778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8 Examples of the IMC (Integrated Marketing Communication) Tools">
            <a:extLst>
              <a:ext uri="{FF2B5EF4-FFF2-40B4-BE49-F238E27FC236}">
                <a16:creationId xmlns:a16="http://schemas.microsoft.com/office/drawing/2014/main" id="{98437291-6F19-4BFC-BED5-FABB425ED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857" y="1371600"/>
            <a:ext cx="8458200" cy="453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D54A5CA-E0D3-4DBC-A897-43DF72D23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0337" y="0"/>
            <a:ext cx="4100097" cy="1082356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7200" dirty="0">
                <a:solidFill>
                  <a:srgbClr val="FF0000"/>
                </a:solidFill>
                <a:cs typeface="Angsana New" panose="02020603050405020304" pitchFamily="18" charset="-34"/>
              </a:rPr>
              <a:t>IMC Tools</a:t>
            </a:r>
            <a:r>
              <a:rPr lang="th-TH" altLang="en-US" sz="600" dirty="0">
                <a:cs typeface="Angsana New" panose="02020603050405020304" pitchFamily="18" charset="-34"/>
              </a:rPr>
              <a:t> </a:t>
            </a:r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6259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2133600" y="1828800"/>
            <a:ext cx="8242092" cy="4572000"/>
          </a:xfrm>
        </p:spPr>
        <p:txBody>
          <a:bodyPr/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The specific </a:t>
            </a:r>
            <a:r>
              <a:rPr lang="en-US" sz="4400" b="1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blend of promotional tools</a:t>
            </a:r>
            <a:r>
              <a:rPr lang="en-US" sz="4400" b="1" dirty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that the company uses to persuasively communicate </a:t>
            </a:r>
            <a:r>
              <a:rPr lang="en-US" sz="4800" b="1" dirty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customer value and build customer relationships.</a:t>
            </a:r>
            <a:endParaRPr lang="th-TH" sz="4800" b="1" dirty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59965" y="205320"/>
            <a:ext cx="8907905" cy="1267918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Promotional Mix</a:t>
            </a:r>
          </a:p>
        </p:txBody>
      </p:sp>
    </p:spTree>
    <p:extLst>
      <p:ext uri="{BB962C8B-B14F-4D97-AF65-F5344CB8AC3E}">
        <p14:creationId xmlns:p14="http://schemas.microsoft.com/office/powerpoint/2010/main" val="728612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188563" y="1672652"/>
            <a:ext cx="7772400" cy="4572000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v"/>
            </a:pPr>
            <a:r>
              <a:rPr lang="en-US" dirty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Advertising</a:t>
            </a:r>
          </a:p>
          <a:p>
            <a:pPr lvl="1" eaLnBrk="1" hangingPunct="1"/>
            <a:r>
              <a:rPr lang="en-US" dirty="0">
                <a:latin typeface="Arial" charset="0"/>
                <a:ea typeface="Arial" charset="0"/>
                <a:cs typeface="Arial" charset="0"/>
              </a:rPr>
              <a:t>Any paid form of non personal presentation and promotion of ideas, goods, or services by an identified sponsor.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dirty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Sales Promotion</a:t>
            </a:r>
          </a:p>
          <a:p>
            <a:pPr lvl="1" eaLnBrk="1" hangingPunct="1"/>
            <a:r>
              <a:rPr lang="en-US" dirty="0">
                <a:latin typeface="Arial" charset="0"/>
                <a:ea typeface="Arial" charset="0"/>
                <a:cs typeface="Arial" charset="0"/>
              </a:rPr>
              <a:t>Short-term incentives to encourage the purchase or sale of a product or service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en-US" dirty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Personal Selling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Personal presentation by the firm’s sales force for the purpose of making sales and building customer relationships.</a:t>
            </a:r>
          </a:p>
          <a:p>
            <a:pPr lvl="1" eaLnBrk="1" hangingPunct="1"/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Promotional Mix</a:t>
            </a:r>
          </a:p>
        </p:txBody>
      </p:sp>
    </p:spTree>
    <p:extLst>
      <p:ext uri="{BB962C8B-B14F-4D97-AF65-F5344CB8AC3E}">
        <p14:creationId xmlns:p14="http://schemas.microsoft.com/office/powerpoint/2010/main" val="6239322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059898" y="1172980"/>
            <a:ext cx="7772400" cy="45720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v"/>
            </a:pPr>
            <a:endParaRPr lang="en-US" dirty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en-US" dirty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Public Relations (PR)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Building good relations with the company’s various publics by obtaining favorable publicity, building up a good corporate image, and handling or heading off unfavorable rumors, stories, and events.</a:t>
            </a:r>
          </a:p>
          <a:p>
            <a:pPr lvl="1">
              <a:lnSpc>
                <a:spcPct val="90000"/>
              </a:lnSpc>
            </a:pPr>
            <a:endParaRPr lang="en-US" dirty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en-US" dirty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Direct And Digital Marketing</a:t>
            </a:r>
          </a:p>
          <a:p>
            <a:pPr lvl="1" eaLnBrk="1" hangingPunct="1"/>
            <a:r>
              <a:rPr lang="en-US" dirty="0">
                <a:latin typeface="Arial" charset="0"/>
                <a:ea typeface="Arial" charset="0"/>
                <a:cs typeface="Arial" charset="0"/>
              </a:rPr>
              <a:t>Engaging directly with carefully targeted individual consumers and customer communities to both obtain an immediate response and build lasting customer relationships.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59964" y="149902"/>
            <a:ext cx="77724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Promotional Mix</a:t>
            </a:r>
          </a:p>
        </p:txBody>
      </p:sp>
    </p:spTree>
    <p:extLst>
      <p:ext uri="{BB962C8B-B14F-4D97-AF65-F5344CB8AC3E}">
        <p14:creationId xmlns:p14="http://schemas.microsoft.com/office/powerpoint/2010/main" val="188811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9965" y="205320"/>
            <a:ext cx="8907905" cy="126791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The Changing Communications Environment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sz="quarter" idx="1"/>
          </p:nvPr>
        </p:nvSpPr>
        <p:spPr bwMode="auto">
          <a:xfrm>
            <a:off x="2438400" y="1447800"/>
            <a:ext cx="7772400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Two factors are changing the face of today’s marketing communications:</a:t>
            </a: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1905000" y="2667000"/>
            <a:ext cx="8351838" cy="1239838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bliqueTopRigh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 eaLnBrk="0" hangingPunct="0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As mass markets have fragmented, marketers</a:t>
            </a:r>
          </a:p>
          <a:p>
            <a:pPr algn="ctr" eaLnBrk="0" hangingPunct="0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are shifting away from mass marketing</a:t>
            </a: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1981200" y="4343400"/>
            <a:ext cx="8351838" cy="1544638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 eaLnBrk="0" hangingPunct="0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Vast improvements in information technology</a:t>
            </a:r>
          </a:p>
          <a:p>
            <a:pPr algn="ctr" eaLnBrk="0" hangingPunct="0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are speeding the movement toward segmented</a:t>
            </a:r>
          </a:p>
          <a:p>
            <a:pPr algn="ctr" eaLnBrk="0" hangingPunct="0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marketing</a:t>
            </a:r>
          </a:p>
        </p:txBody>
      </p:sp>
    </p:spTree>
    <p:extLst>
      <p:ext uri="{BB962C8B-B14F-4D97-AF65-F5344CB8AC3E}">
        <p14:creationId xmlns:p14="http://schemas.microsoft.com/office/powerpoint/2010/main" val="19135183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5"/>
          <p:cNvSpPr>
            <a:spLocks noGrp="1" noChangeArrowheads="1"/>
          </p:cNvSpPr>
          <p:nvPr>
            <p:ph type="title"/>
          </p:nvPr>
        </p:nvSpPr>
        <p:spPr>
          <a:xfrm>
            <a:off x="2057400" y="314960"/>
            <a:ext cx="8229600" cy="5715000"/>
          </a:xfrm>
          <a:noFill/>
        </p:spPr>
        <p:txBody>
          <a:bodyPr>
            <a:normAutofit/>
          </a:bodyPr>
          <a:lstStyle/>
          <a:p>
            <a:br>
              <a:rPr lang="en-US" sz="3200" dirty="0">
                <a:solidFill>
                  <a:schemeClr val="bg1">
                    <a:lumMod val="65000"/>
                  </a:schemeClr>
                </a:solidFill>
                <a:latin typeface="Arial" charset="0"/>
                <a:ea typeface="Arial" charset="0"/>
                <a:cs typeface="Arial" charset="0"/>
              </a:rPr>
            </a:br>
            <a:br>
              <a:rPr lang="en-US" sz="3600" dirty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Conflicting messages 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from different sources or promotional approaches can confuse company or brand images</a:t>
            </a:r>
            <a:br>
              <a:rPr lang="en-US" sz="3200" dirty="0">
                <a:latin typeface="Arial" charset="0"/>
                <a:ea typeface="Arial" charset="0"/>
                <a:cs typeface="Arial" charset="0"/>
              </a:rPr>
            </a:br>
            <a:br>
              <a:rPr lang="en-US" sz="3200" dirty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The problem is particularly prevalent when </a:t>
            </a:r>
            <a:br>
              <a:rPr lang="en-US" sz="2800" dirty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functional specialists </a:t>
            </a:r>
            <a:r>
              <a:rPr lang="en-US" sz="2800" dirty="0">
                <a:latin typeface="Arial" charset="0"/>
                <a:ea typeface="Arial" charset="0"/>
                <a:cs typeface="Arial" charset="0"/>
              </a:rPr>
              <a:t>handle individual forms of marketing communications independently</a:t>
            </a:r>
          </a:p>
        </p:txBody>
      </p:sp>
      <p:sp>
        <p:nvSpPr>
          <p:cNvPr id="13314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defPPr>
              <a:defRPr lang="en-US"/>
            </a:defPPr>
            <a:lvl1pPr algn="ctr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/>
              <a:t>12-</a:t>
            </a:r>
            <a:fld id="{5730FC8C-0530-4C12-9939-6AB7B85FBA4D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13316" name="Line 6"/>
          <p:cNvSpPr>
            <a:spLocks noChangeShapeType="1"/>
          </p:cNvSpPr>
          <p:nvPr/>
        </p:nvSpPr>
        <p:spPr bwMode="auto">
          <a:xfrm flipH="1">
            <a:off x="2362200" y="18288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362201" y="547141"/>
            <a:ext cx="8907905" cy="1267918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hlink"/>
                </a:solidFill>
              </a:rPr>
              <a:t>The Need for IMC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B6005D2-A3A3-48BE-821B-3700E5654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IMC Concept</a:t>
            </a: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8ED5F6F9-95AA-4EE8-95CD-BE00C3F74CA2}"/>
              </a:ext>
            </a:extLst>
          </p:cNvPr>
          <p:cNvSpPr/>
          <p:nvPr/>
        </p:nvSpPr>
        <p:spPr>
          <a:xfrm>
            <a:off x="2133600" y="1600200"/>
            <a:ext cx="8686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Using IMC, the company carefully</a:t>
            </a:r>
          </a:p>
          <a:p>
            <a:pPr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integrates and coordinates its many</a:t>
            </a:r>
          </a:p>
          <a:p>
            <a:pPr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communication channels 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to deliver</a:t>
            </a:r>
          </a:p>
          <a:p>
            <a:pPr eaLnBrk="0" hangingPunct="0"/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a clear, consistent, and compelling </a:t>
            </a:r>
          </a:p>
          <a:p>
            <a:pPr eaLnBrk="0" hangingPunct="0"/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message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about the organization</a:t>
            </a:r>
          </a:p>
          <a:p>
            <a:pPr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and its products</a:t>
            </a:r>
          </a:p>
        </p:txBody>
      </p:sp>
    </p:spTree>
    <p:extLst>
      <p:ext uri="{BB962C8B-B14F-4D97-AF65-F5344CB8AC3E}">
        <p14:creationId xmlns:p14="http://schemas.microsoft.com/office/powerpoint/2010/main" val="41856632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5280" y="0"/>
            <a:ext cx="9144000" cy="2387600"/>
          </a:xfrm>
        </p:spPr>
        <p:txBody>
          <a:bodyPr/>
          <a:lstStyle/>
          <a:p>
            <a:r>
              <a:rPr lang="en-US" dirty="0"/>
              <a:t>The Changing Marketing Landscape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3427" y="2677210"/>
            <a:ext cx="5446426" cy="30777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050630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56195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/>
              <a:t>The Changing Marketing Landscape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2438400" y="2047406"/>
            <a:ext cx="7772400" cy="4572000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The Changing Economic Environment</a:t>
            </a:r>
          </a:p>
          <a:p>
            <a:pPr>
              <a:buFont typeface="Wingdings" charset="2"/>
              <a:buChar char="Ø"/>
            </a:pPr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The Digital Age</a:t>
            </a:r>
          </a:p>
          <a:p>
            <a:pPr>
              <a:buFont typeface="Wingdings" charset="2"/>
              <a:buChar char="Ø"/>
            </a:pPr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The Growth for Not-for-Profit Marketing</a:t>
            </a:r>
          </a:p>
          <a:p>
            <a:pPr>
              <a:buFont typeface="Wingdings" charset="2"/>
              <a:buChar char="Ø"/>
            </a:pPr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Rapid Globalization</a:t>
            </a:r>
          </a:p>
          <a:p>
            <a:pPr>
              <a:buFont typeface="Wingdings" charset="2"/>
              <a:buChar char="Ø"/>
            </a:pPr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Sustainable Marketing- The Call for More Social Responsibility </a:t>
            </a:r>
          </a:p>
        </p:txBody>
      </p:sp>
    </p:spTree>
    <p:extLst>
      <p:ext uri="{BB962C8B-B14F-4D97-AF65-F5344CB8AC3E}">
        <p14:creationId xmlns:p14="http://schemas.microsoft.com/office/powerpoint/2010/main" val="21352511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0" y="381000"/>
            <a:ext cx="8128000" cy="6096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31869" y="4518910"/>
            <a:ext cx="45886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Think Global</a:t>
            </a:r>
          </a:p>
          <a:p>
            <a:r>
              <a:rPr lang="en-US" sz="48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Act Local</a:t>
            </a:r>
          </a:p>
        </p:txBody>
      </p:sp>
    </p:spTree>
    <p:extLst>
      <p:ext uri="{BB962C8B-B14F-4D97-AF65-F5344CB8AC3E}">
        <p14:creationId xmlns:p14="http://schemas.microsoft.com/office/powerpoint/2010/main" val="15319916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159ED-7B0B-423A-A9B1-BBCFBA1CB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0" y="177384"/>
            <a:ext cx="9144000" cy="6096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50000"/>
                  </a:schemeClr>
                </a:solidFill>
              </a:rPr>
              <a:t>International Advertising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8820" y="534507"/>
            <a:ext cx="2123606" cy="15927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8820" y="2522408"/>
            <a:ext cx="2473376" cy="16979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6731" y="786984"/>
            <a:ext cx="3366957" cy="31651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3995" y="4407115"/>
            <a:ext cx="2729876" cy="20474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1435" y="1525159"/>
            <a:ext cx="2077386" cy="19944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91436" y="4034826"/>
            <a:ext cx="2324725" cy="25108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7481" y="4581689"/>
            <a:ext cx="2497110" cy="187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794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ow to Apply the AIDA Model to Digital Marketing | Hallam">
            <a:extLst>
              <a:ext uri="{FF2B5EF4-FFF2-40B4-BE49-F238E27FC236}">
                <a16:creationId xmlns:a16="http://schemas.microsoft.com/office/drawing/2014/main" id="{CF542328-6D44-4F60-9DC4-95D7B005F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680" y="2778284"/>
            <a:ext cx="4572000" cy="304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29B8D11-34CD-4434-85A8-DD7EF46FD5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9120" y="167323"/>
            <a:ext cx="9144000" cy="2387600"/>
          </a:xfrm>
        </p:spPr>
        <p:txBody>
          <a:bodyPr/>
          <a:lstStyle/>
          <a:p>
            <a:r>
              <a:rPr lang="en-US" dirty="0"/>
              <a:t>AIDA Model</a:t>
            </a:r>
          </a:p>
        </p:txBody>
      </p:sp>
    </p:spTree>
    <p:extLst>
      <p:ext uri="{BB962C8B-B14F-4D97-AF65-F5344CB8AC3E}">
        <p14:creationId xmlns:p14="http://schemas.microsoft.com/office/powerpoint/2010/main" val="13190541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aragello juice travels to places! BUT WHY?">
            <a:extLst>
              <a:ext uri="{FF2B5EF4-FFF2-40B4-BE49-F238E27FC236}">
                <a16:creationId xmlns:a16="http://schemas.microsoft.com/office/drawing/2014/main" id="{FD729872-CF24-4A22-9ECF-2BB877553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381000"/>
            <a:ext cx="7239000" cy="619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7717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29B8D11-34CD-4434-85A8-DD7EF46FD51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81200" y="31103"/>
            <a:ext cx="8229600" cy="1470025"/>
          </a:xfrm>
        </p:spPr>
        <p:txBody>
          <a:bodyPr/>
          <a:lstStyle/>
          <a:p>
            <a:r>
              <a:rPr lang="en-US" dirty="0"/>
              <a:t>AIDA Model</a:t>
            </a:r>
          </a:p>
        </p:txBody>
      </p:sp>
      <p:pic>
        <p:nvPicPr>
          <p:cNvPr id="4098" name="Picture 2" descr="AIDA Model - Nvand Advertising Agency Article">
            <a:extLst>
              <a:ext uri="{FF2B5EF4-FFF2-40B4-BE49-F238E27FC236}">
                <a16:creationId xmlns:a16="http://schemas.microsoft.com/office/drawing/2014/main" id="{F199841C-EF69-4B21-A60D-713ECDD0C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838200"/>
            <a:ext cx="50673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51198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29B8D11-34CD-4434-85A8-DD7EF46FD51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81200" y="31103"/>
            <a:ext cx="8229600" cy="1470025"/>
          </a:xfrm>
        </p:spPr>
        <p:txBody>
          <a:bodyPr/>
          <a:lstStyle/>
          <a:p>
            <a:r>
              <a:rPr lang="en-US" dirty="0"/>
              <a:t>AIDA Model</a:t>
            </a:r>
          </a:p>
        </p:txBody>
      </p:sp>
      <p:pic>
        <p:nvPicPr>
          <p:cNvPr id="15362" name="Picture 2" descr="AIDA Model">
            <a:extLst>
              <a:ext uri="{FF2B5EF4-FFF2-40B4-BE49-F238E27FC236}">
                <a16:creationId xmlns:a16="http://schemas.microsoft.com/office/drawing/2014/main" id="{0137EDF0-D867-480A-9B83-778162218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600200"/>
            <a:ext cx="7467600" cy="4720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3836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29B8D11-34CD-4434-85A8-DD7EF46FD51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828800" y="379294"/>
            <a:ext cx="8229600" cy="559448"/>
          </a:xfrm>
        </p:spPr>
        <p:txBody>
          <a:bodyPr>
            <a:normAutofit fontScale="90000"/>
          </a:bodyPr>
          <a:lstStyle/>
          <a:p>
            <a:r>
              <a:rPr lang="en-US" dirty="0"/>
              <a:t>Beyond AIDA…</a:t>
            </a:r>
          </a:p>
        </p:txBody>
      </p:sp>
      <p:pic>
        <p:nvPicPr>
          <p:cNvPr id="1028" name="Picture 4" descr="Lovemarks: The Future Beyond Brands: Roberts, Kevin, Lafley, A. G. ...">
            <a:extLst>
              <a:ext uri="{FF2B5EF4-FFF2-40B4-BE49-F238E27FC236}">
                <a16:creationId xmlns:a16="http://schemas.microsoft.com/office/drawing/2014/main" id="{E4BE5140-3FD5-43CC-95BE-A1F178521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04695"/>
            <a:ext cx="247650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pplying AIDA to Organizational Digital Signage - My TechDecisions">
            <a:extLst>
              <a:ext uri="{FF2B5EF4-FFF2-40B4-BE49-F238E27FC236}">
                <a16:creationId xmlns:a16="http://schemas.microsoft.com/office/drawing/2014/main" id="{DA37BB34-D57F-41E8-B955-DC2F0E24D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0"/>
            <a:ext cx="762000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0286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29B8D11-34CD-4434-85A8-DD7EF46FD51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752600" y="381000"/>
            <a:ext cx="8229600" cy="624438"/>
          </a:xfrm>
        </p:spPr>
        <p:txBody>
          <a:bodyPr>
            <a:normAutofit fontScale="90000"/>
          </a:bodyPr>
          <a:lstStyle/>
          <a:p>
            <a:r>
              <a:rPr lang="en-US" dirty="0"/>
              <a:t>Beyond AIDA…</a:t>
            </a:r>
          </a:p>
        </p:txBody>
      </p:sp>
      <p:pic>
        <p:nvPicPr>
          <p:cNvPr id="2050" name="Picture 2" descr="Brand Love | Marketing communication, Creating a brand, Marketing">
            <a:extLst>
              <a:ext uri="{FF2B5EF4-FFF2-40B4-BE49-F238E27FC236}">
                <a16:creationId xmlns:a16="http://schemas.microsoft.com/office/drawing/2014/main" id="{08473A62-39D5-448C-81E2-3EFCD61F2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994552"/>
            <a:ext cx="6629400" cy="554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7512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pple shares two new &quot;Life's easier on iPhone&quot; ads | The Apple Post">
            <a:extLst>
              <a:ext uri="{FF2B5EF4-FFF2-40B4-BE49-F238E27FC236}">
                <a16:creationId xmlns:a16="http://schemas.microsoft.com/office/drawing/2014/main" id="{1E38044E-3E22-4C20-891B-3088C48B3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914400"/>
            <a:ext cx="8094133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1974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Netflix must add ads or lose millions of users, Needham says | Ad Age">
            <a:extLst>
              <a:ext uri="{FF2B5EF4-FFF2-40B4-BE49-F238E27FC236}">
                <a16:creationId xmlns:a16="http://schemas.microsoft.com/office/drawing/2014/main" id="{ABCEE9F0-7FF7-4E28-88CA-A880BC689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143000"/>
            <a:ext cx="7085292" cy="472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9688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BF6DD803-DE38-46BA-A4D9-3F07168EE0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371600"/>
            <a:ext cx="80010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2562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d Bull Advertisement on Behance">
            <a:extLst>
              <a:ext uri="{FF2B5EF4-FFF2-40B4-BE49-F238E27FC236}">
                <a16:creationId xmlns:a16="http://schemas.microsoft.com/office/drawing/2014/main" id="{AB9FF500-5AE3-4072-8D46-3F77F91A8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914401"/>
            <a:ext cx="8382000" cy="478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6266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29B8D11-34CD-4434-85A8-DD7EF46FD51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981200" y="31103"/>
            <a:ext cx="8229600" cy="1470025"/>
          </a:xfrm>
        </p:spPr>
        <p:txBody>
          <a:bodyPr/>
          <a:lstStyle/>
          <a:p>
            <a:r>
              <a:rPr lang="en-US" dirty="0"/>
              <a:t>Beyond AIDA…</a:t>
            </a:r>
          </a:p>
        </p:txBody>
      </p:sp>
      <p:pic>
        <p:nvPicPr>
          <p:cNvPr id="3074" name="Picture 2" descr="Brand love infographic | Chicago Marketing Agency | LoSasso ...">
            <a:extLst>
              <a:ext uri="{FF2B5EF4-FFF2-40B4-BE49-F238E27FC236}">
                <a16:creationId xmlns:a16="http://schemas.microsoft.com/office/drawing/2014/main" id="{4C124C1F-4BFC-4E70-A2AF-4DD7B0A6F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609601"/>
            <a:ext cx="3886200" cy="581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2469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FF0C64DC-FF2A-4C48-8214-E8890CB61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771" y="-536312"/>
            <a:ext cx="10515600" cy="2852737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5 ways a brand can generate more love…</a:t>
            </a:r>
          </a:p>
        </p:txBody>
      </p:sp>
      <p:pic>
        <p:nvPicPr>
          <p:cNvPr id="5122" name="Picture 2" descr="Is Your Brand A Lovemark Or Trustmark? | Branding Strategy Insider">
            <a:extLst>
              <a:ext uri="{FF2B5EF4-FFF2-40B4-BE49-F238E27FC236}">
                <a16:creationId xmlns:a16="http://schemas.microsoft.com/office/drawing/2014/main" id="{E6531AA5-D1CC-4202-A23F-464CBD0CB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338" y="2618265"/>
            <a:ext cx="5715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252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rand Archives |">
            <a:extLst>
              <a:ext uri="{FF2B5EF4-FFF2-40B4-BE49-F238E27FC236}">
                <a16:creationId xmlns:a16="http://schemas.microsoft.com/office/drawing/2014/main" id="{BF8710C3-0001-4683-B92D-1C8013165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2" y="274340"/>
            <a:ext cx="4731990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01972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ow to write Positioning Statements | Brand positioning statement, Brand  culture, Brand strategy">
            <a:extLst>
              <a:ext uri="{FF2B5EF4-FFF2-40B4-BE49-F238E27FC236}">
                <a16:creationId xmlns:a16="http://schemas.microsoft.com/office/drawing/2014/main" id="{46F1C758-69E6-445D-9A17-71E65DBB6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581" y="548681"/>
            <a:ext cx="7724851" cy="561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23921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ow to create a brand strategy roadmap | Beloved Brands | Brand strategy  template, Brand strategy, Strategy infographic">
            <a:extLst>
              <a:ext uri="{FF2B5EF4-FFF2-40B4-BE49-F238E27FC236}">
                <a16:creationId xmlns:a16="http://schemas.microsoft.com/office/drawing/2014/main" id="{726565D2-EB65-496F-A72A-625D963AB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548680"/>
            <a:ext cx="8064896" cy="5488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5532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isultati immagini per example brand strategy">
            <a:extLst>
              <a:ext uri="{FF2B5EF4-FFF2-40B4-BE49-F238E27FC236}">
                <a16:creationId xmlns:a16="http://schemas.microsoft.com/office/drawing/2014/main" id="{E8CA8BEB-ADB1-4DA2-81DA-3DFB24269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576" y="332656"/>
            <a:ext cx="7799176" cy="5902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7081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2222552" y="1981251"/>
            <a:ext cx="7772400" cy="4572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 =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simple, easy to understand</a:t>
            </a: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M=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memorable, stick to consumer’s mind, </a:t>
            </a:r>
          </a:p>
          <a:p>
            <a:pPr marL="514350" indent="-514350">
              <a:buNone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	measures by a day after recall</a:t>
            </a: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 =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interesting, employ new story, has new information to tell</a:t>
            </a: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L=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linked to the brand, cannot be mistaken to other brands/products</a:t>
            </a: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 =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emotionally involving</a:t>
            </a:r>
            <a:endParaRPr lang="th-TH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66901" y="407233"/>
            <a:ext cx="8645317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How to evaluate good advertising?</a:t>
            </a:r>
          </a:p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The “SMILE” APPROACH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9288" y="978733"/>
            <a:ext cx="1983074" cy="1665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0415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14501" y="191124"/>
            <a:ext cx="9543737" cy="1143000"/>
          </a:xfrm>
        </p:spPr>
        <p:txBody>
          <a:bodyPr>
            <a:noAutofit/>
          </a:bodyPr>
          <a:lstStyle/>
          <a:p>
            <a:r>
              <a:rPr lang="en-US" sz="57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LET’S PRACTICE “SMILE”</a:t>
            </a:r>
            <a:endParaRPr lang="th-TH" sz="5700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4505" y="1742948"/>
            <a:ext cx="5437266" cy="45664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58336" y="5940070"/>
            <a:ext cx="317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/>
              <a:t>Good Ads vs. Bad Ads</a:t>
            </a:r>
          </a:p>
        </p:txBody>
      </p:sp>
    </p:spTree>
    <p:extLst>
      <p:ext uri="{BB962C8B-B14F-4D97-AF65-F5344CB8AC3E}">
        <p14:creationId xmlns:p14="http://schemas.microsoft.com/office/powerpoint/2010/main" val="128874338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evelop an Effective Marketing Communications Strategy (Template)">
            <a:extLst>
              <a:ext uri="{FF2B5EF4-FFF2-40B4-BE49-F238E27FC236}">
                <a16:creationId xmlns:a16="http://schemas.microsoft.com/office/drawing/2014/main" id="{B25D9287-FD1D-4637-AD89-6E3A2E23BC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34" y="282593"/>
            <a:ext cx="3288804" cy="140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8CAFDD79-BDB5-4AA7-8B1B-1F9999EE7483}"/>
              </a:ext>
            </a:extLst>
          </p:cNvPr>
          <p:cNvSpPr/>
          <p:nvPr/>
        </p:nvSpPr>
        <p:spPr>
          <a:xfrm>
            <a:off x="4456591" y="795131"/>
            <a:ext cx="719979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 Your Marketing Communications Strategy in Six Simple Steps</a:t>
            </a:r>
            <a:endParaRPr lang="en-US" sz="2800" b="0" i="0" dirty="0"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Identify Your Target Market. ...</a:t>
            </a:r>
          </a:p>
          <a:p>
            <a:pPr>
              <a:buFont typeface="+mj-lt"/>
              <a:buAutoNum type="arabicPeriod"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Identify Your Target Customers. ...</a:t>
            </a:r>
          </a:p>
          <a:p>
            <a:pPr>
              <a:buFont typeface="+mj-lt"/>
              <a:buAutoNum type="arabicPeriod"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Identify Your Unique Selling Proposition</a:t>
            </a:r>
          </a:p>
          <a:p>
            <a:pPr>
              <a:buFont typeface="+mj-lt"/>
              <a:buAutoNum type="arabicPeriod"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Match Your Audience Problems to Your Product Solutions. ...</a:t>
            </a:r>
          </a:p>
          <a:p>
            <a:pPr>
              <a:buFont typeface="+mj-lt"/>
              <a:buAutoNum type="arabicPeriod"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Match Your Messaging to Channels You Choose. ...</a:t>
            </a:r>
          </a:p>
          <a:p>
            <a:pPr>
              <a:buFont typeface="+mj-lt"/>
              <a:buAutoNum type="arabicPeriod"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Set Your Goals and Identify a Way to Measure Them.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C81DFAE4-E56D-4ECB-B110-6864F68C1F36}"/>
              </a:ext>
            </a:extLst>
          </p:cNvPr>
          <p:cNvSpPr/>
          <p:nvPr/>
        </p:nvSpPr>
        <p:spPr>
          <a:xfrm>
            <a:off x="411334" y="1624614"/>
            <a:ext cx="336463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br>
              <a:rPr lang="en-US" b="0" i="0" dirty="0">
                <a:solidFill>
                  <a:srgbClr val="4B4B4B"/>
                </a:solidFill>
                <a:effectLst/>
                <a:latin typeface="MuseoSans-700"/>
              </a:rPr>
            </a:br>
            <a:r>
              <a:rPr lang="en-US" b="1" i="0" dirty="0">
                <a:solidFill>
                  <a:srgbClr val="FF0000"/>
                </a:solidFill>
                <a:effectLst/>
                <a:latin typeface="MuseoSans-700"/>
              </a:rPr>
              <a:t>Speak directly to your ideal customer’s pain point</a:t>
            </a:r>
            <a:r>
              <a:rPr lang="en-US" b="1" i="0" dirty="0">
                <a:solidFill>
                  <a:srgbClr val="FF0000"/>
                </a:solidFill>
                <a:effectLst/>
                <a:latin typeface="MuseoSans-300"/>
              </a:rPr>
              <a:t> instead of addressing a vague audience</a:t>
            </a:r>
            <a:r>
              <a:rPr lang="en-US" b="0" i="0" dirty="0">
                <a:solidFill>
                  <a:srgbClr val="4B4B4B"/>
                </a:solidFill>
                <a:effectLst/>
                <a:latin typeface="MuseoSans-30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4B4B4B"/>
                </a:solidFill>
                <a:effectLst/>
                <a:latin typeface="MuseoSans-700"/>
              </a:rPr>
              <a:t>Align your messaging to each channel</a:t>
            </a:r>
            <a:r>
              <a:rPr lang="en-US" b="0" i="0" dirty="0">
                <a:solidFill>
                  <a:srgbClr val="4B4B4B"/>
                </a:solidFill>
                <a:effectLst/>
                <a:latin typeface="MuseoSans-300"/>
              </a:rPr>
              <a:t> based on what your target customers already expect on 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4B4B4B"/>
                </a:solidFill>
                <a:effectLst/>
                <a:latin typeface="MuseoSans-700"/>
              </a:rPr>
              <a:t>Build an easy-to-reference marketing communications document</a:t>
            </a:r>
            <a:r>
              <a:rPr lang="en-US" b="0" i="0" dirty="0">
                <a:solidFill>
                  <a:srgbClr val="4B4B4B"/>
                </a:solidFill>
                <a:effectLst/>
                <a:latin typeface="MuseoSans-300"/>
              </a:rPr>
              <a:t>, so your team, other teams, and future hires can use it with ease.</a:t>
            </a:r>
          </a:p>
        </p:txBody>
      </p:sp>
    </p:spTree>
    <p:extLst>
      <p:ext uri="{BB962C8B-B14F-4D97-AF65-F5344CB8AC3E}">
        <p14:creationId xmlns:p14="http://schemas.microsoft.com/office/powerpoint/2010/main" val="241719227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817</Words>
  <Application>Microsoft Office PowerPoint</Application>
  <PresentationFormat>แบบจอกว้าง</PresentationFormat>
  <Paragraphs>203</Paragraphs>
  <Slides>50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50</vt:i4>
      </vt:variant>
    </vt:vector>
  </HeadingPairs>
  <TitlesOfParts>
    <vt:vector size="59" baseType="lpstr">
      <vt:lpstr>Arial</vt:lpstr>
      <vt:lpstr>Calibri</vt:lpstr>
      <vt:lpstr>Calibri Light</vt:lpstr>
      <vt:lpstr>MinionPro-Regular</vt:lpstr>
      <vt:lpstr>MuseoSans-300</vt:lpstr>
      <vt:lpstr>MuseoSans-700</vt:lpstr>
      <vt:lpstr>Times New Roman</vt:lpstr>
      <vt:lpstr>Wingdings</vt:lpstr>
      <vt:lpstr>ธีมของ Office</vt:lpstr>
      <vt:lpstr>MK 312 Integrated Marketing Communications Let’s RECAP IMC, AIDA, SMILE, Brand Lovemarks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STP Process</vt:lpstr>
      <vt:lpstr>The Marketing Mix for Successful Brands 4P's</vt:lpstr>
      <vt:lpstr>The Four Steps of Brand Building </vt:lpstr>
      <vt:lpstr>What are the strongest brands?</vt:lpstr>
      <vt:lpstr>งานนำเสนอ PowerPoint</vt:lpstr>
      <vt:lpstr>5 Most Valuable Brands</vt:lpstr>
      <vt:lpstr>Figure 1-4: Brand Value as a Percentage of Market Capitalization</vt:lpstr>
      <vt:lpstr>งานนำเสนอ PowerPoint</vt:lpstr>
      <vt:lpstr>Words…What words come to your mind? Feelings…How do you feel when watching the ad?</vt:lpstr>
      <vt:lpstr>Brand Associations</vt:lpstr>
      <vt:lpstr>Brand Associations</vt:lpstr>
      <vt:lpstr>งานนำเสนอ PowerPoint</vt:lpstr>
      <vt:lpstr>งานนำเสนอ PowerPoint</vt:lpstr>
      <vt:lpstr>  IMC</vt:lpstr>
      <vt:lpstr>งานนำเสนอ PowerPoint</vt:lpstr>
      <vt:lpstr>งานนำเสนอ PowerPoint</vt:lpstr>
      <vt:lpstr>Promotional Mix</vt:lpstr>
      <vt:lpstr>Promotional Mix</vt:lpstr>
      <vt:lpstr>Promotional Mix</vt:lpstr>
      <vt:lpstr>The Changing Communications Environment</vt:lpstr>
      <vt:lpstr>  Conflicting messages from different sources or promotional approaches can confuse company or brand images   The problem is particularly prevalent when  functional specialists handle individual forms of marketing communications independently</vt:lpstr>
      <vt:lpstr>IMC Concept</vt:lpstr>
      <vt:lpstr>The Changing Marketing Landscape</vt:lpstr>
      <vt:lpstr>The Changing Marketing Landscape</vt:lpstr>
      <vt:lpstr>งานนำเสนอ PowerPoint</vt:lpstr>
      <vt:lpstr>International Advertising</vt:lpstr>
      <vt:lpstr>AIDA Model</vt:lpstr>
      <vt:lpstr>งานนำเสนอ PowerPoint</vt:lpstr>
      <vt:lpstr>AIDA Model</vt:lpstr>
      <vt:lpstr>AIDA Model</vt:lpstr>
      <vt:lpstr>Beyond AIDA…</vt:lpstr>
      <vt:lpstr>Beyond AIDA…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Beyond AIDA…</vt:lpstr>
      <vt:lpstr>5 ways a brand can generate more love…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How to evaluate good advertising? The “SMILE” APPROACH</vt:lpstr>
      <vt:lpstr>LET’S PRACTICE “SMILE”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user</cp:lastModifiedBy>
  <cp:revision>7</cp:revision>
  <dcterms:created xsi:type="dcterms:W3CDTF">2020-10-31T06:44:38Z</dcterms:created>
  <dcterms:modified xsi:type="dcterms:W3CDTF">2020-11-02T01:12:10Z</dcterms:modified>
</cp:coreProperties>
</file>