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xlsx" ContentType="application/vnd.openxmlformats-officedocument.spreadsheetml.sheet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embeddings/oleObject1.bin" ContentType="application/vnd.openxmlformats-officedocument.oleObject"/>
  <Override PartName="/ppt/drawings/drawing5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1" r:id="rId3"/>
    <p:sldId id="282" r:id="rId4"/>
    <p:sldId id="283" r:id="rId5"/>
    <p:sldId id="284" r:id="rId6"/>
    <p:sldId id="285" r:id="rId7"/>
    <p:sldId id="258" r:id="rId8"/>
    <p:sldId id="259" r:id="rId9"/>
    <p:sldId id="260" r:id="rId10"/>
    <p:sldId id="261" r:id="rId11"/>
    <p:sldId id="277" r:id="rId12"/>
    <p:sldId id="278" r:id="rId13"/>
    <p:sldId id="279" r:id="rId14"/>
    <p:sldId id="267" r:id="rId15"/>
    <p:sldId id="268" r:id="rId16"/>
    <p:sldId id="270" r:id="rId17"/>
    <p:sldId id="275" r:id="rId18"/>
    <p:sldId id="269" r:id="rId19"/>
    <p:sldId id="262" r:id="rId20"/>
    <p:sldId id="276" r:id="rId21"/>
    <p:sldId id="263" r:id="rId22"/>
    <p:sldId id="264" r:id="rId23"/>
    <p:sldId id="265" r:id="rId24"/>
    <p:sldId id="280" r:id="rId25"/>
    <p:sldId id="266" r:id="rId26"/>
    <p:sldId id="28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5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9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9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9)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4" Type="http://schemas.microsoft.com/office/2011/relationships/chartColorStyle" Target="colors1.xml"/><Relationship Id="rId1" Type="http://schemas.openxmlformats.org/officeDocument/2006/relationships/package" Target="../embeddings/Microsoft_Excel_Sheet1.xlsx"/><Relationship Id="rId2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4" Type="http://schemas.microsoft.com/office/2011/relationships/chartColorStyle" Target="colors2.xml"/><Relationship Id="rId1" Type="http://schemas.openxmlformats.org/officeDocument/2006/relationships/oleObject" Target="../embeddings/oleObject1.bin"/><Relationship Id="rId2" Type="http://schemas.openxmlformats.org/officeDocument/2006/relationships/chartUserShapes" Target="../drawings/drawing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20923252648974"/>
          <c:y val="0.0177402547332955"/>
          <c:w val="0.938279624769126"/>
          <c:h val="0.9487503752149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Sheet1!$C$35</c:f>
              <c:strCache>
                <c:ptCount val="1"/>
                <c:pt idx="0">
                  <c:v>GDP growth (annual %)</c:v>
                </c:pt>
              </c:strCache>
            </c:strRef>
          </c:tx>
          <c:spPr>
            <a:solidFill>
              <a:srgbClr val="3366FF"/>
            </a:solidFill>
          </c:spPr>
          <c:invertIfNegative val="0"/>
          <c:cat>
            <c:strRef>
              <c:f>Sheet1!$B$36:$B$60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Sheet1!$C$36:$C$60</c:f>
              <c:numCache>
                <c:formatCode>0.0</c:formatCode>
                <c:ptCount val="25"/>
                <c:pt idx="0">
                  <c:v>3.324340774827632</c:v>
                </c:pt>
                <c:pt idx="1">
                  <c:v>0.819029858828244</c:v>
                </c:pt>
                <c:pt idx="2">
                  <c:v>0.171062719627486</c:v>
                </c:pt>
                <c:pt idx="3">
                  <c:v>0.863578243776558</c:v>
                </c:pt>
                <c:pt idx="4">
                  <c:v>1.942343422331305</c:v>
                </c:pt>
                <c:pt idx="5">
                  <c:v>2.610054628541093</c:v>
                </c:pt>
                <c:pt idx="6">
                  <c:v>1.595628588344013</c:v>
                </c:pt>
                <c:pt idx="7">
                  <c:v>-2.0031478338216</c:v>
                </c:pt>
                <c:pt idx="8">
                  <c:v>-0.199337318935122</c:v>
                </c:pt>
                <c:pt idx="9">
                  <c:v>2.257495302184125</c:v>
                </c:pt>
                <c:pt idx="10">
                  <c:v>0.355461714839691</c:v>
                </c:pt>
                <c:pt idx="11">
                  <c:v>0.289548450899701</c:v>
                </c:pt>
                <c:pt idx="12">
                  <c:v>1.685111721757067</c:v>
                </c:pt>
                <c:pt idx="13">
                  <c:v>2.360730113467341</c:v>
                </c:pt>
                <c:pt idx="14">
                  <c:v>1.302728144275036</c:v>
                </c:pt>
                <c:pt idx="15">
                  <c:v>1.692904244920896</c:v>
                </c:pt>
                <c:pt idx="16">
                  <c:v>2.192186232502308</c:v>
                </c:pt>
                <c:pt idx="17">
                  <c:v>-1.041636034424712</c:v>
                </c:pt>
                <c:pt idx="18">
                  <c:v>-5.526976488670812</c:v>
                </c:pt>
                <c:pt idx="19">
                  <c:v>4.711386135781395</c:v>
                </c:pt>
                <c:pt idx="20">
                  <c:v>-0.454282296791092</c:v>
                </c:pt>
                <c:pt idx="21">
                  <c:v>1.742200425269843</c:v>
                </c:pt>
                <c:pt idx="22">
                  <c:v>1.356716500692713</c:v>
                </c:pt>
                <c:pt idx="23">
                  <c:v>-0.0314292658077306</c:v>
                </c:pt>
                <c:pt idx="24">
                  <c:v>0.472784704380771</c:v>
                </c:pt>
              </c:numCache>
            </c:numRef>
          </c:val>
        </c:ser>
        <c:ser>
          <c:idx val="1"/>
          <c:order val="1"/>
          <c:tx>
            <c:strRef>
              <c:f>Sheet1!$D$35</c:f>
              <c:strCache>
                <c:ptCount val="1"/>
                <c:pt idx="0">
                  <c:v>GDP per capita growth (annual %)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accent6">
                  <a:lumMod val="75000"/>
                </a:schemeClr>
              </a:solidFill>
            </a:ln>
          </c:spPr>
          <c:invertIfNegative val="0"/>
          <c:cat>
            <c:strRef>
              <c:f>Sheet1!$B$36:$B$60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Sheet1!$D$36:$D$60</c:f>
              <c:numCache>
                <c:formatCode>0.0</c:formatCode>
                <c:ptCount val="25"/>
                <c:pt idx="0">
                  <c:v>3.004164639567804</c:v>
                </c:pt>
                <c:pt idx="1">
                  <c:v>0.569070016951386</c:v>
                </c:pt>
                <c:pt idx="2">
                  <c:v>-0.0758740396624091</c:v>
                </c:pt>
                <c:pt idx="3">
                  <c:v>0.520535048270716</c:v>
                </c:pt>
                <c:pt idx="4">
                  <c:v>1.553880183977412</c:v>
                </c:pt>
                <c:pt idx="5">
                  <c:v>2.350585991631219</c:v>
                </c:pt>
                <c:pt idx="6">
                  <c:v>1.353843613479427</c:v>
                </c:pt>
                <c:pt idx="7">
                  <c:v>-2.269072836139628</c:v>
                </c:pt>
                <c:pt idx="8">
                  <c:v>-0.381393474847385</c:v>
                </c:pt>
                <c:pt idx="9">
                  <c:v>2.086586469973724</c:v>
                </c:pt>
                <c:pt idx="10">
                  <c:v>0.113943721896433</c:v>
                </c:pt>
                <c:pt idx="11">
                  <c:v>0.056618902141679</c:v>
                </c:pt>
                <c:pt idx="12">
                  <c:v>1.46775758608284</c:v>
                </c:pt>
                <c:pt idx="13">
                  <c:v>2.326278978967139</c:v>
                </c:pt>
                <c:pt idx="14">
                  <c:v>1.293214141021366</c:v>
                </c:pt>
                <c:pt idx="15">
                  <c:v>1.628478218016482</c:v>
                </c:pt>
                <c:pt idx="16">
                  <c:v>2.074825810504223</c:v>
                </c:pt>
                <c:pt idx="17">
                  <c:v>-1.08954541157398</c:v>
                </c:pt>
                <c:pt idx="18">
                  <c:v>-5.51517169530446</c:v>
                </c:pt>
                <c:pt idx="19">
                  <c:v>4.692581092593116</c:v>
                </c:pt>
                <c:pt idx="20">
                  <c:v>-0.257458416596023</c:v>
                </c:pt>
                <c:pt idx="21">
                  <c:v>1.946215243271695</c:v>
                </c:pt>
                <c:pt idx="22">
                  <c:v>1.534110982552804</c:v>
                </c:pt>
                <c:pt idx="23">
                  <c:v>0.131201954451996</c:v>
                </c:pt>
                <c:pt idx="24">
                  <c:v>0.609953548278327</c:v>
                </c:pt>
              </c:numCache>
            </c:numRef>
          </c:val>
        </c:ser>
        <c:ser>
          <c:idx val="2"/>
          <c:order val="2"/>
          <c:tx>
            <c:strRef>
              <c:f>Sheet1!$E$35</c:f>
              <c:strCache>
                <c:ptCount val="1"/>
                <c:pt idx="0">
                  <c:v>Population growth (annual %)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Sheet1!$B$36:$B$60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Sheet1!$E$36:$E$60</c:f>
              <c:numCache>
                <c:formatCode>0.0</c:formatCode>
                <c:ptCount val="25"/>
                <c:pt idx="0">
                  <c:v>0.310355945838531</c:v>
                </c:pt>
                <c:pt idx="1">
                  <c:v>0.248237080928634</c:v>
                </c:pt>
                <c:pt idx="2">
                  <c:v>0.246819412580702</c:v>
                </c:pt>
                <c:pt idx="3">
                  <c:v>0.340685788662686</c:v>
                </c:pt>
                <c:pt idx="4">
                  <c:v>0.381789601137122</c:v>
                </c:pt>
                <c:pt idx="5">
                  <c:v>0.253188880298405</c:v>
                </c:pt>
                <c:pt idx="6">
                  <c:v>0.238271217591483</c:v>
                </c:pt>
                <c:pt idx="7">
                  <c:v>0.271729610231193</c:v>
                </c:pt>
                <c:pt idx="8">
                  <c:v>0.182586374140107</c:v>
                </c:pt>
                <c:pt idx="9">
                  <c:v>0.167275578113187</c:v>
                </c:pt>
                <c:pt idx="10">
                  <c:v>0.240952587521069</c:v>
                </c:pt>
                <c:pt idx="11">
                  <c:v>0.232527187105684</c:v>
                </c:pt>
                <c:pt idx="12">
                  <c:v>0.213980948779682</c:v>
                </c:pt>
                <c:pt idx="13">
                  <c:v>0.0336622582725446</c:v>
                </c:pt>
                <c:pt idx="14">
                  <c:v>0.00939209655766336</c:v>
                </c:pt>
                <c:pt idx="15">
                  <c:v>0.0633735894181335</c:v>
                </c:pt>
                <c:pt idx="16">
                  <c:v>0.114908847726211</c:v>
                </c:pt>
                <c:pt idx="17">
                  <c:v>0.0484253945978966</c:v>
                </c:pt>
                <c:pt idx="18">
                  <c:v>-0.0124946312294096</c:v>
                </c:pt>
                <c:pt idx="19">
                  <c:v>0.0179605415195644</c:v>
                </c:pt>
                <c:pt idx="20">
                  <c:v>-0.197526883816496</c:v>
                </c:pt>
                <c:pt idx="21">
                  <c:v>-0.200320558786153</c:v>
                </c:pt>
                <c:pt idx="22">
                  <c:v>-0.174866975766575</c:v>
                </c:pt>
                <c:pt idx="23">
                  <c:v>-0.162550165733791</c:v>
                </c:pt>
                <c:pt idx="24">
                  <c:v>-0.136430273792572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6629096"/>
        <c:axId val="-2144628760"/>
      </c:barChart>
      <c:catAx>
        <c:axId val="214662909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44628760"/>
        <c:crosses val="autoZero"/>
        <c:auto val="1"/>
        <c:lblAlgn val="ctr"/>
        <c:lblOffset val="100"/>
        <c:noMultiLvlLbl val="0"/>
      </c:catAx>
      <c:valAx>
        <c:axId val="-214462876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14662909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67582871585496"/>
          <c:y val="0.687013016038866"/>
          <c:w val="0.241367745698454"/>
          <c:h val="0.118758666417092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07600612423447"/>
          <c:y val="0.0168361959653669"/>
          <c:w val="0.947508991931564"/>
          <c:h val="0.9663276080692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Sheet1!$C$67</c:f>
              <c:strCache>
                <c:ptCount val="1"/>
                <c:pt idx="0">
                  <c:v>GDP growth (annual %)</c:v>
                </c:pt>
              </c:strCache>
            </c:strRef>
          </c:tx>
          <c:spPr>
            <a:solidFill>
              <a:srgbClr val="3366FF"/>
            </a:solidFill>
          </c:spPr>
          <c:invertIfNegative val="0"/>
          <c:cat>
            <c:strRef>
              <c:f>Sheet1!$B$68:$B$92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Sheet1!$C$68:$C$92</c:f>
              <c:numCache>
                <c:formatCode>General</c:formatCode>
                <c:ptCount val="25"/>
                <c:pt idx="0">
                  <c:v>5.061567754970726</c:v>
                </c:pt>
                <c:pt idx="1">
                  <c:v>7.705897823107975</c:v>
                </c:pt>
                <c:pt idx="2">
                  <c:v>1.757747697344669</c:v>
                </c:pt>
                <c:pt idx="3">
                  <c:v>3.737415552447885</c:v>
                </c:pt>
                <c:pt idx="4">
                  <c:v>4.962609150032127</c:v>
                </c:pt>
                <c:pt idx="5">
                  <c:v>4.846581283745706</c:v>
                </c:pt>
                <c:pt idx="6">
                  <c:v>1.014396014184896</c:v>
                </c:pt>
                <c:pt idx="7">
                  <c:v>2.550234294635345</c:v>
                </c:pt>
                <c:pt idx="8">
                  <c:v>3.660132743901272</c:v>
                </c:pt>
                <c:pt idx="9">
                  <c:v>4.260088011567984</c:v>
                </c:pt>
                <c:pt idx="10">
                  <c:v>1.982484032381166</c:v>
                </c:pt>
                <c:pt idx="11">
                  <c:v>3.224429972601996</c:v>
                </c:pt>
                <c:pt idx="12">
                  <c:v>4.846320935394473</c:v>
                </c:pt>
                <c:pt idx="13">
                  <c:v>7.368571359302459</c:v>
                </c:pt>
                <c:pt idx="14">
                  <c:v>7.667304271461155</c:v>
                </c:pt>
                <c:pt idx="15">
                  <c:v>6.177542036177352</c:v>
                </c:pt>
                <c:pt idx="16">
                  <c:v>4.832817277170841</c:v>
                </c:pt>
                <c:pt idx="17">
                  <c:v>1.701405465451302</c:v>
                </c:pt>
                <c:pt idx="18">
                  <c:v>2.8316585191999</c:v>
                </c:pt>
                <c:pt idx="19">
                  <c:v>1.606691959490774</c:v>
                </c:pt>
                <c:pt idx="20">
                  <c:v>2.748402549540003</c:v>
                </c:pt>
                <c:pt idx="21">
                  <c:v>3.507033420096889</c:v>
                </c:pt>
                <c:pt idx="22">
                  <c:v>4.367249450811457</c:v>
                </c:pt>
                <c:pt idx="23">
                  <c:v>4.738354944196857</c:v>
                </c:pt>
                <c:pt idx="24">
                  <c:v>5.538100562376466</c:v>
                </c:pt>
              </c:numCache>
            </c:numRef>
          </c:val>
        </c:ser>
        <c:ser>
          <c:idx val="1"/>
          <c:order val="1"/>
          <c:tx>
            <c:strRef>
              <c:f>Sheet1!$D$67</c:f>
              <c:strCache>
                <c:ptCount val="1"/>
                <c:pt idx="0">
                  <c:v>GDP per capita growth (annual %)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Sheet1!$B$68:$B$92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Sheet1!$D$68:$D$92</c:f>
              <c:numCache>
                <c:formatCode>General</c:formatCode>
                <c:ptCount val="25"/>
                <c:pt idx="0">
                  <c:v>2.187270486740118</c:v>
                </c:pt>
                <c:pt idx="1">
                  <c:v>4.87924209037473</c:v>
                </c:pt>
                <c:pt idx="2">
                  <c:v>-0.828922413917226</c:v>
                </c:pt>
                <c:pt idx="3">
                  <c:v>1.147279846704464</c:v>
                </c:pt>
                <c:pt idx="4">
                  <c:v>2.36437344441795</c:v>
                </c:pt>
                <c:pt idx="5">
                  <c:v>2.262567730047095</c:v>
                </c:pt>
                <c:pt idx="6">
                  <c:v>-1.453652822425738</c:v>
                </c:pt>
                <c:pt idx="7">
                  <c:v>0.0892930373157128</c:v>
                </c:pt>
                <c:pt idx="8">
                  <c:v>1.248481244257675</c:v>
                </c:pt>
                <c:pt idx="9">
                  <c:v>1.92802241484415</c:v>
                </c:pt>
                <c:pt idx="10">
                  <c:v>-0.205826653111686</c:v>
                </c:pt>
                <c:pt idx="11">
                  <c:v>1.085475442616016</c:v>
                </c:pt>
                <c:pt idx="12">
                  <c:v>2.72453540967868</c:v>
                </c:pt>
                <c:pt idx="13">
                  <c:v>5.21326938481536</c:v>
                </c:pt>
                <c:pt idx="14">
                  <c:v>5.499027672839545</c:v>
                </c:pt>
                <c:pt idx="15">
                  <c:v>4.028673820495655</c:v>
                </c:pt>
                <c:pt idx="16">
                  <c:v>2.704580341474553</c:v>
                </c:pt>
                <c:pt idx="17">
                  <c:v>-0.374634207105487</c:v>
                </c:pt>
                <c:pt idx="18">
                  <c:v>0.717237941305399</c:v>
                </c:pt>
                <c:pt idx="19">
                  <c:v>-0.498374634765824</c:v>
                </c:pt>
                <c:pt idx="20">
                  <c:v>0.60330713496333</c:v>
                </c:pt>
                <c:pt idx="21">
                  <c:v>1.334922224181838</c:v>
                </c:pt>
                <c:pt idx="22">
                  <c:v>2.17821652168604</c:v>
                </c:pt>
                <c:pt idx="23">
                  <c:v>2.558258243252155</c:v>
                </c:pt>
                <c:pt idx="24">
                  <c:v>3.370308265290433</c:v>
                </c:pt>
              </c:numCache>
            </c:numRef>
          </c:val>
        </c:ser>
        <c:ser>
          <c:idx val="2"/>
          <c:order val="2"/>
          <c:tx>
            <c:strRef>
              <c:f>Sheet1!$E$67</c:f>
              <c:strCache>
                <c:ptCount val="1"/>
                <c:pt idx="0">
                  <c:v>Population growth (annual %)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Sheet1!$B$68:$B$92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Sheet1!$E$68:$E$92</c:f>
              <c:numCache>
                <c:formatCode>General</c:formatCode>
                <c:ptCount val="25"/>
                <c:pt idx="0">
                  <c:v>2.77394227993402</c:v>
                </c:pt>
                <c:pt idx="1">
                  <c:v>2.659473126809705</c:v>
                </c:pt>
                <c:pt idx="2">
                  <c:v>2.57485506814778</c:v>
                </c:pt>
                <c:pt idx="3">
                  <c:v>2.52851848935256</c:v>
                </c:pt>
                <c:pt idx="4">
                  <c:v>2.50654469177639</c:v>
                </c:pt>
                <c:pt idx="5">
                  <c:v>2.495445187906018</c:v>
                </c:pt>
                <c:pt idx="6">
                  <c:v>2.473607424283805</c:v>
                </c:pt>
                <c:pt idx="7">
                  <c:v>2.429005126653637</c:v>
                </c:pt>
                <c:pt idx="8">
                  <c:v>2.35398875134536</c:v>
                </c:pt>
                <c:pt idx="9">
                  <c:v>2.26217219066342</c:v>
                </c:pt>
                <c:pt idx="10">
                  <c:v>2.16912750497469</c:v>
                </c:pt>
                <c:pt idx="11">
                  <c:v>2.09390991237857</c:v>
                </c:pt>
                <c:pt idx="12">
                  <c:v>2.04446757963245</c:v>
                </c:pt>
                <c:pt idx="13">
                  <c:v>2.02780803999861</c:v>
                </c:pt>
                <c:pt idx="14">
                  <c:v>2.03442200605058</c:v>
                </c:pt>
                <c:pt idx="15">
                  <c:v>2.04460469064385</c:v>
                </c:pt>
                <c:pt idx="16">
                  <c:v>2.05101496505827</c:v>
                </c:pt>
                <c:pt idx="17">
                  <c:v>2.06243138768576</c:v>
                </c:pt>
                <c:pt idx="18">
                  <c:v>2.07763016397164</c:v>
                </c:pt>
                <c:pt idx="19">
                  <c:v>2.09354193582345</c:v>
                </c:pt>
                <c:pt idx="20">
                  <c:v>2.10981750620738</c:v>
                </c:pt>
                <c:pt idx="21">
                  <c:v>2.12084736871807</c:v>
                </c:pt>
                <c:pt idx="22">
                  <c:v>2.11974141846723</c:v>
                </c:pt>
                <c:pt idx="23">
                  <c:v>2.10343724180588</c:v>
                </c:pt>
                <c:pt idx="24">
                  <c:v>2.07542637608567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1476200"/>
        <c:axId val="2147411448"/>
      </c:barChart>
      <c:catAx>
        <c:axId val="2141476200"/>
        <c:scaling>
          <c:orientation val="minMax"/>
        </c:scaling>
        <c:delete val="0"/>
        <c:axPos val="b"/>
        <c:majorTickMark val="out"/>
        <c:minorTickMark val="none"/>
        <c:tickLblPos val="nextTo"/>
        <c:crossAx val="2147411448"/>
        <c:crosses val="autoZero"/>
        <c:auto val="1"/>
        <c:lblAlgn val="ctr"/>
        <c:lblOffset val="100"/>
        <c:noMultiLvlLbl val="0"/>
      </c:catAx>
      <c:valAx>
        <c:axId val="21474114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414762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22829785165743"/>
          <c:y val="0.171345192172362"/>
          <c:w val="0.241367745698454"/>
          <c:h val="0.169059932659635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81318542476197"/>
          <c:y val="0.0271029685677209"/>
          <c:w val="0.92889325022322"/>
          <c:h val="0.949665915517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Sheet1!$C$99</c:f>
              <c:strCache>
                <c:ptCount val="1"/>
                <c:pt idx="0">
                  <c:v>GDP growth (annual %)</c:v>
                </c:pt>
              </c:strCache>
            </c:strRef>
          </c:tx>
          <c:spPr>
            <a:solidFill>
              <a:srgbClr val="3366FF"/>
            </a:solidFill>
          </c:spPr>
          <c:invertIfNegative val="0"/>
          <c:cat>
            <c:strRef>
              <c:f>Sheet1!$B$100:$B$124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Sheet1!$C$100:$C$124</c:f>
              <c:numCache>
                <c:formatCode>0.0</c:formatCode>
                <c:ptCount val="25"/>
                <c:pt idx="0">
                  <c:v>8.558260321242301</c:v>
                </c:pt>
                <c:pt idx="1">
                  <c:v>8.083388023453295</c:v>
                </c:pt>
                <c:pt idx="2">
                  <c:v>8.251043122458515</c:v>
                </c:pt>
                <c:pt idx="3">
                  <c:v>7.996904854927166</c:v>
                </c:pt>
                <c:pt idx="4">
                  <c:v>8.12026184388383</c:v>
                </c:pt>
                <c:pt idx="5">
                  <c:v>5.652373942210673</c:v>
                </c:pt>
                <c:pt idx="6">
                  <c:v>-2.75359057836718</c:v>
                </c:pt>
                <c:pt idx="7">
                  <c:v>-7.633733631266978</c:v>
                </c:pt>
                <c:pt idx="8">
                  <c:v>4.57229836875581</c:v>
                </c:pt>
                <c:pt idx="9">
                  <c:v>4.455676030931215</c:v>
                </c:pt>
                <c:pt idx="10">
                  <c:v>3.444243765689237</c:v>
                </c:pt>
                <c:pt idx="11">
                  <c:v>6.148879817432658</c:v>
                </c:pt>
                <c:pt idx="12">
                  <c:v>7.18932996486052</c:v>
                </c:pt>
                <c:pt idx="13">
                  <c:v>6.289288548619012</c:v>
                </c:pt>
                <c:pt idx="14">
                  <c:v>4.187834923725793</c:v>
                </c:pt>
                <c:pt idx="15">
                  <c:v>4.967916823937126</c:v>
                </c:pt>
                <c:pt idx="16">
                  <c:v>5.435092569897932</c:v>
                </c:pt>
                <c:pt idx="17">
                  <c:v>1.725667908339773</c:v>
                </c:pt>
                <c:pt idx="18">
                  <c:v>-0.738279788896918</c:v>
                </c:pt>
                <c:pt idx="19">
                  <c:v>7.50671071487929</c:v>
                </c:pt>
                <c:pt idx="20">
                  <c:v>0.833682448113151</c:v>
                </c:pt>
                <c:pt idx="21">
                  <c:v>7.230959189291723</c:v>
                </c:pt>
                <c:pt idx="22">
                  <c:v>2.702117289692935</c:v>
                </c:pt>
                <c:pt idx="23">
                  <c:v>0.817633101784082</c:v>
                </c:pt>
                <c:pt idx="24">
                  <c:v>2.819683122317838</c:v>
                </c:pt>
              </c:numCache>
            </c:numRef>
          </c:val>
        </c:ser>
        <c:ser>
          <c:idx val="1"/>
          <c:order val="1"/>
          <c:tx>
            <c:strRef>
              <c:f>Sheet1!$D$99</c:f>
              <c:strCache>
                <c:ptCount val="1"/>
                <c:pt idx="0">
                  <c:v>GDP per capita growth (annual %)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Sheet1!$B$100:$B$124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Sheet1!$D$100:$D$124</c:f>
              <c:numCache>
                <c:formatCode>0.0</c:formatCode>
                <c:ptCount val="25"/>
                <c:pt idx="0">
                  <c:v>7.33820191823105</c:v>
                </c:pt>
                <c:pt idx="1">
                  <c:v>7.081170203140146</c:v>
                </c:pt>
                <c:pt idx="2">
                  <c:v>7.366081492664704</c:v>
                </c:pt>
                <c:pt idx="3">
                  <c:v>7.104767763352442</c:v>
                </c:pt>
                <c:pt idx="4">
                  <c:v>7.129069107924095</c:v>
                </c:pt>
                <c:pt idx="5">
                  <c:v>4.57101325700053</c:v>
                </c:pt>
                <c:pt idx="6">
                  <c:v>-3.823281314678255</c:v>
                </c:pt>
                <c:pt idx="7">
                  <c:v>-8.698435093943828</c:v>
                </c:pt>
                <c:pt idx="8">
                  <c:v>3.352366680489761</c:v>
                </c:pt>
                <c:pt idx="9">
                  <c:v>3.257115243420358</c:v>
                </c:pt>
                <c:pt idx="10">
                  <c:v>2.266742711276777</c:v>
                </c:pt>
                <c:pt idx="11">
                  <c:v>4.954775302215665</c:v>
                </c:pt>
                <c:pt idx="12">
                  <c:v>6.063835661536054</c:v>
                </c:pt>
                <c:pt idx="13">
                  <c:v>5.334915731593139</c:v>
                </c:pt>
                <c:pt idx="14">
                  <c:v>3.461046016783612</c:v>
                </c:pt>
                <c:pt idx="15">
                  <c:v>4.475371966743211</c:v>
                </c:pt>
                <c:pt idx="16">
                  <c:v>5.150526895152168</c:v>
                </c:pt>
                <c:pt idx="17">
                  <c:v>1.573074634253999</c:v>
                </c:pt>
                <c:pt idx="18">
                  <c:v>-0.879893035613151</c:v>
                </c:pt>
                <c:pt idx="19">
                  <c:v>7.27486338509982</c:v>
                </c:pt>
                <c:pt idx="20">
                  <c:v>0.515770466201815</c:v>
                </c:pt>
                <c:pt idx="21">
                  <c:v>6.813984770455597</c:v>
                </c:pt>
                <c:pt idx="22">
                  <c:v>2.264684010963975</c:v>
                </c:pt>
                <c:pt idx="23">
                  <c:v>0.408924548578412</c:v>
                </c:pt>
                <c:pt idx="24">
                  <c:v>2.466588890703832</c:v>
                </c:pt>
              </c:numCache>
            </c:numRef>
          </c:val>
        </c:ser>
        <c:ser>
          <c:idx val="2"/>
          <c:order val="2"/>
          <c:tx>
            <c:strRef>
              <c:f>Sheet1!$E$99</c:f>
              <c:strCache>
                <c:ptCount val="1"/>
                <c:pt idx="0">
                  <c:v>Population growth (annual %)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Sheet1!$B$100:$B$124</c:f>
              <c:strCache>
                <c:ptCount val="25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  <c:pt idx="17">
                  <c:v>2008</c:v>
                </c:pt>
                <c:pt idx="18">
                  <c:v>2009</c:v>
                </c:pt>
                <c:pt idx="19">
                  <c:v>2010</c:v>
                </c:pt>
                <c:pt idx="20">
                  <c:v>2011</c:v>
                </c:pt>
                <c:pt idx="21">
                  <c:v>2012</c:v>
                </c:pt>
                <c:pt idx="22">
                  <c:v>2013</c:v>
                </c:pt>
                <c:pt idx="23">
                  <c:v>2014</c:v>
                </c:pt>
                <c:pt idx="24">
                  <c:v>2015</c:v>
                </c:pt>
              </c:strCache>
            </c:strRef>
          </c:cat>
          <c:val>
            <c:numRef>
              <c:f>Sheet1!$E$100:$E$124</c:f>
              <c:numCache>
                <c:formatCode>0.0</c:formatCode>
                <c:ptCount val="25"/>
                <c:pt idx="0">
                  <c:v>1.13023750201729</c:v>
                </c:pt>
                <c:pt idx="1">
                  <c:v>0.931589362819716</c:v>
                </c:pt>
                <c:pt idx="2">
                  <c:v>0.820868565623709</c:v>
                </c:pt>
                <c:pt idx="3">
                  <c:v>0.82950745686263</c:v>
                </c:pt>
                <c:pt idx="4">
                  <c:v>0.920978232689482</c:v>
                </c:pt>
                <c:pt idx="5">
                  <c:v>1.02878203717845</c:v>
                </c:pt>
                <c:pt idx="6">
                  <c:v>1.10607418280948</c:v>
                </c:pt>
                <c:pt idx="7">
                  <c:v>1.15939016817808</c:v>
                </c:pt>
                <c:pt idx="8">
                  <c:v>1.17344970737422</c:v>
                </c:pt>
                <c:pt idx="9">
                  <c:v>1.15406863765907</c:v>
                </c:pt>
                <c:pt idx="10">
                  <c:v>1.14482355564033</c:v>
                </c:pt>
                <c:pt idx="11">
                  <c:v>1.13130892995075</c:v>
                </c:pt>
                <c:pt idx="12">
                  <c:v>1.05555737025187</c:v>
                </c:pt>
                <c:pt idx="13">
                  <c:v>0.90195664557434</c:v>
                </c:pt>
                <c:pt idx="14">
                  <c:v>0.700020025669363</c:v>
                </c:pt>
                <c:pt idx="15">
                  <c:v>0.470338073886621</c:v>
                </c:pt>
                <c:pt idx="16">
                  <c:v>0.270261424951236</c:v>
                </c:pt>
                <c:pt idx="17">
                  <c:v>0.150117310941884</c:v>
                </c:pt>
                <c:pt idx="18">
                  <c:v>0.142768390418081</c:v>
                </c:pt>
                <c:pt idx="19">
                  <c:v>0.215891349900571</c:v>
                </c:pt>
                <c:pt idx="20">
                  <c:v>0.315781584195456</c:v>
                </c:pt>
                <c:pt idx="21">
                  <c:v>0.389614385271226</c:v>
                </c:pt>
                <c:pt idx="22">
                  <c:v>0.426833945864268</c:v>
                </c:pt>
                <c:pt idx="23">
                  <c:v>0.406217867061089</c:v>
                </c:pt>
                <c:pt idx="24">
                  <c:v>0.344002135509452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41991000"/>
        <c:axId val="2141981576"/>
      </c:barChart>
      <c:catAx>
        <c:axId val="2141991000"/>
        <c:scaling>
          <c:orientation val="minMax"/>
        </c:scaling>
        <c:delete val="0"/>
        <c:axPos val="b"/>
        <c:majorTickMark val="out"/>
        <c:minorTickMark val="none"/>
        <c:tickLblPos val="nextTo"/>
        <c:crossAx val="2141981576"/>
        <c:crosses val="autoZero"/>
        <c:auto val="1"/>
        <c:lblAlgn val="ctr"/>
        <c:lblOffset val="100"/>
        <c:noMultiLvlLbl val="0"/>
      </c:catAx>
      <c:valAx>
        <c:axId val="2141981576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1419910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3326425756307"/>
          <c:y val="0.637209997855237"/>
          <c:w val="0.233243450287756"/>
          <c:h val="0.116637122195212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2800" dirty="0"/>
              <a:t>Is</a:t>
            </a:r>
            <a:r>
              <a:rPr lang="en-CA" sz="2800" baseline="0" dirty="0"/>
              <a:t> there unconditional convergence</a:t>
            </a:r>
            <a:r>
              <a:rPr lang="en-CA" sz="2800" baseline="0" dirty="0" smtClean="0"/>
              <a:t>? No</a:t>
            </a:r>
            <a:endParaRPr lang="en-US" sz="28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0640484349178575"/>
          <c:y val="0.233515144387716"/>
          <c:w val="0.893377515310586"/>
          <c:h val="0.720887649460484"/>
        </c:manualLayout>
      </c:layout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Sheet1!$C$5:$C$42</c:f>
              <c:numCache>
                <c:formatCode>General</c:formatCode>
                <c:ptCount val="38"/>
                <c:pt idx="0">
                  <c:v>6.0</c:v>
                </c:pt>
                <c:pt idx="1">
                  <c:v>6.0</c:v>
                </c:pt>
                <c:pt idx="2">
                  <c:v>6.5</c:v>
                </c:pt>
                <c:pt idx="3">
                  <c:v>6.5</c:v>
                </c:pt>
                <c:pt idx="4">
                  <c:v>6.6</c:v>
                </c:pt>
                <c:pt idx="5">
                  <c:v>6.6</c:v>
                </c:pt>
                <c:pt idx="6">
                  <c:v>6.6</c:v>
                </c:pt>
                <c:pt idx="7">
                  <c:v>6.7</c:v>
                </c:pt>
                <c:pt idx="8">
                  <c:v>6.7</c:v>
                </c:pt>
                <c:pt idx="9">
                  <c:v>6.7</c:v>
                </c:pt>
                <c:pt idx="10">
                  <c:v>6.7</c:v>
                </c:pt>
                <c:pt idx="11">
                  <c:v>6.8</c:v>
                </c:pt>
                <c:pt idx="12">
                  <c:v>6.8</c:v>
                </c:pt>
                <c:pt idx="13">
                  <c:v>6.8</c:v>
                </c:pt>
                <c:pt idx="14">
                  <c:v>6.8</c:v>
                </c:pt>
                <c:pt idx="15">
                  <c:v>7.2</c:v>
                </c:pt>
                <c:pt idx="16">
                  <c:v>7.3</c:v>
                </c:pt>
                <c:pt idx="17">
                  <c:v>7.4</c:v>
                </c:pt>
                <c:pt idx="18">
                  <c:v>7.4</c:v>
                </c:pt>
                <c:pt idx="19">
                  <c:v>7.5</c:v>
                </c:pt>
                <c:pt idx="20">
                  <c:v>7.5</c:v>
                </c:pt>
                <c:pt idx="21">
                  <c:v>7.7</c:v>
                </c:pt>
                <c:pt idx="22">
                  <c:v>7.8</c:v>
                </c:pt>
                <c:pt idx="23">
                  <c:v>7.9</c:v>
                </c:pt>
                <c:pt idx="24">
                  <c:v>8.200000000000001</c:v>
                </c:pt>
                <c:pt idx="25">
                  <c:v>8.3</c:v>
                </c:pt>
                <c:pt idx="26">
                  <c:v>8.200000000000001</c:v>
                </c:pt>
                <c:pt idx="27">
                  <c:v>8.3</c:v>
                </c:pt>
                <c:pt idx="28">
                  <c:v>8.4</c:v>
                </c:pt>
                <c:pt idx="29">
                  <c:v>8.4</c:v>
                </c:pt>
                <c:pt idx="30">
                  <c:v>8.700000000000001</c:v>
                </c:pt>
                <c:pt idx="31">
                  <c:v>8.6</c:v>
                </c:pt>
                <c:pt idx="32">
                  <c:v>8.8</c:v>
                </c:pt>
                <c:pt idx="33">
                  <c:v>8.9</c:v>
                </c:pt>
                <c:pt idx="34">
                  <c:v>9.3</c:v>
                </c:pt>
                <c:pt idx="35">
                  <c:v>9.4</c:v>
                </c:pt>
                <c:pt idx="36">
                  <c:v>9.5</c:v>
                </c:pt>
                <c:pt idx="37">
                  <c:v>9.700000000000001</c:v>
                </c:pt>
              </c:numCache>
            </c:numRef>
          </c:xVal>
          <c:yVal>
            <c:numRef>
              <c:f>Sheet1!$D$5:$D$42</c:f>
              <c:numCache>
                <c:formatCode>General</c:formatCode>
                <c:ptCount val="38"/>
                <c:pt idx="0">
                  <c:v>6.2</c:v>
                </c:pt>
                <c:pt idx="1">
                  <c:v>2.4</c:v>
                </c:pt>
                <c:pt idx="2">
                  <c:v>6.0</c:v>
                </c:pt>
                <c:pt idx="3">
                  <c:v>1.5</c:v>
                </c:pt>
                <c:pt idx="4">
                  <c:v>3.8</c:v>
                </c:pt>
                <c:pt idx="5">
                  <c:v>3.2</c:v>
                </c:pt>
                <c:pt idx="6">
                  <c:v>2.4</c:v>
                </c:pt>
                <c:pt idx="7">
                  <c:v>3.6</c:v>
                </c:pt>
                <c:pt idx="8">
                  <c:v>0.9</c:v>
                </c:pt>
                <c:pt idx="9">
                  <c:v>0.2</c:v>
                </c:pt>
                <c:pt idx="10">
                  <c:v>0.0</c:v>
                </c:pt>
                <c:pt idx="11">
                  <c:v>4.6</c:v>
                </c:pt>
                <c:pt idx="12">
                  <c:v>3.2</c:v>
                </c:pt>
                <c:pt idx="13">
                  <c:v>2.2</c:v>
                </c:pt>
                <c:pt idx="14">
                  <c:v>0.3</c:v>
                </c:pt>
                <c:pt idx="15">
                  <c:v>1.3</c:v>
                </c:pt>
                <c:pt idx="16">
                  <c:v>0.1</c:v>
                </c:pt>
                <c:pt idx="17">
                  <c:v>0.4</c:v>
                </c:pt>
                <c:pt idx="18">
                  <c:v>4.4</c:v>
                </c:pt>
                <c:pt idx="19">
                  <c:v>5.8</c:v>
                </c:pt>
                <c:pt idx="20">
                  <c:v>0.1</c:v>
                </c:pt>
                <c:pt idx="21">
                  <c:v>2.9</c:v>
                </c:pt>
                <c:pt idx="22">
                  <c:v>3.1</c:v>
                </c:pt>
                <c:pt idx="23">
                  <c:v>2.4</c:v>
                </c:pt>
                <c:pt idx="24">
                  <c:v>2.3</c:v>
                </c:pt>
                <c:pt idx="25">
                  <c:v>2.4</c:v>
                </c:pt>
                <c:pt idx="26">
                  <c:v>1.11</c:v>
                </c:pt>
                <c:pt idx="27">
                  <c:v>1.15</c:v>
                </c:pt>
                <c:pt idx="28">
                  <c:v>1.18</c:v>
                </c:pt>
                <c:pt idx="29">
                  <c:v>5.2</c:v>
                </c:pt>
                <c:pt idx="30">
                  <c:v>3.8</c:v>
                </c:pt>
                <c:pt idx="31">
                  <c:v>1.0</c:v>
                </c:pt>
                <c:pt idx="32">
                  <c:v>1.5</c:v>
                </c:pt>
                <c:pt idx="33">
                  <c:v>0.9</c:v>
                </c:pt>
                <c:pt idx="34">
                  <c:v>2.5</c:v>
                </c:pt>
                <c:pt idx="35">
                  <c:v>2.2</c:v>
                </c:pt>
                <c:pt idx="36">
                  <c:v>2.1</c:v>
                </c:pt>
                <c:pt idx="37">
                  <c:v>2.1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B153-4766-AA0F-D310A58895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41475368"/>
        <c:axId val="2141270440"/>
      </c:scatterChart>
      <c:valAx>
        <c:axId val="2141475368"/>
        <c:scaling>
          <c:orientation val="minMax"/>
          <c:min val="5.8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1270440"/>
        <c:crosses val="autoZero"/>
        <c:crossBetween val="midCat"/>
      </c:valAx>
      <c:valAx>
        <c:axId val="2141270440"/>
        <c:scaling>
          <c:orientation val="minMax"/>
          <c:min val="-0.2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414753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600" dirty="0"/>
              <a:t>R&amp;D Spending</a:t>
            </a:r>
            <a:r>
              <a:rPr lang="en-US" sz="3600" baseline="0" dirty="0"/>
              <a:t> as % of GDP                </a:t>
            </a:r>
            <a:endParaRPr lang="en-US" sz="3600" dirty="0"/>
          </a:p>
        </c:rich>
      </c:tx>
      <c:layout>
        <c:manualLayout>
          <c:xMode val="edge"/>
          <c:yMode val="edge"/>
          <c:x val="0.182476791095557"/>
          <c:y val="0.0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64075532225138"/>
          <c:y val="0.149752204263332"/>
          <c:w val="0.718949159132886"/>
          <c:h val="0.684203269822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[API_GB.XPD.RSDV.GD.ZS_DS2_en_excel_v2.xls]Sheet1!$B$1</c:f>
              <c:strCache>
                <c:ptCount val="1"/>
                <c:pt idx="0">
                  <c:v>2011-2014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6D4C-4CEA-A633-CD2ABD032327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4C-4CEA-A633-CD2ABD032327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D4C-4CEA-A633-CD2ABD032327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6D4C-4CEA-A633-CD2ABD032327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6D4C-4CEA-A633-CD2ABD032327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D4C-4CEA-A633-CD2ABD032327}"/>
              </c:ext>
            </c:extLst>
          </c:dPt>
          <c:dPt>
            <c:idx val="13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D4C-4CEA-A633-CD2ABD032327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6D4C-4CEA-A633-CD2ABD032327}"/>
              </c:ext>
            </c:extLst>
          </c:dPt>
          <c:cat>
            <c:strRef>
              <c:f>[API_GB.XPD.RSDV.GD.ZS_DS2_en_excel_v2.xls]Sheet1!$A$2:$A$18</c:f>
              <c:strCache>
                <c:ptCount val="17"/>
                <c:pt idx="0">
                  <c:v>Vietnam</c:v>
                </c:pt>
                <c:pt idx="1">
                  <c:v>Thailand</c:v>
                </c:pt>
                <c:pt idx="2">
                  <c:v>Mexico</c:v>
                </c:pt>
                <c:pt idx="3">
                  <c:v>Malaysia</c:v>
                </c:pt>
                <c:pt idx="4">
                  <c:v>UK</c:v>
                </c:pt>
                <c:pt idx="5">
                  <c:v>Norway</c:v>
                </c:pt>
                <c:pt idx="6">
                  <c:v>Singapore</c:v>
                </c:pt>
                <c:pt idx="7">
                  <c:v>China</c:v>
                </c:pt>
                <c:pt idx="8">
                  <c:v>Australia</c:v>
                </c:pt>
                <c:pt idx="9">
                  <c:v>U.S.</c:v>
                </c:pt>
                <c:pt idx="10">
                  <c:v>Austria</c:v>
                </c:pt>
                <c:pt idx="11">
                  <c:v>Germany</c:v>
                </c:pt>
                <c:pt idx="12">
                  <c:v>Sweden</c:v>
                </c:pt>
                <c:pt idx="13">
                  <c:v>Finland</c:v>
                </c:pt>
                <c:pt idx="14">
                  <c:v>Japan</c:v>
                </c:pt>
                <c:pt idx="15">
                  <c:v>S. Korea</c:v>
                </c:pt>
                <c:pt idx="16">
                  <c:v>Israel</c:v>
                </c:pt>
              </c:strCache>
            </c:strRef>
          </c:cat>
          <c:val>
            <c:numRef>
              <c:f>[API_GB.XPD.RSDV.GD.ZS_DS2_en_excel_v2.xls]Sheet1!$B$2:$B$18</c:f>
              <c:numCache>
                <c:formatCode>0.00</c:formatCode>
                <c:ptCount val="17"/>
                <c:pt idx="0">
                  <c:v>0.19044</c:v>
                </c:pt>
                <c:pt idx="1">
                  <c:v>0.38776</c:v>
                </c:pt>
                <c:pt idx="2">
                  <c:v>0.49808</c:v>
                </c:pt>
                <c:pt idx="3">
                  <c:v>1.12668</c:v>
                </c:pt>
                <c:pt idx="4">
                  <c:v>1.62529</c:v>
                </c:pt>
                <c:pt idx="5">
                  <c:v>1.65542</c:v>
                </c:pt>
                <c:pt idx="6">
                  <c:v>1.99947</c:v>
                </c:pt>
                <c:pt idx="7">
                  <c:v>2.01466</c:v>
                </c:pt>
                <c:pt idx="8">
                  <c:v>2.24915</c:v>
                </c:pt>
                <c:pt idx="9">
                  <c:v>2.806039999999998</c:v>
                </c:pt>
                <c:pt idx="10">
                  <c:v>2.834499999999998</c:v>
                </c:pt>
                <c:pt idx="11">
                  <c:v>2.853409999999998</c:v>
                </c:pt>
                <c:pt idx="12">
                  <c:v>3.30158</c:v>
                </c:pt>
                <c:pt idx="13">
                  <c:v>3.309039999999999</c:v>
                </c:pt>
                <c:pt idx="14">
                  <c:v>3.474089999999999</c:v>
                </c:pt>
                <c:pt idx="15">
                  <c:v>4.148529999999997</c:v>
                </c:pt>
                <c:pt idx="16">
                  <c:v>4.21329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D4C-4CEA-A633-CD2ABD0323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121336728"/>
        <c:axId val="2097520904"/>
      </c:barChart>
      <c:catAx>
        <c:axId val="-2121336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7520904"/>
        <c:crosses val="autoZero"/>
        <c:auto val="1"/>
        <c:lblAlgn val="ctr"/>
        <c:lblOffset val="100"/>
        <c:noMultiLvlLbl val="0"/>
      </c:catAx>
      <c:valAx>
        <c:axId val="2097520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21336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0.25562</cdr:x>
      <cdr:y>0.01765</cdr:y>
    </cdr:from>
    <cdr:to>
      <cdr:x>0.36673</cdr:x>
      <cdr:y>0.15957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03645" y="1137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4800" dirty="0" smtClean="0"/>
            <a:t>Japan</a:t>
          </a:r>
          <a:endParaRPr lang="en-US" sz="4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0.59358</cdr:x>
      <cdr:y>0.05293</cdr:y>
    </cdr:from>
    <cdr:to>
      <cdr:x>0.93281</cdr:x>
      <cdr:y>0.18855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84890" y="356873"/>
          <a:ext cx="2791741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600" dirty="0" smtClean="0"/>
            <a:t>Pakistan</a:t>
          </a:r>
          <a:endParaRPr lang="en-US" sz="36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0.54155</cdr:x>
      <cdr:y>0.792</cdr:y>
    </cdr:from>
    <cdr:to>
      <cdr:x>0.64893</cdr:x>
      <cdr:y>0.93139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612014" y="519565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600" dirty="0" smtClean="0"/>
            <a:t>Thailand</a:t>
          </a:r>
          <a:endParaRPr lang="en-US" sz="36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0.34309</cdr:x>
      <cdr:y>0.85167</cdr:y>
    </cdr:from>
    <cdr:to>
      <cdr:x>0.65691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23523" y="5250425"/>
          <a:ext cx="2582553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CA" sz="2000" dirty="0"/>
        </a:p>
        <a:p xmlns:a="http://schemas.openxmlformats.org/drawingml/2006/main">
          <a:endParaRPr lang="en-CA" sz="2000" dirty="0"/>
        </a:p>
        <a:p xmlns:a="http://schemas.openxmlformats.org/drawingml/2006/main">
          <a:endParaRPr lang="en-CA" sz="2000" dirty="0"/>
        </a:p>
        <a:p xmlns:a="http://schemas.openxmlformats.org/drawingml/2006/main">
          <a:endParaRPr lang="en-CA" sz="2000" dirty="0"/>
        </a:p>
        <a:p xmlns:a="http://schemas.openxmlformats.org/drawingml/2006/main">
          <a:r>
            <a:rPr lang="en-CA" sz="2000" dirty="0"/>
            <a:t>Log GDP per capital in 1960</a:t>
          </a:r>
          <a:endParaRPr lang="en-US" sz="20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0.08961</cdr:x>
      <cdr:y>0.58025</cdr:y>
    </cdr:from>
    <cdr:to>
      <cdr:x>0.20072</cdr:x>
      <cdr:y>0.73667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737420" y="339212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CA" sz="2000" dirty="0"/>
            <a:t>R&amp;D as share of GDP (%)</a:t>
          </a:r>
          <a:endParaRPr lang="en-US" sz="20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9/7/16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Growth with Human Capital and Endogenous Growth Theory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4</a:t>
            </a:r>
          </a:p>
          <a:p>
            <a:r>
              <a:rPr lang="en-US" dirty="0"/>
              <a:t>EE 462 – Dr. Paul Vandenberg</a:t>
            </a:r>
          </a:p>
          <a:p>
            <a:r>
              <a:rPr lang="en-US" dirty="0"/>
              <a:t>Semester 1 – 2016</a:t>
            </a:r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72622"/>
            <a:ext cx="7772400" cy="252782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GDP growth </a:t>
            </a:r>
            <a:br>
              <a:rPr lang="en-US" dirty="0" smtClean="0"/>
            </a:br>
            <a:r>
              <a:rPr lang="en-US" dirty="0" smtClean="0"/>
              <a:t>and </a:t>
            </a:r>
            <a:br>
              <a:rPr lang="en-US" dirty="0" smtClean="0"/>
            </a:br>
            <a:r>
              <a:rPr lang="en-US" dirty="0" smtClean="0"/>
              <a:t>GDP per capita growth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The affect of population change</a:t>
            </a:r>
          </a:p>
          <a:p>
            <a:endParaRPr lang="en-US" dirty="0"/>
          </a:p>
          <a:p>
            <a:r>
              <a:rPr lang="en-US" dirty="0" smtClean="0"/>
              <a:t>(</a:t>
            </a:r>
            <a:r>
              <a:rPr lang="en-US" dirty="0"/>
              <a:t>An aside)</a:t>
            </a:r>
          </a:p>
        </p:txBody>
      </p:sp>
    </p:spTree>
    <p:extLst>
      <p:ext uri="{BB962C8B-B14F-4D97-AF65-F5344CB8AC3E}">
        <p14:creationId xmlns:p14="http://schemas.microsoft.com/office/powerpoint/2010/main" val="1094436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6904642"/>
              </p:ext>
            </p:extLst>
          </p:nvPr>
        </p:nvGraphicFramePr>
        <p:xfrm>
          <a:off x="73467" y="104963"/>
          <a:ext cx="8994441" cy="6753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53458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0775842"/>
              </p:ext>
            </p:extLst>
          </p:nvPr>
        </p:nvGraphicFramePr>
        <p:xfrm>
          <a:off x="457200" y="115459"/>
          <a:ext cx="8229600" cy="674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8291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5471038"/>
              </p:ext>
            </p:extLst>
          </p:nvPr>
        </p:nvGraphicFramePr>
        <p:xfrm>
          <a:off x="457200" y="188933"/>
          <a:ext cx="8516252" cy="65601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3012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to Growth 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535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Adding to the Solow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Solow added technological progress to his model to make it perform better</a:t>
            </a:r>
          </a:p>
          <a:p>
            <a:pPr lvl="1"/>
            <a:r>
              <a:rPr lang="en-US" dirty="0"/>
              <a:t> account for the large residual</a:t>
            </a:r>
          </a:p>
          <a:p>
            <a:r>
              <a:rPr lang="en-US" dirty="0"/>
              <a:t>Others </a:t>
            </a:r>
            <a:r>
              <a:rPr lang="en-US" dirty="0" smtClean="0"/>
              <a:t>addressed added skills or education level</a:t>
            </a:r>
            <a:endParaRPr lang="en-US" dirty="0"/>
          </a:p>
          <a:p>
            <a:pPr lvl="1"/>
            <a:r>
              <a:rPr lang="en-US" dirty="0" smtClean="0"/>
              <a:t>Skilled </a:t>
            </a:r>
            <a:r>
              <a:rPr lang="en-US" dirty="0"/>
              <a:t>workers </a:t>
            </a:r>
            <a:r>
              <a:rPr lang="en-US" dirty="0" smtClean="0"/>
              <a:t>more </a:t>
            </a:r>
            <a:r>
              <a:rPr lang="en-US" dirty="0"/>
              <a:t>productive </a:t>
            </a:r>
            <a:r>
              <a:rPr lang="en-US" dirty="0" smtClean="0"/>
              <a:t>than unskilled</a:t>
            </a:r>
          </a:p>
          <a:p>
            <a:pPr lvl="1"/>
            <a:r>
              <a:rPr lang="en-US" dirty="0" smtClean="0"/>
              <a:t> Contributes to productivity, output and </a:t>
            </a:r>
            <a:r>
              <a:rPr lang="en-US" dirty="0"/>
              <a:t>growth</a:t>
            </a:r>
          </a:p>
          <a:p>
            <a:r>
              <a:rPr lang="en-US" dirty="0"/>
              <a:t>M</a:t>
            </a:r>
            <a:r>
              <a:rPr lang="en-US" dirty="0" smtClean="0"/>
              <a:t>ore </a:t>
            </a:r>
            <a:r>
              <a:rPr lang="en-US" dirty="0"/>
              <a:t>detailed indicators of </a:t>
            </a:r>
            <a:r>
              <a:rPr lang="en-US" dirty="0" smtClean="0"/>
              <a:t>education</a:t>
            </a:r>
          </a:p>
          <a:p>
            <a:pPr lvl="1"/>
            <a:r>
              <a:rPr lang="en-US" dirty="0" smtClean="0"/>
              <a:t>Helped </a:t>
            </a:r>
            <a:r>
              <a:rPr lang="en-US" dirty="0"/>
              <a:t>to support the empirical work in this regard</a:t>
            </a:r>
          </a:p>
          <a:p>
            <a:pPr lvl="1"/>
            <a:r>
              <a:rPr lang="en-US" dirty="0"/>
              <a:t>Education data back to the 1960s (</a:t>
            </a:r>
            <a:r>
              <a:rPr lang="en-US" dirty="0" err="1"/>
              <a:t>Barro</a:t>
            </a:r>
            <a:r>
              <a:rPr lang="en-US" dirty="0"/>
              <a:t> and Lee)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617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Augmented Solow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Known as the “augmented Solow model”</a:t>
            </a:r>
          </a:p>
          <a:p>
            <a:pPr lvl="1"/>
            <a:r>
              <a:rPr lang="en-US" dirty="0"/>
              <a:t>Or the human capital augmented Solow model</a:t>
            </a:r>
          </a:p>
          <a:p>
            <a:r>
              <a:rPr lang="en-US" dirty="0" err="1"/>
              <a:t>Mankiw</a:t>
            </a:r>
            <a:r>
              <a:rPr lang="en-US" dirty="0"/>
              <a:t>, D. </a:t>
            </a:r>
            <a:r>
              <a:rPr lang="en-US" dirty="0" err="1"/>
              <a:t>Romer</a:t>
            </a:r>
            <a:r>
              <a:rPr lang="en-US" dirty="0"/>
              <a:t> and Weil - MRW</a:t>
            </a:r>
          </a:p>
          <a:p>
            <a:pPr lvl="1"/>
            <a:r>
              <a:rPr lang="en-US" dirty="0"/>
              <a:t>“A Contribution to the Empirics of Economic Growth” (1992)</a:t>
            </a:r>
          </a:p>
          <a:p>
            <a:pPr lvl="1"/>
            <a:r>
              <a:rPr lang="en-US" dirty="0"/>
              <a:t>Model with human </a:t>
            </a:r>
            <a:r>
              <a:rPr lang="en-US" dirty="0" smtClean="0"/>
              <a:t>capital fits </a:t>
            </a:r>
            <a:r>
              <a:rPr lang="en-US" dirty="0"/>
              <a:t>the data better than the classic Solow model </a:t>
            </a:r>
          </a:p>
          <a:p>
            <a:pPr lvl="1"/>
            <a:r>
              <a:rPr lang="en-US" dirty="0"/>
              <a:t>Includes all the main features of the Solow model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559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Solow</a:t>
            </a:r>
          </a:p>
          <a:p>
            <a:pPr lvl="1"/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(AL)</a:t>
            </a:r>
            <a:r>
              <a:rPr lang="en-US" baseline="30000" dirty="0"/>
              <a:t>1-α</a:t>
            </a:r>
          </a:p>
          <a:p>
            <a:pPr lvl="1"/>
            <a:r>
              <a:rPr lang="en-US" dirty="0"/>
              <a:t>CRS, with K, L and A (technology) as key inputs</a:t>
            </a:r>
          </a:p>
          <a:p>
            <a:pPr lvl="1"/>
            <a:endParaRPr lang="en-US" dirty="0"/>
          </a:p>
          <a:p>
            <a:r>
              <a:rPr lang="en-US" dirty="0"/>
              <a:t>MRW (augmented Solow)</a:t>
            </a:r>
          </a:p>
          <a:p>
            <a:pPr lvl="1"/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1-α</a:t>
            </a:r>
          </a:p>
          <a:p>
            <a:pPr lvl="1"/>
            <a:r>
              <a:rPr lang="en-US" dirty="0"/>
              <a:t>CRS, with K, H and A (technology) as key inputs</a:t>
            </a:r>
          </a:p>
          <a:p>
            <a:pPr lvl="1"/>
            <a:r>
              <a:rPr lang="en-US" dirty="0"/>
              <a:t>L replaced by H, which is human capital</a:t>
            </a:r>
          </a:p>
          <a:p>
            <a:pPr lvl="2"/>
            <a:r>
              <a:rPr lang="en-US" dirty="0"/>
              <a:t> H = labor with skills and education</a:t>
            </a:r>
          </a:p>
        </p:txBody>
      </p:sp>
    </p:spTree>
    <p:extLst>
      <p:ext uri="{BB962C8B-B14F-4D97-AF65-F5344CB8AC3E}">
        <p14:creationId xmlns:p14="http://schemas.microsoft.com/office/powerpoint/2010/main" val="27567099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Capital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Need a function for the human capital, H</a:t>
            </a:r>
          </a:p>
          <a:p>
            <a:r>
              <a:rPr lang="en-US" dirty="0"/>
              <a:t>H = e</a:t>
            </a:r>
            <a:r>
              <a:rPr lang="en-US" baseline="30000" dirty="0"/>
              <a:t>Ψu</a:t>
            </a:r>
            <a:r>
              <a:rPr lang="en-US" dirty="0"/>
              <a:t>L</a:t>
            </a:r>
          </a:p>
          <a:p>
            <a:r>
              <a:rPr lang="en-US" dirty="0"/>
              <a:t>u = </a:t>
            </a:r>
            <a:r>
              <a:rPr lang="en-US" dirty="0" smtClean="0"/>
              <a:t>time </a:t>
            </a:r>
            <a:r>
              <a:rPr lang="en-US" dirty="0"/>
              <a:t>spend accumulating human </a:t>
            </a:r>
            <a:r>
              <a:rPr lang="en-US" dirty="0" smtClean="0"/>
              <a:t>capital</a:t>
            </a:r>
          </a:p>
          <a:p>
            <a:pPr lvl="1"/>
            <a:r>
              <a:rPr lang="en-US" dirty="0" smtClean="0"/>
              <a:t>u = 1 = a year of schooling/education	</a:t>
            </a:r>
            <a:endParaRPr lang="en-US" dirty="0"/>
          </a:p>
          <a:p>
            <a:pPr lvl="1"/>
            <a:r>
              <a:rPr lang="en-US" dirty="0" smtClean="0"/>
              <a:t>u = 0, then H </a:t>
            </a:r>
            <a:r>
              <a:rPr lang="en-US" dirty="0"/>
              <a:t>= </a:t>
            </a:r>
            <a:r>
              <a:rPr lang="en-US" dirty="0" smtClean="0"/>
              <a:t>L workforce is uneducated</a:t>
            </a:r>
          </a:p>
          <a:p>
            <a:r>
              <a:rPr lang="en-US" dirty="0" smtClean="0"/>
              <a:t>e </a:t>
            </a:r>
            <a:r>
              <a:rPr lang="en-US" dirty="0"/>
              <a:t>= 2.71… </a:t>
            </a:r>
            <a:endParaRPr lang="en-US" dirty="0" smtClean="0"/>
          </a:p>
          <a:p>
            <a:pPr lvl="1"/>
            <a:r>
              <a:rPr lang="en-US" dirty="0" smtClean="0"/>
              <a:t>natural log</a:t>
            </a:r>
          </a:p>
          <a:p>
            <a:pPr lvl="1"/>
            <a:r>
              <a:rPr lang="en-US" dirty="0" smtClean="0"/>
              <a:t>compounded </a:t>
            </a:r>
            <a:r>
              <a:rPr lang="en-US" dirty="0"/>
              <a:t>growth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780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Ψ </a:t>
            </a:r>
            <a:r>
              <a:rPr lang="en-US" dirty="0"/>
              <a:t>= </a:t>
            </a:r>
            <a:r>
              <a:rPr lang="en-US" dirty="0" smtClean="0"/>
              <a:t>Greek letter “psi” </a:t>
            </a:r>
          </a:p>
          <a:p>
            <a:pPr lvl="1"/>
            <a:r>
              <a:rPr lang="en-US" dirty="0" smtClean="0"/>
              <a:t>Constant, normally set at 0.1 </a:t>
            </a:r>
          </a:p>
          <a:p>
            <a:pPr lvl="1"/>
            <a:r>
              <a:rPr lang="en-US" dirty="0" smtClean="0"/>
              <a:t>Because labor economics</a:t>
            </a:r>
            <a:r>
              <a:rPr lang="en-US" dirty="0"/>
              <a:t> </a:t>
            </a:r>
            <a:r>
              <a:rPr lang="en-US" dirty="0" smtClean="0"/>
              <a:t>find that </a:t>
            </a:r>
            <a:r>
              <a:rPr lang="en-US" dirty="0"/>
              <a:t>an additional year of schooling raises a person’s wages by 10%</a:t>
            </a:r>
            <a:r>
              <a:rPr lang="en-US" dirty="0" smtClean="0"/>
              <a:t>.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Example</a:t>
            </a:r>
          </a:p>
          <a:p>
            <a:pPr lvl="1"/>
            <a:r>
              <a:rPr lang="en-US" dirty="0" smtClean="0"/>
              <a:t>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</a:t>
            </a:r>
          </a:p>
          <a:p>
            <a:pPr lvl="1"/>
            <a:r>
              <a:rPr lang="en-US" dirty="0" smtClean="0"/>
              <a:t>u = 1 </a:t>
            </a:r>
            <a:r>
              <a:rPr lang="en-US" dirty="0"/>
              <a:t> </a:t>
            </a:r>
            <a:r>
              <a:rPr lang="en-US" dirty="0" smtClean="0"/>
              <a:t>         Ψ = 0.1         then  e</a:t>
            </a:r>
            <a:r>
              <a:rPr lang="en-US" baseline="30000" dirty="0" smtClean="0"/>
              <a:t>Ψu  </a:t>
            </a:r>
            <a:r>
              <a:rPr lang="en-US" dirty="0" smtClean="0"/>
              <a:t>= 1.1</a:t>
            </a:r>
          </a:p>
          <a:p>
            <a:pPr lvl="1"/>
            <a:r>
              <a:rPr lang="en-US" dirty="0" smtClean="0"/>
              <a:t>H is 10% higher than L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238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/>
              <a:t>Y=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1-α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Dividing through by L to get per worker yields: </a:t>
            </a:r>
            <a:endParaRPr lang="en-US" dirty="0"/>
          </a:p>
          <a:p>
            <a:pPr marL="400050" lvl="2" indent="0">
              <a:buNone/>
            </a:pPr>
            <a:r>
              <a:rPr lang="en-US" dirty="0" smtClean="0"/>
              <a:t>y = k</a:t>
            </a:r>
            <a:r>
              <a:rPr lang="en-US" baseline="30000" dirty="0" smtClean="0"/>
              <a:t>α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Ah)</a:t>
            </a:r>
            <a:r>
              <a:rPr lang="en-US" baseline="30000" dirty="0"/>
              <a:t>1-α</a:t>
            </a:r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h = e</a:t>
            </a:r>
            <a:r>
              <a:rPr lang="en-US" baseline="30000" dirty="0" smtClean="0"/>
              <a:t>Ψu </a:t>
            </a:r>
            <a:r>
              <a:rPr lang="en-US" dirty="0" smtClean="0"/>
              <a:t>  	</a:t>
            </a:r>
          </a:p>
          <a:p>
            <a:pPr marL="400050" lvl="2" indent="0">
              <a:buNone/>
            </a:pPr>
            <a:r>
              <a:rPr lang="en-US" dirty="0"/>
              <a:t>b</a:t>
            </a:r>
            <a:r>
              <a:rPr lang="en-US" dirty="0" smtClean="0"/>
              <a:t>ecause divide H </a:t>
            </a:r>
            <a:r>
              <a:rPr lang="en-US" dirty="0"/>
              <a:t>= e</a:t>
            </a:r>
            <a:r>
              <a:rPr lang="en-US" baseline="30000" dirty="0"/>
              <a:t>Ψu</a:t>
            </a:r>
            <a:r>
              <a:rPr lang="en-US" dirty="0"/>
              <a:t>L </a:t>
            </a:r>
            <a:r>
              <a:rPr lang="en-US" dirty="0" smtClean="0"/>
              <a:t>through by L </a:t>
            </a:r>
          </a:p>
          <a:p>
            <a:pPr marL="457200" lvl="1" indent="-457200">
              <a:buFont typeface="Arial"/>
              <a:buChar char="•"/>
            </a:pPr>
            <a:r>
              <a:rPr lang="en-US" dirty="0" smtClean="0"/>
              <a:t>Divide </a:t>
            </a:r>
            <a:r>
              <a:rPr lang="en-US" dirty="0"/>
              <a:t>y = k</a:t>
            </a:r>
            <a:r>
              <a:rPr lang="en-US" baseline="30000" dirty="0"/>
              <a:t>α</a:t>
            </a:r>
            <a:r>
              <a:rPr lang="en-US" dirty="0"/>
              <a:t> (Ah)</a:t>
            </a:r>
            <a:r>
              <a:rPr lang="en-US" baseline="30000" dirty="0"/>
              <a:t>1-</a:t>
            </a:r>
            <a:r>
              <a:rPr lang="en-US" baseline="30000" dirty="0" smtClean="0"/>
              <a:t>α</a:t>
            </a:r>
            <a:r>
              <a:rPr lang="en-US" dirty="0" smtClean="0"/>
              <a:t> by Ah yields:</a:t>
            </a:r>
          </a:p>
          <a:p>
            <a:pPr marL="400050" lvl="2" indent="0">
              <a:buNone/>
            </a:pPr>
            <a:r>
              <a:rPr lang="en-US" dirty="0" smtClean="0"/>
              <a:t>y’= k’</a:t>
            </a:r>
            <a:r>
              <a:rPr lang="en-US" baseline="30000" dirty="0" smtClean="0"/>
              <a:t>α</a:t>
            </a:r>
            <a:endParaRPr lang="en-US" dirty="0" smtClean="0"/>
          </a:p>
          <a:p>
            <a:pPr marL="400050" lvl="2" indent="0">
              <a:buNone/>
            </a:pPr>
            <a:r>
              <a:rPr lang="en-US" dirty="0"/>
              <a:t>w</a:t>
            </a:r>
            <a:r>
              <a:rPr lang="en-US" dirty="0" smtClean="0"/>
              <a:t>here y’ = output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where k’ = capital per skilled effective worker</a:t>
            </a:r>
          </a:p>
          <a:p>
            <a:pPr marL="400050" lvl="2" indent="0">
              <a:buNone/>
            </a:pPr>
            <a:r>
              <a:rPr lang="en-US" dirty="0" smtClean="0"/>
              <a:t>“effective” is the technology part</a:t>
            </a:r>
          </a:p>
          <a:p>
            <a:pPr marL="457200" lvl="1" indent="-457200">
              <a:buFont typeface="Arial"/>
              <a:buChar char="•"/>
            </a:pPr>
            <a:endParaRPr lang="en-US" baseline="30000" dirty="0"/>
          </a:p>
          <a:p>
            <a:pPr marL="457200" lvl="1" indent="-45720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2133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Δk</a:t>
            </a:r>
            <a:r>
              <a:rPr lang="en-US" dirty="0" smtClean="0"/>
              <a:t>’ </a:t>
            </a:r>
            <a:r>
              <a:rPr lang="en-US" dirty="0"/>
              <a:t>= </a:t>
            </a:r>
            <a:r>
              <a:rPr lang="en-US" dirty="0" err="1" smtClean="0"/>
              <a:t>sy</a:t>
            </a:r>
            <a:r>
              <a:rPr lang="en-US" dirty="0" smtClean="0"/>
              <a:t>’ </a:t>
            </a:r>
            <a:r>
              <a:rPr lang="en-US" dirty="0"/>
              <a:t>– (n + d + </a:t>
            </a:r>
            <a:r>
              <a:rPr lang="en-US" dirty="0" err="1"/>
              <a:t>Θ</a:t>
            </a:r>
            <a:r>
              <a:rPr lang="en-US" dirty="0"/>
              <a:t>)</a:t>
            </a:r>
            <a:r>
              <a:rPr lang="en-US" dirty="0" smtClean="0"/>
              <a:t>k’</a:t>
            </a:r>
            <a:endParaRPr lang="en-US" baseline="-25000" dirty="0"/>
          </a:p>
          <a:p>
            <a:r>
              <a:rPr lang="en-US" dirty="0" smtClean="0"/>
              <a:t>Same as Solow with technology but have added skilled labor</a:t>
            </a:r>
          </a:p>
          <a:p>
            <a:r>
              <a:rPr lang="en-US" dirty="0" smtClean="0"/>
              <a:t>Similar Solow diagram 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310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Empirics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Can we </a:t>
            </a:r>
            <a:r>
              <a:rPr lang="en-CA" dirty="0" smtClean="0"/>
              <a:t>test </a:t>
            </a:r>
            <a:r>
              <a:rPr lang="en-CA" dirty="0"/>
              <a:t>these models and see if they fit the real world?</a:t>
            </a:r>
          </a:p>
          <a:p>
            <a:pPr lvl="1"/>
            <a:r>
              <a:rPr lang="en-CA" dirty="0"/>
              <a:t>Explain growth in the past</a:t>
            </a:r>
          </a:p>
          <a:p>
            <a:pPr lvl="1"/>
            <a:r>
              <a:rPr lang="en-CA" dirty="0"/>
              <a:t>Predict/estimate growth in the future</a:t>
            </a:r>
          </a:p>
          <a:p>
            <a:r>
              <a:rPr lang="en-CA" dirty="0"/>
              <a:t>Data and the residual</a:t>
            </a:r>
          </a:p>
          <a:p>
            <a:pPr lvl="1"/>
            <a:r>
              <a:rPr lang="en-CA" dirty="0"/>
              <a:t>We can get data for </a:t>
            </a:r>
            <a:r>
              <a:rPr lang="en-CA" dirty="0" smtClean="0"/>
              <a:t>Y, K, L, H </a:t>
            </a:r>
            <a:r>
              <a:rPr lang="en-CA" dirty="0"/>
              <a:t>but not </a:t>
            </a:r>
            <a:r>
              <a:rPr lang="en-CA" dirty="0" smtClean="0"/>
              <a:t>A</a:t>
            </a:r>
            <a:endParaRPr lang="en-CA" dirty="0"/>
          </a:p>
          <a:p>
            <a:pPr lvl="1"/>
            <a:r>
              <a:rPr lang="en-CA" dirty="0"/>
              <a:t>E</a:t>
            </a:r>
            <a:r>
              <a:rPr lang="en-CA" dirty="0" smtClean="0"/>
              <a:t>stimate </a:t>
            </a:r>
            <a:r>
              <a:rPr lang="en-CA" dirty="0"/>
              <a:t>A as a “residual” or “the Solow residual”</a:t>
            </a:r>
          </a:p>
          <a:p>
            <a:pPr lvl="1"/>
            <a:r>
              <a:rPr lang="en-CA" dirty="0"/>
              <a:t>The part of Y not explained by </a:t>
            </a:r>
            <a:r>
              <a:rPr lang="en-CA" dirty="0" smtClean="0"/>
              <a:t>K, H </a:t>
            </a:r>
            <a:r>
              <a:rPr lang="en-CA" dirty="0"/>
              <a:t>must be A</a:t>
            </a:r>
          </a:p>
          <a:p>
            <a:pPr lvl="1"/>
            <a:r>
              <a:rPr lang="en-CA" dirty="0"/>
              <a:t>Is this a good assumption to make?</a:t>
            </a:r>
          </a:p>
          <a:p>
            <a:pPr lvl="1"/>
            <a:r>
              <a:rPr lang="en-CA" dirty="0"/>
              <a:t>Maybe the residual is the quality of institutions, entrepreneurship, political stability, or some other </a:t>
            </a:r>
            <a:r>
              <a:rPr lang="en-CA" dirty="0" smtClean="0"/>
              <a:t>ingredient</a:t>
            </a:r>
            <a:r>
              <a:rPr lang="en-US" dirty="0"/>
              <a:t> </a:t>
            </a:r>
            <a:r>
              <a:rPr lang="en-US" dirty="0" smtClean="0"/>
              <a:t>(or bit of those and A)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69114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Convergence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Solow model suggests that poorer countries should grow faster than richer ones</a:t>
            </a:r>
          </a:p>
          <a:p>
            <a:pPr lvl="1"/>
            <a:r>
              <a:rPr lang="en-CA" dirty="0" smtClean="0"/>
              <a:t>Poorer </a:t>
            </a:r>
            <a:r>
              <a:rPr lang="en-CA" dirty="0"/>
              <a:t>countries have low level of </a:t>
            </a:r>
            <a:r>
              <a:rPr lang="en-CA" dirty="0" smtClean="0"/>
              <a:t>K</a:t>
            </a:r>
          </a:p>
          <a:p>
            <a:pPr lvl="1"/>
            <a:r>
              <a:rPr lang="en-CA" dirty="0" smtClean="0"/>
              <a:t> </a:t>
            </a:r>
            <a:r>
              <a:rPr lang="en-CA" dirty="0"/>
              <a:t>A</a:t>
            </a:r>
            <a:r>
              <a:rPr lang="en-CA" dirty="0" smtClean="0"/>
              <a:t>dditions </a:t>
            </a:r>
            <a:r>
              <a:rPr lang="en-CA" dirty="0"/>
              <a:t>to capital are highly productivity </a:t>
            </a:r>
          </a:p>
          <a:p>
            <a:pPr lvl="1"/>
            <a:r>
              <a:rPr lang="en-CA" dirty="0" smtClean="0"/>
              <a:t>Per </a:t>
            </a:r>
            <a:r>
              <a:rPr lang="en-CA" dirty="0"/>
              <a:t>capita income should </a:t>
            </a:r>
            <a:r>
              <a:rPr lang="en-CA" dirty="0" smtClean="0"/>
              <a:t>“converge”</a:t>
            </a:r>
            <a:endParaRPr lang="en-CA" dirty="0"/>
          </a:p>
          <a:p>
            <a:r>
              <a:rPr lang="en-CA" dirty="0" smtClean="0"/>
              <a:t>Marginal </a:t>
            </a:r>
            <a:r>
              <a:rPr lang="en-CA" dirty="0"/>
              <a:t>returns to capital </a:t>
            </a:r>
            <a:r>
              <a:rPr lang="en-CA" dirty="0" smtClean="0"/>
              <a:t>are lower for rich countries </a:t>
            </a:r>
            <a:endParaRPr lang="en-CA" dirty="0"/>
          </a:p>
          <a:p>
            <a:pPr lvl="1"/>
            <a:r>
              <a:rPr lang="en-CA" dirty="0" smtClean="0"/>
              <a:t>because </a:t>
            </a:r>
            <a:r>
              <a:rPr lang="en-CA" dirty="0"/>
              <a:t>they have </a:t>
            </a:r>
            <a:r>
              <a:rPr lang="en-CA" dirty="0" smtClean="0"/>
              <a:t>higher capital stock</a:t>
            </a:r>
            <a:endParaRPr lang="en-CA" dirty="0"/>
          </a:p>
          <a:p>
            <a:r>
              <a:rPr lang="en-CA" dirty="0"/>
              <a:t>Plot initial p.c. GDP against subsequent growth rate </a:t>
            </a:r>
            <a:r>
              <a:rPr lang="en-CA" dirty="0" smtClean="0"/>
              <a:t>to test </a:t>
            </a:r>
            <a:endParaRPr lang="en-CA" dirty="0"/>
          </a:p>
          <a:p>
            <a:pPr marL="0" indent="0">
              <a:buNone/>
            </a:pP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61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/>
              <a:t>Diminishing marginal product of capital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811162" y="1873045"/>
            <a:ext cx="14748" cy="356911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11162" y="5442155"/>
            <a:ext cx="55011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Arc 10"/>
          <p:cNvSpPr/>
          <p:nvPr/>
        </p:nvSpPr>
        <p:spPr>
          <a:xfrm rot="16200000">
            <a:off x="1959693" y="901497"/>
            <a:ext cx="5903042" cy="8170604"/>
          </a:xfrm>
          <a:prstGeom prst="arc">
            <a:avLst>
              <a:gd name="adj1" fmla="val 15914802"/>
              <a:gd name="adj2" fmla="val 18284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973395" y="4291781"/>
            <a:ext cx="796411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925098" y="2438400"/>
            <a:ext cx="796411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1769806" y="3141406"/>
            <a:ext cx="0" cy="1150375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721509" y="2197510"/>
            <a:ext cx="0" cy="24089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913871" y="5572166"/>
            <a:ext cx="1911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Capital per worker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 rot="16200000">
            <a:off x="-415651" y="3531927"/>
            <a:ext cx="1936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Output per worker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5730171" y="1600200"/>
            <a:ext cx="31758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For the same increase in the capital per worker (horizontal orange lines which are of equal length), Country Poor generates a higher output per worker (vertical green line)  causing economy to grow faster.</a:t>
            </a:r>
            <a:endParaRPr lang="en-US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1841502" y="4060722"/>
            <a:ext cx="2130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Country Poor (low K)</a:t>
            </a:r>
            <a:endParaRPr 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2862697" y="2503834"/>
            <a:ext cx="2209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Country Rich (high K)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124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5150460"/>
              </p:ext>
            </p:extLst>
          </p:nvPr>
        </p:nvGraphicFramePr>
        <p:xfrm>
          <a:off x="973394" y="0"/>
          <a:ext cx="7713406" cy="6164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92513" y="6230882"/>
            <a:ext cx="2483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Log GDP per capita 1960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16200000">
            <a:off x="-1578949" y="3315619"/>
            <a:ext cx="4431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Growth rate (%) of GDP per capita 1960-2009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17988" y="6415548"/>
            <a:ext cx="2816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00" dirty="0"/>
              <a:t>Approximation: Perkins et al, 7</a:t>
            </a:r>
            <a:r>
              <a:rPr lang="en-CA" sz="1000" baseline="30000" dirty="0"/>
              <a:t>th</a:t>
            </a:r>
            <a:r>
              <a:rPr lang="en-CA" sz="1000" dirty="0"/>
              <a:t> ed. P. 122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03739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Convergence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/>
              <a:t>Works for </a:t>
            </a:r>
            <a:r>
              <a:rPr lang="en-CA" dirty="0" smtClean="0"/>
              <a:t>small group </a:t>
            </a:r>
            <a:r>
              <a:rPr lang="en-CA" dirty="0"/>
              <a:t>of developed countries and larger group of OECD countries (</a:t>
            </a:r>
            <a:r>
              <a:rPr lang="en-CA" dirty="0" err="1"/>
              <a:t>Baumol</a:t>
            </a:r>
            <a:r>
              <a:rPr lang="en-CA" dirty="0"/>
              <a:t> 1986)</a:t>
            </a:r>
          </a:p>
          <a:p>
            <a:pPr lvl="1"/>
            <a:r>
              <a:rPr lang="en-CA" dirty="0"/>
              <a:t>Does not work for a global sample</a:t>
            </a:r>
          </a:p>
          <a:p>
            <a:r>
              <a:rPr lang="en-CA" dirty="0"/>
              <a:t>Need to take into account their steady state. </a:t>
            </a:r>
          </a:p>
          <a:p>
            <a:r>
              <a:rPr lang="en-CA" dirty="0"/>
              <a:t>Countries converge to their steady state (SS)</a:t>
            </a:r>
          </a:p>
          <a:p>
            <a:pPr lvl="1"/>
            <a:r>
              <a:rPr lang="en-CA" dirty="0"/>
              <a:t>If below SS, grow faster</a:t>
            </a:r>
          </a:p>
          <a:p>
            <a:pPr lvl="1"/>
            <a:r>
              <a:rPr lang="en-CA" dirty="0"/>
              <a:t>If above SS, growth slower</a:t>
            </a:r>
          </a:p>
          <a:p>
            <a:r>
              <a:rPr lang="en-CA" dirty="0"/>
              <a:t>Called “conditional convergence” and is supported by evidence </a:t>
            </a:r>
            <a:endParaRPr lang="en-CA" dirty="0" smtClean="0"/>
          </a:p>
          <a:p>
            <a:r>
              <a:rPr lang="en-CA" dirty="0" smtClean="0"/>
              <a:t>But how relevant?</a:t>
            </a:r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816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Endogenous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Even </a:t>
            </a:r>
            <a:r>
              <a:rPr lang="en-US" dirty="0" smtClean="0"/>
              <a:t>in </a:t>
            </a:r>
            <a:r>
              <a:rPr lang="en-US" dirty="0"/>
              <a:t>augmented Solow model, technology is exogenous</a:t>
            </a:r>
          </a:p>
          <a:p>
            <a:pPr lvl="1"/>
            <a:r>
              <a:rPr lang="en-US" dirty="0"/>
              <a:t>It is outside the model</a:t>
            </a:r>
          </a:p>
          <a:p>
            <a:pPr lvl="1"/>
            <a:r>
              <a:rPr lang="en-US" dirty="0"/>
              <a:t>It is just there, at a certain growth rate</a:t>
            </a:r>
          </a:p>
          <a:p>
            <a:pPr lvl="1"/>
            <a:r>
              <a:rPr lang="en-CA" dirty="0"/>
              <a:t>“falls like manna from heaven”</a:t>
            </a:r>
            <a:endParaRPr lang="en-US" dirty="0"/>
          </a:p>
          <a:p>
            <a:r>
              <a:rPr lang="en-US" dirty="0"/>
              <a:t>Where does </a:t>
            </a:r>
            <a:r>
              <a:rPr lang="en-US" dirty="0" smtClean="0"/>
              <a:t>technological </a:t>
            </a:r>
            <a:r>
              <a:rPr lang="en-US" dirty="0"/>
              <a:t>progress come from?</a:t>
            </a:r>
          </a:p>
          <a:p>
            <a:pPr lvl="1"/>
            <a:r>
              <a:rPr lang="en-US" dirty="0"/>
              <a:t>What determines it?</a:t>
            </a:r>
          </a:p>
          <a:p>
            <a:r>
              <a:rPr lang="en-US" dirty="0"/>
              <a:t>Answering those questions would allow us to </a:t>
            </a:r>
            <a:r>
              <a:rPr lang="en-US" dirty="0" smtClean="0"/>
              <a:t>“</a:t>
            </a:r>
            <a:r>
              <a:rPr lang="en-US" dirty="0" err="1" smtClean="0"/>
              <a:t>endogenize</a:t>
            </a:r>
            <a:r>
              <a:rPr lang="en-US" dirty="0" smtClean="0"/>
              <a:t>” </a:t>
            </a:r>
            <a:r>
              <a:rPr lang="en-US" dirty="0"/>
              <a:t>technology </a:t>
            </a:r>
          </a:p>
          <a:p>
            <a:pPr lvl="1"/>
            <a:r>
              <a:rPr lang="en-US" dirty="0"/>
              <a:t>make it part of the model, explained </a:t>
            </a:r>
            <a:r>
              <a:rPr lang="en-US" dirty="0" smtClean="0"/>
              <a:t>internally</a:t>
            </a:r>
            <a:endParaRPr lang="en-US" dirty="0"/>
          </a:p>
          <a:p>
            <a:r>
              <a:rPr lang="en-US" dirty="0"/>
              <a:t>Paul </a:t>
            </a:r>
            <a:r>
              <a:rPr lang="en-US" dirty="0" err="1"/>
              <a:t>Romer</a:t>
            </a:r>
            <a:r>
              <a:rPr lang="en-US" dirty="0"/>
              <a:t> did this in two important papers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443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1681579"/>
              </p:ext>
            </p:extLst>
          </p:nvPr>
        </p:nvGraphicFramePr>
        <p:xfrm>
          <a:off x="147483" y="471949"/>
          <a:ext cx="8229600" cy="5845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76950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Endogenous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Paul </a:t>
            </a:r>
            <a:r>
              <a:rPr lang="en-US" dirty="0" err="1"/>
              <a:t>Romer</a:t>
            </a:r>
            <a:endParaRPr lang="en-US" dirty="0"/>
          </a:p>
          <a:p>
            <a:pPr lvl="1"/>
            <a:r>
              <a:rPr lang="en-CA" dirty="0"/>
              <a:t>“Increasing Returns and Long-Run Growth” 1986</a:t>
            </a:r>
            <a:endParaRPr lang="en-US" dirty="0"/>
          </a:p>
          <a:p>
            <a:pPr lvl="1"/>
            <a:r>
              <a:rPr lang="en-US" dirty="0"/>
              <a:t>“Endogenous Technological Change”, 1990</a:t>
            </a:r>
          </a:p>
          <a:p>
            <a:r>
              <a:rPr lang="en-US" dirty="0"/>
              <a:t>Allows for increasing returns to scale</a:t>
            </a:r>
          </a:p>
          <a:p>
            <a:r>
              <a:rPr lang="en-US" dirty="0"/>
              <a:t>Not only are capital and labor increasing but also technology as an input</a:t>
            </a:r>
          </a:p>
          <a:p>
            <a:r>
              <a:rPr lang="en-CA" dirty="0"/>
              <a:t>Externalities to new ideas, they spill over from one firm to others and increase production in those other firms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015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Explaining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Explain A in    Y </a:t>
            </a:r>
            <a:r>
              <a:rPr lang="en-CA" dirty="0"/>
              <a:t>= K</a:t>
            </a:r>
            <a:r>
              <a:rPr lang="el-GR" baseline="30000" dirty="0"/>
              <a:t>α</a:t>
            </a:r>
            <a:r>
              <a:rPr lang="en-CA" dirty="0"/>
              <a:t>(AL</a:t>
            </a:r>
            <a:r>
              <a:rPr lang="en-CA" sz="2800" baseline="-25000" dirty="0"/>
              <a:t>Y</a:t>
            </a:r>
            <a:r>
              <a:rPr lang="en-CA" dirty="0"/>
              <a:t>)</a:t>
            </a:r>
            <a:r>
              <a:rPr lang="en-CA" baseline="30000" dirty="0"/>
              <a:t>1-</a:t>
            </a:r>
            <a:r>
              <a:rPr lang="el-GR" baseline="30000" dirty="0" smtClean="0"/>
              <a:t>α</a:t>
            </a:r>
            <a:endParaRPr lang="en-CA" dirty="0"/>
          </a:p>
          <a:p>
            <a:r>
              <a:rPr lang="en-CA" dirty="0" smtClean="0"/>
              <a:t>New </a:t>
            </a:r>
            <a:r>
              <a:rPr lang="en-CA" dirty="0"/>
              <a:t>ideas produced at a given </a:t>
            </a:r>
            <a:r>
              <a:rPr lang="en-CA" dirty="0" smtClean="0"/>
              <a:t>time</a:t>
            </a:r>
          </a:p>
          <a:p>
            <a:pPr lvl="1"/>
            <a:r>
              <a:rPr lang="en-CA" dirty="0" smtClean="0"/>
              <a:t>(variables underlined denote  “currently”</a:t>
            </a:r>
            <a:endParaRPr lang="en-CA" dirty="0"/>
          </a:p>
          <a:p>
            <a:r>
              <a:rPr lang="en-CA" u="sng" dirty="0"/>
              <a:t>A</a:t>
            </a:r>
            <a:r>
              <a:rPr lang="en-CA" dirty="0"/>
              <a:t> = </a:t>
            </a:r>
            <a:r>
              <a:rPr lang="el-GR" u="sng" dirty="0"/>
              <a:t>δ</a:t>
            </a:r>
            <a:r>
              <a:rPr lang="en-CA" dirty="0"/>
              <a:t>L</a:t>
            </a:r>
            <a:r>
              <a:rPr lang="en-CA" baseline="-25000" dirty="0"/>
              <a:t>A</a:t>
            </a:r>
            <a:r>
              <a:rPr lang="en-CA" dirty="0"/>
              <a:t>A</a:t>
            </a:r>
          </a:p>
          <a:p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n-CA" dirty="0" smtClean="0"/>
              <a:t>researchers discovering </a:t>
            </a:r>
            <a:r>
              <a:rPr lang="en-CA" dirty="0"/>
              <a:t>new </a:t>
            </a:r>
            <a:r>
              <a:rPr lang="en-CA" dirty="0" smtClean="0"/>
              <a:t>ideas</a:t>
            </a:r>
          </a:p>
          <a:p>
            <a:pPr lvl="1"/>
            <a:r>
              <a:rPr lang="en-CA" dirty="0" smtClean="0"/>
              <a:t>researchers </a:t>
            </a:r>
            <a:r>
              <a:rPr lang="en-CA" dirty="0"/>
              <a:t>in R&amp;D departments at </a:t>
            </a:r>
            <a:r>
              <a:rPr lang="en-CA" dirty="0" smtClean="0"/>
              <a:t>firms, gov’t institutions)</a:t>
            </a:r>
          </a:p>
          <a:p>
            <a:pPr lvl="1"/>
            <a:endParaRPr lang="en-CA" dirty="0"/>
          </a:p>
          <a:p>
            <a:r>
              <a:rPr lang="el-GR" u="sng" dirty="0"/>
              <a:t>δ</a:t>
            </a:r>
            <a:r>
              <a:rPr lang="el-GR" dirty="0"/>
              <a:t> </a:t>
            </a:r>
            <a:r>
              <a:rPr lang="en-CA" dirty="0"/>
              <a:t>= rate at which they </a:t>
            </a:r>
            <a:r>
              <a:rPr lang="en-CA" dirty="0" smtClean="0"/>
              <a:t>are discovering ideas</a:t>
            </a:r>
            <a:endParaRPr lang="en-CA" dirty="0"/>
          </a:p>
          <a:p>
            <a:r>
              <a:rPr lang="en-CA" dirty="0"/>
              <a:t>More ideas are discovered if:</a:t>
            </a:r>
          </a:p>
          <a:p>
            <a:pPr lvl="1"/>
            <a:r>
              <a:rPr lang="en-CA" dirty="0"/>
              <a:t>More people engaged in </a:t>
            </a:r>
            <a:r>
              <a:rPr lang="en-CA" dirty="0" smtClean="0"/>
              <a:t>research (L)</a:t>
            </a:r>
            <a:endParaRPr lang="en-CA" dirty="0"/>
          </a:p>
          <a:p>
            <a:pPr lvl="1"/>
            <a:r>
              <a:rPr lang="en-CA" dirty="0"/>
              <a:t>Rate at which they discover new ideas is </a:t>
            </a:r>
            <a:r>
              <a:rPr lang="en-CA" dirty="0" smtClean="0"/>
              <a:t>higher (</a:t>
            </a:r>
            <a:r>
              <a:rPr lang="el-GR" u="sng" dirty="0" smtClean="0"/>
              <a:t>δ</a:t>
            </a:r>
            <a:r>
              <a:rPr lang="en-US" u="sng" dirty="0" smtClean="0"/>
              <a:t>)</a:t>
            </a:r>
            <a:endParaRPr lang="en-CA" dirty="0"/>
          </a:p>
          <a:p>
            <a:pPr lvl="1"/>
            <a:r>
              <a:rPr lang="en-CA" dirty="0"/>
              <a:t>More existing ideas</a:t>
            </a:r>
            <a:r>
              <a:rPr lang="en-CA" dirty="0" smtClean="0"/>
              <a:t>, higher stock of A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3840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</a:t>
            </a:r>
            <a:r>
              <a:rPr lang="en-CA" dirty="0" smtClean="0"/>
              <a:t>ate </a:t>
            </a:r>
            <a:r>
              <a:rPr lang="en-CA" dirty="0"/>
              <a:t>of discovering ideas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l-GR" u="sng" dirty="0"/>
              <a:t>δ</a:t>
            </a:r>
            <a:r>
              <a:rPr lang="en-CA" dirty="0"/>
              <a:t> = </a:t>
            </a:r>
            <a:r>
              <a:rPr lang="el-GR" dirty="0"/>
              <a:t>δ</a:t>
            </a:r>
            <a:r>
              <a:rPr lang="en-CA" dirty="0"/>
              <a:t>A</a:t>
            </a:r>
            <a:r>
              <a:rPr lang="el-GR" baseline="30000" dirty="0"/>
              <a:t>φ</a:t>
            </a:r>
            <a:endParaRPr lang="en-CA" baseline="30000" dirty="0"/>
          </a:p>
          <a:p>
            <a:r>
              <a:rPr lang="en-CA" dirty="0"/>
              <a:t>Rate at which new ideas are discovered in this period is a function of the average rate of discovery and </a:t>
            </a:r>
            <a:r>
              <a:rPr lang="en-CA" dirty="0" smtClean="0"/>
              <a:t>stock of existing knowledge, A</a:t>
            </a:r>
          </a:p>
          <a:p>
            <a:r>
              <a:rPr lang="el-GR" dirty="0" smtClean="0"/>
              <a:t>Φ</a:t>
            </a:r>
            <a:r>
              <a:rPr lang="en-US" dirty="0" smtClean="0"/>
              <a:t> = Greek letter “phi”</a:t>
            </a:r>
            <a:endParaRPr lang="en-CA" dirty="0"/>
          </a:p>
          <a:p>
            <a:r>
              <a:rPr lang="el-GR" dirty="0"/>
              <a:t>Φ</a:t>
            </a:r>
            <a:r>
              <a:rPr lang="en-CA" dirty="0"/>
              <a:t> &gt; 0, existing ideas increases the rate of discovery</a:t>
            </a:r>
          </a:p>
          <a:p>
            <a:pPr lvl="1"/>
            <a:r>
              <a:rPr lang="en-CA" dirty="0"/>
              <a:t>Use of computers, lasers, chemical processes, calculus</a:t>
            </a:r>
          </a:p>
          <a:p>
            <a:r>
              <a:rPr lang="el-GR" dirty="0"/>
              <a:t>Φ</a:t>
            </a:r>
            <a:r>
              <a:rPr lang="en-CA" dirty="0"/>
              <a:t> &lt; </a:t>
            </a:r>
            <a:r>
              <a:rPr lang="en-CA" dirty="0" smtClean="0"/>
              <a:t>0, </a:t>
            </a:r>
            <a:r>
              <a:rPr lang="en-CA" dirty="0"/>
              <a:t>existing ideas decreases the rate of discovery	</a:t>
            </a:r>
          </a:p>
          <a:p>
            <a:pPr lvl="1"/>
            <a:r>
              <a:rPr lang="en-CA" dirty="0"/>
              <a:t>easy ideas have been found, new ideas are harder to get</a:t>
            </a:r>
          </a:p>
          <a:p>
            <a:pPr lvl="1"/>
            <a:r>
              <a:rPr lang="en-CA" dirty="0" smtClean="0"/>
              <a:t>“</a:t>
            </a:r>
            <a:r>
              <a:rPr lang="en-CA" dirty="0"/>
              <a:t>nothing [or very little] new under the sun</a:t>
            </a:r>
            <a:r>
              <a:rPr lang="en-CA" dirty="0" smtClean="0"/>
              <a:t>”</a:t>
            </a:r>
          </a:p>
          <a:p>
            <a:pPr lvl="1"/>
            <a:r>
              <a:rPr lang="en-CA" dirty="0" smtClean="0"/>
              <a:t>Assume </a:t>
            </a:r>
            <a:r>
              <a:rPr lang="el-GR" dirty="0" smtClean="0"/>
              <a:t>Φ</a:t>
            </a:r>
            <a:r>
              <a:rPr lang="en-CA" dirty="0" smtClean="0"/>
              <a:t> &lt; 1</a:t>
            </a:r>
            <a:endParaRPr lang="en-CA" dirty="0"/>
          </a:p>
          <a:p>
            <a:endParaRPr lang="en-C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5499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rate of 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 smtClean="0"/>
              <a:t>With more researchers, duplication results</a:t>
            </a:r>
          </a:p>
          <a:p>
            <a:pPr marL="457200" lvl="1" indent="0">
              <a:buNone/>
            </a:pPr>
            <a:r>
              <a:rPr lang="en-US" dirty="0" err="1" smtClean="0"/>
              <a:t>λ</a:t>
            </a:r>
            <a:r>
              <a:rPr lang="en-US" dirty="0" smtClean="0"/>
              <a:t> is between 0 and 1 to account for duplication</a:t>
            </a:r>
            <a:endParaRPr lang="en-CA" dirty="0"/>
          </a:p>
          <a:p>
            <a:r>
              <a:rPr lang="en-CA" dirty="0" smtClean="0"/>
              <a:t>General production function for ideas  is </a:t>
            </a:r>
            <a:r>
              <a:rPr lang="en-CA" u="sng" dirty="0" smtClean="0"/>
              <a:t>A</a:t>
            </a:r>
            <a:r>
              <a:rPr lang="en-CA" dirty="0" smtClean="0"/>
              <a:t> </a:t>
            </a:r>
            <a:r>
              <a:rPr lang="en-CA" dirty="0"/>
              <a:t>= </a:t>
            </a:r>
            <a:r>
              <a:rPr lang="el-GR" dirty="0"/>
              <a:t>δ</a:t>
            </a:r>
            <a:r>
              <a:rPr lang="en-CA" dirty="0"/>
              <a:t>L</a:t>
            </a:r>
            <a:r>
              <a:rPr lang="en-CA" baseline="-25000" dirty="0"/>
              <a:t>A</a:t>
            </a:r>
            <a:r>
              <a:rPr lang="el-GR" baseline="30000" dirty="0"/>
              <a:t>λ</a:t>
            </a:r>
            <a:r>
              <a:rPr lang="en-CA" baseline="-25000" dirty="0"/>
              <a:t> </a:t>
            </a:r>
            <a:r>
              <a:rPr lang="en-CA" dirty="0"/>
              <a:t>A</a:t>
            </a:r>
            <a:r>
              <a:rPr lang="el-GR" baseline="30000" dirty="0"/>
              <a:t>φ</a:t>
            </a:r>
            <a:r>
              <a:rPr lang="en-US" baseline="30000" dirty="0"/>
              <a:t>		</a:t>
            </a:r>
            <a:r>
              <a:rPr lang="en-US" dirty="0" err="1" smtClean="0"/>
              <a:t>Equ</a:t>
            </a:r>
            <a:r>
              <a:rPr lang="en-US" dirty="0"/>
              <a:t>. </a:t>
            </a:r>
            <a:r>
              <a:rPr lang="en-US" dirty="0" smtClean="0"/>
              <a:t>1.1</a:t>
            </a:r>
          </a:p>
          <a:p>
            <a:r>
              <a:rPr lang="en-US" dirty="0" smtClean="0"/>
              <a:t>g</a:t>
            </a:r>
            <a:r>
              <a:rPr lang="en-US" baseline="-25000" dirty="0" smtClean="0"/>
              <a:t>y</a:t>
            </a:r>
            <a:r>
              <a:rPr lang="en-US" dirty="0" smtClean="0"/>
              <a:t> =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k</a:t>
            </a:r>
            <a:r>
              <a:rPr lang="en-US" dirty="0" smtClean="0"/>
              <a:t> = g</a:t>
            </a:r>
            <a:r>
              <a:rPr lang="en-US" baseline="-25000" dirty="0" smtClean="0"/>
              <a:t>A</a:t>
            </a:r>
          </a:p>
          <a:p>
            <a:endParaRPr lang="en-US" dirty="0" smtClean="0"/>
          </a:p>
          <a:p>
            <a:r>
              <a:rPr lang="en-US" dirty="0" smtClean="0"/>
              <a:t>Divided both side of </a:t>
            </a:r>
            <a:r>
              <a:rPr lang="en-US" dirty="0" err="1" smtClean="0"/>
              <a:t>Equ</a:t>
            </a:r>
            <a:r>
              <a:rPr lang="en-US" dirty="0" smtClean="0"/>
              <a:t>. 1.1 by A gives</a:t>
            </a:r>
          </a:p>
          <a:p>
            <a:pPr marL="457200" lvl="1" indent="0">
              <a:buNone/>
            </a:pPr>
            <a:r>
              <a:rPr lang="en-US" dirty="0" smtClean="0"/>
              <a:t>ΔA/A = </a:t>
            </a:r>
            <a:r>
              <a:rPr lang="el-GR" dirty="0" smtClean="0"/>
              <a:t>δ</a:t>
            </a:r>
            <a:r>
              <a:rPr lang="en-US" dirty="0" smtClean="0"/>
              <a:t>(</a:t>
            </a:r>
            <a:r>
              <a:rPr lang="en-CA" dirty="0" smtClean="0"/>
              <a:t>L</a:t>
            </a:r>
            <a:r>
              <a:rPr lang="en-CA" baseline="-25000" dirty="0" smtClean="0"/>
              <a:t>A</a:t>
            </a:r>
            <a:r>
              <a:rPr lang="el-GR" baseline="30000" dirty="0" smtClean="0"/>
              <a:t>λ</a:t>
            </a:r>
            <a:r>
              <a:rPr lang="en-US" dirty="0" smtClean="0"/>
              <a:t>/</a:t>
            </a:r>
            <a:r>
              <a:rPr lang="en-CA" dirty="0" smtClean="0"/>
              <a:t>A</a:t>
            </a:r>
            <a:r>
              <a:rPr lang="en-CA" baseline="30000" dirty="0" smtClean="0"/>
              <a:t>1-</a:t>
            </a:r>
            <a:r>
              <a:rPr lang="el-GR" baseline="30000" dirty="0" smtClean="0"/>
              <a:t>φ</a:t>
            </a:r>
            <a:r>
              <a:rPr lang="en-US" dirty="0" smtClean="0"/>
              <a:t>)</a:t>
            </a:r>
          </a:p>
          <a:p>
            <a:r>
              <a:rPr lang="en-US" dirty="0" smtClean="0"/>
              <a:t>Balanced growth requires numerator and denominator of right side to grow at same rate. Taking logs and derivatives of </a:t>
            </a:r>
            <a:r>
              <a:rPr lang="en-US" dirty="0" smtClean="0"/>
              <a:t>both sides of that </a:t>
            </a:r>
            <a:r>
              <a:rPr lang="en-US" smtClean="0"/>
              <a:t>equation yields: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0 = </a:t>
            </a:r>
            <a:r>
              <a:rPr lang="el-GR" dirty="0" smtClean="0"/>
              <a:t>λ</a:t>
            </a:r>
            <a:r>
              <a:rPr lang="en-US" dirty="0"/>
              <a:t>(</a:t>
            </a:r>
            <a:r>
              <a:rPr lang="en-US" dirty="0" smtClean="0"/>
              <a:t>ΔL/L) – (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/>
              <a:t>φ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smtClean="0"/>
              <a:t>(ΔA</a:t>
            </a:r>
            <a:r>
              <a:rPr lang="en-US" dirty="0"/>
              <a:t>/</a:t>
            </a:r>
            <a:r>
              <a:rPr lang="en-US" dirty="0" smtClean="0"/>
              <a:t>A)                                                        </a:t>
            </a:r>
            <a:r>
              <a:rPr lang="en-US" dirty="0" err="1" smtClean="0"/>
              <a:t>Equ</a:t>
            </a:r>
            <a:r>
              <a:rPr lang="en-US" dirty="0" smtClean="0"/>
              <a:t>. 1.2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8924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What affects growth rate of 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g</a:t>
            </a:r>
            <a:r>
              <a:rPr lang="en-US" baseline="-25000" dirty="0"/>
              <a:t>A</a:t>
            </a:r>
            <a:r>
              <a:rPr lang="en-US" dirty="0"/>
              <a:t>=ΔA/A and ΔL/L = </a:t>
            </a:r>
            <a:r>
              <a:rPr lang="en-US" dirty="0" smtClean="0"/>
              <a:t>n</a:t>
            </a:r>
          </a:p>
          <a:p>
            <a:endParaRPr lang="en-US" dirty="0" smtClean="0"/>
          </a:p>
          <a:p>
            <a:r>
              <a:rPr lang="en-US" dirty="0" smtClean="0"/>
              <a:t>Therefore: rearranging terms in </a:t>
            </a:r>
            <a:r>
              <a:rPr lang="en-US" dirty="0" err="1" smtClean="0"/>
              <a:t>Equ</a:t>
            </a:r>
            <a:r>
              <a:rPr lang="en-US" dirty="0" smtClean="0"/>
              <a:t>. 1.2 yields:</a:t>
            </a:r>
          </a:p>
          <a:p>
            <a:pPr marL="457200" lvl="1" indent="0">
              <a:buNone/>
            </a:pPr>
            <a:r>
              <a:rPr lang="en-US" dirty="0" smtClean="0"/>
              <a:t>g</a:t>
            </a:r>
            <a:r>
              <a:rPr lang="en-US" baseline="-25000" dirty="0" smtClean="0"/>
              <a:t>A </a:t>
            </a:r>
            <a:r>
              <a:rPr lang="en-US" dirty="0" smtClean="0"/>
              <a:t>= </a:t>
            </a:r>
            <a:r>
              <a:rPr lang="el-GR" dirty="0" smtClean="0"/>
              <a:t>λ</a:t>
            </a:r>
            <a:r>
              <a:rPr lang="en-US" dirty="0" smtClean="0"/>
              <a:t>n/</a:t>
            </a:r>
            <a:r>
              <a:rPr lang="en-CA" dirty="0" smtClean="0"/>
              <a:t>1</a:t>
            </a:r>
            <a:r>
              <a:rPr lang="en-CA" dirty="0"/>
              <a:t>-</a:t>
            </a:r>
            <a:r>
              <a:rPr lang="el-GR" dirty="0" smtClean="0"/>
              <a:t>φ</a:t>
            </a: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 smtClean="0"/>
              <a:t>Technology increases with:</a:t>
            </a:r>
          </a:p>
          <a:p>
            <a:pPr marL="457200" lvl="1" indent="0">
              <a:buNone/>
            </a:pPr>
            <a:r>
              <a:rPr lang="el-GR" dirty="0" smtClean="0"/>
              <a:t>λ</a:t>
            </a:r>
            <a:r>
              <a:rPr lang="en-US" dirty="0" smtClean="0"/>
              <a:t> = parameter for researchers’ success in new ideas</a:t>
            </a:r>
          </a:p>
          <a:p>
            <a:pPr marL="457200" lvl="1" indent="0">
              <a:buNone/>
            </a:pPr>
            <a:r>
              <a:rPr lang="en-US" dirty="0"/>
              <a:t>n</a:t>
            </a:r>
            <a:r>
              <a:rPr lang="en-US" dirty="0" smtClean="0"/>
              <a:t> = population growth rate</a:t>
            </a:r>
          </a:p>
          <a:p>
            <a:pPr marL="457200" lvl="1" indent="0">
              <a:buNone/>
            </a:pPr>
            <a:r>
              <a:rPr lang="el-GR" dirty="0" smtClean="0"/>
              <a:t>Φ</a:t>
            </a:r>
            <a:r>
              <a:rPr lang="en-US" dirty="0" smtClean="0"/>
              <a:t> = parameter for impact of stock of existing 			knowledge,  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578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Augmented Solow model can be found in</a:t>
            </a:r>
          </a:p>
          <a:p>
            <a:pPr lvl="1"/>
            <a:r>
              <a:rPr lang="en-US" dirty="0" smtClean="0"/>
              <a:t>Charles </a:t>
            </a:r>
            <a:r>
              <a:rPr lang="en-US" dirty="0"/>
              <a:t>Jones, </a:t>
            </a:r>
            <a:r>
              <a:rPr lang="en-US" i="1" dirty="0"/>
              <a:t>An Introduction to Economic Growth, </a:t>
            </a:r>
            <a:r>
              <a:rPr lang="en-US" dirty="0"/>
              <a:t>2</a:t>
            </a:r>
            <a:r>
              <a:rPr lang="en-US" baseline="30000" dirty="0"/>
              <a:t>nd</a:t>
            </a:r>
            <a:r>
              <a:rPr lang="en-US" dirty="0"/>
              <a:t> ed.</a:t>
            </a:r>
            <a:r>
              <a:rPr lang="en-US" i="1" dirty="0"/>
              <a:t>, </a:t>
            </a:r>
            <a:r>
              <a:rPr lang="en-US" dirty="0" err="1"/>
              <a:t>ch.</a:t>
            </a:r>
            <a:r>
              <a:rPr lang="en-US" dirty="0"/>
              <a:t> </a:t>
            </a:r>
            <a:r>
              <a:rPr lang="en-US" dirty="0" smtClean="0"/>
              <a:t>3, </a:t>
            </a:r>
            <a:r>
              <a:rPr lang="en-US" dirty="0"/>
              <a:t>pp. </a:t>
            </a:r>
            <a:r>
              <a:rPr lang="en-US" dirty="0" smtClean="0"/>
              <a:t>54-57 </a:t>
            </a:r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/>
              <a:t>E</a:t>
            </a:r>
            <a:r>
              <a:rPr lang="en-US" dirty="0" smtClean="0"/>
              <a:t>ndogenous growth model presented here is based on Paul </a:t>
            </a:r>
            <a:r>
              <a:rPr lang="en-US" dirty="0" err="1" smtClean="0"/>
              <a:t>Romer</a:t>
            </a:r>
            <a:r>
              <a:rPr lang="en-US" dirty="0" smtClean="0"/>
              <a:t> as presented in:</a:t>
            </a:r>
          </a:p>
          <a:p>
            <a:pPr lvl="1"/>
            <a:r>
              <a:rPr lang="en-US" dirty="0" smtClean="0"/>
              <a:t>Charles Jones, </a:t>
            </a:r>
            <a:r>
              <a:rPr lang="en-US" i="1" dirty="0" smtClean="0"/>
              <a:t>An Introduction to Economic Growth, </a:t>
            </a:r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ed.</a:t>
            </a:r>
            <a:r>
              <a:rPr lang="en-US" i="1" dirty="0" smtClean="0"/>
              <a:t>, </a:t>
            </a:r>
            <a:r>
              <a:rPr lang="en-US" dirty="0" err="1" smtClean="0"/>
              <a:t>ch.</a:t>
            </a:r>
            <a:r>
              <a:rPr lang="en-US" dirty="0" smtClean="0"/>
              <a:t> 5, pp. 96-103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23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2798</TotalTime>
  <Words>1215</Words>
  <Application>Microsoft Macintosh PowerPoint</Application>
  <PresentationFormat>On-screen Show (4:3)</PresentationFormat>
  <Paragraphs>187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Growth with Human Capital and Endogenous Growth Theory</vt:lpstr>
      <vt:lpstr> GDP growth  and  GDP per capita growth</vt:lpstr>
      <vt:lpstr> </vt:lpstr>
      <vt:lpstr>PowerPoint Presentation</vt:lpstr>
      <vt:lpstr>PowerPoint Presentation</vt:lpstr>
      <vt:lpstr>Back to Growth Theory</vt:lpstr>
      <vt:lpstr>Adding to the Solow Model</vt:lpstr>
      <vt:lpstr>Augmented Solow model</vt:lpstr>
      <vt:lpstr>Compare</vt:lpstr>
      <vt:lpstr>Human Capital</vt:lpstr>
      <vt:lpstr>Human capital - 1</vt:lpstr>
      <vt:lpstr>Human capital - 2</vt:lpstr>
      <vt:lpstr>Human capital - 3</vt:lpstr>
      <vt:lpstr>Empirics</vt:lpstr>
      <vt:lpstr>Convergence</vt:lpstr>
      <vt:lpstr>Diminishing marginal product of capital</vt:lpstr>
      <vt:lpstr>PowerPoint Presentation</vt:lpstr>
      <vt:lpstr>Convergence evidence</vt:lpstr>
      <vt:lpstr>Endogenous growth</vt:lpstr>
      <vt:lpstr>PowerPoint Presentation</vt:lpstr>
      <vt:lpstr>Endogenous growth</vt:lpstr>
      <vt:lpstr>Explaining A</vt:lpstr>
      <vt:lpstr>Rate of discovering ideas</vt:lpstr>
      <vt:lpstr>Growth rate of A</vt:lpstr>
      <vt:lpstr>What affects growth rate of A?</vt:lpstr>
      <vt:lpstr>Sources: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91</cp:revision>
  <dcterms:created xsi:type="dcterms:W3CDTF">2016-07-14T09:10:46Z</dcterms:created>
  <dcterms:modified xsi:type="dcterms:W3CDTF">2016-09-07T13:51:45Z</dcterms:modified>
</cp:coreProperties>
</file>