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353" r:id="rId2"/>
    <p:sldId id="378" r:id="rId3"/>
    <p:sldId id="365" r:id="rId4"/>
    <p:sldId id="385" r:id="rId5"/>
    <p:sldId id="387" r:id="rId6"/>
    <p:sldId id="388" r:id="rId7"/>
    <p:sldId id="389" r:id="rId8"/>
    <p:sldId id="391" r:id="rId9"/>
    <p:sldId id="392" r:id="rId10"/>
    <p:sldId id="393" r:id="rId11"/>
    <p:sldId id="394" r:id="rId12"/>
    <p:sldId id="396" r:id="rId1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890" autoAdjust="0"/>
    <p:restoredTop sz="94660"/>
  </p:normalViewPr>
  <p:slideViewPr>
    <p:cSldViewPr>
      <p:cViewPr varScale="1">
        <p:scale>
          <a:sx n="108" d="100"/>
          <a:sy n="108" d="100"/>
        </p:scale>
        <p:origin x="174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7F15872-934C-433F-868F-3715D0AD53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CFDFD3-91BB-4C1B-BF5E-44F3266BE2B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A7EC22AB-425D-4E10-B22A-22A54FF4C502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6F3E7E5-B185-4FD8-A499-BE9DA531486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441D580-3B1B-488C-880E-8BF1E53C09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CC126D-1ADE-4F56-9127-186FF3066B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A48C0-7D94-4402-956A-A8E70F88F0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97E2A2D-E216-4FEE-BFE8-5151C4FB348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28AF0DD7-1330-43D1-9AAC-55BD941C03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D46B4A-7FF0-4488-AA85-91125137B2E5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63D2EB64-D43A-4E09-9EA4-D310ABB1AC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6847C64F-678D-4140-A314-08EFC7DED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23764" y="3228896"/>
            <a:ext cx="7280698" cy="305895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77904-1749-4C3C-A22E-585A63BC1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A9B2-67D4-4D22-8A61-47EC2CD63B6C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2E07D-7004-428A-ABE2-9B3245F70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50C2E-FD55-42C9-8370-3EB574F76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841A4-8FF6-4F78-846F-0B0E7BF985F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79648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6DDD3-5DFA-4665-B39D-94033C1E1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D9FA7-CD91-4940-A0DF-2D229BB4753E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BDD43-07B2-4A55-A5B4-4F4B54664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96985-E86A-41A7-B5B6-08BA39BD7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2936F-16F4-4C4F-BF56-41A2A62709D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0507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336D0-824B-4ECF-BDEC-7A17960F2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F897A-9F7D-447F-BFC9-504082B58CBC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D9F83-B93A-4068-8E58-5A2E84AB9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80FAD-09D0-4A99-B6B5-A8543B91B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8346C-56C8-41B4-B0B8-A7149D9D896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195395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B4C2B82-740A-4907-B725-16B79AC1F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5A5EA-E9C0-4F45-88EF-61BE77C550CF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A245BB0-6157-4CE4-B998-C129C4403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B1E77-8016-4180-96B7-47DF5B4C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6F740-E861-4BF2-BBEB-FEF915AC9C0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654066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A4FAB0-4775-49DF-9B82-CBB0A5F12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3CB13-E021-4537-91C5-F4BC8BB46F05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8430CA9-E484-4BAE-BEBB-4A0E13B14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5A2620B-86C0-49CE-9D96-873D0C797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FBADA-FB60-43BB-B67D-261A3BFFA72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51727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7D1D659-8D9E-4D15-AA75-829FCF397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558EF-4876-48BF-A2CF-F036222BD63E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EE281DA-7FC2-4E83-9290-EB4E385F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C661E5-171F-40E0-8FB1-30E9BB7F6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08465-571A-4730-B6D6-4E2C092F546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9382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56BA1DB-A0B8-4383-92DC-A410D4ED5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7FA2F-CD6D-4603-8E00-35600D233F42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A11A28-4415-451A-B032-BAECF52AF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0073F4E-E9E5-4FD1-B7FE-BCAB8C3D8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D3CCA-244A-40A9-80FC-0C04A503EED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1957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1D3AC33-FE52-4424-948F-7A34862B6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002C6-DEC0-4FBE-A08C-C2C3228F7C76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BB3D90-2757-4797-B09E-217C2AAF1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69BB8B-2B5E-492F-AB63-5B80FAC58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46AD4-91DA-415C-A4A8-2227F63A956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75080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5EA494-3A24-462D-A47E-18BAC65A3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04842-9F64-41C4-A4F5-ABBBA9C38C91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943D67D-4647-4CE1-93EA-2CF2CA60A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25217C1-EFEB-4537-8713-C3B6ADDE4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04B53-4725-4E70-96B8-38D7B9638DA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72804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03417-E6D0-46C6-9439-9BABD2DBE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31AA6-4177-4A19-A18E-33B08162A9DA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9922D-FA45-4735-99E2-0518C7BB8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E4220-C460-40B8-A718-04632801F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0F9C5F-85B2-4ABA-AE5C-AFA853D6578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97707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22A44-4321-4030-BB14-676ECDE61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6DC13-8713-4EA2-89CD-B059D391E49F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32CDA-F300-4040-BA2F-6BA7EB515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E884C-A1D3-41C0-A127-D5F42AD62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9E6E7-2A59-4442-B161-E973614EACE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73925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Placeholder 1">
            <a:extLst>
              <a:ext uri="{FF2B5EF4-FFF2-40B4-BE49-F238E27FC236}">
                <a16:creationId xmlns:a16="http://schemas.microsoft.com/office/drawing/2014/main" id="{4B2F32B2-BE71-4000-B1EC-BB87DFE8AC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66563" name="Text Placeholder 2">
            <a:extLst>
              <a:ext uri="{FF2B5EF4-FFF2-40B4-BE49-F238E27FC236}">
                <a16:creationId xmlns:a16="http://schemas.microsoft.com/office/drawing/2014/main" id="{742A20BA-FC32-4BC4-BFB2-DD61A44169F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ADE55-0BB1-47B7-B0BD-60453A4B8F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85DCC36-64B7-4BF6-8C9D-B15D26A07D25}" type="datetimeFigureOut">
              <a:rPr lang="en-US"/>
              <a:pPr>
                <a:defRPr/>
              </a:pPr>
              <a:t>11/23/2019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1D2EC-9419-4A19-BBC8-0FAF8AE611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FAC8A-6DBC-4200-9CF4-8862B32CFD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9A198FD-0912-492A-9EDE-331544F4BB22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99FB2063-4C54-4D86-A521-B838C6636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443BD7-68B9-4D8A-81EE-3B33EB301255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5B3C2436-C3E2-4735-8CA3-60D134516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Externalities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17)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12760996-B193-43E8-8525-78B61574361E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14 Part 2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2B0AEAC-6D7C-4049-90FD-7FB12A955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096" y="0"/>
            <a:ext cx="7951808" cy="6858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3EB15257-7568-4470-97DB-8D638DB5994A}"/>
              </a:ext>
            </a:extLst>
          </p:cNvPr>
          <p:cNvSpPr/>
          <p:nvPr/>
        </p:nvSpPr>
        <p:spPr>
          <a:xfrm>
            <a:off x="4572000" y="5867400"/>
            <a:ext cx="3975904" cy="99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2577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Graph for Exercise 17.2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E7D961-270C-48B0-87FC-96BE5A9790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000" y="1268075"/>
            <a:ext cx="6552000" cy="48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0716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More on Coase Theorem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>
              <a:defRPr/>
            </a:pPr>
            <a:r>
              <a:rPr lang="en-US" sz="2400" b="1" u="sng" dirty="0">
                <a:latin typeface="+mj-lt"/>
              </a:rPr>
              <a:t>Property Right</a:t>
            </a:r>
            <a:r>
              <a:rPr lang="en-US" sz="2400" b="1" dirty="0">
                <a:latin typeface="+mj-lt"/>
              </a:rPr>
              <a:t> </a:t>
            </a:r>
            <a:r>
              <a:rPr lang="en-US" sz="2400" dirty="0">
                <a:latin typeface="+mj-lt"/>
              </a:rPr>
              <a:t>is the exclusive control over the use of an asset or resource.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latin typeface="+mj-lt"/>
              </a:rPr>
              <a:t>With property right over the area</a:t>
            </a:r>
            <a:r>
              <a:rPr lang="en-US" sz="2400" dirty="0">
                <a:latin typeface="+mj-lt"/>
              </a:rPr>
              <a:t>, firms cannot pollute or they must compensate for pollution. </a:t>
            </a:r>
            <a:r>
              <a:rPr lang="en-US" sz="2400" u="sng" dirty="0">
                <a:latin typeface="+mj-lt"/>
              </a:rPr>
              <a:t>MEC is now internalized</a:t>
            </a:r>
            <a:r>
              <a:rPr lang="en-US" sz="2400" dirty="0">
                <a:latin typeface="+mj-lt"/>
              </a:rPr>
              <a:t>.</a:t>
            </a:r>
          </a:p>
          <a:p>
            <a:pPr algn="just">
              <a:defRPr/>
            </a:pPr>
            <a:endParaRPr lang="en-US" sz="2400" dirty="0">
              <a:latin typeface="+mj-lt"/>
            </a:endParaRPr>
          </a:p>
          <a:p>
            <a:pPr algn="just">
              <a:defRPr/>
            </a:pPr>
            <a:r>
              <a:rPr lang="en-US" sz="2400" b="1" dirty="0">
                <a:solidFill>
                  <a:srgbClr val="FF0000"/>
                </a:solidFill>
                <a:latin typeface="+mj-lt"/>
              </a:rPr>
              <a:t>Thus, Coase Theorem believes that externalities arise due to property rights not being properly assigned.</a:t>
            </a:r>
          </a:p>
          <a:p>
            <a:pPr algn="just">
              <a:defRPr/>
            </a:pPr>
            <a:endParaRPr lang="en-US" sz="2400" b="1" dirty="0">
              <a:solidFill>
                <a:srgbClr val="FF0000"/>
              </a:solidFill>
              <a:latin typeface="+mj-lt"/>
            </a:endParaRPr>
          </a:p>
          <a:p>
            <a:pPr algn="just">
              <a:defRPr/>
            </a:pPr>
            <a:r>
              <a:rPr lang="en-US" altLang="th-TH" sz="2400" b="1" u="sng" dirty="0">
                <a:latin typeface="+mj-lt"/>
              </a:rPr>
              <a:t>Coase Theorem</a:t>
            </a:r>
            <a:r>
              <a:rPr lang="en-US" altLang="th-TH" sz="2400" b="1" dirty="0">
                <a:latin typeface="+mj-lt"/>
              </a:rPr>
              <a:t> </a:t>
            </a:r>
            <a:r>
              <a:rPr lang="en-US" altLang="th-TH" sz="2400" dirty="0">
                <a:latin typeface="+mj-lt"/>
              </a:rPr>
              <a:t>suggests that </a:t>
            </a:r>
            <a:r>
              <a:rPr lang="en-US" altLang="th-TH" sz="2400" u="sng" dirty="0">
                <a:latin typeface="+mj-lt"/>
              </a:rPr>
              <a:t>when bargaining is costless (zero transaction cost)</a:t>
            </a:r>
            <a:r>
              <a:rPr lang="en-US" altLang="th-TH" sz="2400" dirty="0">
                <a:latin typeface="+mj-lt"/>
              </a:rPr>
              <a:t>, assigning property rights for an externality leads to an efficient outcome.</a:t>
            </a:r>
            <a:endParaRPr lang="en-US" sz="24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17960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More on Coase Theorem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b="1" u="sng" dirty="0">
                <a:latin typeface="+mj-lt"/>
              </a:rPr>
              <a:t>Consider the following example</a:t>
            </a:r>
          </a:p>
          <a:p>
            <a:pPr algn="just" eaLnBrk="1" hangingPunct="1"/>
            <a:endParaRPr lang="en-US" sz="2400" dirty="0">
              <a:latin typeface="+mj-lt"/>
            </a:endParaRPr>
          </a:p>
          <a:p>
            <a:pPr algn="just" eaLnBrk="1" hangingPunct="1"/>
            <a:r>
              <a:rPr lang="en-US" sz="2400" b="1" dirty="0">
                <a:latin typeface="+mj-lt"/>
              </a:rPr>
              <a:t>Farm A</a:t>
            </a:r>
            <a:r>
              <a:rPr lang="en-US" sz="2400" dirty="0">
                <a:latin typeface="+mj-lt"/>
              </a:rPr>
              <a:t>: raise </a:t>
            </a:r>
            <a:r>
              <a:rPr lang="en-US" sz="2400" dirty="0" err="1">
                <a:latin typeface="+mj-lt"/>
              </a:rPr>
              <a:t>cattles</a:t>
            </a:r>
            <a:r>
              <a:rPr lang="en-US" sz="2400" dirty="0">
                <a:latin typeface="+mj-lt"/>
              </a:rPr>
              <a:t>		</a:t>
            </a:r>
            <a:r>
              <a:rPr lang="en-US" sz="2400" b="1" dirty="0">
                <a:latin typeface="+mj-lt"/>
              </a:rPr>
              <a:t>Farm B</a:t>
            </a:r>
            <a:r>
              <a:rPr lang="en-US" sz="2400" dirty="0">
                <a:latin typeface="+mj-lt"/>
              </a:rPr>
              <a:t>: raise crops</a:t>
            </a:r>
          </a:p>
          <a:p>
            <a:pPr algn="just" eaLnBrk="1" hangingPunct="1"/>
            <a:r>
              <a:rPr lang="en-US" sz="2400" dirty="0">
                <a:latin typeface="+mj-lt"/>
              </a:rPr>
              <a:t>Cattles of Farm A damage Crops of Farm B (Neg. Externality).</a:t>
            </a:r>
          </a:p>
          <a:p>
            <a:pPr algn="just" eaLnBrk="1" hangingPunct="1"/>
            <a:r>
              <a:rPr lang="en-US" sz="2400" dirty="0">
                <a:latin typeface="+mj-lt"/>
              </a:rPr>
              <a:t>Some party can build a fence to prevent the damage.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ECEBDC5-4BA4-4E42-9B2F-9036F960BD25}"/>
              </a:ext>
            </a:extLst>
          </p:cNvPr>
          <p:cNvGrpSpPr/>
          <p:nvPr/>
        </p:nvGrpSpPr>
        <p:grpSpPr>
          <a:xfrm>
            <a:off x="1260000" y="3852000"/>
            <a:ext cx="6624000" cy="3006000"/>
            <a:chOff x="1260000" y="3852000"/>
            <a:chExt cx="6624000" cy="3006000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36E4AFC-9F8D-4138-B98C-3F364129D6E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60000" y="3852000"/>
              <a:ext cx="6624000" cy="3006000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9924DC4-2529-44E5-AFE3-CB72838A7E6C}"/>
                </a:ext>
              </a:extLst>
            </p:cNvPr>
            <p:cNvSpPr/>
            <p:nvPr/>
          </p:nvSpPr>
          <p:spPr>
            <a:xfrm>
              <a:off x="6360000" y="4800600"/>
              <a:ext cx="1524000" cy="20574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</p:spTree>
    <p:extLst>
      <p:ext uri="{BB962C8B-B14F-4D97-AF65-F5344CB8AC3E}">
        <p14:creationId xmlns:p14="http://schemas.microsoft.com/office/powerpoint/2010/main" val="639436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More on Coase Theorem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47117" name="Rectangle 13">
            <a:extLst>
              <a:ext uri="{FF2B5EF4-FFF2-40B4-BE49-F238E27FC236}">
                <a16:creationId xmlns:a16="http://schemas.microsoft.com/office/drawing/2014/main" id="{EF273897-EF22-418E-9D8A-93AC85716C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400" y="1449417"/>
            <a:ext cx="8077200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th-TH" sz="2400" b="1" dirty="0">
                <a:latin typeface="+mj-lt"/>
              </a:rPr>
              <a:t>We can use Game Theory to demonstrate Coase Theorem:</a:t>
            </a:r>
          </a:p>
          <a:p>
            <a:pPr algn="just" eaLnBrk="1" hangingPunct="1"/>
            <a:endParaRPr lang="en-US" sz="2400" dirty="0">
              <a:latin typeface="+mj-lt"/>
            </a:endParaRPr>
          </a:p>
          <a:p>
            <a:pPr algn="just" eaLnBrk="1" hangingPunct="1"/>
            <a:r>
              <a:rPr lang="en-US" sz="2400" dirty="0">
                <a:latin typeface="+mj-lt"/>
              </a:rPr>
              <a:t>Let cost of the fence = 200 and cost of the damage = 100.</a:t>
            </a:r>
          </a:p>
          <a:p>
            <a:pPr algn="just" eaLnBrk="1" hangingPunct="1"/>
            <a:endParaRPr lang="en-US" sz="2400" dirty="0">
              <a:latin typeface="+mj-lt"/>
            </a:endParaRPr>
          </a:p>
          <a:p>
            <a:pPr algn="just" eaLnBrk="1" hangingPunct="1"/>
            <a:r>
              <a:rPr lang="en-US" sz="2400" dirty="0">
                <a:latin typeface="+mj-lt"/>
              </a:rPr>
              <a:t>Suppose cattle farmer and crop farmer have initial income of X.</a:t>
            </a:r>
          </a:p>
          <a:p>
            <a:pPr algn="just" eaLnBrk="1" hangingPunct="1"/>
            <a:endParaRPr lang="en-US" sz="2400" dirty="0">
              <a:latin typeface="+mj-lt"/>
            </a:endParaRPr>
          </a:p>
          <a:p>
            <a:pPr algn="just" eaLnBrk="1" hangingPunct="1"/>
            <a:r>
              <a:rPr lang="en-US" sz="2400" dirty="0">
                <a:latin typeface="+mj-lt"/>
              </a:rPr>
              <a:t>Consider two cases when one of them has the property right.</a:t>
            </a: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116F6808-301B-4AF7-A637-BFB04B431C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4559202"/>
              </p:ext>
            </p:extLst>
          </p:nvPr>
        </p:nvGraphicFramePr>
        <p:xfrm>
          <a:off x="1524000" y="4502571"/>
          <a:ext cx="6096000" cy="147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51033537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690187918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29992469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580609413"/>
                    </a:ext>
                  </a:extLst>
                </a:gridCol>
              </a:tblGrid>
              <a:tr h="118189">
                <a:tc rowSpan="4"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Crop Farmer</a:t>
                      </a:r>
                      <a:endParaRPr lang="th-TH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Cattle Farmer</a:t>
                      </a:r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99800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Build a fence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 not build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16448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Build a fence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1418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 not build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25676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42933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More on Coase Theorem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graphicFrame>
        <p:nvGraphicFramePr>
          <p:cNvPr id="2" name="Table 3">
            <a:extLst>
              <a:ext uri="{FF2B5EF4-FFF2-40B4-BE49-F238E27FC236}">
                <a16:creationId xmlns:a16="http://schemas.microsoft.com/office/drawing/2014/main" id="{116F6808-301B-4AF7-A637-BFB04B431C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670141"/>
              </p:ext>
            </p:extLst>
          </p:nvPr>
        </p:nvGraphicFramePr>
        <p:xfrm>
          <a:off x="952500" y="1247815"/>
          <a:ext cx="7239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510335377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3690187918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1299924692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3580609413"/>
                    </a:ext>
                  </a:extLst>
                </a:gridCol>
              </a:tblGrid>
              <a:tr h="370840">
                <a:tc rowSpan="4">
                  <a:txBody>
                    <a:bodyPr/>
                    <a:lstStyle/>
                    <a:p>
                      <a:endParaRPr lang="en-US" dirty="0"/>
                    </a:p>
                    <a:p>
                      <a:endParaRPr lang="en-US" dirty="0"/>
                    </a:p>
                    <a:p>
                      <a:r>
                        <a:rPr lang="en-US" dirty="0"/>
                        <a:t>Crop Farmer</a:t>
                      </a:r>
                      <a:endParaRPr lang="th-TH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Cattle Farmer (with Property Right)</a:t>
                      </a:r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99800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Build a fence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 not build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16448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Build a fence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 – 200, X – 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 – 200, 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1418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 not build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X, X – 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X – 100, 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2567660"/>
                  </a:ext>
                </a:extLst>
              </a:tr>
            </a:tbl>
          </a:graphicData>
        </a:graphic>
      </p:graphicFrame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ECE18DCE-4B40-45D9-B5B5-371389D1CF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396221"/>
              </p:ext>
            </p:extLst>
          </p:nvPr>
        </p:nvGraphicFramePr>
        <p:xfrm>
          <a:off x="952500" y="2908066"/>
          <a:ext cx="7239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510335377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3690187918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1299924692"/>
                    </a:ext>
                  </a:extLst>
                </a:gridCol>
                <a:gridCol w="1905000">
                  <a:extLst>
                    <a:ext uri="{9D8B030D-6E8A-4147-A177-3AD203B41FA5}">
                      <a16:colId xmlns:a16="http://schemas.microsoft.com/office/drawing/2014/main" val="3580609413"/>
                    </a:ext>
                  </a:extLst>
                </a:gridCol>
              </a:tblGrid>
              <a:tr h="370840">
                <a:tc rowSpan="4">
                  <a:txBody>
                    <a:bodyPr/>
                    <a:lstStyle/>
                    <a:p>
                      <a:endParaRPr lang="en-US" dirty="0"/>
                    </a:p>
                    <a:p>
                      <a:r>
                        <a:rPr lang="en-US" dirty="0"/>
                        <a:t>Crop Farmer</a:t>
                      </a:r>
                    </a:p>
                    <a:p>
                      <a:r>
                        <a:rPr lang="en-US" dirty="0"/>
                        <a:t>(with Property Right)</a:t>
                      </a:r>
                      <a:endParaRPr lang="th-TH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Cattle Farmer</a:t>
                      </a:r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99800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Build a fence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 not build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116448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Build a fence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 – 200, X – 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 – 200, X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14183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Do not build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X, X – 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dirty="0"/>
                        <a:t>X, X – 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256766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458D59A-542B-4239-B762-2A3C045BF2E4}"/>
              </a:ext>
            </a:extLst>
          </p:cNvPr>
          <p:cNvSpPr txBox="1"/>
          <p:nvPr/>
        </p:nvSpPr>
        <p:spPr>
          <a:xfrm>
            <a:off x="1876425" y="4773723"/>
            <a:ext cx="53911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Note that the </a:t>
            </a:r>
            <a:r>
              <a:rPr lang="en-US" sz="2400" b="1" dirty="0">
                <a:latin typeface="+mj-lt"/>
              </a:rPr>
              <a:t>BOLD</a:t>
            </a:r>
            <a:r>
              <a:rPr lang="en-US" sz="2400" dirty="0">
                <a:latin typeface="+mj-lt"/>
              </a:rPr>
              <a:t> text indicated the NE.</a:t>
            </a:r>
          </a:p>
          <a:p>
            <a:r>
              <a:rPr lang="en-US" sz="2400" dirty="0">
                <a:latin typeface="+mj-lt"/>
              </a:rPr>
              <a:t>When Crop Farmer has property right, Cattle Farmer has to pay for the damage.</a:t>
            </a:r>
            <a:endParaRPr lang="th-TH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088290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More on Coase Theorem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58D59A-542B-4239-B762-2A3C045BF2E4}"/>
              </a:ext>
            </a:extLst>
          </p:cNvPr>
          <p:cNvSpPr txBox="1"/>
          <p:nvPr/>
        </p:nvSpPr>
        <p:spPr>
          <a:xfrm>
            <a:off x="843147" y="1449417"/>
            <a:ext cx="745770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>
                <a:latin typeface="+mj-lt"/>
              </a:rPr>
              <a:t>With a property right, the most “SOCIALLY” efficient outcome is guaranteed.</a:t>
            </a:r>
          </a:p>
          <a:p>
            <a:endParaRPr lang="en-US" sz="2400" b="1" dirty="0">
              <a:latin typeface="+mj-lt"/>
            </a:endParaRPr>
          </a:p>
          <a:p>
            <a:r>
              <a:rPr lang="en-US" sz="2400" dirty="0">
                <a:latin typeface="+mj-lt"/>
              </a:rPr>
              <a:t>The total payoff for the whole society will be 2X – 100, which is the highest possible.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However, as previously mentioned, the “</a:t>
            </a:r>
            <a:r>
              <a:rPr lang="en-US" sz="2400" b="1" u="sng" dirty="0">
                <a:latin typeface="+mj-lt"/>
              </a:rPr>
              <a:t>DISTRIBUTION of income</a:t>
            </a:r>
            <a:r>
              <a:rPr lang="en-US" sz="2400" b="1" dirty="0">
                <a:latin typeface="+mj-lt"/>
              </a:rPr>
              <a:t>” is affected by whoever owns a property right.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In this example, the one who owns the property right is better off with payoff of X while the one who does not own the right gets payoff of X – 100.</a:t>
            </a:r>
          </a:p>
        </p:txBody>
      </p:sp>
    </p:spTree>
    <p:extLst>
      <p:ext uri="{BB962C8B-B14F-4D97-AF65-F5344CB8AC3E}">
        <p14:creationId xmlns:p14="http://schemas.microsoft.com/office/powerpoint/2010/main" val="15353960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Efficient Provision of a Public Good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58D59A-542B-4239-B762-2A3C045BF2E4}"/>
              </a:ext>
            </a:extLst>
          </p:cNvPr>
          <p:cNvSpPr txBox="1"/>
          <p:nvPr/>
        </p:nvSpPr>
        <p:spPr>
          <a:xfrm>
            <a:off x="381000" y="1462703"/>
            <a:ext cx="8382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A public good is a good that is </a:t>
            </a:r>
            <a:r>
              <a:rPr lang="en-US" sz="2400" b="1" u="sng" dirty="0">
                <a:latin typeface="+mj-lt"/>
              </a:rPr>
              <a:t>non-rivalrous and non-excludable</a:t>
            </a:r>
            <a:r>
              <a:rPr lang="en-US" sz="2400" b="1" dirty="0">
                <a:latin typeface="+mj-lt"/>
              </a:rPr>
              <a:t>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Non-rivalrous    </a:t>
            </a:r>
            <a:r>
              <a:rPr lang="en-US" sz="2400" dirty="0">
                <a:latin typeface="+mj-lt"/>
              </a:rPr>
              <a:t>means that consumption of a good by one person does not reduce the quantity that can be consumed by others.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Non-excludable    </a:t>
            </a:r>
            <a:r>
              <a:rPr lang="en-US" sz="2400" dirty="0">
                <a:latin typeface="+mj-lt"/>
              </a:rPr>
              <a:t>means that one person cannot exclude others from consuming the good.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Examples of public goods include street lighting, knowledge, national defense, etc.</a:t>
            </a:r>
          </a:p>
          <a:p>
            <a:endParaRPr lang="en-US" sz="2400" b="1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Free-Rider Problem</a:t>
            </a:r>
            <a:r>
              <a:rPr lang="en-US" sz="2400" dirty="0">
                <a:latin typeface="+mj-lt"/>
              </a:rPr>
              <a:t>	is when </a:t>
            </a:r>
            <a:r>
              <a:rPr lang="en-US" sz="2400" u="sng" dirty="0">
                <a:latin typeface="+mj-lt"/>
              </a:rPr>
              <a:t>no one wants to pay for the provision of public goods</a:t>
            </a:r>
            <a:r>
              <a:rPr lang="en-US" sz="2400" dirty="0">
                <a:latin typeface="+mj-lt"/>
              </a:rPr>
              <a:t> because he/she expects others to pay.</a:t>
            </a:r>
          </a:p>
        </p:txBody>
      </p:sp>
    </p:spTree>
    <p:extLst>
      <p:ext uri="{BB962C8B-B14F-4D97-AF65-F5344CB8AC3E}">
        <p14:creationId xmlns:p14="http://schemas.microsoft.com/office/powerpoint/2010/main" val="26507399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Efficient Provision of a Public Good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58D59A-542B-4239-B762-2A3C045BF2E4}"/>
              </a:ext>
            </a:extLst>
          </p:cNvPr>
          <p:cNvSpPr txBox="1"/>
          <p:nvPr/>
        </p:nvSpPr>
        <p:spPr>
          <a:xfrm>
            <a:off x="4572000" y="1166842"/>
            <a:ext cx="4500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The MC (= MSC = MPC = S) of a public good is constant because it is the opportunity cost of using resources to produce the good instead of other goods.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The MSB will be the “VERTICAL” sum of all individual demands.</a:t>
            </a:r>
          </a:p>
          <a:p>
            <a:r>
              <a:rPr lang="en-US" sz="2400" b="1" dirty="0">
                <a:latin typeface="+mj-lt"/>
              </a:rPr>
              <a:t>For example, at Q = 30, MR.1 values the good at P = 70, while MR.2 values the good at P = 170. Thus, MSB = 240 at Q = 30.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C8E0567-C463-4CA2-9F00-3D05E53911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00" y="1399065"/>
            <a:ext cx="4500000" cy="4113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E4D306E-F505-4C48-806C-602ABD009E6F}"/>
              </a:ext>
            </a:extLst>
          </p:cNvPr>
          <p:cNvSpPr txBox="1"/>
          <p:nvPr/>
        </p:nvSpPr>
        <p:spPr>
          <a:xfrm>
            <a:off x="609600" y="5894685"/>
            <a:ext cx="792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+mj-lt"/>
              </a:rPr>
              <a:t>If MC = 50, Q* = 150. If MC = 240, Q = 30. If MC = 400, Q* = 0.</a:t>
            </a:r>
            <a:endParaRPr lang="th-TH" sz="24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69332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Efficient Provision of a Public Good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291CCE76-A9E8-4B29-8809-B56FC9CB1F8C}"/>
              </a:ext>
            </a:extLst>
          </p:cNvPr>
          <p:cNvGrpSpPr/>
          <p:nvPr/>
        </p:nvGrpSpPr>
        <p:grpSpPr>
          <a:xfrm>
            <a:off x="1296000" y="1361350"/>
            <a:ext cx="6552000" cy="4995000"/>
            <a:chOff x="1296000" y="1365049"/>
            <a:chExt cx="6552000" cy="4995000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340CBB9E-7C72-4AEF-B4BD-8E772CE524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96000" y="1365049"/>
              <a:ext cx="6552000" cy="4995000"/>
            </a:xfrm>
            <a:prstGeom prst="rect">
              <a:avLst/>
            </a:prstGeom>
          </p:spPr>
        </p:pic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5201E3A-9DBC-4E95-A749-916A41BBA3EC}"/>
                </a:ext>
              </a:extLst>
            </p:cNvPr>
            <p:cNvSpPr/>
            <p:nvPr/>
          </p:nvSpPr>
          <p:spPr>
            <a:xfrm>
              <a:off x="6324600" y="2286000"/>
              <a:ext cx="1523400" cy="40703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/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A121BE81-E20E-4ED7-A983-419158D1B6CA}"/>
              </a:ext>
            </a:extLst>
          </p:cNvPr>
          <p:cNvSpPr txBox="1"/>
          <p:nvPr/>
        </p:nvSpPr>
        <p:spPr>
          <a:xfrm>
            <a:off x="6666900" y="2333556"/>
            <a:ext cx="2362200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+mj-lt"/>
              </a:rPr>
              <a:t>Hint:</a:t>
            </a:r>
          </a:p>
          <a:p>
            <a:pPr marL="457200" indent="-457200">
              <a:buAutoNum type="arabicParenR"/>
            </a:pPr>
            <a:r>
              <a:rPr lang="en-US" sz="2400" dirty="0">
                <a:latin typeface="+mj-lt"/>
              </a:rPr>
              <a:t>MSB = P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 + P</a:t>
            </a:r>
            <a:r>
              <a:rPr lang="en-US" sz="2400" baseline="-25000" dirty="0">
                <a:latin typeface="+mj-lt"/>
              </a:rPr>
              <a:t>2</a:t>
            </a:r>
          </a:p>
          <a:p>
            <a:pPr marL="457200" indent="-457200">
              <a:buAutoNum type="arabicParenR"/>
            </a:pPr>
            <a:r>
              <a:rPr lang="en-US" sz="2400" dirty="0">
                <a:latin typeface="+mj-lt"/>
              </a:rPr>
              <a:t>MSB = MC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Answer:</a:t>
            </a:r>
          </a:p>
          <a:p>
            <a:pPr marL="342900" indent="-342900">
              <a:buAutoNum type="alphaLcParenR"/>
            </a:pPr>
            <a:r>
              <a:rPr lang="en-US" sz="2400" dirty="0">
                <a:latin typeface="+mj-lt"/>
              </a:rPr>
              <a:t>Q* = 30</a:t>
            </a:r>
          </a:p>
          <a:p>
            <a:pPr marL="342900" indent="-342900">
              <a:buAutoNum type="alphaLcParenR"/>
            </a:pPr>
            <a:r>
              <a:rPr lang="en-US" sz="2400" dirty="0">
                <a:latin typeface="+mj-lt"/>
              </a:rPr>
              <a:t>Q* = 150</a:t>
            </a:r>
          </a:p>
          <a:p>
            <a:pPr marL="342900" indent="-342900">
              <a:buAutoNum type="alphaLcParenR"/>
            </a:pPr>
            <a:r>
              <a:rPr lang="en-US" sz="2400" dirty="0">
                <a:latin typeface="+mj-lt"/>
              </a:rPr>
              <a:t>Q* = 0</a:t>
            </a:r>
            <a:endParaRPr lang="th-TH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2810692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Slide Number Placeholder 3">
            <a:extLst>
              <a:ext uri="{FF2B5EF4-FFF2-40B4-BE49-F238E27FC236}">
                <a16:creationId xmlns:a16="http://schemas.microsoft.com/office/drawing/2014/main" id="{B4CB29DA-D96E-4247-A669-E959648934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B8136D0-331E-4FE7-A635-7579BD04087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77900" name="AutoShape 12">
            <a:extLst>
              <a:ext uri="{FF2B5EF4-FFF2-40B4-BE49-F238E27FC236}">
                <a16:creationId xmlns:a16="http://schemas.microsoft.com/office/drawing/2014/main" id="{96DC7C83-387C-4B64-BB1A-9851A38D92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Causes of Market Failure</a:t>
            </a:r>
            <a:endParaRPr lang="en-US" sz="4000" dirty="0">
              <a:solidFill>
                <a:srgbClr val="000066"/>
              </a:solidFill>
              <a:latin typeface="Calibri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58D59A-542B-4239-B762-2A3C045BF2E4}"/>
              </a:ext>
            </a:extLst>
          </p:cNvPr>
          <p:cNvSpPr txBox="1"/>
          <p:nvPr/>
        </p:nvSpPr>
        <p:spPr>
          <a:xfrm>
            <a:off x="381000" y="1462703"/>
            <a:ext cx="8382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US" sz="2400" b="1" dirty="0">
                <a:latin typeface="+mj-lt"/>
              </a:rPr>
              <a:t>Lack of Competition </a:t>
            </a:r>
            <a:r>
              <a:rPr lang="en-US" sz="2400" dirty="0">
                <a:latin typeface="+mj-lt"/>
              </a:rPr>
              <a:t>(Monopoly Power)</a:t>
            </a:r>
          </a:p>
          <a:p>
            <a:pPr marL="457200" indent="-457200">
              <a:buAutoNum type="arabicParenR"/>
            </a:pPr>
            <a:r>
              <a:rPr lang="en-US" sz="2400" b="1" dirty="0">
                <a:latin typeface="+mj-lt"/>
              </a:rPr>
              <a:t>Externalities</a:t>
            </a:r>
          </a:p>
          <a:p>
            <a:pPr marL="457200" indent="-457200">
              <a:buAutoNum type="arabicParenR"/>
            </a:pPr>
            <a:r>
              <a:rPr lang="en-US" sz="2400" b="1" dirty="0">
                <a:latin typeface="+mj-lt"/>
              </a:rPr>
              <a:t>Provision of Public Goods </a:t>
            </a:r>
            <a:r>
              <a:rPr lang="en-US" sz="2400" dirty="0">
                <a:latin typeface="+mj-lt"/>
              </a:rPr>
              <a:t>(Free-Rider Problem)</a:t>
            </a:r>
          </a:p>
          <a:p>
            <a:pPr marL="457200" indent="-457200">
              <a:buAutoNum type="arabicParenR"/>
            </a:pPr>
            <a:r>
              <a:rPr lang="en-US" sz="2400" b="1" dirty="0">
                <a:latin typeface="+mj-lt"/>
              </a:rPr>
              <a:t>Asymmetric Information</a:t>
            </a:r>
          </a:p>
          <a:p>
            <a:pPr marL="914400" lvl="1" indent="-457200">
              <a:buAutoNum type="arabicParenR"/>
            </a:pPr>
            <a:r>
              <a:rPr lang="en-US" sz="2400" u="sng" dirty="0">
                <a:latin typeface="+mj-lt"/>
              </a:rPr>
              <a:t>Adverse Selection</a:t>
            </a:r>
            <a:r>
              <a:rPr lang="en-US" sz="2400" dirty="0">
                <a:latin typeface="+mj-lt"/>
              </a:rPr>
              <a:t> (hidden information): One party with better private information about the quality of a product will selectively participate in trades which benefit them the most, at the expense of the other party.</a:t>
            </a:r>
          </a:p>
          <a:p>
            <a:pPr marL="914400" lvl="1" indent="-457200">
              <a:buAutoNum type="arabicParenR"/>
            </a:pPr>
            <a:r>
              <a:rPr lang="en-US" sz="2400" u="sng" dirty="0">
                <a:latin typeface="+mj-lt"/>
              </a:rPr>
              <a:t>Moral Hazard</a:t>
            </a:r>
            <a:r>
              <a:rPr lang="en-US" sz="2400" dirty="0">
                <a:latin typeface="+mj-lt"/>
              </a:rPr>
              <a:t> (hidden action): Some people increases their exposure to risk when they are insured.</a:t>
            </a:r>
          </a:p>
          <a:p>
            <a:pPr marL="914400" lvl="1" indent="-457200">
              <a:buAutoNum type="arabicParenR"/>
            </a:pPr>
            <a:r>
              <a:rPr lang="en-US" sz="2400" u="sng" dirty="0">
                <a:latin typeface="+mj-lt"/>
              </a:rPr>
              <a:t>Principal-Agent Problem</a:t>
            </a:r>
            <a:r>
              <a:rPr lang="en-US" sz="2400" dirty="0">
                <a:latin typeface="+mj-lt"/>
              </a:rPr>
              <a:t> (hidden action): Agents may act according to their own interests, instead of the interests of principals, e.g. citizens and politicians.</a:t>
            </a:r>
            <a:endParaRPr lang="en-US" sz="24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772449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1999</TotalTime>
  <Words>784</Words>
  <Application>Microsoft Office PowerPoint</Application>
  <PresentationFormat>On-screen Show (4:3)</PresentationFormat>
  <Paragraphs>116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156</cp:revision>
  <dcterms:created xsi:type="dcterms:W3CDTF">2010-03-18T15:25:01Z</dcterms:created>
  <dcterms:modified xsi:type="dcterms:W3CDTF">2019-11-23T15:46:23Z</dcterms:modified>
</cp:coreProperties>
</file>