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8" r:id="rId3"/>
    <p:sldId id="264" r:id="rId4"/>
    <p:sldId id="257" r:id="rId5"/>
    <p:sldId id="259" r:id="rId6"/>
    <p:sldId id="260" r:id="rId7"/>
    <p:sldId id="261" r:id="rId8"/>
    <p:sldId id="265" r:id="rId9"/>
    <p:sldId id="262" r:id="rId10"/>
    <p:sldId id="263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9" r:id="rId21"/>
    <p:sldId id="275" r:id="rId22"/>
    <p:sldId id="286" r:id="rId23"/>
    <p:sldId id="287" r:id="rId24"/>
    <p:sldId id="276" r:id="rId25"/>
    <p:sldId id="277" r:id="rId26"/>
    <p:sldId id="278" r:id="rId27"/>
    <p:sldId id="280" r:id="rId28"/>
    <p:sldId id="281" r:id="rId29"/>
    <p:sldId id="282" r:id="rId30"/>
    <p:sldId id="283" r:id="rId31"/>
    <p:sldId id="284" r:id="rId32"/>
    <p:sldId id="285" r:id="rId3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E81E36-4ACD-466F-8081-38F40205609B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061377-4BE6-447C-A4F1-467B0095C468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en-US" dirty="0" smtClean="0"/>
              <a:t>input-output response relationships</a:t>
            </a:r>
          </a:p>
          <a:p>
            <a:pPr marL="342900" indent="-342900">
              <a:buAutoNum type="arabicPeriod"/>
            </a:pPr>
            <a:r>
              <a:rPr lang="en-US" dirty="0" smtClean="0"/>
              <a:t>a wider and more realistic view of a subject or problem (several or a large number of input factors such as nitrogen, phosphorous, irrigation water, crop hygiene, soil </a:t>
            </a:r>
            <a:r>
              <a:rPr lang="en-US" dirty="0" err="1" smtClean="0"/>
              <a:t>tilth</a:t>
            </a:r>
            <a:r>
              <a:rPr lang="en-US" dirty="0" smtClean="0"/>
              <a:t> etc.) processes and as response relationships</a:t>
            </a:r>
          </a:p>
          <a:p>
            <a:pPr marL="342900" indent="-342900">
              <a:buAutoNum type="arabicPeriod"/>
            </a:pPr>
            <a:r>
              <a:rPr lang="en-US" dirty="0" smtClean="0"/>
              <a:t>e.g., stripping leaves off leguminous trees, keeping cattle for their manure, or buying a bag of fertilizer. </a:t>
            </a:r>
          </a:p>
          <a:p>
            <a:pPr marL="342900" indent="-342900">
              <a:buAutoNum type="arabicPeriod"/>
            </a:pPr>
            <a:endParaRPr lang="en-US" dirty="0" smtClean="0"/>
          </a:p>
          <a:p>
            <a:pPr marL="342900" indent="-342900">
              <a:buNone/>
            </a:pPr>
            <a:r>
              <a:rPr lang="en-US" dirty="0" smtClean="0"/>
              <a:t>5. Mono-crop and mixed</a:t>
            </a:r>
            <a:r>
              <a:rPr lang="en-US" baseline="0" dirty="0" smtClean="0"/>
              <a:t> farm system</a:t>
            </a: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061377-4BE6-447C-A4F1-467B0095C468}" type="slidenum">
              <a:rPr lang="th-TH" smtClean="0"/>
              <a:pPr/>
              <a:t>9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D279C-11AA-43B3-A500-8480B4710775}" type="datetimeFigureOut">
              <a:rPr lang="th-TH" smtClean="0"/>
              <a:pPr/>
              <a:t>10/01/56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52653-89EF-4DDF-8677-0ECAC1AA100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316165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</a:rPr>
              <a:t>Agricultural World and Economy</a:t>
            </a:r>
            <a:endParaRPr lang="th-TH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785794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What can we see?</a:t>
            </a:r>
            <a:endParaRPr lang="th-TH" b="1" dirty="0"/>
          </a:p>
        </p:txBody>
      </p:sp>
      <p:pic>
        <p:nvPicPr>
          <p:cNvPr id="1026" name="Picture 2" descr="http://t2.gstatic.com/images?q=tbn:ANd9GcTDTeykE2k6RO84XPJFnfqOK5chs6qy8kutK2nJnyOfMesOC5eqKB-sfYdUt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00174"/>
            <a:ext cx="3786214" cy="2836005"/>
          </a:xfrm>
          <a:prstGeom prst="rect">
            <a:avLst/>
          </a:prstGeom>
          <a:noFill/>
        </p:spPr>
      </p:pic>
      <p:pic>
        <p:nvPicPr>
          <p:cNvPr id="1028" name="Picture 4" descr="http://i814.photobucket.com/albums/zz62/chang4/Angsila/Angsila_003.jpg"/>
          <p:cNvPicPr>
            <a:picLocks noChangeAspect="1" noChangeArrowheads="1"/>
          </p:cNvPicPr>
          <p:nvPr/>
        </p:nvPicPr>
        <p:blipFill>
          <a:blip r:embed="rId3"/>
          <a:srcRect l="11922" t="11851" r="2456" b="11963"/>
          <a:stretch>
            <a:fillRect/>
          </a:stretch>
        </p:blipFill>
        <p:spPr bwMode="auto">
          <a:xfrm>
            <a:off x="4286248" y="428604"/>
            <a:ext cx="4357718" cy="2482245"/>
          </a:xfrm>
          <a:prstGeom prst="rect">
            <a:avLst/>
          </a:prstGeom>
          <a:noFill/>
        </p:spPr>
      </p:pic>
      <p:pic>
        <p:nvPicPr>
          <p:cNvPr id="1030" name="Picture 6" descr="http://www.notoolbar.com/wp-content/uploads/2012/12/%E0%B8%81%E0%B8%A3%E0%B8%B5%E0%B8%94%E0%B8%A2%E0%B8%B2%E0%B8%871.bm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3071809"/>
            <a:ext cx="2143140" cy="3214711"/>
          </a:xfrm>
          <a:prstGeom prst="rect">
            <a:avLst/>
          </a:prstGeom>
          <a:noFill/>
        </p:spPr>
      </p:pic>
      <p:pic>
        <p:nvPicPr>
          <p:cNvPr id="1032" name="Picture 8" descr="http://pimthai.co.th/wp-content/uploads/2011/08/13446_552000005121401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3786175"/>
            <a:ext cx="3143272" cy="23574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Analytical Framework to Agriculture</a:t>
            </a:r>
            <a:endParaRPr lang="th-TH" b="1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System approach</a:t>
            </a:r>
          </a:p>
          <a:p>
            <a:pPr lvl="1"/>
            <a:r>
              <a:rPr lang="en-US" dirty="0" smtClean="0"/>
              <a:t>Agricultural system</a:t>
            </a:r>
          </a:p>
          <a:p>
            <a:pPr lvl="1"/>
            <a:r>
              <a:rPr lang="en-US" dirty="0" smtClean="0"/>
              <a:t>Farming system</a:t>
            </a:r>
          </a:p>
          <a:p>
            <a:r>
              <a:rPr lang="en-US" dirty="0" smtClean="0"/>
              <a:t>Economic approach</a:t>
            </a:r>
          </a:p>
          <a:p>
            <a:r>
              <a:rPr lang="en-US" dirty="0" smtClean="0"/>
              <a:t>Social approach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r>
              <a:rPr lang="en-US" dirty="0" smtClean="0"/>
              <a:t>the relation of components in some form of interaction and interdependence</a:t>
            </a:r>
          </a:p>
          <a:p>
            <a:r>
              <a:rPr lang="en-US" dirty="0" smtClean="0"/>
              <a:t>operate within a specific boundary</a:t>
            </a:r>
          </a:p>
          <a:p>
            <a:r>
              <a:rPr lang="en-US" dirty="0" smtClean="0"/>
              <a:t>to achieve some specified objectives </a:t>
            </a:r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785794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“System approach”</a:t>
            </a:r>
            <a:endParaRPr lang="th-TH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0034" y="2143116"/>
            <a:ext cx="8229600" cy="452596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b="1" dirty="0" smtClean="0"/>
              <a:t>Natural systems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dirty="0" smtClean="0"/>
              <a:t>Those that exist in nature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dirty="0" smtClean="0"/>
              <a:t>Consist of</a:t>
            </a:r>
          </a:p>
          <a:p>
            <a:pPr marL="1314450" lvl="2" indent="-514350"/>
            <a:r>
              <a:rPr lang="en-US" dirty="0" smtClean="0"/>
              <a:t>All the materials (both physical and biological)</a:t>
            </a:r>
          </a:p>
          <a:p>
            <a:pPr marL="1314450" lvl="2" indent="-514350"/>
            <a:r>
              <a:rPr lang="en-US" dirty="0" smtClean="0"/>
              <a:t>Interrelated processes occurring to these materials</a:t>
            </a:r>
          </a:p>
          <a:p>
            <a:pPr marL="914400" lvl="1" indent="-514350"/>
            <a:r>
              <a:rPr lang="en-US" dirty="0" smtClean="0"/>
              <a:t>rock weathering to form soil; plants sustained by such soil; animals sustained by such plants</a:t>
            </a:r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785794"/>
            <a:ext cx="835824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Layers of </a:t>
            </a:r>
            <a:r>
              <a:rPr lang="en-US" sz="3200" b="1" dirty="0" smtClean="0">
                <a:solidFill>
                  <a:srgbClr val="00B050"/>
                </a:solidFill>
              </a:rPr>
              <a:t>system</a:t>
            </a:r>
          </a:p>
          <a:p>
            <a:endParaRPr lang="en-US" sz="3200" b="1" dirty="0" smtClean="0">
              <a:solidFill>
                <a:srgbClr val="00B050"/>
              </a:solidFill>
            </a:endParaRPr>
          </a:p>
          <a:p>
            <a:r>
              <a:rPr lang="en-US" sz="1400" dirty="0" smtClean="0"/>
              <a:t>(McConnell and Dillon, 1997)</a:t>
            </a:r>
            <a:endParaRPr lang="th-TH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 lnSpcReduction="10000"/>
          </a:bodyPr>
          <a:lstStyle/>
          <a:p>
            <a:pPr marL="514350" indent="-514350">
              <a:buNone/>
            </a:pPr>
            <a:r>
              <a:rPr lang="en-US" b="1" dirty="0" smtClean="0"/>
              <a:t>2. Social systems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dirty="0" smtClean="0"/>
              <a:t>Consist of</a:t>
            </a:r>
          </a:p>
          <a:p>
            <a:pPr marL="1314450" lvl="2" indent="-514350"/>
            <a:r>
              <a:rPr lang="en-US" dirty="0" smtClean="0"/>
              <a:t>Group of populations</a:t>
            </a:r>
          </a:p>
          <a:p>
            <a:pPr marL="1314450" lvl="2" indent="-514350"/>
            <a:r>
              <a:rPr lang="en-US" dirty="0" smtClean="0"/>
              <a:t>The institutions or social mechanisms created by such group</a:t>
            </a:r>
          </a:p>
          <a:p>
            <a:pPr marL="1314450" lvl="2" indent="-514350"/>
            <a:r>
              <a:rPr lang="en-US" dirty="0" smtClean="0"/>
              <a:t>Interrelationships among/between individuals, groups, communities, expressed directly or through the medium of institutions</a:t>
            </a:r>
          </a:p>
          <a:p>
            <a:pPr marL="914400" lvl="1" indent="-514350"/>
            <a:r>
              <a:rPr lang="en-US" dirty="0" smtClean="0"/>
              <a:t>an economic, social, religious or political nature</a:t>
            </a:r>
          </a:p>
          <a:p>
            <a:pPr marL="914400" lvl="1" indent="-514350"/>
            <a:r>
              <a:rPr lang="en-US" dirty="0" smtClean="0"/>
              <a:t>law of property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7158" y="785794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Layers of system</a:t>
            </a:r>
            <a:endParaRPr lang="th-TH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b="1" dirty="0" smtClean="0"/>
              <a:t>3. Artificial systems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dirty="0" smtClean="0"/>
              <a:t>Do not exist in nature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dirty="0" smtClean="0"/>
              <a:t>But human creation to serve human purposes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dirty="0" smtClean="0"/>
              <a:t>Including “agricultural system”</a:t>
            </a:r>
          </a:p>
          <a:p>
            <a:pPr marL="914400" lvl="1" indent="-514350">
              <a:buFont typeface="Arial" pitchFamily="34" charset="0"/>
              <a:buChar char="•"/>
            </a:pPr>
            <a:r>
              <a:rPr lang="en-US" dirty="0" smtClean="0"/>
              <a:t>Elements are taken from both natural and social systems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7158" y="785794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Layers of agricultural system</a:t>
            </a:r>
            <a:endParaRPr lang="th-TH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fao.org/docrep/w7365e/w7365e0j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42852"/>
            <a:ext cx="4786346" cy="65692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fao.org/docrep/w7365e/w7365e0k.gif"/>
          <p:cNvPicPr>
            <a:picLocks noChangeAspect="1" noChangeArrowheads="1"/>
          </p:cNvPicPr>
          <p:nvPr/>
        </p:nvPicPr>
        <p:blipFill>
          <a:blip r:embed="rId3"/>
          <a:srcRect b="18366"/>
          <a:stretch>
            <a:fillRect/>
          </a:stretch>
        </p:blipFill>
        <p:spPr bwMode="auto">
          <a:xfrm>
            <a:off x="214282" y="163974"/>
            <a:ext cx="5715040" cy="66226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215074" y="1714488"/>
            <a:ext cx="26432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Hierarchy of agricultural system</a:t>
            </a:r>
            <a:endParaRPr lang="th-TH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fao.org/docrep/w7365e/w7365e0k.gif"/>
          <p:cNvPicPr>
            <a:picLocks noChangeAspect="1" noChangeArrowheads="1"/>
          </p:cNvPicPr>
          <p:nvPr/>
        </p:nvPicPr>
        <p:blipFill>
          <a:blip r:embed="rId2"/>
          <a:srcRect b="68559"/>
          <a:stretch>
            <a:fillRect/>
          </a:stretch>
        </p:blipFill>
        <p:spPr bwMode="auto">
          <a:xfrm>
            <a:off x="214282" y="714356"/>
            <a:ext cx="8643550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fao.org/docrep/w7365e/w7365e0k.gif"/>
          <p:cNvPicPr>
            <a:picLocks noChangeAspect="1" noChangeArrowheads="1"/>
          </p:cNvPicPr>
          <p:nvPr/>
        </p:nvPicPr>
        <p:blipFill>
          <a:blip r:embed="rId2"/>
          <a:srcRect t="32321" r="2500" b="18366"/>
          <a:stretch>
            <a:fillRect/>
          </a:stretch>
        </p:blipFill>
        <p:spPr bwMode="auto">
          <a:xfrm>
            <a:off x="500034" y="417614"/>
            <a:ext cx="8572560" cy="61546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>
            <a:normAutofit/>
          </a:bodyPr>
          <a:lstStyle/>
          <a:p>
            <a:r>
              <a:rPr lang="en-US" b="1" dirty="0" smtClean="0"/>
              <a:t>The concept of farming </a:t>
            </a:r>
            <a:r>
              <a:rPr lang="en-US" b="1" dirty="0" smtClean="0"/>
              <a:t>systems</a:t>
            </a:r>
          </a:p>
          <a:p>
            <a:pPr lvl="1"/>
            <a:r>
              <a:rPr lang="en-US" dirty="0" smtClean="0"/>
              <a:t>Farmers typically view their farms, whether small subsistence units or large corporations, as systems in their own </a:t>
            </a:r>
            <a:r>
              <a:rPr lang="en-US" dirty="0" smtClean="0"/>
              <a:t>right</a:t>
            </a:r>
          </a:p>
          <a:p>
            <a:pPr lvl="1"/>
            <a:r>
              <a:rPr lang="en-US" dirty="0" smtClean="0"/>
              <a:t>the structural complexity and interrelationships between various components of a smallholding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b="1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57158" y="785794"/>
            <a:ext cx="8358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Farming system</a:t>
            </a:r>
            <a:endParaRPr lang="th-TH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25602" name="Picture 2" descr="http://www.fao.org/docrep/003/Y1860E/y1860e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215370" cy="6120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Farming </a:t>
            </a:r>
            <a:r>
              <a:rPr lang="en-US" b="1" dirty="0" smtClean="0">
                <a:solidFill>
                  <a:srgbClr val="00B050"/>
                </a:solidFill>
              </a:rPr>
              <a:t>system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829196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Each individual farm has its own specific characteristics arising from variations in resource endowments and family circumstances. </a:t>
            </a:r>
          </a:p>
          <a:p>
            <a:r>
              <a:rPr lang="en-US" dirty="0" smtClean="0"/>
              <a:t>the </a:t>
            </a:r>
            <a:r>
              <a:rPr lang="en-US" dirty="0" smtClean="0"/>
              <a:t>variety of natural resources available to farm </a:t>
            </a:r>
            <a:r>
              <a:rPr lang="en-US" dirty="0" smtClean="0"/>
              <a:t>families</a:t>
            </a:r>
          </a:p>
          <a:p>
            <a:r>
              <a:rPr lang="en-US" dirty="0" smtClean="0"/>
              <a:t>different types of basic natural </a:t>
            </a:r>
            <a:r>
              <a:rPr lang="en-US" dirty="0" smtClean="0"/>
              <a:t>resources: land</a:t>
            </a:r>
            <a:r>
              <a:rPr lang="en-US" dirty="0" smtClean="0"/>
              <a:t>, various water sources and access to common property resources - including ponds, grazing areas and </a:t>
            </a:r>
            <a:r>
              <a:rPr lang="en-US" dirty="0" smtClean="0"/>
              <a:t>forest</a:t>
            </a:r>
          </a:p>
          <a:p>
            <a:r>
              <a:rPr lang="en-US" dirty="0" smtClean="0"/>
              <a:t>difference in climate and biodiversity, </a:t>
            </a:r>
            <a:r>
              <a:rPr lang="en-US" dirty="0" smtClean="0"/>
              <a:t>human</a:t>
            </a:r>
            <a:r>
              <a:rPr lang="en-US" dirty="0" smtClean="0"/>
              <a:t>, social and financial </a:t>
            </a:r>
            <a:r>
              <a:rPr lang="en-US" dirty="0" smtClean="0"/>
              <a:t>capital, and the </a:t>
            </a:r>
            <a:r>
              <a:rPr lang="en-US" dirty="0" smtClean="0"/>
              <a:t>livelihoods of most smallholders.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thaiDist"/>
            <a:r>
              <a:rPr lang="en-US" b="1" dirty="0" smtClean="0"/>
              <a:t>Farm system</a:t>
            </a:r>
            <a:r>
              <a:rPr lang="en-US" dirty="0" smtClean="0"/>
              <a:t>: The </a:t>
            </a:r>
            <a:r>
              <a:rPr lang="en-US" dirty="0" smtClean="0"/>
              <a:t>household, its resources, and the resource flows and interactions at this individual farm level </a:t>
            </a:r>
            <a:endParaRPr lang="en-US" dirty="0" smtClean="0"/>
          </a:p>
          <a:p>
            <a:pPr algn="thaiDist"/>
            <a:r>
              <a:rPr lang="en-US" b="1" dirty="0" smtClean="0"/>
              <a:t>Function</a:t>
            </a:r>
            <a:r>
              <a:rPr lang="en-US" dirty="0" smtClean="0"/>
              <a:t>: individual </a:t>
            </a:r>
            <a:r>
              <a:rPr lang="en-US" dirty="0" smtClean="0"/>
              <a:t>farm systems are </a:t>
            </a:r>
            <a:r>
              <a:rPr lang="en-US" dirty="0" err="1" smtClean="0"/>
              <a:t>organised</a:t>
            </a:r>
            <a:r>
              <a:rPr lang="en-US" dirty="0" smtClean="0"/>
              <a:t> to produce food and to meet other household goals through the management of available resources - whether owned, rented or jointly managed - within the existing social, economic and institutional environment.</a:t>
            </a:r>
            <a:endParaRPr lang="th-TH" dirty="0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Farming system</a:t>
            </a:r>
            <a:endParaRPr kumimoji="0" lang="th-TH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Major Categories of Farming System</a:t>
            </a:r>
            <a:endParaRPr lang="th-TH" sz="3600" b="1" dirty="0" smtClean="0">
              <a:solidFill>
                <a:srgbClr val="00B05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smtClean="0"/>
              <a:t>classification </a:t>
            </a:r>
            <a:r>
              <a:rPr lang="en-US" dirty="0" smtClean="0"/>
              <a:t>of the major farming systems provides a useful framework within which appropriate agricultural development strategies and interventions can be determined</a:t>
            </a:r>
            <a:r>
              <a:rPr lang="en-US" dirty="0" smtClean="0"/>
              <a:t>.</a:t>
            </a:r>
          </a:p>
          <a:p>
            <a:r>
              <a:rPr lang="en-US" dirty="0" smtClean="0"/>
              <a:t>a considerable degree of heterogeneity within any single system</a:t>
            </a:r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Major Categories of Farming System</a:t>
            </a:r>
            <a:endParaRPr lang="th-TH" sz="3600" b="1" dirty="0" smtClean="0">
              <a:solidFill>
                <a:srgbClr val="00B05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/>
              <a:t>Criteria</a:t>
            </a:r>
          </a:p>
          <a:p>
            <a:pPr algn="thaiDist"/>
            <a:r>
              <a:rPr lang="en-US" dirty="0" smtClean="0"/>
              <a:t>available natural resource base, including water, land, grazing areas and forest; climate, of which altitude is one important determinant; landscape, including slope; farm size, tenure and organization; and</a:t>
            </a:r>
          </a:p>
          <a:p>
            <a:pPr algn="thaiDist"/>
            <a:r>
              <a:rPr lang="en-US" dirty="0" smtClean="0"/>
              <a:t>dominant pattern of farm activities and household livelihoods, including field crops, livestock, trees, aquaculture, hunting and gathering, processing and off-farm activities; and taking into account the main technologies used, which determine the intensity of production and integration of crops, livestock and other activities. 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Major Categories of Farming System</a:t>
            </a:r>
            <a:endParaRPr lang="th-TH" sz="3600" b="1" dirty="0" smtClean="0">
              <a:solidFill>
                <a:srgbClr val="00B05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0070C0"/>
                </a:solidFill>
              </a:rPr>
              <a:t>Irrigated farming systems</a:t>
            </a:r>
            <a:r>
              <a:rPr lang="en-US" dirty="0" smtClean="0"/>
              <a:t>, embracing a broad range of food and cash crop production;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b="1" dirty="0" smtClean="0">
                <a:solidFill>
                  <a:srgbClr val="0070C0"/>
                </a:solidFill>
              </a:rPr>
              <a:t>Wetland rice based farming systems</a:t>
            </a:r>
            <a:r>
              <a:rPr lang="en-US" dirty="0" smtClean="0"/>
              <a:t>, dependent upon monsoon rains supplemented by irrigation; </a:t>
            </a:r>
            <a:endParaRPr lang="en-US" dirty="0" smtClean="0"/>
          </a:p>
          <a:p>
            <a:pPr marL="514350" indent="-514350">
              <a:buAutoNum type="arabicPeriod"/>
            </a:pPr>
            <a:r>
              <a:rPr lang="en-US" b="1" dirty="0" err="1" smtClean="0">
                <a:solidFill>
                  <a:srgbClr val="0070C0"/>
                </a:solidFill>
              </a:rPr>
              <a:t>Rainfed</a:t>
            </a:r>
            <a:r>
              <a:rPr lang="en-US" b="1" dirty="0" smtClean="0">
                <a:solidFill>
                  <a:srgbClr val="0070C0"/>
                </a:solidFill>
              </a:rPr>
              <a:t> farming systems in humid areas of high resource potentia</a:t>
            </a:r>
            <a:r>
              <a:rPr lang="en-US" dirty="0" smtClean="0"/>
              <a:t>l, </a:t>
            </a:r>
            <a:r>
              <a:rPr lang="en-US" dirty="0" err="1" smtClean="0"/>
              <a:t>characterised</a:t>
            </a:r>
            <a:r>
              <a:rPr lang="en-US" dirty="0" smtClean="0"/>
              <a:t> by a crop activity (notably root crops, cereals, industrial tree crops - both small scale and plantation - and commercial horticulture) or mixed crop-livestock systems; </a:t>
            </a:r>
            <a:endParaRPr lang="en-US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Major Categories of Farming System</a:t>
            </a:r>
            <a:endParaRPr lang="th-TH" sz="3600" b="1" dirty="0" smtClean="0">
              <a:solidFill>
                <a:srgbClr val="00B05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>
              <a:buNone/>
            </a:pPr>
            <a:r>
              <a:rPr lang="en-US" dirty="0" smtClean="0"/>
              <a:t>4. </a:t>
            </a:r>
            <a:r>
              <a:rPr lang="en-US" sz="3000" b="1" dirty="0" err="1" smtClean="0">
                <a:solidFill>
                  <a:srgbClr val="0070C0"/>
                </a:solidFill>
              </a:rPr>
              <a:t>Rainfed</a:t>
            </a:r>
            <a:r>
              <a:rPr lang="en-US" sz="3000" b="1" dirty="0" smtClean="0">
                <a:solidFill>
                  <a:srgbClr val="0070C0"/>
                </a:solidFill>
              </a:rPr>
              <a:t> farming systems in steep and highland areas</a:t>
            </a:r>
            <a:r>
              <a:rPr lang="en-US" dirty="0" smtClean="0"/>
              <a:t>, which are often mixed crop-livestock systems; 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5. </a:t>
            </a:r>
            <a:r>
              <a:rPr lang="en-US" sz="3000" b="1" dirty="0" err="1" smtClean="0">
                <a:solidFill>
                  <a:srgbClr val="0070C0"/>
                </a:solidFill>
              </a:rPr>
              <a:t>Rainfed</a:t>
            </a:r>
            <a:r>
              <a:rPr lang="en-US" sz="3000" b="1" dirty="0" smtClean="0">
                <a:solidFill>
                  <a:srgbClr val="0070C0"/>
                </a:solidFill>
              </a:rPr>
              <a:t> farming systems in dry or cold low potential areas</a:t>
            </a:r>
            <a:r>
              <a:rPr lang="en-US" dirty="0" smtClean="0"/>
              <a:t>, with mixed crop-livestock and pastoral systems merging into sparse and often dispersed systems with very low current productivity or potential because of extreme aridity or cold; 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6. </a:t>
            </a:r>
            <a:r>
              <a:rPr lang="en-US" sz="3000" b="1" dirty="0" smtClean="0">
                <a:solidFill>
                  <a:srgbClr val="0070C0"/>
                </a:solidFill>
              </a:rPr>
              <a:t>Dualistic (mixed large commercial and small holder) farming system</a:t>
            </a:r>
            <a:r>
              <a:rPr lang="en-US" dirty="0" smtClean="0"/>
              <a:t>s, across a variety of ecologies and with diverse production patterns; 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7. </a:t>
            </a:r>
            <a:r>
              <a:rPr lang="en-US" sz="3000" b="1" dirty="0" smtClean="0">
                <a:solidFill>
                  <a:srgbClr val="0070C0"/>
                </a:solidFill>
              </a:rPr>
              <a:t>Coastal artisanal fishing</a:t>
            </a:r>
            <a:r>
              <a:rPr lang="en-US" dirty="0" smtClean="0"/>
              <a:t>, often mixed farming systems; and </a:t>
            </a:r>
            <a:endParaRPr lang="en-US" dirty="0" smtClean="0"/>
          </a:p>
          <a:p>
            <a:pPr marL="514350" indent="-514350">
              <a:buNone/>
            </a:pPr>
            <a:r>
              <a:rPr lang="en-US" dirty="0" smtClean="0"/>
              <a:t>8. </a:t>
            </a:r>
            <a:r>
              <a:rPr lang="en-US" sz="3000" b="1" dirty="0" smtClean="0">
                <a:solidFill>
                  <a:srgbClr val="0070C0"/>
                </a:solidFill>
              </a:rPr>
              <a:t>Urban based farming systems</a:t>
            </a:r>
            <a:r>
              <a:rPr lang="en-US" dirty="0" smtClean="0"/>
              <a:t>, typically focused on horticultural and livestock production.</a:t>
            </a:r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B050"/>
                </a:solidFill>
              </a:rPr>
              <a:t>Farming </a:t>
            </a:r>
            <a:r>
              <a:rPr lang="en-US" sz="3600" b="1" dirty="0" smtClean="0">
                <a:solidFill>
                  <a:srgbClr val="00B050"/>
                </a:solidFill>
              </a:rPr>
              <a:t>System</a:t>
            </a:r>
            <a:endParaRPr lang="th-TH" sz="3600" b="1" dirty="0" smtClean="0">
              <a:solidFill>
                <a:srgbClr val="00B05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en-US" dirty="0" smtClean="0"/>
              <a:t>the identification of 72 farming systems with an average agricultural population of about 40 million inhabitants</a:t>
            </a:r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588647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/>
          <p:cNvGraphicFramePr>
            <a:graphicFrameLocks noGrp="1"/>
          </p:cNvGraphicFramePr>
          <p:nvPr/>
        </p:nvGraphicFramePr>
        <p:xfrm>
          <a:off x="500035" y="937309"/>
          <a:ext cx="8429683" cy="4917778"/>
        </p:xfrm>
        <a:graphic>
          <a:graphicData uri="http://schemas.openxmlformats.org/drawingml/2006/table">
            <a:tbl>
              <a:tblPr/>
              <a:tblGrid>
                <a:gridCol w="1571636"/>
                <a:gridCol w="1071569"/>
                <a:gridCol w="857256"/>
                <a:gridCol w="3286148"/>
                <a:gridCol w="1643074"/>
              </a:tblGrid>
              <a:tr h="74293">
                <a:tc gridSpan="5">
                  <a:txBody>
                    <a:bodyPr/>
                    <a:lstStyle/>
                    <a:p>
                      <a:r>
                        <a:rPr lang="en-US" sz="1600" dirty="0"/>
                        <a:t>Table 6.1 Major Farming Systems in East Asia and Pacific 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174948">
                <a:tc>
                  <a:txBody>
                    <a:bodyPr/>
                    <a:lstStyle/>
                    <a:p>
                      <a:r>
                        <a:rPr lang="en-US" sz="1600"/>
                        <a:t>Farming Systems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Land Area </a:t>
                      </a:r>
                    </a:p>
                    <a:p>
                      <a:r>
                        <a:rPr lang="en-US" sz="1600"/>
                        <a:t>(% of region)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Agric. Popn.</a:t>
                      </a:r>
                    </a:p>
                    <a:p>
                      <a:r>
                        <a:rPr lang="en-US" sz="1600"/>
                        <a:t>(% of region)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Principal</a:t>
                      </a:r>
                    </a:p>
                    <a:p>
                      <a:r>
                        <a:rPr lang="en-US" sz="1600"/>
                        <a:t>Livelihoods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Prevalence</a:t>
                      </a:r>
                    </a:p>
                    <a:p>
                      <a:r>
                        <a:rPr lang="en-US" sz="1600"/>
                        <a:t>of Poverty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570">
                <a:tc>
                  <a:txBody>
                    <a:bodyPr/>
                    <a:lstStyle/>
                    <a:p>
                      <a:r>
                        <a:rPr lang="en-US" sz="1600" dirty="0"/>
                        <a:t>Lowland Rice 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/>
                        <a:t>12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42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Rice, maize, pulses, </a:t>
                      </a:r>
                      <a:r>
                        <a:rPr lang="en-US" sz="1600" dirty="0" smtClean="0"/>
                        <a:t>sugarcane</a:t>
                      </a:r>
                      <a:r>
                        <a:rPr lang="en-US" sz="1600" dirty="0"/>
                        <a:t>, oil seeds, </a:t>
                      </a:r>
                      <a:r>
                        <a:rPr lang="en-US" sz="1600" dirty="0" smtClean="0"/>
                        <a:t>vegetables</a:t>
                      </a:r>
                      <a:r>
                        <a:rPr lang="en-US" sz="1600" dirty="0"/>
                        <a:t>, livestock, </a:t>
                      </a:r>
                      <a:r>
                        <a:rPr lang="en-US" sz="1600" dirty="0" smtClean="0"/>
                        <a:t>aquaculture</a:t>
                      </a:r>
                      <a:r>
                        <a:rPr lang="en-US" sz="1600" dirty="0"/>
                        <a:t>, off-farm 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work</a:t>
                      </a:r>
                      <a:endParaRPr lang="en-US" sz="1600" dirty="0"/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Moderate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0466">
                <a:tc>
                  <a:txBody>
                    <a:bodyPr/>
                    <a:lstStyle/>
                    <a:p>
                      <a:r>
                        <a:rPr lang="en-US" sz="1600"/>
                        <a:t>Tree Crop Mixed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5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3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Rubber, oil palm, </a:t>
                      </a:r>
                      <a:r>
                        <a:rPr lang="en-US" sz="1600" dirty="0" smtClean="0"/>
                        <a:t>coconuts</a:t>
                      </a:r>
                      <a:r>
                        <a:rPr lang="en-US" sz="1600" dirty="0"/>
                        <a:t>, coffee, tea, </a:t>
                      </a:r>
                      <a:br>
                        <a:rPr lang="en-US" sz="1600" dirty="0"/>
                      </a:br>
                      <a:r>
                        <a:rPr lang="en-US" sz="1600" dirty="0"/>
                        <a:t>cocoa, spices, rice, </a:t>
                      </a:r>
                      <a:r>
                        <a:rPr lang="en-US" sz="1600" dirty="0" smtClean="0"/>
                        <a:t>livestock</a:t>
                      </a:r>
                      <a:r>
                        <a:rPr lang="en-US" sz="1600" dirty="0"/>
                        <a:t>, </a:t>
                      </a:r>
                      <a:r>
                        <a:rPr lang="en-US" sz="1600" dirty="0" smtClean="0"/>
                        <a:t>off-farm</a:t>
                      </a:r>
                      <a:r>
                        <a:rPr lang="en-US" sz="1600" baseline="0" dirty="0" smtClean="0"/>
                        <a:t> </a:t>
                      </a:r>
                      <a:r>
                        <a:rPr lang="en-US" sz="1600" dirty="0" smtClean="0"/>
                        <a:t>work</a:t>
                      </a:r>
                      <a:endParaRPr lang="en-US" sz="1600" dirty="0"/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Moderate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1121">
                <a:tc>
                  <a:txBody>
                    <a:bodyPr/>
                    <a:lstStyle/>
                    <a:p>
                      <a:r>
                        <a:rPr lang="en-US" sz="1600"/>
                        <a:t>Root-Tuber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2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&lt;1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Root crops (yam, taro, </a:t>
                      </a:r>
                      <a:r>
                        <a:rPr lang="en-US" sz="1600" dirty="0" smtClean="0"/>
                        <a:t>sweet </a:t>
                      </a:r>
                      <a:r>
                        <a:rPr lang="en-US" sz="1600" dirty="0"/>
                        <a:t>potato), vegetables, </a:t>
                      </a:r>
                      <a:r>
                        <a:rPr lang="en-US" sz="1600" dirty="0" smtClean="0"/>
                        <a:t>fruits</a:t>
                      </a:r>
                      <a:r>
                        <a:rPr lang="en-US" sz="1600" dirty="0"/>
                        <a:t>, livestock (pigs </a:t>
                      </a:r>
                      <a:br>
                        <a:rPr lang="en-US" sz="1600" dirty="0"/>
                      </a:br>
                      <a:r>
                        <a:rPr lang="en-US" sz="1600" dirty="0"/>
                        <a:t>and cattle), off-farm 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Limited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17">
                <a:tc>
                  <a:txBody>
                    <a:bodyPr/>
                    <a:lstStyle/>
                    <a:p>
                      <a:r>
                        <a:rPr lang="en-US" sz="1600"/>
                        <a:t>Upland Intensive Mixed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19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27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Rice, pulses, maize, </a:t>
                      </a:r>
                      <a:r>
                        <a:rPr lang="en-US" sz="1600" dirty="0" smtClean="0"/>
                        <a:t>sugarcane</a:t>
                      </a:r>
                      <a:r>
                        <a:rPr lang="en-US" sz="1600" dirty="0"/>
                        <a:t>, oil seeds, </a:t>
                      </a:r>
                      <a:r>
                        <a:rPr lang="en-US" sz="1600" dirty="0" smtClean="0"/>
                        <a:t>fruits</a:t>
                      </a:r>
                      <a:r>
                        <a:rPr lang="en-US" sz="1600" dirty="0"/>
                        <a:t>, vegetables, livestock, </a:t>
                      </a:r>
                      <a:r>
                        <a:rPr lang="en-US" sz="1600" dirty="0" smtClean="0"/>
                        <a:t>off-farm </a:t>
                      </a:r>
                      <a:r>
                        <a:rPr lang="en-US" sz="1600" dirty="0"/>
                        <a:t>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Extensive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4017">
                <a:tc>
                  <a:txBody>
                    <a:bodyPr/>
                    <a:lstStyle/>
                    <a:p>
                      <a:r>
                        <a:rPr lang="en-US" sz="1600"/>
                        <a:t>Highland Extensive Mixed 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/>
                        <a:t>5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4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Upland rice, pulses, </a:t>
                      </a:r>
                      <a:r>
                        <a:rPr lang="en-US" sz="1600" dirty="0" smtClean="0"/>
                        <a:t>maize</a:t>
                      </a:r>
                      <a:r>
                        <a:rPr lang="en-US" sz="1600" dirty="0"/>
                        <a:t>, oil seeds, fruits, </a:t>
                      </a:r>
                      <a:r>
                        <a:rPr lang="en-US" sz="1600" dirty="0" smtClean="0"/>
                        <a:t>forest </a:t>
                      </a:r>
                      <a:r>
                        <a:rPr lang="en-US" sz="1600" dirty="0"/>
                        <a:t>products, livestock, </a:t>
                      </a:r>
                      <a:r>
                        <a:rPr lang="en-US" sz="1600" dirty="0" smtClean="0"/>
                        <a:t>off-farm </a:t>
                      </a:r>
                      <a:r>
                        <a:rPr lang="en-US" sz="1600" dirty="0"/>
                        <a:t>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Moderate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Farming System in East Asia</a:t>
            </a:r>
            <a:endParaRPr kumimoji="0" lang="th-TH" sz="36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ัวยึดเนื้อหา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429683" cy="3205044"/>
        </p:xfrm>
        <a:graphic>
          <a:graphicData uri="http://schemas.openxmlformats.org/drawingml/2006/table">
            <a:tbl>
              <a:tblPr/>
              <a:tblGrid>
                <a:gridCol w="1571636"/>
                <a:gridCol w="1071569"/>
                <a:gridCol w="857256"/>
                <a:gridCol w="3286148"/>
                <a:gridCol w="1643074"/>
              </a:tblGrid>
              <a:tr h="409810">
                <a:tc>
                  <a:txBody>
                    <a:bodyPr/>
                    <a:lstStyle/>
                    <a:p>
                      <a:r>
                        <a:rPr lang="en-US" sz="1600" dirty="0"/>
                        <a:t>Temperate Mixed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6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14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Wheat, maize, pulses, </a:t>
                      </a:r>
                      <a:br>
                        <a:rPr lang="en-US" sz="1600"/>
                      </a:br>
                      <a:r>
                        <a:rPr lang="en-US" sz="1600"/>
                        <a:t>oil crops, livestock, </a:t>
                      </a:r>
                      <a:br>
                        <a:rPr lang="en-US" sz="1600"/>
                      </a:br>
                      <a:r>
                        <a:rPr lang="en-US" sz="1600"/>
                        <a:t>off-farm 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Moderate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259">
                <a:tc>
                  <a:txBody>
                    <a:bodyPr/>
                    <a:lstStyle/>
                    <a:p>
                      <a:r>
                        <a:rPr lang="en-US" sz="1600"/>
                        <a:t>Pastoral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20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4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Livestock with </a:t>
                      </a:r>
                      <a:br>
                        <a:rPr lang="en-US" sz="1600"/>
                      </a:br>
                      <a:r>
                        <a:rPr lang="en-US" sz="1600"/>
                        <a:t>irrigated crops </a:t>
                      </a:r>
                      <a:br>
                        <a:rPr lang="en-US" sz="1600"/>
                      </a:br>
                      <a:r>
                        <a:rPr lang="en-US" sz="1600"/>
                        <a:t>in local suitable</a:t>
                      </a:r>
                      <a:br>
                        <a:rPr lang="en-US" sz="1600"/>
                      </a:br>
                      <a:r>
                        <a:rPr lang="en-US" sz="1600"/>
                        <a:t>areas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Extensive,</a:t>
                      </a:r>
                      <a:br>
                        <a:rPr lang="en-US" sz="1600"/>
                      </a:br>
                      <a:r>
                        <a:rPr lang="en-US" sz="1600"/>
                        <a:t>especially</a:t>
                      </a:r>
                      <a:br>
                        <a:rPr lang="en-US" sz="1600"/>
                      </a:br>
                      <a:r>
                        <a:rPr lang="en-US" sz="1600"/>
                        <a:t>drought </a:t>
                      </a:r>
                      <a:br>
                        <a:rPr lang="en-US" sz="1600"/>
                      </a:br>
                      <a:r>
                        <a:rPr lang="en-US" sz="1600"/>
                        <a:t>induced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052">
                <a:tc>
                  <a:txBody>
                    <a:bodyPr/>
                    <a:lstStyle/>
                    <a:p>
                      <a:r>
                        <a:rPr lang="en-US" sz="1600"/>
                        <a:t>Sparse (Forest)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10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1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Hunting, gathering, off-farm 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Moderate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708">
                <a:tc>
                  <a:txBody>
                    <a:bodyPr/>
                    <a:lstStyle/>
                    <a:p>
                      <a:r>
                        <a:rPr lang="en-US" sz="1600"/>
                        <a:t>Sparse (Arid)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20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2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Local grazing where water available, off-farm 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Extensive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2708">
                <a:tc>
                  <a:txBody>
                    <a:bodyPr/>
                    <a:lstStyle/>
                    <a:p>
                      <a:r>
                        <a:rPr lang="en-US" sz="1600"/>
                        <a:t>Coastal Artisanal Fishing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1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/>
                        <a:t>2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Fishing, coconut, mixed cropping, off-farm 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/>
                        <a:t>Moderate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052">
                <a:tc>
                  <a:txBody>
                    <a:bodyPr/>
                    <a:lstStyle/>
                    <a:p>
                      <a:r>
                        <a:rPr lang="en-US" sz="1600" dirty="0"/>
                        <a:t>Urban Based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/>
                        <a:t>&lt;1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dirty="0"/>
                        <a:t>1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Horticulture, dairy, poultry, other work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Limited</a:t>
                      </a:r>
                    </a:p>
                  </a:txBody>
                  <a:tcPr marL="5853" marR="5853" marT="2927" marB="292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571472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Farming System in East Asia</a:t>
            </a:r>
            <a:endParaRPr kumimoji="0" lang="th-TH" sz="36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fao.org/docrep/003/Y1860E/y1860e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8929718" cy="64000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6866" name="Picture 2" descr="http://www.fao.org/docrep/003/Y1860E/y1860e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6" y="214290"/>
            <a:ext cx="8858280" cy="63654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7890" name="Picture 2" descr="http://www.fao.org/docrep/003/Y1860E/y1860e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06" y="142876"/>
            <a:ext cx="8859450" cy="6357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 Farming System Approach considers both biophysical dimensions (such as soil nutrients and water balances) and socio-economic aspects (such as gender, food security and profitability) at the level of the farm - where most agricultural production and consumption decisions are taken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 power of the approach lies in its ability to integrate multi-disciplinary analyses of production and its relationship to the key biophysical and socio-economic determinants of a farming system.</a:t>
            </a:r>
            <a:endParaRPr lang="th-TH" dirty="0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Farming System</a:t>
            </a:r>
            <a:endParaRPr kumimoji="0" lang="th-TH" sz="36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Determinant of development</a:t>
            </a:r>
          </a:p>
          <a:p>
            <a:r>
              <a:rPr lang="en-US" dirty="0" smtClean="0"/>
              <a:t>natural </a:t>
            </a:r>
            <a:r>
              <a:rPr lang="en-US" dirty="0" smtClean="0"/>
              <a:t>resources and climate;</a:t>
            </a:r>
          </a:p>
          <a:p>
            <a:r>
              <a:rPr lang="en-US" dirty="0" smtClean="0"/>
              <a:t>science and technology;</a:t>
            </a:r>
          </a:p>
          <a:p>
            <a:r>
              <a:rPr lang="en-US" dirty="0" smtClean="0"/>
              <a:t>trade </a:t>
            </a:r>
            <a:r>
              <a:rPr lang="en-US" dirty="0" err="1" smtClean="0"/>
              <a:t>liberalisation</a:t>
            </a:r>
            <a:r>
              <a:rPr lang="en-US" dirty="0" smtClean="0"/>
              <a:t> and market development;</a:t>
            </a:r>
          </a:p>
          <a:p>
            <a:r>
              <a:rPr lang="en-US" dirty="0" smtClean="0"/>
              <a:t>policies, institutions and public goods; and</a:t>
            </a:r>
          </a:p>
          <a:p>
            <a:r>
              <a:rPr lang="en-US" dirty="0" smtClean="0"/>
              <a:t>information and human capital.</a:t>
            </a:r>
            <a:endParaRPr lang="en-US" dirty="0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Farming System</a:t>
            </a:r>
            <a:endParaRPr kumimoji="0" lang="th-TH" sz="36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www.fao.org/docrep/003/Y1860E/y1860e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4798" y="214290"/>
            <a:ext cx="6431912" cy="6357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/>
              <a:t>Livelihoods strategies</a:t>
            </a:r>
          </a:p>
          <a:p>
            <a:r>
              <a:rPr lang="en-US" dirty="0" smtClean="0"/>
              <a:t>intensification of existing production patterns;</a:t>
            </a:r>
          </a:p>
          <a:p>
            <a:r>
              <a:rPr lang="en-US" dirty="0" smtClean="0"/>
              <a:t>diversification of production and processing; </a:t>
            </a:r>
          </a:p>
          <a:p>
            <a:r>
              <a:rPr lang="en-US" dirty="0" smtClean="0"/>
              <a:t>expanded farm or herd size; </a:t>
            </a:r>
          </a:p>
          <a:p>
            <a:r>
              <a:rPr lang="en-US" dirty="0" smtClean="0"/>
              <a:t>increased off-farm income, both agricultural and non-agricultural; and</a:t>
            </a:r>
          </a:p>
          <a:p>
            <a:r>
              <a:rPr lang="en-US" dirty="0" smtClean="0"/>
              <a:t>a complete exit from the agricultural sector within a particular farming system. </a:t>
            </a:r>
            <a:endParaRPr lang="en-US" dirty="0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Farming System</a:t>
            </a:r>
            <a:endParaRPr kumimoji="0" lang="th-TH" sz="3600" b="1" i="0" u="none" strike="noStrike" kern="120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www.fao.org/docrep/003/Y1860E/y1860e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7572428" cy="56111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99" y="1000108"/>
            <a:ext cx="9111833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1164</Words>
  <Application>Microsoft Office PowerPoint</Application>
  <PresentationFormat>นำเสนอทางหน้าจอ (4:3)</PresentationFormat>
  <Paragraphs>157</Paragraphs>
  <Slides>32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32</vt:i4>
      </vt:variant>
    </vt:vector>
  </HeadingPairs>
  <TitlesOfParts>
    <vt:vector size="33" baseType="lpstr">
      <vt:lpstr>ชุดรูปแบบของ Office</vt:lpstr>
      <vt:lpstr>Agricultural World and Economy</vt:lpstr>
      <vt:lpstr>ภาพนิ่ง 2</vt:lpstr>
      <vt:lpstr>Analytical Framework to Agriculture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Farming system</vt:lpstr>
      <vt:lpstr>ภาพนิ่ง 15</vt:lpstr>
      <vt:lpstr>Major Categories of Farming System</vt:lpstr>
      <vt:lpstr>Major Categories of Farming System</vt:lpstr>
      <vt:lpstr>Major Categories of Farming System</vt:lpstr>
      <vt:lpstr>Major Categories of Farming System</vt:lpstr>
      <vt:lpstr>Farming System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  <vt:lpstr>ภาพนิ่ง 28</vt:lpstr>
      <vt:lpstr>ภาพนิ่ง 29</vt:lpstr>
      <vt:lpstr>ภาพนิ่ง 30</vt:lpstr>
      <vt:lpstr>ภาพนิ่ง 31</vt:lpstr>
      <vt:lpstr>ภาพนิ่ง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Agricultural System</dc:title>
  <dc:creator>My Documents</dc:creator>
  <cp:lastModifiedBy>My Documents</cp:lastModifiedBy>
  <cp:revision>42</cp:revision>
  <dcterms:created xsi:type="dcterms:W3CDTF">2013-01-07T20:30:08Z</dcterms:created>
  <dcterms:modified xsi:type="dcterms:W3CDTF">2013-01-10T02:26:40Z</dcterms:modified>
</cp:coreProperties>
</file>