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5"/>
  </p:notesMasterIdLst>
  <p:handoutMasterIdLst>
    <p:handoutMasterId r:id="rId86"/>
  </p:handoutMasterIdLst>
  <p:sldIdLst>
    <p:sldId id="256" r:id="rId2"/>
    <p:sldId id="257" r:id="rId3"/>
    <p:sldId id="265" r:id="rId4"/>
    <p:sldId id="258" r:id="rId5"/>
    <p:sldId id="259" r:id="rId6"/>
    <p:sldId id="260" r:id="rId7"/>
    <p:sldId id="261" r:id="rId8"/>
    <p:sldId id="262" r:id="rId9"/>
    <p:sldId id="263" r:id="rId10"/>
    <p:sldId id="266" r:id="rId11"/>
    <p:sldId id="264" r:id="rId12"/>
    <p:sldId id="327" r:id="rId13"/>
    <p:sldId id="268" r:id="rId14"/>
    <p:sldId id="269" r:id="rId15"/>
    <p:sldId id="326" r:id="rId16"/>
    <p:sldId id="328" r:id="rId17"/>
    <p:sldId id="270" r:id="rId18"/>
    <p:sldId id="271" r:id="rId19"/>
    <p:sldId id="272" r:id="rId20"/>
    <p:sldId id="273" r:id="rId21"/>
    <p:sldId id="274" r:id="rId22"/>
    <p:sldId id="275" r:id="rId23"/>
    <p:sldId id="276" r:id="rId24"/>
    <p:sldId id="277" r:id="rId25"/>
    <p:sldId id="279" r:id="rId26"/>
    <p:sldId id="329" r:id="rId27"/>
    <p:sldId id="280" r:id="rId28"/>
    <p:sldId id="282" r:id="rId29"/>
    <p:sldId id="281" r:id="rId30"/>
    <p:sldId id="283" r:id="rId31"/>
    <p:sldId id="284" r:id="rId32"/>
    <p:sldId id="285" r:id="rId33"/>
    <p:sldId id="286" r:id="rId34"/>
    <p:sldId id="287" r:id="rId35"/>
    <p:sldId id="288" r:id="rId36"/>
    <p:sldId id="331" r:id="rId37"/>
    <p:sldId id="289" r:id="rId38"/>
    <p:sldId id="354" r:id="rId39"/>
    <p:sldId id="290" r:id="rId40"/>
    <p:sldId id="330" r:id="rId41"/>
    <p:sldId id="291" r:id="rId42"/>
    <p:sldId id="292" r:id="rId43"/>
    <p:sldId id="294" r:id="rId44"/>
    <p:sldId id="293" r:id="rId45"/>
    <p:sldId id="297" r:id="rId46"/>
    <p:sldId id="296" r:id="rId47"/>
    <p:sldId id="298" r:id="rId48"/>
    <p:sldId id="299" r:id="rId49"/>
    <p:sldId id="302" r:id="rId50"/>
    <p:sldId id="303" r:id="rId51"/>
    <p:sldId id="301" r:id="rId52"/>
    <p:sldId id="304" r:id="rId53"/>
    <p:sldId id="305" r:id="rId54"/>
    <p:sldId id="306" r:id="rId55"/>
    <p:sldId id="307" r:id="rId56"/>
    <p:sldId id="308" r:id="rId57"/>
    <p:sldId id="361" r:id="rId58"/>
    <p:sldId id="362" r:id="rId59"/>
    <p:sldId id="363" r:id="rId60"/>
    <p:sldId id="309" r:id="rId61"/>
    <p:sldId id="310" r:id="rId62"/>
    <p:sldId id="311" r:id="rId63"/>
    <p:sldId id="312" r:id="rId64"/>
    <p:sldId id="358" r:id="rId65"/>
    <p:sldId id="359" r:id="rId66"/>
    <p:sldId id="360" r:id="rId67"/>
    <p:sldId id="313" r:id="rId68"/>
    <p:sldId id="332" r:id="rId69"/>
    <p:sldId id="333" r:id="rId70"/>
    <p:sldId id="314" r:id="rId71"/>
    <p:sldId id="334" r:id="rId72"/>
    <p:sldId id="335" r:id="rId73"/>
    <p:sldId id="336" r:id="rId74"/>
    <p:sldId id="337" r:id="rId75"/>
    <p:sldId id="338" r:id="rId76"/>
    <p:sldId id="319" r:id="rId77"/>
    <p:sldId id="320" r:id="rId78"/>
    <p:sldId id="321" r:id="rId79"/>
    <p:sldId id="323" r:id="rId80"/>
    <p:sldId id="353" r:id="rId81"/>
    <p:sldId id="324" r:id="rId82"/>
    <p:sldId id="325" r:id="rId83"/>
    <p:sldId id="357" r:id="rId84"/>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860" cy="511649"/>
          </a:xfrm>
          <a:prstGeom prst="rect">
            <a:avLst/>
          </a:prstGeom>
        </p:spPr>
        <p:txBody>
          <a:bodyPr vert="horz" lIns="94650" tIns="47325" rIns="94650" bIns="47325" rtlCol="0"/>
          <a:lstStyle>
            <a:lvl1pPr algn="l">
              <a:defRPr sz="1200"/>
            </a:lvl1pPr>
          </a:lstStyle>
          <a:p>
            <a:endParaRPr lang="th-TH"/>
          </a:p>
        </p:txBody>
      </p:sp>
      <p:sp>
        <p:nvSpPr>
          <p:cNvPr id="3" name="Date Placeholder 2"/>
          <p:cNvSpPr>
            <a:spLocks noGrp="1"/>
          </p:cNvSpPr>
          <p:nvPr>
            <p:ph type="dt" sz="quarter" idx="1"/>
          </p:nvPr>
        </p:nvSpPr>
        <p:spPr>
          <a:xfrm>
            <a:off x="4020784" y="0"/>
            <a:ext cx="3076860" cy="511649"/>
          </a:xfrm>
          <a:prstGeom prst="rect">
            <a:avLst/>
          </a:prstGeom>
        </p:spPr>
        <p:txBody>
          <a:bodyPr vert="horz" lIns="94650" tIns="47325" rIns="94650" bIns="47325" rtlCol="0"/>
          <a:lstStyle>
            <a:lvl1pPr algn="r">
              <a:defRPr sz="1200"/>
            </a:lvl1pPr>
          </a:lstStyle>
          <a:p>
            <a:fld id="{3165C257-E828-4F35-9B88-578808E16F77}" type="datetimeFigureOut">
              <a:rPr lang="th-TH" smtClean="0"/>
              <a:pPr/>
              <a:t>15/01/55</a:t>
            </a:fld>
            <a:endParaRPr lang="th-TH"/>
          </a:p>
        </p:txBody>
      </p:sp>
      <p:sp>
        <p:nvSpPr>
          <p:cNvPr id="4" name="Footer Placeholder 3"/>
          <p:cNvSpPr>
            <a:spLocks noGrp="1"/>
          </p:cNvSpPr>
          <p:nvPr>
            <p:ph type="ftr" sz="quarter" idx="2"/>
          </p:nvPr>
        </p:nvSpPr>
        <p:spPr>
          <a:xfrm>
            <a:off x="0" y="9721330"/>
            <a:ext cx="3076860" cy="511648"/>
          </a:xfrm>
          <a:prstGeom prst="rect">
            <a:avLst/>
          </a:prstGeom>
        </p:spPr>
        <p:txBody>
          <a:bodyPr vert="horz" lIns="94650" tIns="47325" rIns="94650" bIns="47325" rtlCol="0" anchor="b"/>
          <a:lstStyle>
            <a:lvl1pPr algn="l">
              <a:defRPr sz="1200"/>
            </a:lvl1pPr>
          </a:lstStyle>
          <a:p>
            <a:endParaRPr lang="th-TH"/>
          </a:p>
        </p:txBody>
      </p:sp>
      <p:sp>
        <p:nvSpPr>
          <p:cNvPr id="5" name="Slide Number Placeholder 4"/>
          <p:cNvSpPr>
            <a:spLocks noGrp="1"/>
          </p:cNvSpPr>
          <p:nvPr>
            <p:ph type="sldNum" sz="quarter" idx="3"/>
          </p:nvPr>
        </p:nvSpPr>
        <p:spPr>
          <a:xfrm>
            <a:off x="4020784" y="9721330"/>
            <a:ext cx="3076860" cy="511648"/>
          </a:xfrm>
          <a:prstGeom prst="rect">
            <a:avLst/>
          </a:prstGeom>
        </p:spPr>
        <p:txBody>
          <a:bodyPr vert="horz" lIns="94650" tIns="47325" rIns="94650" bIns="47325" rtlCol="0" anchor="b"/>
          <a:lstStyle>
            <a:lvl1pPr algn="r">
              <a:defRPr sz="1200"/>
            </a:lvl1pPr>
          </a:lstStyle>
          <a:p>
            <a:fld id="{BF0B41F3-AC20-4781-AF4F-BA921435C776}" type="slidenum">
              <a:rPr lang="th-TH" smtClean="0"/>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76363" cy="511731"/>
          </a:xfrm>
          <a:prstGeom prst="rect">
            <a:avLst/>
          </a:prstGeom>
        </p:spPr>
        <p:txBody>
          <a:bodyPr vert="horz" lIns="94650" tIns="47325" rIns="94650" bIns="47325" rtlCol="0"/>
          <a:lstStyle>
            <a:lvl1pPr algn="l">
              <a:defRPr sz="1200"/>
            </a:lvl1pPr>
          </a:lstStyle>
          <a:p>
            <a:endParaRPr lang="th-TH"/>
          </a:p>
        </p:txBody>
      </p:sp>
      <p:sp>
        <p:nvSpPr>
          <p:cNvPr id="3" name="Date Placeholder 2"/>
          <p:cNvSpPr>
            <a:spLocks noGrp="1"/>
          </p:cNvSpPr>
          <p:nvPr>
            <p:ph type="dt" idx="1"/>
          </p:nvPr>
        </p:nvSpPr>
        <p:spPr>
          <a:xfrm>
            <a:off x="4021294" y="0"/>
            <a:ext cx="3076363" cy="511731"/>
          </a:xfrm>
          <a:prstGeom prst="rect">
            <a:avLst/>
          </a:prstGeom>
        </p:spPr>
        <p:txBody>
          <a:bodyPr vert="horz" lIns="94650" tIns="47325" rIns="94650" bIns="47325" rtlCol="0"/>
          <a:lstStyle>
            <a:lvl1pPr algn="r">
              <a:defRPr sz="1200"/>
            </a:lvl1pPr>
          </a:lstStyle>
          <a:p>
            <a:fld id="{B2A3D88F-8957-4A98-A33E-78F6777B080F}" type="datetimeFigureOut">
              <a:rPr lang="th-TH" smtClean="0"/>
              <a:pPr/>
              <a:t>15/01/55</a:t>
            </a:fld>
            <a:endParaRPr lang="th-TH"/>
          </a:p>
        </p:txBody>
      </p:sp>
      <p:sp>
        <p:nvSpPr>
          <p:cNvPr id="4" name="Slide Image Placeholder 3"/>
          <p:cNvSpPr>
            <a:spLocks noGrp="1" noRot="1" noChangeAspect="1"/>
          </p:cNvSpPr>
          <p:nvPr>
            <p:ph type="sldImg" idx="2"/>
          </p:nvPr>
        </p:nvSpPr>
        <p:spPr>
          <a:xfrm>
            <a:off x="992188" y="768350"/>
            <a:ext cx="5116512" cy="3836988"/>
          </a:xfrm>
          <a:prstGeom prst="rect">
            <a:avLst/>
          </a:prstGeom>
          <a:noFill/>
          <a:ln w="12700">
            <a:solidFill>
              <a:prstClr val="black"/>
            </a:solidFill>
          </a:ln>
        </p:spPr>
        <p:txBody>
          <a:bodyPr vert="horz" lIns="94650" tIns="47325" rIns="94650" bIns="47325" rtlCol="0" anchor="ctr"/>
          <a:lstStyle/>
          <a:p>
            <a:endParaRPr lang="th-TH"/>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650" tIns="47325" rIns="94650" bIns="4732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1" y="9721106"/>
            <a:ext cx="3076363" cy="511731"/>
          </a:xfrm>
          <a:prstGeom prst="rect">
            <a:avLst/>
          </a:prstGeom>
        </p:spPr>
        <p:txBody>
          <a:bodyPr vert="horz" lIns="94650" tIns="47325" rIns="94650" bIns="47325" rtlCol="0" anchor="b"/>
          <a:lstStyle>
            <a:lvl1pPr algn="l">
              <a:defRPr sz="1200"/>
            </a:lvl1pPr>
          </a:lstStyle>
          <a:p>
            <a:endParaRPr lang="th-TH"/>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4650" tIns="47325" rIns="94650" bIns="47325" rtlCol="0" anchor="b"/>
          <a:lstStyle>
            <a:lvl1pPr algn="r">
              <a:defRPr sz="1200"/>
            </a:lvl1pPr>
          </a:lstStyle>
          <a:p>
            <a:fld id="{5E75B804-7B24-4234-8086-75F48D9D2788}"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4926D0B7-3595-49EA-B7B4-8BA1D40F4A7D}" type="datetime1">
              <a:rPr lang="th-TH" smtClean="0"/>
              <a:pPr/>
              <a:t>15/01/55</a:t>
            </a:fld>
            <a:endParaRPr lang="th-TH"/>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th-TH"/>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9832C644-5072-40B5-BB6A-1F1B42C5512C}" type="slidenum">
              <a:rPr lang="th-TH"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968117F5-9D1F-47DD-855A-535B747604AB}" type="datetime1">
              <a:rPr lang="th-TH" smtClean="0"/>
              <a:pPr/>
              <a:t>15/01/55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9832C644-5072-40B5-BB6A-1F1B42C5512C}" type="slidenum">
              <a:rPr lang="th-TH" smtClean="0"/>
              <a:pPr/>
              <a:t>‹#›</a:t>
            </a:fld>
            <a:endParaRPr lang="th-TH"/>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97154F45-6A53-44DB-8D85-09F44CC013AF}" type="datetime1">
              <a:rPr lang="th-TH" smtClean="0"/>
              <a:pPr/>
              <a:t>15/01/55</a:t>
            </a:fld>
            <a:endParaRPr lang="th-TH"/>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9832C644-5072-40B5-BB6A-1F1B42C5512C}" type="slidenum">
              <a:rPr lang="th-TH" smtClean="0"/>
              <a:pPr/>
              <a:t>‹#›</a:t>
            </a:fld>
            <a:endParaRPr lang="th-TH"/>
          </a:p>
        </p:txBody>
      </p:sp>
      <p:sp>
        <p:nvSpPr>
          <p:cNvPr id="14" name="Footer Placeholder 13"/>
          <p:cNvSpPr>
            <a:spLocks noGrp="1"/>
          </p:cNvSpPr>
          <p:nvPr>
            <p:ph type="ftr" sz="quarter" idx="12"/>
          </p:nvPr>
        </p:nvSpPr>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935834AB-62EE-463B-8238-1FC312B6433B}" type="datetime1">
              <a:rPr lang="th-TH" smtClean="0"/>
              <a:pPr/>
              <a:t>15/01/55</a:t>
            </a:fld>
            <a:endParaRPr lang="th-TH"/>
          </a:p>
        </p:txBody>
      </p:sp>
      <p:sp>
        <p:nvSpPr>
          <p:cNvPr id="10" name="Slide Number Placeholder 9"/>
          <p:cNvSpPr>
            <a:spLocks noGrp="1"/>
          </p:cNvSpPr>
          <p:nvPr>
            <p:ph type="sldNum" sz="quarter" idx="16"/>
          </p:nvPr>
        </p:nvSpPr>
        <p:spPr/>
        <p:txBody>
          <a:bodyPr rtlCol="0"/>
          <a:lstStyle/>
          <a:p>
            <a:fld id="{9832C644-5072-40B5-BB6A-1F1B42C5512C}" type="slidenum">
              <a:rPr lang="th-TH" smtClean="0"/>
              <a:pPr/>
              <a:t>‹#›</a:t>
            </a:fld>
            <a:endParaRPr lang="th-TH"/>
          </a:p>
        </p:txBody>
      </p:sp>
      <p:sp>
        <p:nvSpPr>
          <p:cNvPr id="12" name="Footer Placeholder 11"/>
          <p:cNvSpPr>
            <a:spLocks noGrp="1"/>
          </p:cNvSpPr>
          <p:nvPr>
            <p:ph type="ftr" sz="quarter" idx="17"/>
          </p:nvPr>
        </p:nvSpPr>
        <p:spPr/>
        <p:txBody>
          <a:bodyPr rtlCol="0"/>
          <a:lstStyle/>
          <a:p>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58ABD9DB-63C7-4761-B340-3EE91CB386A5}" type="datetime1">
              <a:rPr lang="th-TH" smtClean="0"/>
              <a:pPr/>
              <a:t>15/01/55</a:t>
            </a:fld>
            <a:endParaRPr lang="th-TH"/>
          </a:p>
        </p:txBody>
      </p:sp>
      <p:sp>
        <p:nvSpPr>
          <p:cNvPr id="12" name="Slide Number Placeholder 11"/>
          <p:cNvSpPr>
            <a:spLocks noGrp="1"/>
          </p:cNvSpPr>
          <p:nvPr>
            <p:ph type="sldNum" sz="quarter" idx="16"/>
          </p:nvPr>
        </p:nvSpPr>
        <p:spPr/>
        <p:txBody>
          <a:bodyPr rtlCol="0"/>
          <a:lstStyle/>
          <a:p>
            <a:fld id="{9832C644-5072-40B5-BB6A-1F1B42C5512C}" type="slidenum">
              <a:rPr lang="th-TH" smtClean="0"/>
              <a:pPr/>
              <a:t>‹#›</a:t>
            </a:fld>
            <a:endParaRPr lang="th-TH"/>
          </a:p>
        </p:txBody>
      </p:sp>
      <p:sp>
        <p:nvSpPr>
          <p:cNvPr id="14" name="Footer Placeholder 13"/>
          <p:cNvSpPr>
            <a:spLocks noGrp="1"/>
          </p:cNvSpPr>
          <p:nvPr>
            <p:ph type="ftr" sz="quarter" idx="17"/>
          </p:nvPr>
        </p:nvSpPr>
        <p:spPr/>
        <p:txBody>
          <a:bodyPr rtlCol="0"/>
          <a:lstStyle/>
          <a:p>
            <a:endParaRPr lang="th-TH"/>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1973D7A-18E1-44CE-80D1-88F49902E732}" type="datetime1">
              <a:rPr lang="th-TH" smtClean="0"/>
              <a:pPr/>
              <a:t>15/01/55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9832C644-5072-40B5-BB6A-1F1B42C5512C}"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161688-3E3E-4215-B6A3-D7425477271F}" type="datetime1">
              <a:rPr lang="th-TH" smtClean="0"/>
              <a:pPr/>
              <a:t>15/01/55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9832C644-5072-40B5-BB6A-1F1B42C5512C}"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9F7CF8F-675F-4515-A592-869A42E9124A}" type="datetime1">
              <a:rPr lang="th-TH" smtClean="0"/>
              <a:pPr/>
              <a:t>15/01/55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9832C644-5072-40B5-BB6A-1F1B42C5512C}" type="slidenum">
              <a:rPr lang="th-TH" smtClean="0"/>
              <a:pPr/>
              <a:t>‹#›</a:t>
            </a:fld>
            <a:endParaRPr lang="th-TH"/>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7C89FE3B-56D7-4CCE-AAF1-3A2AEF12B4F9}" type="datetime1">
              <a:rPr lang="th-TH" smtClean="0"/>
              <a:pPr/>
              <a:t>15/01/55</a:t>
            </a:fld>
            <a:endParaRPr lang="th-TH"/>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9832C644-5072-40B5-BB6A-1F1B42C5512C}" type="slidenum">
              <a:rPr lang="th-TH" smtClean="0"/>
              <a:pPr/>
              <a:t>‹#›</a:t>
            </a:fld>
            <a:endParaRPr lang="th-TH"/>
          </a:p>
        </p:txBody>
      </p:sp>
      <p:sp>
        <p:nvSpPr>
          <p:cNvPr id="14" name="Footer Placeholder 13"/>
          <p:cNvSpPr>
            <a:spLocks noGrp="1"/>
          </p:cNvSpPr>
          <p:nvPr>
            <p:ph type="ftr" sz="quarter" idx="12"/>
          </p:nvPr>
        </p:nvSpPr>
        <p:spPr>
          <a:xfrm>
            <a:off x="1600200" y="6248206"/>
            <a:ext cx="4572000" cy="365125"/>
          </a:xfrm>
        </p:spPr>
        <p:txBody>
          <a:bodyPr rtlCol="0"/>
          <a:lstStyle/>
          <a:p>
            <a:endParaRPr lang="th-TH"/>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DCB4D8-7A4E-4D18-AE06-BA31D6AED241}" type="datetime1">
              <a:rPr lang="th-TH" smtClean="0"/>
              <a:pPr/>
              <a:t>15/01/55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832C644-5072-40B5-BB6A-1F1B42C5512C}"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39F06C11-D74B-4D67-930F-844A193F8F64}" type="datetime1">
              <a:rPr lang="th-TH" smtClean="0"/>
              <a:pPr/>
              <a:t>15/01/55</a:t>
            </a:fld>
            <a:endParaRPr lang="th-TH"/>
          </a:p>
        </p:txBody>
      </p:sp>
      <p:sp>
        <p:nvSpPr>
          <p:cNvPr id="5" name="Footer Placeholder 4"/>
          <p:cNvSpPr>
            <a:spLocks noGrp="1"/>
          </p:cNvSpPr>
          <p:nvPr>
            <p:ph type="ftr" sz="quarter" idx="11"/>
          </p:nvPr>
        </p:nvSpPr>
        <p:spPr>
          <a:xfrm>
            <a:off x="457201" y="6248207"/>
            <a:ext cx="5573483" cy="365125"/>
          </a:xfrm>
        </p:spPr>
        <p:txBody>
          <a:bodyPr/>
          <a:lstStyle/>
          <a:p>
            <a:endParaRPr lang="th-TH"/>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9832C644-5072-40B5-BB6A-1F1B42C5512C}"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92C71110-21C7-4165-A184-027EFF7CE7FB}" type="datetime1">
              <a:rPr lang="th-TH" smtClean="0"/>
              <a:pPr/>
              <a:t>15/01/55</a:t>
            </a:fld>
            <a:endParaRPr lang="th-TH"/>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th-TH"/>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9832C644-5072-40B5-BB6A-1F1B42C5512C}"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976" y="4038600"/>
            <a:ext cx="7696224" cy="1828800"/>
          </a:xfrm>
        </p:spPr>
        <p:txBody>
          <a:bodyPr/>
          <a:lstStyle/>
          <a:p>
            <a:r>
              <a:rPr lang="en-US" dirty="0" smtClean="0"/>
              <a:t>Ee481 industrial Economics</a:t>
            </a:r>
            <a:endParaRPr lang="th-TH" dirty="0"/>
          </a:p>
        </p:txBody>
      </p:sp>
      <p:sp>
        <p:nvSpPr>
          <p:cNvPr id="3" name="Subtitle 2"/>
          <p:cNvSpPr>
            <a:spLocks noGrp="1"/>
          </p:cNvSpPr>
          <p:nvPr>
            <p:ph type="subTitle" idx="1"/>
          </p:nvPr>
        </p:nvSpPr>
        <p:spPr/>
        <p:txBody>
          <a:bodyPr/>
          <a:lstStyle/>
          <a:p>
            <a:r>
              <a:rPr lang="en-US" dirty="0" smtClean="0"/>
              <a:t>A Quick Review</a:t>
            </a:r>
            <a:endParaRPr lang="th-TH" dirty="0"/>
          </a:p>
        </p:txBody>
      </p:sp>
      <p:sp>
        <p:nvSpPr>
          <p:cNvPr id="4" name="Slide Number Placeholder 3"/>
          <p:cNvSpPr>
            <a:spLocks noGrp="1"/>
          </p:cNvSpPr>
          <p:nvPr>
            <p:ph type="sldNum" sz="quarter" idx="12"/>
          </p:nvPr>
        </p:nvSpPr>
        <p:spPr/>
        <p:txBody>
          <a:bodyPr/>
          <a:lstStyle/>
          <a:p>
            <a:fld id="{9832C644-5072-40B5-BB6A-1F1B42C5512C}"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Textbooks</a:t>
            </a:r>
            <a:endParaRPr lang="th-TH" dirty="0"/>
          </a:p>
        </p:txBody>
      </p:sp>
      <p:sp>
        <p:nvSpPr>
          <p:cNvPr id="3" name="Content Placeholder 2"/>
          <p:cNvSpPr>
            <a:spLocks noGrp="1"/>
          </p:cNvSpPr>
          <p:nvPr>
            <p:ph sz="quarter" idx="1"/>
          </p:nvPr>
        </p:nvSpPr>
        <p:spPr/>
        <p:txBody>
          <a:bodyPr>
            <a:normAutofit lnSpcReduction="10000"/>
          </a:bodyPr>
          <a:lstStyle/>
          <a:p>
            <a:r>
              <a:rPr lang="en-US" dirty="0" smtClean="0"/>
              <a:t>Carlton, D. W. and J. M. </a:t>
            </a:r>
            <a:r>
              <a:rPr lang="en-US" dirty="0" err="1" smtClean="0"/>
              <a:t>Perloff</a:t>
            </a:r>
            <a:r>
              <a:rPr lang="en-US" dirty="0" smtClean="0"/>
              <a:t> (2005). Modern Industrial Organization, Pearson Addison-Wesley Press. (</a:t>
            </a:r>
            <a:r>
              <a:rPr lang="en-US" dirty="0" err="1" smtClean="0"/>
              <a:t>Maintext</a:t>
            </a:r>
            <a:r>
              <a:rPr lang="en-US" dirty="0" smtClean="0"/>
              <a:t>, abbreviation = CP)</a:t>
            </a:r>
          </a:p>
          <a:p>
            <a:pPr>
              <a:buNone/>
            </a:pPr>
            <a:endParaRPr lang="en-US" dirty="0" smtClean="0"/>
          </a:p>
          <a:p>
            <a:r>
              <a:rPr lang="en-US" dirty="0" smtClean="0"/>
              <a:t>Church, J. and R. Ware (2000). Industrial Organization: A Strategic Approach, McGraw-Hill Press. (Supplement text, CW) </a:t>
            </a:r>
          </a:p>
          <a:p>
            <a:endParaRPr lang="en-US" dirty="0" smtClean="0"/>
          </a:p>
          <a:p>
            <a:r>
              <a:rPr lang="en-US" dirty="0" err="1" smtClean="0"/>
              <a:t>Tirole</a:t>
            </a:r>
            <a:r>
              <a:rPr lang="en-US" dirty="0" smtClean="0"/>
              <a:t>, J. (1989). Industrial Organization, The MIT Press.</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1.Overview</a:t>
            </a:r>
            <a:endParaRPr lang="th-TH" dirty="0"/>
          </a:p>
        </p:txBody>
      </p:sp>
      <p:sp>
        <p:nvSpPr>
          <p:cNvPr id="9" name="Slide Number Placeholder 8"/>
          <p:cNvSpPr>
            <a:spLocks noGrp="1"/>
          </p:cNvSpPr>
          <p:nvPr>
            <p:ph type="sldNum" sz="quarter" idx="11"/>
          </p:nvPr>
        </p:nvSpPr>
        <p:spPr/>
        <p:txBody>
          <a:bodyPr/>
          <a:lstStyle/>
          <a:p>
            <a:fld id="{9832C644-5072-40B5-BB6A-1F1B42C5512C}" type="slidenum">
              <a:rPr lang="th-TH" smtClean="0"/>
              <a:pPr/>
              <a:t>3</a:t>
            </a:fld>
            <a:endParaRPr lang="th-TH"/>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th-TH" dirty="0"/>
          </a:p>
        </p:txBody>
      </p:sp>
      <p:sp>
        <p:nvSpPr>
          <p:cNvPr id="3" name="Content Placeholder 2"/>
          <p:cNvSpPr>
            <a:spLocks noGrp="1"/>
          </p:cNvSpPr>
          <p:nvPr>
            <p:ph sz="quarter" idx="1"/>
          </p:nvPr>
        </p:nvSpPr>
        <p:spPr/>
        <p:txBody>
          <a:bodyPr>
            <a:normAutofit/>
          </a:bodyPr>
          <a:lstStyle/>
          <a:p>
            <a:pPr>
              <a:buNone/>
            </a:pPr>
            <a:endParaRPr lang="en-US" sz="4400" b="1" dirty="0" smtClean="0"/>
          </a:p>
          <a:p>
            <a:pPr>
              <a:buNone/>
            </a:pPr>
            <a:endParaRPr lang="en-US" sz="4400" b="1" dirty="0" smtClean="0"/>
          </a:p>
          <a:p>
            <a:pPr>
              <a:buNone/>
            </a:pPr>
            <a:r>
              <a:rPr lang="en-US" sz="4400" b="1" dirty="0" smtClean="0"/>
              <a:t>What is Industrial Organization?</a:t>
            </a:r>
            <a:endParaRPr lang="th-TH" sz="4400" b="1"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is Industrial Organization?</a:t>
            </a:r>
            <a:endParaRPr lang="th-TH" dirty="0"/>
          </a:p>
        </p:txBody>
      </p:sp>
      <p:sp>
        <p:nvSpPr>
          <p:cNvPr id="3" name="Content Placeholder 2"/>
          <p:cNvSpPr>
            <a:spLocks noGrp="1"/>
          </p:cNvSpPr>
          <p:nvPr>
            <p:ph sz="quarter" idx="1"/>
          </p:nvPr>
        </p:nvSpPr>
        <p:spPr/>
        <p:txBody>
          <a:bodyPr>
            <a:normAutofit fontScale="92500" lnSpcReduction="20000"/>
          </a:bodyPr>
          <a:lstStyle/>
          <a:p>
            <a:r>
              <a:rPr lang="en-US" dirty="0" smtClean="0"/>
              <a:t>“The Study of the structure of firms and markets and of their interactions” (Carlton and </a:t>
            </a:r>
            <a:r>
              <a:rPr lang="en-US" dirty="0" err="1" smtClean="0"/>
              <a:t>Perloff</a:t>
            </a:r>
            <a:r>
              <a:rPr lang="en-US" dirty="0" smtClean="0"/>
              <a:t>, 2005)</a:t>
            </a:r>
          </a:p>
          <a:p>
            <a:pPr>
              <a:buNone/>
            </a:pPr>
            <a:endParaRPr lang="en-US" dirty="0" smtClean="0"/>
          </a:p>
          <a:p>
            <a:r>
              <a:rPr lang="en-US" dirty="0" smtClean="0"/>
              <a:t>For example: Study of how hypermarkets in Thailand compete.</a:t>
            </a:r>
          </a:p>
          <a:p>
            <a:pPr>
              <a:buNone/>
            </a:pPr>
            <a:r>
              <a:rPr lang="en-US" dirty="0" smtClean="0"/>
              <a:t>	∗ firms -&gt; Tesco, </a:t>
            </a:r>
            <a:r>
              <a:rPr lang="en-US" dirty="0" err="1" smtClean="0"/>
              <a:t>BigC</a:t>
            </a:r>
            <a:r>
              <a:rPr lang="en-US" dirty="0" smtClean="0"/>
              <a:t>.</a:t>
            </a:r>
          </a:p>
          <a:p>
            <a:pPr>
              <a:buNone/>
            </a:pPr>
            <a:r>
              <a:rPr lang="en-US" dirty="0" smtClean="0"/>
              <a:t>	∗ market -&gt; grocery products, etc.</a:t>
            </a:r>
          </a:p>
          <a:p>
            <a:pPr>
              <a:buNone/>
            </a:pPr>
            <a:r>
              <a:rPr lang="en-US" dirty="0" smtClean="0"/>
              <a:t>	∗ interactions -&gt; how firms compete, strategies they use</a:t>
            </a:r>
          </a:p>
          <a:p>
            <a:pPr>
              <a:buNone/>
            </a:pPr>
            <a:endParaRPr lang="en-US" dirty="0" smtClean="0"/>
          </a:p>
          <a:p>
            <a:r>
              <a:rPr lang="en-US" dirty="0" smtClean="0"/>
              <a:t>Basically, we try to understand and explain firms actions, interactions, decisions using economic models.</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5</a:t>
            </a:fld>
            <a:endParaRPr lang="th-TH"/>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438136"/>
            <a:ext cx="7888442" cy="990600"/>
          </a:xfrm>
        </p:spPr>
        <p:txBody>
          <a:bodyPr>
            <a:normAutofit fontScale="90000"/>
          </a:bodyPr>
          <a:lstStyle/>
          <a:p>
            <a:r>
              <a:rPr lang="en-US" dirty="0" smtClean="0"/>
              <a:t>Ex: Why do firms give warrantees?</a:t>
            </a:r>
            <a:br>
              <a:rPr lang="en-US" dirty="0" smtClean="0"/>
            </a:br>
            <a:endParaRPr lang="th-TH" dirty="0"/>
          </a:p>
        </p:txBody>
      </p:sp>
      <p:sp>
        <p:nvSpPr>
          <p:cNvPr id="3" name="Content Placeholder 2"/>
          <p:cNvSpPr>
            <a:spLocks noGrp="1"/>
          </p:cNvSpPr>
          <p:nvPr>
            <p:ph sz="quarter" idx="1"/>
          </p:nvPr>
        </p:nvSpPr>
        <p:spPr/>
        <p:txBody>
          <a:bodyPr>
            <a:normAutofit fontScale="92500" lnSpcReduction="20000"/>
          </a:bodyPr>
          <a:lstStyle/>
          <a:p>
            <a:pPr>
              <a:buNone/>
            </a:pPr>
            <a:r>
              <a:rPr lang="en-US" sz="3500" b="1" dirty="0" smtClean="0"/>
              <a:t>Markets for Lemons</a:t>
            </a:r>
          </a:p>
          <a:p>
            <a:endParaRPr lang="en-US" dirty="0" smtClean="0"/>
          </a:p>
          <a:p>
            <a:r>
              <a:rPr lang="en-US" dirty="0" err="1" smtClean="0"/>
              <a:t>Akerlof</a:t>
            </a:r>
            <a:r>
              <a:rPr lang="en-US" dirty="0" smtClean="0"/>
              <a:t>, G. A. (1970). "The Market for "Lemons": Quality Uncertainty and the Market Mechanism." The Quarterly Journal of Economics 84(3).</a:t>
            </a:r>
          </a:p>
          <a:p>
            <a:endParaRPr lang="en-US" dirty="0" smtClean="0"/>
          </a:p>
          <a:p>
            <a:r>
              <a:rPr lang="en-US" dirty="0" smtClean="0"/>
              <a:t>Product quality is not observed by buyers (asymmetric information) -&gt; low willingness to pay.</a:t>
            </a:r>
          </a:p>
          <a:p>
            <a:endParaRPr lang="en-US" dirty="0" smtClean="0"/>
          </a:p>
          <a:p>
            <a:r>
              <a:rPr lang="en-US" dirty="0" smtClean="0"/>
              <a:t>Sellers need to ensure that the product is of high quality -&gt; to increase willingness to pay.</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6</a:t>
            </a:fld>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examples</a:t>
            </a:r>
            <a:endParaRPr lang="th-TH" dirty="0"/>
          </a:p>
        </p:txBody>
      </p:sp>
      <p:sp>
        <p:nvSpPr>
          <p:cNvPr id="3" name="Content Placeholder 2"/>
          <p:cNvSpPr>
            <a:spLocks noGrp="1"/>
          </p:cNvSpPr>
          <p:nvPr>
            <p:ph sz="quarter" idx="1"/>
          </p:nvPr>
        </p:nvSpPr>
        <p:spPr>
          <a:xfrm>
            <a:off x="612648" y="1600200"/>
            <a:ext cx="8153400" cy="4757758"/>
          </a:xfrm>
        </p:spPr>
        <p:txBody>
          <a:bodyPr>
            <a:normAutofit lnSpcReduction="10000"/>
          </a:bodyPr>
          <a:lstStyle/>
          <a:p>
            <a:r>
              <a:rPr lang="en-US" dirty="0" smtClean="0"/>
              <a:t>Why do firms offer price match deals?</a:t>
            </a:r>
          </a:p>
          <a:p>
            <a:pPr lvl="1"/>
            <a:r>
              <a:rPr lang="en-US" dirty="0" smtClean="0"/>
              <a:t>How can price match deals increase firms' profits?</a:t>
            </a:r>
          </a:p>
          <a:p>
            <a:pPr lvl="1">
              <a:buNone/>
            </a:pPr>
            <a:r>
              <a:rPr lang="en-US" dirty="0" smtClean="0"/>
              <a:t> </a:t>
            </a:r>
          </a:p>
          <a:p>
            <a:r>
              <a:rPr lang="en-US" dirty="0" smtClean="0"/>
              <a:t>Why do firms sometimes sell their products in bundles?</a:t>
            </a:r>
          </a:p>
          <a:p>
            <a:pPr lvl="1"/>
            <a:r>
              <a:rPr lang="en-US" dirty="0" smtClean="0"/>
              <a:t>How can bundling increase firms profits?</a:t>
            </a:r>
          </a:p>
          <a:p>
            <a:pPr lvl="1">
              <a:buNone/>
            </a:pPr>
            <a:endParaRPr lang="en-US" dirty="0" smtClean="0"/>
          </a:p>
          <a:p>
            <a:r>
              <a:rPr lang="en-US" dirty="0" smtClean="0"/>
              <a:t>Why do firms form a cartel?</a:t>
            </a:r>
          </a:p>
          <a:p>
            <a:pPr lvl="1"/>
            <a:r>
              <a:rPr lang="en-US" dirty="0" smtClean="0"/>
              <a:t>How can cartel increase firms profits?</a:t>
            </a:r>
          </a:p>
          <a:p>
            <a:pPr>
              <a:buNone/>
            </a:pPr>
            <a:r>
              <a:rPr lang="en-US" dirty="0" smtClean="0"/>
              <a:t>Etc..</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a:t>
            </a:fld>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of firms</a:t>
            </a:r>
            <a:endParaRPr lang="th-TH" dirty="0"/>
          </a:p>
        </p:txBody>
      </p:sp>
      <p:sp>
        <p:nvSpPr>
          <p:cNvPr id="3" name="Content Placeholder 2"/>
          <p:cNvSpPr>
            <a:spLocks noGrp="1"/>
          </p:cNvSpPr>
          <p:nvPr>
            <p:ph sz="quarter" idx="1"/>
          </p:nvPr>
        </p:nvSpPr>
        <p:spPr>
          <a:xfrm>
            <a:off x="612648" y="1600200"/>
            <a:ext cx="8153400" cy="4829196"/>
          </a:xfrm>
        </p:spPr>
        <p:txBody>
          <a:bodyPr>
            <a:normAutofit/>
          </a:bodyPr>
          <a:lstStyle/>
          <a:p>
            <a:r>
              <a:rPr lang="en-US" dirty="0" smtClean="0"/>
              <a:t>To maximize profits - yes if 1 firm is regarded as 1 actor.</a:t>
            </a:r>
          </a:p>
          <a:p>
            <a:r>
              <a:rPr lang="en-US" dirty="0" smtClean="0"/>
              <a:t>In reality</a:t>
            </a:r>
          </a:p>
          <a:p>
            <a:pPr lvl="1"/>
            <a:r>
              <a:rPr lang="en-US" dirty="0" smtClean="0"/>
              <a:t>manager maximizes their compensation  ≠  firm maximize profit.</a:t>
            </a:r>
          </a:p>
          <a:p>
            <a:pPr lvl="1"/>
            <a:r>
              <a:rPr lang="en-US" dirty="0" smtClean="0"/>
              <a:t>workers maximizes their welfare ≠  firm maximize profit.</a:t>
            </a:r>
          </a:p>
          <a:p>
            <a:pPr lvl="1"/>
            <a:r>
              <a:rPr lang="en-US" dirty="0" smtClean="0"/>
              <a:t>But usually, each firm would have a way to make workers maximize the company's profits.</a:t>
            </a:r>
          </a:p>
          <a:p>
            <a:pPr lvl="1"/>
            <a:r>
              <a:rPr lang="en-US" dirty="0" smtClean="0"/>
              <a:t>Some are more successful than others.</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Useful concepts for this course</a:t>
            </a:r>
            <a:endParaRPr lang="th-TH" dirty="0"/>
          </a:p>
        </p:txBody>
      </p:sp>
      <p:sp>
        <p:nvSpPr>
          <p:cNvPr id="3" name="Content Placeholder 2"/>
          <p:cNvSpPr>
            <a:spLocks noGrp="1"/>
          </p:cNvSpPr>
          <p:nvPr>
            <p:ph sz="quarter" idx="1"/>
          </p:nvPr>
        </p:nvSpPr>
        <p:spPr>
          <a:xfrm>
            <a:off x="612648" y="1600200"/>
            <a:ext cx="8153400" cy="4829196"/>
          </a:xfrm>
        </p:spPr>
        <p:txBody>
          <a:bodyPr>
            <a:normAutofit lnSpcReduction="10000"/>
          </a:bodyPr>
          <a:lstStyle/>
          <a:p>
            <a:pPr>
              <a:buNone/>
            </a:pPr>
            <a:r>
              <a:rPr lang="en-US" dirty="0" smtClean="0"/>
              <a:t>1. Structure-Conduct-Performance (SCP)</a:t>
            </a:r>
          </a:p>
          <a:p>
            <a:pPr lvl="1">
              <a:buFont typeface="Wingdings" pitchFamily="2" charset="2"/>
              <a:buChar char="v"/>
            </a:pPr>
            <a:r>
              <a:rPr lang="en-US" dirty="0" smtClean="0"/>
              <a:t>Market power</a:t>
            </a:r>
          </a:p>
          <a:p>
            <a:pPr>
              <a:buNone/>
            </a:pPr>
            <a:r>
              <a:rPr lang="en-US" dirty="0" smtClean="0"/>
              <a:t>2. Game Theory</a:t>
            </a:r>
          </a:p>
          <a:p>
            <a:pPr lvl="1">
              <a:buFont typeface="Wingdings" pitchFamily="2" charset="2"/>
              <a:buChar char="v"/>
            </a:pPr>
            <a:r>
              <a:rPr lang="en-US" dirty="0" smtClean="0"/>
              <a:t>Find best responses under non-cooperative games</a:t>
            </a:r>
          </a:p>
          <a:p>
            <a:pPr lvl="1">
              <a:buFont typeface="Wingdings" pitchFamily="2" charset="2"/>
              <a:buChar char="v"/>
            </a:pPr>
            <a:r>
              <a:rPr lang="en-US" dirty="0" smtClean="0"/>
              <a:t>Find the equilibrium and outcome of the game</a:t>
            </a:r>
          </a:p>
          <a:p>
            <a:pPr lvl="1">
              <a:buFont typeface="Wingdings" pitchFamily="2" charset="2"/>
              <a:buChar char="v"/>
            </a:pPr>
            <a:r>
              <a:rPr lang="en-US" dirty="0" smtClean="0"/>
              <a:t>Dominant firm, residual demand</a:t>
            </a:r>
          </a:p>
          <a:p>
            <a:pPr lvl="1">
              <a:buFont typeface="Wingdings" pitchFamily="2" charset="2"/>
              <a:buChar char="v"/>
            </a:pPr>
            <a:r>
              <a:rPr lang="en-US" dirty="0" smtClean="0"/>
              <a:t>Oligopoly</a:t>
            </a:r>
          </a:p>
          <a:p>
            <a:pPr>
              <a:buNone/>
            </a:pPr>
            <a:r>
              <a:rPr lang="en-US" dirty="0" smtClean="0"/>
              <a:t>3. Price Discrimination</a:t>
            </a:r>
          </a:p>
          <a:p>
            <a:pPr>
              <a:buNone/>
            </a:pPr>
            <a:r>
              <a:rPr lang="en-US" dirty="0" smtClean="0"/>
              <a:t>4. Strategic Behaviors</a:t>
            </a:r>
          </a:p>
          <a:p>
            <a:pPr>
              <a:buNone/>
            </a:pPr>
            <a:r>
              <a:rPr lang="en-US" dirty="0" smtClean="0"/>
              <a:t>5. Antitrust Law</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9</a:t>
            </a:fld>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2.Structure-Conduct-Performance</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Structure-Conduct-Performance (SCP)</a:t>
            </a:r>
            <a:endParaRPr lang="th-TH" dirty="0"/>
          </a:p>
        </p:txBody>
      </p:sp>
      <p:sp>
        <p:nvSpPr>
          <p:cNvPr id="3" name="Content Placeholder 2"/>
          <p:cNvSpPr>
            <a:spLocks noGrp="1"/>
          </p:cNvSpPr>
          <p:nvPr>
            <p:ph sz="quarter" idx="1"/>
          </p:nvPr>
        </p:nvSpPr>
        <p:spPr>
          <a:xfrm>
            <a:off x="612648" y="1600200"/>
            <a:ext cx="8153400" cy="4829196"/>
          </a:xfrm>
        </p:spPr>
        <p:txBody>
          <a:bodyPr>
            <a:normAutofit/>
          </a:bodyPr>
          <a:lstStyle/>
          <a:p>
            <a:pPr>
              <a:buNone/>
            </a:pPr>
            <a:r>
              <a:rPr lang="en-US" dirty="0" smtClean="0"/>
              <a:t>Structure = Factors that determines competitiveness of the market</a:t>
            </a:r>
            <a:r>
              <a:rPr lang="en-US" sz="1900" dirty="0" smtClean="0"/>
              <a:t>, i.e. number of firms, barriers to entry, etc.</a:t>
            </a:r>
            <a:endParaRPr lang="en-US" dirty="0" smtClean="0"/>
          </a:p>
          <a:p>
            <a:pPr>
              <a:buNone/>
            </a:pPr>
            <a:r>
              <a:rPr lang="en-US" dirty="0" smtClean="0"/>
              <a:t>Conduct = behavior of firms</a:t>
            </a:r>
            <a:r>
              <a:rPr lang="en-US" sz="1800" dirty="0" smtClean="0"/>
              <a:t>,</a:t>
            </a:r>
            <a:r>
              <a:rPr lang="en-US" dirty="0" smtClean="0"/>
              <a:t> </a:t>
            </a:r>
            <a:r>
              <a:rPr lang="en-US" sz="1900" dirty="0" smtClean="0"/>
              <a:t>i.e. whether they are collusive, type of competition strategies used, etc.</a:t>
            </a:r>
            <a:endParaRPr lang="en-US" dirty="0" smtClean="0"/>
          </a:p>
          <a:p>
            <a:pPr>
              <a:buNone/>
            </a:pPr>
            <a:r>
              <a:rPr lang="en-US" dirty="0" smtClean="0"/>
              <a:t>Performance = Competition outcomes</a:t>
            </a:r>
            <a:r>
              <a:rPr lang="en-US" sz="2000" dirty="0" smtClean="0"/>
              <a:t>, i.e. whether firms can deliver the most efficient outcome or the highest benefits to the consumers.</a:t>
            </a:r>
            <a:endParaRPr lang="en-US" dirty="0" smtClean="0"/>
          </a:p>
          <a:p>
            <a:pPr>
              <a:buNone/>
            </a:pPr>
            <a:r>
              <a:rPr lang="en-US" dirty="0" smtClean="0"/>
              <a:t>Diagram:</a:t>
            </a:r>
          </a:p>
          <a:p>
            <a:pPr>
              <a:buNone/>
            </a:pPr>
            <a:endParaRPr lang="en-US" dirty="0" smtClean="0"/>
          </a:p>
          <a:p>
            <a:pPr>
              <a:buNone/>
            </a:pPr>
            <a:endParaRPr lang="en-US" dirty="0" smtClean="0"/>
          </a:p>
          <a:p>
            <a:pPr>
              <a:buNone/>
            </a:pPr>
            <a:endParaRPr lang="en-US" dirty="0" smtClean="0"/>
          </a:p>
          <a:p>
            <a:endParaRPr lang="en-US" dirty="0" smtClean="0"/>
          </a:p>
          <a:p>
            <a:endParaRPr lang="en-US" dirty="0" smtClean="0"/>
          </a:p>
          <a:p>
            <a:pPr>
              <a:buNone/>
            </a:pPr>
            <a:endParaRPr lang="en-US" dirty="0" smtClean="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SCP (example)</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12</a:t>
            </a:fld>
            <a:endParaRPr lang="th-TH"/>
          </a:p>
        </p:txBody>
      </p:sp>
      <p:sp>
        <p:nvSpPr>
          <p:cNvPr id="6" name="Content Placeholder 5"/>
          <p:cNvSpPr>
            <a:spLocks noGrp="1"/>
          </p:cNvSpPr>
          <p:nvPr>
            <p:ph sz="quarter" idx="1"/>
          </p:nvPr>
        </p:nvSpPr>
        <p:spPr/>
        <p:txBody>
          <a:bodyPr/>
          <a:lstStyle/>
          <a:p>
            <a:r>
              <a:rPr lang="en-US" dirty="0" smtClean="0"/>
              <a:t>Two industries in Thailand</a:t>
            </a:r>
          </a:p>
          <a:p>
            <a:endParaRPr lang="th-TH" dirty="0"/>
          </a:p>
        </p:txBody>
      </p:sp>
      <p:graphicFrame>
        <p:nvGraphicFramePr>
          <p:cNvPr id="7" name="Content Placeholder 4"/>
          <p:cNvGraphicFramePr>
            <a:graphicFrameLocks/>
          </p:cNvGraphicFramePr>
          <p:nvPr/>
        </p:nvGraphicFramePr>
        <p:xfrm>
          <a:off x="571472" y="2285992"/>
          <a:ext cx="8153400" cy="2966720"/>
        </p:xfrm>
        <a:graphic>
          <a:graphicData uri="http://schemas.openxmlformats.org/drawingml/2006/table">
            <a:tbl>
              <a:tblPr firstRow="1" bandRow="1">
                <a:tableStyleId>{5C22544A-7EE6-4342-B048-85BDC9FD1C3A}</a:tableStyleId>
              </a:tblPr>
              <a:tblGrid>
                <a:gridCol w="4887919"/>
                <a:gridCol w="1714512"/>
                <a:gridCol w="1550969"/>
              </a:tblGrid>
              <a:tr h="370840">
                <a:tc>
                  <a:txBody>
                    <a:bodyPr/>
                    <a:lstStyle/>
                    <a:p>
                      <a:r>
                        <a:rPr lang="en-US" dirty="0" smtClean="0"/>
                        <a:t>Market</a:t>
                      </a:r>
                      <a:r>
                        <a:rPr lang="en-US" baseline="0" dirty="0" smtClean="0"/>
                        <a:t> Conditions</a:t>
                      </a:r>
                      <a:endParaRPr lang="th-TH" dirty="0"/>
                    </a:p>
                  </a:txBody>
                  <a:tcPr/>
                </a:tc>
                <a:tc>
                  <a:txBody>
                    <a:bodyPr/>
                    <a:lstStyle/>
                    <a:p>
                      <a:pPr algn="ctr"/>
                      <a:r>
                        <a:rPr lang="en-US" dirty="0" smtClean="0"/>
                        <a:t>Industry</a:t>
                      </a:r>
                      <a:r>
                        <a:rPr lang="en-US" baseline="0" dirty="0" smtClean="0"/>
                        <a:t> 1</a:t>
                      </a:r>
                      <a:endParaRPr lang="th-TH" dirty="0"/>
                    </a:p>
                  </a:txBody>
                  <a:tcPr/>
                </a:tc>
                <a:tc>
                  <a:txBody>
                    <a:bodyPr/>
                    <a:lstStyle/>
                    <a:p>
                      <a:pPr algn="ctr"/>
                      <a:r>
                        <a:rPr lang="en-US" dirty="0" smtClean="0"/>
                        <a:t>Industry 2</a:t>
                      </a:r>
                      <a:endParaRPr lang="th-TH" dirty="0"/>
                    </a:p>
                  </a:txBody>
                  <a:tcPr/>
                </a:tc>
              </a:tr>
              <a:tr h="370840">
                <a:tc>
                  <a:txBody>
                    <a:bodyPr/>
                    <a:lstStyle/>
                    <a:p>
                      <a:r>
                        <a:rPr lang="en-US" dirty="0" smtClean="0"/>
                        <a:t>Seller Concentration</a:t>
                      </a:r>
                      <a:r>
                        <a:rPr lang="en-US" baseline="0" dirty="0" smtClean="0"/>
                        <a:t> (CR4)</a:t>
                      </a:r>
                      <a:endParaRPr lang="th-TH" dirty="0"/>
                    </a:p>
                  </a:txBody>
                  <a:tcPr/>
                </a:tc>
                <a:tc>
                  <a:txBody>
                    <a:bodyPr/>
                    <a:lstStyle/>
                    <a:p>
                      <a:pPr algn="ctr"/>
                      <a:r>
                        <a:rPr lang="en-US" dirty="0" smtClean="0"/>
                        <a:t>100%</a:t>
                      </a:r>
                      <a:endParaRPr lang="th-TH" dirty="0"/>
                    </a:p>
                  </a:txBody>
                  <a:tcPr/>
                </a:tc>
                <a:tc>
                  <a:txBody>
                    <a:bodyPr/>
                    <a:lstStyle/>
                    <a:p>
                      <a:pPr algn="ctr"/>
                      <a:r>
                        <a:rPr lang="en-US" dirty="0" smtClean="0"/>
                        <a:t>100%</a:t>
                      </a:r>
                      <a:endParaRPr lang="th-TH" dirty="0"/>
                    </a:p>
                  </a:txBody>
                  <a:tcPr/>
                </a:tc>
              </a:tr>
              <a:tr h="370840">
                <a:tc>
                  <a:txBody>
                    <a:bodyPr/>
                    <a:lstStyle/>
                    <a:p>
                      <a:r>
                        <a:rPr lang="en-US" dirty="0" smtClean="0"/>
                        <a:t>Buyer Concentration (CR4)</a:t>
                      </a:r>
                      <a:endParaRPr lang="th-TH" dirty="0"/>
                    </a:p>
                  </a:txBody>
                  <a:tcPr/>
                </a:tc>
                <a:tc>
                  <a:txBody>
                    <a:bodyPr/>
                    <a:lstStyle/>
                    <a:p>
                      <a:pPr algn="ctr"/>
                      <a:r>
                        <a:rPr lang="en-US" dirty="0" smtClean="0"/>
                        <a:t>0.001%</a:t>
                      </a:r>
                      <a:endParaRPr lang="th-TH" dirty="0"/>
                    </a:p>
                  </a:txBody>
                  <a:tcPr/>
                </a:tc>
                <a:tc>
                  <a:txBody>
                    <a:bodyPr/>
                    <a:lstStyle/>
                    <a:p>
                      <a:pPr algn="ctr"/>
                      <a:r>
                        <a:rPr lang="en-US" dirty="0" smtClean="0"/>
                        <a:t>0.001%</a:t>
                      </a:r>
                      <a:endParaRPr lang="th-TH" dirty="0"/>
                    </a:p>
                  </a:txBody>
                  <a:tcPr/>
                </a:tc>
              </a:tr>
              <a:tr h="370840">
                <a:tc>
                  <a:txBody>
                    <a:bodyPr/>
                    <a:lstStyle/>
                    <a:p>
                      <a:r>
                        <a:rPr lang="en-US" dirty="0" smtClean="0"/>
                        <a:t>Homogenous product</a:t>
                      </a:r>
                      <a:endParaRPr lang="th-TH" dirty="0"/>
                    </a:p>
                  </a:txBody>
                  <a:tcPr/>
                </a:tc>
                <a:tc>
                  <a:txBody>
                    <a:bodyPr/>
                    <a:lstStyle/>
                    <a:p>
                      <a:pPr algn="ctr"/>
                      <a:r>
                        <a:rPr lang="en-US" dirty="0" smtClean="0"/>
                        <a:t>Almost</a:t>
                      </a:r>
                      <a:endParaRPr lang="th-TH" dirty="0"/>
                    </a:p>
                  </a:txBody>
                  <a:tcPr/>
                </a:tc>
                <a:tc>
                  <a:txBody>
                    <a:bodyPr/>
                    <a:lstStyle/>
                    <a:p>
                      <a:pPr algn="ctr"/>
                      <a:r>
                        <a:rPr lang="en-US" dirty="0" smtClean="0"/>
                        <a:t>Almost</a:t>
                      </a:r>
                      <a:endParaRPr lang="th-TH" dirty="0"/>
                    </a:p>
                  </a:txBody>
                  <a:tcPr/>
                </a:tc>
              </a:tr>
              <a:tr h="370840">
                <a:tc>
                  <a:txBody>
                    <a:bodyPr/>
                    <a:lstStyle/>
                    <a:p>
                      <a:r>
                        <a:rPr lang="en-US" dirty="0" smtClean="0"/>
                        <a:t>Barriers to entry</a:t>
                      </a:r>
                      <a:endParaRPr lang="th-TH" dirty="0"/>
                    </a:p>
                  </a:txBody>
                  <a:tcPr/>
                </a:tc>
                <a:tc>
                  <a:txBody>
                    <a:bodyPr/>
                    <a:lstStyle/>
                    <a:p>
                      <a:pPr algn="ctr"/>
                      <a:endParaRPr lang="th-TH" dirty="0"/>
                    </a:p>
                  </a:txBody>
                  <a:tcPr/>
                </a:tc>
                <a:tc>
                  <a:txBody>
                    <a:bodyPr/>
                    <a:lstStyle/>
                    <a:p>
                      <a:pPr algn="ctr"/>
                      <a:endParaRPr lang="th-TH" dirty="0"/>
                    </a:p>
                  </a:txBody>
                  <a:tcPr/>
                </a:tc>
              </a:tr>
              <a:tr h="370840">
                <a:tc>
                  <a:txBody>
                    <a:bodyPr/>
                    <a:lstStyle/>
                    <a:p>
                      <a:r>
                        <a:rPr lang="en-US" dirty="0" smtClean="0"/>
                        <a:t>Large</a:t>
                      </a:r>
                      <a:r>
                        <a:rPr lang="en-US" baseline="0" dirty="0" smtClean="0"/>
                        <a:t> plant scales</a:t>
                      </a:r>
                      <a:endParaRPr lang="th-TH" dirty="0"/>
                    </a:p>
                  </a:txBody>
                  <a:tcPr/>
                </a:tc>
                <a:tc>
                  <a:txBody>
                    <a:bodyPr/>
                    <a:lstStyle/>
                    <a:p>
                      <a:pPr algn="ctr"/>
                      <a:r>
                        <a:rPr lang="en-US" dirty="0" smtClean="0"/>
                        <a:t>Yes</a:t>
                      </a:r>
                      <a:endParaRPr lang="th-TH" dirty="0"/>
                    </a:p>
                  </a:txBody>
                  <a:tcPr/>
                </a:tc>
                <a:tc>
                  <a:txBody>
                    <a:bodyPr/>
                    <a:lstStyle/>
                    <a:p>
                      <a:pPr algn="ctr"/>
                      <a:r>
                        <a:rPr lang="en-US" dirty="0" smtClean="0"/>
                        <a:t>Yes</a:t>
                      </a:r>
                      <a:endParaRPr lang="th-TH" dirty="0"/>
                    </a:p>
                  </a:txBody>
                  <a:tcPr/>
                </a:tc>
              </a:tr>
              <a:tr h="370840">
                <a:tc>
                  <a:txBody>
                    <a:bodyPr/>
                    <a:lstStyle/>
                    <a:p>
                      <a:r>
                        <a:rPr lang="en-US" dirty="0" smtClean="0"/>
                        <a:t>Sunk</a:t>
                      </a:r>
                      <a:r>
                        <a:rPr lang="en-US" baseline="0" dirty="0" smtClean="0"/>
                        <a:t> investment costs</a:t>
                      </a:r>
                      <a:endParaRPr lang="th-TH" dirty="0"/>
                    </a:p>
                  </a:txBody>
                  <a:tcPr/>
                </a:tc>
                <a:tc>
                  <a:txBody>
                    <a:bodyPr/>
                    <a:lstStyle/>
                    <a:p>
                      <a:pPr algn="ctr"/>
                      <a:r>
                        <a:rPr lang="en-US" dirty="0" smtClean="0"/>
                        <a:t>Yes</a:t>
                      </a:r>
                      <a:endParaRPr lang="th-TH" dirty="0"/>
                    </a:p>
                  </a:txBody>
                  <a:tcPr/>
                </a:tc>
                <a:tc>
                  <a:txBody>
                    <a:bodyPr/>
                    <a:lstStyle/>
                    <a:p>
                      <a:pPr algn="ctr"/>
                      <a:r>
                        <a:rPr lang="en-US" dirty="0" smtClean="0"/>
                        <a:t>Yes</a:t>
                      </a:r>
                      <a:endParaRPr lang="th-TH" dirty="0"/>
                    </a:p>
                  </a:txBody>
                  <a:tcPr/>
                </a:tc>
              </a:tr>
              <a:tr h="370840">
                <a:tc>
                  <a:txBody>
                    <a:bodyPr/>
                    <a:lstStyle/>
                    <a:p>
                      <a:r>
                        <a:rPr lang="en-US" dirty="0" smtClean="0"/>
                        <a:t>Government License</a:t>
                      </a:r>
                      <a:endParaRPr lang="th-TH" dirty="0"/>
                    </a:p>
                  </a:txBody>
                  <a:tcPr/>
                </a:tc>
                <a:tc>
                  <a:txBody>
                    <a:bodyPr/>
                    <a:lstStyle/>
                    <a:p>
                      <a:pPr algn="ctr"/>
                      <a:r>
                        <a:rPr lang="en-US" dirty="0" smtClean="0"/>
                        <a:t>Yes</a:t>
                      </a:r>
                      <a:endParaRPr lang="th-TH" dirty="0"/>
                    </a:p>
                  </a:txBody>
                  <a:tcPr/>
                </a:tc>
                <a:tc>
                  <a:txBody>
                    <a:bodyPr/>
                    <a:lstStyle/>
                    <a:p>
                      <a:pPr algn="ctr"/>
                      <a:r>
                        <a:rPr lang="en-US" dirty="0" smtClean="0"/>
                        <a:t>No</a:t>
                      </a:r>
                    </a:p>
                  </a:txBody>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Power</a:t>
            </a:r>
            <a:endParaRPr lang="th-TH" dirty="0"/>
          </a:p>
        </p:txBody>
      </p:sp>
      <p:sp>
        <p:nvSpPr>
          <p:cNvPr id="3" name="Content Placeholder 2"/>
          <p:cNvSpPr>
            <a:spLocks noGrp="1"/>
          </p:cNvSpPr>
          <p:nvPr>
            <p:ph sz="quarter" idx="1"/>
          </p:nvPr>
        </p:nvSpPr>
        <p:spPr>
          <a:xfrm>
            <a:off x="612648" y="1600200"/>
            <a:ext cx="8153400" cy="4900634"/>
          </a:xfrm>
        </p:spPr>
        <p:txBody>
          <a:bodyPr>
            <a:normAutofit fontScale="92500" lnSpcReduction="10000"/>
          </a:bodyPr>
          <a:lstStyle/>
          <a:p>
            <a:r>
              <a:rPr lang="en-US" dirty="0" smtClean="0"/>
              <a:t>Market power = ability to charge price above marginal cost (earn margin)</a:t>
            </a:r>
          </a:p>
          <a:p>
            <a:pPr>
              <a:buNone/>
            </a:pPr>
            <a:endParaRPr lang="en-US" smtClean="0"/>
          </a:p>
          <a:p>
            <a:pPr>
              <a:buNone/>
            </a:pPr>
            <a:endParaRPr lang="en-US" dirty="0" smtClean="0"/>
          </a:p>
          <a:p>
            <a:pPr>
              <a:buNone/>
            </a:pPr>
            <a:endParaRPr lang="en-US" dirty="0" smtClean="0"/>
          </a:p>
          <a:p>
            <a:pPr>
              <a:buNone/>
            </a:pPr>
            <a:r>
              <a:rPr lang="en-US" dirty="0" smtClean="0"/>
              <a:t>where P 	= market price</a:t>
            </a:r>
          </a:p>
          <a:p>
            <a:pPr>
              <a:buNone/>
            </a:pPr>
            <a:r>
              <a:rPr lang="en-US" dirty="0" smtClean="0"/>
              <a:t>		</a:t>
            </a:r>
            <a:r>
              <a:rPr lang="en-US" dirty="0" err="1" smtClean="0"/>
              <a:t>MC</a:t>
            </a:r>
            <a:r>
              <a:rPr lang="en-US" sz="2000" dirty="0" err="1" smtClean="0"/>
              <a:t>i</a:t>
            </a:r>
            <a:r>
              <a:rPr lang="en-US" dirty="0" smtClean="0"/>
              <a:t> 	= marginal cost of firm </a:t>
            </a:r>
            <a:r>
              <a:rPr lang="en-US" dirty="0" err="1" smtClean="0"/>
              <a:t>i</a:t>
            </a:r>
            <a:r>
              <a:rPr lang="en-US" dirty="0" smtClean="0"/>
              <a:t>.</a:t>
            </a:r>
          </a:p>
          <a:p>
            <a:pPr>
              <a:buNone/>
            </a:pPr>
            <a:r>
              <a:rPr lang="en-US" dirty="0" smtClean="0"/>
              <a:t>		S</a:t>
            </a:r>
            <a:r>
              <a:rPr lang="en-US" sz="2000" dirty="0" smtClean="0"/>
              <a:t>i  	</a:t>
            </a:r>
            <a:r>
              <a:rPr lang="en-US" dirty="0" smtClean="0"/>
              <a:t>= market share of firm </a:t>
            </a:r>
            <a:r>
              <a:rPr lang="en-US" dirty="0" err="1" smtClean="0"/>
              <a:t>i</a:t>
            </a:r>
            <a:r>
              <a:rPr lang="en-US" dirty="0" smtClean="0"/>
              <a:t>.</a:t>
            </a:r>
          </a:p>
          <a:p>
            <a:pPr>
              <a:buNone/>
            </a:pPr>
            <a:r>
              <a:rPr lang="en-US" dirty="0" smtClean="0"/>
              <a:t>		e	= price elasticity of demand for good.</a:t>
            </a:r>
          </a:p>
          <a:p>
            <a:pPr>
              <a:buFont typeface="Wingdings" pitchFamily="2" charset="2"/>
              <a:buChar char="v"/>
            </a:pPr>
            <a:r>
              <a:rPr lang="en-US" dirty="0" smtClean="0"/>
              <a:t>sources of market power are 1) high market share, 2) lower mc, 3) low elasticity of demand, 4) collusion. </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13</a:t>
            </a:fld>
            <a:endParaRPr lang="th-TH"/>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Concentration</a:t>
            </a:r>
            <a:endParaRPr lang="th-TH" dirty="0"/>
          </a:p>
        </p:txBody>
      </p:sp>
      <p:sp>
        <p:nvSpPr>
          <p:cNvPr id="3" name="Content Placeholder 2"/>
          <p:cNvSpPr>
            <a:spLocks noGrp="1"/>
          </p:cNvSpPr>
          <p:nvPr>
            <p:ph sz="quarter" idx="1"/>
          </p:nvPr>
        </p:nvSpPr>
        <p:spPr/>
        <p:txBody>
          <a:bodyPr/>
          <a:lstStyle/>
          <a:p>
            <a:pPr>
              <a:buNone/>
            </a:pPr>
            <a:r>
              <a:rPr lang="en-US" dirty="0" smtClean="0"/>
              <a:t>  Monopoly (n =  1)      </a:t>
            </a:r>
            <a:r>
              <a:rPr lang="en-US" dirty="0" smtClean="0">
                <a:sym typeface="Wingdings" pitchFamily="2" charset="2"/>
              </a:rPr>
              <a:t>  Perfect </a:t>
            </a:r>
            <a:r>
              <a:rPr lang="en-US" dirty="0" err="1" smtClean="0">
                <a:sym typeface="Wingdings" pitchFamily="2" charset="2"/>
              </a:rPr>
              <a:t>Competion</a:t>
            </a:r>
            <a:r>
              <a:rPr lang="en-US" dirty="0" smtClean="0">
                <a:sym typeface="Wingdings" pitchFamily="2" charset="2"/>
              </a:rPr>
              <a:t> (n = ∞)</a:t>
            </a:r>
          </a:p>
          <a:p>
            <a:pPr>
              <a:buNone/>
            </a:pPr>
            <a:r>
              <a:rPr lang="en-US" dirty="0" smtClean="0">
                <a:sym typeface="Wingdings" pitchFamily="2" charset="2"/>
              </a:rPr>
              <a:t>(Highest concentration)           (lowest concentration)</a:t>
            </a:r>
          </a:p>
          <a:p>
            <a:pPr>
              <a:buNone/>
            </a:pPr>
            <a:endParaRPr lang="en-US" dirty="0" smtClean="0">
              <a:sym typeface="Wingdings" pitchFamily="2" charset="2"/>
            </a:endParaRPr>
          </a:p>
          <a:p>
            <a:pPr>
              <a:buNone/>
            </a:pPr>
            <a:r>
              <a:rPr lang="en-US" dirty="0" smtClean="0">
                <a:sym typeface="Wingdings" pitchFamily="2" charset="2"/>
              </a:rPr>
              <a:t>Some Measurements of Concentration</a:t>
            </a:r>
          </a:p>
          <a:p>
            <a:pPr>
              <a:buNone/>
            </a:pPr>
            <a:r>
              <a:rPr lang="en-US" dirty="0" smtClean="0">
                <a:sym typeface="Wingdings" pitchFamily="2" charset="2"/>
              </a:rPr>
              <a:t>1) </a:t>
            </a:r>
            <a:r>
              <a:rPr lang="en-US" dirty="0" err="1" smtClean="0">
                <a:sym typeface="Wingdings" pitchFamily="2" charset="2"/>
              </a:rPr>
              <a:t>Herfindahl</a:t>
            </a:r>
            <a:r>
              <a:rPr lang="en-US" dirty="0" smtClean="0">
                <a:sym typeface="Wingdings" pitchFamily="2" charset="2"/>
              </a:rPr>
              <a:t> Index (HHI) 	=</a:t>
            </a:r>
          </a:p>
          <a:p>
            <a:pPr>
              <a:buNone/>
            </a:pPr>
            <a:r>
              <a:rPr lang="en-US" dirty="0" smtClean="0">
                <a:sym typeface="Wingdings" pitchFamily="2" charset="2"/>
              </a:rPr>
              <a:t>2) 4-firm concentration 	  	=</a:t>
            </a:r>
          </a:p>
          <a:p>
            <a:pPr>
              <a:buNone/>
            </a:pPr>
            <a:r>
              <a:rPr lang="en-US" dirty="0" smtClean="0">
                <a:sym typeface="Wingdings" pitchFamily="2" charset="2"/>
              </a:rPr>
              <a:t>3) 8-firm concentration		=</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Concentration (example)</a:t>
            </a:r>
            <a:endParaRPr lang="th-TH" dirty="0"/>
          </a:p>
        </p:txBody>
      </p:sp>
      <p:graphicFrame>
        <p:nvGraphicFramePr>
          <p:cNvPr id="6" name="Content Placeholder 5"/>
          <p:cNvGraphicFramePr>
            <a:graphicFrameLocks noGrp="1"/>
          </p:cNvGraphicFramePr>
          <p:nvPr>
            <p:ph sz="quarter" idx="1"/>
          </p:nvPr>
        </p:nvGraphicFramePr>
        <p:xfrm>
          <a:off x="571472" y="2143116"/>
          <a:ext cx="8153400" cy="3200400"/>
        </p:xfrm>
        <a:graphic>
          <a:graphicData uri="http://schemas.openxmlformats.org/drawingml/2006/table">
            <a:tbl>
              <a:tblPr firstRow="1" bandRow="1">
                <a:tableStyleId>{5C22544A-7EE6-4342-B048-85BDC9FD1C3A}</a:tableStyleId>
              </a:tblPr>
              <a:tblGrid>
                <a:gridCol w="4076700"/>
                <a:gridCol w="4076700"/>
              </a:tblGrid>
              <a:tr h="370840">
                <a:tc>
                  <a:txBody>
                    <a:bodyPr/>
                    <a:lstStyle/>
                    <a:p>
                      <a:pPr algn="l"/>
                      <a:r>
                        <a:rPr lang="en-US" sz="2400" dirty="0" smtClean="0"/>
                        <a:t>U.S.</a:t>
                      </a:r>
                      <a:r>
                        <a:rPr lang="en-US" sz="2400" baseline="0" dirty="0" smtClean="0"/>
                        <a:t> Retailing Industry (2002)</a:t>
                      </a:r>
                      <a:endParaRPr lang="th-TH" sz="2400" dirty="0"/>
                    </a:p>
                  </a:txBody>
                  <a:tcPr/>
                </a:tc>
                <a:tc>
                  <a:txBody>
                    <a:bodyPr/>
                    <a:lstStyle/>
                    <a:p>
                      <a:pPr algn="ctr"/>
                      <a:r>
                        <a:rPr lang="en-US" sz="2400" dirty="0" smtClean="0"/>
                        <a:t>CR4(%)</a:t>
                      </a:r>
                      <a:endParaRPr lang="th-TH" sz="2400" dirty="0"/>
                    </a:p>
                  </a:txBody>
                  <a:tcPr/>
                </a:tc>
              </a:tr>
              <a:tr h="370840">
                <a:tc>
                  <a:txBody>
                    <a:bodyPr/>
                    <a:lstStyle/>
                    <a:p>
                      <a:pPr algn="l"/>
                      <a:r>
                        <a:rPr lang="en-US" sz="2400" dirty="0" smtClean="0"/>
                        <a:t>Automobile</a:t>
                      </a:r>
                      <a:r>
                        <a:rPr lang="en-US" sz="2400" baseline="0" dirty="0" smtClean="0"/>
                        <a:t> Dealers</a:t>
                      </a:r>
                      <a:endParaRPr lang="th-TH" sz="2400" dirty="0"/>
                    </a:p>
                  </a:txBody>
                  <a:tcPr/>
                </a:tc>
                <a:tc>
                  <a:txBody>
                    <a:bodyPr/>
                    <a:lstStyle/>
                    <a:p>
                      <a:pPr algn="ctr"/>
                      <a:r>
                        <a:rPr lang="en-US" sz="2400" dirty="0" smtClean="0"/>
                        <a:t>5.3</a:t>
                      </a:r>
                      <a:endParaRPr lang="th-TH" sz="2400" dirty="0"/>
                    </a:p>
                  </a:txBody>
                  <a:tcPr/>
                </a:tc>
              </a:tr>
              <a:tr h="370840">
                <a:tc>
                  <a:txBody>
                    <a:bodyPr/>
                    <a:lstStyle/>
                    <a:p>
                      <a:pPr algn="l"/>
                      <a:r>
                        <a:rPr lang="en-US" sz="2400" dirty="0" smtClean="0"/>
                        <a:t>Grocery Stores</a:t>
                      </a:r>
                      <a:endParaRPr lang="th-TH" sz="2400" dirty="0"/>
                    </a:p>
                  </a:txBody>
                  <a:tcPr/>
                </a:tc>
                <a:tc>
                  <a:txBody>
                    <a:bodyPr/>
                    <a:lstStyle/>
                    <a:p>
                      <a:pPr algn="ctr"/>
                      <a:r>
                        <a:rPr lang="en-US" sz="2400" dirty="0" smtClean="0"/>
                        <a:t>31.0</a:t>
                      </a:r>
                      <a:endParaRPr lang="th-TH" sz="2400" dirty="0"/>
                    </a:p>
                  </a:txBody>
                  <a:tcPr/>
                </a:tc>
              </a:tr>
              <a:tr h="370840">
                <a:tc>
                  <a:txBody>
                    <a:bodyPr/>
                    <a:lstStyle/>
                    <a:p>
                      <a:pPr algn="l"/>
                      <a:r>
                        <a:rPr lang="en-US" sz="2400" dirty="0" smtClean="0"/>
                        <a:t>Gasoline</a:t>
                      </a:r>
                      <a:r>
                        <a:rPr lang="en-US" sz="2400" baseline="0" dirty="0" smtClean="0"/>
                        <a:t> Stations</a:t>
                      </a:r>
                      <a:endParaRPr lang="th-TH" sz="2400" dirty="0"/>
                    </a:p>
                  </a:txBody>
                  <a:tcPr/>
                </a:tc>
                <a:tc>
                  <a:txBody>
                    <a:bodyPr/>
                    <a:lstStyle/>
                    <a:p>
                      <a:pPr algn="ctr"/>
                      <a:r>
                        <a:rPr lang="en-US" sz="2400" dirty="0" smtClean="0"/>
                        <a:t>8.2</a:t>
                      </a:r>
                      <a:endParaRPr lang="th-TH" sz="2400" dirty="0"/>
                    </a:p>
                  </a:txBody>
                  <a:tcPr/>
                </a:tc>
              </a:tr>
              <a:tr h="370840">
                <a:tc>
                  <a:txBody>
                    <a:bodyPr/>
                    <a:lstStyle/>
                    <a:p>
                      <a:pPr algn="l"/>
                      <a:r>
                        <a:rPr lang="en-US" sz="2400" dirty="0" smtClean="0"/>
                        <a:t>Florist</a:t>
                      </a:r>
                      <a:endParaRPr lang="th-TH" sz="2400" dirty="0"/>
                    </a:p>
                  </a:txBody>
                  <a:tcPr/>
                </a:tc>
                <a:tc>
                  <a:txBody>
                    <a:bodyPr/>
                    <a:lstStyle/>
                    <a:p>
                      <a:pPr algn="ctr"/>
                      <a:r>
                        <a:rPr lang="en-US" sz="2400" dirty="0" smtClean="0"/>
                        <a:t>1.7</a:t>
                      </a:r>
                      <a:endParaRPr lang="th-TH" sz="2400" dirty="0"/>
                    </a:p>
                  </a:txBody>
                  <a:tcPr/>
                </a:tc>
              </a:tr>
              <a:tr h="370840">
                <a:tc>
                  <a:txBody>
                    <a:bodyPr/>
                    <a:lstStyle/>
                    <a:p>
                      <a:pPr algn="l"/>
                      <a:r>
                        <a:rPr lang="en-US" sz="2400" dirty="0" smtClean="0"/>
                        <a:t>Book, Periodical,</a:t>
                      </a:r>
                      <a:r>
                        <a:rPr lang="en-US" sz="2400" baseline="0" dirty="0" smtClean="0"/>
                        <a:t> &amp; Music Stores</a:t>
                      </a:r>
                      <a:endParaRPr lang="th-TH" sz="2400" dirty="0"/>
                    </a:p>
                  </a:txBody>
                  <a:tcPr/>
                </a:tc>
                <a:tc>
                  <a:txBody>
                    <a:bodyPr/>
                    <a:lstStyle/>
                    <a:p>
                      <a:pPr algn="ctr"/>
                      <a:r>
                        <a:rPr lang="en-US" sz="2400" dirty="0" smtClean="0"/>
                        <a:t>48.3</a:t>
                      </a:r>
                      <a:endParaRPr lang="th-TH" sz="2400" dirty="0"/>
                    </a:p>
                  </a:txBody>
                  <a:tcPr/>
                </a:tc>
              </a:tr>
              <a:tr h="370840">
                <a:tc>
                  <a:txBody>
                    <a:bodyPr/>
                    <a:lstStyle/>
                    <a:p>
                      <a:pPr algn="l"/>
                      <a:r>
                        <a:rPr lang="en-US" sz="2400" dirty="0" smtClean="0"/>
                        <a:t>Department Stores</a:t>
                      </a:r>
                      <a:endParaRPr lang="th-TH" sz="2400" dirty="0"/>
                    </a:p>
                  </a:txBody>
                  <a:tcPr/>
                </a:tc>
                <a:tc>
                  <a:txBody>
                    <a:bodyPr/>
                    <a:lstStyle/>
                    <a:p>
                      <a:pPr algn="ctr"/>
                      <a:r>
                        <a:rPr lang="en-US" sz="2400" dirty="0" smtClean="0"/>
                        <a:t>66.4</a:t>
                      </a:r>
                      <a:endParaRPr lang="th-TH" sz="2400" dirty="0"/>
                    </a:p>
                  </a:txBody>
                  <a:tcPr/>
                </a:tc>
              </a:tr>
            </a:tbl>
          </a:graphicData>
        </a:graphic>
      </p:graphicFrame>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15</a:t>
            </a:fld>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 Concentration vs. Profit</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16</a:t>
            </a:fld>
            <a:endParaRPr lang="th-TH"/>
          </a:p>
        </p:txBody>
      </p:sp>
      <p:sp>
        <p:nvSpPr>
          <p:cNvPr id="4" name="Content Placeholder 3"/>
          <p:cNvSpPr>
            <a:spLocks noGrp="1"/>
          </p:cNvSpPr>
          <p:nvPr>
            <p:ph sz="quarter" idx="1"/>
          </p:nvPr>
        </p:nvSpPr>
        <p:spPr>
          <a:xfrm>
            <a:off x="612648" y="1600200"/>
            <a:ext cx="8153400" cy="5043510"/>
          </a:xfrm>
        </p:spPr>
        <p:txBody>
          <a:bodyPr>
            <a:normAutofit/>
          </a:bodyPr>
          <a:lstStyle/>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endParaRPr lang="en-US" sz="2000" dirty="0" smtClean="0"/>
          </a:p>
          <a:p>
            <a:r>
              <a:rPr lang="en-US" sz="2000" dirty="0" smtClean="0"/>
              <a:t>Figure: Price-cost margins by industry concentration deciles, 352 U.S. manufacturing industries, 1967. Source: Rhoades and Cleaver (1973).</a:t>
            </a:r>
            <a:endParaRPr lang="th-TH" sz="2000" dirty="0"/>
          </a:p>
        </p:txBody>
      </p:sp>
      <p:pic>
        <p:nvPicPr>
          <p:cNvPr id="1026" name="Picture 2"/>
          <p:cNvPicPr>
            <a:picLocks noChangeAspect="1" noChangeArrowheads="1"/>
          </p:cNvPicPr>
          <p:nvPr/>
        </p:nvPicPr>
        <p:blipFill>
          <a:blip r:embed="rId2"/>
          <a:srcRect/>
          <a:stretch>
            <a:fillRect/>
          </a:stretch>
        </p:blipFill>
        <p:spPr bwMode="auto">
          <a:xfrm>
            <a:off x="1214414" y="1643050"/>
            <a:ext cx="6291290" cy="3741795"/>
          </a:xfrm>
          <a:prstGeom prst="rect">
            <a:avLst/>
          </a:prstGeom>
          <a:noFill/>
          <a:ln w="9525">
            <a:noFill/>
            <a:miter lim="800000"/>
            <a:headEnd/>
            <a:tailEnd/>
          </a:ln>
          <a:effectLst/>
        </p:spPr>
      </p:pic>
      <p:sp>
        <p:nvSpPr>
          <p:cNvPr id="6" name="TextBox 5"/>
          <p:cNvSpPr txBox="1"/>
          <p:nvPr/>
        </p:nvSpPr>
        <p:spPr>
          <a:xfrm rot="16200000">
            <a:off x="-778096" y="3199285"/>
            <a:ext cx="3222357" cy="523220"/>
          </a:xfrm>
          <a:prstGeom prst="rect">
            <a:avLst/>
          </a:prstGeom>
          <a:noFill/>
        </p:spPr>
        <p:txBody>
          <a:bodyPr wrap="none" rtlCol="0">
            <a:spAutoFit/>
          </a:bodyPr>
          <a:lstStyle/>
          <a:p>
            <a:r>
              <a:rPr lang="en-US" dirty="0" smtClean="0"/>
              <a:t>Price-cost margin (%)</a:t>
            </a:r>
            <a:endParaRPr lang="th-TH" dirty="0"/>
          </a:p>
        </p:txBody>
      </p:sp>
      <p:sp>
        <p:nvSpPr>
          <p:cNvPr id="7" name="TextBox 6"/>
          <p:cNvSpPr txBox="1"/>
          <p:nvPr/>
        </p:nvSpPr>
        <p:spPr>
          <a:xfrm>
            <a:off x="4055162" y="5406110"/>
            <a:ext cx="1374094" cy="523220"/>
          </a:xfrm>
          <a:prstGeom prst="rect">
            <a:avLst/>
          </a:prstGeom>
          <a:noFill/>
        </p:spPr>
        <p:txBody>
          <a:bodyPr wrap="none" rtlCol="0">
            <a:spAutoFit/>
          </a:bodyPr>
          <a:lstStyle/>
          <a:p>
            <a:r>
              <a:rPr lang="en-US" dirty="0" smtClean="0"/>
              <a:t>CR4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3.</a:t>
            </a:r>
            <a:r>
              <a:rPr lang="en-US" sz="4000" dirty="0" smtClean="0"/>
              <a:t>Game Theory &amp; Oligopoly Models</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17</a:t>
            </a:fld>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Game Theory</a:t>
            </a:r>
            <a:endParaRPr lang="th-TH" dirty="0"/>
          </a:p>
        </p:txBody>
      </p:sp>
      <p:sp>
        <p:nvSpPr>
          <p:cNvPr id="3" name="Content Placeholder 2"/>
          <p:cNvSpPr>
            <a:spLocks noGrp="1"/>
          </p:cNvSpPr>
          <p:nvPr>
            <p:ph sz="quarter" idx="1"/>
          </p:nvPr>
        </p:nvSpPr>
        <p:spPr>
          <a:xfrm>
            <a:off x="612648" y="1600200"/>
            <a:ext cx="8153400" cy="4757758"/>
          </a:xfrm>
        </p:spPr>
        <p:txBody>
          <a:bodyPr>
            <a:normAutofit/>
          </a:bodyPr>
          <a:lstStyle/>
          <a:p>
            <a:r>
              <a:rPr lang="en-US" dirty="0" smtClean="0"/>
              <a:t>When there are more than 1 player, Game Theory is used to analyze players' decisions.</a:t>
            </a:r>
          </a:p>
          <a:p>
            <a:pPr lvl="1"/>
            <a:r>
              <a:rPr lang="en-US" dirty="0" smtClean="0"/>
              <a:t>Find the best response of each player taken into account the actions of other players.</a:t>
            </a:r>
          </a:p>
          <a:p>
            <a:pPr lvl="1">
              <a:buNone/>
            </a:pPr>
            <a:endParaRPr lang="en-US" dirty="0" smtClean="0"/>
          </a:p>
          <a:p>
            <a:r>
              <a:rPr lang="en-US" dirty="0" smtClean="0"/>
              <a:t>In equilibrium, no player has an incentive to change their decision.</a:t>
            </a:r>
          </a:p>
          <a:p>
            <a:pPr lvl="1"/>
            <a:r>
              <a:rPr lang="en-US" dirty="0" smtClean="0"/>
              <a:t>So, each party chooses the best response that responses to other players' best responses!</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18</a:t>
            </a:fld>
            <a:endParaRPr lang="th-TH"/>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Game Theory (example)</a:t>
            </a:r>
            <a:endParaRPr lang="th-TH" dirty="0"/>
          </a:p>
        </p:txBody>
      </p:sp>
      <p:sp>
        <p:nvSpPr>
          <p:cNvPr id="3" name="Content Placeholder 2"/>
          <p:cNvSpPr>
            <a:spLocks noGrp="1"/>
          </p:cNvSpPr>
          <p:nvPr>
            <p:ph sz="quarter" idx="1"/>
          </p:nvPr>
        </p:nvSpPr>
        <p:spPr>
          <a:xfrm>
            <a:off x="612648" y="1885952"/>
            <a:ext cx="8153400" cy="4186254"/>
          </a:xfrm>
        </p:spPr>
        <p:txBody>
          <a:bodyPr>
            <a:normAutofit/>
          </a:bodyPr>
          <a:lstStyle/>
          <a:p>
            <a:r>
              <a:rPr lang="en-US" sz="3600" dirty="0" smtClean="0"/>
              <a:t>Coke vs. Pepsi</a:t>
            </a:r>
          </a:p>
          <a:p>
            <a:r>
              <a:rPr lang="en-US" sz="3600" dirty="0" smtClean="0"/>
              <a:t>Supermarkets on house-brand products</a:t>
            </a:r>
          </a:p>
          <a:p>
            <a:r>
              <a:rPr lang="en-US" sz="3600" dirty="0" smtClean="0"/>
              <a:t>Firms on advertising</a:t>
            </a:r>
          </a:p>
          <a:p>
            <a:r>
              <a:rPr lang="en-US" sz="3600" dirty="0" smtClean="0"/>
              <a:t>Football players and the goal</a:t>
            </a:r>
          </a:p>
          <a:p>
            <a:r>
              <a:rPr lang="en-US" sz="3600" dirty="0" smtClean="0"/>
              <a:t>Old firms vs. perspective entrant(s)</a:t>
            </a:r>
          </a:p>
          <a:p>
            <a:r>
              <a:rPr lang="en-US" sz="3600" dirty="0" smtClean="0"/>
              <a:t>Etc.</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19</a:t>
            </a:fld>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Game Theory for Firms Decisions</a:t>
            </a:r>
            <a:endParaRPr lang="th-TH" dirty="0"/>
          </a:p>
        </p:txBody>
      </p:sp>
      <p:sp>
        <p:nvSpPr>
          <p:cNvPr id="3" name="Content Placeholder 2"/>
          <p:cNvSpPr>
            <a:spLocks noGrp="1"/>
          </p:cNvSpPr>
          <p:nvPr>
            <p:ph sz="quarter" idx="1"/>
          </p:nvPr>
        </p:nvSpPr>
        <p:spPr>
          <a:xfrm>
            <a:off x="612648" y="1600200"/>
            <a:ext cx="8153400" cy="4972072"/>
          </a:xfrm>
        </p:spPr>
        <p:txBody>
          <a:bodyPr>
            <a:normAutofit/>
          </a:bodyPr>
          <a:lstStyle/>
          <a:p>
            <a:r>
              <a:rPr lang="en-US" dirty="0" smtClean="0"/>
              <a:t>Decisions of firms in oligopoly markets</a:t>
            </a:r>
          </a:p>
          <a:p>
            <a:pPr lvl="1"/>
            <a:r>
              <a:rPr lang="en-US" dirty="0" err="1" smtClean="0"/>
              <a:t>Cournot</a:t>
            </a:r>
            <a:r>
              <a:rPr lang="en-US" dirty="0" smtClean="0"/>
              <a:t> model</a:t>
            </a:r>
          </a:p>
          <a:p>
            <a:pPr lvl="1"/>
            <a:r>
              <a:rPr lang="en-US" dirty="0" smtClean="0"/>
              <a:t>Bertrand model</a:t>
            </a:r>
          </a:p>
          <a:p>
            <a:pPr lvl="1"/>
            <a:r>
              <a:rPr lang="en-US" dirty="0" err="1" smtClean="0"/>
              <a:t>Stakelberg</a:t>
            </a:r>
            <a:r>
              <a:rPr lang="en-US" dirty="0" smtClean="0"/>
              <a:t> leadership model</a:t>
            </a:r>
          </a:p>
          <a:p>
            <a:pPr lvl="1"/>
            <a:r>
              <a:rPr lang="en-US" dirty="0" smtClean="0"/>
              <a:t>Advertising decision</a:t>
            </a:r>
          </a:p>
          <a:p>
            <a:pPr lvl="1"/>
            <a:r>
              <a:rPr lang="en-US" dirty="0" smtClean="0"/>
              <a:t>R&amp;D decision</a:t>
            </a:r>
          </a:p>
          <a:p>
            <a:pPr lvl="1"/>
            <a:r>
              <a:rPr lang="en-US" dirty="0" smtClean="0"/>
              <a:t>Entry deterrence decision ... etc.</a:t>
            </a:r>
          </a:p>
          <a:p>
            <a:r>
              <a:rPr lang="en-US" dirty="0" smtClean="0"/>
              <a:t>Of course, these models are for non-cooperative firms. Otherwise, they would act like a joint-monopoly and split their profits.</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20</a:t>
            </a:fld>
            <a:endParaRPr lang="th-TH"/>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Joint-monopoly decision (collusion)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21</a:t>
            </a:fld>
            <a:endParaRPr lang="th-TH"/>
          </a:p>
        </p:txBody>
      </p:sp>
      <p:sp>
        <p:nvSpPr>
          <p:cNvPr id="4" name="Content Placeholder 3"/>
          <p:cNvSpPr>
            <a:spLocks noGrp="1"/>
          </p:cNvSpPr>
          <p:nvPr>
            <p:ph sz="quarter" idx="1"/>
          </p:nvPr>
        </p:nvSpPr>
        <p:spPr/>
        <p:txBody>
          <a:bodyPr/>
          <a:lstStyle/>
          <a:p>
            <a:r>
              <a:rPr lang="en-US" dirty="0" smtClean="0"/>
              <a:t>All firms act like 1 monopoly - so they cooperate or collude. They choose the price and quantity which maximize joint profit. Then, split the joint profit.</a:t>
            </a:r>
          </a:p>
          <a:p>
            <a:r>
              <a:rPr lang="en-US" dirty="0" smtClean="0"/>
              <a:t>Collusion is not a Nash equilibrium</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Cournot</a:t>
            </a:r>
            <a:r>
              <a:rPr lang="en-US" dirty="0" smtClean="0"/>
              <a:t> Model</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22</a:t>
            </a:fld>
            <a:endParaRPr lang="th-TH"/>
          </a:p>
        </p:txBody>
      </p:sp>
      <p:sp>
        <p:nvSpPr>
          <p:cNvPr id="4" name="Content Placeholder 3"/>
          <p:cNvSpPr>
            <a:spLocks noGrp="1"/>
          </p:cNvSpPr>
          <p:nvPr>
            <p:ph sz="quarter" idx="1"/>
          </p:nvPr>
        </p:nvSpPr>
        <p:spPr/>
        <p:txBody>
          <a:bodyPr/>
          <a:lstStyle/>
          <a:p>
            <a:r>
              <a:rPr lang="en-US" dirty="0" smtClean="0"/>
              <a:t>Each firm independently </a:t>
            </a:r>
            <a:r>
              <a:rPr lang="en-US" dirty="0" smtClean="0">
                <a:solidFill>
                  <a:srgbClr val="FF0000"/>
                </a:solidFill>
              </a:rPr>
              <a:t>chooses quantity</a:t>
            </a:r>
            <a:r>
              <a:rPr lang="en-US" dirty="0" smtClean="0"/>
              <a:t>. They do not cooperate or fail to cooperate.</a:t>
            </a:r>
          </a:p>
          <a:p>
            <a:r>
              <a:rPr lang="en-US" dirty="0" err="1" smtClean="0"/>
              <a:t>Cournot</a:t>
            </a:r>
            <a:r>
              <a:rPr lang="en-US" dirty="0" smtClean="0"/>
              <a:t> is a static (single-period) game of a homogenous product market.</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Bertrand Model</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23</a:t>
            </a:fld>
            <a:endParaRPr lang="th-TH"/>
          </a:p>
        </p:txBody>
      </p:sp>
      <p:sp>
        <p:nvSpPr>
          <p:cNvPr id="4" name="Content Placeholder 3"/>
          <p:cNvSpPr>
            <a:spLocks noGrp="1"/>
          </p:cNvSpPr>
          <p:nvPr>
            <p:ph sz="quarter" idx="1"/>
          </p:nvPr>
        </p:nvSpPr>
        <p:spPr/>
        <p:txBody>
          <a:bodyPr/>
          <a:lstStyle/>
          <a:p>
            <a:r>
              <a:rPr lang="en-US" dirty="0" smtClean="0"/>
              <a:t>Each firm independently </a:t>
            </a:r>
            <a:r>
              <a:rPr lang="en-US" dirty="0" smtClean="0">
                <a:solidFill>
                  <a:srgbClr val="FF0000"/>
                </a:solidFill>
              </a:rPr>
              <a:t>chooses price</a:t>
            </a:r>
            <a:r>
              <a:rPr lang="en-US" dirty="0" smtClean="0"/>
              <a:t>. They do not cooperate or fail to cooperate.</a:t>
            </a:r>
          </a:p>
          <a:p>
            <a:r>
              <a:rPr lang="en-US" dirty="0" smtClean="0"/>
              <a:t>Bertrand is a static (single-period) game of a homogenous product market.</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Stackelberg</a:t>
            </a:r>
            <a:r>
              <a:rPr lang="en-US" dirty="0" smtClean="0"/>
              <a:t> Leadership Model</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24</a:t>
            </a:fld>
            <a:endParaRPr lang="th-TH"/>
          </a:p>
        </p:txBody>
      </p:sp>
      <p:sp>
        <p:nvSpPr>
          <p:cNvPr id="4" name="Content Placeholder 3"/>
          <p:cNvSpPr>
            <a:spLocks noGrp="1"/>
          </p:cNvSpPr>
          <p:nvPr>
            <p:ph sz="quarter" idx="1"/>
          </p:nvPr>
        </p:nvSpPr>
        <p:spPr/>
        <p:txBody>
          <a:bodyPr>
            <a:normAutofit/>
          </a:bodyPr>
          <a:lstStyle/>
          <a:p>
            <a:r>
              <a:rPr lang="en-US" sz="3200" dirty="0" smtClean="0"/>
              <a:t>One firm acts first. Other firms act later. The first-mover has an advantage.</a:t>
            </a:r>
          </a:p>
          <a:p>
            <a:pPr lvl="1"/>
            <a:r>
              <a:rPr lang="en-US" sz="2800" dirty="0" smtClean="0"/>
              <a:t>The first mover takes into account the followers' best actions. The first mover then maximizes its profit on the residual demand.</a:t>
            </a:r>
          </a:p>
          <a:p>
            <a:pPr lvl="1">
              <a:buNone/>
            </a:pPr>
            <a:endParaRPr lang="en-US" sz="2800" dirty="0" smtClean="0"/>
          </a:p>
          <a:p>
            <a:r>
              <a:rPr lang="en-US" sz="3200" dirty="0" smtClean="0"/>
              <a:t>Similar to the Dominant firm model (EE481)</a:t>
            </a:r>
            <a:endParaRPr lang="th-TH" sz="3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Performance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25</a:t>
            </a:fld>
            <a:endParaRPr lang="th-TH"/>
          </a:p>
        </p:txBody>
      </p:sp>
      <p:sp>
        <p:nvSpPr>
          <p:cNvPr id="4" name="Content Placeholder 3"/>
          <p:cNvSpPr>
            <a:spLocks noGrp="1"/>
          </p:cNvSpPr>
          <p:nvPr>
            <p:ph sz="quarter" idx="1"/>
          </p:nvPr>
        </p:nvSpPr>
        <p:spPr/>
        <p:txBody>
          <a:bodyPr/>
          <a:lstStyle/>
          <a:p>
            <a:r>
              <a:rPr lang="en-US" dirty="0" smtClean="0"/>
              <a:t>Suppose there are 2 firms in the market. Both have the same MC.</a:t>
            </a:r>
          </a:p>
          <a:p>
            <a:endParaRPr lang="en-US" dirty="0" smtClean="0"/>
          </a:p>
          <a:p>
            <a:endParaRPr lang="th-TH" dirty="0"/>
          </a:p>
        </p:txBody>
      </p:sp>
      <p:graphicFrame>
        <p:nvGraphicFramePr>
          <p:cNvPr id="7" name="Table 6"/>
          <p:cNvGraphicFramePr>
            <a:graphicFrameLocks noGrp="1"/>
          </p:cNvGraphicFramePr>
          <p:nvPr/>
        </p:nvGraphicFramePr>
        <p:xfrm>
          <a:off x="1142976" y="2857496"/>
          <a:ext cx="7143801" cy="3078480"/>
        </p:xfrm>
        <a:graphic>
          <a:graphicData uri="http://schemas.openxmlformats.org/drawingml/2006/table">
            <a:tbl>
              <a:tblPr firstRow="1" bandRow="1">
                <a:tableStyleId>{5C22544A-7EE6-4342-B048-85BDC9FD1C3A}</a:tableStyleId>
              </a:tblPr>
              <a:tblGrid>
                <a:gridCol w="2678944"/>
                <a:gridCol w="2083590"/>
                <a:gridCol w="2381267"/>
              </a:tblGrid>
              <a:tr h="370840">
                <a:tc>
                  <a:txBody>
                    <a:bodyPr/>
                    <a:lstStyle/>
                    <a:p>
                      <a:r>
                        <a:rPr lang="en-US" sz="2000" dirty="0" smtClean="0"/>
                        <a:t>Model</a:t>
                      </a:r>
                      <a:endParaRPr lang="th-TH" sz="2000" dirty="0"/>
                    </a:p>
                  </a:txBody>
                  <a:tcPr/>
                </a:tc>
                <a:tc>
                  <a:txBody>
                    <a:bodyPr/>
                    <a:lstStyle/>
                    <a:p>
                      <a:pPr algn="ctr"/>
                      <a:r>
                        <a:rPr lang="en-US" sz="2000" dirty="0" smtClean="0"/>
                        <a:t>Industry Profit Rank</a:t>
                      </a:r>
                      <a:endParaRPr lang="th-TH" sz="2000" dirty="0"/>
                    </a:p>
                  </a:txBody>
                  <a:tcPr/>
                </a:tc>
                <a:tc>
                  <a:txBody>
                    <a:bodyPr/>
                    <a:lstStyle/>
                    <a:p>
                      <a:pPr algn="ctr"/>
                      <a:r>
                        <a:rPr lang="en-US" sz="2000" dirty="0" smtClean="0"/>
                        <a:t>Firm Profit Rank</a:t>
                      </a:r>
                      <a:endParaRPr lang="th-TH" sz="2000" dirty="0"/>
                    </a:p>
                  </a:txBody>
                  <a:tcPr/>
                </a:tc>
              </a:tr>
              <a:tr h="370840">
                <a:tc>
                  <a:txBody>
                    <a:bodyPr/>
                    <a:lstStyle/>
                    <a:p>
                      <a:r>
                        <a:rPr lang="en-US" sz="2000" dirty="0" smtClean="0"/>
                        <a:t>Joint Monopoly</a:t>
                      </a:r>
                      <a:endParaRPr lang="th-TH" sz="2000" dirty="0"/>
                    </a:p>
                  </a:txBody>
                  <a:tcPr/>
                </a:tc>
                <a:tc>
                  <a:txBody>
                    <a:bodyPr/>
                    <a:lstStyle/>
                    <a:p>
                      <a:pPr algn="ctr"/>
                      <a:r>
                        <a:rPr lang="en-US" sz="2000" dirty="0" smtClean="0"/>
                        <a:t>1</a:t>
                      </a:r>
                      <a:endParaRPr lang="th-TH" sz="2000" dirty="0"/>
                    </a:p>
                  </a:txBody>
                  <a:tcPr/>
                </a:tc>
                <a:tc>
                  <a:txBody>
                    <a:bodyPr/>
                    <a:lstStyle/>
                    <a:p>
                      <a:pPr algn="ctr"/>
                      <a:r>
                        <a:rPr lang="en-US" sz="2000" dirty="0" smtClean="0"/>
                        <a:t>2</a:t>
                      </a:r>
                      <a:endParaRPr lang="th-TH" sz="2000" dirty="0"/>
                    </a:p>
                  </a:txBody>
                  <a:tcPr/>
                </a:tc>
              </a:tr>
              <a:tr h="370840">
                <a:tc>
                  <a:txBody>
                    <a:bodyPr/>
                    <a:lstStyle/>
                    <a:p>
                      <a:r>
                        <a:rPr lang="en-US" sz="2000" dirty="0" err="1" smtClean="0"/>
                        <a:t>Cournot</a:t>
                      </a:r>
                      <a:endParaRPr lang="th-TH" sz="2000" dirty="0"/>
                    </a:p>
                  </a:txBody>
                  <a:tcPr/>
                </a:tc>
                <a:tc>
                  <a:txBody>
                    <a:bodyPr/>
                    <a:lstStyle/>
                    <a:p>
                      <a:pPr algn="ctr"/>
                      <a:r>
                        <a:rPr lang="en-US" sz="2000" dirty="0" smtClean="0"/>
                        <a:t>2</a:t>
                      </a:r>
                      <a:endParaRPr lang="th-TH" sz="2000" dirty="0"/>
                    </a:p>
                  </a:txBody>
                  <a:tcPr/>
                </a:tc>
                <a:tc>
                  <a:txBody>
                    <a:bodyPr/>
                    <a:lstStyle/>
                    <a:p>
                      <a:pPr algn="ctr"/>
                      <a:r>
                        <a:rPr lang="en-US" sz="2000" dirty="0" smtClean="0"/>
                        <a:t>3</a:t>
                      </a:r>
                      <a:endParaRPr lang="th-TH" sz="2000" dirty="0"/>
                    </a:p>
                  </a:txBody>
                  <a:tcPr/>
                </a:tc>
              </a:tr>
              <a:tr h="370840">
                <a:tc>
                  <a:txBody>
                    <a:bodyPr/>
                    <a:lstStyle/>
                    <a:p>
                      <a:r>
                        <a:rPr lang="en-US" sz="2000" dirty="0" smtClean="0"/>
                        <a:t>Bertrand</a:t>
                      </a:r>
                      <a:endParaRPr lang="th-TH" sz="2000" dirty="0"/>
                    </a:p>
                  </a:txBody>
                  <a:tcPr/>
                </a:tc>
                <a:tc>
                  <a:txBody>
                    <a:bodyPr/>
                    <a:lstStyle/>
                    <a:p>
                      <a:pPr algn="ctr"/>
                      <a:r>
                        <a:rPr lang="en-US" sz="2000" dirty="0" smtClean="0"/>
                        <a:t>4</a:t>
                      </a:r>
                      <a:endParaRPr lang="th-TH" sz="2000" dirty="0"/>
                    </a:p>
                  </a:txBody>
                  <a:tcPr/>
                </a:tc>
                <a:tc>
                  <a:txBody>
                    <a:bodyPr/>
                    <a:lstStyle/>
                    <a:p>
                      <a:pPr algn="ctr"/>
                      <a:r>
                        <a:rPr lang="en-US" sz="2000" dirty="0" smtClean="0"/>
                        <a:t>5</a:t>
                      </a:r>
                      <a:endParaRPr lang="th-TH" sz="2000" dirty="0"/>
                    </a:p>
                  </a:txBody>
                  <a:tcPr/>
                </a:tc>
              </a:tr>
              <a:tr h="370840">
                <a:tc>
                  <a:txBody>
                    <a:bodyPr/>
                    <a:lstStyle/>
                    <a:p>
                      <a:r>
                        <a:rPr lang="en-US" sz="2000" dirty="0" err="1" smtClean="0"/>
                        <a:t>Stakelberg</a:t>
                      </a:r>
                      <a:r>
                        <a:rPr lang="en-US" sz="2000" dirty="0" smtClean="0"/>
                        <a:t> Leadership</a:t>
                      </a:r>
                      <a:endParaRPr lang="th-TH" sz="2000" dirty="0"/>
                    </a:p>
                  </a:txBody>
                  <a:tcPr/>
                </a:tc>
                <a:tc>
                  <a:txBody>
                    <a:bodyPr/>
                    <a:lstStyle/>
                    <a:p>
                      <a:pPr algn="ctr"/>
                      <a:r>
                        <a:rPr lang="en-US" sz="2000" dirty="0" smtClean="0"/>
                        <a:t>3</a:t>
                      </a:r>
                      <a:endParaRPr lang="th-TH" sz="2000" dirty="0"/>
                    </a:p>
                  </a:txBody>
                  <a:tcPr/>
                </a:tc>
                <a:tc>
                  <a:txBody>
                    <a:bodyPr/>
                    <a:lstStyle/>
                    <a:p>
                      <a:pPr algn="ctr"/>
                      <a:r>
                        <a:rPr lang="en-US" sz="2000" dirty="0" smtClean="0"/>
                        <a:t>-</a:t>
                      </a:r>
                      <a:endParaRPr lang="th-TH" sz="2000" dirty="0"/>
                    </a:p>
                  </a:txBody>
                  <a:tcPr/>
                </a:tc>
              </a:tr>
              <a:tr h="370840">
                <a:tc>
                  <a:txBody>
                    <a:bodyPr/>
                    <a:lstStyle/>
                    <a:p>
                      <a:r>
                        <a:rPr lang="en-US" sz="2000" baseline="0" dirty="0" smtClean="0"/>
                        <a:t>     - Leader</a:t>
                      </a:r>
                      <a:endParaRPr lang="th-TH" sz="2000" dirty="0"/>
                    </a:p>
                  </a:txBody>
                  <a:tcPr/>
                </a:tc>
                <a:tc>
                  <a:txBody>
                    <a:bodyPr/>
                    <a:lstStyle/>
                    <a:p>
                      <a:pPr algn="ctr"/>
                      <a:r>
                        <a:rPr lang="en-US" sz="2000" dirty="0" smtClean="0"/>
                        <a:t>-</a:t>
                      </a:r>
                      <a:endParaRPr lang="th-TH" sz="2000" dirty="0"/>
                    </a:p>
                  </a:txBody>
                  <a:tcPr/>
                </a:tc>
                <a:tc>
                  <a:txBody>
                    <a:bodyPr/>
                    <a:lstStyle/>
                    <a:p>
                      <a:pPr algn="ctr"/>
                      <a:r>
                        <a:rPr lang="en-US" sz="2000" dirty="0" smtClean="0"/>
                        <a:t>1</a:t>
                      </a:r>
                      <a:endParaRPr lang="th-TH" sz="2000" dirty="0"/>
                    </a:p>
                  </a:txBody>
                  <a:tcPr/>
                </a:tc>
              </a:tr>
              <a:tr h="370840">
                <a:tc>
                  <a:txBody>
                    <a:bodyPr/>
                    <a:lstStyle/>
                    <a:p>
                      <a:r>
                        <a:rPr lang="en-US" sz="2000" dirty="0" smtClean="0"/>
                        <a:t>     - Follower</a:t>
                      </a:r>
                      <a:endParaRPr lang="th-TH" sz="2000" dirty="0"/>
                    </a:p>
                  </a:txBody>
                  <a:tcPr/>
                </a:tc>
                <a:tc>
                  <a:txBody>
                    <a:bodyPr/>
                    <a:lstStyle/>
                    <a:p>
                      <a:pPr algn="ctr"/>
                      <a:r>
                        <a:rPr lang="en-US" sz="2000" dirty="0" smtClean="0"/>
                        <a:t>-</a:t>
                      </a:r>
                      <a:endParaRPr lang="th-TH" sz="2000" dirty="0"/>
                    </a:p>
                  </a:txBody>
                  <a:tcPr/>
                </a:tc>
                <a:tc>
                  <a:txBody>
                    <a:bodyPr/>
                    <a:lstStyle/>
                    <a:p>
                      <a:pPr algn="ctr"/>
                      <a:r>
                        <a:rPr lang="en-US" sz="2000" dirty="0" smtClean="0"/>
                        <a:t>4</a:t>
                      </a:r>
                      <a:endParaRPr lang="th-TH" sz="2000" dirty="0"/>
                    </a:p>
                  </a:txBody>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Advertising, R&amp;D (example)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26</a:t>
            </a:fld>
            <a:endParaRPr lang="th-TH"/>
          </a:p>
        </p:txBody>
      </p:sp>
      <p:sp>
        <p:nvSpPr>
          <p:cNvPr id="4" name="Content Placeholder 3"/>
          <p:cNvSpPr>
            <a:spLocks noGrp="1"/>
          </p:cNvSpPr>
          <p:nvPr>
            <p:ph sz="quarter" idx="1"/>
          </p:nvPr>
        </p:nvSpPr>
        <p:spPr/>
        <p:txBody>
          <a:bodyPr/>
          <a:lstStyle/>
          <a:p>
            <a:r>
              <a:rPr lang="en-US" dirty="0" smtClean="0"/>
              <a:t>Payoff matrix for advertising game</a:t>
            </a:r>
            <a:endParaRPr lang="en-US" dirty="0"/>
          </a:p>
          <a:p>
            <a:pPr algn="ctr">
              <a:buNone/>
            </a:pPr>
            <a:r>
              <a:rPr lang="en-US" dirty="0" smtClean="0"/>
              <a:t>           Firm B</a:t>
            </a:r>
          </a:p>
          <a:p>
            <a:pPr algn="ctr">
              <a:buNone/>
            </a:pPr>
            <a:endParaRPr lang="en-US" sz="1800" dirty="0" smtClean="0"/>
          </a:p>
          <a:p>
            <a:pPr>
              <a:buNone/>
            </a:pPr>
            <a:endParaRPr lang="en-US" dirty="0" smtClean="0"/>
          </a:p>
          <a:p>
            <a:pPr>
              <a:buNone/>
            </a:pPr>
            <a:endParaRPr lang="en-US" dirty="0" smtClean="0"/>
          </a:p>
          <a:p>
            <a:pPr>
              <a:buNone/>
            </a:pPr>
            <a:r>
              <a:rPr lang="en-US" dirty="0" smtClean="0"/>
              <a:t>Firm A</a:t>
            </a:r>
          </a:p>
        </p:txBody>
      </p:sp>
      <p:graphicFrame>
        <p:nvGraphicFramePr>
          <p:cNvPr id="5" name="Table 4"/>
          <p:cNvGraphicFramePr>
            <a:graphicFrameLocks noGrp="1"/>
          </p:cNvGraphicFramePr>
          <p:nvPr/>
        </p:nvGraphicFramePr>
        <p:xfrm>
          <a:off x="1857356" y="2745108"/>
          <a:ext cx="6715173" cy="2639066"/>
        </p:xfrm>
        <a:graphic>
          <a:graphicData uri="http://schemas.openxmlformats.org/drawingml/2006/table">
            <a:tbl>
              <a:tblPr firstRow="1" bandRow="1">
                <a:tableStyleId>{5C22544A-7EE6-4342-B048-85BDC9FD1C3A}</a:tableStyleId>
              </a:tblPr>
              <a:tblGrid>
                <a:gridCol w="2500330"/>
                <a:gridCol w="1976452"/>
                <a:gridCol w="2238391"/>
              </a:tblGrid>
              <a:tr h="847093">
                <a:tc>
                  <a:txBody>
                    <a:bodyPr/>
                    <a:lstStyle/>
                    <a:p>
                      <a:endParaRPr lang="th-TH" sz="2800" dirty="0"/>
                    </a:p>
                  </a:txBody>
                  <a:tcPr/>
                </a:tc>
                <a:tc>
                  <a:txBody>
                    <a:bodyPr/>
                    <a:lstStyle/>
                    <a:p>
                      <a:pPr algn="ctr"/>
                      <a:r>
                        <a:rPr lang="en-US" sz="2800" dirty="0" smtClean="0"/>
                        <a:t>Advertise</a:t>
                      </a:r>
                      <a:endParaRPr lang="th-TH" sz="2800" dirty="0"/>
                    </a:p>
                  </a:txBody>
                  <a:tcPr/>
                </a:tc>
                <a:tc>
                  <a:txBody>
                    <a:bodyPr/>
                    <a:lstStyle/>
                    <a:p>
                      <a:pPr algn="ctr"/>
                      <a:r>
                        <a:rPr lang="en-US" sz="2800" dirty="0" smtClean="0"/>
                        <a:t>Don’t Advertise</a:t>
                      </a:r>
                      <a:endParaRPr lang="th-TH" sz="2800" dirty="0"/>
                    </a:p>
                  </a:txBody>
                  <a:tcPr/>
                </a:tc>
              </a:tr>
              <a:tr h="847093">
                <a:tc>
                  <a:txBody>
                    <a:bodyPr/>
                    <a:lstStyle/>
                    <a:p>
                      <a:r>
                        <a:rPr lang="en-US" sz="2800" dirty="0" smtClean="0"/>
                        <a:t>Advertise</a:t>
                      </a:r>
                      <a:endParaRPr lang="th-TH" sz="2800" dirty="0"/>
                    </a:p>
                  </a:txBody>
                  <a:tcPr/>
                </a:tc>
                <a:tc>
                  <a:txBody>
                    <a:bodyPr/>
                    <a:lstStyle/>
                    <a:p>
                      <a:pPr algn="ctr"/>
                      <a:r>
                        <a:rPr lang="en-US" sz="2800" dirty="0" smtClean="0"/>
                        <a:t>10 , 5</a:t>
                      </a:r>
                      <a:endParaRPr lang="th-TH" sz="2800" dirty="0"/>
                    </a:p>
                  </a:txBody>
                  <a:tcPr/>
                </a:tc>
                <a:tc>
                  <a:txBody>
                    <a:bodyPr/>
                    <a:lstStyle/>
                    <a:p>
                      <a:pPr algn="ctr"/>
                      <a:r>
                        <a:rPr lang="en-US" sz="2800" dirty="0" smtClean="0"/>
                        <a:t>15 , 0</a:t>
                      </a:r>
                    </a:p>
                  </a:txBody>
                  <a:tcPr/>
                </a:tc>
              </a:tr>
              <a:tr h="847093">
                <a:tc>
                  <a:txBody>
                    <a:bodyPr/>
                    <a:lstStyle/>
                    <a:p>
                      <a:r>
                        <a:rPr lang="en-US" sz="2800" dirty="0" smtClean="0"/>
                        <a:t>Don’t advertise</a:t>
                      </a:r>
                      <a:endParaRPr lang="th-TH" sz="2800" dirty="0"/>
                    </a:p>
                  </a:txBody>
                  <a:tcPr/>
                </a:tc>
                <a:tc>
                  <a:txBody>
                    <a:bodyPr/>
                    <a:lstStyle/>
                    <a:p>
                      <a:pPr algn="ctr"/>
                      <a:r>
                        <a:rPr lang="en-US" sz="2800" dirty="0" smtClean="0"/>
                        <a:t>6 , 8</a:t>
                      </a:r>
                      <a:endParaRPr lang="th-TH" sz="2800" dirty="0"/>
                    </a:p>
                  </a:txBody>
                  <a:tcPr/>
                </a:tc>
                <a:tc>
                  <a:txBody>
                    <a:bodyPr/>
                    <a:lstStyle/>
                    <a:p>
                      <a:pPr algn="ctr"/>
                      <a:r>
                        <a:rPr lang="en-US" sz="2800" dirty="0" smtClean="0"/>
                        <a:t>10 , 2</a:t>
                      </a:r>
                    </a:p>
                  </a:txBody>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Entry Deterrence (example)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27</a:t>
            </a:fld>
            <a:endParaRPr lang="th-TH"/>
          </a:p>
        </p:txBody>
      </p:sp>
      <p:sp>
        <p:nvSpPr>
          <p:cNvPr id="4" name="Content Placeholder 3"/>
          <p:cNvSpPr>
            <a:spLocks noGrp="1"/>
          </p:cNvSpPr>
          <p:nvPr>
            <p:ph sz="quarter" idx="1"/>
          </p:nvPr>
        </p:nvSpPr>
        <p:spPr/>
        <p:txBody>
          <a:bodyPr>
            <a:normAutofit/>
          </a:bodyPr>
          <a:lstStyle/>
          <a:p>
            <a:r>
              <a:rPr lang="en-US" dirty="0" smtClean="0"/>
              <a:t>Entry Possibilities              Entrant</a:t>
            </a:r>
          </a:p>
          <a:p>
            <a:pPr>
              <a:buNone/>
            </a:pPr>
            <a:endParaRPr lang="en-US" dirty="0" smtClean="0"/>
          </a:p>
          <a:p>
            <a:pPr>
              <a:buNone/>
            </a:pPr>
            <a:r>
              <a:rPr lang="en-US" dirty="0" smtClean="0"/>
              <a:t>incumbent</a:t>
            </a:r>
          </a:p>
          <a:p>
            <a:pPr>
              <a:buNone/>
            </a:pPr>
            <a:endParaRPr lang="en-US" dirty="0" smtClean="0"/>
          </a:p>
          <a:p>
            <a:pPr>
              <a:buNone/>
            </a:pPr>
            <a:endParaRPr lang="en-US" sz="800" dirty="0" smtClean="0"/>
          </a:p>
          <a:p>
            <a:r>
              <a:rPr lang="en-US" dirty="0" smtClean="0"/>
              <a:t>Entry Deterrence              Entrant</a:t>
            </a:r>
          </a:p>
          <a:p>
            <a:endParaRPr lang="en-US" dirty="0" smtClean="0"/>
          </a:p>
          <a:p>
            <a:pPr>
              <a:buNone/>
            </a:pPr>
            <a:r>
              <a:rPr lang="en-US" dirty="0" smtClean="0"/>
              <a:t>incumbent</a:t>
            </a:r>
          </a:p>
          <a:p>
            <a:pPr>
              <a:buNone/>
            </a:pPr>
            <a:endParaRPr lang="en-US" dirty="0" smtClean="0"/>
          </a:p>
        </p:txBody>
      </p:sp>
      <p:graphicFrame>
        <p:nvGraphicFramePr>
          <p:cNvPr id="5" name="Table 4"/>
          <p:cNvGraphicFramePr>
            <a:graphicFrameLocks noGrp="1"/>
          </p:cNvGraphicFramePr>
          <p:nvPr/>
        </p:nvGraphicFramePr>
        <p:xfrm>
          <a:off x="2214546" y="2214554"/>
          <a:ext cx="6715173" cy="1605566"/>
        </p:xfrm>
        <a:graphic>
          <a:graphicData uri="http://schemas.openxmlformats.org/drawingml/2006/table">
            <a:tbl>
              <a:tblPr firstRow="1" bandRow="1">
                <a:tableStyleId>{5C22544A-7EE6-4342-B048-85BDC9FD1C3A}</a:tableStyleId>
              </a:tblPr>
              <a:tblGrid>
                <a:gridCol w="2500330"/>
                <a:gridCol w="1976452"/>
                <a:gridCol w="2238391"/>
              </a:tblGrid>
              <a:tr h="500066">
                <a:tc>
                  <a:txBody>
                    <a:bodyPr/>
                    <a:lstStyle/>
                    <a:p>
                      <a:endParaRPr lang="th-TH" sz="2400" dirty="0"/>
                    </a:p>
                  </a:txBody>
                  <a:tcPr/>
                </a:tc>
                <a:tc>
                  <a:txBody>
                    <a:bodyPr/>
                    <a:lstStyle/>
                    <a:p>
                      <a:pPr algn="ctr"/>
                      <a:r>
                        <a:rPr lang="en-US" sz="2400" dirty="0" smtClean="0"/>
                        <a:t>Enter</a:t>
                      </a:r>
                      <a:endParaRPr lang="th-TH" sz="2400" dirty="0"/>
                    </a:p>
                  </a:txBody>
                  <a:tcPr/>
                </a:tc>
                <a:tc>
                  <a:txBody>
                    <a:bodyPr/>
                    <a:lstStyle/>
                    <a:p>
                      <a:pPr algn="ctr"/>
                      <a:r>
                        <a:rPr lang="en-US" sz="2400" dirty="0" smtClean="0"/>
                        <a:t>Stay out</a:t>
                      </a:r>
                      <a:endParaRPr lang="th-TH" sz="2400" dirty="0"/>
                    </a:p>
                  </a:txBody>
                  <a:tcPr/>
                </a:tc>
              </a:tr>
              <a:tr h="552750">
                <a:tc>
                  <a:txBody>
                    <a:bodyPr/>
                    <a:lstStyle/>
                    <a:p>
                      <a:r>
                        <a:rPr lang="en-US" sz="2400" dirty="0" smtClean="0"/>
                        <a:t>High</a:t>
                      </a:r>
                      <a:r>
                        <a:rPr lang="en-US" sz="2400" baseline="0" dirty="0" smtClean="0"/>
                        <a:t> Price</a:t>
                      </a:r>
                      <a:endParaRPr lang="th-TH" sz="2400" dirty="0"/>
                    </a:p>
                  </a:txBody>
                  <a:tcPr/>
                </a:tc>
                <a:tc>
                  <a:txBody>
                    <a:bodyPr/>
                    <a:lstStyle/>
                    <a:p>
                      <a:pPr algn="ctr"/>
                      <a:r>
                        <a:rPr lang="en-US" sz="2400" dirty="0" smtClean="0"/>
                        <a:t>10 , 5</a:t>
                      </a:r>
                      <a:endParaRPr lang="th-TH" sz="2400" dirty="0"/>
                    </a:p>
                  </a:txBody>
                  <a:tcPr/>
                </a:tc>
                <a:tc>
                  <a:txBody>
                    <a:bodyPr/>
                    <a:lstStyle/>
                    <a:p>
                      <a:pPr algn="ctr"/>
                      <a:r>
                        <a:rPr lang="en-US" sz="2400" dirty="0" smtClean="0"/>
                        <a:t>15 , 0</a:t>
                      </a:r>
                    </a:p>
                  </a:txBody>
                  <a:tcPr/>
                </a:tc>
              </a:tr>
              <a:tr h="552750">
                <a:tc>
                  <a:txBody>
                    <a:bodyPr/>
                    <a:lstStyle/>
                    <a:p>
                      <a:r>
                        <a:rPr lang="en-US" sz="2400" dirty="0" smtClean="0"/>
                        <a:t>Low</a:t>
                      </a:r>
                      <a:r>
                        <a:rPr lang="en-US" sz="2400" baseline="0" dirty="0" smtClean="0"/>
                        <a:t> Price</a:t>
                      </a:r>
                      <a:endParaRPr lang="th-TH" sz="2400" dirty="0"/>
                    </a:p>
                  </a:txBody>
                  <a:tcPr/>
                </a:tc>
                <a:tc>
                  <a:txBody>
                    <a:bodyPr/>
                    <a:lstStyle/>
                    <a:p>
                      <a:pPr algn="ctr"/>
                      <a:r>
                        <a:rPr lang="en-US" sz="2400" dirty="0" smtClean="0"/>
                        <a:t>6 , 8</a:t>
                      </a:r>
                      <a:endParaRPr lang="th-TH" sz="2400" dirty="0"/>
                    </a:p>
                  </a:txBody>
                  <a:tcPr/>
                </a:tc>
                <a:tc>
                  <a:txBody>
                    <a:bodyPr/>
                    <a:lstStyle/>
                    <a:p>
                      <a:pPr algn="ctr"/>
                      <a:r>
                        <a:rPr lang="en-US" sz="2400" dirty="0" smtClean="0"/>
                        <a:t>10 , 2</a:t>
                      </a:r>
                    </a:p>
                  </a:txBody>
                  <a:tcPr/>
                </a:tc>
              </a:tr>
            </a:tbl>
          </a:graphicData>
        </a:graphic>
      </p:graphicFrame>
      <p:graphicFrame>
        <p:nvGraphicFramePr>
          <p:cNvPr id="6" name="Table 5"/>
          <p:cNvGraphicFramePr>
            <a:graphicFrameLocks noGrp="1"/>
          </p:cNvGraphicFramePr>
          <p:nvPr/>
        </p:nvGraphicFramePr>
        <p:xfrm>
          <a:off x="2214546" y="4572008"/>
          <a:ext cx="6715173" cy="1826900"/>
        </p:xfrm>
        <a:graphic>
          <a:graphicData uri="http://schemas.openxmlformats.org/drawingml/2006/table">
            <a:tbl>
              <a:tblPr firstRow="1" bandRow="1">
                <a:tableStyleId>{5C22544A-7EE6-4342-B048-85BDC9FD1C3A}</a:tableStyleId>
              </a:tblPr>
              <a:tblGrid>
                <a:gridCol w="2500330"/>
                <a:gridCol w="1976452"/>
                <a:gridCol w="2238391"/>
              </a:tblGrid>
              <a:tr h="721400">
                <a:tc>
                  <a:txBody>
                    <a:bodyPr/>
                    <a:lstStyle/>
                    <a:p>
                      <a:endParaRPr lang="th-TH" sz="2400" dirty="0"/>
                    </a:p>
                  </a:txBody>
                  <a:tcPr/>
                </a:tc>
                <a:tc>
                  <a:txBody>
                    <a:bodyPr/>
                    <a:lstStyle/>
                    <a:p>
                      <a:pPr algn="ctr"/>
                      <a:r>
                        <a:rPr lang="en-US" sz="2400" dirty="0" smtClean="0"/>
                        <a:t>Enter</a:t>
                      </a:r>
                      <a:endParaRPr lang="th-TH" sz="2400" dirty="0"/>
                    </a:p>
                  </a:txBody>
                  <a:tcPr/>
                </a:tc>
                <a:tc>
                  <a:txBody>
                    <a:bodyPr/>
                    <a:lstStyle/>
                    <a:p>
                      <a:pPr algn="ctr"/>
                      <a:r>
                        <a:rPr lang="en-US" sz="2400" dirty="0" smtClean="0"/>
                        <a:t>Stay out</a:t>
                      </a:r>
                      <a:endParaRPr lang="th-TH" sz="2400" dirty="0"/>
                    </a:p>
                  </a:txBody>
                  <a:tcPr/>
                </a:tc>
              </a:tr>
              <a:tr h="552750">
                <a:tc>
                  <a:txBody>
                    <a:bodyPr/>
                    <a:lstStyle/>
                    <a:p>
                      <a:r>
                        <a:rPr lang="en-US" sz="2400" dirty="0" smtClean="0"/>
                        <a:t>High</a:t>
                      </a:r>
                      <a:r>
                        <a:rPr lang="en-US" sz="2400" baseline="0" dirty="0" smtClean="0"/>
                        <a:t> Price</a:t>
                      </a:r>
                      <a:endParaRPr lang="th-TH" sz="2400" dirty="0"/>
                    </a:p>
                  </a:txBody>
                  <a:tcPr/>
                </a:tc>
                <a:tc>
                  <a:txBody>
                    <a:bodyPr/>
                    <a:lstStyle/>
                    <a:p>
                      <a:pPr algn="ctr"/>
                      <a:r>
                        <a:rPr lang="en-US" sz="2400" dirty="0" smtClean="0"/>
                        <a:t>50 , 20</a:t>
                      </a:r>
                      <a:endParaRPr lang="th-TH" sz="2400" dirty="0"/>
                    </a:p>
                  </a:txBody>
                  <a:tcPr/>
                </a:tc>
                <a:tc>
                  <a:txBody>
                    <a:bodyPr/>
                    <a:lstStyle/>
                    <a:p>
                      <a:pPr algn="ctr"/>
                      <a:r>
                        <a:rPr lang="en-US" sz="2400" dirty="0" smtClean="0"/>
                        <a:t>150 , 0</a:t>
                      </a:r>
                    </a:p>
                  </a:txBody>
                  <a:tcPr/>
                </a:tc>
              </a:tr>
              <a:tr h="552750">
                <a:tc>
                  <a:txBody>
                    <a:bodyPr/>
                    <a:lstStyle/>
                    <a:p>
                      <a:r>
                        <a:rPr lang="en-US" sz="2400" dirty="0" smtClean="0"/>
                        <a:t>Low</a:t>
                      </a:r>
                      <a:r>
                        <a:rPr lang="en-US" sz="2400" baseline="0" dirty="0" smtClean="0"/>
                        <a:t> Price</a:t>
                      </a:r>
                      <a:endParaRPr lang="th-TH" sz="2400" dirty="0"/>
                    </a:p>
                  </a:txBody>
                  <a:tcPr/>
                </a:tc>
                <a:tc>
                  <a:txBody>
                    <a:bodyPr/>
                    <a:lstStyle/>
                    <a:p>
                      <a:pPr algn="ctr"/>
                      <a:r>
                        <a:rPr lang="en-US" sz="2400" dirty="0" smtClean="0"/>
                        <a:t>70</a:t>
                      </a:r>
                      <a:r>
                        <a:rPr lang="en-US" sz="2400" baseline="0" dirty="0" smtClean="0"/>
                        <a:t> </a:t>
                      </a:r>
                      <a:r>
                        <a:rPr lang="en-US" sz="2400" dirty="0" smtClean="0"/>
                        <a:t>, -10</a:t>
                      </a:r>
                      <a:endParaRPr lang="th-TH" sz="2400" dirty="0"/>
                    </a:p>
                  </a:txBody>
                  <a:tcPr/>
                </a:tc>
                <a:tc>
                  <a:txBody>
                    <a:bodyPr/>
                    <a:lstStyle/>
                    <a:p>
                      <a:pPr algn="ctr"/>
                      <a:r>
                        <a:rPr lang="en-US" sz="2400" dirty="0" smtClean="0"/>
                        <a:t>130 , 2</a:t>
                      </a:r>
                    </a:p>
                  </a:txBody>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4.</a:t>
            </a:r>
            <a:r>
              <a:rPr lang="en-US" sz="4000" dirty="0" smtClean="0"/>
              <a:t>Price Discrimination</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28</a:t>
            </a:fld>
            <a:endParaRPr lang="th-T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Discrimination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29</a:t>
            </a:fld>
            <a:endParaRPr lang="th-TH"/>
          </a:p>
        </p:txBody>
      </p:sp>
      <p:sp>
        <p:nvSpPr>
          <p:cNvPr id="4" name="Content Placeholder 3"/>
          <p:cNvSpPr>
            <a:spLocks noGrp="1"/>
          </p:cNvSpPr>
          <p:nvPr>
            <p:ph sz="quarter" idx="1"/>
          </p:nvPr>
        </p:nvSpPr>
        <p:spPr/>
        <p:txBody>
          <a:bodyPr>
            <a:normAutofit/>
          </a:bodyPr>
          <a:lstStyle/>
          <a:p>
            <a:r>
              <a:rPr lang="en-US" sz="3200" dirty="0" smtClean="0"/>
              <a:t>Price discrimination = charging the price of each unit differently</a:t>
            </a:r>
          </a:p>
          <a:p>
            <a:pPr lvl="1"/>
            <a:r>
              <a:rPr lang="en-US" sz="3200" dirty="0" smtClean="0"/>
              <a:t>large quantity discount</a:t>
            </a:r>
          </a:p>
          <a:p>
            <a:pPr lvl="1"/>
            <a:r>
              <a:rPr lang="en-US" sz="3200" dirty="0" smtClean="0"/>
              <a:t>airline tickets</a:t>
            </a:r>
          </a:p>
          <a:p>
            <a:pPr lvl="1"/>
            <a:r>
              <a:rPr lang="en-US" sz="3200" dirty="0" smtClean="0"/>
              <a:t>bundling</a:t>
            </a:r>
          </a:p>
          <a:p>
            <a:endParaRPr lang="en-US" sz="3200" dirty="0" smtClean="0"/>
          </a:p>
          <a:p>
            <a:r>
              <a:rPr lang="en-US" sz="3200" dirty="0" smtClean="0"/>
              <a:t>Objective = to increase profit, or get as much of the total welfare as possible</a:t>
            </a:r>
            <a:endParaRPr lang="th-TH" sz="32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First-degree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30</a:t>
            </a:fld>
            <a:endParaRPr lang="th-TH"/>
          </a:p>
        </p:txBody>
      </p:sp>
      <p:sp>
        <p:nvSpPr>
          <p:cNvPr id="4" name="Content Placeholder 3"/>
          <p:cNvSpPr>
            <a:spLocks noGrp="1"/>
          </p:cNvSpPr>
          <p:nvPr>
            <p:ph sz="quarter" idx="1"/>
          </p:nvPr>
        </p:nvSpPr>
        <p:spPr/>
        <p:txBody>
          <a:bodyPr/>
          <a:lstStyle/>
          <a:p>
            <a:r>
              <a:rPr lang="en-US" dirty="0" smtClean="0"/>
              <a:t>Price = willingness to pay of each consumer.</a:t>
            </a:r>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Third-degree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31</a:t>
            </a:fld>
            <a:endParaRPr lang="th-TH"/>
          </a:p>
        </p:txBody>
      </p:sp>
      <p:sp>
        <p:nvSpPr>
          <p:cNvPr id="4" name="Content Placeholder 3"/>
          <p:cNvSpPr>
            <a:spLocks noGrp="1"/>
          </p:cNvSpPr>
          <p:nvPr>
            <p:ph sz="quarter" idx="1"/>
          </p:nvPr>
        </p:nvSpPr>
        <p:spPr/>
        <p:txBody>
          <a:bodyPr/>
          <a:lstStyle/>
          <a:p>
            <a:r>
              <a:rPr lang="en-US" dirty="0" smtClean="0"/>
              <a:t>Price = willingness to pay of each “group” of consumers.</a:t>
            </a:r>
            <a:endParaRPr lang="th-TH"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Second-degree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32</a:t>
            </a:fld>
            <a:endParaRPr lang="th-TH"/>
          </a:p>
        </p:txBody>
      </p:sp>
      <p:sp>
        <p:nvSpPr>
          <p:cNvPr id="4" name="Content Placeholder 3"/>
          <p:cNvSpPr>
            <a:spLocks noGrp="1"/>
          </p:cNvSpPr>
          <p:nvPr>
            <p:ph sz="quarter" idx="1"/>
          </p:nvPr>
        </p:nvSpPr>
        <p:spPr/>
        <p:txBody>
          <a:bodyPr/>
          <a:lstStyle/>
          <a:p>
            <a:r>
              <a:rPr lang="en-US" dirty="0" smtClean="0"/>
              <a:t>Willingness to pay unobserved. Firms invent a pricing scheme to price discriminate.</a:t>
            </a:r>
          </a:p>
          <a:p>
            <a:endParaRPr lang="en-US" dirty="0" smtClean="0"/>
          </a:p>
          <a:p>
            <a:pPr lvl="1"/>
            <a:r>
              <a:rPr lang="en-US" dirty="0" smtClean="0"/>
              <a:t>WTP for playing golf</a:t>
            </a:r>
          </a:p>
          <a:p>
            <a:pPr lvl="1"/>
            <a:r>
              <a:rPr lang="en-US" dirty="0" smtClean="0"/>
              <a:t>WTP for printers</a:t>
            </a:r>
          </a:p>
          <a:p>
            <a:pPr lvl="1"/>
            <a:r>
              <a:rPr lang="en-US" dirty="0" smtClean="0"/>
              <a:t>WTP for interest rates</a:t>
            </a:r>
          </a:p>
          <a:p>
            <a:pPr lvl="1"/>
            <a:r>
              <a:rPr lang="en-US" dirty="0" smtClean="0"/>
              <a:t>WTP for data usage on mobile phone</a:t>
            </a:r>
          </a:p>
          <a:p>
            <a:pPr lvl="1"/>
            <a:r>
              <a:rPr lang="en-US" dirty="0" smtClean="0"/>
              <a:t>etc.</a:t>
            </a:r>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Second-degree (two-part tariff)</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33</a:t>
            </a:fld>
            <a:endParaRPr lang="th-TH"/>
          </a:p>
        </p:txBody>
      </p:sp>
      <p:sp>
        <p:nvSpPr>
          <p:cNvPr id="4" name="Content Placeholder 3"/>
          <p:cNvSpPr>
            <a:spLocks noGrp="1"/>
          </p:cNvSpPr>
          <p:nvPr>
            <p:ph sz="quarter" idx="1"/>
          </p:nvPr>
        </p:nvSpPr>
        <p:spPr/>
        <p:txBody>
          <a:bodyPr/>
          <a:lstStyle/>
          <a:p>
            <a:r>
              <a:rPr lang="en-US" dirty="0" smtClean="0"/>
              <a:t>One Two-part tariff</a:t>
            </a:r>
          </a:p>
          <a:p>
            <a:pPr lvl="1"/>
            <a:r>
              <a:rPr lang="en-US" dirty="0" smtClean="0"/>
              <a:t>Golf course membership + green fee</a:t>
            </a:r>
          </a:p>
          <a:p>
            <a:pPr lvl="1"/>
            <a:r>
              <a:rPr lang="en-US" dirty="0" smtClean="0"/>
              <a:t>Printer + ink</a:t>
            </a:r>
          </a:p>
          <a:p>
            <a:pPr lvl="1">
              <a:buNone/>
            </a:pPr>
            <a:endParaRPr lang="en-US" dirty="0"/>
          </a:p>
          <a:p>
            <a:pPr lvl="1">
              <a:buNone/>
            </a:pPr>
            <a:endParaRPr lang="en-US" dirty="0" smtClean="0"/>
          </a:p>
          <a:p>
            <a:pPr lvl="1">
              <a:buNone/>
            </a:pPr>
            <a:endParaRPr lang="en-US"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Second-degree (Bundling)</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34</a:t>
            </a:fld>
            <a:endParaRPr lang="th-TH"/>
          </a:p>
        </p:txBody>
      </p:sp>
      <p:sp>
        <p:nvSpPr>
          <p:cNvPr id="4" name="Content Placeholder 3"/>
          <p:cNvSpPr>
            <a:spLocks noGrp="1"/>
          </p:cNvSpPr>
          <p:nvPr>
            <p:ph sz="quarter" idx="1"/>
          </p:nvPr>
        </p:nvSpPr>
        <p:spPr>
          <a:xfrm>
            <a:off x="612648" y="1600200"/>
            <a:ext cx="8153400" cy="4686320"/>
          </a:xfrm>
        </p:spPr>
        <p:txBody>
          <a:bodyPr>
            <a:normAutofit/>
          </a:bodyPr>
          <a:lstStyle/>
          <a:p>
            <a:r>
              <a:rPr lang="en-US" dirty="0" smtClean="0"/>
              <a:t>Multiple Two-part tariffs</a:t>
            </a:r>
          </a:p>
          <a:p>
            <a:pPr lvl="1"/>
            <a:r>
              <a:rPr lang="en-US" dirty="0" smtClean="0"/>
              <a:t>Bank Loan =&gt; different collateral vs. interest rates</a:t>
            </a:r>
          </a:p>
          <a:p>
            <a:pPr lvl="1"/>
            <a:r>
              <a:rPr lang="en-US" dirty="0" smtClean="0"/>
              <a:t>Example: borrowing packages for a 10 million baht loan.</a:t>
            </a:r>
          </a:p>
          <a:p>
            <a:pPr lvl="1"/>
            <a:endParaRPr lang="en-US" dirty="0" smtClean="0"/>
          </a:p>
          <a:p>
            <a:pPr lvl="1"/>
            <a:endParaRPr lang="en-US" dirty="0" smtClean="0"/>
          </a:p>
          <a:p>
            <a:pPr lvl="1"/>
            <a:endParaRPr lang="en-US" dirty="0" smtClean="0"/>
          </a:p>
          <a:p>
            <a:pPr lvl="1">
              <a:buNone/>
            </a:pPr>
            <a:endParaRPr lang="en-US" dirty="0" smtClean="0"/>
          </a:p>
          <a:p>
            <a:pPr lvl="1"/>
            <a:r>
              <a:rPr lang="en-US" dirty="0" smtClean="0"/>
              <a:t>MLR = Minimum Loan Rate (now ≈ 7.25%)</a:t>
            </a:r>
            <a:endParaRPr lang="th-TH" dirty="0"/>
          </a:p>
        </p:txBody>
      </p:sp>
      <p:graphicFrame>
        <p:nvGraphicFramePr>
          <p:cNvPr id="5" name="Table 4"/>
          <p:cNvGraphicFramePr>
            <a:graphicFrameLocks noGrp="1"/>
          </p:cNvGraphicFramePr>
          <p:nvPr/>
        </p:nvGraphicFramePr>
        <p:xfrm>
          <a:off x="1571604" y="3671450"/>
          <a:ext cx="6096000" cy="1483360"/>
        </p:xfrm>
        <a:graphic>
          <a:graphicData uri="http://schemas.openxmlformats.org/drawingml/2006/table">
            <a:tbl>
              <a:tblPr firstRow="1" bandRow="1">
                <a:tableStyleId>{5C22544A-7EE6-4342-B048-85BDC9FD1C3A}</a:tableStyleId>
              </a:tblPr>
              <a:tblGrid>
                <a:gridCol w="2032000"/>
                <a:gridCol w="2032000"/>
                <a:gridCol w="2032000"/>
              </a:tblGrid>
              <a:tr h="370840">
                <a:tc>
                  <a:txBody>
                    <a:bodyPr/>
                    <a:lstStyle/>
                    <a:p>
                      <a:pPr algn="ctr"/>
                      <a:r>
                        <a:rPr lang="en-US" dirty="0" smtClean="0"/>
                        <a:t>Option No.</a:t>
                      </a:r>
                      <a:endParaRPr lang="th-TH" dirty="0"/>
                    </a:p>
                  </a:txBody>
                  <a:tcPr/>
                </a:tc>
                <a:tc>
                  <a:txBody>
                    <a:bodyPr/>
                    <a:lstStyle/>
                    <a:p>
                      <a:pPr algn="ctr"/>
                      <a:r>
                        <a:rPr lang="en-US" dirty="0" smtClean="0"/>
                        <a:t>Collateral</a:t>
                      </a:r>
                      <a:endParaRPr lang="th-TH" dirty="0"/>
                    </a:p>
                  </a:txBody>
                  <a:tcPr/>
                </a:tc>
                <a:tc>
                  <a:txBody>
                    <a:bodyPr/>
                    <a:lstStyle/>
                    <a:p>
                      <a:pPr algn="ctr"/>
                      <a:r>
                        <a:rPr lang="en-US" dirty="0" smtClean="0"/>
                        <a:t>Interest Rate</a:t>
                      </a:r>
                      <a:endParaRPr lang="th-TH" dirty="0"/>
                    </a:p>
                  </a:txBody>
                  <a:tcPr/>
                </a:tc>
              </a:tr>
              <a:tr h="370840">
                <a:tc>
                  <a:txBody>
                    <a:bodyPr/>
                    <a:lstStyle/>
                    <a:p>
                      <a:pPr algn="ctr"/>
                      <a:r>
                        <a:rPr lang="en-US" dirty="0" smtClean="0"/>
                        <a:t>1</a:t>
                      </a:r>
                      <a:endParaRPr lang="th-TH" dirty="0"/>
                    </a:p>
                  </a:txBody>
                  <a:tcPr/>
                </a:tc>
                <a:tc>
                  <a:txBody>
                    <a:bodyPr/>
                    <a:lstStyle/>
                    <a:p>
                      <a:pPr algn="ctr"/>
                      <a:r>
                        <a:rPr lang="en-US" dirty="0" smtClean="0"/>
                        <a:t>10 million</a:t>
                      </a:r>
                      <a:endParaRPr lang="th-TH" dirty="0"/>
                    </a:p>
                  </a:txBody>
                  <a:tcPr/>
                </a:tc>
                <a:tc>
                  <a:txBody>
                    <a:bodyPr/>
                    <a:lstStyle/>
                    <a:p>
                      <a:pPr algn="ctr"/>
                      <a:r>
                        <a:rPr lang="en-US" dirty="0" smtClean="0"/>
                        <a:t>MLR + 1</a:t>
                      </a:r>
                      <a:endParaRPr lang="th-TH" dirty="0"/>
                    </a:p>
                  </a:txBody>
                  <a:tcPr/>
                </a:tc>
              </a:tr>
              <a:tr h="370840">
                <a:tc>
                  <a:txBody>
                    <a:bodyPr/>
                    <a:lstStyle/>
                    <a:p>
                      <a:pPr algn="ctr"/>
                      <a:r>
                        <a:rPr lang="en-US" dirty="0" smtClean="0"/>
                        <a:t>2</a:t>
                      </a:r>
                      <a:endParaRPr lang="th-TH" dirty="0"/>
                    </a:p>
                  </a:txBody>
                  <a:tcPr/>
                </a:tc>
                <a:tc>
                  <a:txBody>
                    <a:bodyPr/>
                    <a:lstStyle/>
                    <a:p>
                      <a:pPr algn="ctr"/>
                      <a:r>
                        <a:rPr lang="en-US" dirty="0" smtClean="0"/>
                        <a:t>8 million</a:t>
                      </a:r>
                      <a:endParaRPr lang="th-TH" dirty="0"/>
                    </a:p>
                  </a:txBody>
                  <a:tcPr/>
                </a:tc>
                <a:tc>
                  <a:txBody>
                    <a:bodyPr/>
                    <a:lstStyle/>
                    <a:p>
                      <a:pPr algn="ctr"/>
                      <a:r>
                        <a:rPr lang="en-US" dirty="0" smtClean="0"/>
                        <a:t>MLR + 3</a:t>
                      </a:r>
                      <a:endParaRPr lang="th-TH" dirty="0"/>
                    </a:p>
                  </a:txBody>
                  <a:tcPr/>
                </a:tc>
              </a:tr>
              <a:tr h="370840">
                <a:tc>
                  <a:txBody>
                    <a:bodyPr/>
                    <a:lstStyle/>
                    <a:p>
                      <a:pPr algn="ctr"/>
                      <a:r>
                        <a:rPr lang="en-US" dirty="0" smtClean="0"/>
                        <a:t>3</a:t>
                      </a:r>
                      <a:endParaRPr lang="th-TH" dirty="0"/>
                    </a:p>
                  </a:txBody>
                  <a:tcPr/>
                </a:tc>
                <a:tc>
                  <a:txBody>
                    <a:bodyPr/>
                    <a:lstStyle/>
                    <a:p>
                      <a:pPr algn="ctr"/>
                      <a:r>
                        <a:rPr lang="en-US" dirty="0" smtClean="0"/>
                        <a:t>5 million</a:t>
                      </a:r>
                      <a:endParaRPr lang="th-TH" dirty="0"/>
                    </a:p>
                  </a:txBody>
                  <a:tcPr/>
                </a:tc>
                <a:tc>
                  <a:txBody>
                    <a:bodyPr/>
                    <a:lstStyle/>
                    <a:p>
                      <a:pPr algn="ctr"/>
                      <a:r>
                        <a:rPr lang="en-US" dirty="0" smtClean="0"/>
                        <a:t>MLR + 5</a:t>
                      </a:r>
                      <a:endParaRPr lang="th-TH" dirty="0"/>
                    </a:p>
                  </a:txBody>
                  <a:tcPr/>
                </a:tc>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Online Music Pricing (Case Study)</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35</a:t>
            </a:fld>
            <a:endParaRPr lang="th-TH"/>
          </a:p>
        </p:txBody>
      </p:sp>
      <p:pic>
        <p:nvPicPr>
          <p:cNvPr id="3076" name="Picture 4" descr="http://gportt.files.wordpress.com/2011/03/itunes-vs-apple-top-10-pricing.jpg"/>
          <p:cNvPicPr>
            <a:picLocks noChangeAspect="1" noChangeArrowheads="1"/>
          </p:cNvPicPr>
          <p:nvPr/>
        </p:nvPicPr>
        <p:blipFill>
          <a:blip r:embed="rId2"/>
          <a:srcRect/>
          <a:stretch>
            <a:fillRect/>
          </a:stretch>
        </p:blipFill>
        <p:spPr bwMode="auto">
          <a:xfrm>
            <a:off x="698112" y="1595423"/>
            <a:ext cx="7874416" cy="4619659"/>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Online Music Pricing (Case Study)</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36</a:t>
            </a:fld>
            <a:endParaRPr lang="th-TH"/>
          </a:p>
        </p:txBody>
      </p:sp>
      <p:sp>
        <p:nvSpPr>
          <p:cNvPr id="4" name="Content Placeholder 3"/>
          <p:cNvSpPr>
            <a:spLocks noGrp="1"/>
          </p:cNvSpPr>
          <p:nvPr>
            <p:ph sz="quarter" idx="1"/>
          </p:nvPr>
        </p:nvSpPr>
        <p:spPr/>
        <p:txBody>
          <a:bodyPr>
            <a:normAutofit/>
          </a:bodyPr>
          <a:lstStyle/>
          <a:p>
            <a:endParaRPr lang="en-US" sz="3600" dirty="0" smtClean="0"/>
          </a:p>
          <a:p>
            <a:endParaRPr lang="en-US" sz="3600" dirty="0" smtClean="0"/>
          </a:p>
          <a:p>
            <a:pPr>
              <a:buNone/>
            </a:pPr>
            <a:r>
              <a:rPr lang="en-US" sz="3600" b="1" dirty="0" smtClean="0"/>
              <a:t>Why do you think </a:t>
            </a:r>
            <a:r>
              <a:rPr lang="en-US" sz="3600" b="1" dirty="0" err="1" smtClean="0"/>
              <a:t>iTune</a:t>
            </a:r>
            <a:r>
              <a:rPr lang="en-US" sz="3600" b="1" dirty="0" smtClean="0"/>
              <a:t> can charge more than Amazon for some songs? </a:t>
            </a:r>
            <a:endParaRPr lang="th-TH" sz="36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5. Strategic Behavior</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37</a:t>
            </a:fld>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Strategic Behavior</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38</a:t>
            </a:fld>
            <a:endParaRPr lang="th-TH"/>
          </a:p>
        </p:txBody>
      </p:sp>
      <p:sp>
        <p:nvSpPr>
          <p:cNvPr id="4" name="Content Placeholder 3"/>
          <p:cNvSpPr>
            <a:spLocks noGrp="1"/>
          </p:cNvSpPr>
          <p:nvPr>
            <p:ph sz="quarter" idx="1"/>
          </p:nvPr>
        </p:nvSpPr>
        <p:spPr>
          <a:xfrm>
            <a:off x="612648" y="1600200"/>
            <a:ext cx="8153400" cy="4829196"/>
          </a:xfrm>
        </p:spPr>
        <p:txBody>
          <a:bodyPr>
            <a:normAutofit/>
          </a:bodyPr>
          <a:lstStyle/>
          <a:p>
            <a:r>
              <a:rPr lang="en-US" dirty="0" smtClean="0"/>
              <a:t>A set of actions a firm can take to influence the market environment so as to increase profits.</a:t>
            </a:r>
          </a:p>
          <a:p>
            <a:endParaRPr lang="en-US" dirty="0" smtClean="0"/>
          </a:p>
          <a:p>
            <a:r>
              <a:rPr lang="en-US" dirty="0" smtClean="0"/>
              <a:t>Market environment = all factors that influence market outcome.</a:t>
            </a:r>
          </a:p>
          <a:p>
            <a:pPr lvl="1"/>
            <a:r>
              <a:rPr lang="en-US" dirty="0" smtClean="0"/>
              <a:t>i.e. prices, quantities, profits, welfare</a:t>
            </a:r>
          </a:p>
          <a:p>
            <a:pPr lvl="1"/>
            <a:r>
              <a:rPr lang="en-US" dirty="0" smtClean="0"/>
              <a:t>beliefs of customers, competitors</a:t>
            </a:r>
          </a:p>
          <a:p>
            <a:pPr lvl="1"/>
            <a:r>
              <a:rPr lang="en-US" dirty="0" smtClean="0"/>
              <a:t>production capacity</a:t>
            </a:r>
          </a:p>
          <a:p>
            <a:pPr lvl="1"/>
            <a:r>
              <a:rPr lang="en-US" dirty="0" smtClean="0"/>
              <a:t>costs of competitors, competitors actions, etc.</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 and Commitment</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39</a:t>
            </a:fld>
            <a:endParaRPr lang="th-TH"/>
          </a:p>
        </p:txBody>
      </p:sp>
      <p:sp>
        <p:nvSpPr>
          <p:cNvPr id="4" name="Content Placeholder 3"/>
          <p:cNvSpPr>
            <a:spLocks noGrp="1"/>
          </p:cNvSpPr>
          <p:nvPr>
            <p:ph sz="quarter" idx="1"/>
          </p:nvPr>
        </p:nvSpPr>
        <p:spPr>
          <a:xfrm>
            <a:off x="612648" y="1600200"/>
            <a:ext cx="8153400" cy="4757758"/>
          </a:xfrm>
        </p:spPr>
        <p:txBody>
          <a:bodyPr>
            <a:normAutofit fontScale="85000" lnSpcReduction="10000"/>
          </a:bodyPr>
          <a:lstStyle/>
          <a:p>
            <a:pPr>
              <a:buNone/>
            </a:pPr>
            <a:r>
              <a:rPr lang="en-US" dirty="0" smtClean="0"/>
              <a:t>	Firms can use strategic behaviors to harm their rival and benefit themselves. For a strategic behavior to work, firms need to have the followings:</a:t>
            </a:r>
          </a:p>
          <a:p>
            <a:endParaRPr lang="en-US" dirty="0" smtClean="0"/>
          </a:p>
          <a:p>
            <a:pPr>
              <a:buNone/>
            </a:pPr>
            <a:r>
              <a:rPr lang="en-US" dirty="0" smtClean="0"/>
              <a:t>1. Advantage - the firm that uses strategic actions should have some “advantage” over its competitor(s). For example, lower cost, more loyal customers, and higher production capacity.</a:t>
            </a:r>
          </a:p>
          <a:p>
            <a:endParaRPr lang="en-US" dirty="0" smtClean="0"/>
          </a:p>
          <a:p>
            <a:pPr>
              <a:buNone/>
            </a:pPr>
            <a:r>
              <a:rPr lang="en-US" dirty="0" smtClean="0"/>
              <a:t>2. Commitment - to succeed, firm should be able to commit to its behavior (credible threats). Otherwise, the competitors would not believe and the strategic actions would not result in desirable outcomes for the firm that use it. </a:t>
            </a:r>
            <a:endParaRPr lang="th-TH"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Predatory pricing, Limit pricing</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40</a:t>
            </a:fld>
            <a:endParaRPr lang="th-TH"/>
          </a:p>
        </p:txBody>
      </p:sp>
      <p:sp>
        <p:nvSpPr>
          <p:cNvPr id="4" name="Content Placeholder 3"/>
          <p:cNvSpPr>
            <a:spLocks noGrp="1"/>
          </p:cNvSpPr>
          <p:nvPr>
            <p:ph sz="quarter" idx="1"/>
          </p:nvPr>
        </p:nvSpPr>
        <p:spPr>
          <a:xfrm>
            <a:off x="500034" y="1643050"/>
            <a:ext cx="8153400" cy="4900634"/>
          </a:xfrm>
        </p:spPr>
        <p:txBody>
          <a:bodyPr>
            <a:normAutofit/>
          </a:bodyPr>
          <a:lstStyle/>
          <a:p>
            <a:r>
              <a:rPr lang="en-US" sz="3200" dirty="0" smtClean="0"/>
              <a:t>Predatory pricing </a:t>
            </a:r>
            <a:r>
              <a:rPr lang="en-US" sz="3200" dirty="0" smtClean="0">
                <a:sym typeface="Wingdings" pitchFamily="2" charset="2"/>
              </a:rPr>
              <a:t> a firm charges price below its rival’s MC to drive the rival out of business.</a:t>
            </a:r>
          </a:p>
          <a:p>
            <a:endParaRPr lang="en-US" sz="3200" dirty="0" smtClean="0">
              <a:sym typeface="Wingdings" pitchFamily="2" charset="2"/>
            </a:endParaRPr>
          </a:p>
          <a:p>
            <a:endParaRPr lang="en-US" sz="3200" dirty="0" smtClean="0">
              <a:sym typeface="Wingdings" pitchFamily="2" charset="2"/>
            </a:endParaRPr>
          </a:p>
          <a:p>
            <a:r>
              <a:rPr lang="en-US" sz="3200" dirty="0" smtClean="0">
                <a:sym typeface="Wingdings" pitchFamily="2" charset="2"/>
              </a:rPr>
              <a:t>Limit pricing  a firm sets low price or high quantity to make it unprofitable for the entrant to enter.</a:t>
            </a:r>
            <a:r>
              <a:rPr lang="en-US" sz="3200" dirty="0" smtClean="0"/>
              <a:t> </a:t>
            </a:r>
            <a:endParaRPr lang="th-TH" sz="32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Predatory pricing (Sugar in the US.)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41</a:t>
            </a:fld>
            <a:endParaRPr lang="th-TH"/>
          </a:p>
        </p:txBody>
      </p:sp>
      <p:sp>
        <p:nvSpPr>
          <p:cNvPr id="4" name="Content Placeholder 3"/>
          <p:cNvSpPr>
            <a:spLocks noGrp="1"/>
          </p:cNvSpPr>
          <p:nvPr>
            <p:ph sz="quarter" idx="1"/>
          </p:nvPr>
        </p:nvSpPr>
        <p:spPr>
          <a:xfrm>
            <a:off x="612648" y="1600200"/>
            <a:ext cx="8153400" cy="4900634"/>
          </a:xfrm>
        </p:spPr>
        <p:txBody>
          <a:bodyPr>
            <a:normAutofit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a:p>
            <a:r>
              <a:rPr lang="en-US" dirty="0" smtClean="0"/>
              <a:t>Margin of price over average variable cost (cents per 100 pounds refined sugar) over time.</a:t>
            </a:r>
          </a:p>
        </p:txBody>
      </p:sp>
      <p:pic>
        <p:nvPicPr>
          <p:cNvPr id="2051" name="Picture 3"/>
          <p:cNvPicPr>
            <a:picLocks noChangeAspect="1" noChangeArrowheads="1"/>
          </p:cNvPicPr>
          <p:nvPr/>
        </p:nvPicPr>
        <p:blipFill>
          <a:blip r:embed="rId2"/>
          <a:srcRect l="29044" t="27539" r="15808" b="20740"/>
          <a:stretch>
            <a:fillRect/>
          </a:stretch>
        </p:blipFill>
        <p:spPr bwMode="auto">
          <a:xfrm>
            <a:off x="1000100" y="1643050"/>
            <a:ext cx="7143800" cy="3714776"/>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strategies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42</a:t>
            </a:fld>
            <a:endParaRPr lang="th-TH"/>
          </a:p>
        </p:txBody>
      </p:sp>
      <p:sp>
        <p:nvSpPr>
          <p:cNvPr id="4" name="Content Placeholder 3"/>
          <p:cNvSpPr>
            <a:spLocks noGrp="1"/>
          </p:cNvSpPr>
          <p:nvPr>
            <p:ph sz="quarter" idx="1"/>
          </p:nvPr>
        </p:nvSpPr>
        <p:spPr/>
        <p:txBody>
          <a:bodyPr>
            <a:normAutofit/>
          </a:bodyPr>
          <a:lstStyle/>
          <a:p>
            <a:r>
              <a:rPr lang="en-US" sz="3200" dirty="0" smtClean="0"/>
              <a:t>Strategic Investment</a:t>
            </a:r>
          </a:p>
          <a:p>
            <a:pPr lvl="1"/>
            <a:r>
              <a:rPr lang="en-US" sz="2800" dirty="0" smtClean="0"/>
              <a:t>Building excess capacity</a:t>
            </a:r>
            <a:endParaRPr lang="en-US" sz="2500" dirty="0" smtClean="0"/>
          </a:p>
          <a:p>
            <a:pPr lvl="1"/>
            <a:r>
              <a:rPr lang="en-US" sz="2800" dirty="0" smtClean="0"/>
              <a:t>Limit company’s own capacity</a:t>
            </a:r>
          </a:p>
          <a:p>
            <a:pPr lvl="1"/>
            <a:r>
              <a:rPr lang="en-US" sz="2800" dirty="0" smtClean="0"/>
              <a:t>R&amp;D</a:t>
            </a:r>
          </a:p>
          <a:p>
            <a:pPr lvl="1"/>
            <a:r>
              <a:rPr lang="en-US" sz="2800" dirty="0" smtClean="0"/>
              <a:t>etc.</a:t>
            </a:r>
          </a:p>
          <a:p>
            <a:r>
              <a:rPr lang="en-US" sz="3200" dirty="0" smtClean="0"/>
              <a:t>Raising Rival’s costs</a:t>
            </a:r>
          </a:p>
          <a:p>
            <a:pPr lvl="1"/>
            <a:r>
              <a:rPr lang="en-US" sz="2800" dirty="0" smtClean="0"/>
              <a:t>Through all means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6. Vertical Integration &amp; Restraint</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43</a:t>
            </a:fld>
            <a:endParaRPr lang="th-TH"/>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44</a:t>
            </a:fld>
            <a:endParaRPr lang="th-TH"/>
          </a:p>
        </p:txBody>
      </p:sp>
      <p:sp>
        <p:nvSpPr>
          <p:cNvPr id="4" name="Content Placeholder 3"/>
          <p:cNvSpPr>
            <a:spLocks noGrp="1"/>
          </p:cNvSpPr>
          <p:nvPr>
            <p:ph sz="quarter" idx="1"/>
          </p:nvPr>
        </p:nvSpPr>
        <p:spPr>
          <a:xfrm>
            <a:off x="612648" y="1600200"/>
            <a:ext cx="8153400" cy="4686320"/>
          </a:xfrm>
        </p:spPr>
        <p:txBody>
          <a:bodyPr>
            <a:normAutofit/>
          </a:bodyPr>
          <a:lstStyle/>
          <a:p>
            <a:r>
              <a:rPr lang="en-US" dirty="0" smtClean="0"/>
              <a:t>Vertical Integration - Firms at different levels of the supply chain merge.</a:t>
            </a:r>
          </a:p>
          <a:p>
            <a:pPr lvl="1"/>
            <a:r>
              <a:rPr lang="en-US" dirty="0" smtClean="0"/>
              <a:t>Horizontal Integration - Firms that are at the same level of supply chain merge/</a:t>
            </a:r>
          </a:p>
          <a:p>
            <a:endParaRPr lang="en-US" dirty="0" smtClean="0"/>
          </a:p>
          <a:p>
            <a:r>
              <a:rPr lang="en-US" dirty="0" smtClean="0"/>
              <a:t>Vertical Restrains - A firm restricts behaviors of other firms that are at a different level of supply chain.</a:t>
            </a:r>
          </a:p>
          <a:p>
            <a:r>
              <a:rPr lang="en-US" b="1" dirty="0" smtClean="0"/>
              <a:t>When to integrate and when to restrain?</a:t>
            </a:r>
            <a:endParaRPr lang="th-TH" b="1"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6.1 Vertical Integration</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45</a:t>
            </a:fld>
            <a:endParaRPr lang="th-TH"/>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Gains from vertical integration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46</a:t>
            </a:fld>
            <a:endParaRPr lang="th-TH"/>
          </a:p>
        </p:txBody>
      </p:sp>
      <p:sp>
        <p:nvSpPr>
          <p:cNvPr id="4" name="Content Placeholder 3"/>
          <p:cNvSpPr>
            <a:spLocks noGrp="1"/>
          </p:cNvSpPr>
          <p:nvPr>
            <p:ph sz="quarter" idx="1"/>
          </p:nvPr>
        </p:nvSpPr>
        <p:spPr>
          <a:xfrm>
            <a:off x="612648" y="1600200"/>
            <a:ext cx="8153400" cy="4757758"/>
          </a:xfrm>
        </p:spPr>
        <p:txBody>
          <a:bodyPr>
            <a:normAutofit/>
          </a:bodyPr>
          <a:lstStyle/>
          <a:p>
            <a:pPr>
              <a:buNone/>
            </a:pPr>
            <a:r>
              <a:rPr lang="en-US" dirty="0" smtClean="0"/>
              <a:t>Reduce cost and reduce market externalities</a:t>
            </a:r>
          </a:p>
          <a:p>
            <a:pPr>
              <a:buNone/>
            </a:pPr>
            <a:r>
              <a:rPr lang="en-US" dirty="0" smtClean="0"/>
              <a:t>1. Lower transaction costs</a:t>
            </a:r>
          </a:p>
          <a:p>
            <a:pPr>
              <a:buNone/>
            </a:pPr>
            <a:r>
              <a:rPr lang="en-US" dirty="0" smtClean="0"/>
              <a:t>2. Assure supply</a:t>
            </a:r>
          </a:p>
          <a:p>
            <a:pPr>
              <a:buNone/>
            </a:pPr>
            <a:r>
              <a:rPr lang="en-US" dirty="0" smtClean="0"/>
              <a:t>3. Correct market failure (externalities)</a:t>
            </a:r>
          </a:p>
          <a:p>
            <a:pPr>
              <a:buNone/>
            </a:pPr>
            <a:r>
              <a:rPr lang="en-US" dirty="0" smtClean="0"/>
              <a:t>4. Avoid government rules</a:t>
            </a:r>
          </a:p>
          <a:p>
            <a:pPr>
              <a:buNone/>
            </a:pPr>
            <a:r>
              <a:rPr lang="en-US" dirty="0" smtClean="0"/>
              <a:t>5. Gain market power</a:t>
            </a:r>
          </a:p>
          <a:p>
            <a:pPr>
              <a:buNone/>
            </a:pPr>
            <a:r>
              <a:rPr lang="en-US" dirty="0" smtClean="0"/>
              <a:t>6. Eliminate market power</a:t>
            </a:r>
          </a:p>
          <a:p>
            <a:pPr>
              <a:buNone/>
            </a:pPr>
            <a:r>
              <a:rPr lang="en-US" dirty="0" smtClean="0"/>
              <a:t>7. Avoid double marginalization!</a:t>
            </a:r>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Double Marginalization </a:t>
            </a:r>
            <a:r>
              <a:rPr lang="en-US" dirty="0" smtClean="0"/>
              <a:t>(</a:t>
            </a:r>
            <a:r>
              <a:rPr lang="en-US" sz="3100" dirty="0" smtClean="0"/>
              <a:t>Monopoly </a:t>
            </a:r>
            <a:r>
              <a:rPr lang="en-US" dirty="0" smtClean="0"/>
              <a:t>    </a:t>
            </a:r>
            <a:r>
              <a:rPr lang="en-US" sz="3200" dirty="0" err="1" smtClean="0"/>
              <a:t>Monopoly</a:t>
            </a:r>
            <a:r>
              <a:rPr lang="en-US" dirty="0" smtClean="0"/>
              <a:t>)</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47</a:t>
            </a:fld>
            <a:endParaRPr lang="th-TH"/>
          </a:p>
        </p:txBody>
      </p:sp>
      <p:sp>
        <p:nvSpPr>
          <p:cNvPr id="4" name="Content Placeholder 3"/>
          <p:cNvSpPr>
            <a:spLocks noGrp="1"/>
          </p:cNvSpPr>
          <p:nvPr>
            <p:ph sz="quarter" idx="1"/>
          </p:nvPr>
        </p:nvSpPr>
        <p:spPr/>
        <p:txBody>
          <a:bodyPr/>
          <a:lstStyle/>
          <a:p>
            <a:r>
              <a:rPr lang="en-US" dirty="0" smtClean="0"/>
              <a:t>Quantity is restricted at both levels</a:t>
            </a:r>
            <a:r>
              <a:rPr lang="en-US" dirty="0"/>
              <a:t> </a:t>
            </a:r>
            <a:r>
              <a:rPr lang="en-US" dirty="0" smtClean="0">
                <a:sym typeface="Wingdings" pitchFamily="2" charset="2"/>
              </a:rPr>
              <a:t> very inefficient.</a:t>
            </a:r>
          </a:p>
          <a:p>
            <a:r>
              <a:rPr lang="en-US" dirty="0" smtClean="0">
                <a:sym typeface="Wingdings" pitchFamily="2" charset="2"/>
              </a:rPr>
              <a:t>Graph:</a:t>
            </a:r>
            <a:endParaRPr lang="en-US" dirty="0" smtClean="0"/>
          </a:p>
        </p:txBody>
      </p:sp>
      <p:sp>
        <p:nvSpPr>
          <p:cNvPr id="5" name="Right Arrow 4"/>
          <p:cNvSpPr/>
          <p:nvPr/>
        </p:nvSpPr>
        <p:spPr>
          <a:xfrm>
            <a:off x="6286512" y="514110"/>
            <a:ext cx="50006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Double Marginalization </a:t>
            </a:r>
            <a:r>
              <a:rPr lang="en-US" dirty="0" smtClean="0"/>
              <a:t>(</a:t>
            </a:r>
            <a:r>
              <a:rPr lang="en-US" sz="3100" dirty="0" smtClean="0"/>
              <a:t>Monopoly</a:t>
            </a:r>
            <a:r>
              <a:rPr lang="en-US" dirty="0" smtClean="0"/>
              <a:t>     </a:t>
            </a:r>
            <a:r>
              <a:rPr lang="en-US" sz="3200" dirty="0" smtClean="0"/>
              <a:t>competitive</a:t>
            </a:r>
            <a:r>
              <a:rPr lang="en-US" dirty="0" smtClean="0"/>
              <a:t>)</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48</a:t>
            </a:fld>
            <a:endParaRPr lang="th-TH"/>
          </a:p>
        </p:txBody>
      </p:sp>
      <p:sp>
        <p:nvSpPr>
          <p:cNvPr id="4" name="Content Placeholder 3"/>
          <p:cNvSpPr>
            <a:spLocks noGrp="1"/>
          </p:cNvSpPr>
          <p:nvPr>
            <p:ph sz="quarter" idx="1"/>
          </p:nvPr>
        </p:nvSpPr>
        <p:spPr/>
        <p:txBody>
          <a:bodyPr/>
          <a:lstStyle/>
          <a:p>
            <a:r>
              <a:rPr lang="en-US" dirty="0" smtClean="0"/>
              <a:t>Quantity not restricted at the downstream level. More efficient than Monopoly -&gt; Monopoly. But since the upstream is a monopoly, there would still be some inefficiency.</a:t>
            </a:r>
          </a:p>
          <a:p>
            <a:r>
              <a:rPr lang="en-US" dirty="0" smtClean="0"/>
              <a:t>Graph:</a:t>
            </a:r>
            <a:endParaRPr lang="th-TH" dirty="0"/>
          </a:p>
        </p:txBody>
      </p:sp>
      <p:sp>
        <p:nvSpPr>
          <p:cNvPr id="5" name="Right Arrow 4"/>
          <p:cNvSpPr/>
          <p:nvPr/>
        </p:nvSpPr>
        <p:spPr>
          <a:xfrm>
            <a:off x="6287610" y="514110"/>
            <a:ext cx="50006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Vertical Integration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49</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An upstream monopoly gains from vertical integration when downstream firms are not perfectly competitive.</a:t>
            </a:r>
          </a:p>
          <a:p>
            <a:r>
              <a:rPr lang="en-US" dirty="0" smtClean="0"/>
              <a:t>But vertical integration is not always feasible.</a:t>
            </a:r>
            <a:endParaRPr lang="th-TH"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6.2 Vertical Restraints</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50</a:t>
            </a:fld>
            <a:endParaRPr lang="th-TH"/>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Vertical Restraints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51</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Upstream firms restrict behaviors of downstream firms.</a:t>
            </a:r>
          </a:p>
          <a:p>
            <a:pPr lvl="1"/>
            <a:r>
              <a:rPr lang="en-US" dirty="0" smtClean="0"/>
              <a:t>To increase upstream firms' profit</a:t>
            </a:r>
          </a:p>
          <a:p>
            <a:pPr lvl="1"/>
            <a:r>
              <a:rPr lang="en-US" dirty="0" smtClean="0"/>
              <a:t>Avoid double marginalization</a:t>
            </a:r>
          </a:p>
          <a:p>
            <a:pPr lvl="1"/>
            <a:r>
              <a:rPr lang="en-US" dirty="0" smtClean="0"/>
              <a:t>Increase sales effort by downstream firms</a:t>
            </a:r>
          </a:p>
          <a:p>
            <a:pPr lvl="1"/>
            <a:r>
              <a:rPr lang="en-US" dirty="0" smtClean="0"/>
              <a:t>Eliminate free-rider problems (externalities)</a:t>
            </a:r>
          </a:p>
          <a:p>
            <a:endParaRPr lang="en-US" dirty="0" smtClean="0"/>
          </a:p>
          <a:p>
            <a:r>
              <a:rPr lang="en-US" dirty="0" smtClean="0"/>
              <a:t>Sometimes it's more costly to vertically integrate.. so firms to vertical restraints. Sometimes the other way around is true.</a:t>
            </a:r>
            <a:endParaRPr lang="th-TH"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Reduce the free-rider problem</a:t>
            </a:r>
            <a:br>
              <a:rPr lang="en-US" dirty="0" smtClean="0"/>
            </a:br>
            <a:r>
              <a:rPr lang="en-US" dirty="0" smtClean="0"/>
              <a:t>(among distributors)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52</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Automobile agents</a:t>
            </a:r>
          </a:p>
          <a:p>
            <a:pPr>
              <a:buNone/>
            </a:pPr>
            <a:endParaRPr lang="en-US" dirty="0" smtClean="0"/>
          </a:p>
          <a:p>
            <a:r>
              <a:rPr lang="en-US" dirty="0" smtClean="0"/>
              <a:t>Food franchise</a:t>
            </a:r>
          </a:p>
          <a:p>
            <a:pPr>
              <a:buNone/>
            </a:pPr>
            <a:endParaRPr lang="en-US" dirty="0" smtClean="0"/>
          </a:p>
          <a:p>
            <a:r>
              <a:rPr lang="en-US" dirty="0" smtClean="0"/>
              <a:t>Etc.</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Reduce the free-rider problem</a:t>
            </a:r>
            <a:br>
              <a:rPr lang="en-US" dirty="0" smtClean="0"/>
            </a:br>
            <a:r>
              <a:rPr lang="en-US" dirty="0" smtClean="0"/>
              <a:t>(among manufacturers)</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53</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Exclusive dealings</a:t>
            </a:r>
          </a:p>
          <a:p>
            <a:pPr>
              <a:buNone/>
            </a:pPr>
            <a:endParaRPr lang="en-US" dirty="0" smtClean="0"/>
          </a:p>
          <a:p>
            <a:pPr>
              <a:buNone/>
            </a:pPr>
            <a:endParaRPr lang="en-US" dirty="0" smtClean="0"/>
          </a:p>
          <a:p>
            <a:pPr>
              <a:buNone/>
            </a:pPr>
            <a:endParaRPr lang="en-US" dirty="0" smtClean="0"/>
          </a:p>
          <a:p>
            <a:r>
              <a:rPr lang="en-US" dirty="0" smtClean="0"/>
              <a:t>Etc.</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7. Franchising</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54</a:t>
            </a:fld>
            <a:endParaRPr lang="th-TH"/>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Franchising</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55</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One of the methods to reduce double marginalization and increase the number of unit sold.</a:t>
            </a:r>
          </a:p>
          <a:p>
            <a:pPr lvl="1"/>
            <a:r>
              <a:rPr lang="en-US" dirty="0" smtClean="0"/>
              <a:t>Also helps solve the principal-agent problem.</a:t>
            </a:r>
          </a:p>
          <a:p>
            <a:pPr lvl="1"/>
            <a:r>
              <a:rPr lang="en-US" dirty="0" smtClean="0"/>
              <a:t>The franchisor charges 1) </a:t>
            </a:r>
            <a:r>
              <a:rPr lang="en-US" dirty="0" err="1" smtClean="0"/>
              <a:t>lumpsum</a:t>
            </a:r>
            <a:r>
              <a:rPr lang="en-US" dirty="0" smtClean="0"/>
              <a:t> franchise fee 2) variable fee</a:t>
            </a:r>
          </a:p>
          <a:p>
            <a:endParaRPr lang="en-US" dirty="0" smtClean="0"/>
          </a:p>
          <a:p>
            <a:r>
              <a:rPr lang="en-US" dirty="0" err="1" smtClean="0"/>
              <a:t>Lumpsum</a:t>
            </a:r>
            <a:r>
              <a:rPr lang="en-US" dirty="0" smtClean="0"/>
              <a:t> franchise fee = allows the manufacturer to extract available surplus</a:t>
            </a:r>
          </a:p>
          <a:p>
            <a:r>
              <a:rPr lang="en-US" dirty="0" smtClean="0"/>
              <a:t>variable fee = x% of total revenue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Franchising (example)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56</a:t>
            </a:fld>
            <a:endParaRPr lang="th-TH"/>
          </a:p>
        </p:txBody>
      </p:sp>
      <p:sp>
        <p:nvSpPr>
          <p:cNvPr id="4" name="Content Placeholder 3"/>
          <p:cNvSpPr>
            <a:spLocks noGrp="1"/>
          </p:cNvSpPr>
          <p:nvPr>
            <p:ph sz="quarter" idx="1"/>
          </p:nvPr>
        </p:nvSpPr>
        <p:spPr>
          <a:xfrm>
            <a:off x="612648" y="1600200"/>
            <a:ext cx="8153400" cy="4972072"/>
          </a:xfrm>
        </p:spPr>
        <p:txBody>
          <a:bodyPr>
            <a:normAutofit lnSpcReduction="10000"/>
          </a:bodyPr>
          <a:lstStyle/>
          <a:p>
            <a:pPr>
              <a:buNone/>
            </a:pPr>
            <a:r>
              <a:rPr lang="en-US" dirty="0" smtClean="0"/>
              <a:t>Diagram</a:t>
            </a:r>
          </a:p>
          <a:p>
            <a:pPr>
              <a:buNone/>
            </a:pPr>
            <a:endParaRPr lang="en-US" dirty="0" smtClean="0"/>
          </a:p>
          <a:p>
            <a:pPr>
              <a:buNone/>
            </a:pPr>
            <a:endParaRPr lang="en-US" dirty="0" smtClean="0"/>
          </a:p>
          <a:p>
            <a:pPr>
              <a:buNone/>
            </a:pPr>
            <a:endParaRPr lang="en-US" dirty="0" smtClean="0"/>
          </a:p>
          <a:p>
            <a:r>
              <a:rPr lang="en-US" dirty="0" smtClean="0"/>
              <a:t>Reduce marginalization at the retail-level by </a:t>
            </a:r>
          </a:p>
          <a:p>
            <a:pPr lvl="1"/>
            <a:r>
              <a:rPr lang="en-US" dirty="0" smtClean="0"/>
              <a:t>Selling franchise right to many franchisees.</a:t>
            </a:r>
          </a:p>
          <a:p>
            <a:pPr lvl="1"/>
            <a:r>
              <a:rPr lang="en-US" dirty="0" smtClean="0"/>
              <a:t>Setting a low retail price (retail price maintenance, </a:t>
            </a:r>
            <a:r>
              <a:rPr lang="en-US" sz="2000" dirty="0" smtClean="0"/>
              <a:t>RPM</a:t>
            </a:r>
            <a:r>
              <a:rPr lang="en-US" dirty="0" smtClean="0"/>
              <a:t>)</a:t>
            </a:r>
          </a:p>
          <a:p>
            <a:r>
              <a:rPr lang="en-US" dirty="0" smtClean="0"/>
              <a:t>Extract more profit from the franchisees through two-part tariff = </a:t>
            </a:r>
            <a:r>
              <a:rPr lang="en-US" sz="2800" dirty="0" smtClean="0"/>
              <a:t>fixed franchise fee + variable loyalty fee</a:t>
            </a:r>
            <a:endParaRPr lang="en-US" dirty="0"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8. Bundling and Tie-in Sale</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57</a:t>
            </a:fld>
            <a:endParaRPr lang="th-TH"/>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Bundling and Tie-in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58</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If the seller is a monopoly on both products</a:t>
            </a:r>
          </a:p>
          <a:p>
            <a:pPr lvl="1"/>
            <a:r>
              <a:rPr lang="en-US" dirty="0" smtClean="0"/>
              <a:t>Bundling can always increase profit</a:t>
            </a:r>
          </a:p>
          <a:p>
            <a:r>
              <a:rPr lang="en-US" dirty="0" smtClean="0"/>
              <a:t>If 1 product is competitive</a:t>
            </a:r>
          </a:p>
          <a:p>
            <a:pPr lvl="1"/>
            <a:r>
              <a:rPr lang="en-US" dirty="0" smtClean="0"/>
              <a:t>Bundling, Tie-in on increase profit when demand for bundled produces are interrelated.</a:t>
            </a:r>
          </a:p>
          <a:p>
            <a:pPr lvl="1">
              <a:buNone/>
            </a:pPr>
            <a:endParaRPr lang="en-US" dirty="0" smtClean="0"/>
          </a:p>
          <a:p>
            <a:r>
              <a:rPr lang="en-US" dirty="0" err="1" smtClean="0"/>
              <a:t>Rememember</a:t>
            </a:r>
            <a:r>
              <a:rPr lang="en-US" dirty="0" smtClean="0"/>
              <a:t>!</a:t>
            </a:r>
          </a:p>
          <a:p>
            <a:pPr lvl="1"/>
            <a:r>
              <a:rPr lang="en-US" dirty="0" smtClean="0"/>
              <a:t>Bundling only work when </a:t>
            </a:r>
          </a:p>
          <a:p>
            <a:pPr lvl="2"/>
            <a:r>
              <a:rPr lang="en-US" dirty="0" smtClean="0"/>
              <a:t>consumers cannot buy product from somewhere else.</a:t>
            </a:r>
          </a:p>
          <a:p>
            <a:pPr lvl="2"/>
            <a:r>
              <a:rPr lang="en-US" dirty="0" smtClean="0"/>
              <a:t>Resale is not possible</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Bundling and Tie-in</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59</a:t>
            </a:fld>
            <a:endParaRPr lang="th-TH"/>
          </a:p>
        </p:txBody>
      </p:sp>
      <p:sp>
        <p:nvSpPr>
          <p:cNvPr id="4" name="Content Placeholder 3"/>
          <p:cNvSpPr>
            <a:spLocks noGrp="1"/>
          </p:cNvSpPr>
          <p:nvPr>
            <p:ph sz="quarter" idx="1"/>
          </p:nvPr>
        </p:nvSpPr>
        <p:spPr>
          <a:xfrm>
            <a:off x="612648" y="1600200"/>
            <a:ext cx="8153400" cy="4972072"/>
          </a:xfrm>
        </p:spPr>
        <p:txBody>
          <a:bodyPr>
            <a:normAutofit/>
          </a:bodyPr>
          <a:lstStyle/>
          <a:p>
            <a:r>
              <a:rPr lang="en-US" dirty="0" smtClean="0"/>
              <a:t>Is also a type of second-degree price discrimination</a:t>
            </a:r>
          </a:p>
          <a:p>
            <a:pPr lvl="1"/>
            <a:r>
              <a:rPr lang="en-US" dirty="0" smtClean="0"/>
              <a:t>The button machine example:</a:t>
            </a:r>
          </a:p>
          <a:p>
            <a:pPr lvl="1"/>
            <a:r>
              <a:rPr lang="en-US" dirty="0" smtClean="0"/>
              <a:t>The button machine company gives the machine to each garment factory for FREE.</a:t>
            </a:r>
          </a:p>
          <a:p>
            <a:pPr lvl="1"/>
            <a:r>
              <a:rPr lang="en-US" dirty="0" smtClean="0"/>
              <a:t>Then, charge the “rent” for its machine by each factory’s usage.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dirty="0" smtClean="0"/>
              <a:t>9. Anti-trust Law and Policy</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60</a:t>
            </a:fld>
            <a:endParaRPr lang="th-TH"/>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Main points</a:t>
            </a:r>
            <a:endParaRPr lang="th-TH" dirty="0"/>
          </a:p>
        </p:txBody>
      </p:sp>
      <p:sp>
        <p:nvSpPr>
          <p:cNvPr id="3" name="Slide Number Placeholder 2"/>
          <p:cNvSpPr>
            <a:spLocks noGrp="1"/>
          </p:cNvSpPr>
          <p:nvPr>
            <p:ph type="sldNum" sz="quarter" idx="12"/>
          </p:nvPr>
        </p:nvSpPr>
        <p:spPr/>
        <p:txBody>
          <a:bodyPr>
            <a:normAutofit fontScale="77500" lnSpcReduction="20000"/>
          </a:bodyPr>
          <a:lstStyle/>
          <a:p>
            <a:fld id="{9832C644-5072-40B5-BB6A-1F1B42C5512C}" type="slidenum">
              <a:rPr lang="th-TH" smtClean="0"/>
              <a:pPr/>
              <a:t>61</a:t>
            </a:fld>
            <a:endParaRPr lang="th-TH"/>
          </a:p>
        </p:txBody>
      </p:sp>
      <p:sp>
        <p:nvSpPr>
          <p:cNvPr id="4" name="Content Placeholder 3"/>
          <p:cNvSpPr>
            <a:spLocks noGrp="1"/>
          </p:cNvSpPr>
          <p:nvPr>
            <p:ph sz="quarter" idx="1"/>
          </p:nvPr>
        </p:nvSpPr>
        <p:spPr>
          <a:xfrm>
            <a:off x="612648" y="1600200"/>
            <a:ext cx="8153400" cy="4972072"/>
          </a:xfrm>
        </p:spPr>
        <p:txBody>
          <a:bodyPr>
            <a:normAutofit fontScale="85000" lnSpcReduction="20000"/>
          </a:bodyPr>
          <a:lstStyle/>
          <a:p>
            <a:r>
              <a:rPr lang="en-US" dirty="0" smtClean="0"/>
              <a:t>Antitrust laws should promote efficiency and total welfare (eliminate DWL).</a:t>
            </a:r>
          </a:p>
          <a:p>
            <a:pPr lvl="1"/>
            <a:endParaRPr lang="en-US" dirty="0" smtClean="0"/>
          </a:p>
          <a:p>
            <a:r>
              <a:rPr lang="en-US" dirty="0" smtClean="0"/>
              <a:t>Market power = power to raise price above MC. Thus, there would be DWL if a firm uses this power.</a:t>
            </a:r>
          </a:p>
          <a:p>
            <a:pPr lvl="1"/>
            <a:endParaRPr lang="en-US" dirty="0" smtClean="0"/>
          </a:p>
          <a:p>
            <a:r>
              <a:rPr lang="en-US" dirty="0" smtClean="0"/>
              <a:t>Having “market power” is not illegal, but “exploiting market power” is unlawful.</a:t>
            </a:r>
          </a:p>
          <a:p>
            <a:pPr lvl="1"/>
            <a:endParaRPr lang="en-US" dirty="0" smtClean="0"/>
          </a:p>
          <a:p>
            <a:r>
              <a:rPr lang="en-US" dirty="0" smtClean="0"/>
              <a:t>Price-fixing (and cartel) is generally prohibited.</a:t>
            </a:r>
          </a:p>
          <a:p>
            <a:pPr lvl="1"/>
            <a:endParaRPr lang="en-US" dirty="0" smtClean="0"/>
          </a:p>
          <a:p>
            <a:r>
              <a:rPr lang="en-US" dirty="0" smtClean="0"/>
              <a:t>Agreements among competitors may increase or decrease welfare. Thus, should be evaluated case-by-case.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Exploitation of market power</a:t>
            </a:r>
            <a:endParaRPr lang="th-TH" dirty="0"/>
          </a:p>
        </p:txBody>
      </p:sp>
      <p:sp>
        <p:nvSpPr>
          <p:cNvPr id="3" name="Slide Number Placeholder 2"/>
          <p:cNvSpPr>
            <a:spLocks noGrp="1"/>
          </p:cNvSpPr>
          <p:nvPr>
            <p:ph type="sldNum" sz="quarter" idx="12"/>
          </p:nvPr>
        </p:nvSpPr>
        <p:spPr/>
        <p:txBody>
          <a:bodyPr>
            <a:normAutofit fontScale="77500" lnSpcReduction="20000"/>
          </a:bodyPr>
          <a:lstStyle/>
          <a:p>
            <a:fld id="{9832C644-5072-40B5-BB6A-1F1B42C5512C}" type="slidenum">
              <a:rPr lang="th-TH" smtClean="0"/>
              <a:pPr/>
              <a:t>62</a:t>
            </a:fld>
            <a:endParaRPr lang="th-TH"/>
          </a:p>
        </p:txBody>
      </p:sp>
      <p:sp>
        <p:nvSpPr>
          <p:cNvPr id="4" name="Content Placeholder 3"/>
          <p:cNvSpPr>
            <a:spLocks noGrp="1"/>
          </p:cNvSpPr>
          <p:nvPr>
            <p:ph sz="quarter" idx="1"/>
          </p:nvPr>
        </p:nvSpPr>
        <p:spPr>
          <a:xfrm>
            <a:off x="612648" y="1600200"/>
            <a:ext cx="8153400" cy="4972072"/>
          </a:xfrm>
        </p:spPr>
        <p:txBody>
          <a:bodyPr>
            <a:normAutofit fontScale="92500" lnSpcReduction="10000"/>
          </a:bodyPr>
          <a:lstStyle/>
          <a:p>
            <a:r>
              <a:rPr lang="en-US" dirty="0" smtClean="0"/>
              <a:t>With market power, firms could exploit it by:</a:t>
            </a:r>
          </a:p>
          <a:p>
            <a:pPr lvl="1"/>
            <a:r>
              <a:rPr lang="en-US" dirty="0" smtClean="0"/>
              <a:t>Set price much higher than MC.</a:t>
            </a:r>
          </a:p>
          <a:p>
            <a:pPr lvl="1"/>
            <a:r>
              <a:rPr lang="en-US" dirty="0" smtClean="0"/>
              <a:t>Collaborate with competitors to maintain high price.</a:t>
            </a:r>
          </a:p>
          <a:p>
            <a:pPr lvl="1"/>
            <a:r>
              <a:rPr lang="en-US" dirty="0" smtClean="0"/>
              <a:t>Make its supplier(s) give a higher discount so to gain advantage over smaller competitors.</a:t>
            </a:r>
          </a:p>
          <a:p>
            <a:pPr lvl="1"/>
            <a:r>
              <a:rPr lang="en-US" dirty="0" smtClean="0"/>
              <a:t>Use the advantage (lower cost) to conduct predatory pricing.</a:t>
            </a:r>
          </a:p>
          <a:p>
            <a:pPr lvl="1"/>
            <a:r>
              <a:rPr lang="en-US" dirty="0" smtClean="0"/>
              <a:t>Lobby the government to maintain its monopoly status.</a:t>
            </a:r>
          </a:p>
          <a:p>
            <a:pPr>
              <a:buNone/>
            </a:pPr>
            <a:endParaRPr lang="en-US" dirty="0" smtClean="0"/>
          </a:p>
          <a:p>
            <a:r>
              <a:rPr lang="en-US" dirty="0" smtClean="0"/>
              <a:t>Having market power but not exploiting it is “not illegal”.</a:t>
            </a:r>
          </a:p>
          <a:p>
            <a:r>
              <a:rPr lang="en-US" dirty="0" smtClean="0"/>
              <a:t>Only the “exploitation of market power” is illegal. </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Anti-trust Law</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63</a:t>
            </a:fld>
            <a:endParaRPr lang="th-TH"/>
          </a:p>
        </p:txBody>
      </p:sp>
      <p:sp>
        <p:nvSpPr>
          <p:cNvPr id="4" name="Content Placeholder 3"/>
          <p:cNvSpPr>
            <a:spLocks noGrp="1"/>
          </p:cNvSpPr>
          <p:nvPr>
            <p:ph sz="quarter" idx="1"/>
          </p:nvPr>
        </p:nvSpPr>
        <p:spPr>
          <a:xfrm>
            <a:off x="612648" y="1600200"/>
            <a:ext cx="8153400" cy="4972072"/>
          </a:xfrm>
        </p:spPr>
        <p:txBody>
          <a:bodyPr>
            <a:normAutofit fontScale="85000" lnSpcReduction="20000"/>
          </a:bodyPr>
          <a:lstStyle/>
          <a:p>
            <a:r>
              <a:rPr lang="en-US" dirty="0" smtClean="0"/>
              <a:t>Antitrust laws are used to prevent firms with market power from exploiting its market power. </a:t>
            </a:r>
          </a:p>
          <a:p>
            <a:endParaRPr lang="en-US" dirty="0" smtClean="0"/>
          </a:p>
          <a:p>
            <a:r>
              <a:rPr lang="en-US" dirty="0" smtClean="0"/>
              <a:t>Thailand's Competition Act 2542 (1999 BC)</a:t>
            </a:r>
          </a:p>
          <a:p>
            <a:endParaRPr lang="en-US" dirty="0" smtClean="0"/>
          </a:p>
          <a:p>
            <a:pPr lvl="1"/>
            <a:r>
              <a:rPr lang="en-US" dirty="0" smtClean="0"/>
              <a:t>Prohibit abuse of dominant position (having market power) </a:t>
            </a:r>
          </a:p>
          <a:p>
            <a:pPr lvl="1"/>
            <a:r>
              <a:rPr lang="en-US" dirty="0" smtClean="0"/>
              <a:t>Prohibit mergers and acquisitions that could result in a higher market power and tendency to exploit it.</a:t>
            </a:r>
          </a:p>
          <a:p>
            <a:pPr lvl="1"/>
            <a:r>
              <a:rPr lang="en-US" dirty="0" smtClean="0"/>
              <a:t>Prohibit agreements among competitors that could lessen competition</a:t>
            </a:r>
          </a:p>
          <a:p>
            <a:pPr lvl="1"/>
            <a:r>
              <a:rPr lang="en-US" dirty="0" smtClean="0"/>
              <a:t>Prohibit unfair practices against competitors which could result in lessening of competition.</a:t>
            </a:r>
          </a:p>
          <a:p>
            <a:endParaRPr lang="en-US" dirty="0" smtClean="0"/>
          </a:p>
          <a:p>
            <a:r>
              <a:rPr lang="en-US" dirty="0" smtClean="0"/>
              <a:t>Antitrust laws in other countries have similar content.</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 Case: Honda</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64</a:t>
            </a:fld>
            <a:endParaRPr lang="th-TH"/>
          </a:p>
        </p:txBody>
      </p:sp>
      <p:sp>
        <p:nvSpPr>
          <p:cNvPr id="4" name="Content Placeholder 3"/>
          <p:cNvSpPr>
            <a:spLocks noGrp="1"/>
          </p:cNvSpPr>
          <p:nvPr>
            <p:ph sz="quarter" idx="1"/>
          </p:nvPr>
        </p:nvSpPr>
        <p:spPr/>
        <p:txBody>
          <a:bodyPr/>
          <a:lstStyle/>
          <a:p>
            <a:r>
              <a:rPr lang="en-US" dirty="0" smtClean="0"/>
              <a:t>In 2001, The Office of the Trade Competition Commission investigated A.P. Honda Limited for unfair practices.</a:t>
            </a:r>
          </a:p>
          <a:p>
            <a:endParaRPr lang="en-US" dirty="0" smtClean="0"/>
          </a:p>
          <a:p>
            <a:pPr lvl="1"/>
            <a:r>
              <a:rPr lang="en-US" dirty="0" smtClean="0"/>
              <a:t>Honda allowed their dealers to sell only Honda motorcycles.</a:t>
            </a:r>
          </a:p>
          <a:p>
            <a:pPr>
              <a:buNone/>
            </a:pPr>
            <a:r>
              <a:rPr lang="en-US" dirty="0" smtClean="0"/>
              <a:t>  </a:t>
            </a:r>
            <a:endParaRPr lang="th-TH"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UK Case: Somerfield</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65</a:t>
            </a:fld>
            <a:endParaRPr lang="th-TH"/>
          </a:p>
        </p:txBody>
      </p:sp>
      <p:sp>
        <p:nvSpPr>
          <p:cNvPr id="4" name="Content Placeholder 3"/>
          <p:cNvSpPr>
            <a:spLocks noGrp="1"/>
          </p:cNvSpPr>
          <p:nvPr>
            <p:ph sz="quarter" idx="1"/>
          </p:nvPr>
        </p:nvSpPr>
        <p:spPr/>
        <p:txBody>
          <a:bodyPr>
            <a:normAutofit/>
          </a:bodyPr>
          <a:lstStyle/>
          <a:p>
            <a:r>
              <a:rPr lang="en-US" dirty="0" smtClean="0"/>
              <a:t>In 2004, a Somerfield (a UK supermarket chain) submitted an application to acquire 115 Morrison (another UK supermarket chain) stores.</a:t>
            </a:r>
          </a:p>
          <a:p>
            <a:pPr lvl="1"/>
            <a:r>
              <a:rPr lang="en-US" dirty="0" smtClean="0"/>
              <a:t>Before acquisition, Somerfield owned 606 stores, Morrison owed 481 stores.</a:t>
            </a:r>
          </a:p>
          <a:p>
            <a:r>
              <a:rPr lang="en-US" dirty="0" smtClean="0"/>
              <a:t>The UK competition commission authorized the acquisition, except for 12 stores.</a:t>
            </a:r>
          </a:p>
          <a:p>
            <a:pPr lvl="1"/>
            <a:r>
              <a:rPr lang="en-US" dirty="0" smtClean="0"/>
              <a:t>Because this would substantially lessen competition.</a:t>
            </a:r>
          </a:p>
          <a:p>
            <a:pPr lvl="1"/>
            <a:r>
              <a:rPr lang="en-US" dirty="0" smtClean="0"/>
              <a:t>The 12 stores can be sold to other supermarket chains.</a:t>
            </a:r>
            <a:endParaRPr lang="th-TH"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UK Case: Somerfield</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66</a:t>
            </a:fld>
            <a:endParaRPr lang="th-TH"/>
          </a:p>
        </p:txBody>
      </p:sp>
      <p:sp>
        <p:nvSpPr>
          <p:cNvPr id="4" name="Content Placeholder 3"/>
          <p:cNvSpPr>
            <a:spLocks noGrp="1"/>
          </p:cNvSpPr>
          <p:nvPr>
            <p:ph sz="quarter" idx="1"/>
          </p:nvPr>
        </p:nvSpPr>
        <p:spPr/>
        <p:txBody>
          <a:bodyPr>
            <a:normAutofit/>
          </a:bodyPr>
          <a:lstStyle/>
          <a:p>
            <a:pPr>
              <a:buNone/>
            </a:pPr>
            <a:r>
              <a:rPr lang="en-US" sz="2400" dirty="0" smtClean="0"/>
              <a:t>     Shares of retail grocery market (percent)</a:t>
            </a:r>
            <a:endParaRPr lang="th-TH" sz="2400" dirty="0"/>
          </a:p>
        </p:txBody>
      </p:sp>
      <p:pic>
        <p:nvPicPr>
          <p:cNvPr id="1026" name="Picture 2"/>
          <p:cNvPicPr>
            <a:picLocks noChangeAspect="1" noChangeArrowheads="1"/>
          </p:cNvPicPr>
          <p:nvPr/>
        </p:nvPicPr>
        <p:blipFill>
          <a:blip r:embed="rId2"/>
          <a:srcRect l="9883" t="31250" r="39055" b="6250"/>
          <a:stretch>
            <a:fillRect/>
          </a:stretch>
        </p:blipFill>
        <p:spPr bwMode="auto">
          <a:xfrm>
            <a:off x="1071538" y="2071702"/>
            <a:ext cx="6643734" cy="4572008"/>
          </a:xfrm>
          <a:prstGeom prst="rect">
            <a:avLst/>
          </a:prstGeom>
          <a:noFill/>
          <a:ln w="9525">
            <a:noFill/>
            <a:miter lim="800000"/>
            <a:headEnd/>
            <a:tailEnd/>
          </a:ln>
          <a:effectLst/>
        </p:spPr>
      </p:pic>
      <p:sp>
        <p:nvSpPr>
          <p:cNvPr id="6" name="Oval 5"/>
          <p:cNvSpPr/>
          <p:nvPr/>
        </p:nvSpPr>
        <p:spPr>
          <a:xfrm>
            <a:off x="4986560" y="5087240"/>
            <a:ext cx="2428892" cy="107157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10. Case Study – Apple Inc. in 2010</a:t>
            </a:r>
            <a:endParaRPr lang="th-TH" dirty="0"/>
          </a:p>
        </p:txBody>
      </p:sp>
      <p:sp>
        <p:nvSpPr>
          <p:cNvPr id="3" name="Slide Number Placeholder 2"/>
          <p:cNvSpPr>
            <a:spLocks noGrp="1"/>
          </p:cNvSpPr>
          <p:nvPr>
            <p:ph type="sldNum" sz="quarter" idx="11"/>
          </p:nvPr>
        </p:nvSpPr>
        <p:spPr/>
        <p:txBody>
          <a:bodyPr/>
          <a:lstStyle/>
          <a:p>
            <a:fld id="{9832C644-5072-40B5-BB6A-1F1B42C5512C}" type="slidenum">
              <a:rPr lang="th-TH" smtClean="0"/>
              <a:pPr/>
              <a:t>67</a:t>
            </a:fld>
            <a:endParaRPr lang="th-TH"/>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Apple vs. S&amp;P 500</a:t>
            </a:r>
            <a:br>
              <a:rPr lang="en-US" dirty="0" smtClean="0"/>
            </a:br>
            <a:r>
              <a:rPr lang="en-US" sz="2200" dirty="0" smtClean="0"/>
              <a:t>source: created by me using data from yahoo finance.</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68</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Apple’s Share Price vs. S&amp;P 500 Index</a:t>
            </a:r>
          </a:p>
          <a:p>
            <a:r>
              <a:rPr lang="en-US" sz="2400" dirty="0" smtClean="0"/>
              <a:t>On 9/Jan/2012: Apple = </a:t>
            </a:r>
            <a:r>
              <a:rPr lang="en-US" sz="2400" u="sng" dirty="0" smtClean="0"/>
              <a:t>$419.81</a:t>
            </a:r>
            <a:r>
              <a:rPr lang="en-US" sz="2400" dirty="0" smtClean="0"/>
              <a:t>, S&amp;P500 = $1289.09.</a:t>
            </a:r>
          </a:p>
        </p:txBody>
      </p:sp>
      <p:pic>
        <p:nvPicPr>
          <p:cNvPr id="1026" name="Picture 2"/>
          <p:cNvPicPr>
            <a:picLocks noChangeAspect="1" noChangeArrowheads="1"/>
          </p:cNvPicPr>
          <p:nvPr/>
        </p:nvPicPr>
        <p:blipFill>
          <a:blip r:embed="rId2"/>
          <a:srcRect/>
          <a:stretch>
            <a:fillRect/>
          </a:stretch>
        </p:blipFill>
        <p:spPr bwMode="auto">
          <a:xfrm>
            <a:off x="1071538" y="2642742"/>
            <a:ext cx="7286676" cy="3929530"/>
          </a:xfrm>
          <a:prstGeom prst="rect">
            <a:avLst/>
          </a:prstGeom>
          <a:noFill/>
          <a:ln w="9525">
            <a:solidFill>
              <a:schemeClr val="tx1"/>
            </a:solidFill>
            <a:miter lim="800000"/>
            <a:headEnd/>
            <a:tailEnd/>
          </a:ln>
          <a:effectLst/>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Apple vs. S&amp;P 500 </a:t>
            </a:r>
            <a:r>
              <a:rPr lang="en-US" sz="2800" b="1" dirty="0" smtClean="0"/>
              <a:t>(April 1984 = 100)</a:t>
            </a:r>
            <a:r>
              <a:rPr lang="en-US" dirty="0" smtClean="0"/>
              <a:t> </a:t>
            </a:r>
            <a:br>
              <a:rPr lang="en-US" dirty="0" smtClean="0"/>
            </a:br>
            <a:r>
              <a:rPr lang="en-US" sz="2200" dirty="0" smtClean="0"/>
              <a:t>source: created by me using data from yahoo finance.</a:t>
            </a:r>
            <a:endParaRPr lang="th-TH" b="1"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69</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Apple’s Share Price vs. S&amp;P 500 Index</a:t>
            </a:r>
          </a:p>
          <a:p>
            <a:r>
              <a:rPr lang="en-US" sz="2400" dirty="0" smtClean="0"/>
              <a:t>On 9/Jan/2012: Apple = </a:t>
            </a:r>
            <a:r>
              <a:rPr lang="en-US" sz="2400" u="sng" dirty="0" smtClean="0"/>
              <a:t>$13,900.99</a:t>
            </a:r>
            <a:r>
              <a:rPr lang="en-US" sz="2400" dirty="0" smtClean="0"/>
              <a:t>, S&amp;P500 = 784.26.</a:t>
            </a:r>
          </a:p>
        </p:txBody>
      </p:sp>
      <p:pic>
        <p:nvPicPr>
          <p:cNvPr id="2050" name="Picture 2"/>
          <p:cNvPicPr>
            <a:picLocks noChangeAspect="1" noChangeArrowheads="1"/>
          </p:cNvPicPr>
          <p:nvPr/>
        </p:nvPicPr>
        <p:blipFill>
          <a:blip r:embed="rId2"/>
          <a:srcRect/>
          <a:stretch>
            <a:fillRect/>
          </a:stretch>
        </p:blipFill>
        <p:spPr bwMode="auto">
          <a:xfrm>
            <a:off x="1214414" y="2714620"/>
            <a:ext cx="7215238" cy="3929090"/>
          </a:xfrm>
          <a:prstGeom prst="rect">
            <a:avLst/>
          </a:prstGeom>
          <a:noFill/>
          <a:ln w="9525">
            <a:solidFill>
              <a:schemeClr val="tx1"/>
            </a:solidFill>
            <a:miter lim="800000"/>
            <a:headEnd/>
            <a:tailEnd/>
          </a:ln>
          <a:effec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Apple History </a:t>
            </a:r>
            <a:r>
              <a:rPr lang="en-US" sz="2800" b="1" dirty="0" smtClean="0"/>
              <a:t>(pre 1980)</a:t>
            </a:r>
            <a:endParaRPr lang="th-TH" b="1"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70</a:t>
            </a:fld>
            <a:endParaRPr lang="th-TH"/>
          </a:p>
        </p:txBody>
      </p:sp>
      <p:sp>
        <p:nvSpPr>
          <p:cNvPr id="6" name="Content Placeholder 5"/>
          <p:cNvSpPr>
            <a:spLocks noGrp="1"/>
          </p:cNvSpPr>
          <p:nvPr>
            <p:ph sz="quarter" idx="1"/>
          </p:nvPr>
        </p:nvSpPr>
        <p:spPr/>
        <p:txBody>
          <a:bodyPr/>
          <a:lstStyle/>
          <a:p>
            <a:r>
              <a:rPr lang="en-US" dirty="0" smtClean="0"/>
              <a:t>Founded in late 1970s.</a:t>
            </a:r>
          </a:p>
          <a:p>
            <a:pPr lvl="1"/>
            <a:r>
              <a:rPr lang="en-US" dirty="0" smtClean="0"/>
              <a:t>by Steve Jobs and Steve Wozniak.</a:t>
            </a:r>
          </a:p>
          <a:p>
            <a:pPr marL="594360" lvl="2" indent="-320040">
              <a:spcBef>
                <a:spcPts val="700"/>
              </a:spcBef>
              <a:buSzPct val="60000"/>
              <a:buNone/>
            </a:pPr>
            <a:endParaRPr lang="en-US" dirty="0" smtClean="0"/>
          </a:p>
          <a:p>
            <a:r>
              <a:rPr lang="en-US" dirty="0" smtClean="0"/>
              <a:t>First product = a computer circuit board (Apple I), on the way to develop an easy-to-use computer.</a:t>
            </a:r>
          </a:p>
          <a:p>
            <a:pPr lvl="1"/>
            <a:r>
              <a:rPr lang="en-US" dirty="0" smtClean="0"/>
              <a:t>There were 200 units of Apple I</a:t>
            </a:r>
          </a:p>
          <a:p>
            <a:pPr lvl="1"/>
            <a:r>
              <a:rPr lang="en-US" dirty="0" smtClean="0"/>
              <a:t>By the end of 1980, they sold &gt; 100,000 units of Apple II.</a:t>
            </a:r>
          </a:p>
          <a:p>
            <a:pPr lvl="1"/>
            <a:r>
              <a:rPr lang="en-US" dirty="0" smtClean="0"/>
              <a:t>Launch IPO in December 1980.</a:t>
            </a:r>
          </a:p>
          <a:p>
            <a:pPr lvl="1">
              <a:buNone/>
            </a:pPr>
            <a:endParaRPr lang="en-US" dirty="0" smtClean="0"/>
          </a:p>
          <a:p>
            <a:endParaRPr lang="en-US" dirty="0" smtClean="0"/>
          </a:p>
          <a:p>
            <a:pPr>
              <a:buNone/>
            </a:pPr>
            <a:endParaRPr lang="en-US" dirty="0"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Apple History </a:t>
            </a:r>
            <a:r>
              <a:rPr lang="en-US" sz="3200" b="1" dirty="0" smtClean="0"/>
              <a:t>(1981 - 1984)</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71</a:t>
            </a:fld>
            <a:endParaRPr lang="th-TH"/>
          </a:p>
        </p:txBody>
      </p:sp>
      <p:sp>
        <p:nvSpPr>
          <p:cNvPr id="6" name="Content Placeholder 5"/>
          <p:cNvSpPr>
            <a:spLocks noGrp="1"/>
          </p:cNvSpPr>
          <p:nvPr>
            <p:ph sz="quarter" idx="1"/>
          </p:nvPr>
        </p:nvSpPr>
        <p:spPr/>
        <p:txBody>
          <a:bodyPr>
            <a:normAutofit/>
          </a:bodyPr>
          <a:lstStyle/>
          <a:p>
            <a:r>
              <a:rPr lang="en-US" dirty="0" smtClean="0"/>
              <a:t>In 1981, IBM entered the personal computer (PC) market.</a:t>
            </a:r>
          </a:p>
          <a:p>
            <a:pPr lvl="1"/>
            <a:r>
              <a:rPr lang="en-US" dirty="0" smtClean="0"/>
              <a:t>Used Microsoft’s DOS operating system (OS) and a microprocessor (CPU) from Intel. </a:t>
            </a:r>
          </a:p>
          <a:p>
            <a:pPr lvl="1"/>
            <a:r>
              <a:rPr lang="en-US" dirty="0" smtClean="0"/>
              <a:t>The IBM system is open to outsiders’ development.</a:t>
            </a:r>
          </a:p>
          <a:p>
            <a:pPr marL="594360" lvl="2" indent="-320040">
              <a:spcBef>
                <a:spcPts val="700"/>
              </a:spcBef>
              <a:buSzPct val="60000"/>
              <a:buNone/>
            </a:pPr>
            <a:endParaRPr lang="en-US" dirty="0" smtClean="0"/>
          </a:p>
          <a:p>
            <a:r>
              <a:rPr lang="en-US" dirty="0" smtClean="0"/>
              <a:t>The Apple system remained both horizontally and vertically integrated, they produce everything on their own.</a:t>
            </a:r>
          </a:p>
          <a:p>
            <a:endParaRPr lang="en-US" dirty="0" smtClean="0"/>
          </a:p>
          <a:p>
            <a:pPr>
              <a:buNone/>
            </a:pPr>
            <a:endParaRPr lang="en-US" dirty="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Apple History </a:t>
            </a:r>
            <a:r>
              <a:rPr lang="en-US" sz="2800" b="1" dirty="0" smtClean="0"/>
              <a:t>(1984 - 1993)</a:t>
            </a:r>
            <a:endParaRPr lang="th-TH"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72</a:t>
            </a:fld>
            <a:endParaRPr lang="th-TH"/>
          </a:p>
        </p:txBody>
      </p:sp>
      <p:sp>
        <p:nvSpPr>
          <p:cNvPr id="6" name="Content Placeholder 5"/>
          <p:cNvSpPr>
            <a:spLocks noGrp="1"/>
          </p:cNvSpPr>
          <p:nvPr>
            <p:ph sz="quarter" idx="1"/>
          </p:nvPr>
        </p:nvSpPr>
        <p:spPr>
          <a:xfrm>
            <a:off x="612648" y="1600200"/>
            <a:ext cx="8153400" cy="4972072"/>
          </a:xfrm>
        </p:spPr>
        <p:txBody>
          <a:bodyPr>
            <a:normAutofit lnSpcReduction="10000"/>
          </a:bodyPr>
          <a:lstStyle/>
          <a:p>
            <a:r>
              <a:rPr lang="en-US" dirty="0" smtClean="0"/>
              <a:t>Apple’s net income dropped 62% between 1981 – 1984.</a:t>
            </a:r>
          </a:p>
          <a:p>
            <a:pPr lvl="1"/>
            <a:r>
              <a:rPr lang="en-US" dirty="0" smtClean="0"/>
              <a:t>Steven Jobs was forced out of the company.</a:t>
            </a:r>
          </a:p>
          <a:p>
            <a:r>
              <a:rPr lang="en-US" dirty="0" smtClean="0"/>
              <a:t>John </a:t>
            </a:r>
            <a:r>
              <a:rPr lang="en-US" dirty="0" err="1" smtClean="0"/>
              <a:t>Sculley</a:t>
            </a:r>
            <a:r>
              <a:rPr lang="en-US" dirty="0" smtClean="0"/>
              <a:t> became the head of the company.</a:t>
            </a:r>
          </a:p>
          <a:p>
            <a:pPr lvl="1"/>
            <a:r>
              <a:rPr lang="en-US" dirty="0" smtClean="0"/>
              <a:t>Invested in R&amp;D (9% of sales vs. 1-5% by competitors)</a:t>
            </a:r>
          </a:p>
          <a:p>
            <a:pPr lvl="1"/>
            <a:r>
              <a:rPr lang="en-US" dirty="0" smtClean="0"/>
              <a:t>Plug and play</a:t>
            </a:r>
          </a:p>
          <a:p>
            <a:pPr lvl="1"/>
            <a:r>
              <a:rPr lang="en-US" dirty="0" smtClean="0"/>
              <a:t>Premium product (over $10,000/computer) </a:t>
            </a:r>
          </a:p>
          <a:p>
            <a:pPr lvl="1"/>
            <a:r>
              <a:rPr lang="en-US" dirty="0" smtClean="0"/>
              <a:t>Low cost product (Mac Classic, $999/computer)</a:t>
            </a:r>
          </a:p>
          <a:p>
            <a:pPr lvl="1"/>
            <a:r>
              <a:rPr lang="en-US" dirty="0" smtClean="0"/>
              <a:t>Bring out a new “hit” product every 6-12 months</a:t>
            </a:r>
          </a:p>
          <a:p>
            <a:pPr lvl="1"/>
            <a:r>
              <a:rPr lang="en-US" dirty="0" smtClean="0"/>
              <a:t>Developing Mac OS on Intel chips</a:t>
            </a:r>
          </a:p>
          <a:p>
            <a:pPr lvl="1"/>
            <a:r>
              <a:rPr lang="en-US" dirty="0" smtClean="0"/>
              <a:t>Still, the gross margin kept on decreasing.</a:t>
            </a:r>
          </a:p>
          <a:p>
            <a:pPr>
              <a:buNone/>
            </a:pPr>
            <a:endParaRPr lang="en-US" dirty="0" smtClean="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Apple History </a:t>
            </a:r>
            <a:r>
              <a:rPr lang="en-US" sz="2800" b="1" dirty="0" smtClean="0"/>
              <a:t>(1993 - 1997)</a:t>
            </a:r>
            <a:endParaRPr lang="th-TH" sz="2800"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73</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In June 1993, </a:t>
            </a:r>
            <a:r>
              <a:rPr lang="en-US" dirty="0" err="1" smtClean="0"/>
              <a:t>Sculley</a:t>
            </a:r>
            <a:r>
              <a:rPr lang="en-US" dirty="0" smtClean="0"/>
              <a:t> was replaced by Michael </a:t>
            </a:r>
            <a:r>
              <a:rPr lang="en-US" dirty="0" err="1" smtClean="0"/>
              <a:t>Spindler</a:t>
            </a:r>
            <a:r>
              <a:rPr lang="en-US" dirty="0" smtClean="0"/>
              <a:t>.</a:t>
            </a:r>
          </a:p>
          <a:p>
            <a:endParaRPr lang="en-US" dirty="0" smtClean="0"/>
          </a:p>
          <a:p>
            <a:pPr lvl="1"/>
            <a:r>
              <a:rPr lang="en-US" dirty="0" smtClean="0"/>
              <a:t>Cancelled the plan of Mac OS on Intel</a:t>
            </a:r>
          </a:p>
          <a:p>
            <a:pPr lvl="1"/>
            <a:r>
              <a:rPr lang="en-US" dirty="0" smtClean="0"/>
              <a:t>Gave license to make Mac clones.</a:t>
            </a:r>
          </a:p>
          <a:p>
            <a:pPr lvl="1"/>
            <a:r>
              <a:rPr lang="en-US" dirty="0" smtClean="0"/>
              <a:t>Pushed for international sales</a:t>
            </a:r>
          </a:p>
          <a:p>
            <a:pPr lvl="1"/>
            <a:r>
              <a:rPr lang="en-US" dirty="0" smtClean="0"/>
              <a:t>Later turned to the “premium” product differentiation strategy</a:t>
            </a:r>
          </a:p>
          <a:p>
            <a:pPr lvl="1"/>
            <a:r>
              <a:rPr lang="en-US" dirty="0" smtClean="0"/>
              <a:t>The company did not perform very well.</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Apple History </a:t>
            </a:r>
            <a:r>
              <a:rPr lang="en-US" sz="2800" b="1" dirty="0" smtClean="0"/>
              <a:t>(post 1997)</a:t>
            </a:r>
            <a:endParaRPr lang="th-TH" sz="2800"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74</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In August 1997, Steve Jobs came back to Apple.</a:t>
            </a:r>
          </a:p>
          <a:p>
            <a:pPr lvl="1"/>
            <a:r>
              <a:rPr lang="en-US" dirty="0" smtClean="0"/>
              <a:t>Stop selling license to make Mac clones</a:t>
            </a:r>
          </a:p>
          <a:p>
            <a:pPr lvl="1"/>
            <a:r>
              <a:rPr lang="en-US" dirty="0" smtClean="0"/>
              <a:t>Started online store, Apple stores.</a:t>
            </a:r>
          </a:p>
          <a:p>
            <a:pPr lvl="1"/>
            <a:r>
              <a:rPr lang="en-US" dirty="0" smtClean="0"/>
              <a:t>Reduce the number of product lines from 15 to 4.</a:t>
            </a:r>
          </a:p>
          <a:p>
            <a:pPr lvl="2"/>
            <a:r>
              <a:rPr lang="en-US" dirty="0" smtClean="0"/>
              <a:t>Desktops and portable Mac for home and professionals.</a:t>
            </a:r>
          </a:p>
          <a:p>
            <a:pPr lvl="1"/>
            <a:r>
              <a:rPr lang="en-US" dirty="0" smtClean="0"/>
              <a:t>Increase R&amp;D</a:t>
            </a:r>
          </a:p>
          <a:p>
            <a:pPr lvl="1"/>
            <a:r>
              <a:rPr lang="en-US" dirty="0" smtClean="0"/>
              <a:t>In 1998, introduced iMac – a success!</a:t>
            </a:r>
          </a:p>
          <a:p>
            <a:pPr lvl="2"/>
            <a:r>
              <a:rPr lang="en-US" dirty="0" smtClean="0"/>
              <a:t>From $1 billion loss</a:t>
            </a:r>
          </a:p>
          <a:p>
            <a:pPr lvl="2"/>
            <a:r>
              <a:rPr lang="en-US" dirty="0" smtClean="0"/>
              <a:t>To $309 profit.</a:t>
            </a:r>
          </a:p>
        </p:txBody>
      </p:sp>
      <p:pic>
        <p:nvPicPr>
          <p:cNvPr id="3074" name="Picture 2" descr="http://t2.gstatic.com/images?q=tbn:ANd9GcQ4xx55ObUXQFO2Aj5BKzhXQK3uoEsqF-aRqf7gWLcVLyZJYYNlUw"/>
          <p:cNvPicPr>
            <a:picLocks noChangeAspect="1" noChangeArrowheads="1"/>
          </p:cNvPicPr>
          <p:nvPr/>
        </p:nvPicPr>
        <p:blipFill>
          <a:blip r:embed="rId2"/>
          <a:srcRect/>
          <a:stretch>
            <a:fillRect/>
          </a:stretch>
        </p:blipFill>
        <p:spPr bwMode="auto">
          <a:xfrm>
            <a:off x="6643702" y="4071942"/>
            <a:ext cx="1895475" cy="2409826"/>
          </a:xfrm>
          <a:prstGeom prst="rect">
            <a:avLst/>
          </a:prstGeom>
          <a:noFill/>
        </p:spPr>
      </p:pic>
      <p:pic>
        <p:nvPicPr>
          <p:cNvPr id="3076" name="Picture 4" descr="http://www.justanothermobilemonday.com/Wordpress/wp-content/uploads/2010/05/imac_1998.jpg"/>
          <p:cNvPicPr>
            <a:picLocks noChangeAspect="1" noChangeArrowheads="1"/>
          </p:cNvPicPr>
          <p:nvPr/>
        </p:nvPicPr>
        <p:blipFill>
          <a:blip r:embed="rId3"/>
          <a:srcRect/>
          <a:stretch>
            <a:fillRect/>
          </a:stretch>
        </p:blipFill>
        <p:spPr bwMode="auto">
          <a:xfrm>
            <a:off x="4429124" y="5000636"/>
            <a:ext cx="1625830" cy="1571636"/>
          </a:xfrm>
          <a:prstGeom prst="rect">
            <a:avLst/>
          </a:prstGeom>
          <a:noFill/>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Autofit/>
          </a:bodyPr>
          <a:lstStyle/>
          <a:p>
            <a:r>
              <a:rPr lang="en-US" sz="3200" dirty="0" smtClean="0"/>
              <a:t>The Macintosh and Apple's “Digital Hub” Strategy</a:t>
            </a:r>
            <a:endParaRPr lang="th-TH" sz="2000" dirty="0"/>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75</a:t>
            </a:fld>
            <a:endParaRPr lang="th-TH"/>
          </a:p>
        </p:txBody>
      </p:sp>
      <p:sp>
        <p:nvSpPr>
          <p:cNvPr id="6" name="Content Placeholder 5"/>
          <p:cNvSpPr>
            <a:spLocks noGrp="1"/>
          </p:cNvSpPr>
          <p:nvPr>
            <p:ph sz="quarter" idx="1"/>
          </p:nvPr>
        </p:nvSpPr>
        <p:spPr>
          <a:xfrm>
            <a:off x="612648" y="1600200"/>
            <a:ext cx="8153400" cy="4972072"/>
          </a:xfrm>
        </p:spPr>
        <p:txBody>
          <a:bodyPr>
            <a:normAutofit/>
          </a:bodyPr>
          <a:lstStyle/>
          <a:p>
            <a:r>
              <a:rPr lang="en-US" dirty="0" smtClean="0"/>
              <a:t>Steve Jobs’ marketing campaigns</a:t>
            </a:r>
          </a:p>
          <a:p>
            <a:endParaRPr lang="en-US" dirty="0" smtClean="0"/>
          </a:p>
          <a:p>
            <a:endParaRPr lang="en-US" dirty="0" smtClean="0"/>
          </a:p>
          <a:p>
            <a:endParaRPr lang="en-US" dirty="0" smtClean="0"/>
          </a:p>
          <a:p>
            <a:endParaRPr lang="en-US" dirty="0" smtClean="0"/>
          </a:p>
          <a:p>
            <a:r>
              <a:rPr lang="en-US" dirty="0" smtClean="0"/>
              <a:t>Steve Jobs introduced the Macintosh and Apple’s “Digital Hub” Strategy</a:t>
            </a:r>
          </a:p>
          <a:p>
            <a:pPr lvl="1"/>
            <a:r>
              <a:rPr lang="en-US" dirty="0" smtClean="0"/>
              <a:t>The digital hub controls, integrate and add value to digital devices, i.e. digital camera, camcorders, mobile phones, portable music players, etc.</a:t>
            </a:r>
          </a:p>
        </p:txBody>
      </p:sp>
      <p:pic>
        <p:nvPicPr>
          <p:cNvPr id="7" name="Picture 6" descr="apple-think-different.jpg"/>
          <p:cNvPicPr>
            <a:picLocks noChangeAspect="1"/>
          </p:cNvPicPr>
          <p:nvPr/>
        </p:nvPicPr>
        <p:blipFill>
          <a:blip r:embed="rId2"/>
          <a:stretch>
            <a:fillRect/>
          </a:stretch>
        </p:blipFill>
        <p:spPr>
          <a:xfrm rot="380960">
            <a:off x="928662" y="2285992"/>
            <a:ext cx="2000255" cy="1500191"/>
          </a:xfrm>
          <a:prstGeom prst="rect">
            <a:avLst/>
          </a:prstGeom>
        </p:spPr>
      </p:pic>
      <p:pic>
        <p:nvPicPr>
          <p:cNvPr id="95234" name="Picture 2" descr="apple showtime This article is Gold! Apples cloud computing strategy? “It Just Works.”"/>
          <p:cNvPicPr>
            <a:picLocks noChangeAspect="1" noChangeArrowheads="1"/>
          </p:cNvPicPr>
          <p:nvPr/>
        </p:nvPicPr>
        <p:blipFill>
          <a:blip r:embed="rId3"/>
          <a:srcRect/>
          <a:stretch>
            <a:fillRect/>
          </a:stretch>
        </p:blipFill>
        <p:spPr bwMode="auto">
          <a:xfrm rot="21364397">
            <a:off x="3528933" y="2233842"/>
            <a:ext cx="2191892" cy="1452666"/>
          </a:xfrm>
          <a:prstGeom prst="rect">
            <a:avLst/>
          </a:prstGeom>
          <a:noFill/>
        </p:spPr>
      </p:pic>
      <p:pic>
        <p:nvPicPr>
          <p:cNvPr id="95236" name="Picture 4" descr="http://redtiemedia.files.wordpress.com/2011/06/jobs-apple-it-just-works1.jpg?w=640&amp;h=480"/>
          <p:cNvPicPr>
            <a:picLocks noChangeAspect="1" noChangeArrowheads="1"/>
          </p:cNvPicPr>
          <p:nvPr/>
        </p:nvPicPr>
        <p:blipFill>
          <a:blip r:embed="rId4"/>
          <a:srcRect t="6250" r="20312" b="37500"/>
          <a:stretch>
            <a:fillRect/>
          </a:stretch>
        </p:blipFill>
        <p:spPr bwMode="auto">
          <a:xfrm rot="430740">
            <a:off x="5973918" y="2322446"/>
            <a:ext cx="2838015" cy="1502479"/>
          </a:xfrm>
          <a:prstGeom prst="rect">
            <a:avLst/>
          </a:prstGeom>
          <a:noFill/>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Moving Beyond the Macintosh (iPod)</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76</a:t>
            </a:fld>
            <a:endParaRPr lang="th-TH"/>
          </a:p>
        </p:txBody>
      </p:sp>
      <p:sp>
        <p:nvSpPr>
          <p:cNvPr id="6" name="Content Placeholder 5"/>
          <p:cNvSpPr>
            <a:spLocks noGrp="1"/>
          </p:cNvSpPr>
          <p:nvPr>
            <p:ph sz="quarter" idx="1"/>
          </p:nvPr>
        </p:nvSpPr>
        <p:spPr>
          <a:xfrm>
            <a:off x="612648" y="1600200"/>
            <a:ext cx="8153400" cy="4972072"/>
          </a:xfrm>
        </p:spPr>
        <p:txBody>
          <a:bodyPr>
            <a:normAutofit lnSpcReduction="10000"/>
          </a:bodyPr>
          <a:lstStyle/>
          <a:p>
            <a:r>
              <a:rPr lang="en-US" dirty="0" smtClean="0"/>
              <a:t>In 2001, Apple introduced iPod.</a:t>
            </a:r>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Held more than 70% market share of the MP3 players in the US.</a:t>
            </a:r>
          </a:p>
          <a:p>
            <a:r>
              <a:rPr lang="en-US" dirty="0" smtClean="0"/>
              <a:t>Gross margin of iPod </a:t>
            </a:r>
            <a:r>
              <a:rPr lang="en-US" dirty="0" err="1" smtClean="0"/>
              <a:t>nano</a:t>
            </a:r>
            <a:r>
              <a:rPr lang="en-US" dirty="0" smtClean="0"/>
              <a:t> = 40% in 2007.</a:t>
            </a:r>
          </a:p>
          <a:p>
            <a:endParaRPr lang="en-US" dirty="0" smtClean="0"/>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lvl="1">
              <a:buNone/>
            </a:pPr>
            <a:endParaRPr lang="th-TH" dirty="0"/>
          </a:p>
        </p:txBody>
      </p:sp>
      <p:pic>
        <p:nvPicPr>
          <p:cNvPr id="7" name="Picture 6" descr="Apple%20establishes%20first-generation%20iPod.jpg"/>
          <p:cNvPicPr>
            <a:picLocks noChangeAspect="1"/>
          </p:cNvPicPr>
          <p:nvPr/>
        </p:nvPicPr>
        <p:blipFill>
          <a:blip r:embed="rId2"/>
          <a:stretch>
            <a:fillRect/>
          </a:stretch>
        </p:blipFill>
        <p:spPr>
          <a:xfrm>
            <a:off x="857224" y="2214554"/>
            <a:ext cx="4107669" cy="2738446"/>
          </a:xfrm>
          <a:prstGeom prst="rect">
            <a:avLst/>
          </a:prstGeom>
        </p:spPr>
      </p:pic>
      <p:pic>
        <p:nvPicPr>
          <p:cNvPr id="13315" name="Picture 3"/>
          <p:cNvPicPr>
            <a:picLocks noChangeAspect="1" noChangeArrowheads="1"/>
          </p:cNvPicPr>
          <p:nvPr/>
        </p:nvPicPr>
        <p:blipFill>
          <a:blip r:embed="rId3"/>
          <a:srcRect l="41728" t="28321" r="16544" b="30663"/>
          <a:stretch>
            <a:fillRect/>
          </a:stretch>
        </p:blipFill>
        <p:spPr bwMode="auto">
          <a:xfrm>
            <a:off x="5214942" y="2285992"/>
            <a:ext cx="3643338" cy="2013424"/>
          </a:xfrm>
          <a:prstGeom prst="rect">
            <a:avLst/>
          </a:prstGeom>
          <a:noFill/>
          <a:ln w="9525">
            <a:noFill/>
            <a:miter lim="800000"/>
            <a:headEnd/>
            <a:tailEnd/>
          </a:ln>
          <a:effectLst/>
        </p:spPr>
      </p:pic>
      <p:sp>
        <p:nvSpPr>
          <p:cNvPr id="9" name="Right Arrow 8"/>
          <p:cNvSpPr/>
          <p:nvPr/>
        </p:nvSpPr>
        <p:spPr>
          <a:xfrm>
            <a:off x="4572000" y="307181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Moving Beyond the Macintosh (</a:t>
            </a:r>
            <a:r>
              <a:rPr lang="en-US" sz="3600" dirty="0" err="1" smtClean="0"/>
              <a:t>iTune</a:t>
            </a:r>
            <a:r>
              <a:rPr lang="en-US" sz="3600" dirty="0" smtClean="0"/>
              <a:t>)</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77</a:t>
            </a:fld>
            <a:endParaRPr lang="th-TH"/>
          </a:p>
        </p:txBody>
      </p:sp>
      <p:sp>
        <p:nvSpPr>
          <p:cNvPr id="6" name="Content Placeholder 5"/>
          <p:cNvSpPr>
            <a:spLocks noGrp="1"/>
          </p:cNvSpPr>
          <p:nvPr>
            <p:ph sz="quarter" idx="1"/>
          </p:nvPr>
        </p:nvSpPr>
        <p:spPr/>
        <p:txBody>
          <a:bodyPr>
            <a:normAutofit/>
          </a:bodyPr>
          <a:lstStyle/>
          <a:p>
            <a:r>
              <a:rPr lang="en-US" dirty="0" smtClean="0"/>
              <a:t>Opened in April 2003.</a:t>
            </a:r>
          </a:p>
          <a:p>
            <a:r>
              <a:rPr lang="en-US" dirty="0" smtClean="0"/>
              <a:t>Set price at 0.99 cents/song.</a:t>
            </a:r>
          </a:p>
          <a:p>
            <a:r>
              <a:rPr lang="en-US" dirty="0" smtClean="0"/>
              <a:t>The cost was already 0.70 cents/song.</a:t>
            </a:r>
          </a:p>
          <a:p>
            <a:r>
              <a:rPr lang="en-US" dirty="0" err="1" smtClean="0"/>
              <a:t>iTune</a:t>
            </a:r>
            <a:r>
              <a:rPr lang="en-US" dirty="0" smtClean="0"/>
              <a:t> served as a loss-leader for a profit-driving iPod.</a:t>
            </a:r>
          </a:p>
          <a:p>
            <a:pPr lvl="1"/>
            <a:r>
              <a:rPr lang="en-US" dirty="0" err="1" smtClean="0"/>
              <a:t>iTune</a:t>
            </a:r>
            <a:r>
              <a:rPr lang="en-US" dirty="0" smtClean="0"/>
              <a:t> was what differentiated iPod from other MP3 players like Microsoft’s </a:t>
            </a:r>
            <a:r>
              <a:rPr lang="en-US" dirty="0" err="1" smtClean="0"/>
              <a:t>Zune</a:t>
            </a:r>
            <a:r>
              <a:rPr lang="en-US" dirty="0" smtClean="0"/>
              <a:t>.</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Moving Beyond the Macintosh (</a:t>
            </a:r>
            <a:r>
              <a:rPr lang="en-US" sz="3600" dirty="0" err="1" smtClean="0"/>
              <a:t>iPhone</a:t>
            </a:r>
            <a:r>
              <a:rPr lang="en-US" sz="3600" dirty="0" smtClean="0"/>
              <a:t>)</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78</a:t>
            </a:fld>
            <a:endParaRPr lang="th-TH"/>
          </a:p>
        </p:txBody>
      </p:sp>
      <p:sp>
        <p:nvSpPr>
          <p:cNvPr id="6" name="Content Placeholder 5"/>
          <p:cNvSpPr>
            <a:spLocks noGrp="1"/>
          </p:cNvSpPr>
          <p:nvPr>
            <p:ph sz="quarter" idx="1"/>
          </p:nvPr>
        </p:nvSpPr>
        <p:spPr>
          <a:xfrm>
            <a:off x="285720" y="1600200"/>
            <a:ext cx="8480328" cy="4495800"/>
          </a:xfrm>
        </p:spPr>
        <p:txBody>
          <a:bodyPr>
            <a:normAutofit/>
          </a:bodyPr>
          <a:lstStyle/>
          <a:p>
            <a:r>
              <a:rPr lang="en-US" sz="2400" dirty="0" smtClean="0"/>
              <a:t>Developing a Phone is new to Apple.</a:t>
            </a:r>
          </a:p>
          <a:p>
            <a:r>
              <a:rPr lang="en-US" sz="2400" dirty="0" smtClean="0"/>
              <a:t>The first </a:t>
            </a:r>
            <a:r>
              <a:rPr lang="en-US" sz="2400" dirty="0" err="1" smtClean="0"/>
              <a:t>iPhone</a:t>
            </a:r>
            <a:r>
              <a:rPr lang="en-US" sz="2400" dirty="0" smtClean="0"/>
              <a:t> was introduced </a:t>
            </a:r>
          </a:p>
          <a:p>
            <a:pPr lvl="1">
              <a:buNone/>
            </a:pPr>
            <a:r>
              <a:rPr lang="en-US" sz="2100" dirty="0" smtClean="0"/>
              <a:t>in 2007</a:t>
            </a:r>
          </a:p>
          <a:p>
            <a:r>
              <a:rPr lang="en-US" sz="2400" dirty="0" smtClean="0"/>
              <a:t>Prior to entry, Nokia,  Motorola </a:t>
            </a:r>
          </a:p>
          <a:p>
            <a:pPr>
              <a:buNone/>
            </a:pPr>
            <a:r>
              <a:rPr lang="en-US" sz="2400" dirty="0" smtClean="0"/>
              <a:t>	and </a:t>
            </a:r>
            <a:r>
              <a:rPr lang="en-US" sz="2400" dirty="0" err="1" smtClean="0"/>
              <a:t>Samsong</a:t>
            </a:r>
            <a:r>
              <a:rPr lang="en-US" sz="2400" dirty="0" smtClean="0"/>
              <a:t> occupied about 60% </a:t>
            </a:r>
          </a:p>
          <a:p>
            <a:pPr>
              <a:buNone/>
            </a:pPr>
            <a:r>
              <a:rPr lang="en-US" sz="2400" dirty="0" smtClean="0"/>
              <a:t>	of market share.</a:t>
            </a:r>
          </a:p>
          <a:p>
            <a:r>
              <a:rPr lang="en-US" dirty="0" smtClean="0"/>
              <a:t>The introduction of apps store</a:t>
            </a:r>
          </a:p>
          <a:p>
            <a:pPr>
              <a:buNone/>
            </a:pPr>
            <a:r>
              <a:rPr lang="en-US" dirty="0" smtClean="0"/>
              <a:t>	in 2008 dramatically increase</a:t>
            </a:r>
          </a:p>
          <a:p>
            <a:pPr>
              <a:buNone/>
            </a:pPr>
            <a:r>
              <a:rPr lang="en-US" dirty="0" smtClean="0"/>
              <a:t>	sales of </a:t>
            </a:r>
            <a:r>
              <a:rPr lang="en-US" dirty="0" err="1" smtClean="0"/>
              <a:t>iPhone</a:t>
            </a:r>
            <a:r>
              <a:rPr lang="en-US" dirty="0" smtClean="0"/>
              <a:t>.</a:t>
            </a:r>
          </a:p>
          <a:p>
            <a:pPr>
              <a:buNone/>
            </a:pPr>
            <a:endParaRPr lang="th-TH" dirty="0"/>
          </a:p>
        </p:txBody>
      </p:sp>
      <p:pic>
        <p:nvPicPr>
          <p:cNvPr id="7" name="Picture 6" descr="f5553c38d565e7aea00d1def981f5583.png"/>
          <p:cNvPicPr>
            <a:picLocks noChangeAspect="1"/>
          </p:cNvPicPr>
          <p:nvPr/>
        </p:nvPicPr>
        <p:blipFill>
          <a:blip r:embed="rId2"/>
          <a:stretch>
            <a:fillRect/>
          </a:stretch>
        </p:blipFill>
        <p:spPr>
          <a:xfrm>
            <a:off x="5214960" y="1685384"/>
            <a:ext cx="3786196" cy="4767802"/>
          </a:xfrm>
          <a:prstGeom prst="rect">
            <a:avLst/>
          </a:prstGeom>
          <a:ln>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Moving Beyond the Macintosh (</a:t>
            </a:r>
            <a:r>
              <a:rPr lang="en-US" sz="3600" dirty="0" err="1" smtClean="0"/>
              <a:t>iPad</a:t>
            </a:r>
            <a:r>
              <a:rPr lang="en-US" sz="3600" dirty="0" smtClean="0"/>
              <a:t>)</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79</a:t>
            </a:fld>
            <a:endParaRPr lang="th-TH"/>
          </a:p>
        </p:txBody>
      </p:sp>
      <p:sp>
        <p:nvSpPr>
          <p:cNvPr id="6" name="Content Placeholder 5"/>
          <p:cNvSpPr>
            <a:spLocks noGrp="1"/>
          </p:cNvSpPr>
          <p:nvPr>
            <p:ph sz="quarter" idx="1"/>
          </p:nvPr>
        </p:nvSpPr>
        <p:spPr/>
        <p:txBody>
          <a:bodyPr>
            <a:normAutofit/>
          </a:bodyPr>
          <a:lstStyle/>
          <a:p>
            <a:r>
              <a:rPr lang="en-US" dirty="0" smtClean="0"/>
              <a:t>Launched in 2010.</a:t>
            </a:r>
          </a:p>
          <a:p>
            <a:r>
              <a:rPr lang="en-US" dirty="0" smtClean="0"/>
              <a:t>A new invention. Change the way people use computer and touch-screen device.</a:t>
            </a:r>
          </a:p>
          <a:p>
            <a:r>
              <a:rPr lang="en-US" dirty="0" smtClean="0"/>
              <a:t>Challenges</a:t>
            </a:r>
          </a:p>
          <a:p>
            <a:pPr lvl="1"/>
            <a:r>
              <a:rPr lang="en-US" dirty="0" smtClean="0"/>
              <a:t>Lack of physical QWERTY keyboard</a:t>
            </a:r>
          </a:p>
          <a:p>
            <a:pPr lvl="1"/>
            <a:r>
              <a:rPr lang="en-US" dirty="0" smtClean="0"/>
              <a:t>Competitors are strong : Kindle (by Amazon.com)</a:t>
            </a:r>
          </a:p>
          <a:p>
            <a:pPr lvl="1"/>
            <a:r>
              <a:rPr lang="en-US" dirty="0" smtClean="0"/>
              <a:t>Low-price </a:t>
            </a:r>
            <a:r>
              <a:rPr lang="en-US" dirty="0" err="1" smtClean="0"/>
              <a:t>netbooks</a:t>
            </a:r>
            <a:endParaRPr lang="en-US" dirty="0" smtClean="0"/>
          </a:p>
          <a:p>
            <a:pPr lvl="1"/>
            <a:r>
              <a:rPr lang="en-US" dirty="0" err="1" smtClean="0"/>
              <a:t>Andriod</a:t>
            </a:r>
            <a:r>
              <a:rPr lang="en-US" dirty="0" smtClean="0"/>
              <a:t>-based tablets</a:t>
            </a:r>
            <a:endParaRPr lang="th-TH"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Apple’s Unit Sales by Product, 2004 - 2009</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80</a:t>
            </a:fld>
            <a:endParaRPr lang="th-TH"/>
          </a:p>
        </p:txBody>
      </p:sp>
      <p:graphicFrame>
        <p:nvGraphicFramePr>
          <p:cNvPr id="9" name="Content Placeholder 8"/>
          <p:cNvGraphicFramePr>
            <a:graphicFrameLocks noGrp="1"/>
          </p:cNvGraphicFramePr>
          <p:nvPr>
            <p:ph sz="quarter" idx="1"/>
          </p:nvPr>
        </p:nvGraphicFramePr>
        <p:xfrm>
          <a:off x="642910" y="2285992"/>
          <a:ext cx="8215368" cy="2714646"/>
        </p:xfrm>
        <a:graphic>
          <a:graphicData uri="http://schemas.openxmlformats.org/drawingml/2006/table">
            <a:tbl>
              <a:tblPr firstRow="1" bandRow="1">
                <a:tableStyleId>{5C22544A-7EE6-4342-B048-85BDC9FD1C3A}</a:tableStyleId>
              </a:tblPr>
              <a:tblGrid>
                <a:gridCol w="1173624"/>
                <a:gridCol w="1173624"/>
                <a:gridCol w="1173624"/>
                <a:gridCol w="1173624"/>
                <a:gridCol w="1173624"/>
                <a:gridCol w="1173624"/>
                <a:gridCol w="1173624"/>
              </a:tblGrid>
              <a:tr h="818290">
                <a:tc>
                  <a:txBody>
                    <a:bodyPr/>
                    <a:lstStyle/>
                    <a:p>
                      <a:r>
                        <a:rPr lang="en-US" dirty="0" smtClean="0"/>
                        <a:t>(in</a:t>
                      </a:r>
                      <a:r>
                        <a:rPr lang="en-US" baseline="0" dirty="0" smtClean="0"/>
                        <a:t> 1,000 of units)</a:t>
                      </a:r>
                      <a:endParaRPr lang="th-TH" dirty="0"/>
                    </a:p>
                  </a:txBody>
                  <a:tcPr/>
                </a:tc>
                <a:tc>
                  <a:txBody>
                    <a:bodyPr/>
                    <a:lstStyle/>
                    <a:p>
                      <a:pPr algn="ctr"/>
                      <a:r>
                        <a:rPr lang="en-US" dirty="0" smtClean="0"/>
                        <a:t>2004</a:t>
                      </a:r>
                      <a:endParaRPr lang="th-TH" dirty="0"/>
                    </a:p>
                  </a:txBody>
                  <a:tcPr/>
                </a:tc>
                <a:tc>
                  <a:txBody>
                    <a:bodyPr/>
                    <a:lstStyle/>
                    <a:p>
                      <a:pPr algn="ctr"/>
                      <a:r>
                        <a:rPr lang="en-US" dirty="0" smtClean="0"/>
                        <a:t>2005</a:t>
                      </a:r>
                      <a:endParaRPr lang="th-TH" dirty="0"/>
                    </a:p>
                  </a:txBody>
                  <a:tcPr/>
                </a:tc>
                <a:tc>
                  <a:txBody>
                    <a:bodyPr/>
                    <a:lstStyle/>
                    <a:p>
                      <a:pPr algn="ctr"/>
                      <a:r>
                        <a:rPr lang="en-US" dirty="0" smtClean="0"/>
                        <a:t>2006</a:t>
                      </a:r>
                      <a:endParaRPr lang="th-TH" dirty="0"/>
                    </a:p>
                  </a:txBody>
                  <a:tcPr/>
                </a:tc>
                <a:tc>
                  <a:txBody>
                    <a:bodyPr/>
                    <a:lstStyle/>
                    <a:p>
                      <a:pPr algn="ctr"/>
                      <a:r>
                        <a:rPr lang="en-US" dirty="0" smtClean="0"/>
                        <a:t>2007</a:t>
                      </a:r>
                      <a:endParaRPr lang="th-TH" dirty="0"/>
                    </a:p>
                  </a:txBody>
                  <a:tcPr/>
                </a:tc>
                <a:tc>
                  <a:txBody>
                    <a:bodyPr/>
                    <a:lstStyle/>
                    <a:p>
                      <a:pPr algn="ctr"/>
                      <a:r>
                        <a:rPr lang="en-US" dirty="0" smtClean="0"/>
                        <a:t>2008</a:t>
                      </a:r>
                      <a:endParaRPr lang="th-TH" dirty="0"/>
                    </a:p>
                  </a:txBody>
                  <a:tcPr/>
                </a:tc>
                <a:tc>
                  <a:txBody>
                    <a:bodyPr/>
                    <a:lstStyle/>
                    <a:p>
                      <a:pPr algn="ctr"/>
                      <a:r>
                        <a:rPr lang="en-US" dirty="0" smtClean="0"/>
                        <a:t>2009</a:t>
                      </a:r>
                      <a:endParaRPr lang="th-TH" dirty="0"/>
                    </a:p>
                  </a:txBody>
                  <a:tcPr/>
                </a:tc>
              </a:tr>
              <a:tr h="474089">
                <a:tc>
                  <a:txBody>
                    <a:bodyPr/>
                    <a:lstStyle/>
                    <a:p>
                      <a:r>
                        <a:rPr lang="en-US" dirty="0" smtClean="0"/>
                        <a:t>Desktops</a:t>
                      </a:r>
                      <a:endParaRPr lang="th-TH" dirty="0"/>
                    </a:p>
                  </a:txBody>
                  <a:tcPr/>
                </a:tc>
                <a:tc>
                  <a:txBody>
                    <a:bodyPr/>
                    <a:lstStyle/>
                    <a:p>
                      <a:pPr algn="ctr"/>
                      <a:r>
                        <a:rPr lang="en-US" dirty="0" smtClean="0"/>
                        <a:t>1,625</a:t>
                      </a:r>
                      <a:endParaRPr lang="th-TH" dirty="0"/>
                    </a:p>
                  </a:txBody>
                  <a:tcPr/>
                </a:tc>
                <a:tc>
                  <a:txBody>
                    <a:bodyPr/>
                    <a:lstStyle/>
                    <a:p>
                      <a:pPr algn="ctr"/>
                      <a:r>
                        <a:rPr lang="en-US" dirty="0" smtClean="0"/>
                        <a:t>2,520</a:t>
                      </a:r>
                      <a:endParaRPr lang="th-TH" dirty="0"/>
                    </a:p>
                  </a:txBody>
                  <a:tcPr/>
                </a:tc>
                <a:tc>
                  <a:txBody>
                    <a:bodyPr/>
                    <a:lstStyle/>
                    <a:p>
                      <a:pPr algn="ctr"/>
                      <a:r>
                        <a:rPr lang="en-US" dirty="0" smtClean="0"/>
                        <a:t>2,434</a:t>
                      </a:r>
                      <a:endParaRPr lang="th-TH" dirty="0"/>
                    </a:p>
                  </a:txBody>
                  <a:tcPr/>
                </a:tc>
                <a:tc>
                  <a:txBody>
                    <a:bodyPr/>
                    <a:lstStyle/>
                    <a:p>
                      <a:pPr algn="ctr"/>
                      <a:r>
                        <a:rPr lang="en-US" dirty="0" smtClean="0"/>
                        <a:t>2,714</a:t>
                      </a:r>
                      <a:endParaRPr lang="th-TH" dirty="0"/>
                    </a:p>
                  </a:txBody>
                  <a:tcPr/>
                </a:tc>
                <a:tc>
                  <a:txBody>
                    <a:bodyPr/>
                    <a:lstStyle/>
                    <a:p>
                      <a:pPr algn="ctr"/>
                      <a:r>
                        <a:rPr lang="en-US" dirty="0" smtClean="0"/>
                        <a:t>3,712</a:t>
                      </a:r>
                      <a:endParaRPr lang="th-TH" dirty="0"/>
                    </a:p>
                  </a:txBody>
                  <a:tcPr/>
                </a:tc>
                <a:tc>
                  <a:txBody>
                    <a:bodyPr/>
                    <a:lstStyle/>
                    <a:p>
                      <a:pPr algn="ctr"/>
                      <a:r>
                        <a:rPr lang="en-US" dirty="0" smtClean="0"/>
                        <a:t>3,182</a:t>
                      </a:r>
                      <a:endParaRPr lang="th-TH" dirty="0"/>
                    </a:p>
                  </a:txBody>
                  <a:tcPr/>
                </a:tc>
              </a:tr>
              <a:tr h="474089">
                <a:tc>
                  <a:txBody>
                    <a:bodyPr/>
                    <a:lstStyle/>
                    <a:p>
                      <a:r>
                        <a:rPr lang="en-US" dirty="0" smtClean="0"/>
                        <a:t>Portables</a:t>
                      </a:r>
                      <a:endParaRPr lang="th-TH" dirty="0"/>
                    </a:p>
                  </a:txBody>
                  <a:tcPr/>
                </a:tc>
                <a:tc>
                  <a:txBody>
                    <a:bodyPr/>
                    <a:lstStyle/>
                    <a:p>
                      <a:pPr algn="ctr"/>
                      <a:r>
                        <a:rPr lang="en-US" dirty="0" smtClean="0"/>
                        <a:t>1,665</a:t>
                      </a:r>
                      <a:endParaRPr lang="th-TH" dirty="0"/>
                    </a:p>
                  </a:txBody>
                  <a:tcPr/>
                </a:tc>
                <a:tc>
                  <a:txBody>
                    <a:bodyPr/>
                    <a:lstStyle/>
                    <a:p>
                      <a:pPr algn="ctr"/>
                      <a:r>
                        <a:rPr lang="en-US" dirty="0" smtClean="0"/>
                        <a:t>2,014</a:t>
                      </a:r>
                      <a:endParaRPr lang="th-TH" dirty="0"/>
                    </a:p>
                  </a:txBody>
                  <a:tcPr/>
                </a:tc>
                <a:tc>
                  <a:txBody>
                    <a:bodyPr/>
                    <a:lstStyle/>
                    <a:p>
                      <a:pPr algn="ctr"/>
                      <a:r>
                        <a:rPr lang="en-US" dirty="0" smtClean="0"/>
                        <a:t>2,869</a:t>
                      </a:r>
                      <a:endParaRPr lang="th-TH" dirty="0"/>
                    </a:p>
                  </a:txBody>
                  <a:tcPr/>
                </a:tc>
                <a:tc>
                  <a:txBody>
                    <a:bodyPr/>
                    <a:lstStyle/>
                    <a:p>
                      <a:pPr algn="ctr"/>
                      <a:r>
                        <a:rPr lang="en-US" dirty="0" smtClean="0"/>
                        <a:t>4,337</a:t>
                      </a:r>
                      <a:endParaRPr lang="th-TH" dirty="0"/>
                    </a:p>
                  </a:txBody>
                  <a:tcPr/>
                </a:tc>
                <a:tc>
                  <a:txBody>
                    <a:bodyPr/>
                    <a:lstStyle/>
                    <a:p>
                      <a:pPr algn="ctr"/>
                      <a:r>
                        <a:rPr lang="en-US" dirty="0" smtClean="0"/>
                        <a:t>6,003</a:t>
                      </a:r>
                      <a:endParaRPr lang="th-TH" dirty="0"/>
                    </a:p>
                  </a:txBody>
                  <a:tcPr/>
                </a:tc>
                <a:tc>
                  <a:txBody>
                    <a:bodyPr/>
                    <a:lstStyle/>
                    <a:p>
                      <a:pPr algn="ctr"/>
                      <a:r>
                        <a:rPr lang="en-US" dirty="0" smtClean="0"/>
                        <a:t>7,214</a:t>
                      </a:r>
                      <a:endParaRPr lang="th-TH" dirty="0"/>
                    </a:p>
                  </a:txBody>
                  <a:tcPr/>
                </a:tc>
              </a:tr>
              <a:tr h="474089">
                <a:tc>
                  <a:txBody>
                    <a:bodyPr/>
                    <a:lstStyle/>
                    <a:p>
                      <a:r>
                        <a:rPr lang="en-US" dirty="0" smtClean="0"/>
                        <a:t>iPods</a:t>
                      </a:r>
                      <a:endParaRPr lang="th-TH" dirty="0"/>
                    </a:p>
                  </a:txBody>
                  <a:tcPr/>
                </a:tc>
                <a:tc>
                  <a:txBody>
                    <a:bodyPr/>
                    <a:lstStyle/>
                    <a:p>
                      <a:pPr algn="ctr"/>
                      <a:r>
                        <a:rPr lang="en-US" dirty="0" smtClean="0"/>
                        <a:t>4,416</a:t>
                      </a:r>
                      <a:endParaRPr lang="th-TH" dirty="0"/>
                    </a:p>
                  </a:txBody>
                  <a:tcPr/>
                </a:tc>
                <a:tc>
                  <a:txBody>
                    <a:bodyPr/>
                    <a:lstStyle/>
                    <a:p>
                      <a:pPr algn="ctr"/>
                      <a:r>
                        <a:rPr lang="en-US" dirty="0" smtClean="0"/>
                        <a:t>22,497</a:t>
                      </a:r>
                      <a:endParaRPr lang="th-TH" dirty="0"/>
                    </a:p>
                  </a:txBody>
                  <a:tcPr/>
                </a:tc>
                <a:tc>
                  <a:txBody>
                    <a:bodyPr/>
                    <a:lstStyle/>
                    <a:p>
                      <a:pPr algn="ctr"/>
                      <a:r>
                        <a:rPr lang="en-US" dirty="0" smtClean="0"/>
                        <a:t>39,409</a:t>
                      </a:r>
                      <a:endParaRPr lang="th-TH" dirty="0"/>
                    </a:p>
                  </a:txBody>
                  <a:tcPr/>
                </a:tc>
                <a:tc>
                  <a:txBody>
                    <a:bodyPr/>
                    <a:lstStyle/>
                    <a:p>
                      <a:pPr algn="ctr"/>
                      <a:r>
                        <a:rPr lang="en-US" dirty="0" smtClean="0"/>
                        <a:t>51,630</a:t>
                      </a:r>
                      <a:endParaRPr lang="th-TH" dirty="0"/>
                    </a:p>
                  </a:txBody>
                  <a:tcPr/>
                </a:tc>
                <a:tc>
                  <a:txBody>
                    <a:bodyPr/>
                    <a:lstStyle/>
                    <a:p>
                      <a:pPr algn="ctr"/>
                      <a:r>
                        <a:rPr lang="en-US" dirty="0" smtClean="0"/>
                        <a:t>54,828</a:t>
                      </a:r>
                      <a:endParaRPr lang="th-TH" dirty="0"/>
                    </a:p>
                  </a:txBody>
                  <a:tcPr/>
                </a:tc>
                <a:tc>
                  <a:txBody>
                    <a:bodyPr/>
                    <a:lstStyle/>
                    <a:p>
                      <a:pPr algn="ctr"/>
                      <a:r>
                        <a:rPr lang="en-US" dirty="0" smtClean="0"/>
                        <a:t>54,132</a:t>
                      </a:r>
                      <a:endParaRPr lang="th-TH" dirty="0"/>
                    </a:p>
                  </a:txBody>
                  <a:tcPr/>
                </a:tc>
              </a:tr>
              <a:tr h="474089">
                <a:tc>
                  <a:txBody>
                    <a:bodyPr/>
                    <a:lstStyle/>
                    <a:p>
                      <a:r>
                        <a:rPr lang="en-US" dirty="0" err="1" smtClean="0"/>
                        <a:t>iPhone</a:t>
                      </a:r>
                      <a:endParaRPr lang="th-TH" dirty="0"/>
                    </a:p>
                  </a:txBody>
                  <a:tcPr/>
                </a:tc>
                <a:tc>
                  <a:txBody>
                    <a:bodyPr/>
                    <a:lstStyle/>
                    <a:p>
                      <a:pPr algn="ctr"/>
                      <a:r>
                        <a:rPr lang="en-US" dirty="0" smtClean="0"/>
                        <a:t>-</a:t>
                      </a:r>
                      <a:endParaRPr lang="th-TH" dirty="0"/>
                    </a:p>
                  </a:txBody>
                  <a:tcPr/>
                </a:tc>
                <a:tc>
                  <a:txBody>
                    <a:bodyPr/>
                    <a:lstStyle/>
                    <a:p>
                      <a:pPr algn="ctr"/>
                      <a:r>
                        <a:rPr lang="en-US" dirty="0" smtClean="0"/>
                        <a:t>-</a:t>
                      </a:r>
                      <a:endParaRPr lang="th-TH" dirty="0"/>
                    </a:p>
                  </a:txBody>
                  <a:tcPr/>
                </a:tc>
                <a:tc>
                  <a:txBody>
                    <a:bodyPr/>
                    <a:lstStyle/>
                    <a:p>
                      <a:pPr algn="ctr"/>
                      <a:r>
                        <a:rPr lang="en-US" dirty="0" smtClean="0"/>
                        <a:t>-</a:t>
                      </a:r>
                      <a:endParaRPr lang="th-TH" dirty="0"/>
                    </a:p>
                  </a:txBody>
                  <a:tcPr/>
                </a:tc>
                <a:tc>
                  <a:txBody>
                    <a:bodyPr/>
                    <a:lstStyle/>
                    <a:p>
                      <a:pPr algn="ctr"/>
                      <a:r>
                        <a:rPr lang="en-US" dirty="0" smtClean="0"/>
                        <a:t>1,389</a:t>
                      </a:r>
                      <a:endParaRPr lang="th-TH" dirty="0"/>
                    </a:p>
                  </a:txBody>
                  <a:tcPr/>
                </a:tc>
                <a:tc>
                  <a:txBody>
                    <a:bodyPr/>
                    <a:lstStyle/>
                    <a:p>
                      <a:pPr algn="ctr"/>
                      <a:r>
                        <a:rPr lang="en-US" dirty="0" smtClean="0"/>
                        <a:t>11,627</a:t>
                      </a:r>
                      <a:endParaRPr lang="th-TH" dirty="0"/>
                    </a:p>
                  </a:txBody>
                  <a:tcPr/>
                </a:tc>
                <a:tc>
                  <a:txBody>
                    <a:bodyPr/>
                    <a:lstStyle/>
                    <a:p>
                      <a:pPr algn="ctr"/>
                      <a:r>
                        <a:rPr lang="en-US" dirty="0" smtClean="0"/>
                        <a:t>20,731</a:t>
                      </a:r>
                      <a:endParaRPr lang="th-TH" dirty="0"/>
                    </a:p>
                  </a:txBody>
                  <a:tcPr/>
                </a:tc>
              </a:tr>
            </a:tbl>
          </a:graphicData>
        </a:graphic>
      </p:graphicFrame>
      <p:sp>
        <p:nvSpPr>
          <p:cNvPr id="6" name="Content Placeholder 5"/>
          <p:cNvSpPr txBox="1">
            <a:spLocks/>
          </p:cNvSpPr>
          <p:nvPr/>
        </p:nvSpPr>
        <p:spPr>
          <a:xfrm>
            <a:off x="612648" y="1600200"/>
            <a:ext cx="8153400" cy="4495800"/>
          </a:xfrm>
          <a:prstGeom prst="rect">
            <a:avLst/>
          </a:prstGeom>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r>
              <a:rPr lang="en-US" sz="2900" dirty="0" smtClean="0"/>
              <a:t>Apple’s Unit Sales by Product Category</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900" b="0" i="0" u="none" strike="noStrike" kern="1200" cap="none" spc="0" normalizeH="0" baseline="0" noProof="0" dirty="0" smtClean="0">
              <a:ln>
                <a:noFill/>
              </a:ln>
              <a:solidFill>
                <a:schemeClr val="tx1"/>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n-US" sz="2900"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900" b="0" i="0" u="none" strike="noStrike" kern="1200" cap="none" spc="0" normalizeH="0" baseline="0" noProof="0" dirty="0" smtClean="0">
              <a:ln>
                <a:noFill/>
              </a:ln>
              <a:solidFill>
                <a:schemeClr val="tx1"/>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n-US" sz="2900"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900" b="0" i="0" u="none" strike="noStrike" kern="1200" cap="none" spc="0" normalizeH="0" baseline="0" noProof="0" dirty="0" smtClean="0">
              <a:ln>
                <a:noFill/>
              </a:ln>
              <a:solidFill>
                <a:schemeClr val="tx1"/>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lang="en-US" sz="2000" dirty="0" smtClean="0"/>
          </a:p>
          <a:p>
            <a:pPr marL="320040" marR="0" lvl="0" indent="-320040" algn="l" defTabSz="914400" rtl="0" eaLnBrk="1" fontAlgn="auto" latinLnBrk="0" hangingPunct="1">
              <a:lnSpc>
                <a:spcPct val="100000"/>
              </a:lnSpc>
              <a:spcBef>
                <a:spcPts val="700"/>
              </a:spcBef>
              <a:spcAft>
                <a:spcPts val="0"/>
              </a:spcAft>
              <a:buClr>
                <a:schemeClr val="accent2"/>
              </a:buClr>
              <a:buSzPct val="60000"/>
              <a:tabLst/>
              <a:defRPr/>
            </a:pPr>
            <a:r>
              <a:rPr lang="en-US" sz="2000" dirty="0" smtClean="0"/>
              <a:t>Source: Apple’s financial statements and (</a:t>
            </a:r>
            <a:r>
              <a:rPr lang="en-US" sz="2000" dirty="0" err="1" smtClean="0"/>
              <a:t>Yoffie</a:t>
            </a:r>
            <a:r>
              <a:rPr lang="en-US" sz="2000" dirty="0" smtClean="0"/>
              <a:t> and Kim, 2011)</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The Occasional Failures</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81</a:t>
            </a:fld>
            <a:endParaRPr lang="th-TH"/>
          </a:p>
        </p:txBody>
      </p:sp>
      <p:sp>
        <p:nvSpPr>
          <p:cNvPr id="6" name="Content Placeholder 5"/>
          <p:cNvSpPr>
            <a:spLocks noGrp="1"/>
          </p:cNvSpPr>
          <p:nvPr>
            <p:ph sz="quarter" idx="1"/>
          </p:nvPr>
        </p:nvSpPr>
        <p:spPr/>
        <p:txBody>
          <a:bodyPr>
            <a:normAutofit/>
          </a:bodyPr>
          <a:lstStyle/>
          <a:p>
            <a:r>
              <a:rPr lang="en-US" dirty="0" smtClean="0"/>
              <a:t>Mac Mini</a:t>
            </a:r>
          </a:p>
          <a:p>
            <a:endParaRPr lang="en-US" dirty="0" smtClean="0"/>
          </a:p>
          <a:p>
            <a:endParaRPr lang="en-US" dirty="0" smtClean="0"/>
          </a:p>
          <a:p>
            <a:pPr>
              <a:buNone/>
            </a:pPr>
            <a:endParaRPr lang="en-US" dirty="0" smtClean="0"/>
          </a:p>
          <a:p>
            <a:r>
              <a:rPr lang="en-US" dirty="0" smtClean="0"/>
              <a:t>Apple TV </a:t>
            </a:r>
            <a:endParaRPr lang="th-TH" dirty="0"/>
          </a:p>
        </p:txBody>
      </p:sp>
      <p:pic>
        <p:nvPicPr>
          <p:cNvPr id="7" name="Picture 6" descr="220px-Mac-mini-1st-gen.jpg"/>
          <p:cNvPicPr>
            <a:picLocks noChangeAspect="1"/>
          </p:cNvPicPr>
          <p:nvPr/>
        </p:nvPicPr>
        <p:blipFill>
          <a:blip r:embed="rId2"/>
          <a:stretch>
            <a:fillRect/>
          </a:stretch>
        </p:blipFill>
        <p:spPr>
          <a:xfrm>
            <a:off x="3071802" y="1643050"/>
            <a:ext cx="2794000" cy="2311400"/>
          </a:xfrm>
          <a:prstGeom prst="rect">
            <a:avLst/>
          </a:prstGeom>
        </p:spPr>
      </p:pic>
      <p:pic>
        <p:nvPicPr>
          <p:cNvPr id="8" name="Picture 7" descr="apple-tv-update-HD-video-iphone-os-4-99-usd-1.jpg"/>
          <p:cNvPicPr>
            <a:picLocks noChangeAspect="1"/>
          </p:cNvPicPr>
          <p:nvPr/>
        </p:nvPicPr>
        <p:blipFill>
          <a:blip r:embed="rId3"/>
          <a:stretch>
            <a:fillRect/>
          </a:stretch>
        </p:blipFill>
        <p:spPr>
          <a:xfrm>
            <a:off x="2071670" y="4286256"/>
            <a:ext cx="4762500" cy="2295525"/>
          </a:xfrm>
          <a:prstGeom prst="rect">
            <a:avLst/>
          </a:prstGeom>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228600"/>
            <a:ext cx="8531352" cy="990600"/>
          </a:xfrm>
        </p:spPr>
        <p:txBody>
          <a:bodyPr>
            <a:normAutofit/>
          </a:bodyPr>
          <a:lstStyle/>
          <a:p>
            <a:r>
              <a:rPr lang="en-US" sz="3600" dirty="0" smtClean="0"/>
              <a:t>Apple Inc. in the Next Decade?</a:t>
            </a:r>
          </a:p>
        </p:txBody>
      </p:sp>
      <p:sp>
        <p:nvSpPr>
          <p:cNvPr id="4" name="Slide Number Placeholder 3"/>
          <p:cNvSpPr>
            <a:spLocks noGrp="1"/>
          </p:cNvSpPr>
          <p:nvPr>
            <p:ph type="sldNum" sz="quarter" idx="12"/>
          </p:nvPr>
        </p:nvSpPr>
        <p:spPr/>
        <p:txBody>
          <a:bodyPr>
            <a:normAutofit fontScale="85000" lnSpcReduction="20000"/>
          </a:bodyPr>
          <a:lstStyle/>
          <a:p>
            <a:fld id="{9832C644-5072-40B5-BB6A-1F1B42C5512C}" type="slidenum">
              <a:rPr lang="th-TH" smtClean="0"/>
              <a:pPr/>
              <a:t>82</a:t>
            </a:fld>
            <a:endParaRPr lang="th-TH"/>
          </a:p>
        </p:txBody>
      </p:sp>
      <p:sp>
        <p:nvSpPr>
          <p:cNvPr id="6" name="Content Placeholder 5"/>
          <p:cNvSpPr>
            <a:spLocks noGrp="1"/>
          </p:cNvSpPr>
          <p:nvPr>
            <p:ph sz="quarter" idx="1"/>
          </p:nvPr>
        </p:nvSpPr>
        <p:spPr/>
        <p:txBody>
          <a:bodyPr>
            <a:normAutofit/>
          </a:bodyPr>
          <a:lstStyle/>
          <a:p>
            <a:r>
              <a:rPr lang="en-US" dirty="0" smtClean="0"/>
              <a:t>To date, there has not been a technology company which can stay high in the sky for long.</a:t>
            </a:r>
          </a:p>
          <a:p>
            <a:r>
              <a:rPr lang="en-US" dirty="0" smtClean="0"/>
              <a:t>Could Apple be </a:t>
            </a:r>
          </a:p>
          <a:p>
            <a:pPr lvl="1">
              <a:buNone/>
            </a:pPr>
            <a:r>
              <a:rPr lang="en-US" dirty="0" smtClean="0"/>
              <a:t>an exception?</a:t>
            </a:r>
            <a:endParaRPr lang="th-TH" dirty="0"/>
          </a:p>
        </p:txBody>
      </p:sp>
      <p:pic>
        <p:nvPicPr>
          <p:cNvPr id="1026" name="Picture 2"/>
          <p:cNvPicPr>
            <a:picLocks noChangeAspect="1" noChangeArrowheads="1"/>
          </p:cNvPicPr>
          <p:nvPr/>
        </p:nvPicPr>
        <p:blipFill>
          <a:blip r:embed="rId2"/>
          <a:srcRect l="7686" t="16601" r="23682" b="9179"/>
          <a:stretch>
            <a:fillRect/>
          </a:stretch>
        </p:blipFill>
        <p:spPr bwMode="auto">
          <a:xfrm>
            <a:off x="3143240" y="3026091"/>
            <a:ext cx="5715040" cy="3474744"/>
          </a:xfrm>
          <a:prstGeom prst="rect">
            <a:avLst/>
          </a:prstGeom>
          <a:noFill/>
          <a:ln w="9525">
            <a:noFill/>
            <a:miter lim="800000"/>
            <a:headEnd/>
            <a:tailEnd/>
          </a:ln>
          <a:effectLst/>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th-TH" dirty="0"/>
          </a:p>
        </p:txBody>
      </p:sp>
      <p:sp>
        <p:nvSpPr>
          <p:cNvPr id="3" name="Slide Number Placeholder 2"/>
          <p:cNvSpPr>
            <a:spLocks noGrp="1"/>
          </p:cNvSpPr>
          <p:nvPr>
            <p:ph type="sldNum" sz="quarter" idx="12"/>
          </p:nvPr>
        </p:nvSpPr>
        <p:spPr/>
        <p:txBody>
          <a:bodyPr>
            <a:normAutofit fontScale="85000" lnSpcReduction="20000"/>
          </a:bodyPr>
          <a:lstStyle/>
          <a:p>
            <a:fld id="{9832C644-5072-40B5-BB6A-1F1B42C5512C}" type="slidenum">
              <a:rPr lang="th-TH" smtClean="0"/>
              <a:pPr/>
              <a:t>83</a:t>
            </a:fld>
            <a:endParaRPr lang="th-TH"/>
          </a:p>
        </p:txBody>
      </p:sp>
      <p:sp>
        <p:nvSpPr>
          <p:cNvPr id="4" name="Content Placeholder 3"/>
          <p:cNvSpPr>
            <a:spLocks noGrp="1"/>
          </p:cNvSpPr>
          <p:nvPr>
            <p:ph sz="quarter" idx="1"/>
          </p:nvPr>
        </p:nvSpPr>
        <p:spPr/>
        <p:txBody>
          <a:bodyPr/>
          <a:lstStyle/>
          <a:p>
            <a:pPr>
              <a:buNone/>
            </a:pPr>
            <a:r>
              <a:rPr lang="en-US" sz="1800" b="1" dirty="0" smtClean="0"/>
              <a:t>Church, J. and Ware, R., </a:t>
            </a:r>
            <a:r>
              <a:rPr lang="en-US" sz="1800" dirty="0" smtClean="0"/>
              <a:t>Industrial Organization : A Strategic Approach</a:t>
            </a:r>
            <a:r>
              <a:rPr lang="en-US" sz="1800" b="1" dirty="0" smtClean="0"/>
              <a:t>, </a:t>
            </a:r>
            <a:r>
              <a:rPr lang="en-US" sz="1800" b="1" dirty="0" err="1" smtClean="0"/>
              <a:t>Mc.Graw</a:t>
            </a:r>
            <a:r>
              <a:rPr lang="en-US" sz="1800" b="1" dirty="0" smtClean="0"/>
              <a:t> – Hill International Editions, 2000.</a:t>
            </a:r>
          </a:p>
          <a:p>
            <a:pPr>
              <a:buNone/>
            </a:pPr>
            <a:r>
              <a:rPr lang="en-US" sz="1800" b="1" dirty="0" smtClean="0"/>
              <a:t>Carlton, D.W. and </a:t>
            </a:r>
            <a:r>
              <a:rPr lang="en-US" sz="1800" b="1" dirty="0" err="1" smtClean="0"/>
              <a:t>Perloff</a:t>
            </a:r>
            <a:r>
              <a:rPr lang="en-US" sz="1800" b="1" dirty="0" smtClean="0"/>
              <a:t>, J.M., </a:t>
            </a:r>
            <a:r>
              <a:rPr lang="en-US" sz="1800" dirty="0" smtClean="0"/>
              <a:t>Modern Industrial Organization</a:t>
            </a:r>
            <a:r>
              <a:rPr lang="en-US" sz="1800" b="1" dirty="0" smtClean="0"/>
              <a:t>, Harper Collin College</a:t>
            </a:r>
            <a:endParaRPr lang="en-US" sz="1800" dirty="0" smtClean="0"/>
          </a:p>
          <a:p>
            <a:pPr>
              <a:buNone/>
            </a:pPr>
            <a:r>
              <a:rPr lang="en-US" sz="1800" b="1" dirty="0" smtClean="0"/>
              <a:t>	Division, 2004.</a:t>
            </a:r>
          </a:p>
          <a:p>
            <a:pPr>
              <a:buNone/>
            </a:pPr>
            <a:r>
              <a:rPr lang="en-US" sz="1800" b="1" dirty="0" smtClean="0"/>
              <a:t>Competition Commission: UK, </a:t>
            </a:r>
            <a:r>
              <a:rPr lang="en-US" sz="1800" dirty="0" smtClean="0"/>
              <a:t>Somerfield plc/Wm Morrison Supermarkets plc: Final Report, </a:t>
            </a:r>
            <a:r>
              <a:rPr lang="en-US" sz="1800" b="1" dirty="0" smtClean="0"/>
              <a:t>Competition Commission, 2005.</a:t>
            </a:r>
          </a:p>
          <a:p>
            <a:pPr>
              <a:buNone/>
            </a:pPr>
            <a:r>
              <a:rPr lang="en-US" sz="1800" b="1" dirty="0" err="1" smtClean="0"/>
              <a:t>Yoffie</a:t>
            </a:r>
            <a:r>
              <a:rPr lang="en-US" sz="1800" b="1" dirty="0" smtClean="0"/>
              <a:t>, D. B. and Kim, R., </a:t>
            </a:r>
            <a:r>
              <a:rPr lang="en-US" sz="1800" dirty="0" smtClean="0"/>
              <a:t>Apple Inc. in 2010, </a:t>
            </a:r>
            <a:r>
              <a:rPr lang="en-US" sz="1800" b="1" dirty="0" smtClean="0"/>
              <a:t>Harvard Business School Case Study, 2011.</a:t>
            </a:r>
          </a:p>
          <a:p>
            <a:pPr>
              <a:buNone/>
            </a:pPr>
            <a:endParaRPr lang="en-US" sz="1800" b="1" dirty="0" smtClean="0"/>
          </a:p>
          <a:p>
            <a:endParaRPr lang="th-TH"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1070</TotalTime>
  <Words>3142</Words>
  <Application>Microsoft Office PowerPoint</Application>
  <PresentationFormat>On-screen Show (4:3)</PresentationFormat>
  <Paragraphs>703</Paragraphs>
  <Slides>83</Slides>
  <Notes>0</Notes>
  <HiddenSlides>0</HiddenSlides>
  <MMClips>0</MMClips>
  <ScaleCrop>false</ScaleCrop>
  <HeadingPairs>
    <vt:vector size="4" baseType="variant">
      <vt:variant>
        <vt:lpstr>Theme</vt:lpstr>
      </vt:variant>
      <vt:variant>
        <vt:i4>1</vt:i4>
      </vt:variant>
      <vt:variant>
        <vt:lpstr>Slide Titles</vt:lpstr>
      </vt:variant>
      <vt:variant>
        <vt:i4>83</vt:i4>
      </vt:variant>
    </vt:vector>
  </HeadingPairs>
  <TitlesOfParts>
    <vt:vector size="84" baseType="lpstr">
      <vt:lpstr>Median</vt:lpstr>
      <vt:lpstr>Ee481 industrial Economics</vt:lpstr>
      <vt:lpstr>Textbooks</vt:lpstr>
      <vt:lpstr>1.Overview</vt:lpstr>
      <vt:lpstr>Question??</vt:lpstr>
      <vt:lpstr>What is Industrial Organization?</vt:lpstr>
      <vt:lpstr>Ex: Why do firms give warrantees? </vt:lpstr>
      <vt:lpstr>Other examples</vt:lpstr>
      <vt:lpstr>Objectives of firms</vt:lpstr>
      <vt:lpstr>Useful concepts for this course</vt:lpstr>
      <vt:lpstr>2.Structure-Conduct-Performance</vt:lpstr>
      <vt:lpstr>Structure-Conduct-Performance (SCP)</vt:lpstr>
      <vt:lpstr>SCP (example)</vt:lpstr>
      <vt:lpstr>Market Power</vt:lpstr>
      <vt:lpstr>Market Concentration</vt:lpstr>
      <vt:lpstr>Market Concentration (example)</vt:lpstr>
      <vt:lpstr>Market Concentration vs. Profit</vt:lpstr>
      <vt:lpstr>3.Game Theory &amp; Oligopoly Models</vt:lpstr>
      <vt:lpstr>Game Theory</vt:lpstr>
      <vt:lpstr>Game Theory (example)</vt:lpstr>
      <vt:lpstr>Game Theory for Firms Decisions</vt:lpstr>
      <vt:lpstr>Joint-monopoly decision (collusion)</vt:lpstr>
      <vt:lpstr>Cournot Model</vt:lpstr>
      <vt:lpstr>Bertrand Model</vt:lpstr>
      <vt:lpstr>Stackelberg Leadership Model</vt:lpstr>
      <vt:lpstr>Performance</vt:lpstr>
      <vt:lpstr>Advertising, R&amp;D (example)</vt:lpstr>
      <vt:lpstr>Entry Deterrence (example)</vt:lpstr>
      <vt:lpstr>4.Price Discrimination</vt:lpstr>
      <vt:lpstr>Price Discrimination</vt:lpstr>
      <vt:lpstr>First-degree</vt:lpstr>
      <vt:lpstr>Third-degree</vt:lpstr>
      <vt:lpstr>Second-degree</vt:lpstr>
      <vt:lpstr>Second-degree (two-part tariff)</vt:lpstr>
      <vt:lpstr>Second-degree (Bundling)</vt:lpstr>
      <vt:lpstr>Online Music Pricing (Case Study)</vt:lpstr>
      <vt:lpstr>Online Music Pricing (Case Study)</vt:lpstr>
      <vt:lpstr>5. Strategic Behavior</vt:lpstr>
      <vt:lpstr>What is Strategic Behavior</vt:lpstr>
      <vt:lpstr>Advantage and Commitment</vt:lpstr>
      <vt:lpstr>Predatory pricing, Limit pricing</vt:lpstr>
      <vt:lpstr>Predatory pricing (Sugar in the US.)</vt:lpstr>
      <vt:lpstr>Other strategies</vt:lpstr>
      <vt:lpstr>6. Vertical Integration &amp; Restraint</vt:lpstr>
      <vt:lpstr>Definitions</vt:lpstr>
      <vt:lpstr>6.1 Vertical Integration</vt:lpstr>
      <vt:lpstr>Gains from vertical integration</vt:lpstr>
      <vt:lpstr>Double Marginalization (Monopoly     Monopoly)</vt:lpstr>
      <vt:lpstr>Double Marginalization (Monopoly     competitive)</vt:lpstr>
      <vt:lpstr>Vertical Integration</vt:lpstr>
      <vt:lpstr>6.2 Vertical Restraints</vt:lpstr>
      <vt:lpstr>Vertical Restraints</vt:lpstr>
      <vt:lpstr>Reduce the free-rider problem (among distributors)</vt:lpstr>
      <vt:lpstr>Reduce the free-rider problem (among manufacturers)</vt:lpstr>
      <vt:lpstr>7. Franchising</vt:lpstr>
      <vt:lpstr>Franchising</vt:lpstr>
      <vt:lpstr>Franchising (example)</vt:lpstr>
      <vt:lpstr>8. Bundling and Tie-in Sale</vt:lpstr>
      <vt:lpstr>Bundling and Tie-in</vt:lpstr>
      <vt:lpstr>Bundling and Tie-in</vt:lpstr>
      <vt:lpstr>9. Anti-trust Law and Policy</vt:lpstr>
      <vt:lpstr>Main points</vt:lpstr>
      <vt:lpstr>Exploitation of market power</vt:lpstr>
      <vt:lpstr>Anti-trust Law</vt:lpstr>
      <vt:lpstr>Thai Case: Honda</vt:lpstr>
      <vt:lpstr>UK Case: Somerfield</vt:lpstr>
      <vt:lpstr>UK Case: Somerfield</vt:lpstr>
      <vt:lpstr>10. Case Study – Apple Inc. in 2010</vt:lpstr>
      <vt:lpstr>Apple vs. S&amp;P 500 source: created by me using data from yahoo finance.</vt:lpstr>
      <vt:lpstr>Apple vs. S&amp;P 500 (April 1984 = 100)  source: created by me using data from yahoo finance.</vt:lpstr>
      <vt:lpstr>Apple History (pre 1980)</vt:lpstr>
      <vt:lpstr>Apple History (1981 - 1984)</vt:lpstr>
      <vt:lpstr>Apple History (1984 - 1993)</vt:lpstr>
      <vt:lpstr>Apple History (1993 - 1997)</vt:lpstr>
      <vt:lpstr>Apple History (post 1997)</vt:lpstr>
      <vt:lpstr>The Macintosh and Apple's “Digital Hub” Strategy</vt:lpstr>
      <vt:lpstr>Moving Beyond the Macintosh (iPod)</vt:lpstr>
      <vt:lpstr>Moving Beyond the Macintosh (iTune)</vt:lpstr>
      <vt:lpstr>Moving Beyond the Macintosh (iPhone)</vt:lpstr>
      <vt:lpstr>Moving Beyond the Macintosh (iPad)</vt:lpstr>
      <vt:lpstr>Apple’s Unit Sales by Product, 2004 - 2009</vt:lpstr>
      <vt:lpstr>The Occasional Failures</vt:lpstr>
      <vt:lpstr>Apple Inc. in the Next Decade?</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Ee481 industrial Economics</dc:title>
  <dc:creator>Wanwiphang</dc:creator>
  <cp:lastModifiedBy>Wanwiphang</cp:lastModifiedBy>
  <cp:revision>165</cp:revision>
  <dcterms:created xsi:type="dcterms:W3CDTF">2012-01-10T06:59:10Z</dcterms:created>
  <dcterms:modified xsi:type="dcterms:W3CDTF">2012-01-15T07:31:14Z</dcterms:modified>
</cp:coreProperties>
</file>