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5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3" r:id="rId8"/>
    <p:sldId id="264" r:id="rId9"/>
    <p:sldId id="273" r:id="rId10"/>
    <p:sldId id="274" r:id="rId11"/>
    <p:sldId id="275" r:id="rId12"/>
    <p:sldId id="276" r:id="rId13"/>
    <p:sldId id="265" r:id="rId14"/>
    <p:sldId id="266" r:id="rId15"/>
    <p:sldId id="267" r:id="rId16"/>
    <p:sldId id="270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170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2063115" y="630937"/>
            <a:ext cx="5230368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8892" y="1098388"/>
            <a:ext cx="7738814" cy="4394988"/>
          </a:xfrm>
        </p:spPr>
        <p:txBody>
          <a:bodyPr anchor="ctr">
            <a:noAutofit/>
          </a:bodyPr>
          <a:lstStyle>
            <a:lvl1pPr algn="ctr">
              <a:defRPr sz="7500" spc="6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61284" y="5979197"/>
            <a:ext cx="6034030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1500" b="1" i="0" cap="all" spc="300" baseline="0">
                <a:solidFill>
                  <a:schemeClr val="tx2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8892" y="6375679"/>
            <a:ext cx="174729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512944E-EAB2-44CC-8422-258C22C7B025}" type="datetimeFigureOut">
              <a:rPr lang="th-TH" smtClean="0"/>
              <a:t>21/09/63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5249" y="6375679"/>
            <a:ext cx="30861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00414" y="6375679"/>
            <a:ext cx="1747292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048E389-389C-44EA-A19A-84EACCBCD6FC}" type="slidenum">
              <a:rPr lang="th-TH" smtClean="0"/>
              <a:t>‹#›</a:t>
            </a:fld>
            <a:endParaRPr lang="th-TH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 title="left edge border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2324987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944E-EAB2-44CC-8422-258C22C7B025}" type="datetimeFigureOut">
              <a:rPr lang="th-TH" smtClean="0"/>
              <a:t>21/09/63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8E389-389C-44EA-A19A-84EACCBCD6F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67783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2110979" cy="6858000"/>
          </a:xfrm>
          <a:custGeom>
            <a:avLst/>
            <a:gdLst/>
            <a:ahLst/>
            <a:cxnLst/>
            <a:rect l="0" t="0" r="r" b="b"/>
            <a:pathLst>
              <a:path w="1773" h="4320">
                <a:moveTo>
                  <a:pt x="0" y="0"/>
                </a:moveTo>
                <a:lnTo>
                  <a:pt x="891" y="0"/>
                </a:lnTo>
                <a:lnTo>
                  <a:pt x="906" y="56"/>
                </a:lnTo>
                <a:lnTo>
                  <a:pt x="921" y="111"/>
                </a:lnTo>
                <a:lnTo>
                  <a:pt x="938" y="165"/>
                </a:lnTo>
                <a:lnTo>
                  <a:pt x="957" y="217"/>
                </a:lnTo>
                <a:lnTo>
                  <a:pt x="980" y="266"/>
                </a:lnTo>
                <a:lnTo>
                  <a:pt x="1007" y="312"/>
                </a:lnTo>
                <a:lnTo>
                  <a:pt x="1036" y="351"/>
                </a:lnTo>
                <a:lnTo>
                  <a:pt x="1069" y="387"/>
                </a:lnTo>
                <a:lnTo>
                  <a:pt x="1105" y="422"/>
                </a:lnTo>
                <a:lnTo>
                  <a:pt x="1145" y="456"/>
                </a:lnTo>
                <a:lnTo>
                  <a:pt x="1185" y="487"/>
                </a:lnTo>
                <a:lnTo>
                  <a:pt x="1227" y="520"/>
                </a:lnTo>
                <a:lnTo>
                  <a:pt x="1270" y="551"/>
                </a:lnTo>
                <a:lnTo>
                  <a:pt x="1311" y="584"/>
                </a:lnTo>
                <a:lnTo>
                  <a:pt x="1352" y="617"/>
                </a:lnTo>
                <a:lnTo>
                  <a:pt x="1390" y="651"/>
                </a:lnTo>
                <a:lnTo>
                  <a:pt x="1425" y="687"/>
                </a:lnTo>
                <a:lnTo>
                  <a:pt x="1456" y="725"/>
                </a:lnTo>
                <a:lnTo>
                  <a:pt x="1484" y="765"/>
                </a:lnTo>
                <a:lnTo>
                  <a:pt x="1505" y="808"/>
                </a:lnTo>
                <a:lnTo>
                  <a:pt x="1521" y="856"/>
                </a:lnTo>
                <a:lnTo>
                  <a:pt x="1530" y="907"/>
                </a:lnTo>
                <a:lnTo>
                  <a:pt x="1534" y="960"/>
                </a:lnTo>
                <a:lnTo>
                  <a:pt x="1534" y="1013"/>
                </a:lnTo>
                <a:lnTo>
                  <a:pt x="1530" y="1068"/>
                </a:lnTo>
                <a:lnTo>
                  <a:pt x="1523" y="1125"/>
                </a:lnTo>
                <a:lnTo>
                  <a:pt x="1515" y="1181"/>
                </a:lnTo>
                <a:lnTo>
                  <a:pt x="1508" y="1237"/>
                </a:lnTo>
                <a:lnTo>
                  <a:pt x="1501" y="1293"/>
                </a:lnTo>
                <a:lnTo>
                  <a:pt x="1496" y="1350"/>
                </a:lnTo>
                <a:lnTo>
                  <a:pt x="1494" y="1405"/>
                </a:lnTo>
                <a:lnTo>
                  <a:pt x="1497" y="1458"/>
                </a:lnTo>
                <a:lnTo>
                  <a:pt x="1504" y="1511"/>
                </a:lnTo>
                <a:lnTo>
                  <a:pt x="1517" y="1560"/>
                </a:lnTo>
                <a:lnTo>
                  <a:pt x="1535" y="1610"/>
                </a:lnTo>
                <a:lnTo>
                  <a:pt x="1557" y="1659"/>
                </a:lnTo>
                <a:lnTo>
                  <a:pt x="1583" y="1708"/>
                </a:lnTo>
                <a:lnTo>
                  <a:pt x="1611" y="1757"/>
                </a:lnTo>
                <a:lnTo>
                  <a:pt x="1640" y="1807"/>
                </a:lnTo>
                <a:lnTo>
                  <a:pt x="1669" y="1855"/>
                </a:lnTo>
                <a:lnTo>
                  <a:pt x="1696" y="1905"/>
                </a:lnTo>
                <a:lnTo>
                  <a:pt x="1721" y="1954"/>
                </a:lnTo>
                <a:lnTo>
                  <a:pt x="1742" y="2006"/>
                </a:lnTo>
                <a:lnTo>
                  <a:pt x="1759" y="2057"/>
                </a:lnTo>
                <a:lnTo>
                  <a:pt x="1769" y="2108"/>
                </a:lnTo>
                <a:lnTo>
                  <a:pt x="1773" y="2160"/>
                </a:lnTo>
                <a:lnTo>
                  <a:pt x="1769" y="2212"/>
                </a:lnTo>
                <a:lnTo>
                  <a:pt x="1759" y="2263"/>
                </a:lnTo>
                <a:lnTo>
                  <a:pt x="1742" y="2314"/>
                </a:lnTo>
                <a:lnTo>
                  <a:pt x="1721" y="2366"/>
                </a:lnTo>
                <a:lnTo>
                  <a:pt x="1696" y="2415"/>
                </a:lnTo>
                <a:lnTo>
                  <a:pt x="1669" y="2465"/>
                </a:lnTo>
                <a:lnTo>
                  <a:pt x="1640" y="2513"/>
                </a:lnTo>
                <a:lnTo>
                  <a:pt x="1611" y="2563"/>
                </a:lnTo>
                <a:lnTo>
                  <a:pt x="1583" y="2612"/>
                </a:lnTo>
                <a:lnTo>
                  <a:pt x="1557" y="2661"/>
                </a:lnTo>
                <a:lnTo>
                  <a:pt x="1535" y="2710"/>
                </a:lnTo>
                <a:lnTo>
                  <a:pt x="1517" y="2760"/>
                </a:lnTo>
                <a:lnTo>
                  <a:pt x="1504" y="2809"/>
                </a:lnTo>
                <a:lnTo>
                  <a:pt x="1497" y="2862"/>
                </a:lnTo>
                <a:lnTo>
                  <a:pt x="1494" y="2915"/>
                </a:lnTo>
                <a:lnTo>
                  <a:pt x="1496" y="2970"/>
                </a:lnTo>
                <a:lnTo>
                  <a:pt x="1501" y="3027"/>
                </a:lnTo>
                <a:lnTo>
                  <a:pt x="1508" y="3083"/>
                </a:lnTo>
                <a:lnTo>
                  <a:pt x="1515" y="3139"/>
                </a:lnTo>
                <a:lnTo>
                  <a:pt x="1523" y="3195"/>
                </a:lnTo>
                <a:lnTo>
                  <a:pt x="1530" y="3252"/>
                </a:lnTo>
                <a:lnTo>
                  <a:pt x="1534" y="3307"/>
                </a:lnTo>
                <a:lnTo>
                  <a:pt x="1534" y="3360"/>
                </a:lnTo>
                <a:lnTo>
                  <a:pt x="1530" y="3413"/>
                </a:lnTo>
                <a:lnTo>
                  <a:pt x="1521" y="3464"/>
                </a:lnTo>
                <a:lnTo>
                  <a:pt x="1505" y="3512"/>
                </a:lnTo>
                <a:lnTo>
                  <a:pt x="1484" y="3555"/>
                </a:lnTo>
                <a:lnTo>
                  <a:pt x="1456" y="3595"/>
                </a:lnTo>
                <a:lnTo>
                  <a:pt x="1425" y="3633"/>
                </a:lnTo>
                <a:lnTo>
                  <a:pt x="1390" y="3669"/>
                </a:lnTo>
                <a:lnTo>
                  <a:pt x="1352" y="3703"/>
                </a:lnTo>
                <a:lnTo>
                  <a:pt x="1311" y="3736"/>
                </a:lnTo>
                <a:lnTo>
                  <a:pt x="1270" y="3769"/>
                </a:lnTo>
                <a:lnTo>
                  <a:pt x="1227" y="3800"/>
                </a:lnTo>
                <a:lnTo>
                  <a:pt x="1185" y="3833"/>
                </a:lnTo>
                <a:lnTo>
                  <a:pt x="1145" y="3864"/>
                </a:lnTo>
                <a:lnTo>
                  <a:pt x="1105" y="3898"/>
                </a:lnTo>
                <a:lnTo>
                  <a:pt x="1069" y="3933"/>
                </a:lnTo>
                <a:lnTo>
                  <a:pt x="1036" y="3969"/>
                </a:lnTo>
                <a:lnTo>
                  <a:pt x="1007" y="4008"/>
                </a:lnTo>
                <a:lnTo>
                  <a:pt x="980" y="4054"/>
                </a:lnTo>
                <a:lnTo>
                  <a:pt x="957" y="4103"/>
                </a:lnTo>
                <a:lnTo>
                  <a:pt x="938" y="4155"/>
                </a:lnTo>
                <a:lnTo>
                  <a:pt x="921" y="4209"/>
                </a:lnTo>
                <a:lnTo>
                  <a:pt x="906" y="4264"/>
                </a:lnTo>
                <a:lnTo>
                  <a:pt x="891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2197" y="1073889"/>
            <a:ext cx="6140303" cy="4064627"/>
          </a:xfrm>
        </p:spPr>
        <p:txBody>
          <a:bodyPr anchor="b">
            <a:normAutofit/>
          </a:bodyPr>
          <a:lstStyle>
            <a:lvl1pPr>
              <a:defRPr sz="6300" spc="6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32198" y="5159782"/>
            <a:ext cx="5263116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500" b="1" i="0" cap="all" spc="300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427410" y="6375679"/>
            <a:ext cx="1120460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512944E-EAB2-44CC-8422-258C22C7B025}" type="datetimeFigureOut">
              <a:rPr lang="th-TH" smtClean="0"/>
              <a:t>21/09/63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59298" y="6375679"/>
            <a:ext cx="30861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56825" y="6375679"/>
            <a:ext cx="1115675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5048E389-389C-44EA-A19A-84EACCBCD6FC}" type="slidenum">
              <a:rPr lang="th-TH" smtClean="0"/>
              <a:t>‹#›</a:t>
            </a:fld>
            <a:endParaRPr lang="th-TH"/>
          </a:p>
        </p:txBody>
      </p:sp>
      <p:sp>
        <p:nvSpPr>
          <p:cNvPr id="16" name="Freeform 11"/>
          <p:cNvSpPr/>
          <p:nvPr/>
        </p:nvSpPr>
        <p:spPr bwMode="auto">
          <a:xfrm>
            <a:off x="655786" y="0"/>
            <a:ext cx="1234679" cy="6858000"/>
          </a:xfrm>
          <a:custGeom>
            <a:avLst/>
            <a:gdLst/>
            <a:ahLst/>
            <a:cxnLst/>
            <a:rect l="0" t="0" r="r" b="b"/>
            <a:pathLst>
              <a:path w="1037" h="4320">
                <a:moveTo>
                  <a:pt x="0" y="0"/>
                </a:moveTo>
                <a:lnTo>
                  <a:pt x="171" y="0"/>
                </a:lnTo>
                <a:lnTo>
                  <a:pt x="188" y="55"/>
                </a:lnTo>
                <a:lnTo>
                  <a:pt x="204" y="110"/>
                </a:lnTo>
                <a:lnTo>
                  <a:pt x="220" y="166"/>
                </a:lnTo>
                <a:lnTo>
                  <a:pt x="234" y="223"/>
                </a:lnTo>
                <a:lnTo>
                  <a:pt x="251" y="278"/>
                </a:lnTo>
                <a:lnTo>
                  <a:pt x="269" y="331"/>
                </a:lnTo>
                <a:lnTo>
                  <a:pt x="292" y="381"/>
                </a:lnTo>
                <a:lnTo>
                  <a:pt x="319" y="427"/>
                </a:lnTo>
                <a:lnTo>
                  <a:pt x="349" y="466"/>
                </a:lnTo>
                <a:lnTo>
                  <a:pt x="382" y="503"/>
                </a:lnTo>
                <a:lnTo>
                  <a:pt x="420" y="537"/>
                </a:lnTo>
                <a:lnTo>
                  <a:pt x="460" y="571"/>
                </a:lnTo>
                <a:lnTo>
                  <a:pt x="502" y="603"/>
                </a:lnTo>
                <a:lnTo>
                  <a:pt x="544" y="635"/>
                </a:lnTo>
                <a:lnTo>
                  <a:pt x="587" y="668"/>
                </a:lnTo>
                <a:lnTo>
                  <a:pt x="628" y="700"/>
                </a:lnTo>
                <a:lnTo>
                  <a:pt x="667" y="734"/>
                </a:lnTo>
                <a:lnTo>
                  <a:pt x="703" y="771"/>
                </a:lnTo>
                <a:lnTo>
                  <a:pt x="736" y="808"/>
                </a:lnTo>
                <a:lnTo>
                  <a:pt x="763" y="848"/>
                </a:lnTo>
                <a:lnTo>
                  <a:pt x="786" y="893"/>
                </a:lnTo>
                <a:lnTo>
                  <a:pt x="800" y="937"/>
                </a:lnTo>
                <a:lnTo>
                  <a:pt x="809" y="986"/>
                </a:lnTo>
                <a:lnTo>
                  <a:pt x="813" y="1034"/>
                </a:lnTo>
                <a:lnTo>
                  <a:pt x="812" y="1085"/>
                </a:lnTo>
                <a:lnTo>
                  <a:pt x="808" y="1136"/>
                </a:lnTo>
                <a:lnTo>
                  <a:pt x="803" y="1189"/>
                </a:lnTo>
                <a:lnTo>
                  <a:pt x="796" y="1242"/>
                </a:lnTo>
                <a:lnTo>
                  <a:pt x="788" y="1295"/>
                </a:lnTo>
                <a:lnTo>
                  <a:pt x="782" y="1348"/>
                </a:lnTo>
                <a:lnTo>
                  <a:pt x="778" y="1401"/>
                </a:lnTo>
                <a:lnTo>
                  <a:pt x="775" y="1452"/>
                </a:lnTo>
                <a:lnTo>
                  <a:pt x="778" y="1502"/>
                </a:lnTo>
                <a:lnTo>
                  <a:pt x="784" y="1551"/>
                </a:lnTo>
                <a:lnTo>
                  <a:pt x="797" y="1602"/>
                </a:lnTo>
                <a:lnTo>
                  <a:pt x="817" y="1652"/>
                </a:lnTo>
                <a:lnTo>
                  <a:pt x="841" y="1702"/>
                </a:lnTo>
                <a:lnTo>
                  <a:pt x="868" y="1752"/>
                </a:lnTo>
                <a:lnTo>
                  <a:pt x="896" y="1801"/>
                </a:lnTo>
                <a:lnTo>
                  <a:pt x="926" y="1851"/>
                </a:lnTo>
                <a:lnTo>
                  <a:pt x="953" y="1901"/>
                </a:lnTo>
                <a:lnTo>
                  <a:pt x="980" y="1952"/>
                </a:lnTo>
                <a:lnTo>
                  <a:pt x="1003" y="2003"/>
                </a:lnTo>
                <a:lnTo>
                  <a:pt x="1021" y="2054"/>
                </a:lnTo>
                <a:lnTo>
                  <a:pt x="1031" y="2106"/>
                </a:lnTo>
                <a:lnTo>
                  <a:pt x="1037" y="2160"/>
                </a:lnTo>
                <a:lnTo>
                  <a:pt x="1031" y="2214"/>
                </a:lnTo>
                <a:lnTo>
                  <a:pt x="1021" y="2266"/>
                </a:lnTo>
                <a:lnTo>
                  <a:pt x="1003" y="2317"/>
                </a:lnTo>
                <a:lnTo>
                  <a:pt x="980" y="2368"/>
                </a:lnTo>
                <a:lnTo>
                  <a:pt x="953" y="2419"/>
                </a:lnTo>
                <a:lnTo>
                  <a:pt x="926" y="2469"/>
                </a:lnTo>
                <a:lnTo>
                  <a:pt x="896" y="2519"/>
                </a:lnTo>
                <a:lnTo>
                  <a:pt x="868" y="2568"/>
                </a:lnTo>
                <a:lnTo>
                  <a:pt x="841" y="2618"/>
                </a:lnTo>
                <a:lnTo>
                  <a:pt x="817" y="2668"/>
                </a:lnTo>
                <a:lnTo>
                  <a:pt x="797" y="2718"/>
                </a:lnTo>
                <a:lnTo>
                  <a:pt x="784" y="2769"/>
                </a:lnTo>
                <a:lnTo>
                  <a:pt x="778" y="2818"/>
                </a:lnTo>
                <a:lnTo>
                  <a:pt x="775" y="2868"/>
                </a:lnTo>
                <a:lnTo>
                  <a:pt x="778" y="2919"/>
                </a:lnTo>
                <a:lnTo>
                  <a:pt x="782" y="2972"/>
                </a:lnTo>
                <a:lnTo>
                  <a:pt x="788" y="3025"/>
                </a:lnTo>
                <a:lnTo>
                  <a:pt x="796" y="3078"/>
                </a:lnTo>
                <a:lnTo>
                  <a:pt x="803" y="3131"/>
                </a:lnTo>
                <a:lnTo>
                  <a:pt x="808" y="3184"/>
                </a:lnTo>
                <a:lnTo>
                  <a:pt x="812" y="3235"/>
                </a:lnTo>
                <a:lnTo>
                  <a:pt x="813" y="3286"/>
                </a:lnTo>
                <a:lnTo>
                  <a:pt x="809" y="3334"/>
                </a:lnTo>
                <a:lnTo>
                  <a:pt x="800" y="3383"/>
                </a:lnTo>
                <a:lnTo>
                  <a:pt x="786" y="3427"/>
                </a:lnTo>
                <a:lnTo>
                  <a:pt x="763" y="3472"/>
                </a:lnTo>
                <a:lnTo>
                  <a:pt x="736" y="3512"/>
                </a:lnTo>
                <a:lnTo>
                  <a:pt x="703" y="3549"/>
                </a:lnTo>
                <a:lnTo>
                  <a:pt x="667" y="3586"/>
                </a:lnTo>
                <a:lnTo>
                  <a:pt x="628" y="3620"/>
                </a:lnTo>
                <a:lnTo>
                  <a:pt x="587" y="3652"/>
                </a:lnTo>
                <a:lnTo>
                  <a:pt x="544" y="3685"/>
                </a:lnTo>
                <a:lnTo>
                  <a:pt x="502" y="3717"/>
                </a:lnTo>
                <a:lnTo>
                  <a:pt x="460" y="3749"/>
                </a:lnTo>
                <a:lnTo>
                  <a:pt x="420" y="3783"/>
                </a:lnTo>
                <a:lnTo>
                  <a:pt x="382" y="3817"/>
                </a:lnTo>
                <a:lnTo>
                  <a:pt x="349" y="3854"/>
                </a:lnTo>
                <a:lnTo>
                  <a:pt x="319" y="3893"/>
                </a:lnTo>
                <a:lnTo>
                  <a:pt x="292" y="3939"/>
                </a:lnTo>
                <a:lnTo>
                  <a:pt x="269" y="3989"/>
                </a:lnTo>
                <a:lnTo>
                  <a:pt x="251" y="4042"/>
                </a:lnTo>
                <a:lnTo>
                  <a:pt x="234" y="4097"/>
                </a:lnTo>
                <a:lnTo>
                  <a:pt x="220" y="4154"/>
                </a:lnTo>
                <a:lnTo>
                  <a:pt x="204" y="4210"/>
                </a:lnTo>
                <a:lnTo>
                  <a:pt x="188" y="4265"/>
                </a:lnTo>
                <a:lnTo>
                  <a:pt x="171" y="4320"/>
                </a:lnTo>
                <a:lnTo>
                  <a:pt x="0" y="4320"/>
                </a:lnTo>
                <a:lnTo>
                  <a:pt x="17" y="4278"/>
                </a:lnTo>
                <a:lnTo>
                  <a:pt x="33" y="4232"/>
                </a:lnTo>
                <a:lnTo>
                  <a:pt x="46" y="4183"/>
                </a:lnTo>
                <a:lnTo>
                  <a:pt x="60" y="4131"/>
                </a:lnTo>
                <a:lnTo>
                  <a:pt x="75" y="4075"/>
                </a:lnTo>
                <a:lnTo>
                  <a:pt x="90" y="4019"/>
                </a:lnTo>
                <a:lnTo>
                  <a:pt x="109" y="3964"/>
                </a:lnTo>
                <a:lnTo>
                  <a:pt x="129" y="3909"/>
                </a:lnTo>
                <a:lnTo>
                  <a:pt x="156" y="3855"/>
                </a:lnTo>
                <a:lnTo>
                  <a:pt x="186" y="3804"/>
                </a:lnTo>
                <a:lnTo>
                  <a:pt x="222" y="3756"/>
                </a:lnTo>
                <a:lnTo>
                  <a:pt x="261" y="3713"/>
                </a:lnTo>
                <a:lnTo>
                  <a:pt x="303" y="3672"/>
                </a:lnTo>
                <a:lnTo>
                  <a:pt x="348" y="3634"/>
                </a:lnTo>
                <a:lnTo>
                  <a:pt x="392" y="3599"/>
                </a:lnTo>
                <a:lnTo>
                  <a:pt x="438" y="3565"/>
                </a:lnTo>
                <a:lnTo>
                  <a:pt x="482" y="3531"/>
                </a:lnTo>
                <a:lnTo>
                  <a:pt x="523" y="3499"/>
                </a:lnTo>
                <a:lnTo>
                  <a:pt x="561" y="3466"/>
                </a:lnTo>
                <a:lnTo>
                  <a:pt x="594" y="3434"/>
                </a:lnTo>
                <a:lnTo>
                  <a:pt x="620" y="3400"/>
                </a:lnTo>
                <a:lnTo>
                  <a:pt x="638" y="3367"/>
                </a:lnTo>
                <a:lnTo>
                  <a:pt x="647" y="3336"/>
                </a:lnTo>
                <a:lnTo>
                  <a:pt x="652" y="3302"/>
                </a:lnTo>
                <a:lnTo>
                  <a:pt x="654" y="3265"/>
                </a:lnTo>
                <a:lnTo>
                  <a:pt x="651" y="3224"/>
                </a:lnTo>
                <a:lnTo>
                  <a:pt x="647" y="3181"/>
                </a:lnTo>
                <a:lnTo>
                  <a:pt x="642" y="3137"/>
                </a:lnTo>
                <a:lnTo>
                  <a:pt x="637" y="3091"/>
                </a:lnTo>
                <a:lnTo>
                  <a:pt x="626" y="3021"/>
                </a:lnTo>
                <a:lnTo>
                  <a:pt x="620" y="2952"/>
                </a:lnTo>
                <a:lnTo>
                  <a:pt x="616" y="2881"/>
                </a:lnTo>
                <a:lnTo>
                  <a:pt x="618" y="2809"/>
                </a:lnTo>
                <a:lnTo>
                  <a:pt x="628" y="2737"/>
                </a:lnTo>
                <a:lnTo>
                  <a:pt x="642" y="2681"/>
                </a:lnTo>
                <a:lnTo>
                  <a:pt x="661" y="2626"/>
                </a:lnTo>
                <a:lnTo>
                  <a:pt x="685" y="2574"/>
                </a:lnTo>
                <a:lnTo>
                  <a:pt x="711" y="2521"/>
                </a:lnTo>
                <a:lnTo>
                  <a:pt x="739" y="2472"/>
                </a:lnTo>
                <a:lnTo>
                  <a:pt x="767" y="2423"/>
                </a:lnTo>
                <a:lnTo>
                  <a:pt x="791" y="2381"/>
                </a:lnTo>
                <a:lnTo>
                  <a:pt x="813" y="2342"/>
                </a:lnTo>
                <a:lnTo>
                  <a:pt x="834" y="2303"/>
                </a:lnTo>
                <a:lnTo>
                  <a:pt x="851" y="2265"/>
                </a:lnTo>
                <a:lnTo>
                  <a:pt x="864" y="2228"/>
                </a:lnTo>
                <a:lnTo>
                  <a:pt x="873" y="2194"/>
                </a:lnTo>
                <a:lnTo>
                  <a:pt x="876" y="2160"/>
                </a:lnTo>
                <a:lnTo>
                  <a:pt x="873" y="2126"/>
                </a:lnTo>
                <a:lnTo>
                  <a:pt x="864" y="2092"/>
                </a:lnTo>
                <a:lnTo>
                  <a:pt x="851" y="2055"/>
                </a:lnTo>
                <a:lnTo>
                  <a:pt x="834" y="2017"/>
                </a:lnTo>
                <a:lnTo>
                  <a:pt x="813" y="1978"/>
                </a:lnTo>
                <a:lnTo>
                  <a:pt x="791" y="1939"/>
                </a:lnTo>
                <a:lnTo>
                  <a:pt x="767" y="1897"/>
                </a:lnTo>
                <a:lnTo>
                  <a:pt x="739" y="1848"/>
                </a:lnTo>
                <a:lnTo>
                  <a:pt x="711" y="1799"/>
                </a:lnTo>
                <a:lnTo>
                  <a:pt x="685" y="1746"/>
                </a:lnTo>
                <a:lnTo>
                  <a:pt x="661" y="1694"/>
                </a:lnTo>
                <a:lnTo>
                  <a:pt x="642" y="1639"/>
                </a:lnTo>
                <a:lnTo>
                  <a:pt x="628" y="1583"/>
                </a:lnTo>
                <a:lnTo>
                  <a:pt x="618" y="1511"/>
                </a:lnTo>
                <a:lnTo>
                  <a:pt x="616" y="1439"/>
                </a:lnTo>
                <a:lnTo>
                  <a:pt x="620" y="1368"/>
                </a:lnTo>
                <a:lnTo>
                  <a:pt x="626" y="1299"/>
                </a:lnTo>
                <a:lnTo>
                  <a:pt x="637" y="1229"/>
                </a:lnTo>
                <a:lnTo>
                  <a:pt x="642" y="1183"/>
                </a:lnTo>
                <a:lnTo>
                  <a:pt x="647" y="1139"/>
                </a:lnTo>
                <a:lnTo>
                  <a:pt x="651" y="1096"/>
                </a:lnTo>
                <a:lnTo>
                  <a:pt x="654" y="1055"/>
                </a:lnTo>
                <a:lnTo>
                  <a:pt x="652" y="1018"/>
                </a:lnTo>
                <a:lnTo>
                  <a:pt x="647" y="984"/>
                </a:lnTo>
                <a:lnTo>
                  <a:pt x="638" y="953"/>
                </a:lnTo>
                <a:lnTo>
                  <a:pt x="620" y="920"/>
                </a:lnTo>
                <a:lnTo>
                  <a:pt x="594" y="886"/>
                </a:lnTo>
                <a:lnTo>
                  <a:pt x="561" y="854"/>
                </a:lnTo>
                <a:lnTo>
                  <a:pt x="523" y="822"/>
                </a:lnTo>
                <a:lnTo>
                  <a:pt x="482" y="789"/>
                </a:lnTo>
                <a:lnTo>
                  <a:pt x="438" y="755"/>
                </a:lnTo>
                <a:lnTo>
                  <a:pt x="392" y="721"/>
                </a:lnTo>
                <a:lnTo>
                  <a:pt x="348" y="686"/>
                </a:lnTo>
                <a:lnTo>
                  <a:pt x="303" y="648"/>
                </a:lnTo>
                <a:lnTo>
                  <a:pt x="261" y="607"/>
                </a:lnTo>
                <a:lnTo>
                  <a:pt x="222" y="564"/>
                </a:lnTo>
                <a:lnTo>
                  <a:pt x="186" y="516"/>
                </a:lnTo>
                <a:lnTo>
                  <a:pt x="156" y="465"/>
                </a:lnTo>
                <a:lnTo>
                  <a:pt x="129" y="411"/>
                </a:lnTo>
                <a:lnTo>
                  <a:pt x="109" y="356"/>
                </a:lnTo>
                <a:lnTo>
                  <a:pt x="90" y="301"/>
                </a:lnTo>
                <a:lnTo>
                  <a:pt x="75" y="245"/>
                </a:lnTo>
                <a:lnTo>
                  <a:pt x="60" y="189"/>
                </a:lnTo>
                <a:lnTo>
                  <a:pt x="46" y="137"/>
                </a:lnTo>
                <a:lnTo>
                  <a:pt x="33" y="88"/>
                </a:lnTo>
                <a:lnTo>
                  <a:pt x="17" y="4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110979" cy="6858000"/>
            <a:chOff x="0" y="0"/>
            <a:chExt cx="2110979" cy="6858000"/>
          </a:xfrm>
        </p:grpSpPr>
        <p:sp>
          <p:nvSpPr>
            <p:cNvPr id="9" name="Freeform 8" title="left scallop shape"/>
            <p:cNvSpPr/>
            <p:nvPr/>
          </p:nvSpPr>
          <p:spPr bwMode="auto">
            <a:xfrm>
              <a:off x="0" y="0"/>
              <a:ext cx="2110979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0" name="Freeform 11" title="left scallop inline"/>
            <p:cNvSpPr/>
            <p:nvPr/>
          </p:nvSpPr>
          <p:spPr bwMode="auto">
            <a:xfrm>
              <a:off x="655786" y="0"/>
              <a:ext cx="1234679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405405520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2975" y="2286000"/>
            <a:ext cx="3593592" cy="36195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85846" y="2286000"/>
            <a:ext cx="3593592" cy="36195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944E-EAB2-44CC-8422-258C22C7B025}" type="datetimeFigureOut">
              <a:rPr lang="th-TH" smtClean="0"/>
              <a:t>21/09/63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8E389-389C-44EA-A19A-84EACCBCD6F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0386940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2975" y="381001"/>
            <a:ext cx="7629525" cy="14935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1832" y="2199634"/>
            <a:ext cx="361188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cap="all" spc="15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41832" y="2909102"/>
            <a:ext cx="3611880" cy="29963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75398" y="2199634"/>
            <a:ext cx="361188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cap="all" spc="15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75398" y="2909102"/>
            <a:ext cx="3611880" cy="29963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944E-EAB2-44CC-8422-258C22C7B025}" type="datetimeFigureOut">
              <a:rPr lang="th-TH" smtClean="0"/>
              <a:t>21/09/63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8E389-389C-44EA-A19A-84EACCBCD6F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5967674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944E-EAB2-44CC-8422-258C22C7B025}" type="datetimeFigureOut">
              <a:rPr lang="th-TH" smtClean="0"/>
              <a:t>21/09/63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8E389-389C-44EA-A19A-84EACCBCD6F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666229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944E-EAB2-44CC-8422-258C22C7B025}" type="datetimeFigureOut">
              <a:rPr lang="th-TH" smtClean="0"/>
              <a:t>21/09/63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8E389-389C-44EA-A19A-84EACCBCD6F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354596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5542359" y="0"/>
            <a:ext cx="3601641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53414" y="457200"/>
            <a:ext cx="2319086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800" b="1" i="0" cap="all" spc="225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3788" y="920377"/>
            <a:ext cx="4618814" cy="4985124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53414" y="1741336"/>
            <a:ext cx="2319086" cy="4164164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200"/>
              </a:spcBef>
              <a:buNone/>
              <a:defRPr sz="1400" baseline="0">
                <a:solidFill>
                  <a:schemeClr val="bg2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3789" y="6375679"/>
            <a:ext cx="925016" cy="348462"/>
          </a:xfrm>
        </p:spPr>
        <p:txBody>
          <a:bodyPr/>
          <a:lstStyle/>
          <a:p>
            <a:fld id="{9512944E-EAB2-44CC-8422-258C22C7B025}" type="datetimeFigureOut">
              <a:rPr lang="th-TH" smtClean="0"/>
              <a:t>21/09/63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77716" y="6375679"/>
            <a:ext cx="2611634" cy="345796"/>
          </a:xfrm>
        </p:spPr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268261" y="6375679"/>
            <a:ext cx="924342" cy="345796"/>
          </a:xfrm>
        </p:spPr>
        <p:txBody>
          <a:bodyPr/>
          <a:lstStyle/>
          <a:p>
            <a:fld id="{5048E389-389C-44EA-A19A-84EACCBCD6FC}" type="slidenum">
              <a:rPr lang="th-TH" smtClean="0"/>
              <a:t>‹#›</a:t>
            </a:fld>
            <a:endParaRPr lang="th-TH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 title="left edge border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0586751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12598" y="1"/>
            <a:ext cx="5516689" cy="685799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5542359" y="0"/>
            <a:ext cx="3601641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53413" y="457200"/>
            <a:ext cx="2319088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800" b="1" i="0" spc="225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53413" y="1741336"/>
            <a:ext cx="2319088" cy="4164164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200"/>
              </a:spcBef>
              <a:buNone/>
              <a:defRPr sz="1400" baseline="0">
                <a:solidFill>
                  <a:schemeClr val="bg2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4463" y="6375679"/>
            <a:ext cx="924342" cy="348462"/>
          </a:xfrm>
        </p:spPr>
        <p:txBody>
          <a:bodyPr/>
          <a:lstStyle/>
          <a:p>
            <a:fld id="{9512944E-EAB2-44CC-8422-258C22C7B025}" type="datetimeFigureOut">
              <a:rPr lang="th-TH" smtClean="0"/>
              <a:t>21/09/63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77716" y="6375679"/>
            <a:ext cx="2611634" cy="345796"/>
          </a:xfrm>
        </p:spPr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256153" y="6375679"/>
            <a:ext cx="947460" cy="345796"/>
          </a:xfrm>
        </p:spPr>
        <p:txBody>
          <a:bodyPr/>
          <a:lstStyle/>
          <a:p>
            <a:fld id="{5048E389-389C-44EA-A19A-84EACCBCD6FC}" type="slidenum">
              <a:rPr lang="th-TH" smtClean="0"/>
              <a:t>‹#›</a:t>
            </a:fld>
            <a:endParaRPr lang="th-TH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483204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944E-EAB2-44CC-8422-258C22C7B025}" type="datetimeFigureOut">
              <a:rPr lang="th-TH" smtClean="0"/>
              <a:t>21/09/63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8E389-389C-44EA-A19A-84EACCBCD6F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906725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96911" y="382386"/>
            <a:ext cx="1771930" cy="560040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42974" y="382386"/>
            <a:ext cx="5809517" cy="560040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944E-EAB2-44CC-8422-258C22C7B025}" type="datetimeFigureOut">
              <a:rPr lang="th-TH" smtClean="0"/>
              <a:t>21/09/63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8E389-389C-44EA-A19A-84EACCBCD6F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90229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38758" y="382385"/>
            <a:ext cx="763374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8758" y="2286002"/>
            <a:ext cx="763374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8758" y="6375679"/>
            <a:ext cx="174729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512944E-EAB2-44CC-8422-258C22C7B025}" type="datetimeFigureOut">
              <a:rPr lang="th-TH" smtClean="0"/>
              <a:t>21/09/63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75679"/>
            <a:ext cx="30861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1" y="6375679"/>
            <a:ext cx="211454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048E389-389C-44EA-A19A-84EACCBCD6FC}" type="slidenum">
              <a:rPr lang="th-TH" smtClean="0"/>
              <a:t>‹#›</a:t>
            </a:fld>
            <a:endParaRPr lang="th-TH"/>
          </a:p>
        </p:txBody>
      </p:sp>
      <p:sp>
        <p:nvSpPr>
          <p:cNvPr id="12" name="Rectangle 11"/>
          <p:cNvSpPr/>
          <p:nvPr/>
        </p:nvSpPr>
        <p:spPr>
          <a:xfrm>
            <a:off x="8931402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 title="right edge border"/>
          <p:cNvSpPr/>
          <p:nvPr/>
        </p:nvSpPr>
        <p:spPr>
          <a:xfrm>
            <a:off x="8931402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Freeform 5"/>
          <p:cNvSpPr/>
          <p:nvPr/>
        </p:nvSpPr>
        <p:spPr bwMode="auto">
          <a:xfrm>
            <a:off x="1" y="0"/>
            <a:ext cx="679090" cy="6858000"/>
          </a:xfrm>
          <a:custGeom>
            <a:avLst/>
            <a:gdLst/>
            <a:ahLst/>
            <a:cxnLst/>
            <a:rect l="0" t="0" r="r" b="b"/>
            <a:pathLst>
              <a:path w="211" h="2160">
                <a:moveTo>
                  <a:pt x="155" y="1728"/>
                </a:moveTo>
                <a:cubicBezTo>
                  <a:pt x="155" y="1620"/>
                  <a:pt x="211" y="1620"/>
                  <a:pt x="211" y="1512"/>
                </a:cubicBezTo>
                <a:cubicBezTo>
                  <a:pt x="211" y="1404"/>
                  <a:pt x="155" y="1404"/>
                  <a:pt x="155" y="1296"/>
                </a:cubicBezTo>
                <a:cubicBezTo>
                  <a:pt x="155" y="1188"/>
                  <a:pt x="211" y="1188"/>
                  <a:pt x="211" y="1080"/>
                </a:cubicBezTo>
                <a:cubicBezTo>
                  <a:pt x="211" y="972"/>
                  <a:pt x="155" y="972"/>
                  <a:pt x="155" y="864"/>
                </a:cubicBezTo>
                <a:cubicBezTo>
                  <a:pt x="155" y="756"/>
                  <a:pt x="211" y="756"/>
                  <a:pt x="211" y="648"/>
                </a:cubicBezTo>
                <a:cubicBezTo>
                  <a:pt x="211" y="540"/>
                  <a:pt x="155" y="540"/>
                  <a:pt x="155" y="432"/>
                </a:cubicBezTo>
                <a:cubicBezTo>
                  <a:pt x="155" y="324"/>
                  <a:pt x="211" y="324"/>
                  <a:pt x="211" y="216"/>
                </a:cubicBezTo>
                <a:cubicBezTo>
                  <a:pt x="211" y="108"/>
                  <a:pt x="155" y="108"/>
                  <a:pt x="15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160"/>
                  <a:pt x="0" y="2160"/>
                  <a:pt x="0" y="2160"/>
                </a:cubicBezTo>
                <a:cubicBezTo>
                  <a:pt x="155" y="2160"/>
                  <a:pt x="155" y="2160"/>
                  <a:pt x="155" y="2160"/>
                </a:cubicBezTo>
                <a:cubicBezTo>
                  <a:pt x="155" y="2052"/>
                  <a:pt x="211" y="2052"/>
                  <a:pt x="211" y="1944"/>
                </a:cubicBezTo>
                <a:cubicBezTo>
                  <a:pt x="211" y="1836"/>
                  <a:pt x="155" y="1836"/>
                  <a:pt x="155" y="1728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1108557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6" r:id="rId1"/>
    <p:sldLayoutId id="2147483887" r:id="rId2"/>
    <p:sldLayoutId id="2147483888" r:id="rId3"/>
    <p:sldLayoutId id="2147483889" r:id="rId4"/>
    <p:sldLayoutId id="2147483890" r:id="rId5"/>
    <p:sldLayoutId id="2147483891" r:id="rId6"/>
    <p:sldLayoutId id="2147483892" r:id="rId7"/>
    <p:sldLayoutId id="2147483893" r:id="rId8"/>
    <p:sldLayoutId id="2147483894" r:id="rId9"/>
    <p:sldLayoutId id="2147483895" r:id="rId10"/>
    <p:sldLayoutId id="2147483896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5100" kern="1200" cap="all" spc="15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pos="594">
          <p15:clr>
            <a:srgbClr val="F26B43"/>
          </p15:clr>
        </p15:guide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pos="5400">
          <p15:clr>
            <a:srgbClr val="F26B43"/>
          </p15:clr>
        </p15:guide>
        <p15:guide id="4" orient="horz" pos="4008">
          <p15:clr>
            <a:srgbClr val="F26B43"/>
          </p15:clr>
        </p15:guide>
        <p15:guide id="5" orient="horz" pos="1440">
          <p15:clr>
            <a:srgbClr val="F26B43"/>
          </p15:clr>
        </p15:guide>
        <p15:guide id="6" orient="horz" pos="3720">
          <p15:clr>
            <a:srgbClr val="F26B43"/>
          </p15:clr>
        </p15:guide>
        <p15:guide id="7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D59625-CD4C-4BB8-BC09-504E8F36DF9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5000" dirty="0"/>
              <a:t>Revision Slide 2</a:t>
            </a:r>
            <a:br>
              <a:rPr lang="en-US" sz="5000" dirty="0"/>
            </a:br>
            <a:br>
              <a:rPr lang="en-US" sz="5000" dirty="0"/>
            </a:br>
            <a:r>
              <a:rPr lang="en-US" sz="5000" dirty="0"/>
              <a:t>Elasticities</a:t>
            </a:r>
            <a:endParaRPr lang="th-TH" sz="5000" dirty="0"/>
          </a:p>
        </p:txBody>
      </p:sp>
    </p:spTree>
    <p:extLst>
      <p:ext uri="{BB962C8B-B14F-4D97-AF65-F5344CB8AC3E}">
        <p14:creationId xmlns:p14="http://schemas.microsoft.com/office/powerpoint/2010/main" val="36500942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Outline</a:t>
            </a:r>
            <a:endParaRPr lang="th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EF69A-4657-431A-9E4C-086AE9171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278384"/>
            <a:ext cx="7704667" cy="5007006"/>
          </a:xfrm>
        </p:spPr>
        <p:txBody>
          <a:bodyPr>
            <a:normAutofit/>
          </a:bodyPr>
          <a:lstStyle/>
          <a:p>
            <a:r>
              <a:rPr lang="en-US" dirty="0"/>
              <a:t>Price Elasticity of Demand (PED)</a:t>
            </a:r>
          </a:p>
          <a:p>
            <a:endParaRPr lang="en-US" dirty="0"/>
          </a:p>
          <a:p>
            <a:r>
              <a:rPr lang="en-US" dirty="0"/>
              <a:t>Income Elasticity of Demand (YED)</a:t>
            </a:r>
          </a:p>
          <a:p>
            <a:endParaRPr lang="en-US" dirty="0"/>
          </a:p>
          <a:p>
            <a:r>
              <a:rPr lang="en-US" dirty="0"/>
              <a:t>Cross Elasticity of Demand (XED)</a:t>
            </a:r>
          </a:p>
          <a:p>
            <a:endParaRPr lang="en-US" dirty="0"/>
          </a:p>
          <a:p>
            <a:r>
              <a:rPr lang="en-US" dirty="0"/>
              <a:t>Price Elasticity of Supply (PES)</a:t>
            </a:r>
          </a:p>
        </p:txBody>
      </p:sp>
    </p:spTree>
    <p:extLst>
      <p:ext uri="{BB962C8B-B14F-4D97-AF65-F5344CB8AC3E}">
        <p14:creationId xmlns:p14="http://schemas.microsoft.com/office/powerpoint/2010/main" val="13781058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Price elasticity of demand</a:t>
            </a:r>
            <a:endParaRPr lang="th-TH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58EF69A-4657-431A-9E4C-086AE9171F8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982133" y="1278384"/>
                <a:ext cx="7704667" cy="5007006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b="1" dirty="0"/>
                  <a:t>PED</a:t>
                </a:r>
                <a:r>
                  <a:rPr lang="en-US" dirty="0"/>
                  <a:t>	is a measure of responsiveness of how Quantity Demanded (</a:t>
                </a:r>
                <a:r>
                  <a:rPr lang="en-US" dirty="0" err="1"/>
                  <a:t>Qd</a:t>
                </a:r>
                <a:r>
                  <a:rPr lang="en-US" dirty="0"/>
                  <a:t>) changes when Price (P) changes.</a:t>
                </a:r>
              </a:p>
              <a:p>
                <a:pPr marL="0" indent="0">
                  <a:buNone/>
                </a:pPr>
                <a:endParaRPr lang="en-US" b="1" dirty="0"/>
              </a:p>
              <a:p>
                <a:pPr marL="0" indent="0">
                  <a:buNone/>
                </a:pPr>
                <a:r>
                  <a:rPr lang="en-US" b="1" dirty="0"/>
                  <a:t>PED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0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0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%∆</m:t>
                        </m:r>
                        <m:r>
                          <a:rPr lang="en-US" sz="30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𝑸𝒅</m:t>
                        </m:r>
                      </m:num>
                      <m:den>
                        <m:r>
                          <a:rPr lang="en-US" sz="30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%∆</m:t>
                        </m:r>
                        <m:r>
                          <a:rPr lang="en-US" sz="30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𝑷</m:t>
                        </m:r>
                      </m:den>
                    </m:f>
                  </m:oMath>
                </a14:m>
                <a:r>
                  <a:rPr lang="en-US" sz="3000" dirty="0"/>
                  <a:t>	</a:t>
                </a:r>
                <a:r>
                  <a:rPr lang="en-US" dirty="0"/>
                  <a:t>		where  </a:t>
                </a:r>
                <a14:m>
                  <m:oMath xmlns:m="http://schemas.openxmlformats.org/officeDocument/2006/math">
                    <m:r>
                      <a:rPr lang="en-US" sz="3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%∆</m:t>
                    </m:r>
                    <m:r>
                      <a:rPr lang="en-US" sz="3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𝑋</m:t>
                    </m:r>
                    <m:r>
                      <a:rPr lang="en-US" sz="3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3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3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US" sz="3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sz="3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US" sz="3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3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US" sz="3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3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3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US" sz="3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den>
                    </m:f>
                  </m:oMath>
                </a14:m>
                <a:endParaRPr lang="en-US" i="1" dirty="0"/>
              </a:p>
              <a:p>
                <a:pPr marL="0" indent="0">
                  <a:buNone/>
                </a:pPr>
                <a:r>
                  <a:rPr lang="en-US" b="1" dirty="0"/>
                  <a:t>Point-PED 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000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en-US" sz="3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30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3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𝑄</m:t>
                                </m:r>
                              </m:e>
                              <m:sub>
                                <m:r>
                                  <a:rPr lang="en-US" sz="30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3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sz="30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3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𝑄</m:t>
                                </m:r>
                              </m:e>
                              <m:sub>
                                <m:r>
                                  <a:rPr lang="en-US" sz="30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30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3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𝑄</m:t>
                                </m:r>
                              </m:e>
                              <m:sub>
                                <m:r>
                                  <a:rPr lang="en-US" sz="30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</m:den>
                        </m:f>
                      </m:num>
                      <m:den>
                        <m:f>
                          <m:fPr>
                            <m:ctrlPr>
                              <a:rPr lang="en-US" sz="3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30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3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sz="30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3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sz="30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3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sz="30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30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3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sz="30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</m:den>
                        </m:f>
                      </m:den>
                    </m:f>
                  </m:oMath>
                </a14:m>
                <a:r>
                  <a:rPr lang="en-US" b="1" dirty="0"/>
                  <a:t>  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000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en-US" sz="3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00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∆</m:t>
                            </m:r>
                            <m:r>
                              <a:rPr lang="en-US" sz="3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𝑄</m:t>
                            </m:r>
                          </m:num>
                          <m:den>
                            <m:sSub>
                              <m:sSubPr>
                                <m:ctrlPr>
                                  <a:rPr lang="en-US" sz="30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30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𝑄</m:t>
                                </m:r>
                              </m:e>
                              <m:sub>
                                <m:r>
                                  <a:rPr lang="en-US" sz="30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</m:den>
                        </m:f>
                      </m:num>
                      <m:den>
                        <m:f>
                          <m:fPr>
                            <m:ctrlPr>
                              <a:rPr lang="en-US" sz="3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00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∆</m:t>
                            </m:r>
                            <m:r>
                              <a:rPr lang="en-US" sz="3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𝑃</m:t>
                            </m:r>
                          </m:num>
                          <m:den>
                            <m:sSub>
                              <m:sSubPr>
                                <m:ctrlPr>
                                  <a:rPr lang="en-US" sz="30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30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sz="30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</m:den>
                        </m:f>
                      </m:den>
                    </m:f>
                  </m:oMath>
                </a14:m>
                <a:r>
                  <a:rPr lang="en-US" b="1" dirty="0"/>
                  <a:t>  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000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0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en-US" sz="30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𝑸</m:t>
                        </m:r>
                      </m:num>
                      <m:den>
                        <m:r>
                          <a:rPr lang="en-US" sz="30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en-US" sz="30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𝑷</m:t>
                        </m:r>
                      </m:den>
                    </m:f>
                    <m:r>
                      <a:rPr lang="en-US" sz="30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f>
                      <m:fPr>
                        <m:ctrlPr>
                          <a:rPr lang="en-US" sz="30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000" b="1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3000" b="1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𝑷</m:t>
                            </m:r>
                          </m:e>
                          <m:sub>
                            <m:r>
                              <a:rPr lang="en-US" sz="3000" b="1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𝟎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3000" b="1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3000" b="1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𝑸</m:t>
                            </m:r>
                          </m:e>
                          <m:sub>
                            <m:r>
                              <a:rPr lang="en-US" sz="3000" b="1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𝟎</m:t>
                            </m:r>
                          </m:sub>
                        </m:sSub>
                      </m:den>
                    </m:f>
                  </m:oMath>
                </a14:m>
                <a:endParaRPr lang="en-US" b="1" dirty="0"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:endParaRPr lang="en-US" dirty="0"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ea typeface="Cambria Math" panose="02040503050406030204" pitchFamily="18" charset="0"/>
                  </a:rPr>
                  <a:t>That is, PED is calculated from </a:t>
                </a:r>
                <a:r>
                  <a:rPr lang="en-US" b="1" dirty="0">
                    <a:ea typeface="Cambria Math" panose="02040503050406030204" pitchFamily="18" charset="0"/>
                  </a:rPr>
                  <a:t>the slope of the demand curve </a:t>
                </a:r>
                <a:r>
                  <a:rPr lang="en-US" dirty="0">
                    <a:ea typeface="Cambria Math" panose="02040503050406030204" pitchFamily="18" charset="0"/>
                  </a:rPr>
                  <a:t>(</a:t>
                </a:r>
                <a:r>
                  <a:rPr lang="en-US" u="sng" dirty="0">
                    <a:solidFill>
                      <a:srgbClr val="FF0000"/>
                    </a:solidFill>
                    <a:ea typeface="Cambria Math" panose="02040503050406030204" pitchFamily="18" charset="0"/>
                  </a:rPr>
                  <a:t>NOT inverse demand</a:t>
                </a:r>
                <a:r>
                  <a:rPr lang="en-US" dirty="0">
                    <a:ea typeface="Cambria Math" panose="02040503050406030204" pitchFamily="18" charset="0"/>
                  </a:rPr>
                  <a:t>) and </a:t>
                </a:r>
                <a:r>
                  <a:rPr lang="en-US" b="1" dirty="0">
                    <a:ea typeface="Cambria Math" panose="02040503050406030204" pitchFamily="18" charset="0"/>
                  </a:rPr>
                  <a:t>the original point before the price change</a:t>
                </a:r>
                <a:r>
                  <a:rPr lang="en-US" dirty="0">
                    <a:ea typeface="Cambria Math" panose="02040503050406030204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58EF69A-4657-431A-9E4C-086AE9171F8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982133" y="1278384"/>
                <a:ext cx="7704667" cy="5007006"/>
              </a:xfrm>
              <a:blipFill>
                <a:blip r:embed="rId2"/>
                <a:stretch>
                  <a:fillRect l="-791" t="-609" r="-1187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045860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Values of PED</a:t>
            </a:r>
            <a:endParaRPr lang="th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EF69A-4657-431A-9E4C-086AE9171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278384"/>
            <a:ext cx="7704667" cy="500700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PED</a:t>
            </a:r>
            <a:r>
              <a:rPr lang="en-US" dirty="0"/>
              <a:t>	is a negative value since a rise in price (positive %∆ in P) corresponds to a fall in quantity demanded (negative %∆ in </a:t>
            </a:r>
            <a:r>
              <a:rPr lang="en-US" dirty="0" err="1"/>
              <a:t>Qd</a:t>
            </a:r>
            <a:r>
              <a:rPr lang="en-US" dirty="0"/>
              <a:t>).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However, PED is sometimes reported in an absolute value, as we are interested in the “</a:t>
            </a:r>
            <a:r>
              <a:rPr lang="en-US" b="1" dirty="0"/>
              <a:t>magnitude</a:t>
            </a:r>
            <a:r>
              <a:rPr lang="en-US" dirty="0"/>
              <a:t>” of the change, not the “direction”.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When</a:t>
            </a:r>
          </a:p>
          <a:p>
            <a:pPr marL="0" indent="0">
              <a:buNone/>
            </a:pPr>
            <a:r>
              <a:rPr lang="en-US" dirty="0"/>
              <a:t>|PED| &gt; 1, demand is price-elastic.</a:t>
            </a:r>
          </a:p>
          <a:p>
            <a:pPr marL="0" indent="0">
              <a:buNone/>
            </a:pPr>
            <a:r>
              <a:rPr lang="en-US" dirty="0"/>
              <a:t>|PED| = ∞, demand is perfectly price-elastic</a:t>
            </a:r>
          </a:p>
          <a:p>
            <a:pPr marL="0" indent="0">
              <a:buNone/>
            </a:pPr>
            <a:r>
              <a:rPr lang="en-US" dirty="0"/>
              <a:t>|PED| &lt; 1, demand is price-inelastic.</a:t>
            </a:r>
          </a:p>
          <a:p>
            <a:pPr marL="0" indent="0">
              <a:buNone/>
            </a:pPr>
            <a:r>
              <a:rPr lang="en-US" dirty="0"/>
              <a:t>|PED| = 0, demand is perfectly price-inelastic</a:t>
            </a:r>
          </a:p>
          <a:p>
            <a:pPr marL="0" indent="0">
              <a:buNone/>
            </a:pPr>
            <a:r>
              <a:rPr lang="en-US" dirty="0"/>
              <a:t>|PED| = 1, demand is unit-elastic.</a:t>
            </a:r>
          </a:p>
        </p:txBody>
      </p:sp>
    </p:spTree>
    <p:extLst>
      <p:ext uri="{BB962C8B-B14F-4D97-AF65-F5344CB8AC3E}">
        <p14:creationId xmlns:p14="http://schemas.microsoft.com/office/powerpoint/2010/main" val="8134862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Values of PED</a:t>
            </a:r>
            <a:endParaRPr lang="th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EF69A-4657-431A-9E4C-086AE9171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278384"/>
            <a:ext cx="7704667" cy="5007006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 descr="Price Elasticity Of Demand Economics Price Elasticity Of Supply, PNG,  843x507px, Price Elasticity Of Demand, Area,">
            <a:extLst>
              <a:ext uri="{FF2B5EF4-FFF2-40B4-BE49-F238E27FC236}">
                <a16:creationId xmlns:a16="http://schemas.microsoft.com/office/drawing/2014/main" id="{5251A0FE-2D40-4E9F-BB3C-CAA476CF0F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133" y="1462645"/>
            <a:ext cx="7715124" cy="4638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5891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PED calculation</a:t>
            </a:r>
            <a:endParaRPr lang="th-TH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58EF69A-4657-431A-9E4C-086AE9171F8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982133" y="1278384"/>
                <a:ext cx="7704667" cy="5007006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dirty="0"/>
                  <a:t>Suppose P falls from 10 to 5. </a:t>
                </a:r>
              </a:p>
              <a:p>
                <a:pPr marL="0" indent="0">
                  <a:buNone/>
                </a:pPr>
                <a:r>
                  <a:rPr lang="en-US" dirty="0"/>
                  <a:t>PED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20−10</m:t>
                            </m:r>
                          </m:num>
                          <m:den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10</m:t>
                            </m:r>
                          </m:den>
                        </m:f>
                      </m:num>
                      <m:den>
                        <m:f>
                          <m:f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5−10</m:t>
                            </m:r>
                          </m:num>
                          <m:den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10</m:t>
                            </m:r>
                          </m:den>
                        </m:f>
                      </m:den>
                    </m:f>
                  </m:oMath>
                </a14:m>
                <a:r>
                  <a:rPr lang="en-US" dirty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1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num>
                          <m:den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10</m:t>
                            </m:r>
                          </m:den>
                        </m:f>
                      </m:num>
                      <m:den>
                        <m:r>
                          <a:rPr lang="en-US" i="1"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</m:den>
                    </m:f>
                  </m:oMath>
                </a14:m>
                <a:r>
                  <a:rPr lang="en-US" dirty="0"/>
                  <a:t> = -2	|PED| = 2</a:t>
                </a:r>
              </a:p>
              <a:p>
                <a:pPr marL="0" indent="0">
                  <a:buNone/>
                </a:pPr>
                <a:r>
                  <a:rPr lang="en-US" dirty="0"/>
                  <a:t>Suppose P rises from 5 to 10.</a:t>
                </a:r>
              </a:p>
              <a:p>
                <a:pPr marL="0" indent="0">
                  <a:buNone/>
                </a:pPr>
                <a:r>
                  <a:rPr lang="en-US" dirty="0"/>
                  <a:t> PED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10−20</m:t>
                            </m:r>
                          </m:num>
                          <m:den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20</m:t>
                            </m:r>
                          </m:den>
                        </m:f>
                      </m:num>
                      <m:den>
                        <m:f>
                          <m:f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10−5</m:t>
                            </m:r>
                          </m:num>
                          <m:den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5</m:t>
                            </m:r>
                          </m:den>
                        </m:f>
                      </m:den>
                    </m:f>
                  </m:oMath>
                </a14:m>
                <a:r>
                  <a:rPr lang="en-US" dirty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1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num>
                          <m:den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den>
                        </m:f>
                      </m:num>
                      <m:den>
                        <m:f>
                          <m:f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5</m:t>
                            </m:r>
                          </m:num>
                          <m:den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5</m:t>
                            </m:r>
                          </m:den>
                        </m:f>
                      </m:den>
                    </m:f>
                  </m:oMath>
                </a14:m>
                <a:r>
                  <a:rPr lang="en-US" dirty="0"/>
                  <a:t> = -½	|PED| = ½</a:t>
                </a:r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r>
                  <a:rPr lang="en-US" dirty="0"/>
                  <a:t>Thus, PED at different points on the same demand curve may vary.</a:t>
                </a: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58EF69A-4657-431A-9E4C-086AE9171F8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982133" y="1278384"/>
                <a:ext cx="7704667" cy="5007006"/>
              </a:xfrm>
              <a:blipFill>
                <a:blip r:embed="rId2"/>
                <a:stretch>
                  <a:fillRect l="-791" t="-609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id="{0DCBC672-F564-4046-BADE-44EED1E6D6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3390" y="1278384"/>
            <a:ext cx="4110610" cy="2503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9071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PED Along the demand curve</a:t>
            </a:r>
            <a:endParaRPr lang="th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EF69A-4657-431A-9E4C-086AE9171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278384"/>
            <a:ext cx="7704667" cy="5007006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PED along the LINEAR demand curve varies.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At each point on the demand, the proportion of %∆</a:t>
            </a:r>
            <a:r>
              <a:rPr lang="en-US" dirty="0" err="1"/>
              <a:t>Qd</a:t>
            </a:r>
            <a:r>
              <a:rPr lang="en-US" dirty="0"/>
              <a:t> to %∆P varies.  </a:t>
            </a:r>
          </a:p>
        </p:txBody>
      </p:sp>
      <p:pic>
        <p:nvPicPr>
          <p:cNvPr id="2050" name="Picture 2" descr="Econowaugh AP: Elasticity 1 - PED, Price Elasticity of Demand">
            <a:extLst>
              <a:ext uri="{FF2B5EF4-FFF2-40B4-BE49-F238E27FC236}">
                <a16:creationId xmlns:a16="http://schemas.microsoft.com/office/drawing/2014/main" id="{2B9F2F12-3FE6-4270-BF06-1B673E15BB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6453" y="2782120"/>
            <a:ext cx="4111093" cy="3503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45904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Determinants of PED</a:t>
            </a:r>
            <a:endParaRPr lang="th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EF69A-4657-431A-9E4C-086AE9171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278384"/>
            <a:ext cx="7704667" cy="5007006"/>
          </a:xfrm>
        </p:spPr>
        <p:txBody>
          <a:bodyPr/>
          <a:lstStyle/>
          <a:p>
            <a:pPr marL="457200" indent="-457200">
              <a:buAutoNum type="arabicParenR"/>
            </a:pPr>
            <a:r>
              <a:rPr lang="en-US" dirty="0"/>
              <a:t>Availability of Substitutes</a:t>
            </a:r>
          </a:p>
          <a:p>
            <a:pPr marL="457200" lvl="1" indent="0">
              <a:buNone/>
            </a:pPr>
            <a:r>
              <a:rPr lang="en-US" dirty="0"/>
              <a:t>more substitutes &gt;&gt;&gt; elastic </a:t>
            </a:r>
          </a:p>
          <a:p>
            <a:pPr marL="457200" indent="-457200">
              <a:buAutoNum type="arabicParenR"/>
            </a:pPr>
            <a:r>
              <a:rPr lang="en-US" dirty="0"/>
              <a:t>Proportion of Income Spent on the Good</a:t>
            </a:r>
          </a:p>
          <a:p>
            <a:pPr marL="457200" lvl="1" indent="0">
              <a:buNone/>
            </a:pPr>
            <a:r>
              <a:rPr lang="en-US" dirty="0"/>
              <a:t>large proportion of income spent (relatively expensive) &gt;&gt;&gt; elastic</a:t>
            </a:r>
          </a:p>
          <a:p>
            <a:pPr marL="457200" indent="-457200">
              <a:buAutoNum type="arabicParenR"/>
            </a:pPr>
            <a:r>
              <a:rPr lang="en-US" dirty="0"/>
              <a:t>Necessity vs Luxury</a:t>
            </a:r>
          </a:p>
          <a:p>
            <a:pPr marL="457200" lvl="1" indent="0">
              <a:buNone/>
            </a:pPr>
            <a:r>
              <a:rPr lang="en-US" dirty="0"/>
              <a:t>necessity &gt;&gt;&gt; inelastic</a:t>
            </a:r>
          </a:p>
          <a:p>
            <a:pPr marL="457200" indent="-457200">
              <a:buAutoNum type="arabicParenR"/>
            </a:pPr>
            <a:r>
              <a:rPr lang="en-US" dirty="0"/>
              <a:t>Addiction / Habit-Forming</a:t>
            </a:r>
          </a:p>
          <a:p>
            <a:pPr marL="457200" lvl="1" indent="0">
              <a:buNone/>
            </a:pPr>
            <a:r>
              <a:rPr lang="en-US" dirty="0"/>
              <a:t>addictive &gt;&gt;&gt; inelastic</a:t>
            </a:r>
          </a:p>
          <a:p>
            <a:pPr marL="457200" indent="-457200">
              <a:buAutoNum type="arabicParenR"/>
            </a:pPr>
            <a:r>
              <a:rPr lang="en-US" dirty="0"/>
              <a:t>Time (to look for substitutes / to adjust behavior)</a:t>
            </a:r>
          </a:p>
          <a:p>
            <a:pPr marL="457200" lvl="1" indent="0">
              <a:buNone/>
            </a:pPr>
            <a:r>
              <a:rPr lang="en-US" dirty="0"/>
              <a:t>more time &gt;&gt;&gt; elastic</a:t>
            </a:r>
          </a:p>
        </p:txBody>
      </p:sp>
    </p:spTree>
    <p:extLst>
      <p:ext uri="{BB962C8B-B14F-4D97-AF65-F5344CB8AC3E}">
        <p14:creationId xmlns:p14="http://schemas.microsoft.com/office/powerpoint/2010/main" val="1294886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851149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Income Elasticity of DEMAND</a:t>
            </a:r>
            <a:endParaRPr lang="th-TH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58EF69A-4657-431A-9E4C-086AE9171F8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982133" y="1278384"/>
                <a:ext cx="7704667" cy="5007006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b="1" dirty="0"/>
                  <a:t>YED</a:t>
                </a:r>
                <a:r>
                  <a:rPr lang="en-US" dirty="0"/>
                  <a:t>	is a measure of responsiveness of how Quantity Demanded (</a:t>
                </a:r>
                <a:r>
                  <a:rPr lang="en-US" dirty="0" err="1"/>
                  <a:t>Qd</a:t>
                </a:r>
                <a:r>
                  <a:rPr lang="en-US" dirty="0"/>
                  <a:t>) changes when Income (Y) changes.</a:t>
                </a:r>
              </a:p>
              <a:p>
                <a:pPr marL="0" indent="0">
                  <a:buNone/>
                </a:pPr>
                <a:endParaRPr lang="en-US" b="1" dirty="0"/>
              </a:p>
              <a:p>
                <a:pPr marL="0" indent="0">
                  <a:buNone/>
                </a:pPr>
                <a:r>
                  <a:rPr lang="en-US" b="1" dirty="0"/>
                  <a:t>YED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0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0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%∆</m:t>
                        </m:r>
                        <m:r>
                          <a:rPr lang="en-US" sz="30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𝑸𝒅</m:t>
                        </m:r>
                      </m:num>
                      <m:den>
                        <m:r>
                          <a:rPr lang="en-US" sz="30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%∆</m:t>
                        </m:r>
                        <m:r>
                          <a:rPr lang="en-US" sz="30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𝒀</m:t>
                        </m:r>
                      </m:den>
                    </m:f>
                  </m:oMath>
                </a14:m>
                <a:endParaRPr lang="en-US" i="1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58EF69A-4657-431A-9E4C-086AE9171F8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982133" y="1278384"/>
                <a:ext cx="7704667" cy="5007006"/>
              </a:xfrm>
              <a:blipFill>
                <a:blip r:embed="rId2"/>
                <a:stretch>
                  <a:fillRect l="-791" t="-609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38772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Values of YED</a:t>
            </a:r>
            <a:endParaRPr lang="th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EF69A-4657-431A-9E4C-086AE9171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278384"/>
            <a:ext cx="7704667" cy="5007006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When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YED &gt; 0,	the good is </a:t>
            </a:r>
            <a:r>
              <a:rPr lang="en-US" b="1" dirty="0"/>
              <a:t>NORMAL</a:t>
            </a:r>
            <a:r>
              <a:rPr lang="en-US" dirty="0"/>
              <a:t>.</a:t>
            </a:r>
          </a:p>
          <a:p>
            <a:pPr marL="0" indent="0">
              <a:buNone/>
            </a:pPr>
            <a:r>
              <a:rPr lang="en-US" dirty="0"/>
              <a:t>When income rises, consumers demand more.</a:t>
            </a:r>
          </a:p>
          <a:p>
            <a:pPr marL="0" indent="0">
              <a:buNone/>
            </a:pPr>
            <a:r>
              <a:rPr lang="en-US" dirty="0"/>
              <a:t>	For YED &gt; 1,	the good is a normal and </a:t>
            </a:r>
            <a:r>
              <a:rPr lang="en-US" b="1" dirty="0"/>
              <a:t>LUXURY</a:t>
            </a:r>
            <a:r>
              <a:rPr lang="en-US" dirty="0"/>
              <a:t> good.</a:t>
            </a:r>
          </a:p>
          <a:p>
            <a:pPr marL="0" indent="0">
              <a:buNone/>
            </a:pPr>
            <a:r>
              <a:rPr lang="en-US" dirty="0"/>
              <a:t>- A change in income causes a large change in quantity demanded.</a:t>
            </a:r>
          </a:p>
          <a:p>
            <a:pPr marL="0" indent="0">
              <a:buNone/>
            </a:pPr>
            <a:r>
              <a:rPr lang="en-US" dirty="0"/>
              <a:t>	For YED &lt; 1, the good is a normal and </a:t>
            </a:r>
            <a:r>
              <a:rPr lang="en-US" b="1" dirty="0"/>
              <a:t>NECESSITY</a:t>
            </a:r>
            <a:r>
              <a:rPr lang="en-US" dirty="0"/>
              <a:t> good.</a:t>
            </a:r>
          </a:p>
          <a:p>
            <a:pPr marL="0" indent="0">
              <a:buNone/>
            </a:pPr>
            <a:r>
              <a:rPr lang="en-US" dirty="0"/>
              <a:t>- A change in income causes a small change in quantity demanded.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YED &lt; 0,	the good is </a:t>
            </a:r>
            <a:r>
              <a:rPr lang="en-US" b="1" dirty="0"/>
              <a:t>INFERIOR</a:t>
            </a:r>
            <a:r>
              <a:rPr lang="en-US" dirty="0"/>
              <a:t>.</a:t>
            </a:r>
          </a:p>
          <a:p>
            <a:pPr marL="0" indent="0">
              <a:buNone/>
            </a:pPr>
            <a:r>
              <a:rPr lang="en-US" dirty="0"/>
              <a:t>When income rises, consumers demand less.</a:t>
            </a:r>
          </a:p>
        </p:txBody>
      </p:sp>
    </p:spTree>
    <p:extLst>
      <p:ext uri="{BB962C8B-B14F-4D97-AF65-F5344CB8AC3E}">
        <p14:creationId xmlns:p14="http://schemas.microsoft.com/office/powerpoint/2010/main" val="30443324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851149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Cross Elasticity of </a:t>
            </a:r>
            <a:r>
              <a:rPr lang="en-US" dirty="0" err="1"/>
              <a:t>dEmand</a:t>
            </a:r>
            <a:endParaRPr lang="th-TH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58EF69A-4657-431A-9E4C-086AE9171F8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982133" y="1278384"/>
                <a:ext cx="7704667" cy="5007006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b="1" dirty="0"/>
                  <a:t>XED</a:t>
                </a:r>
                <a:r>
                  <a:rPr lang="en-US" dirty="0"/>
                  <a:t>	is a measure of responsiveness of how Quantity Demanded (</a:t>
                </a:r>
                <a:r>
                  <a:rPr lang="en-US" dirty="0" err="1"/>
                  <a:t>Qd</a:t>
                </a:r>
                <a:r>
                  <a:rPr lang="en-US" dirty="0"/>
                  <a:t>) changes when Price of Related Product (P’) changes.</a:t>
                </a:r>
              </a:p>
              <a:p>
                <a:pPr marL="0" indent="0">
                  <a:buNone/>
                </a:pPr>
                <a:endParaRPr lang="en-US" b="1" dirty="0"/>
              </a:p>
              <a:p>
                <a:pPr marL="0" indent="0">
                  <a:buNone/>
                </a:pPr>
                <a:r>
                  <a:rPr lang="en-US" b="1" dirty="0"/>
                  <a:t>XED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0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0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%∆</m:t>
                        </m:r>
                        <m:r>
                          <a:rPr lang="en-US" sz="30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𝑸𝒅</m:t>
                        </m:r>
                      </m:num>
                      <m:den>
                        <m:r>
                          <a:rPr lang="en-US" sz="30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%∆</m:t>
                        </m:r>
                        <m:r>
                          <a:rPr lang="en-US" sz="30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𝑷</m:t>
                        </m:r>
                        <m:r>
                          <a:rPr lang="en-US" sz="30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′</m:t>
                        </m:r>
                      </m:den>
                    </m:f>
                  </m:oMath>
                </a14:m>
                <a:endParaRPr lang="en-US" i="1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58EF69A-4657-431A-9E4C-086AE9171F8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982133" y="1278384"/>
                <a:ext cx="7704667" cy="5007006"/>
              </a:xfrm>
              <a:blipFill>
                <a:blip r:embed="rId2"/>
                <a:stretch>
                  <a:fillRect l="-791" t="-609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460192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Values of XED</a:t>
            </a:r>
            <a:endParaRPr lang="th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EF69A-4657-431A-9E4C-086AE9171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278384"/>
            <a:ext cx="7704667" cy="500700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Let	X be Good 1		and	Y be Good 2.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When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XED &gt; 0,	a rise in </a:t>
            </a:r>
            <a:r>
              <a:rPr lang="en-US" dirty="0" err="1"/>
              <a:t>Py</a:t>
            </a:r>
            <a:r>
              <a:rPr lang="en-US" dirty="0"/>
              <a:t> causes a fall in </a:t>
            </a:r>
            <a:r>
              <a:rPr lang="en-US" dirty="0" err="1"/>
              <a:t>Qy</a:t>
            </a:r>
            <a:r>
              <a:rPr lang="en-US" dirty="0"/>
              <a:t>, BUT a rise in </a:t>
            </a:r>
            <a:r>
              <a:rPr lang="en-US" dirty="0" err="1"/>
              <a:t>Qx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	Thus, the two goods are </a:t>
            </a:r>
            <a:r>
              <a:rPr lang="en-US" b="1" dirty="0"/>
              <a:t>SUBSTITUTES</a:t>
            </a:r>
            <a:r>
              <a:rPr lang="en-US" dirty="0"/>
              <a:t>.</a:t>
            </a:r>
          </a:p>
          <a:p>
            <a:pPr marL="0" indent="0">
              <a:buNone/>
            </a:pPr>
            <a:r>
              <a:rPr lang="en-US" dirty="0"/>
              <a:t>XED &lt; 0,	 a rise in </a:t>
            </a:r>
            <a:r>
              <a:rPr lang="en-US" dirty="0" err="1"/>
              <a:t>Py</a:t>
            </a:r>
            <a:r>
              <a:rPr lang="en-US" dirty="0"/>
              <a:t> causes a fall in </a:t>
            </a:r>
            <a:r>
              <a:rPr lang="en-US" dirty="0" err="1"/>
              <a:t>Qy</a:t>
            </a:r>
            <a:r>
              <a:rPr lang="en-US" dirty="0"/>
              <a:t>, AND a fall in </a:t>
            </a:r>
            <a:r>
              <a:rPr lang="en-US" dirty="0" err="1"/>
              <a:t>Qx</a:t>
            </a:r>
            <a:r>
              <a:rPr lang="en-US" dirty="0"/>
              <a:t>.</a:t>
            </a:r>
          </a:p>
          <a:p>
            <a:pPr marL="0" indent="0">
              <a:buNone/>
            </a:pPr>
            <a:r>
              <a:rPr lang="en-US" dirty="0"/>
              <a:t>	Thus, the two goods are </a:t>
            </a:r>
            <a:r>
              <a:rPr lang="en-US" b="1" dirty="0"/>
              <a:t>COMPLEMENTS</a:t>
            </a:r>
            <a:r>
              <a:rPr lang="en-US" dirty="0"/>
              <a:t>.</a:t>
            </a:r>
          </a:p>
          <a:p>
            <a:pPr marL="0" indent="0">
              <a:buNone/>
            </a:pPr>
            <a:r>
              <a:rPr lang="en-US" dirty="0"/>
              <a:t>XED = 0,	 a rise in </a:t>
            </a:r>
            <a:r>
              <a:rPr lang="en-US" dirty="0" err="1"/>
              <a:t>Py</a:t>
            </a:r>
            <a:r>
              <a:rPr lang="en-US" dirty="0"/>
              <a:t> causes a fall in </a:t>
            </a:r>
            <a:r>
              <a:rPr lang="en-US" dirty="0" err="1"/>
              <a:t>Qy</a:t>
            </a:r>
            <a:r>
              <a:rPr lang="en-US" dirty="0"/>
              <a:t>, BUT no effect on </a:t>
            </a:r>
            <a:r>
              <a:rPr lang="en-US" dirty="0" err="1"/>
              <a:t>Qx</a:t>
            </a:r>
            <a:r>
              <a:rPr lang="en-US" dirty="0"/>
              <a:t>.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Tuhs</a:t>
            </a:r>
            <a:r>
              <a:rPr lang="en-US" dirty="0"/>
              <a:t>, the two goods are </a:t>
            </a:r>
            <a:r>
              <a:rPr lang="en-US" b="1" dirty="0"/>
              <a:t>UNRELATED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894162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Price elasticity of Supply</a:t>
            </a:r>
            <a:endParaRPr lang="th-TH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58EF69A-4657-431A-9E4C-086AE9171F8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982133" y="1278384"/>
                <a:ext cx="7704667" cy="5007006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b="1" dirty="0"/>
                  <a:t>PES</a:t>
                </a:r>
                <a:r>
                  <a:rPr lang="en-US" dirty="0"/>
                  <a:t>	is a measure of responsiveness of how Quantity Supplied (Qs) changes when Price (P) changes.</a:t>
                </a:r>
              </a:p>
              <a:p>
                <a:pPr marL="0" indent="0">
                  <a:buNone/>
                </a:pPr>
                <a:endParaRPr lang="en-US" b="1" dirty="0"/>
              </a:p>
              <a:p>
                <a:pPr marL="0" indent="0">
                  <a:buNone/>
                </a:pPr>
                <a:r>
                  <a:rPr lang="en-US" b="1" dirty="0"/>
                  <a:t>PES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0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0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%∆</m:t>
                        </m:r>
                        <m:r>
                          <a:rPr lang="en-US" sz="30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𝑸𝒔</m:t>
                        </m:r>
                      </m:num>
                      <m:den>
                        <m:r>
                          <a:rPr lang="en-US" sz="30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%∆</m:t>
                        </m:r>
                        <m:r>
                          <a:rPr lang="en-US" sz="30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𝑷</m:t>
                        </m:r>
                      </m:den>
                    </m:f>
                  </m:oMath>
                </a14:m>
                <a:endParaRPr lang="en-US" sz="3000" dirty="0"/>
              </a:p>
              <a:p>
                <a:pPr marL="0" marR="0" lvl="0" indent="0" algn="l" defTabSz="685800" rtl="0" eaLnBrk="1" fontAlgn="auto" latinLnBrk="0" hangingPunct="1">
                  <a:lnSpc>
                    <a:spcPct val="110000"/>
                  </a:lnSpc>
                  <a:spcBef>
                    <a:spcPts val="700"/>
                  </a:spcBef>
                  <a:spcAft>
                    <a:spcPts val="0"/>
                  </a:spcAft>
                  <a:buClr>
                    <a:srgbClr val="171312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>
                        <a:lumMod val="65000"/>
                        <a:lumOff val="35000"/>
                      </a:prstClr>
                    </a:solidFill>
                    <a:effectLst/>
                    <a:uLnTx/>
                    <a:uFillTx/>
                    <a:latin typeface="Gill Sans MT" panose="020B0502020104020203"/>
                    <a:ea typeface="+mn-ea"/>
                    <a:cs typeface="+mn-cs"/>
                  </a:rPr>
                  <a:t>Point-PES = 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US" sz="30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>
                                <a:lumMod val="65000"/>
                                <a:lumOff val="35000"/>
                              </a:prstClr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f>
                          <m:fPr>
                            <m:ctrlPr>
                              <a:rPr kumimoji="0" lang="en-US" sz="30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>
                                    <a:lumMod val="65000"/>
                                    <a:lumOff val="35000"/>
                                  </a:prstClr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+mn-cs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kumimoji="0" lang="en-US" sz="30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>
                                        <a:lumMod val="65000"/>
                                        <a:lumOff val="35000"/>
                                      </a:prstClr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+mn-cs"/>
                                  </a:rPr>
                                </m:ctrlPr>
                              </m:sSubPr>
                              <m:e>
                                <m:r>
                                  <a:rPr kumimoji="0" lang="en-US" sz="30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>
                                        <a:lumMod val="65000"/>
                                        <a:lumOff val="35000"/>
                                      </a:prstClr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+mn-cs"/>
                                  </a:rPr>
                                  <m:t>𝑄</m:t>
                                </m:r>
                              </m:e>
                              <m:sub>
                                <m:r>
                                  <a:rPr kumimoji="0" lang="en-US" sz="30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>
                                        <a:lumMod val="65000"/>
                                        <a:lumOff val="35000"/>
                                      </a:prstClr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+mn-cs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kumimoji="0" lang="en-US" sz="30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>
                                    <a:lumMod val="65000"/>
                                    <a:lumOff val="35000"/>
                                  </a:prstClr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+mn-cs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kumimoji="0" lang="en-US" sz="30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>
                                        <a:lumMod val="65000"/>
                                        <a:lumOff val="35000"/>
                                      </a:prstClr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+mn-cs"/>
                                  </a:rPr>
                                </m:ctrlPr>
                              </m:sSubPr>
                              <m:e>
                                <m:r>
                                  <a:rPr kumimoji="0" lang="en-US" sz="30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>
                                        <a:lumMod val="65000"/>
                                        <a:lumOff val="35000"/>
                                      </a:prstClr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+mn-cs"/>
                                  </a:rPr>
                                  <m:t>𝑄</m:t>
                                </m:r>
                              </m:e>
                              <m:sub>
                                <m:r>
                                  <a:rPr kumimoji="0" lang="en-US" sz="30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>
                                        <a:lumMod val="65000"/>
                                        <a:lumOff val="35000"/>
                                      </a:prstClr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+mn-cs"/>
                                  </a:rPr>
                                  <m:t>0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kumimoji="0" lang="en-US" sz="30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>
                                        <a:lumMod val="65000"/>
                                        <a:lumOff val="35000"/>
                                      </a:prstClr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+mn-cs"/>
                                  </a:rPr>
                                </m:ctrlPr>
                              </m:sSubPr>
                              <m:e>
                                <m:r>
                                  <a:rPr kumimoji="0" lang="en-US" sz="30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>
                                        <a:lumMod val="65000"/>
                                        <a:lumOff val="35000"/>
                                      </a:prstClr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+mn-cs"/>
                                  </a:rPr>
                                  <m:t>𝑄</m:t>
                                </m:r>
                              </m:e>
                              <m:sub>
                                <m:r>
                                  <a:rPr kumimoji="0" lang="en-US" sz="30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>
                                        <a:lumMod val="65000"/>
                                        <a:lumOff val="35000"/>
                                      </a:prstClr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+mn-cs"/>
                                  </a:rPr>
                                  <m:t>0</m:t>
                                </m:r>
                              </m:sub>
                            </m:sSub>
                          </m:den>
                        </m:f>
                      </m:num>
                      <m:den>
                        <m:f>
                          <m:fPr>
                            <m:ctrlPr>
                              <a:rPr kumimoji="0" lang="en-US" sz="30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>
                                    <a:lumMod val="65000"/>
                                    <a:lumOff val="35000"/>
                                  </a:prstClr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+mn-cs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kumimoji="0" lang="en-US" sz="30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>
                                        <a:lumMod val="65000"/>
                                        <a:lumOff val="35000"/>
                                      </a:prstClr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+mn-cs"/>
                                  </a:rPr>
                                </m:ctrlPr>
                              </m:sSubPr>
                              <m:e>
                                <m:r>
                                  <a:rPr kumimoji="0" lang="en-US" sz="30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>
                                        <a:lumMod val="65000"/>
                                        <a:lumOff val="35000"/>
                                      </a:prstClr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+mn-cs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kumimoji="0" lang="en-US" sz="30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>
                                        <a:lumMod val="65000"/>
                                        <a:lumOff val="35000"/>
                                      </a:prstClr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+mn-cs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kumimoji="0" lang="en-US" sz="30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>
                                    <a:lumMod val="65000"/>
                                    <a:lumOff val="35000"/>
                                  </a:prstClr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+mn-cs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kumimoji="0" lang="en-US" sz="30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>
                                        <a:lumMod val="65000"/>
                                        <a:lumOff val="35000"/>
                                      </a:prstClr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+mn-cs"/>
                                  </a:rPr>
                                </m:ctrlPr>
                              </m:sSubPr>
                              <m:e>
                                <m:r>
                                  <a:rPr kumimoji="0" lang="en-US" sz="30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>
                                        <a:lumMod val="65000"/>
                                        <a:lumOff val="35000"/>
                                      </a:prstClr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+mn-cs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kumimoji="0" lang="en-US" sz="30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>
                                        <a:lumMod val="65000"/>
                                        <a:lumOff val="35000"/>
                                      </a:prstClr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+mn-cs"/>
                                  </a:rPr>
                                  <m:t>0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kumimoji="0" lang="en-US" sz="30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>
                                        <a:lumMod val="65000"/>
                                        <a:lumOff val="35000"/>
                                      </a:prstClr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+mn-cs"/>
                                  </a:rPr>
                                </m:ctrlPr>
                              </m:sSubPr>
                              <m:e>
                                <m:r>
                                  <a:rPr kumimoji="0" lang="en-US" sz="30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>
                                        <a:lumMod val="65000"/>
                                        <a:lumOff val="35000"/>
                                      </a:prstClr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+mn-cs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kumimoji="0" lang="en-US" sz="30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>
                                        <a:lumMod val="65000"/>
                                        <a:lumOff val="35000"/>
                                      </a:prstClr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+mn-cs"/>
                                  </a:rPr>
                                  <m:t>0</m:t>
                                </m:r>
                              </m:sub>
                            </m:sSub>
                          </m:den>
                        </m:f>
                      </m:den>
                    </m:f>
                  </m:oMath>
                </a14:m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>
                        <a:lumMod val="65000"/>
                        <a:lumOff val="35000"/>
                      </a:prstClr>
                    </a:solidFill>
                    <a:effectLst/>
                    <a:uLnTx/>
                    <a:uFillTx/>
                    <a:latin typeface="Gill Sans MT" panose="020B0502020104020203"/>
                    <a:ea typeface="+mn-ea"/>
                    <a:cs typeface="+mn-cs"/>
                  </a:rPr>
                  <a:t>  = 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US" sz="30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>
                                <a:lumMod val="65000"/>
                                <a:lumOff val="35000"/>
                              </a:prstClr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f>
                          <m:fPr>
                            <m:ctrlPr>
                              <a:rPr kumimoji="0" lang="en-US" sz="30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>
                                    <a:lumMod val="65000"/>
                                    <a:lumOff val="35000"/>
                                  </a:prstClr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+mn-cs"/>
                              </a:rPr>
                            </m:ctrlPr>
                          </m:fPr>
                          <m:num>
                            <m:r>
                              <a:rPr kumimoji="0" lang="en-US" sz="30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>
                                    <a:lumMod val="65000"/>
                                    <a:lumOff val="35000"/>
                                  </a:prstClr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+mn-cs"/>
                              </a:rPr>
                              <m:t>∆</m:t>
                            </m:r>
                            <m:r>
                              <a:rPr kumimoji="0" lang="en-US" sz="30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>
                                    <a:lumMod val="65000"/>
                                    <a:lumOff val="35000"/>
                                  </a:prstClr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+mn-cs"/>
                              </a:rPr>
                              <m:t>𝑄</m:t>
                            </m:r>
                          </m:num>
                          <m:den>
                            <m:sSub>
                              <m:sSubPr>
                                <m:ctrlPr>
                                  <a:rPr kumimoji="0" lang="en-US" sz="30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>
                                        <a:lumMod val="65000"/>
                                        <a:lumOff val="35000"/>
                                      </a:prstClr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+mn-cs"/>
                                  </a:rPr>
                                </m:ctrlPr>
                              </m:sSubPr>
                              <m:e>
                                <m:r>
                                  <a:rPr kumimoji="0" lang="en-US" sz="30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>
                                        <a:lumMod val="65000"/>
                                        <a:lumOff val="35000"/>
                                      </a:prstClr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+mn-cs"/>
                                  </a:rPr>
                                  <m:t>𝑄</m:t>
                                </m:r>
                              </m:e>
                              <m:sub>
                                <m:r>
                                  <a:rPr kumimoji="0" lang="en-US" sz="30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>
                                        <a:lumMod val="65000"/>
                                        <a:lumOff val="35000"/>
                                      </a:prstClr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+mn-cs"/>
                                  </a:rPr>
                                  <m:t>0</m:t>
                                </m:r>
                              </m:sub>
                            </m:sSub>
                          </m:den>
                        </m:f>
                      </m:num>
                      <m:den>
                        <m:f>
                          <m:fPr>
                            <m:ctrlPr>
                              <a:rPr kumimoji="0" lang="en-US" sz="30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>
                                    <a:lumMod val="65000"/>
                                    <a:lumOff val="35000"/>
                                  </a:prstClr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+mn-cs"/>
                              </a:rPr>
                            </m:ctrlPr>
                          </m:fPr>
                          <m:num>
                            <m:r>
                              <a:rPr kumimoji="0" lang="en-US" sz="30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>
                                    <a:lumMod val="65000"/>
                                    <a:lumOff val="35000"/>
                                  </a:prstClr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+mn-cs"/>
                              </a:rPr>
                              <m:t>∆</m:t>
                            </m:r>
                            <m:r>
                              <a:rPr kumimoji="0" lang="en-US" sz="30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>
                                    <a:lumMod val="65000"/>
                                    <a:lumOff val="35000"/>
                                  </a:prstClr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+mn-cs"/>
                              </a:rPr>
                              <m:t>𝑃</m:t>
                            </m:r>
                          </m:num>
                          <m:den>
                            <m:sSub>
                              <m:sSubPr>
                                <m:ctrlPr>
                                  <a:rPr kumimoji="0" lang="en-US" sz="30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>
                                        <a:lumMod val="65000"/>
                                        <a:lumOff val="35000"/>
                                      </a:prstClr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+mn-cs"/>
                                  </a:rPr>
                                </m:ctrlPr>
                              </m:sSubPr>
                              <m:e>
                                <m:r>
                                  <a:rPr kumimoji="0" lang="en-US" sz="30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>
                                        <a:lumMod val="65000"/>
                                        <a:lumOff val="35000"/>
                                      </a:prstClr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+mn-cs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kumimoji="0" lang="en-US" sz="30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>
                                        <a:lumMod val="65000"/>
                                        <a:lumOff val="35000"/>
                                      </a:prstClr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+mn-cs"/>
                                  </a:rPr>
                                  <m:t>0</m:t>
                                </m:r>
                              </m:sub>
                            </m:sSub>
                          </m:den>
                        </m:f>
                      </m:den>
                    </m:f>
                  </m:oMath>
                </a14:m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>
                        <a:lumMod val="65000"/>
                        <a:lumOff val="35000"/>
                      </a:prstClr>
                    </a:solidFill>
                    <a:effectLst/>
                    <a:uLnTx/>
                    <a:uFillTx/>
                    <a:latin typeface="Gill Sans MT" panose="020B0502020104020203"/>
                    <a:ea typeface="+mn-ea"/>
                    <a:cs typeface="+mn-cs"/>
                  </a:rPr>
                  <a:t>  = 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US" sz="30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>
                                <a:lumMod val="65000"/>
                                <a:lumOff val="35000"/>
                              </a:prstClr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US" sz="30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>
                                <a:lumMod val="65000"/>
                                <a:lumOff val="35000"/>
                              </a:prstClr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∆</m:t>
                        </m:r>
                        <m:r>
                          <a:rPr kumimoji="0" lang="en-US" sz="30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>
                                <a:lumMod val="65000"/>
                                <a:lumOff val="35000"/>
                              </a:prstClr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𝑸</m:t>
                        </m:r>
                      </m:num>
                      <m:den>
                        <m:r>
                          <a:rPr kumimoji="0" lang="en-US" sz="30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>
                                <a:lumMod val="65000"/>
                                <a:lumOff val="35000"/>
                              </a:prstClr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∆</m:t>
                        </m:r>
                        <m:r>
                          <a:rPr kumimoji="0" lang="en-US" sz="30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>
                                <a:lumMod val="65000"/>
                                <a:lumOff val="35000"/>
                              </a:prstClr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𝑷</m:t>
                        </m:r>
                      </m:den>
                    </m:f>
                    <m:r>
                      <a:rPr kumimoji="0" lang="en-US" sz="3000" b="1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>
                            <a:lumMod val="65000"/>
                            <a:lumOff val="35000"/>
                          </a:prst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f>
                      <m:fPr>
                        <m:ctrlPr>
                          <a:rPr kumimoji="0" lang="en-US" sz="30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>
                                <a:lumMod val="65000"/>
                                <a:lumOff val="35000"/>
                              </a:prstClr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kumimoji="0" lang="en-US" sz="3000" b="1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>
                                    <a:lumMod val="65000"/>
                                    <a:lumOff val="35000"/>
                                  </a:prstClr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+mn-cs"/>
                              </a:rPr>
                            </m:ctrlPr>
                          </m:sSubPr>
                          <m:e>
                            <m:r>
                              <a:rPr kumimoji="0" lang="en-US" sz="3000" b="1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>
                                    <a:lumMod val="65000"/>
                                    <a:lumOff val="35000"/>
                                  </a:prstClr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+mn-cs"/>
                              </a:rPr>
                              <m:t>𝑷</m:t>
                            </m:r>
                          </m:e>
                          <m:sub>
                            <m:r>
                              <a:rPr kumimoji="0" lang="en-US" sz="3000" b="1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>
                                    <a:lumMod val="65000"/>
                                    <a:lumOff val="35000"/>
                                  </a:prstClr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+mn-cs"/>
                              </a:rPr>
                              <m:t>𝟎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kumimoji="0" lang="en-US" sz="3000" b="1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>
                                    <a:lumMod val="65000"/>
                                    <a:lumOff val="35000"/>
                                  </a:prstClr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+mn-cs"/>
                              </a:rPr>
                            </m:ctrlPr>
                          </m:sSubPr>
                          <m:e>
                            <m:r>
                              <a:rPr kumimoji="0" lang="en-US" sz="3000" b="1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>
                                    <a:lumMod val="65000"/>
                                    <a:lumOff val="35000"/>
                                  </a:prstClr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+mn-cs"/>
                              </a:rPr>
                              <m:t>𝑸</m:t>
                            </m:r>
                          </m:e>
                          <m:sub>
                            <m:r>
                              <a:rPr kumimoji="0" lang="en-US" sz="3000" b="1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>
                                    <a:lumMod val="65000"/>
                                    <a:lumOff val="35000"/>
                                  </a:prstClr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+mn-cs"/>
                              </a:rPr>
                              <m:t>𝟎</m:t>
                            </m:r>
                          </m:sub>
                        </m:sSub>
                      </m:den>
                    </m:f>
                  </m:oMath>
                </a14:m>
                <a:endPara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Gill Sans MT" panose="020B0502020104020203"/>
                  <a:ea typeface="Cambria Math" panose="02040503050406030204" pitchFamily="18" charset="0"/>
                  <a:cs typeface="+mn-cs"/>
                </a:endParaRPr>
              </a:p>
              <a:p>
                <a:pPr marL="0" indent="0">
                  <a:buNone/>
                </a:pPr>
                <a:r>
                  <a:rPr lang="en-US" sz="3000" dirty="0"/>
                  <a:t>	</a:t>
                </a:r>
                <a:r>
                  <a:rPr lang="en-US" dirty="0"/>
                  <a:t>		</a:t>
                </a:r>
                <a:endParaRPr lang="en-US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58EF69A-4657-431A-9E4C-086AE9171F8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982133" y="1278384"/>
                <a:ext cx="7704667" cy="5007006"/>
              </a:xfrm>
              <a:blipFill>
                <a:blip r:embed="rId2"/>
                <a:stretch>
                  <a:fillRect l="-791" t="-609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554294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Values of PES</a:t>
            </a:r>
            <a:endParaRPr lang="th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EF69A-4657-431A-9E4C-086AE9171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278384"/>
            <a:ext cx="7704667" cy="5007006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PES</a:t>
            </a:r>
            <a:r>
              <a:rPr lang="en-US" dirty="0"/>
              <a:t>	is a positive value since a rise in price (positive %∆ in P) corresponds to a rise in quantity supplied (positive %∆ in Qs).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When</a:t>
            </a:r>
          </a:p>
          <a:p>
            <a:pPr marL="0" indent="0">
              <a:buNone/>
            </a:pPr>
            <a:r>
              <a:rPr lang="en-US" dirty="0"/>
              <a:t>PES &gt; 1, supply is price-elastic.</a:t>
            </a:r>
          </a:p>
          <a:p>
            <a:pPr marL="0" indent="0">
              <a:buNone/>
            </a:pPr>
            <a:r>
              <a:rPr lang="en-US" dirty="0"/>
              <a:t>PES = ∞, supply is perfectly price-elastic</a:t>
            </a:r>
          </a:p>
          <a:p>
            <a:pPr marL="0" indent="0">
              <a:buNone/>
            </a:pPr>
            <a:r>
              <a:rPr lang="en-US" dirty="0"/>
              <a:t>PES &lt; 1, supply is price-inelastic.</a:t>
            </a:r>
          </a:p>
          <a:p>
            <a:pPr marL="0" indent="0">
              <a:buNone/>
            </a:pPr>
            <a:r>
              <a:rPr lang="en-US" dirty="0"/>
              <a:t>PES = 0, supply is perfectly price-inelastic</a:t>
            </a:r>
          </a:p>
          <a:p>
            <a:pPr marL="0" indent="0">
              <a:buNone/>
            </a:pPr>
            <a:r>
              <a:rPr lang="en-US" dirty="0"/>
              <a:t>PES = 1, supply is unit-elastic.</a:t>
            </a:r>
          </a:p>
        </p:txBody>
      </p:sp>
    </p:spTree>
    <p:extLst>
      <p:ext uri="{BB962C8B-B14F-4D97-AF65-F5344CB8AC3E}">
        <p14:creationId xmlns:p14="http://schemas.microsoft.com/office/powerpoint/2010/main" val="24923893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Values of PED</a:t>
            </a:r>
            <a:endParaRPr lang="th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EF69A-4657-431A-9E4C-086AE9171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278384"/>
            <a:ext cx="7704667" cy="5007006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3074" name="Picture 2" descr="Price elasticity of supply and its determinants | econ2014charlottephillips">
            <a:extLst>
              <a:ext uri="{FF2B5EF4-FFF2-40B4-BE49-F238E27FC236}">
                <a16:creationId xmlns:a16="http://schemas.microsoft.com/office/drawing/2014/main" id="{F104FDD0-5221-4CE8-A934-374CB7058E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2224" y="1537087"/>
            <a:ext cx="5464483" cy="4489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2278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Determinants of PES</a:t>
            </a:r>
            <a:endParaRPr lang="th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EF69A-4657-431A-9E4C-086AE9171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278384"/>
            <a:ext cx="7704667" cy="5007006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When producers can READILY adjust their production to the price change, then the supply is elastic. Such READINESS depends on</a:t>
            </a:r>
          </a:p>
          <a:p>
            <a:pPr marL="0" indent="0">
              <a:buNone/>
            </a:pPr>
            <a:endParaRPr lang="en-US" dirty="0"/>
          </a:p>
          <a:p>
            <a:pPr marL="457200" indent="-457200">
              <a:buAutoNum type="arabicParenR"/>
            </a:pPr>
            <a:r>
              <a:rPr lang="en-US" dirty="0"/>
              <a:t>Unused Capacity (unused inputs)</a:t>
            </a:r>
          </a:p>
          <a:p>
            <a:pPr marL="457200" lvl="1" indent="0">
              <a:buNone/>
            </a:pPr>
            <a:r>
              <a:rPr lang="en-US" dirty="0"/>
              <a:t>more unused inputs &gt;&gt;&gt; ready to respond to ∆P &gt;&gt;&gt; elastic</a:t>
            </a:r>
          </a:p>
          <a:p>
            <a:pPr marL="457200" indent="-457200">
              <a:buAutoNum type="arabicParenR"/>
            </a:pPr>
            <a:r>
              <a:rPr lang="en-US" dirty="0"/>
              <a:t>Mobility of Factors of Production</a:t>
            </a:r>
          </a:p>
          <a:p>
            <a:pPr marL="457200" lvl="1" indent="0">
              <a:buNone/>
            </a:pPr>
            <a:r>
              <a:rPr lang="en-US" dirty="0"/>
              <a:t>mobile FOP &gt;&gt;&gt; ready to respond to ∆P &gt;&gt;&gt; elastic</a:t>
            </a:r>
          </a:p>
          <a:p>
            <a:pPr marL="457200" indent="-457200">
              <a:buAutoNum type="arabicParenR"/>
            </a:pPr>
            <a:r>
              <a:rPr lang="en-US" dirty="0"/>
              <a:t>Ability to Stock</a:t>
            </a:r>
          </a:p>
          <a:p>
            <a:pPr marL="457200" lvl="1" indent="0">
              <a:buNone/>
            </a:pPr>
            <a:r>
              <a:rPr lang="en-US" dirty="0"/>
              <a:t>able to stock output &gt;&gt;&gt; ready to respond to ∆P &gt;&gt;&gt; elastic</a:t>
            </a:r>
          </a:p>
          <a:p>
            <a:pPr marL="457200" indent="-457200">
              <a:buAutoNum type="arabicParenR"/>
            </a:pPr>
            <a:r>
              <a:rPr lang="en-US" dirty="0"/>
              <a:t>Time</a:t>
            </a:r>
          </a:p>
          <a:p>
            <a:pPr marL="457200" lvl="1" indent="0">
              <a:buNone/>
            </a:pPr>
            <a:r>
              <a:rPr lang="en-US" dirty="0"/>
              <a:t>more time &gt;&gt;&gt; ready to respond to ∆P &gt;&gt;&gt; elastic</a:t>
            </a:r>
          </a:p>
        </p:txBody>
      </p:sp>
    </p:spTree>
    <p:extLst>
      <p:ext uri="{BB962C8B-B14F-4D97-AF65-F5344CB8AC3E}">
        <p14:creationId xmlns:p14="http://schemas.microsoft.com/office/powerpoint/2010/main" val="263099833"/>
      </p:ext>
    </p:extLst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171312"/>
      </a:dk2>
      <a:lt2>
        <a:srgbClr val="F7F0DF"/>
      </a:lt2>
      <a:accent1>
        <a:srgbClr val="53AE6E"/>
      </a:accent1>
      <a:accent2>
        <a:srgbClr val="326267"/>
      </a:accent2>
      <a:accent3>
        <a:srgbClr val="C5C34A"/>
      </a:accent3>
      <a:accent4>
        <a:srgbClr val="BF6546"/>
      </a:accent4>
      <a:accent5>
        <a:srgbClr val="81B5A8"/>
      </a:accent5>
      <a:accent6>
        <a:srgbClr val="636455"/>
      </a:accent6>
      <a:hlink>
        <a:srgbClr val="81B5A8"/>
      </a:hlink>
      <a:folHlink>
        <a:srgbClr val="936888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A1A3E1F0-B5EF-49C5-810A-B1B32AEDDC8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TM10001106[[fn=Badge]]</Template>
  <TotalTime>294</TotalTime>
  <Words>849</Words>
  <Application>Microsoft Office PowerPoint</Application>
  <PresentationFormat>On-screen Show (4:3)</PresentationFormat>
  <Paragraphs>108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Cambria Math</vt:lpstr>
      <vt:lpstr>Gill Sans MT</vt:lpstr>
      <vt:lpstr>Impact</vt:lpstr>
      <vt:lpstr>Badge</vt:lpstr>
      <vt:lpstr>Revision Slide 2  Elasticities</vt:lpstr>
      <vt:lpstr>Outline</vt:lpstr>
      <vt:lpstr>Price elasticity of demand</vt:lpstr>
      <vt:lpstr>Values of PED</vt:lpstr>
      <vt:lpstr>Values of PED</vt:lpstr>
      <vt:lpstr>PED calculation</vt:lpstr>
      <vt:lpstr>PED Along the demand curve</vt:lpstr>
      <vt:lpstr>Determinants of PED</vt:lpstr>
      <vt:lpstr>Income Elasticity of DEMAND</vt:lpstr>
      <vt:lpstr>Values of YED</vt:lpstr>
      <vt:lpstr>Cross Elasticity of dEmand</vt:lpstr>
      <vt:lpstr>Values of XED</vt:lpstr>
      <vt:lpstr>Price elasticity of Supply</vt:lpstr>
      <vt:lpstr>Values of PES</vt:lpstr>
      <vt:lpstr>Values of PED</vt:lpstr>
      <vt:lpstr>Determinants of PES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Revision Slides Besanko Chapters 1 &amp; 2</dc:title>
  <dc:creator>LENOVO</dc:creator>
  <cp:lastModifiedBy>LENOVO</cp:lastModifiedBy>
  <cp:revision>29</cp:revision>
  <dcterms:created xsi:type="dcterms:W3CDTF">2020-09-17T05:04:52Z</dcterms:created>
  <dcterms:modified xsi:type="dcterms:W3CDTF">2020-09-21T16:02:19Z</dcterms:modified>
</cp:coreProperties>
</file>