
<file path=[Content_Types].xml><?xml version="1.0" encoding="utf-8"?>
<Types xmlns="http://schemas.openxmlformats.org/package/2006/content-types">
  <Default Extension="xml" ContentType="application/xml"/>
  <Default Extension="bin" ContentType="application/vnd.openxmlformats-officedocument.presentationml.printerSettings"/>
  <Default Extension="png" ContentType="image/png"/>
  <Default Extension="rels" ContentType="application/vnd.openxmlformats-package.relationships+xml"/>
  <Default Extension="emf" ContentType="image/x-em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rts/chart1.xml" ContentType="application/vnd.openxmlformats-officedocument.drawingml.chart+xml"/>
  <Override PartName="/ppt/drawings/drawing1.xml" ContentType="application/vnd.openxmlformats-officedocument.drawingml.chartshapes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core-properties" Target="docProps/core.xml"/><Relationship Id="rId3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81" r:id="rId2"/>
    <p:sldId id="262" r:id="rId3"/>
    <p:sldId id="257" r:id="rId4"/>
    <p:sldId id="279" r:id="rId5"/>
    <p:sldId id="264" r:id="rId6"/>
    <p:sldId id="263" r:id="rId7"/>
    <p:sldId id="265" r:id="rId8"/>
    <p:sldId id="276" r:id="rId9"/>
    <p:sldId id="258" r:id="rId10"/>
    <p:sldId id="274" r:id="rId11"/>
    <p:sldId id="275" r:id="rId12"/>
    <p:sldId id="259" r:id="rId13"/>
    <p:sldId id="260" r:id="rId14"/>
    <p:sldId id="261" r:id="rId15"/>
    <p:sldId id="268" r:id="rId16"/>
    <p:sldId id="266" r:id="rId17"/>
    <p:sldId id="267" r:id="rId18"/>
    <p:sldId id="269" r:id="rId19"/>
    <p:sldId id="270" r:id="rId20"/>
    <p:sldId id="286" r:id="rId21"/>
    <p:sldId id="271" r:id="rId22"/>
    <p:sldId id="280" r:id="rId23"/>
    <p:sldId id="272" r:id="rId24"/>
    <p:sldId id="278" r:id="rId25"/>
    <p:sldId id="273" r:id="rId26"/>
    <p:sldId id="284" r:id="rId27"/>
    <p:sldId id="285" r:id="rId28"/>
    <p:sldId id="282" r:id="rId29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/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97" d="100"/>
          <a:sy n="97" d="100"/>
        </p:scale>
        <p:origin x="-200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slide" Target="slides/slide22.xml"/><Relationship Id="rId24" Type="http://schemas.openxmlformats.org/officeDocument/2006/relationships/slide" Target="slides/slide23.xml"/><Relationship Id="rId25" Type="http://schemas.openxmlformats.org/officeDocument/2006/relationships/slide" Target="slides/slide24.xml"/><Relationship Id="rId26" Type="http://schemas.openxmlformats.org/officeDocument/2006/relationships/slide" Target="slides/slide25.xml"/><Relationship Id="rId27" Type="http://schemas.openxmlformats.org/officeDocument/2006/relationships/slide" Target="slides/slide26.xml"/><Relationship Id="rId28" Type="http://schemas.openxmlformats.org/officeDocument/2006/relationships/slide" Target="slides/slide27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30" Type="http://schemas.openxmlformats.org/officeDocument/2006/relationships/printerSettings" Target="printerSettings/printerSettings1.bin"/><Relationship Id="rId31" Type="http://schemas.openxmlformats.org/officeDocument/2006/relationships/presProps" Target="presProps.xml"/><Relationship Id="rId32" Type="http://schemas.openxmlformats.org/officeDocument/2006/relationships/viewProps" Target="viewProps.xml"/><Relationship Id="rId9" Type="http://schemas.openxmlformats.org/officeDocument/2006/relationships/slide" Target="slides/slide8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33" Type="http://schemas.openxmlformats.org/officeDocument/2006/relationships/theme" Target="theme/theme1.xml"/><Relationship Id="rId34" Type="http://schemas.openxmlformats.org/officeDocument/2006/relationships/tableStyles" Target="tableStyle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Workbook1" TargetMode="External"/><Relationship Id="rId2" Type="http://schemas.openxmlformats.org/officeDocument/2006/relationships/chartUserShapes" Target="../drawings/drawing1.xml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oleObject" Target="Workbook2" TargetMode="External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oleObject" Target="Macintosh%20HD:Users:akikovandenberg:Downloads:Data_Extract_From_World_Development_Indicators%20(28)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18"/>
    </mc:Choice>
    <mc:Fallback>
      <c:style val="18"/>
    </mc:Fallback>
  </mc:AlternateContent>
  <c:chart>
    <c:autoTitleDeleted val="0"/>
    <c:plotArea>
      <c:layout>
        <c:manualLayout>
          <c:layoutTarget val="inner"/>
          <c:xMode val="edge"/>
          <c:yMode val="edge"/>
          <c:x val="0.0612549364945964"/>
          <c:y val="0.104979948036168"/>
          <c:w val="0.911055701680534"/>
          <c:h val="0.87962962962963"/>
        </c:manualLayout>
      </c:layout>
      <c:bubbleChart>
        <c:varyColors val="0"/>
        <c:ser>
          <c:idx val="0"/>
          <c:order val="0"/>
          <c:invertIfNegative val="0"/>
          <c:dPt>
            <c:idx val="1"/>
            <c:invertIfNegative val="0"/>
            <c:bubble3D val="0"/>
            <c:spPr>
              <a:solidFill>
                <a:srgbClr val="FEB80A"/>
              </a:solidFill>
            </c:spPr>
          </c:dPt>
          <c:dPt>
            <c:idx val="10"/>
            <c:invertIfNegative val="0"/>
            <c:bubble3D val="0"/>
            <c:spPr>
              <a:solidFill>
                <a:schemeClr val="accent2"/>
              </a:solidFill>
            </c:spPr>
          </c:dPt>
          <c:xVal>
            <c:numRef>
              <c:f>Sheet1!$C$11:$C$21</c:f>
              <c:numCache>
                <c:formatCode>General</c:formatCode>
                <c:ptCount val="11"/>
                <c:pt idx="1">
                  <c:v>1998.0</c:v>
                </c:pt>
                <c:pt idx="2">
                  <c:v>1999.0</c:v>
                </c:pt>
                <c:pt idx="3">
                  <c:v>2000.0</c:v>
                </c:pt>
                <c:pt idx="4">
                  <c:v>2001.0</c:v>
                </c:pt>
                <c:pt idx="5">
                  <c:v>2002.0</c:v>
                </c:pt>
                <c:pt idx="6">
                  <c:v>2003.0</c:v>
                </c:pt>
                <c:pt idx="7">
                  <c:v>2004.0</c:v>
                </c:pt>
                <c:pt idx="8">
                  <c:v>2005.0</c:v>
                </c:pt>
                <c:pt idx="9">
                  <c:v>2006.0</c:v>
                </c:pt>
                <c:pt idx="10">
                  <c:v>2007.0</c:v>
                </c:pt>
              </c:numCache>
            </c:numRef>
          </c:xVal>
          <c:yVal>
            <c:numRef>
              <c:f>Sheet1!$D$11:$D$21</c:f>
              <c:numCache>
                <c:formatCode>General</c:formatCode>
                <c:ptCount val="11"/>
                <c:pt idx="0">
                  <c:v>0.0</c:v>
                </c:pt>
                <c:pt idx="1">
                  <c:v>1000.0</c:v>
                </c:pt>
                <c:pt idx="2">
                  <c:v>1100.0</c:v>
                </c:pt>
                <c:pt idx="3">
                  <c:v>1200.0</c:v>
                </c:pt>
                <c:pt idx="4">
                  <c:v>1300.0</c:v>
                </c:pt>
                <c:pt idx="5">
                  <c:v>1500.0</c:v>
                </c:pt>
                <c:pt idx="6">
                  <c:v>1800.0</c:v>
                </c:pt>
                <c:pt idx="7">
                  <c:v>2300.0</c:v>
                </c:pt>
                <c:pt idx="8">
                  <c:v>2600.0</c:v>
                </c:pt>
                <c:pt idx="9">
                  <c:v>3400.0</c:v>
                </c:pt>
                <c:pt idx="10">
                  <c:v>4000.0</c:v>
                </c:pt>
              </c:numCache>
            </c:numRef>
          </c:yVal>
          <c:bubbleSize>
            <c:numRef>
              <c:f>Sheet1!$E$11:$E$21</c:f>
              <c:numCache>
                <c:formatCode>General</c:formatCode>
                <c:ptCount val="11"/>
                <c:pt idx="0">
                  <c:v>0.0</c:v>
                </c:pt>
                <c:pt idx="1">
                  <c:v>57.0</c:v>
                </c:pt>
                <c:pt idx="2">
                  <c:v>56.0</c:v>
                </c:pt>
                <c:pt idx="3">
                  <c:v>54.0</c:v>
                </c:pt>
                <c:pt idx="4">
                  <c:v>52.0</c:v>
                </c:pt>
                <c:pt idx="5">
                  <c:v>48.0</c:v>
                </c:pt>
                <c:pt idx="6">
                  <c:v>45.0</c:v>
                </c:pt>
                <c:pt idx="7">
                  <c:v>42.0</c:v>
                </c:pt>
                <c:pt idx="8">
                  <c:v>38.0</c:v>
                </c:pt>
                <c:pt idx="9">
                  <c:v>36.0</c:v>
                </c:pt>
                <c:pt idx="10">
                  <c:v>34.0</c:v>
                </c:pt>
              </c:numCache>
            </c:numRef>
          </c:bubbleSize>
          <c:bubble3D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bubbleScale val="100"/>
        <c:showNegBubbles val="0"/>
        <c:axId val="2067253720"/>
        <c:axId val="2067256760"/>
      </c:bubbleChart>
      <c:valAx>
        <c:axId val="2067253720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crossAx val="2067256760"/>
        <c:crosses val="autoZero"/>
        <c:crossBetween val="midCat"/>
      </c:valAx>
      <c:valAx>
        <c:axId val="2067256760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2067253720"/>
        <c:crosses val="autoZero"/>
        <c:crossBetween val="midCat"/>
      </c:valAx>
    </c:plotArea>
    <c:plotVisOnly val="1"/>
    <c:dispBlanksAs val="gap"/>
    <c:showDLblsOverMax val="0"/>
  </c:chart>
  <c:externalData r:id="rId1">
    <c:autoUpdate val="0"/>
  </c:externalData>
  <c:userShapes r:id="rId2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18"/>
    </mc:Choice>
    <mc:Fallback>
      <c:style val="18"/>
    </mc:Fallback>
  </mc:AlternateContent>
  <c:chart>
    <c:title>
      <c:tx>
        <c:rich>
          <a:bodyPr/>
          <a:lstStyle/>
          <a:p>
            <a:pPr>
              <a:defRPr/>
            </a:pPr>
            <a:r>
              <a:rPr lang="en-US" dirty="0"/>
              <a:t>SOE </a:t>
            </a:r>
            <a:r>
              <a:rPr lang="en-US" dirty="0" smtClean="0"/>
              <a:t>share of domestically funded fixed investments, %,</a:t>
            </a:r>
            <a:r>
              <a:rPr lang="en-US" baseline="0" dirty="0" smtClean="0"/>
              <a:t> </a:t>
            </a:r>
            <a:r>
              <a:rPr lang="en-US" dirty="0" smtClean="0"/>
              <a:t>2009</a:t>
            </a:r>
            <a:endParaRPr lang="en-US" dirty="0"/>
          </a:p>
        </c:rich>
      </c:tx>
      <c:layout/>
      <c:overlay val="0"/>
    </c:title>
    <c:autoTitleDeleted val="0"/>
    <c:plotArea>
      <c:layout/>
      <c:barChart>
        <c:barDir val="bar"/>
        <c:grouping val="clustered"/>
        <c:varyColors val="0"/>
        <c:ser>
          <c:idx val="0"/>
          <c:order val="0"/>
          <c:tx>
            <c:strRef>
              <c:f>Sheet1!$D$6</c:f>
              <c:strCache>
                <c:ptCount val="1"/>
                <c:pt idx="0">
                  <c:v>SOE share</c:v>
                </c:pt>
              </c:strCache>
            </c:strRef>
          </c:tx>
          <c:invertIfNegative val="0"/>
          <c:dPt>
            <c:idx val="4"/>
            <c:invertIfNegative val="0"/>
            <c:bubble3D val="0"/>
            <c:spPr>
              <a:solidFill>
                <a:schemeClr val="accent2">
                  <a:lumMod val="75000"/>
                </a:schemeClr>
              </a:solidFill>
            </c:spPr>
          </c:dPt>
          <c:dPt>
            <c:idx val="10"/>
            <c:invertIfNegative val="0"/>
            <c:bubble3D val="0"/>
            <c:spPr>
              <a:solidFill>
                <a:schemeClr val="accent4">
                  <a:lumMod val="75000"/>
                </a:schemeClr>
              </a:solidFill>
            </c:spPr>
          </c:dPt>
          <c:dPt>
            <c:idx val="11"/>
            <c:invertIfNegative val="0"/>
            <c:bubble3D val="0"/>
            <c:spPr>
              <a:solidFill>
                <a:schemeClr val="accent3">
                  <a:lumMod val="50000"/>
                </a:schemeClr>
              </a:solidFill>
            </c:spPr>
          </c:dPt>
          <c:dPt>
            <c:idx val="16"/>
            <c:invertIfNegative val="0"/>
            <c:bubble3D val="0"/>
            <c:spPr>
              <a:solidFill>
                <a:schemeClr val="accent6"/>
              </a:solidFill>
            </c:spPr>
          </c:dPt>
          <c:cat>
            <c:strRef>
              <c:f>Sheet1!$C$7:$C$25</c:f>
              <c:strCache>
                <c:ptCount val="19"/>
                <c:pt idx="0">
                  <c:v>IT, computer services software</c:v>
                </c:pt>
                <c:pt idx="1">
                  <c:v>Transport, storage and post</c:v>
                </c:pt>
                <c:pt idx="2">
                  <c:v>Water conservation, environment</c:v>
                </c:pt>
                <c:pt idx="3">
                  <c:v>Education</c:v>
                </c:pt>
                <c:pt idx="4">
                  <c:v>Electricity, water and gas</c:v>
                </c:pt>
                <c:pt idx="5">
                  <c:v>Health, social security, welfare</c:v>
                </c:pt>
                <c:pt idx="6">
                  <c:v>Public management and social organization</c:v>
                </c:pt>
                <c:pt idx="7">
                  <c:v>Finance</c:v>
                </c:pt>
                <c:pt idx="8">
                  <c:v>Scientific research, etc.</c:v>
                </c:pt>
                <c:pt idx="9">
                  <c:v>Culture, sport, entertainment</c:v>
                </c:pt>
                <c:pt idx="10">
                  <c:v>Mining</c:v>
                </c:pt>
                <c:pt idx="11">
                  <c:v>Construction</c:v>
                </c:pt>
                <c:pt idx="12">
                  <c:v>Leasing and business services</c:v>
                </c:pt>
                <c:pt idx="13">
                  <c:v>Agriculture, forestry and fishing</c:v>
                </c:pt>
                <c:pt idx="14">
                  <c:v>Services to households</c:v>
                </c:pt>
                <c:pt idx="15">
                  <c:v>Real estate</c:v>
                </c:pt>
                <c:pt idx="16">
                  <c:v>Manufacturing</c:v>
                </c:pt>
                <c:pt idx="17">
                  <c:v>Hotel and catering</c:v>
                </c:pt>
                <c:pt idx="18">
                  <c:v>Wholesale and retail trade</c:v>
                </c:pt>
              </c:strCache>
            </c:strRef>
          </c:cat>
          <c:val>
            <c:numRef>
              <c:f>Sheet1!$D$7:$D$25</c:f>
              <c:numCache>
                <c:formatCode>General</c:formatCode>
                <c:ptCount val="19"/>
                <c:pt idx="0">
                  <c:v>96.0</c:v>
                </c:pt>
                <c:pt idx="1">
                  <c:v>90.0</c:v>
                </c:pt>
                <c:pt idx="2">
                  <c:v>87.0</c:v>
                </c:pt>
                <c:pt idx="3">
                  <c:v>84.0</c:v>
                </c:pt>
                <c:pt idx="4">
                  <c:v>83.0</c:v>
                </c:pt>
                <c:pt idx="5">
                  <c:v>82.0</c:v>
                </c:pt>
                <c:pt idx="6">
                  <c:v>78.0</c:v>
                </c:pt>
                <c:pt idx="7">
                  <c:v>73.0</c:v>
                </c:pt>
                <c:pt idx="8">
                  <c:v>68.0</c:v>
                </c:pt>
                <c:pt idx="9">
                  <c:v>61.0</c:v>
                </c:pt>
                <c:pt idx="10">
                  <c:v>59.0</c:v>
                </c:pt>
                <c:pt idx="11">
                  <c:v>56.0</c:v>
                </c:pt>
                <c:pt idx="12">
                  <c:v>54.0</c:v>
                </c:pt>
                <c:pt idx="13">
                  <c:v>51.0</c:v>
                </c:pt>
                <c:pt idx="14">
                  <c:v>28.0</c:v>
                </c:pt>
                <c:pt idx="15">
                  <c:v>22.0</c:v>
                </c:pt>
                <c:pt idx="16">
                  <c:v>20.0</c:v>
                </c:pt>
                <c:pt idx="17">
                  <c:v>16.0</c:v>
                </c:pt>
                <c:pt idx="18">
                  <c:v>14.0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2073614120"/>
        <c:axId val="2073617096"/>
      </c:barChart>
      <c:catAx>
        <c:axId val="2073614120"/>
        <c:scaling>
          <c:orientation val="minMax"/>
        </c:scaling>
        <c:delete val="0"/>
        <c:axPos val="l"/>
        <c:majorTickMark val="out"/>
        <c:minorTickMark val="none"/>
        <c:tickLblPos val="nextTo"/>
        <c:crossAx val="2073617096"/>
        <c:crosses val="autoZero"/>
        <c:auto val="1"/>
        <c:lblAlgn val="ctr"/>
        <c:lblOffset val="100"/>
        <c:noMultiLvlLbl val="0"/>
      </c:catAx>
      <c:valAx>
        <c:axId val="2073617096"/>
        <c:scaling>
          <c:orientation val="minMax"/>
        </c:scaling>
        <c:delete val="0"/>
        <c:axPos val="b"/>
        <c:majorGridlines/>
        <c:numFmt formatCode="General" sourceLinked="1"/>
        <c:majorTickMark val="out"/>
        <c:minorTickMark val="none"/>
        <c:tickLblPos val="nextTo"/>
        <c:crossAx val="2073614120"/>
        <c:crosses val="autoZero"/>
        <c:crossBetween val="between"/>
      </c:valAx>
    </c:plotArea>
    <c:plotVisOnly val="1"/>
    <c:dispBlanksAs val="gap"/>
    <c:showDLblsOverMax val="0"/>
  </c:chart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18"/>
    </mc:Choice>
    <mc:Fallback>
      <c:style val="18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Data!$D$16</c:f>
              <c:strCache>
                <c:ptCount val="1"/>
                <c:pt idx="0">
                  <c:v>2015</c:v>
                </c:pt>
              </c:strCache>
            </c:strRef>
          </c:tx>
          <c:invertIfNegative val="0"/>
          <c:dPt>
            <c:idx val="0"/>
            <c:invertIfNegative val="0"/>
            <c:bubble3D val="0"/>
            <c:spPr>
              <a:solidFill>
                <a:schemeClr val="accent6"/>
              </a:solidFill>
            </c:spPr>
          </c:dPt>
          <c:dPt>
            <c:idx val="1"/>
            <c:invertIfNegative val="0"/>
            <c:bubble3D val="0"/>
            <c:spPr>
              <a:solidFill>
                <a:schemeClr val="accent4">
                  <a:lumMod val="75000"/>
                </a:schemeClr>
              </a:solidFill>
            </c:spPr>
          </c:dPt>
          <c:dPt>
            <c:idx val="2"/>
            <c:invertIfNegative val="0"/>
            <c:bubble3D val="0"/>
            <c:spPr>
              <a:solidFill>
                <a:schemeClr val="accent5">
                  <a:lumMod val="60000"/>
                  <a:lumOff val="40000"/>
                </a:schemeClr>
              </a:solidFill>
            </c:spPr>
          </c:dPt>
          <c:dPt>
            <c:idx val="3"/>
            <c:invertIfNegative val="0"/>
            <c:bubble3D val="0"/>
            <c:spPr>
              <a:solidFill>
                <a:schemeClr val="bg2">
                  <a:lumMod val="50000"/>
                </a:schemeClr>
              </a:solidFill>
            </c:spPr>
          </c:dPt>
          <c:dPt>
            <c:idx val="4"/>
            <c:invertIfNegative val="0"/>
            <c:bubble3D val="0"/>
            <c:spPr>
              <a:solidFill>
                <a:schemeClr val="accent3">
                  <a:lumMod val="75000"/>
                </a:schemeClr>
              </a:solidFill>
            </c:spPr>
          </c:dPt>
          <c:dPt>
            <c:idx val="5"/>
            <c:invertIfNegative val="0"/>
            <c:bubble3D val="0"/>
            <c:spPr>
              <a:solidFill>
                <a:schemeClr val="accent2">
                  <a:lumMod val="75000"/>
                </a:schemeClr>
              </a:solidFill>
            </c:spPr>
          </c:dPt>
          <c:dPt>
            <c:idx val="6"/>
            <c:invertIfNegative val="0"/>
            <c:bubble3D val="0"/>
            <c:spPr>
              <a:solidFill>
                <a:schemeClr val="tx2">
                  <a:lumMod val="60000"/>
                  <a:lumOff val="40000"/>
                </a:schemeClr>
              </a:solidFill>
            </c:spPr>
          </c:dPt>
          <c:cat>
            <c:strRef>
              <c:f>Data!$C$17:$C$23</c:f>
              <c:strCache>
                <c:ptCount val="7"/>
                <c:pt idx="0">
                  <c:v>Thailand</c:v>
                </c:pt>
                <c:pt idx="1">
                  <c:v>China</c:v>
                </c:pt>
                <c:pt idx="2">
                  <c:v>Singapore</c:v>
                </c:pt>
                <c:pt idx="3">
                  <c:v>United States</c:v>
                </c:pt>
                <c:pt idx="4">
                  <c:v>Germany</c:v>
                </c:pt>
                <c:pt idx="5">
                  <c:v>Japan</c:v>
                </c:pt>
                <c:pt idx="6">
                  <c:v>Korea, Rep.</c:v>
                </c:pt>
              </c:strCache>
            </c:strRef>
          </c:cat>
          <c:val>
            <c:numRef>
              <c:f>Data!$D$17:$D$23</c:f>
              <c:numCache>
                <c:formatCode>General</c:formatCode>
                <c:ptCount val="7"/>
                <c:pt idx="0">
                  <c:v>0.482859998941422</c:v>
                </c:pt>
                <c:pt idx="1">
                  <c:v>2.07</c:v>
                </c:pt>
                <c:pt idx="2">
                  <c:v>2.2</c:v>
                </c:pt>
                <c:pt idx="3">
                  <c:v>2.79</c:v>
                </c:pt>
                <c:pt idx="4">
                  <c:v>2.87</c:v>
                </c:pt>
                <c:pt idx="5">
                  <c:v>3.49</c:v>
                </c:pt>
                <c:pt idx="6">
                  <c:v>4.23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2077792936"/>
        <c:axId val="2077795992"/>
      </c:barChart>
      <c:catAx>
        <c:axId val="2077792936"/>
        <c:scaling>
          <c:orientation val="minMax"/>
        </c:scaling>
        <c:delete val="0"/>
        <c:axPos val="b"/>
        <c:majorTickMark val="out"/>
        <c:minorTickMark val="none"/>
        <c:tickLblPos val="nextTo"/>
        <c:crossAx val="2077795992"/>
        <c:crosses val="autoZero"/>
        <c:auto val="1"/>
        <c:lblAlgn val="ctr"/>
        <c:lblOffset val="100"/>
        <c:noMultiLvlLbl val="0"/>
      </c:catAx>
      <c:valAx>
        <c:axId val="2077795992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2077792936"/>
        <c:crosses val="autoZero"/>
        <c:crossBetween val="between"/>
      </c:valAx>
    </c:plotArea>
    <c:plotVisOnly val="1"/>
    <c:dispBlanksAs val="gap"/>
    <c:showDLblsOverMax val="0"/>
  </c:chart>
  <c:externalData r:id="rId1">
    <c:autoUpdate val="0"/>
  </c:externalData>
</c:chartSpace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0.66649</cdr:x>
      <cdr:y>0.58803</cdr:y>
    </cdr:from>
    <cdr:to>
      <cdr:x>0.7792</cdr:x>
      <cdr:y>0.77271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5406886" y="2911406"/>
          <a:ext cx="914400" cy="9144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en-US" sz="1800" dirty="0"/>
            <a:t>B</a:t>
          </a:r>
          <a:r>
            <a:rPr lang="en-US" sz="1800" dirty="0" smtClean="0"/>
            <a:t>alloon (% figure): </a:t>
          </a:r>
          <a:endParaRPr lang="en-US" sz="1800" dirty="0"/>
        </a:p>
        <a:p xmlns:a="http://schemas.openxmlformats.org/drawingml/2006/main">
          <a:r>
            <a:rPr lang="en-US" sz="1800" dirty="0" smtClean="0"/>
            <a:t>SOE (and SHE) share of </a:t>
          </a:r>
        </a:p>
        <a:p xmlns:a="http://schemas.openxmlformats.org/drawingml/2006/main">
          <a:r>
            <a:rPr lang="en-US" sz="1800" dirty="0"/>
            <a:t>t</a:t>
          </a:r>
          <a:r>
            <a:rPr lang="en-US" sz="1800" dirty="0" smtClean="0"/>
            <a:t>otal industrial value added</a:t>
          </a:r>
        </a:p>
      </cdr:txBody>
    </cdr:sp>
  </cdr:relSizeAnchor>
  <cdr:relSizeAnchor xmlns:cdr="http://schemas.openxmlformats.org/drawingml/2006/chartDrawing">
    <cdr:from>
      <cdr:x>0.73863</cdr:x>
      <cdr:y>0.19546</cdr:y>
    </cdr:from>
    <cdr:to>
      <cdr:x>0.85135</cdr:x>
      <cdr:y>0.38015</cdr:y>
    </cdr:to>
    <cdr:sp macro="" textlink="">
      <cdr:nvSpPr>
        <cdr:cNvPr id="3" name="TextBox 2"/>
        <cdr:cNvSpPr txBox="1"/>
      </cdr:nvSpPr>
      <cdr:spPr>
        <a:xfrm xmlns:a="http://schemas.openxmlformats.org/drawingml/2006/main">
          <a:off x="5992190" y="967752"/>
          <a:ext cx="914400" cy="9144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en-US" sz="2400" dirty="0" smtClean="0"/>
            <a:t>34%</a:t>
          </a:r>
          <a:endParaRPr lang="en-US" sz="2400" dirty="0"/>
        </a:p>
      </cdr:txBody>
    </cdr:sp>
  </cdr:relSizeAnchor>
  <cdr:relSizeAnchor xmlns:cdr="http://schemas.openxmlformats.org/drawingml/2006/chartDrawing">
    <cdr:from>
      <cdr:x>0.11789</cdr:x>
      <cdr:y>0.63933</cdr:y>
    </cdr:from>
    <cdr:to>
      <cdr:x>0.2306</cdr:x>
      <cdr:y>0.82401</cdr:y>
    </cdr:to>
    <cdr:sp macro="" textlink="">
      <cdr:nvSpPr>
        <cdr:cNvPr id="4" name="TextBox 3"/>
        <cdr:cNvSpPr txBox="1"/>
      </cdr:nvSpPr>
      <cdr:spPr>
        <a:xfrm xmlns:a="http://schemas.openxmlformats.org/drawingml/2006/main">
          <a:off x="956365" y="3165405"/>
          <a:ext cx="914400" cy="914400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en-US" sz="2400" dirty="0" smtClean="0"/>
            <a:t>57%</a:t>
          </a:r>
          <a:endParaRPr lang="en-US" sz="2400" dirty="0"/>
        </a:p>
      </cdr:txBody>
    </cdr:sp>
  </cdr:relSizeAnchor>
  <cdr:relSizeAnchor xmlns:cdr="http://schemas.openxmlformats.org/drawingml/2006/chartDrawing">
    <cdr:from>
      <cdr:x>0.01171</cdr:x>
      <cdr:y>0</cdr:y>
    </cdr:from>
    <cdr:to>
      <cdr:x>0.12442</cdr:x>
      <cdr:y>0.08394</cdr:y>
    </cdr:to>
    <cdr:sp macro="" textlink="">
      <cdr:nvSpPr>
        <cdr:cNvPr id="5" name="TextBox 4"/>
        <cdr:cNvSpPr txBox="1"/>
      </cdr:nvSpPr>
      <cdr:spPr>
        <a:xfrm xmlns:a="http://schemas.openxmlformats.org/drawingml/2006/main">
          <a:off x="94973" y="0"/>
          <a:ext cx="914400" cy="415579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en-US" sz="1100" dirty="0" smtClean="0"/>
            <a:t>Billion </a:t>
          </a:r>
          <a:r>
            <a:rPr lang="en-US" sz="1100" dirty="0" err="1" smtClean="0"/>
            <a:t>yuan</a:t>
          </a:r>
          <a:endParaRPr lang="en-US" sz="1100" dirty="0"/>
        </a:p>
      </cdr:txBody>
    </cdr:sp>
  </cdr:relSizeAnchor>
</c:userShap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29FB26-43D8-C345-BF51-68AD6C59472D}" type="datetimeFigureOut">
              <a:rPr lang="en-US" smtClean="0"/>
              <a:t>4/2/18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12D25C-A64E-2C40-BE37-B5DF5A9B7B4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4872890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29FB26-43D8-C345-BF51-68AD6C59472D}" type="datetimeFigureOut">
              <a:rPr lang="en-US" smtClean="0"/>
              <a:t>4/2/18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12D25C-A64E-2C40-BE37-B5DF5A9B7B4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5029657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29FB26-43D8-C345-BF51-68AD6C59472D}" type="datetimeFigureOut">
              <a:rPr lang="en-US" smtClean="0"/>
              <a:t>4/2/18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12D25C-A64E-2C40-BE37-B5DF5A9B7B4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9869726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29FB26-43D8-C345-BF51-68AD6C59472D}" type="datetimeFigureOut">
              <a:rPr lang="en-US" smtClean="0"/>
              <a:t>4/2/18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12D25C-A64E-2C40-BE37-B5DF5A9B7B4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684530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29FB26-43D8-C345-BF51-68AD6C59472D}" type="datetimeFigureOut">
              <a:rPr lang="en-US" smtClean="0"/>
              <a:t>4/2/18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12D25C-A64E-2C40-BE37-B5DF5A9B7B4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7321979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29FB26-43D8-C345-BF51-68AD6C59472D}" type="datetimeFigureOut">
              <a:rPr lang="en-US" smtClean="0"/>
              <a:t>4/2/18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12D25C-A64E-2C40-BE37-B5DF5A9B7B4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7627314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29FB26-43D8-C345-BF51-68AD6C59472D}" type="datetimeFigureOut">
              <a:rPr lang="en-US" smtClean="0"/>
              <a:t>4/2/18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12D25C-A64E-2C40-BE37-B5DF5A9B7B4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24588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29FB26-43D8-C345-BF51-68AD6C59472D}" type="datetimeFigureOut">
              <a:rPr lang="en-US" smtClean="0"/>
              <a:t>4/2/18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12D25C-A64E-2C40-BE37-B5DF5A9B7B4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9331083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29FB26-43D8-C345-BF51-68AD6C59472D}" type="datetimeFigureOut">
              <a:rPr lang="en-US" smtClean="0"/>
              <a:t>4/2/18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12D25C-A64E-2C40-BE37-B5DF5A9B7B4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4789267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29FB26-43D8-C345-BF51-68AD6C59472D}" type="datetimeFigureOut">
              <a:rPr lang="en-US" smtClean="0"/>
              <a:t>4/2/18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12D25C-A64E-2C40-BE37-B5DF5A9B7B4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95293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29FB26-43D8-C345-BF51-68AD6C59472D}" type="datetimeFigureOut">
              <a:rPr lang="en-US" smtClean="0"/>
              <a:t>4/2/18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12D25C-A64E-2C40-BE37-B5DF5A9B7B4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922455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E29FB26-43D8-C345-BF51-68AD6C59472D}" type="datetimeFigureOut">
              <a:rPr lang="en-US" smtClean="0"/>
              <a:t>4/2/18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12D25C-A64E-2C40-BE37-B5DF5A9B7B4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812291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emf"/><Relationship Id="rId3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chart" Target="../charts/char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chart" Target="../charts/char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chart" Target="../charts/chart3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US" sz="2800" dirty="0" smtClean="0"/>
              <a:t>Lecture 11</a:t>
            </a:r>
            <a:br>
              <a:rPr lang="en-US" sz="2800" dirty="0" smtClean="0"/>
            </a:br>
            <a:r>
              <a:rPr lang="en-US" sz="2800" dirty="0" smtClean="0"/>
              <a:t/>
            </a:r>
            <a:br>
              <a:rPr lang="en-US" sz="2800" dirty="0" smtClean="0"/>
            </a:br>
            <a:r>
              <a:rPr lang="en-US" sz="4000" dirty="0" smtClean="0"/>
              <a:t>Manufacturing in China</a:t>
            </a:r>
            <a:endParaRPr lang="en-US" sz="40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073940"/>
            <a:ext cx="6400800" cy="1752600"/>
          </a:xfrm>
        </p:spPr>
        <p:txBody>
          <a:bodyPr>
            <a:normAutofit fontScale="55000" lnSpcReduction="20000"/>
          </a:bodyPr>
          <a:lstStyle/>
          <a:p>
            <a:r>
              <a:rPr lang="en-US" dirty="0" smtClean="0">
                <a:latin typeface="+mj-lt"/>
              </a:rPr>
              <a:t>EE 482 Public Policy and Industrialization</a:t>
            </a:r>
          </a:p>
          <a:p>
            <a:r>
              <a:rPr lang="en-US" dirty="0" smtClean="0">
                <a:latin typeface="+mj-lt"/>
              </a:rPr>
              <a:t>Paul Vandenberg</a:t>
            </a:r>
          </a:p>
          <a:p>
            <a:r>
              <a:rPr lang="en-US" dirty="0" smtClean="0">
                <a:latin typeface="+mj-lt"/>
              </a:rPr>
              <a:t>Semester 2/2017 (Jan. – May 2018)</a:t>
            </a:r>
          </a:p>
          <a:p>
            <a:r>
              <a:rPr lang="en-US" dirty="0" smtClean="0">
                <a:latin typeface="+mj-lt"/>
              </a:rPr>
              <a:t>Bachelor of Economics, International Program</a:t>
            </a:r>
          </a:p>
          <a:p>
            <a:r>
              <a:rPr lang="en-US" dirty="0" smtClean="0">
                <a:latin typeface="+mj-lt"/>
              </a:rPr>
              <a:t>Faculty of Economics</a:t>
            </a:r>
          </a:p>
          <a:p>
            <a:r>
              <a:rPr lang="en-US" dirty="0" smtClean="0">
                <a:latin typeface="+mj-lt"/>
              </a:rPr>
              <a:t>Thammasat University</a:t>
            </a:r>
            <a:endParaRPr lang="en-US" dirty="0">
              <a:latin typeface="+mj-lt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5800" y="662057"/>
            <a:ext cx="1369392" cy="1314726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88695" y="662057"/>
            <a:ext cx="1169505" cy="13147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851667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It</a:t>
            </a:r>
            <a:r>
              <a:rPr lang="uk-UA" dirty="0" smtClean="0"/>
              <a:t>’</a:t>
            </a:r>
            <a:r>
              <a:rPr lang="en-US" dirty="0" smtClean="0"/>
              <a:t>s a big producer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47500" lnSpcReduction="20000"/>
          </a:bodyPr>
          <a:lstStyle/>
          <a:p>
            <a:pPr marL="0" indent="0" algn="ctr">
              <a:buNone/>
            </a:pPr>
            <a:endParaRPr lang="en-US" dirty="0" smtClean="0"/>
          </a:p>
          <a:p>
            <a:pPr marL="0" indent="0" algn="ctr">
              <a:buNone/>
            </a:pPr>
            <a:r>
              <a:rPr lang="en-US" sz="4600" dirty="0" smtClean="0"/>
              <a:t>28 million cars were produced</a:t>
            </a:r>
          </a:p>
          <a:p>
            <a:pPr marL="0" indent="0" algn="ctr">
              <a:buNone/>
            </a:pPr>
            <a:r>
              <a:rPr lang="en-US" sz="4600" dirty="0" smtClean="0"/>
              <a:t> in China in 2016</a:t>
            </a:r>
          </a:p>
          <a:p>
            <a:endParaRPr lang="en-US" dirty="0" smtClean="0"/>
          </a:p>
          <a:p>
            <a:endParaRPr lang="en-US" dirty="0"/>
          </a:p>
          <a:p>
            <a:pPr marL="0" indent="0" algn="ctr">
              <a:buNone/>
            </a:pPr>
            <a:r>
              <a:rPr lang="en-US" sz="4500" dirty="0" smtClean="0"/>
              <a:t>More than the combined production in the </a:t>
            </a:r>
          </a:p>
          <a:p>
            <a:pPr marL="0" indent="0" algn="ctr">
              <a:buNone/>
            </a:pPr>
            <a:r>
              <a:rPr lang="en-US" sz="4500" dirty="0" smtClean="0"/>
              <a:t>US (12 m)</a:t>
            </a:r>
          </a:p>
          <a:p>
            <a:pPr marL="0" indent="0" algn="ctr">
              <a:buNone/>
            </a:pPr>
            <a:r>
              <a:rPr lang="en-US" sz="4500" dirty="0" smtClean="0"/>
              <a:t> Japan (9 m)</a:t>
            </a:r>
          </a:p>
          <a:p>
            <a:pPr marL="0" indent="0" algn="ctr">
              <a:buNone/>
            </a:pPr>
            <a:r>
              <a:rPr lang="en-US" sz="4500" dirty="0" smtClean="0"/>
              <a:t>Thailand (2 m)</a:t>
            </a:r>
          </a:p>
          <a:p>
            <a:pPr marL="0" indent="0" algn="ctr">
              <a:buNone/>
            </a:pPr>
            <a:endParaRPr lang="en-US" dirty="0"/>
          </a:p>
          <a:p>
            <a:pPr marL="0" indent="0" algn="ctr">
              <a:buNone/>
            </a:pPr>
            <a:r>
              <a:rPr lang="en-US" dirty="0" smtClean="0"/>
              <a:t>30% of domestic market </a:t>
            </a:r>
          </a:p>
          <a:p>
            <a:pPr marL="0" indent="0" algn="ctr">
              <a:buNone/>
            </a:pPr>
            <a:r>
              <a:rPr lang="en-US" dirty="0" smtClean="0"/>
              <a:t>supplied by Chinese carmakers</a:t>
            </a:r>
          </a:p>
          <a:p>
            <a:pPr marL="0" indent="0" algn="ctr">
              <a:buNone/>
            </a:pPr>
            <a:endParaRPr lang="en-US" dirty="0"/>
          </a:p>
          <a:p>
            <a:pPr marL="0" indent="0" algn="ctr">
              <a:buNone/>
            </a:pPr>
            <a:r>
              <a:rPr lang="en-US" dirty="0" smtClean="0"/>
              <a:t>Chinese producers serve low end</a:t>
            </a:r>
          </a:p>
          <a:p>
            <a:pPr marL="0" indent="0" algn="ctr">
              <a:buNone/>
            </a:pPr>
            <a:r>
              <a:rPr lang="en-US" dirty="0" smtClean="0"/>
              <a:t>Foreigners serve high end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8101658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Background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 smtClean="0"/>
              <a:t>Closed economy for the most part</a:t>
            </a:r>
          </a:p>
          <a:p>
            <a:pPr lvl="1"/>
            <a:r>
              <a:rPr lang="en-US" dirty="0" smtClean="0"/>
              <a:t>Up to the the late 1970s</a:t>
            </a:r>
          </a:p>
          <a:p>
            <a:pPr lvl="1"/>
            <a:r>
              <a:rPr lang="en-US" dirty="0" smtClean="0"/>
              <a:t>Industrial firms owned by the state </a:t>
            </a:r>
          </a:p>
          <a:p>
            <a:pPr lvl="2"/>
            <a:r>
              <a:rPr lang="en-US" dirty="0" smtClean="0"/>
              <a:t>state-owned enterprises or SOEs</a:t>
            </a:r>
          </a:p>
          <a:p>
            <a:r>
              <a:rPr lang="en-US" dirty="0" smtClean="0"/>
              <a:t>Began considerable liberalizing of the economy</a:t>
            </a:r>
          </a:p>
          <a:p>
            <a:pPr lvl="1"/>
            <a:r>
              <a:rPr lang="en-US" dirty="0" smtClean="0"/>
              <a:t>Reforms began in 1978</a:t>
            </a:r>
          </a:p>
          <a:p>
            <a:pPr lvl="1"/>
            <a:r>
              <a:rPr lang="en-US" dirty="0" smtClean="0"/>
              <a:t>Allowing prices and markets to function </a:t>
            </a:r>
          </a:p>
          <a:p>
            <a:pPr lvl="1"/>
            <a:r>
              <a:rPr lang="en-US" dirty="0" smtClean="0"/>
              <a:t>Profit making in agriculture</a:t>
            </a:r>
          </a:p>
          <a:p>
            <a:pPr lvl="1"/>
            <a:r>
              <a:rPr lang="en-US" dirty="0" smtClean="0"/>
              <a:t>Created legal structure for private, profit-making firms</a:t>
            </a:r>
          </a:p>
          <a:p>
            <a:pPr lvl="1"/>
            <a:r>
              <a:rPr lang="en-US" dirty="0" smtClean="0"/>
              <a:t>Major reforms in 1980s in allowing for foreign direct investment (FDI) through joint ventures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2755318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Take 5 minutes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We may not be experts on China but…</a:t>
            </a:r>
          </a:p>
          <a:p>
            <a:endParaRPr lang="en-US" dirty="0"/>
          </a:p>
          <a:p>
            <a:r>
              <a:rPr lang="en-US" dirty="0" smtClean="0"/>
              <a:t>What characteristics of China that we can think of might affect:</a:t>
            </a:r>
          </a:p>
          <a:p>
            <a:endParaRPr lang="en-US" dirty="0"/>
          </a:p>
          <a:p>
            <a:pPr lvl="1"/>
            <a:r>
              <a:rPr lang="en-US" dirty="0" smtClean="0"/>
              <a:t>Its industrialization process?</a:t>
            </a:r>
          </a:p>
          <a:p>
            <a:endParaRPr lang="en-US" dirty="0"/>
          </a:p>
          <a:p>
            <a:pPr lvl="1"/>
            <a:r>
              <a:rPr lang="en-US" dirty="0" smtClean="0"/>
              <a:t>Its </a:t>
            </a:r>
            <a:r>
              <a:rPr lang="en-US" smtClean="0"/>
              <a:t>industrial policy?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8306037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State-owned enterprises (SOEs)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US" dirty="0" smtClean="0"/>
              <a:t>SOEs previously dominated the economy</a:t>
            </a:r>
          </a:p>
          <a:p>
            <a:pPr lvl="1"/>
            <a:r>
              <a:rPr lang="en-US" dirty="0" smtClean="0"/>
              <a:t>From 1949 to 1970s</a:t>
            </a:r>
          </a:p>
          <a:p>
            <a:pPr lvl="1"/>
            <a:r>
              <a:rPr lang="en-US" dirty="0" smtClean="0"/>
              <a:t>Accounted for all of industrial output</a:t>
            </a:r>
          </a:p>
          <a:p>
            <a:r>
              <a:rPr lang="en-US" dirty="0" smtClean="0"/>
              <a:t>Share have been falling since the 1979</a:t>
            </a:r>
          </a:p>
          <a:p>
            <a:pPr lvl="1"/>
            <a:r>
              <a:rPr lang="en-US" dirty="0" smtClean="0"/>
              <a:t>Private business</a:t>
            </a:r>
          </a:p>
          <a:p>
            <a:pPr lvl="1"/>
            <a:r>
              <a:rPr lang="en-US" dirty="0" smtClean="0"/>
              <a:t>Foreign businesses and JVs</a:t>
            </a:r>
          </a:p>
          <a:p>
            <a:pPr lvl="1"/>
            <a:r>
              <a:rPr lang="en-US" dirty="0" smtClean="0"/>
              <a:t>Cooperatives and others</a:t>
            </a:r>
          </a:p>
          <a:p>
            <a:r>
              <a:rPr lang="en-US" dirty="0" smtClean="0"/>
              <a:t>Share of industrial value added by SOEs</a:t>
            </a:r>
          </a:p>
          <a:p>
            <a:pPr lvl="1"/>
            <a:r>
              <a:rPr lang="en-US" dirty="0" smtClean="0"/>
              <a:t>57% in 1998</a:t>
            </a:r>
          </a:p>
          <a:p>
            <a:pPr lvl="1"/>
            <a:r>
              <a:rPr lang="en-US" dirty="0" smtClean="0"/>
              <a:t>36% in 2007</a:t>
            </a:r>
          </a:p>
          <a:p>
            <a:pPr lvl="1"/>
            <a:r>
              <a:rPr lang="en-US" dirty="0" smtClean="0"/>
              <a:t>See chart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9493684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800" dirty="0" smtClean="0"/>
              <a:t>State enterprise and industrial value added</a:t>
            </a:r>
            <a:br>
              <a:rPr lang="en-US" sz="2800" dirty="0" smtClean="0"/>
            </a:br>
            <a:r>
              <a:rPr lang="en-US" sz="2400" dirty="0" smtClean="0"/>
              <a:t>China</a:t>
            </a:r>
            <a:endParaRPr lang="en-US" sz="24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 smtClean="0"/>
              <a:t> </a:t>
            </a:r>
            <a:endParaRPr lang="en-US" dirty="0"/>
          </a:p>
        </p:txBody>
      </p:sp>
      <p:graphicFrame>
        <p:nvGraphicFramePr>
          <p:cNvPr id="4" name="Chart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023868430"/>
              </p:ext>
            </p:extLst>
          </p:nvPr>
        </p:nvGraphicFramePr>
        <p:xfrm>
          <a:off x="457200" y="1417638"/>
          <a:ext cx="8112538" cy="495113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131811056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659679196"/>
              </p:ext>
            </p:extLst>
          </p:nvPr>
        </p:nvGraphicFramePr>
        <p:xfrm>
          <a:off x="457200" y="220870"/>
          <a:ext cx="8229600" cy="590529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78554865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Foreign investment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Called “foreign invested enterprises” (FIEs)</a:t>
            </a:r>
          </a:p>
          <a:p>
            <a:r>
              <a:rPr lang="en-US" dirty="0" smtClean="0"/>
              <a:t>Key driver of manufacturing output</a:t>
            </a:r>
          </a:p>
          <a:p>
            <a:pPr lvl="1"/>
            <a:r>
              <a:rPr lang="en-US" dirty="0" smtClean="0"/>
              <a:t>FIEs (on their own)</a:t>
            </a:r>
          </a:p>
          <a:p>
            <a:pPr lvl="1"/>
            <a:r>
              <a:rPr lang="en-US" dirty="0" smtClean="0"/>
              <a:t>Contractual JVs</a:t>
            </a:r>
          </a:p>
          <a:p>
            <a:pPr lvl="1"/>
            <a:r>
              <a:rPr lang="en-US" dirty="0" smtClean="0"/>
              <a:t>Equity JVs</a:t>
            </a:r>
          </a:p>
          <a:p>
            <a:r>
              <a:rPr lang="en-US" dirty="0" smtClean="0"/>
              <a:t>Account for 50% of all exports in 2012</a:t>
            </a:r>
          </a:p>
          <a:p>
            <a:pPr lvl="1"/>
            <a:r>
              <a:rPr lang="en-US" dirty="0" smtClean="0"/>
              <a:t>Up from 40% in late 1990s</a:t>
            </a:r>
          </a:p>
          <a:p>
            <a:pPr lvl="1"/>
            <a:r>
              <a:rPr lang="en-US" dirty="0" smtClean="0"/>
              <a:t>Peaked at nearly 60% in 2006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4221122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SEZs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en-US" dirty="0" smtClean="0"/>
              <a:t>Established Special Economic Zones (SEZs)</a:t>
            </a:r>
          </a:p>
          <a:p>
            <a:pPr lvl="1"/>
            <a:r>
              <a:rPr lang="en-US" dirty="0" smtClean="0"/>
              <a:t>To attract foreign investors</a:t>
            </a:r>
          </a:p>
          <a:p>
            <a:pPr lvl="2"/>
            <a:r>
              <a:rPr lang="en-US" dirty="0" smtClean="0"/>
              <a:t>Started in 1979 </a:t>
            </a:r>
          </a:p>
          <a:p>
            <a:pPr lvl="1"/>
            <a:r>
              <a:rPr lang="en-US" dirty="0"/>
              <a:t>F</a:t>
            </a:r>
            <a:r>
              <a:rPr lang="en-US" dirty="0" smtClean="0"/>
              <a:t>irst only in a few provinces</a:t>
            </a:r>
            <a:r>
              <a:rPr lang="en-US" dirty="0"/>
              <a:t> </a:t>
            </a:r>
            <a:r>
              <a:rPr lang="en-US" dirty="0" smtClean="0"/>
              <a:t>(Fujian and Guangdong)</a:t>
            </a:r>
          </a:p>
          <a:p>
            <a:pPr lvl="1"/>
            <a:r>
              <a:rPr lang="en-US" dirty="0" smtClean="0"/>
              <a:t>“Crossing the stream by feeling the stones”</a:t>
            </a:r>
          </a:p>
          <a:p>
            <a:pPr lvl="1"/>
            <a:r>
              <a:rPr lang="en-US" dirty="0" smtClean="0"/>
              <a:t>Then expanded to other areas</a:t>
            </a:r>
          </a:p>
          <a:p>
            <a:r>
              <a:rPr lang="en-US" dirty="0" smtClean="0"/>
              <a:t>Why did they attract investors?</a:t>
            </a:r>
          </a:p>
          <a:p>
            <a:pPr lvl="1"/>
            <a:r>
              <a:rPr lang="en-US" dirty="0" smtClean="0"/>
              <a:t>Low import tariffs, low corporate tax rate</a:t>
            </a:r>
          </a:p>
          <a:p>
            <a:pPr lvl="1"/>
            <a:r>
              <a:rPr lang="en-US" dirty="0" smtClean="0"/>
              <a:t>But tended to attract low tech investment</a:t>
            </a:r>
          </a:p>
          <a:p>
            <a:pPr marL="914400" lvl="2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775280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ETDZ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 smtClean="0"/>
              <a:t>Economic and Trade Development Zones</a:t>
            </a:r>
          </a:p>
          <a:p>
            <a:pPr lvl="1"/>
            <a:r>
              <a:rPr lang="en-US" dirty="0" smtClean="0"/>
              <a:t>Some also started as Open Port Cities</a:t>
            </a:r>
          </a:p>
          <a:p>
            <a:pPr lvl="1"/>
            <a:r>
              <a:rPr lang="en-US" dirty="0" smtClean="0"/>
              <a:t>1984-1985</a:t>
            </a:r>
          </a:p>
          <a:p>
            <a:pPr lvl="1"/>
            <a:r>
              <a:rPr lang="en-US" dirty="0" smtClean="0"/>
              <a:t>Effort to attract higher tech firms</a:t>
            </a:r>
          </a:p>
          <a:p>
            <a:pPr lvl="2"/>
            <a:r>
              <a:rPr lang="en-US" dirty="0" smtClean="0"/>
              <a:t>Consumer electronics and computer related goods</a:t>
            </a:r>
          </a:p>
          <a:p>
            <a:pPr lvl="1"/>
            <a:r>
              <a:rPr lang="en-US" dirty="0" smtClean="0"/>
              <a:t>More successful</a:t>
            </a:r>
          </a:p>
          <a:p>
            <a:pPr lvl="1"/>
            <a:r>
              <a:rPr lang="en-US" dirty="0"/>
              <a:t>U</a:t>
            </a:r>
            <a:r>
              <a:rPr lang="en-US" dirty="0" smtClean="0"/>
              <a:t>se of low import tariffs and corporate income tax breaks</a:t>
            </a:r>
          </a:p>
          <a:p>
            <a:r>
              <a:rPr lang="en-US" dirty="0" smtClean="0"/>
              <a:t>Free Trade Zones</a:t>
            </a:r>
          </a:p>
          <a:p>
            <a:pPr lvl="1"/>
            <a:r>
              <a:rPr lang="en-US" dirty="0" smtClean="0"/>
              <a:t>1992</a:t>
            </a:r>
          </a:p>
          <a:p>
            <a:pPr lvl="1"/>
            <a:r>
              <a:rPr lang="en-US" dirty="0" smtClean="0"/>
              <a:t>Hard to sell back into China, high tariffs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2267199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HTDZs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/>
              <a:t>High Technology Development Zones</a:t>
            </a:r>
          </a:p>
          <a:p>
            <a:pPr lvl="1"/>
            <a:r>
              <a:rPr lang="en-US" dirty="0" smtClean="0"/>
              <a:t>For domestics and foreign investors</a:t>
            </a:r>
          </a:p>
          <a:p>
            <a:pPr lvl="1"/>
            <a:r>
              <a:rPr lang="en-US" dirty="0" smtClean="0"/>
              <a:t>Focus on high technology and innovation</a:t>
            </a:r>
          </a:p>
          <a:p>
            <a:pPr lvl="1"/>
            <a:r>
              <a:rPr lang="en-US" dirty="0" smtClean="0"/>
              <a:t>53 across China – (almost) one in every province</a:t>
            </a:r>
          </a:p>
          <a:p>
            <a:pPr lvl="1"/>
            <a:r>
              <a:rPr lang="en-US" dirty="0" smtClean="0"/>
              <a:t>3-in-1 system</a:t>
            </a:r>
          </a:p>
          <a:p>
            <a:pPr lvl="2"/>
            <a:r>
              <a:rPr lang="en-US" dirty="0" smtClean="0"/>
              <a:t>University-based research institute</a:t>
            </a:r>
          </a:p>
          <a:p>
            <a:pPr lvl="2"/>
            <a:r>
              <a:rPr lang="en-US" dirty="0" smtClean="0"/>
              <a:t>Innovation center for applied technology production development </a:t>
            </a:r>
          </a:p>
          <a:p>
            <a:pPr lvl="2"/>
            <a:r>
              <a:rPr lang="en-US" dirty="0" smtClean="0"/>
              <a:t>Partnerships with commercial enterprises to make and market products</a:t>
            </a:r>
          </a:p>
          <a:p>
            <a:pPr lvl="2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5822934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Joint Ventures (JVs)</a:t>
            </a:r>
            <a:br>
              <a:rPr lang="en-US" dirty="0" smtClean="0"/>
            </a:br>
            <a:r>
              <a:rPr lang="en-US" dirty="0"/>
              <a:t>s</a:t>
            </a:r>
            <a:r>
              <a:rPr lang="en-US" dirty="0" smtClean="0"/>
              <a:t>trategy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 smtClean="0"/>
              <a:t>FDI only allowed initially as joint ventures</a:t>
            </a:r>
          </a:p>
          <a:p>
            <a:pPr lvl="1"/>
            <a:r>
              <a:rPr lang="en-US" dirty="0" smtClean="0"/>
              <a:t>JV = Foreign firm + Chinese firm</a:t>
            </a:r>
          </a:p>
          <a:p>
            <a:r>
              <a:rPr lang="en-US" dirty="0" smtClean="0"/>
              <a:t>Considerable investment from neighboring “Chinese” economies</a:t>
            </a:r>
          </a:p>
          <a:p>
            <a:pPr lvl="1"/>
            <a:r>
              <a:rPr lang="en-US" dirty="0" smtClean="0"/>
              <a:t>Hong Kong, Taiwan</a:t>
            </a:r>
          </a:p>
          <a:p>
            <a:pPr lvl="1"/>
            <a:r>
              <a:rPr lang="en-US" dirty="0" smtClean="0"/>
              <a:t>Low-wage, low-technology sectors such as garments and toys</a:t>
            </a:r>
          </a:p>
          <a:p>
            <a:r>
              <a:rPr lang="en-US" dirty="0" smtClean="0"/>
              <a:t>But later from high-income countries</a:t>
            </a:r>
          </a:p>
          <a:p>
            <a:pPr lvl="1"/>
            <a:r>
              <a:rPr lang="en-US" dirty="0" smtClean="0"/>
              <a:t>More advanced products</a:t>
            </a:r>
          </a:p>
          <a:p>
            <a:pPr lvl="1"/>
            <a:r>
              <a:rPr lang="en-US" dirty="0" smtClean="0"/>
              <a:t>Often remaining at the assembly stage</a:t>
            </a:r>
          </a:p>
          <a:p>
            <a:pPr lvl="1"/>
            <a:r>
              <a:rPr lang="en-US" dirty="0" smtClean="0"/>
              <a:t>But joint design as well</a:t>
            </a:r>
          </a:p>
          <a:p>
            <a:pPr lvl="1"/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158239873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Trading “market for technology”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Trade off</a:t>
            </a:r>
          </a:p>
          <a:p>
            <a:pPr lvl="1"/>
            <a:r>
              <a:rPr lang="en-US" dirty="0" smtClean="0"/>
              <a:t>Foreign firms gets access to sell in Chinese market</a:t>
            </a:r>
          </a:p>
          <a:p>
            <a:pPr lvl="1"/>
            <a:r>
              <a:rPr lang="en-US" dirty="0" smtClean="0"/>
              <a:t>Chinese firms hope to gain access to technology of foreign firms</a:t>
            </a:r>
          </a:p>
          <a:p>
            <a:pPr lvl="1"/>
            <a:r>
              <a:rPr lang="en-US" dirty="0" smtClean="0"/>
              <a:t>No direct requirement to transfer technology</a:t>
            </a:r>
          </a:p>
          <a:p>
            <a:pPr lvl="1"/>
            <a:r>
              <a:rPr lang="en-US" dirty="0" smtClean="0"/>
              <a:t>Did it work?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7901742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Leveraging industrial technology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/>
              <a:t>Set up JVs</a:t>
            </a:r>
          </a:p>
          <a:p>
            <a:pPr lvl="1"/>
            <a:r>
              <a:rPr lang="en-US" dirty="0" smtClean="0"/>
              <a:t>Foreign firm brings in technology</a:t>
            </a:r>
          </a:p>
          <a:p>
            <a:pPr lvl="1"/>
            <a:r>
              <a:rPr lang="en-US" dirty="0" smtClean="0"/>
              <a:t>Chinese firm accesses technology through JV</a:t>
            </a:r>
          </a:p>
          <a:p>
            <a:pPr lvl="1"/>
            <a:r>
              <a:rPr lang="en-US" dirty="0" smtClean="0"/>
              <a:t>Uses for own purposes after foreign firms has left</a:t>
            </a:r>
          </a:p>
          <a:p>
            <a:pPr lvl="2"/>
            <a:r>
              <a:rPr lang="en-US" dirty="0" smtClean="0"/>
              <a:t>Or even before they have left!!</a:t>
            </a:r>
          </a:p>
          <a:p>
            <a:r>
              <a:rPr lang="en-US" dirty="0" smtClean="0"/>
              <a:t>Chinese firm has JV and fully-own operation</a:t>
            </a:r>
          </a:p>
          <a:p>
            <a:pPr lvl="1"/>
            <a:r>
              <a:rPr lang="en-US" dirty="0" smtClean="0"/>
              <a:t>Use technology from JV in its own operation</a:t>
            </a:r>
          </a:p>
          <a:p>
            <a:pPr lvl="1"/>
            <a:r>
              <a:rPr lang="en-US" dirty="0" smtClean="0"/>
              <a:t>The two factories can be operating at same time</a:t>
            </a:r>
          </a:p>
          <a:p>
            <a:pPr lvl="1"/>
            <a:r>
              <a:rPr lang="en-US" dirty="0" smtClean="0"/>
              <a:t>Might be just down the street from each other</a:t>
            </a:r>
          </a:p>
          <a:p>
            <a:pPr lvl="1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1120153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Foreign JV partner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/>
              <a:t>Does foreign firm know this is happening?</a:t>
            </a:r>
          </a:p>
          <a:p>
            <a:pPr lvl="1"/>
            <a:r>
              <a:rPr lang="en-US" dirty="0" smtClean="0"/>
              <a:t>Yes</a:t>
            </a:r>
          </a:p>
          <a:p>
            <a:r>
              <a:rPr lang="en-US" dirty="0" smtClean="0"/>
              <a:t>Is it concerned?</a:t>
            </a:r>
          </a:p>
          <a:p>
            <a:pPr lvl="1"/>
            <a:r>
              <a:rPr lang="en-US" dirty="0" smtClean="0"/>
              <a:t>Yes, is highly proprietary technology</a:t>
            </a:r>
          </a:p>
          <a:p>
            <a:pPr lvl="1"/>
            <a:r>
              <a:rPr lang="en-US" dirty="0" smtClean="0"/>
              <a:t>Very valuable to it</a:t>
            </a:r>
          </a:p>
          <a:p>
            <a:pPr lvl="1"/>
            <a:r>
              <a:rPr lang="en-US" dirty="0" smtClean="0"/>
              <a:t>Does </a:t>
            </a:r>
            <a:r>
              <a:rPr lang="en-US" dirty="0" err="1" smtClean="0"/>
              <a:t>wan’t</a:t>
            </a:r>
            <a:r>
              <a:rPr lang="en-US" dirty="0" smtClean="0"/>
              <a:t> to create a competitor</a:t>
            </a:r>
          </a:p>
          <a:p>
            <a:r>
              <a:rPr lang="en-US" dirty="0" smtClean="0"/>
              <a:t>May have not alternative</a:t>
            </a:r>
          </a:p>
          <a:p>
            <a:pPr lvl="1"/>
            <a:r>
              <a:rPr lang="en-US" dirty="0" smtClean="0"/>
              <a:t>Either play the game</a:t>
            </a:r>
          </a:p>
          <a:p>
            <a:pPr lvl="1"/>
            <a:r>
              <a:rPr lang="en-US" dirty="0" smtClean="0"/>
              <a:t>Or don’t play (be involved) in China at all 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7356963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High speed rail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en-US" dirty="0" smtClean="0"/>
              <a:t>China tried to develop high speed rail technology in 1990s</a:t>
            </a:r>
          </a:p>
          <a:p>
            <a:pPr lvl="1"/>
            <a:r>
              <a:rPr lang="en-US" dirty="0" smtClean="0"/>
              <a:t>Could only reach speeds of 180 km/h</a:t>
            </a:r>
          </a:p>
          <a:p>
            <a:pPr lvl="1"/>
            <a:r>
              <a:rPr lang="en-US" dirty="0" smtClean="0"/>
              <a:t>Instead of 250 km/h as elsewhere</a:t>
            </a:r>
          </a:p>
          <a:p>
            <a:pPr lvl="1"/>
            <a:r>
              <a:rPr lang="en-US" dirty="0" smtClean="0"/>
              <a:t>Could not master technology</a:t>
            </a:r>
          </a:p>
          <a:p>
            <a:r>
              <a:rPr lang="en-US" dirty="0" smtClean="0"/>
              <a:t>Changed strategy</a:t>
            </a:r>
          </a:p>
          <a:p>
            <a:pPr lvl="1"/>
            <a:r>
              <a:rPr lang="en-US" dirty="0" smtClean="0"/>
              <a:t>Brought in Japanese and EU firms as JV and agreements</a:t>
            </a:r>
          </a:p>
          <a:p>
            <a:pPr lvl="1"/>
            <a:r>
              <a:rPr lang="en-US" dirty="0" smtClean="0"/>
              <a:t>Kawasaki (Japan), Bombardier (Canada), Alstom (France)</a:t>
            </a:r>
          </a:p>
          <a:p>
            <a:pPr lvl="1"/>
            <a:r>
              <a:rPr lang="en-US" dirty="0" smtClean="0"/>
              <a:t>Helped design the trains</a:t>
            </a:r>
          </a:p>
          <a:p>
            <a:pPr lvl="1"/>
            <a:r>
              <a:rPr lang="en-US" dirty="0" smtClean="0"/>
              <a:t>Foreign firm involvement then ended</a:t>
            </a:r>
          </a:p>
          <a:p>
            <a:pPr lvl="1"/>
            <a:r>
              <a:rPr lang="en-US" dirty="0" smtClean="0"/>
              <a:t>China continued to use technology</a:t>
            </a:r>
          </a:p>
          <a:p>
            <a:r>
              <a:rPr lang="en-US" dirty="0" smtClean="0"/>
              <a:t>China said it digested the technology in 2 years</a:t>
            </a:r>
          </a:p>
          <a:p>
            <a:pPr lvl="1"/>
            <a:r>
              <a:rPr lang="en-US" dirty="0" smtClean="0"/>
              <a:t>Now produces trains nearly identical to those in Japan</a:t>
            </a:r>
          </a:p>
          <a:p>
            <a:r>
              <a:rPr lang="en-US" dirty="0" smtClean="0"/>
              <a:t>Clear case of picking winner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9396991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Commercial passenger planes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r>
              <a:rPr lang="en-US" dirty="0" smtClean="0"/>
              <a:t>Similar process (of high speed rail) occurring in jetliner productions</a:t>
            </a:r>
          </a:p>
          <a:p>
            <a:pPr lvl="1"/>
            <a:r>
              <a:rPr lang="en-US" dirty="0" smtClean="0"/>
              <a:t>Clear case of picking winners</a:t>
            </a:r>
          </a:p>
          <a:p>
            <a:pPr lvl="1"/>
            <a:r>
              <a:rPr lang="en-US" dirty="0" smtClean="0"/>
              <a:t>And setting up state firms to do so</a:t>
            </a:r>
          </a:p>
          <a:p>
            <a:r>
              <a:rPr lang="en-US" dirty="0" smtClean="0"/>
              <a:t>China decided to get into commercial </a:t>
            </a:r>
            <a:r>
              <a:rPr lang="en-US" dirty="0" smtClean="0"/>
              <a:t>passenger </a:t>
            </a:r>
            <a:r>
              <a:rPr lang="en-US" dirty="0" smtClean="0"/>
              <a:t>plans</a:t>
            </a:r>
          </a:p>
          <a:p>
            <a:pPr lvl="1"/>
            <a:r>
              <a:rPr lang="en-US" dirty="0" smtClean="0"/>
              <a:t>Capacity over 150 passengers</a:t>
            </a:r>
          </a:p>
          <a:p>
            <a:pPr lvl="1"/>
            <a:r>
              <a:rPr lang="en-US" dirty="0" smtClean="0"/>
              <a:t>Challenge Airbus and Boeing</a:t>
            </a:r>
          </a:p>
          <a:p>
            <a:pPr lvl="2"/>
            <a:r>
              <a:rPr lang="en-US" dirty="0" smtClean="0"/>
              <a:t>Global duopoly in large airliners</a:t>
            </a:r>
          </a:p>
          <a:p>
            <a:r>
              <a:rPr lang="en-US" dirty="0" smtClean="0"/>
              <a:t>Created Commercial Aircraft Corporation of China (COMAC) in 2008</a:t>
            </a:r>
          </a:p>
          <a:p>
            <a:pPr lvl="1"/>
            <a:r>
              <a:rPr lang="en-US" dirty="0" smtClean="0"/>
              <a:t>Chinese firms entering into arrangements and joint ventures</a:t>
            </a:r>
          </a:p>
          <a:p>
            <a:pPr lvl="1"/>
            <a:r>
              <a:rPr lang="en-US" dirty="0" smtClean="0"/>
              <a:t>Access  state of the art technology</a:t>
            </a:r>
          </a:p>
          <a:p>
            <a:r>
              <a:rPr lang="en-US" dirty="0" smtClean="0"/>
              <a:t>First plans produced</a:t>
            </a:r>
          </a:p>
          <a:p>
            <a:pPr lvl="1"/>
            <a:r>
              <a:rPr lang="en-US" dirty="0" smtClean="0"/>
              <a:t>ARJ21 (70-105 passengers)</a:t>
            </a:r>
          </a:p>
          <a:p>
            <a:pPr lvl="2"/>
            <a:r>
              <a:rPr lang="en-US" dirty="0" smtClean="0"/>
              <a:t>First plane completed first flight on 28 June 2016</a:t>
            </a:r>
          </a:p>
          <a:p>
            <a:pPr lvl="2"/>
            <a:r>
              <a:rPr lang="en-US" dirty="0" smtClean="0"/>
              <a:t>Second plane completed its first flight on 13 Oct 2016</a:t>
            </a:r>
          </a:p>
          <a:p>
            <a:pPr lvl="1"/>
            <a:r>
              <a:rPr lang="en-US" dirty="0" smtClean="0"/>
              <a:t>C919 (150-190 passengers) to be launched in 2016 or later</a:t>
            </a:r>
          </a:p>
        </p:txBody>
      </p:sp>
    </p:spTree>
    <p:extLst>
      <p:ext uri="{BB962C8B-B14F-4D97-AF65-F5344CB8AC3E}">
        <p14:creationId xmlns:p14="http://schemas.microsoft.com/office/powerpoint/2010/main" val="213011389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Trade policy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US" dirty="0" smtClean="0"/>
              <a:t>Tariffs remained rather high into the 1990s and early 2000s</a:t>
            </a:r>
          </a:p>
          <a:p>
            <a:pPr lvl="1"/>
            <a:r>
              <a:rPr lang="en-US" dirty="0" smtClean="0"/>
              <a:t>Infant industry protection</a:t>
            </a:r>
          </a:p>
          <a:p>
            <a:pPr lvl="1"/>
            <a:r>
              <a:rPr lang="en-US" dirty="0" smtClean="0"/>
              <a:t>Was it successful?</a:t>
            </a:r>
          </a:p>
          <a:p>
            <a:r>
              <a:rPr lang="en-US" dirty="0" smtClean="0"/>
              <a:t>Tariff protection has been reduced</a:t>
            </a:r>
          </a:p>
          <a:p>
            <a:pPr lvl="1"/>
            <a:r>
              <a:rPr lang="en-US" dirty="0" smtClean="0"/>
              <a:t>due to accession to WTO</a:t>
            </a:r>
          </a:p>
          <a:p>
            <a:r>
              <a:rPr lang="en-US" dirty="0" smtClean="0"/>
              <a:t>China is the focus of a lot of trade disputes</a:t>
            </a:r>
          </a:p>
          <a:p>
            <a:pPr lvl="1"/>
            <a:r>
              <a:rPr lang="en-US" dirty="0" smtClean="0"/>
              <a:t>Chinese share of all WTO trade disputes</a:t>
            </a:r>
          </a:p>
          <a:p>
            <a:pPr lvl="2"/>
            <a:r>
              <a:rPr lang="en-US" dirty="0" smtClean="0"/>
              <a:t>Either as complainant or respondent</a:t>
            </a:r>
          </a:p>
          <a:p>
            <a:pPr lvl="1"/>
            <a:r>
              <a:rPr lang="en-US" dirty="0" smtClean="0"/>
              <a:t>50% in 2009</a:t>
            </a:r>
          </a:p>
          <a:p>
            <a:pPr lvl="1"/>
            <a:r>
              <a:rPr lang="en-US" dirty="0"/>
              <a:t>3</a:t>
            </a:r>
            <a:r>
              <a:rPr lang="en-US" dirty="0" smtClean="0"/>
              <a:t>0% in 2010</a:t>
            </a:r>
          </a:p>
          <a:p>
            <a:pPr lvl="1"/>
            <a:r>
              <a:rPr lang="en-US" dirty="0" smtClean="0"/>
              <a:t>23% in 2015</a:t>
            </a:r>
          </a:p>
          <a:p>
            <a:pPr lvl="1"/>
            <a:r>
              <a:rPr lang="en-US" dirty="0" smtClean="0"/>
              <a:t>35% in 2016</a:t>
            </a:r>
          </a:p>
        </p:txBody>
      </p:sp>
    </p:spTree>
    <p:extLst>
      <p:ext uri="{BB962C8B-B14F-4D97-AF65-F5344CB8AC3E}">
        <p14:creationId xmlns:p14="http://schemas.microsoft.com/office/powerpoint/2010/main" val="356465082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Industrial policy incentives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Financing</a:t>
            </a:r>
          </a:p>
          <a:p>
            <a:pPr lvl="1"/>
            <a:r>
              <a:rPr lang="en-US" dirty="0" smtClean="0"/>
              <a:t>From state banks</a:t>
            </a:r>
          </a:p>
          <a:p>
            <a:r>
              <a:rPr lang="en-US" dirty="0" smtClean="0"/>
              <a:t>Land</a:t>
            </a:r>
          </a:p>
          <a:p>
            <a:pPr lvl="1"/>
            <a:r>
              <a:rPr lang="en-US" dirty="0" smtClean="0"/>
              <a:t>Low cost land to set up</a:t>
            </a:r>
          </a:p>
          <a:p>
            <a:r>
              <a:rPr lang="en-US" dirty="0" smtClean="0"/>
              <a:t>Priority </a:t>
            </a:r>
            <a:r>
              <a:rPr lang="en-US" dirty="0" smtClean="0"/>
              <a:t>sectors</a:t>
            </a:r>
          </a:p>
          <a:p>
            <a:pPr lvl="1"/>
            <a:r>
              <a:rPr lang="en-US" dirty="0" smtClean="0"/>
              <a:t>Picking winners</a:t>
            </a:r>
          </a:p>
          <a:p>
            <a:r>
              <a:rPr lang="en-US" dirty="0" smtClean="0"/>
              <a:t>R&amp;D support</a:t>
            </a:r>
          </a:p>
          <a:p>
            <a:pPr lvl="1"/>
            <a:r>
              <a:rPr lang="en-US" dirty="0" smtClean="0"/>
              <a:t>Subsidies for research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45309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Industrial policy: Low cost advantage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en-US" dirty="0" smtClean="0"/>
              <a:t>Theory of China’s industrial success</a:t>
            </a:r>
          </a:p>
          <a:p>
            <a:r>
              <a:rPr lang="en-US" dirty="0" smtClean="0"/>
              <a:t>“Low-cost advantage”</a:t>
            </a:r>
          </a:p>
          <a:p>
            <a:endParaRPr lang="en-US" dirty="0"/>
          </a:p>
          <a:p>
            <a:r>
              <a:rPr lang="en-US" dirty="0" smtClean="0"/>
              <a:t>Government has kept cost of various inputs low</a:t>
            </a:r>
          </a:p>
          <a:p>
            <a:pPr lvl="1"/>
            <a:r>
              <a:rPr lang="en-US" dirty="0" smtClean="0"/>
              <a:t>Reduce production cost, makes China competitive</a:t>
            </a:r>
          </a:p>
          <a:p>
            <a:pPr lvl="2"/>
            <a:r>
              <a:rPr lang="en-US" dirty="0" smtClean="0"/>
              <a:t>Low cost credit</a:t>
            </a:r>
          </a:p>
          <a:p>
            <a:pPr lvl="2"/>
            <a:r>
              <a:rPr lang="en-US" dirty="0" smtClean="0"/>
              <a:t>Low cost land</a:t>
            </a:r>
          </a:p>
          <a:p>
            <a:pPr lvl="2"/>
            <a:r>
              <a:rPr lang="en-US" dirty="0" smtClean="0"/>
              <a:t>Low cost electricity</a:t>
            </a:r>
          </a:p>
          <a:p>
            <a:pPr lvl="2"/>
            <a:r>
              <a:rPr lang="en-US" dirty="0" smtClean="0"/>
              <a:t>Low cost labor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471928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R&amp;D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US" dirty="0" smtClean="0"/>
              <a:t>Since beginning of liberalization period, government has encouraged R&amp;D</a:t>
            </a:r>
          </a:p>
          <a:p>
            <a:pPr lvl="1"/>
            <a:r>
              <a:rPr lang="en-US" dirty="0"/>
              <a:t>T</a:t>
            </a:r>
            <a:r>
              <a:rPr lang="en-US" dirty="0" smtClean="0"/>
              <a:t>hrough subsidies to firms</a:t>
            </a:r>
          </a:p>
          <a:p>
            <a:pPr lvl="1"/>
            <a:r>
              <a:rPr lang="en-US" dirty="0" smtClean="0"/>
              <a:t>Supporting government and university research</a:t>
            </a:r>
          </a:p>
          <a:p>
            <a:r>
              <a:rPr lang="en-US" dirty="0" smtClean="0"/>
              <a:t>Main programs</a:t>
            </a:r>
          </a:p>
          <a:p>
            <a:pPr lvl="1"/>
            <a:r>
              <a:rPr lang="en-US" dirty="0" smtClean="0"/>
              <a:t>Key Technologies Research and Development Program, 1982</a:t>
            </a:r>
          </a:p>
          <a:p>
            <a:pPr lvl="1"/>
            <a:r>
              <a:rPr lang="en-US" dirty="0" smtClean="0"/>
              <a:t>National Hi-Tech Research and Development Program, 1986</a:t>
            </a:r>
          </a:p>
          <a:p>
            <a:pPr lvl="1"/>
            <a:r>
              <a:rPr lang="en-US" dirty="0" smtClean="0"/>
              <a:t>973 Program (multidisciplinary research on socio-econ.</a:t>
            </a:r>
          </a:p>
          <a:p>
            <a:pPr lvl="1"/>
            <a:r>
              <a:rPr lang="en-US" dirty="0" smtClean="0"/>
              <a:t>Spark Program (innovation in rural areas)</a:t>
            </a:r>
          </a:p>
          <a:p>
            <a:pPr lvl="1"/>
            <a:r>
              <a:rPr lang="en-US" dirty="0" smtClean="0"/>
              <a:t>Torch Program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8967385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R&amp;D Expenditure</a:t>
            </a:r>
            <a:br>
              <a:rPr lang="en-US" dirty="0" smtClean="0"/>
            </a:br>
            <a:r>
              <a:rPr lang="en-US" sz="2200" dirty="0" smtClean="0"/>
              <a:t> as % of GDP, 2015</a:t>
            </a:r>
            <a:endParaRPr lang="en-US" sz="2200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910038572"/>
              </p:ext>
            </p:extLst>
          </p:nvPr>
        </p:nvGraphicFramePr>
        <p:xfrm>
          <a:off x="457200" y="1600200"/>
          <a:ext cx="8229600" cy="45259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1436077" y="6457462"/>
            <a:ext cx="2749471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100" dirty="0" smtClean="0"/>
              <a:t>Figures for Thailand and Singapore are 2014.</a:t>
            </a:r>
            <a:endParaRPr lang="en-US" sz="1100" dirty="0"/>
          </a:p>
        </p:txBody>
      </p:sp>
    </p:spTree>
    <p:extLst>
      <p:ext uri="{BB962C8B-B14F-4D97-AF65-F5344CB8AC3E}">
        <p14:creationId xmlns:p14="http://schemas.microsoft.com/office/powerpoint/2010/main" val="390636709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Diaspora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/>
              <a:t>China has a lot of science and engineering talent overseas</a:t>
            </a:r>
          </a:p>
          <a:p>
            <a:r>
              <a:rPr lang="en-US" dirty="0" smtClean="0"/>
              <a:t>Many don’t come back</a:t>
            </a:r>
          </a:p>
          <a:p>
            <a:pPr lvl="1"/>
            <a:r>
              <a:rPr lang="en-US" dirty="0" smtClean="0"/>
              <a:t>85% of Chinese earning PhD in US remained there 5 years after graduation in 2011</a:t>
            </a:r>
          </a:p>
          <a:p>
            <a:pPr lvl="1"/>
            <a:r>
              <a:rPr lang="en-US" dirty="0" smtClean="0"/>
              <a:t>Down from:</a:t>
            </a:r>
          </a:p>
          <a:p>
            <a:pPr lvl="2"/>
            <a:r>
              <a:rPr lang="en-US" dirty="0" smtClean="0"/>
              <a:t>98% in 2001</a:t>
            </a:r>
          </a:p>
          <a:p>
            <a:pPr lvl="2"/>
            <a:r>
              <a:rPr lang="en-US" dirty="0" smtClean="0"/>
              <a:t> 94% in 2007</a:t>
            </a:r>
            <a:endParaRPr lang="en-US" dirty="0"/>
          </a:p>
          <a:p>
            <a:r>
              <a:rPr lang="en-US" dirty="0" smtClean="0"/>
              <a:t>Scholar part and pioneer parks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63025547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Attracting talent back to China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Hundred Talent Program, 1994</a:t>
            </a:r>
          </a:p>
          <a:p>
            <a:r>
              <a:rPr lang="en-US" dirty="0" smtClean="0"/>
              <a:t>Thousand Talents programs, 1998</a:t>
            </a:r>
          </a:p>
          <a:p>
            <a:r>
              <a:rPr lang="en-US" dirty="0" smtClean="0"/>
              <a:t>Cheung Kong Scholars Program</a:t>
            </a:r>
          </a:p>
          <a:p>
            <a:endParaRPr lang="en-US" dirty="0" smtClean="0"/>
          </a:p>
          <a:p>
            <a:r>
              <a:rPr lang="en-US" dirty="0" smtClean="0"/>
              <a:t>Are the programs effective?</a:t>
            </a:r>
          </a:p>
          <a:p>
            <a:pPr lvl="1"/>
            <a:r>
              <a:rPr lang="en-US" dirty="0" smtClean="0"/>
              <a:t>Is the really good talent coming back?	</a:t>
            </a:r>
          </a:p>
          <a:p>
            <a:pPr lvl="1"/>
            <a:r>
              <a:rPr lang="en-US" dirty="0" smtClean="0"/>
              <a:t>Would these people have come back anyways?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22094717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Acquisitions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 smtClean="0"/>
              <a:t>Chinese companies gain access to technology by buying foreign firms</a:t>
            </a:r>
          </a:p>
          <a:p>
            <a:pPr lvl="1"/>
            <a:r>
              <a:rPr lang="en-US" dirty="0" smtClean="0"/>
              <a:t> US, Germany, Japan, </a:t>
            </a:r>
            <a:r>
              <a:rPr lang="en-US" dirty="0" smtClean="0"/>
              <a:t>elsewhere</a:t>
            </a:r>
          </a:p>
          <a:p>
            <a:r>
              <a:rPr lang="en-US" dirty="0" smtClean="0"/>
              <a:t>Chinese firms spent $227 billion in 2016</a:t>
            </a:r>
          </a:p>
          <a:p>
            <a:pPr lvl="1"/>
            <a:r>
              <a:rPr lang="en-US" dirty="0" smtClean="0"/>
              <a:t>On a variety of overseas acquisitions</a:t>
            </a:r>
          </a:p>
          <a:p>
            <a:pPr lvl="1"/>
            <a:r>
              <a:rPr lang="en-US" dirty="0" smtClean="0"/>
              <a:t>Increased annually by 33% over past 5 years</a:t>
            </a:r>
          </a:p>
          <a:p>
            <a:r>
              <a:rPr lang="en-US" dirty="0" smtClean="0"/>
              <a:t>Recent major buys</a:t>
            </a:r>
          </a:p>
          <a:p>
            <a:pPr lvl="1"/>
            <a:r>
              <a:rPr lang="en-US" dirty="0" smtClean="0"/>
              <a:t>China National Chemical Corp. bought:</a:t>
            </a:r>
          </a:p>
          <a:p>
            <a:pPr lvl="2"/>
            <a:r>
              <a:rPr lang="en-US" dirty="0" smtClean="0"/>
              <a:t>Swiss agro business firm Syngenta for $47 billion</a:t>
            </a:r>
          </a:p>
          <a:p>
            <a:pPr lvl="2"/>
            <a:r>
              <a:rPr lang="en-US" dirty="0" smtClean="0"/>
              <a:t>Pirelli tires for $8.8 billion</a:t>
            </a:r>
          </a:p>
          <a:p>
            <a:pPr lvl="1"/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2001175942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Lenovo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en-US" dirty="0" smtClean="0"/>
              <a:t>Lenovo 	</a:t>
            </a:r>
          </a:p>
          <a:p>
            <a:pPr lvl="1"/>
            <a:r>
              <a:rPr lang="en-US" dirty="0" smtClean="0"/>
              <a:t>Chinese company founded in 1984</a:t>
            </a:r>
          </a:p>
          <a:p>
            <a:pPr lvl="1"/>
            <a:r>
              <a:rPr lang="en-US" dirty="0" smtClean="0"/>
              <a:t>Bought IBM’s personal computing business in 2005</a:t>
            </a:r>
          </a:p>
          <a:p>
            <a:pPr lvl="1"/>
            <a:r>
              <a:rPr lang="en-US" dirty="0" smtClean="0"/>
              <a:t>Paid $</a:t>
            </a:r>
            <a:r>
              <a:rPr lang="en-US" dirty="0"/>
              <a:t>1.25 </a:t>
            </a:r>
            <a:r>
              <a:rPr lang="en-US" dirty="0" smtClean="0"/>
              <a:t>billion</a:t>
            </a:r>
          </a:p>
          <a:p>
            <a:pPr lvl="1"/>
            <a:r>
              <a:rPr lang="en-US" dirty="0" smtClean="0"/>
              <a:t>Now </a:t>
            </a:r>
            <a:r>
              <a:rPr lang="en-US" dirty="0"/>
              <a:t>the world’s largest seller of personal </a:t>
            </a:r>
            <a:r>
              <a:rPr lang="en-US" dirty="0" smtClean="0"/>
              <a:t>computers </a:t>
            </a:r>
            <a:endParaRPr lang="en-US" dirty="0" smtClean="0"/>
          </a:p>
          <a:p>
            <a:pPr lvl="1"/>
            <a:r>
              <a:rPr lang="en-US" dirty="0" smtClean="0"/>
              <a:t>Benefits of acquisition</a:t>
            </a:r>
          </a:p>
          <a:p>
            <a:pPr lvl="2"/>
            <a:r>
              <a:rPr lang="en-US" dirty="0" err="1" smtClean="0"/>
              <a:t>ThInkPad</a:t>
            </a:r>
            <a:r>
              <a:rPr lang="en-US" dirty="0" smtClean="0"/>
              <a:t> brand</a:t>
            </a:r>
          </a:p>
          <a:p>
            <a:pPr lvl="2"/>
            <a:r>
              <a:rPr lang="en-US" dirty="0" smtClean="0"/>
              <a:t>Advanced computer manufacturing technology</a:t>
            </a:r>
          </a:p>
          <a:p>
            <a:pPr lvl="2"/>
            <a:r>
              <a:rPr lang="en-US" dirty="0" smtClean="0"/>
              <a:t>Global sales network</a:t>
            </a:r>
          </a:p>
        </p:txBody>
      </p:sp>
    </p:spTree>
    <p:extLst>
      <p:ext uri="{BB962C8B-B14F-4D97-AF65-F5344CB8AC3E}">
        <p14:creationId xmlns:p14="http://schemas.microsoft.com/office/powerpoint/2010/main" val="3449024086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Autos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/>
              <a:t>Volvo</a:t>
            </a:r>
          </a:p>
          <a:p>
            <a:pPr lvl="1"/>
            <a:r>
              <a:rPr lang="en-US" dirty="0" err="1" smtClean="0"/>
              <a:t>Geely</a:t>
            </a:r>
            <a:r>
              <a:rPr lang="en-US" dirty="0" smtClean="0"/>
              <a:t> (</a:t>
            </a:r>
            <a:r>
              <a:rPr lang="en-US" dirty="0"/>
              <a:t>C</a:t>
            </a:r>
            <a:r>
              <a:rPr lang="en-US" dirty="0" smtClean="0"/>
              <a:t>hinese) bought Volvo from Ford in 2008 </a:t>
            </a:r>
          </a:p>
          <a:p>
            <a:r>
              <a:rPr lang="en-US" dirty="0" smtClean="0"/>
              <a:t>Peugeot</a:t>
            </a:r>
          </a:p>
          <a:p>
            <a:pPr lvl="1"/>
            <a:r>
              <a:rPr lang="en-US" dirty="0" err="1" smtClean="0"/>
              <a:t>Dongfeng</a:t>
            </a:r>
            <a:r>
              <a:rPr lang="en-US" dirty="0" smtClean="0"/>
              <a:t> Motor (Chinese) bought a stake in 2014</a:t>
            </a:r>
          </a:p>
          <a:p>
            <a:r>
              <a:rPr lang="en-US" dirty="0" smtClean="0"/>
              <a:t>Parts</a:t>
            </a:r>
          </a:p>
          <a:p>
            <a:pPr lvl="1"/>
            <a:r>
              <a:rPr lang="en-US" dirty="0"/>
              <a:t>B</a:t>
            </a:r>
            <a:r>
              <a:rPr lang="en-US" dirty="0" smtClean="0"/>
              <a:t>uying up foreign auto parts suppliers</a:t>
            </a:r>
          </a:p>
          <a:p>
            <a:r>
              <a:rPr lang="en-US" dirty="0" smtClean="0"/>
              <a:t>EVs</a:t>
            </a:r>
          </a:p>
          <a:p>
            <a:pPr lvl="1"/>
            <a:r>
              <a:rPr lang="en-US" dirty="0" smtClean="0"/>
              <a:t>Chinese companies buying up/into small EV firms in US and elsewhere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54900110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Thank you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 smtClean="0"/>
              <a:t> 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4413528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1221</TotalTime>
  <Words>1348</Words>
  <Application>Microsoft Macintosh PowerPoint</Application>
  <PresentationFormat>On-screen Show (4:3)</PresentationFormat>
  <Paragraphs>259</Paragraphs>
  <Slides>28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28</vt:i4>
      </vt:variant>
    </vt:vector>
  </HeadingPairs>
  <TitlesOfParts>
    <vt:vector size="29" baseType="lpstr">
      <vt:lpstr>Office Theme</vt:lpstr>
      <vt:lpstr>Lecture 11  Manufacturing in China</vt:lpstr>
      <vt:lpstr>It’s a big producer </vt:lpstr>
      <vt:lpstr>Background</vt:lpstr>
      <vt:lpstr>Take 5 minutes</vt:lpstr>
      <vt:lpstr>State-owned enterprises (SOEs)</vt:lpstr>
      <vt:lpstr>State enterprise and industrial value added China</vt:lpstr>
      <vt:lpstr>PowerPoint Presentation</vt:lpstr>
      <vt:lpstr>Foreign investment</vt:lpstr>
      <vt:lpstr>SEZs</vt:lpstr>
      <vt:lpstr>ETDZ</vt:lpstr>
      <vt:lpstr>HTDZs</vt:lpstr>
      <vt:lpstr>Joint Ventures (JVs) strategy</vt:lpstr>
      <vt:lpstr>Trading “market for technology”</vt:lpstr>
      <vt:lpstr>Leveraging industrial technology</vt:lpstr>
      <vt:lpstr>Foreign JV partner</vt:lpstr>
      <vt:lpstr>High speed rail</vt:lpstr>
      <vt:lpstr>Commercial passenger planes</vt:lpstr>
      <vt:lpstr>Trade policy</vt:lpstr>
      <vt:lpstr>Industrial policy incentives</vt:lpstr>
      <vt:lpstr>Industrial policy: Low cost advantage</vt:lpstr>
      <vt:lpstr>R&amp;D</vt:lpstr>
      <vt:lpstr>R&amp;D Expenditure  as % of GDP, 2015</vt:lpstr>
      <vt:lpstr>Diaspora</vt:lpstr>
      <vt:lpstr>Attracting talent back to China</vt:lpstr>
      <vt:lpstr>Acquisitions</vt:lpstr>
      <vt:lpstr>Lenovo</vt:lpstr>
      <vt:lpstr>Autos</vt:lpstr>
      <vt:lpstr>Thank you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Manufacturing in China</dc:title>
  <dc:creator>Akiko Vandenberg</dc:creator>
  <cp:lastModifiedBy>Akiko Vandenberg</cp:lastModifiedBy>
  <cp:revision>47</cp:revision>
  <cp:lastPrinted>2017-03-28T00:35:00Z</cp:lastPrinted>
  <dcterms:created xsi:type="dcterms:W3CDTF">2016-10-24T06:08:31Z</dcterms:created>
  <dcterms:modified xsi:type="dcterms:W3CDTF">2018-04-02T12:21:35Z</dcterms:modified>
</cp:coreProperties>
</file>