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5"/>
  </p:notesMasterIdLst>
  <p:sldIdLst>
    <p:sldId id="257" r:id="rId2"/>
    <p:sldId id="388" r:id="rId3"/>
    <p:sldId id="418" r:id="rId4"/>
    <p:sldId id="425" r:id="rId5"/>
    <p:sldId id="426" r:id="rId6"/>
    <p:sldId id="430" r:id="rId7"/>
    <p:sldId id="468" r:id="rId8"/>
    <p:sldId id="427" r:id="rId9"/>
    <p:sldId id="428" r:id="rId10"/>
    <p:sldId id="467" r:id="rId11"/>
    <p:sldId id="431" r:id="rId12"/>
    <p:sldId id="432" r:id="rId13"/>
    <p:sldId id="472" r:id="rId14"/>
    <p:sldId id="433" r:id="rId15"/>
    <p:sldId id="434" r:id="rId16"/>
    <p:sldId id="435" r:id="rId17"/>
    <p:sldId id="466" r:id="rId18"/>
    <p:sldId id="436" r:id="rId19"/>
    <p:sldId id="437" r:id="rId20"/>
    <p:sldId id="438" r:id="rId21"/>
    <p:sldId id="439" r:id="rId22"/>
    <p:sldId id="469" r:id="rId23"/>
    <p:sldId id="440" r:id="rId24"/>
    <p:sldId id="442" r:id="rId25"/>
    <p:sldId id="443" r:id="rId26"/>
    <p:sldId id="444" r:id="rId27"/>
    <p:sldId id="445" r:id="rId28"/>
    <p:sldId id="446" r:id="rId29"/>
    <p:sldId id="447" r:id="rId30"/>
    <p:sldId id="448" r:id="rId31"/>
    <p:sldId id="449" r:id="rId32"/>
    <p:sldId id="483" r:id="rId33"/>
    <p:sldId id="482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280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8236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4555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2445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5223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5835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204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9180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029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9394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4284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7805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06679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4056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4911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330398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2736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57659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2172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0501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49566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86810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59253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41549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98326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09234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968526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21462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9110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3431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4: Consumer Buying Behavior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Buying Process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1652" y="2780736"/>
            <a:ext cx="6393722" cy="299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82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Buying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01973" y="1799068"/>
            <a:ext cx="7772400" cy="4544020"/>
          </a:xfrm>
        </p:spPr>
      </p:pic>
    </p:spTree>
    <p:extLst>
      <p:ext uri="{BB962C8B-B14F-4D97-AF65-F5344CB8AC3E}">
        <p14:creationId xmlns:p14="http://schemas.microsoft.com/office/powerpoint/2010/main" val="98695311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An unsatisfied need arises when customers' desired level of satisfaction differs from their present level of satisfaction.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11115" y="3033816"/>
            <a:ext cx="4696918" cy="344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4833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28326"/>
            <a:ext cx="7772400" cy="4091473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Types of Needs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Utilitarian needs: when consumers are going shopping to accomplish a specific task….are associated with work, etc.</a:t>
            </a:r>
          </a:p>
          <a:p>
            <a:pPr marL="0" indent="0">
              <a:buNone/>
            </a:pPr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Hedonic needs: when consumers go shopping for pleasure.. Their needs for entertaining, emotional, and recreational experiences.</a:t>
            </a:r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</p:spTree>
    <p:extLst>
      <p:ext uri="{BB962C8B-B14F-4D97-AF65-F5344CB8AC3E}">
        <p14:creationId xmlns:p14="http://schemas.microsoft.com/office/powerpoint/2010/main" val="210581692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07910" y="2612572"/>
            <a:ext cx="2895600" cy="177842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576736" y="412231"/>
            <a:ext cx="5067592" cy="6090378"/>
          </a:xfrm>
        </p:spPr>
      </p:pic>
    </p:spTree>
    <p:extLst>
      <p:ext uri="{BB962C8B-B14F-4D97-AF65-F5344CB8AC3E}">
        <p14:creationId xmlns:p14="http://schemas.microsoft.com/office/powerpoint/2010/main" val="148688892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1073046" y="6061829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798757" y="5979202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64432" y="1607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525874" y="1531340"/>
            <a:ext cx="5987709" cy="4416786"/>
          </a:xfrm>
        </p:spPr>
      </p:pic>
      <p:sp>
        <p:nvSpPr>
          <p:cNvPr id="4" name="TextBox 3"/>
          <p:cNvSpPr txBox="1"/>
          <p:nvPr/>
        </p:nvSpPr>
        <p:spPr>
          <a:xfrm>
            <a:off x="1363481" y="6061829"/>
            <a:ext cx="6312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Spas make guests the center of attention and satisfy hedonic needs</a:t>
            </a:r>
          </a:p>
        </p:txBody>
      </p:sp>
    </p:spTree>
    <p:extLst>
      <p:ext uri="{BB962C8B-B14F-4D97-AF65-F5344CB8AC3E}">
        <p14:creationId xmlns:p14="http://schemas.microsoft.com/office/powerpoint/2010/main" val="108942231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Recognition-Types of needs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Successful retailers attempt to satisfy both the utilitarian and hedonic needs for their customers.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provide adequate information and effortless shopping experience for utilitarian shoppers.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provide shoppers with hedonic needs with excitement, status and power, recreation and adventure.</a:t>
            </a:r>
          </a:p>
        </p:txBody>
      </p:sp>
    </p:spTree>
    <p:extLst>
      <p:ext uri="{BB962C8B-B14F-4D97-AF65-F5344CB8AC3E}">
        <p14:creationId xmlns:p14="http://schemas.microsoft.com/office/powerpoint/2010/main" val="168656467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How retailers satisfy hedonic needs?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Stimulation: using background music, visual displays, scents, demonstration in stores, malls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Status and Power:some people choose retailers based on the attention and respect they receive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Adventure: Often consumers go shopping because they enjoy finding bargains, looking for sales, and finding discounts or low prices. They treat shopping as a game to be "won"</a:t>
            </a:r>
          </a:p>
        </p:txBody>
      </p:sp>
    </p:spTree>
    <p:extLst>
      <p:ext uri="{BB962C8B-B14F-4D97-AF65-F5344CB8AC3E}">
        <p14:creationId xmlns:p14="http://schemas.microsoft.com/office/powerpoint/2010/main" val="45130341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-349771"/>
            <a:ext cx="7929797" cy="1508647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231067"/>
            <a:ext cx="6953061" cy="4572000"/>
          </a:xfrm>
        </p:spPr>
      </p:pic>
      <p:sp>
        <p:nvSpPr>
          <p:cNvPr id="7" name="TextBox 6"/>
          <p:cNvSpPr txBox="1"/>
          <p:nvPr/>
        </p:nvSpPr>
        <p:spPr>
          <a:xfrm>
            <a:off x="1363481" y="6061829"/>
            <a:ext cx="6312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Saks Fifth Avenue uses its exciting window display to stimulate need recognition.</a:t>
            </a:r>
          </a:p>
        </p:txBody>
      </p:sp>
    </p:spTree>
    <p:extLst>
      <p:ext uri="{BB962C8B-B14F-4D97-AF65-F5344CB8AC3E}">
        <p14:creationId xmlns:p14="http://schemas.microsoft.com/office/powerpoint/2010/main" val="192106731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Recognition-Conflicting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Most consumers have multiple needs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These needs are often in conflict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Cross-shopping: pattern of buying both premium and low-priced merchandise or patronizing both expensive, status-oriented retailers and price-oriented retailers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For example a skier may purchase expensive Spyder googles but wear inexpensive snowsuit from Target.</a:t>
            </a:r>
          </a:p>
        </p:txBody>
      </p:sp>
    </p:spTree>
    <p:extLst>
      <p:ext uri="{BB962C8B-B14F-4D97-AF65-F5344CB8AC3E}">
        <p14:creationId xmlns:p14="http://schemas.microsoft.com/office/powerpoint/2010/main" val="1782829854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</a:t>
            </a:r>
          </a:p>
          <a:p>
            <a:r>
              <a:rPr lang="en-US" dirty="0">
                <a:solidFill>
                  <a:schemeClr val="hlink"/>
                </a:solidFill>
              </a:rPr>
              <a:t>Stimulating Need Recognition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must first recognize unsatisfied needs before they are motivated to visit a store or go online to buy merchandise,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Sometimes they are stimulated by an event in a person's life event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a variety of approaches to stimulate unmet needs via Advertising, e-mails, direct mail, public relations, special events,etc...</a:t>
            </a:r>
          </a:p>
        </p:txBody>
      </p:sp>
    </p:spTree>
    <p:extLst>
      <p:ext uri="{BB962C8B-B14F-4D97-AF65-F5344CB8AC3E}">
        <p14:creationId xmlns:p14="http://schemas.microsoft.com/office/powerpoint/2010/main" val="152606810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Need Recognition-</a:t>
            </a:r>
          </a:p>
          <a:p>
            <a:r>
              <a:rPr lang="en-US" dirty="0">
                <a:solidFill>
                  <a:schemeClr val="hlink"/>
                </a:solidFill>
              </a:rPr>
              <a:t>Stimulating Need Recognition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03304" y="3586709"/>
            <a:ext cx="4360989" cy="28902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8567" y="1686394"/>
            <a:ext cx="3613135" cy="290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93040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Once customers identify a need, they typically seek information about retailers, channels, or products to help them satisfy that need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5612" y="3246177"/>
            <a:ext cx="5107274" cy="287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0580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50626" y="387064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Sources of Information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Internal sources:are information in a customer's memory such as names, images, and past experiences with different stores.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External sources:consist of information provided by a host of sources. Searching information from google, websites, from traditional media including advertising, product demonstrations from youtube.</a:t>
            </a:r>
          </a:p>
        </p:txBody>
      </p:sp>
    </p:spTree>
    <p:extLst>
      <p:ext uri="{BB962C8B-B14F-4D97-AF65-F5344CB8AC3E}">
        <p14:creationId xmlns:p14="http://schemas.microsoft.com/office/powerpoint/2010/main" val="112444319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</a:t>
            </a:r>
          </a:p>
          <a:p>
            <a:r>
              <a:rPr lang="en-US" dirty="0">
                <a:solidFill>
                  <a:schemeClr val="hlink"/>
                </a:solidFill>
              </a:rPr>
              <a:t>Amount of Information Searched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377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Information search undertaken depends on the value customers believe they can gain from searching versus cost of searching.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4129" y="3706262"/>
            <a:ext cx="3960526" cy="277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92427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Amount of Information Searched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amount of information search is affected by 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Characteristics of individual customers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2.Aspects of the market and buying situation in which the purchase is made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Two marketplace and situational factors affecting information search are 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The number of competing brands and retail outlets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The time pressure under which the purchase must be made</a:t>
            </a:r>
          </a:p>
        </p:txBody>
      </p:sp>
    </p:spTree>
    <p:extLst>
      <p:ext uri="{BB962C8B-B14F-4D97-AF65-F5344CB8AC3E}">
        <p14:creationId xmlns:p14="http://schemas.microsoft.com/office/powerpoint/2010/main" val="93850865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Reducing Information Search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61944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retailer's objective for customers in the information search stage is to limit the customers's search to its store or website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One measure of a retailer's performance on this objective is the conversion rate: the percentage of customers who enter a store or access a website and then buy a product from that same store or website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Each element of the retailing mix can be used to increase a retailer's conversion rate, ie, deep assortment of merchandise</a:t>
            </a:r>
          </a:p>
        </p:txBody>
      </p:sp>
    </p:spTree>
    <p:extLst>
      <p:ext uri="{BB962C8B-B14F-4D97-AF65-F5344CB8AC3E}">
        <p14:creationId xmlns:p14="http://schemas.microsoft.com/office/powerpoint/2010/main" val="81953029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</a:t>
            </a:r>
          </a:p>
          <a:p>
            <a:r>
              <a:rPr lang="en-US" dirty="0">
                <a:solidFill>
                  <a:schemeClr val="hlink"/>
                </a:solidFill>
              </a:rPr>
              <a:t>Reducing Information Search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13216" y="1603190"/>
            <a:ext cx="7517568" cy="4158521"/>
          </a:xfrm>
        </p:spPr>
        <p:txBody>
          <a:bodyPr/>
          <a:lstStyle/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Walmart, Tesco Lotus uses everyday low pricing( EDLP) stategy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Stressing continuity of retail prices at a level somewhere between the regular nonsale price and deep discount sale price of its competitors.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This strategy helps assure customers that they won't find a lower price for these products elsewhere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7105" y="4920700"/>
            <a:ext cx="2242695" cy="168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7938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39318" y="761818"/>
            <a:ext cx="8104682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Internet, Information Search, and Price 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078545"/>
            <a:ext cx="8229600" cy="3996128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internet and smartphones have had a profound impact on consumers'ability to gather external information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Concerns that ease of collecting price information via internet increases price competition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Internet also gives information on quality and performance apart from price</a:t>
            </a:r>
          </a:p>
        </p:txBody>
      </p:sp>
    </p:spTree>
    <p:extLst>
      <p:ext uri="{BB962C8B-B14F-4D97-AF65-F5344CB8AC3E}">
        <p14:creationId xmlns:p14="http://schemas.microsoft.com/office/powerpoint/2010/main" val="40397938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88673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Internet, Information Search, and Price 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124200" y="2547885"/>
            <a:ext cx="5288036" cy="3566670"/>
          </a:xfrm>
        </p:spPr>
      </p:pic>
      <p:sp>
        <p:nvSpPr>
          <p:cNvPr id="7" name="TextBox 6"/>
          <p:cNvSpPr txBox="1"/>
          <p:nvPr/>
        </p:nvSpPr>
        <p:spPr>
          <a:xfrm>
            <a:off x="537148" y="2685738"/>
            <a:ext cx="2335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Lowe's uses iPhones to help customers with their shopping</a:t>
            </a:r>
          </a:p>
        </p:txBody>
      </p:sp>
    </p:spTree>
    <p:extLst>
      <p:ext uri="{BB962C8B-B14F-4D97-AF65-F5344CB8AC3E}">
        <p14:creationId xmlns:p14="http://schemas.microsoft.com/office/powerpoint/2010/main" val="101954151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88673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Information Search- Internet, Information Search, and Price Competition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1" y="2573312"/>
            <a:ext cx="2645764" cy="3446488"/>
          </a:xfrm>
        </p:spPr>
        <p:txBody>
          <a:bodyPr/>
          <a:lstStyle/>
          <a:p>
            <a:r>
              <a:rPr lang="en-US"/>
              <a:t>What Apps in Thailand?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76207" y="2029736"/>
            <a:ext cx="4670272" cy="398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1785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Evaluation of Alternatives:The Multiattribute Model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This model is based on the notion that customers see a retailer, a product, or channel as a collection of a product, retailer, or channel on the basis of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Its performance on relevant attributes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The importance of those attributes to the customer</a:t>
            </a:r>
          </a:p>
        </p:txBody>
      </p:sp>
    </p:spTree>
    <p:extLst>
      <p:ext uri="{BB962C8B-B14F-4D97-AF65-F5344CB8AC3E}">
        <p14:creationId xmlns:p14="http://schemas.microsoft.com/office/powerpoint/2010/main" val="1158710458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Beliefs about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67563" y="1579359"/>
            <a:ext cx="8808873" cy="4897641"/>
          </a:xfrm>
        </p:spPr>
      </p:pic>
    </p:spTree>
    <p:extLst>
      <p:ext uri="{BB962C8B-B14F-4D97-AF65-F5344CB8AC3E}">
        <p14:creationId xmlns:p14="http://schemas.microsoft.com/office/powerpoint/2010/main" val="77429357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799293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Importance Weights and Evaluating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02358" y="2485868"/>
            <a:ext cx="8617557" cy="2793973"/>
          </a:xfrm>
        </p:spPr>
      </p:pic>
    </p:spTree>
    <p:extLst>
      <p:ext uri="{BB962C8B-B14F-4D97-AF65-F5344CB8AC3E}">
        <p14:creationId xmlns:p14="http://schemas.microsoft.com/office/powerpoint/2010/main" val="1852374389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Implications for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To develop a program for attracting customers, retailers need to do market research to collect the following information: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Alternative retailers that customers consider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Characteristics or benefits that customers consider when evaluating and choosing a retailer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Customers' rating of each retailer's performance on the characteristics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The importance weights of each retailer's performance on the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72201503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Getting into the Consideration Set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5944" y="1381284"/>
            <a:ext cx="8212111" cy="4452431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need to be included in the customer's consideration set, or set of alternatives the customer evaluates when making a choice of a retailer to patronize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 Starbucks locates several stores in same area, for customers to be exposed to the store name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80653" y="4649755"/>
            <a:ext cx="2751511" cy="204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4298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Multiattribute Model: Getting into the Consideration Set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11976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After ensuring that it is in consumers' consideration set, a retailer can use three methods to increase the chances that customers will select it for a visit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Increase beliefs about the store's performance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Change cutomers' importance weights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Add a new benefit</a:t>
            </a:r>
          </a:p>
        </p:txBody>
      </p:sp>
    </p:spTree>
    <p:extLst>
      <p:ext uri="{BB962C8B-B14F-4D97-AF65-F5344CB8AC3E}">
        <p14:creationId xmlns:p14="http://schemas.microsoft.com/office/powerpoint/2010/main" val="1009252500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Purchasing the Merchandise or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do not always patronize a store or purchase a brand or item of merchandise with the highest overall evaluation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0245" y="2953097"/>
            <a:ext cx="5789952" cy="348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90772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Purchasing the Merchandise or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Retailers use various tactics to increase chances that customers will convert their positive evaluations into purchases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 Attempt to make it easy for purchase, ie. Mobile friendly websites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2.Sufficient information that reinforces positive evaluation, ie salesperson feedback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3.Reducing risk of making purchase mistake, ie money-back guarantees, refunds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4.Create sense of urgency or scarcity, ie. Flash sales</a:t>
            </a:r>
          </a:p>
        </p:txBody>
      </p:sp>
    </p:spTree>
    <p:extLst>
      <p:ext uri="{BB962C8B-B14F-4D97-AF65-F5344CB8AC3E}">
        <p14:creationId xmlns:p14="http://schemas.microsoft.com/office/powerpoint/2010/main" val="154726373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Postpurchase Evaluation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71500" y="1285407"/>
            <a:ext cx="80010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After making a purchase, the customer evaluates the experience to determine whether it was satisfactory or unsatisfactory, or even Delighted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Satisfaction:how well a store or product meets  customer expectations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Delight: how well a store or product exceeds or go beyond customer expectations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Postpurchase evaluation then becomes part of customer's internal information and affects store and product evaluations and purchase decisions</a:t>
            </a:r>
          </a:p>
        </p:txBody>
      </p:sp>
    </p:spTree>
    <p:extLst>
      <p:ext uri="{BB962C8B-B14F-4D97-AF65-F5344CB8AC3E}">
        <p14:creationId xmlns:p14="http://schemas.microsoft.com/office/powerpoint/2010/main" val="1109338843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Buying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01973" y="1799068"/>
            <a:ext cx="7772400" cy="4544020"/>
          </a:xfrm>
        </p:spPr>
      </p:pic>
    </p:spTree>
    <p:extLst>
      <p:ext uri="{BB962C8B-B14F-4D97-AF65-F5344CB8AC3E}">
        <p14:creationId xmlns:p14="http://schemas.microsoft.com/office/powerpoint/2010/main" val="109648899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9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1010</TotalTime>
  <Words>1206</Words>
  <Application>Microsoft Office PowerPoint</Application>
  <PresentationFormat>นำเสนอทางหน้าจอ (4:3)</PresentationFormat>
  <Paragraphs>153</Paragraphs>
  <Slides>33</Slides>
  <Notes>30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33</vt:i4>
      </vt:variant>
    </vt:vector>
  </HeadingPairs>
  <TitlesOfParts>
    <vt:vector size="34" baseType="lpstr">
      <vt:lpstr>Equity</vt:lpstr>
      <vt:lpstr>MK 322 Retail Management Chapter 4: Consumer Buying Behavior Part I </vt:lpstr>
      <vt:lpstr>The Buying Process</vt:lpstr>
      <vt:lpstr>Buying Process</vt:lpstr>
      <vt:lpstr>Need Recognition</vt:lpstr>
      <vt:lpstr>Need Recognition-Types of Needs</vt:lpstr>
      <vt:lpstr>Need Recognition-Types of Needs</vt:lpstr>
      <vt:lpstr>Need Recognition-Types of Needs</vt:lpstr>
      <vt:lpstr>Need Recognition-Types of needs</vt:lpstr>
      <vt:lpstr>Need Recognition</vt:lpstr>
      <vt:lpstr>Need Recognition</vt:lpstr>
      <vt:lpstr>Need Recognition-Conflicting Needs</vt:lpstr>
      <vt:lpstr>Need Recognition- Stimulating Need Recognition</vt:lpstr>
      <vt:lpstr>Need Recognition- Stimulating Need Recognition</vt:lpstr>
      <vt:lpstr>Information Search</vt:lpstr>
      <vt:lpstr>Information Search-  Sources of Information</vt:lpstr>
      <vt:lpstr>Information Search- Amount of Information Searched</vt:lpstr>
      <vt:lpstr>Information Search-  Amount of Information Searched</vt:lpstr>
      <vt:lpstr>Information Search-  Reducing Information Search</vt:lpstr>
      <vt:lpstr>Information Search-  Reducing Information Search</vt:lpstr>
      <vt:lpstr>Information Search- Internet, Information Search, and Price Competition</vt:lpstr>
      <vt:lpstr>Information Search- Internet, Information Search, and Price Competition</vt:lpstr>
      <vt:lpstr>Information Search- Internet, Information Search, and Price Competition</vt:lpstr>
      <vt:lpstr>Evaluation of Alternatives:The Multiattribute Model</vt:lpstr>
      <vt:lpstr>The Multiattribute Model: Beliefs about Performance</vt:lpstr>
      <vt:lpstr>The Multiattribute Model: Importance Weights and Evaluating Retailers</vt:lpstr>
      <vt:lpstr>The Multiattribute Model: Implications for retailers</vt:lpstr>
      <vt:lpstr>The Multiattribute Model: Getting into the Consideration Set</vt:lpstr>
      <vt:lpstr>The Multiattribute Model: Getting into the Consideration Set</vt:lpstr>
      <vt:lpstr>Purchasing the Merchandise or service</vt:lpstr>
      <vt:lpstr>Purchasing the Merchandise or service</vt:lpstr>
      <vt:lpstr>Postpurchase Evaluation</vt:lpstr>
      <vt:lpstr>Buying Process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EasyUpdate</cp:lastModifiedBy>
  <cp:revision>468</cp:revision>
  <dcterms:created xsi:type="dcterms:W3CDTF">2015-02-03T09:41:51Z</dcterms:created>
  <dcterms:modified xsi:type="dcterms:W3CDTF">2018-02-07T06:12:19Z</dcterms:modified>
</cp:coreProperties>
</file>