
<file path=[Content_Types].xml><?xml version="1.0" encoding="utf-8"?>
<Types xmlns="http://schemas.openxmlformats.org/package/2006/content-types">
  <Default Extension="tmp" ContentType="image/png"/>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7"/>
  </p:notesMasterIdLst>
  <p:sldIdLst>
    <p:sldId id="256" r:id="rId2"/>
    <p:sldId id="365" r:id="rId3"/>
    <p:sldId id="366" r:id="rId4"/>
    <p:sldId id="367" r:id="rId5"/>
    <p:sldId id="368" r:id="rId6"/>
    <p:sldId id="369" r:id="rId7"/>
    <p:sldId id="370" r:id="rId8"/>
    <p:sldId id="371" r:id="rId9"/>
    <p:sldId id="393" r:id="rId10"/>
    <p:sldId id="394" r:id="rId11"/>
    <p:sldId id="395" r:id="rId12"/>
    <p:sldId id="396" r:id="rId13"/>
    <p:sldId id="397" r:id="rId14"/>
    <p:sldId id="398" r:id="rId15"/>
    <p:sldId id="399" r:id="rId16"/>
    <p:sldId id="372" r:id="rId17"/>
    <p:sldId id="373" r:id="rId18"/>
    <p:sldId id="374" r:id="rId19"/>
    <p:sldId id="375" r:id="rId20"/>
    <p:sldId id="376" r:id="rId21"/>
    <p:sldId id="377" r:id="rId22"/>
    <p:sldId id="378" r:id="rId23"/>
    <p:sldId id="379" r:id="rId24"/>
    <p:sldId id="380" r:id="rId25"/>
    <p:sldId id="381" r:id="rId26"/>
    <p:sldId id="382" r:id="rId27"/>
    <p:sldId id="383" r:id="rId28"/>
    <p:sldId id="384" r:id="rId29"/>
    <p:sldId id="385" r:id="rId30"/>
    <p:sldId id="400" r:id="rId31"/>
    <p:sldId id="386" r:id="rId32"/>
    <p:sldId id="387" r:id="rId33"/>
    <p:sldId id="388" r:id="rId34"/>
    <p:sldId id="389" r:id="rId35"/>
    <p:sldId id="390" r:id="rId36"/>
    <p:sldId id="391" r:id="rId37"/>
    <p:sldId id="321" r:id="rId38"/>
    <p:sldId id="322" r:id="rId39"/>
    <p:sldId id="323" r:id="rId40"/>
    <p:sldId id="324" r:id="rId41"/>
    <p:sldId id="329" r:id="rId42"/>
    <p:sldId id="325" r:id="rId43"/>
    <p:sldId id="326" r:id="rId44"/>
    <p:sldId id="327" r:id="rId45"/>
    <p:sldId id="401" r:id="rId46"/>
    <p:sldId id="402" r:id="rId47"/>
    <p:sldId id="403" r:id="rId48"/>
    <p:sldId id="404" r:id="rId49"/>
    <p:sldId id="392" r:id="rId50"/>
    <p:sldId id="328" r:id="rId51"/>
    <p:sldId id="330" r:id="rId52"/>
    <p:sldId id="331" r:id="rId53"/>
    <p:sldId id="332" r:id="rId54"/>
    <p:sldId id="334" r:id="rId55"/>
    <p:sldId id="320"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357" y="3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22-01-17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3960A6-C9B4-44E4-B4B3-B10FAE16AFE3}" type="datetime1">
              <a:rPr lang="en-US" smtClean="0"/>
              <a:t>22-01-17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927E05-E856-48A0-B98F-C2137A2F72A0}" type="datetime1">
              <a:rPr lang="en-US" smtClean="0"/>
              <a:t>22-01-17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334A6A-876E-43E4-BD14-FF03D47D6695}" type="datetime1">
              <a:rPr lang="en-US" smtClean="0"/>
              <a:t>22-01-17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F4FCB9-C58B-404B-A411-83050C8A1E3C}" type="datetime1">
              <a:rPr lang="en-US" smtClean="0"/>
              <a:t>22-01-17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9FEB7E5-BE4A-47D9-8B51-3135AEE06B29}" type="datetime1">
              <a:rPr lang="en-US" smtClean="0"/>
              <a:t>22-01-17</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D35A0D-F919-43F7-AC17-D4D0DEB92B83}" type="datetime1">
              <a:rPr lang="en-US" smtClean="0"/>
              <a:t>22-01-17</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AB212C-6344-471A-B348-7CCC1A1B3996}" type="datetime1">
              <a:rPr lang="en-US" smtClean="0"/>
              <a:t>22-01-17</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265030-5549-456F-B9FE-956FF3EBCFD7}" type="datetime1">
              <a:rPr lang="en-US" smtClean="0"/>
              <a:t>22-01-17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0CD06366-A20E-4AD0-B6C9-DF49B321C4E6}" type="datetime1">
              <a:rPr lang="en-US" smtClean="0"/>
              <a:t>22-01-17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D12DEC-0F1C-4C0E-AFD4-3D7A8961AE85}" type="datetime1">
              <a:rPr lang="en-US" smtClean="0"/>
              <a:t>22-01-17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052B8F-E1B5-4245-960D-9C0173A4452B}" type="datetime1">
              <a:rPr lang="en-US" smtClean="0"/>
              <a:t>22-01-17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C092C7B-6D0F-4CF4-945B-C04D8D3AA681}" type="datetime1">
              <a:rPr lang="en-US" smtClean="0"/>
              <a:t>22-01-17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dirty="0"/>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Money Management</a:t>
            </a:r>
          </a:p>
        </p:txBody>
      </p:sp>
      <p:sp>
        <p:nvSpPr>
          <p:cNvPr id="3" name="Content Placeholder 2"/>
          <p:cNvSpPr>
            <a:spLocks noGrp="1"/>
          </p:cNvSpPr>
          <p:nvPr>
            <p:ph idx="1"/>
          </p:nvPr>
        </p:nvSpPr>
        <p:spPr/>
        <p:txBody>
          <a:bodyPr/>
          <a:lstStyle/>
          <a:p>
            <a:r>
              <a:rPr lang="en-US" dirty="0"/>
              <a:t>Spending money now reduces saving and investing for long term goals</a:t>
            </a:r>
          </a:p>
          <a:p>
            <a:r>
              <a:rPr lang="en-US" dirty="0"/>
              <a:t>Buying on credit results in payments later and reduces the amount of future income available for spending.</a:t>
            </a:r>
          </a:p>
          <a:p>
            <a:r>
              <a:rPr lang="en-US" dirty="0"/>
              <a:t>Using savings for purchases results in lost interest earnings and inability to use savings for other purposes</a:t>
            </a:r>
          </a:p>
          <a:p>
            <a:r>
              <a:rPr lang="en-US" dirty="0"/>
              <a:t>Comparison shopping can save you money and improve the quality of your purchases but uses up something of value you cannot replace: your time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483147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Money Management Activities</a:t>
            </a:r>
          </a:p>
        </p:txBody>
      </p:sp>
      <p:sp>
        <p:nvSpPr>
          <p:cNvPr id="3" name="Content Placeholder 2"/>
          <p:cNvSpPr>
            <a:spLocks noGrp="1"/>
          </p:cNvSpPr>
          <p:nvPr>
            <p:ph idx="1"/>
          </p:nvPr>
        </p:nvSpPr>
        <p:spPr/>
        <p:txBody>
          <a:bodyPr/>
          <a:lstStyle/>
          <a:p>
            <a:r>
              <a:rPr lang="en-US" dirty="0"/>
              <a:t>Storing and Maintaining Personal Financial Records and Documents</a:t>
            </a:r>
          </a:p>
          <a:p>
            <a:r>
              <a:rPr lang="en-US" dirty="0"/>
              <a:t>Creating Personal Financial Statements</a:t>
            </a:r>
          </a:p>
          <a:p>
            <a:r>
              <a:rPr lang="en-US" dirty="0"/>
              <a:t>Creating and Implementing a Plan for Spending and Saving</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26431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Jane wants to follow the three money management activities to begin the process of long-term financial planning. Jane has just graduated from university and has found a job working in an accounts receivables department of a small company. Jane wants to be able to save for a home and other goals but does not know where she stands today.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7012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Storing and Maintaining Personal Financial Records and Documents</a:t>
            </a:r>
            <a:br>
              <a:rPr lang="en-US" sz="3600" dirty="0"/>
            </a:br>
            <a:endParaRPr lang="en-US" sz="3600" dirty="0"/>
          </a:p>
        </p:txBody>
      </p:sp>
      <p:sp>
        <p:nvSpPr>
          <p:cNvPr id="3" name="Content Placeholder 2"/>
          <p:cNvSpPr>
            <a:spLocks noGrp="1"/>
          </p:cNvSpPr>
          <p:nvPr>
            <p:ph idx="1"/>
          </p:nvPr>
        </p:nvSpPr>
        <p:spPr/>
        <p:txBody>
          <a:bodyPr/>
          <a:lstStyle/>
          <a:p>
            <a:r>
              <a:rPr lang="en-US" dirty="0"/>
              <a:t>Jane has never been very systematic about maintaining her financial records. She keeps her bank and credit card statements but throws everything else into a bag in the corner of her apartment along with other important financial documents. She realizes the she will never understand what her current financial position is until she organizes her records.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27806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Home File</a:t>
            </a:r>
          </a:p>
        </p:txBody>
      </p:sp>
      <p:sp>
        <p:nvSpPr>
          <p:cNvPr id="3" name="Content Placeholder 2"/>
          <p:cNvSpPr>
            <a:spLocks noGrp="1"/>
          </p:cNvSpPr>
          <p:nvPr>
            <p:ph idx="1"/>
          </p:nvPr>
        </p:nvSpPr>
        <p:spPr/>
        <p:txBody>
          <a:bodyPr/>
          <a:lstStyle/>
          <a:p>
            <a:r>
              <a:rPr lang="en-US" dirty="0"/>
              <a:t>Personal and Employment Records</a:t>
            </a:r>
          </a:p>
          <a:p>
            <a:r>
              <a:rPr lang="en-US" dirty="0"/>
              <a:t>Tax Records</a:t>
            </a:r>
          </a:p>
          <a:p>
            <a:r>
              <a:rPr lang="en-US" dirty="0"/>
              <a:t>Credit Records</a:t>
            </a:r>
          </a:p>
          <a:p>
            <a:r>
              <a:rPr lang="en-US" dirty="0"/>
              <a:t>Housing Records</a:t>
            </a:r>
          </a:p>
          <a:p>
            <a:r>
              <a:rPr lang="en-US" dirty="0"/>
              <a:t>Investment Records</a:t>
            </a:r>
          </a:p>
          <a:p>
            <a:r>
              <a:rPr lang="en-US" dirty="0"/>
              <a:t>Estate and Retirement Planning Records</a:t>
            </a:r>
          </a:p>
          <a:p>
            <a:r>
              <a:rPr lang="en-US" dirty="0"/>
              <a:t>Money Management Records</a:t>
            </a:r>
          </a:p>
          <a:p>
            <a:r>
              <a:rPr lang="en-US" dirty="0"/>
              <a:t>Financial Services Records</a:t>
            </a:r>
          </a:p>
          <a:p>
            <a:r>
              <a:rPr lang="en-US" dirty="0"/>
              <a:t>Consumer Purchases and Automobile Records</a:t>
            </a:r>
          </a:p>
          <a:p>
            <a:r>
              <a:rPr lang="en-US" dirty="0"/>
              <a:t>Insurance Records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656387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Safe Deposit Box</a:t>
            </a:r>
          </a:p>
        </p:txBody>
      </p:sp>
      <p:sp>
        <p:nvSpPr>
          <p:cNvPr id="3" name="Content Placeholder 2"/>
          <p:cNvSpPr>
            <a:spLocks noGrp="1"/>
          </p:cNvSpPr>
          <p:nvPr>
            <p:ph idx="1"/>
          </p:nvPr>
        </p:nvSpPr>
        <p:spPr/>
        <p:txBody>
          <a:bodyPr/>
          <a:lstStyle/>
          <a:p>
            <a:r>
              <a:rPr lang="en-US" dirty="0"/>
              <a:t>Birth, marriage, and death certificates</a:t>
            </a:r>
          </a:p>
          <a:p>
            <a:r>
              <a:rPr lang="en-US" dirty="0"/>
              <a:t>List of bank account numbers</a:t>
            </a:r>
          </a:p>
          <a:p>
            <a:r>
              <a:rPr lang="en-US" dirty="0"/>
              <a:t>Automobile title, copies of insurance policies</a:t>
            </a:r>
          </a:p>
          <a:p>
            <a:r>
              <a:rPr lang="en-US" dirty="0"/>
              <a:t>Serial numbers of expensive equipment (TVs, stereo, etc.)</a:t>
            </a:r>
          </a:p>
          <a:p>
            <a:r>
              <a:rPr lang="en-US" dirty="0"/>
              <a:t>List of credit card numbers and contacts</a:t>
            </a:r>
          </a:p>
          <a:p>
            <a:r>
              <a:rPr lang="en-US" dirty="0"/>
              <a:t>Investment accounts and contacts</a:t>
            </a:r>
          </a:p>
          <a:p>
            <a:r>
              <a:rPr lang="en-US" dirty="0"/>
              <a:t>Tax form (LTF, RMF, </a:t>
            </a:r>
            <a:r>
              <a:rPr lang="en-US" dirty="0" err="1"/>
              <a:t>etc</a:t>
            </a:r>
            <a:r>
              <a:rPr lang="en-US" dirty="0"/>
              <a:t>) to be used for filing tax refund</a:t>
            </a:r>
          </a:p>
          <a:p>
            <a:r>
              <a:rPr lang="en-US" dirty="0"/>
              <a:t>Copy of her Will</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142001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Electronic System</a:t>
            </a:r>
          </a:p>
        </p:txBody>
      </p:sp>
      <p:sp>
        <p:nvSpPr>
          <p:cNvPr id="3" name="Content Placeholder 2"/>
          <p:cNvSpPr>
            <a:spLocks noGrp="1"/>
          </p:cNvSpPr>
          <p:nvPr>
            <p:ph idx="1"/>
          </p:nvPr>
        </p:nvSpPr>
        <p:spPr/>
        <p:txBody>
          <a:bodyPr/>
          <a:lstStyle/>
          <a:p>
            <a:r>
              <a:rPr lang="en-US" dirty="0"/>
              <a:t>Computer or Smartphone</a:t>
            </a:r>
          </a:p>
          <a:p>
            <a:r>
              <a:rPr lang="en-US" dirty="0"/>
              <a:t>List of all checks written and other banking transactions</a:t>
            </a:r>
          </a:p>
          <a:p>
            <a:r>
              <a:rPr lang="en-US" dirty="0"/>
              <a:t>List of all credit card transactions (keep hard copy as well!!!)</a:t>
            </a:r>
          </a:p>
          <a:p>
            <a:r>
              <a:rPr lang="en-US" dirty="0"/>
              <a:t>List of all investment accounts and performance results of investments</a:t>
            </a:r>
          </a:p>
          <a:p>
            <a:r>
              <a:rPr lang="en-US" dirty="0"/>
              <a:t>Electronic versions of Will and other Financial Documents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4129902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095375" y="228600"/>
            <a:ext cx="8048625" cy="823913"/>
          </a:xfrm>
          <a:noFill/>
        </p:spPr>
        <p:txBody>
          <a:bodyPr lIns="90488" tIns="44450" rIns="90488" bIns="44450"/>
          <a:lstStyle/>
          <a:p>
            <a:r>
              <a:rPr lang="en-US" sz="3800" b="1"/>
              <a:t>Personal Financial Statements</a:t>
            </a:r>
          </a:p>
        </p:txBody>
      </p:sp>
      <p:sp>
        <p:nvSpPr>
          <p:cNvPr id="13315" name="Rectangle 3"/>
          <p:cNvSpPr>
            <a:spLocks noGrp="1" noChangeArrowheads="1"/>
          </p:cNvSpPr>
          <p:nvPr>
            <p:ph idx="1"/>
          </p:nvPr>
        </p:nvSpPr>
        <p:spPr>
          <a:xfrm>
            <a:off x="592618" y="1402556"/>
            <a:ext cx="7772400" cy="4724400"/>
          </a:xfrm>
        </p:spPr>
        <p:txBody>
          <a:bodyPr lIns="90488" tIns="44450" rIns="90488" bIns="44450"/>
          <a:lstStyle/>
          <a:p>
            <a:pPr marL="533400" indent="-533400">
              <a:lnSpc>
                <a:spcPct val="80000"/>
              </a:lnSpc>
              <a:buSzPct val="90000"/>
              <a:buFontTx/>
              <a:buNone/>
            </a:pPr>
            <a:endParaRPr lang="en-US" sz="1000" b="1" dirty="0"/>
          </a:p>
          <a:p>
            <a:pPr marL="533400" indent="-533400">
              <a:lnSpc>
                <a:spcPct val="80000"/>
              </a:lnSpc>
              <a:buSzPct val="90000"/>
              <a:buFontTx/>
              <a:buNone/>
            </a:pPr>
            <a:r>
              <a:rPr lang="en-US" sz="2600" b="1" dirty="0"/>
              <a:t>Purpose of Personal Financial Statements</a:t>
            </a:r>
          </a:p>
          <a:p>
            <a:pPr marL="533400" indent="-533400">
              <a:lnSpc>
                <a:spcPct val="80000"/>
              </a:lnSpc>
              <a:buSzPct val="90000"/>
              <a:buFontTx/>
              <a:buNone/>
            </a:pPr>
            <a:endParaRPr lang="en-US" sz="500" b="1" dirty="0"/>
          </a:p>
          <a:p>
            <a:pPr marL="533400" indent="-533400">
              <a:lnSpc>
                <a:spcPct val="80000"/>
              </a:lnSpc>
              <a:buSzPct val="90000"/>
            </a:pPr>
            <a:r>
              <a:rPr lang="en-US" sz="2600" dirty="0"/>
              <a:t>Report your current financial position in relation to the value of the items you own and the amounts you owe</a:t>
            </a:r>
          </a:p>
          <a:p>
            <a:pPr marL="533400" indent="-533400">
              <a:lnSpc>
                <a:spcPct val="80000"/>
              </a:lnSpc>
              <a:buSzPct val="90000"/>
            </a:pPr>
            <a:endParaRPr lang="en-US" sz="500" dirty="0"/>
          </a:p>
          <a:p>
            <a:pPr marL="533400" indent="-533400">
              <a:lnSpc>
                <a:spcPct val="80000"/>
              </a:lnSpc>
              <a:buSzPct val="90000"/>
            </a:pPr>
            <a:r>
              <a:rPr lang="en-US" sz="2600" dirty="0"/>
              <a:t>Measure your progress toward your financial goals</a:t>
            </a:r>
          </a:p>
          <a:p>
            <a:pPr marL="533400" indent="-533400">
              <a:lnSpc>
                <a:spcPct val="80000"/>
              </a:lnSpc>
              <a:buSzPct val="90000"/>
            </a:pPr>
            <a:endParaRPr lang="en-US" sz="500" dirty="0"/>
          </a:p>
          <a:p>
            <a:pPr marL="533400" indent="-533400">
              <a:lnSpc>
                <a:spcPct val="80000"/>
              </a:lnSpc>
              <a:buSzPct val="90000"/>
            </a:pPr>
            <a:r>
              <a:rPr lang="en-US" sz="2600" dirty="0"/>
              <a:t>Maintain information on your financial activities</a:t>
            </a:r>
          </a:p>
          <a:p>
            <a:pPr marL="533400" indent="-533400">
              <a:lnSpc>
                <a:spcPct val="80000"/>
              </a:lnSpc>
              <a:buSzPct val="90000"/>
            </a:pPr>
            <a:endParaRPr lang="en-US" sz="500" dirty="0"/>
          </a:p>
          <a:p>
            <a:pPr marL="533400" indent="-533400">
              <a:lnSpc>
                <a:spcPct val="80000"/>
              </a:lnSpc>
              <a:buSzPct val="90000"/>
            </a:pPr>
            <a:r>
              <a:rPr lang="en-US" sz="2600" dirty="0"/>
              <a:t>Provide data you can use when preparing tax forms or applying for credit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75947171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152400"/>
            <a:ext cx="8116888" cy="1101725"/>
          </a:xfrm>
          <a:noFill/>
        </p:spPr>
        <p:txBody>
          <a:bodyPr lIns="90488" tIns="44450" rIns="90488" bIns="44450"/>
          <a:lstStyle/>
          <a:p>
            <a:r>
              <a:rPr lang="en-US" sz="3800"/>
              <a:t>Personal Financial Statements </a:t>
            </a:r>
            <a:r>
              <a:rPr lang="en-US" sz="2200">
                <a:solidFill>
                  <a:schemeClr val="tx1"/>
                </a:solidFill>
              </a:rPr>
              <a:t>(continued)</a:t>
            </a:r>
          </a:p>
        </p:txBody>
      </p:sp>
      <p:sp>
        <p:nvSpPr>
          <p:cNvPr id="14339" name="Rectangle 3"/>
          <p:cNvSpPr>
            <a:spLocks noGrp="1" noChangeArrowheads="1"/>
          </p:cNvSpPr>
          <p:nvPr>
            <p:ph idx="1"/>
          </p:nvPr>
        </p:nvSpPr>
        <p:spPr>
          <a:xfrm>
            <a:off x="609600" y="1371600"/>
            <a:ext cx="7467600" cy="4953000"/>
          </a:xfrm>
        </p:spPr>
        <p:txBody>
          <a:bodyPr lIns="90488" tIns="44450" rIns="90488" bIns="44450">
            <a:normAutofit lnSpcReduction="10000"/>
          </a:bodyPr>
          <a:lstStyle/>
          <a:p>
            <a:pPr algn="ctr">
              <a:buSzPct val="90000"/>
              <a:buFontTx/>
              <a:buNone/>
            </a:pPr>
            <a:r>
              <a:rPr lang="en-US" sz="2600" dirty="0"/>
              <a:t>BALANCE SHEET: WHERE ARE YOU NOW?</a:t>
            </a:r>
          </a:p>
          <a:p>
            <a:pPr>
              <a:buSzPct val="90000"/>
              <a:buFontTx/>
              <a:buNone/>
            </a:pPr>
            <a:r>
              <a:rPr lang="en-US" sz="2400" dirty="0"/>
              <a:t>	Also called the </a:t>
            </a:r>
            <a:r>
              <a:rPr lang="en-US" sz="2400" b="1" dirty="0"/>
              <a:t>Net Worth Statement </a:t>
            </a:r>
            <a:r>
              <a:rPr lang="en-US" sz="2400" dirty="0"/>
              <a:t>or </a:t>
            </a:r>
            <a:r>
              <a:rPr lang="en-US" sz="2400" b="1" dirty="0"/>
              <a:t>Statement of Financial Planning</a:t>
            </a:r>
          </a:p>
          <a:p>
            <a:pPr>
              <a:buSzPct val="90000"/>
            </a:pPr>
            <a:endParaRPr lang="en-US" sz="500" b="1" dirty="0"/>
          </a:p>
          <a:p>
            <a:pPr>
              <a:buSzPct val="90000"/>
              <a:buFontTx/>
              <a:buNone/>
            </a:pPr>
            <a:r>
              <a:rPr lang="en-US" sz="2400" dirty="0"/>
              <a:t>	Preparation of Balance Sheet requires using the following Steps</a:t>
            </a:r>
          </a:p>
          <a:p>
            <a:pPr>
              <a:buSzPct val="90000"/>
            </a:pPr>
            <a:endParaRPr lang="en-US" sz="500" dirty="0"/>
          </a:p>
          <a:p>
            <a:pPr>
              <a:buSzPct val="90000"/>
              <a:buFontTx/>
              <a:buNone/>
            </a:pPr>
            <a:r>
              <a:rPr lang="en-US" sz="2400" b="1" dirty="0"/>
              <a:t>STEP 1</a:t>
            </a:r>
            <a:r>
              <a:rPr lang="en-US" sz="2400" dirty="0"/>
              <a:t>: LISTING ITEMS OF VALUE</a:t>
            </a:r>
          </a:p>
          <a:p>
            <a:pPr>
              <a:buSzPct val="90000"/>
            </a:pPr>
            <a:endParaRPr lang="en-US" sz="500" dirty="0"/>
          </a:p>
          <a:p>
            <a:pPr>
              <a:buSzPct val="90000"/>
            </a:pPr>
            <a:r>
              <a:rPr lang="en-US" sz="2400" dirty="0"/>
              <a:t>Assets - what you own</a:t>
            </a:r>
          </a:p>
          <a:p>
            <a:pPr>
              <a:buSzPct val="90000"/>
            </a:pPr>
            <a:endParaRPr lang="en-US" sz="500" dirty="0"/>
          </a:p>
          <a:p>
            <a:pPr>
              <a:buSzPct val="80000"/>
            </a:pPr>
            <a:r>
              <a:rPr lang="en-US" sz="2400" dirty="0"/>
              <a:t>Liquid assets</a:t>
            </a:r>
          </a:p>
          <a:p>
            <a:pPr lvl="1">
              <a:buSzPct val="80000"/>
            </a:pPr>
            <a:r>
              <a:rPr lang="en-US" sz="2400" dirty="0"/>
              <a:t>Real estate</a:t>
            </a:r>
          </a:p>
          <a:p>
            <a:pPr lvl="1">
              <a:buSzPct val="80000"/>
            </a:pPr>
            <a:r>
              <a:rPr lang="en-US" sz="2400" dirty="0"/>
              <a:t>Personal possessions</a:t>
            </a:r>
          </a:p>
          <a:p>
            <a:pPr lvl="1">
              <a:buSzPct val="80000"/>
            </a:pPr>
            <a:r>
              <a:rPr lang="en-US" sz="2400" dirty="0"/>
              <a:t>Investment assets</a:t>
            </a:r>
          </a:p>
        </p:txBody>
      </p:sp>
      <p:pic>
        <p:nvPicPr>
          <p:cNvPr id="14342" name="Picture 7" descr="C:\Program Files\Microsoft Office\MEDIA\CAGCAT10\j009038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8800" y="4419600"/>
            <a:ext cx="25146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14684877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143000" y="228600"/>
            <a:ext cx="7354888" cy="1143000"/>
          </a:xfrm>
        </p:spPr>
        <p:txBody>
          <a:bodyPr/>
          <a:lstStyle/>
          <a:p>
            <a:r>
              <a:rPr lang="en-US" sz="3800"/>
              <a:t>Personal Financial Statements </a:t>
            </a:r>
            <a:r>
              <a:rPr lang="en-US" sz="2200">
                <a:solidFill>
                  <a:schemeClr val="tx1"/>
                </a:solidFill>
              </a:rPr>
              <a:t>(continued)</a:t>
            </a:r>
          </a:p>
        </p:txBody>
      </p:sp>
      <p:sp>
        <p:nvSpPr>
          <p:cNvPr id="15363" name="Rectangle 3"/>
          <p:cNvSpPr>
            <a:spLocks noGrp="1" noChangeArrowheads="1"/>
          </p:cNvSpPr>
          <p:nvPr>
            <p:ph idx="1"/>
          </p:nvPr>
        </p:nvSpPr>
        <p:spPr>
          <a:xfrm>
            <a:off x="457200" y="1676400"/>
            <a:ext cx="7620000" cy="4648200"/>
          </a:xfrm>
        </p:spPr>
        <p:txBody>
          <a:bodyPr/>
          <a:lstStyle/>
          <a:p>
            <a:pPr>
              <a:buFontTx/>
              <a:buNone/>
            </a:pPr>
            <a:r>
              <a:rPr lang="en-US" sz="2600" b="1" dirty="0"/>
              <a:t>STEP 2</a:t>
            </a:r>
            <a:r>
              <a:rPr lang="en-US" sz="2600" dirty="0"/>
              <a:t>: DETERMINING THE AMOUNTS OWED</a:t>
            </a:r>
          </a:p>
          <a:p>
            <a:pPr>
              <a:buSzPct val="90000"/>
            </a:pPr>
            <a:r>
              <a:rPr lang="en-US" sz="2600" b="1" dirty="0"/>
              <a:t>Liabilities</a:t>
            </a:r>
            <a:r>
              <a:rPr lang="en-US" sz="2600" dirty="0"/>
              <a:t> - what you owe</a:t>
            </a:r>
          </a:p>
          <a:p>
            <a:pPr lvl="1">
              <a:buSzPct val="80000"/>
            </a:pPr>
            <a:r>
              <a:rPr lang="en-US" sz="2600" dirty="0"/>
              <a:t>Current liabilities (&lt; 1 year) </a:t>
            </a:r>
          </a:p>
          <a:p>
            <a:pPr lvl="1">
              <a:buSzPct val="80000"/>
            </a:pPr>
            <a:r>
              <a:rPr lang="en-US" sz="2600" dirty="0"/>
              <a:t>Long term liabilities</a:t>
            </a:r>
          </a:p>
          <a:p>
            <a:pPr lvl="1">
              <a:buSzPct val="80000"/>
            </a:pPr>
            <a:endParaRPr lang="en-US" sz="1000" dirty="0"/>
          </a:p>
          <a:p>
            <a:pPr>
              <a:buSzPct val="80000"/>
              <a:buFontTx/>
              <a:buNone/>
            </a:pPr>
            <a:r>
              <a:rPr lang="en-US" sz="2600" b="1" dirty="0"/>
              <a:t>STEP 3</a:t>
            </a:r>
            <a:r>
              <a:rPr lang="en-US" sz="2600" dirty="0"/>
              <a:t>: COMPUTING NET WORTH</a:t>
            </a:r>
          </a:p>
          <a:p>
            <a:pPr>
              <a:buSzPct val="90000"/>
            </a:pPr>
            <a:r>
              <a:rPr lang="en-US" sz="2600" dirty="0"/>
              <a:t>Assets – Liabilities = Net Worth</a:t>
            </a:r>
          </a:p>
          <a:p>
            <a:pPr>
              <a:buSzPct val="90000"/>
            </a:pPr>
            <a:r>
              <a:rPr lang="en-US" sz="2600" dirty="0"/>
              <a:t>Assets = Net Worth + Liabilities</a:t>
            </a:r>
          </a:p>
          <a:p>
            <a:pPr>
              <a:buSzPct val="90000"/>
            </a:pPr>
            <a:r>
              <a:rPr lang="en-US" sz="2600" b="1" dirty="0"/>
              <a:t>Insolvency</a:t>
            </a:r>
            <a:r>
              <a:rPr lang="en-US" sz="2600" dirty="0"/>
              <a:t> is the inability to pay debts when they are due</a:t>
            </a:r>
          </a:p>
          <a:p>
            <a:pPr>
              <a:buSzPct val="90000"/>
              <a:buFontTx/>
              <a:buNone/>
            </a:pPr>
            <a:endParaRPr lang="en-US" sz="2600" dirty="0"/>
          </a:p>
          <a:p>
            <a:pPr lvl="1">
              <a:buSzPct val="80000"/>
              <a:buFontTx/>
              <a:buNone/>
            </a:pPr>
            <a:endParaRPr lang="en-US" dirty="0"/>
          </a:p>
          <a:p>
            <a:pPr>
              <a:buFontTx/>
              <a:buNone/>
            </a:pPr>
            <a:endParaRPr lang="en-US" sz="2800" dirty="0"/>
          </a:p>
          <a:p>
            <a:pPr>
              <a:buFontTx/>
              <a:buNone/>
            </a:pPr>
            <a:endParaRPr lang="en-US" dirty="0"/>
          </a:p>
        </p:txBody>
      </p:sp>
      <p:pic>
        <p:nvPicPr>
          <p:cNvPr id="15366" name="Picture 5" descr="C:\Users\Melissa\AppData\Local\Microsoft\Windows\Temporary Internet Files\Content.IE5\I0OYOZ9M\MP90038749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2133600"/>
            <a:ext cx="21494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180027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143000" y="152400"/>
            <a:ext cx="7354888" cy="1143000"/>
          </a:xfrm>
        </p:spPr>
        <p:txBody>
          <a:bodyPr/>
          <a:lstStyle/>
          <a:p>
            <a:r>
              <a:rPr lang="en-US" sz="3800"/>
              <a:t>Personal Financial Statements </a:t>
            </a:r>
            <a:r>
              <a:rPr lang="en-US" sz="2200">
                <a:solidFill>
                  <a:schemeClr val="tx1"/>
                </a:solidFill>
              </a:rPr>
              <a:t>(continued)</a:t>
            </a:r>
          </a:p>
        </p:txBody>
      </p:sp>
      <p:sp>
        <p:nvSpPr>
          <p:cNvPr id="16387" name="Rectangle 3"/>
          <p:cNvSpPr>
            <a:spLocks noGrp="1" noChangeArrowheads="1"/>
          </p:cNvSpPr>
          <p:nvPr>
            <p:ph idx="1"/>
          </p:nvPr>
        </p:nvSpPr>
        <p:spPr>
          <a:xfrm>
            <a:off x="838200" y="1660525"/>
            <a:ext cx="7315200" cy="4525963"/>
          </a:xfrm>
        </p:spPr>
        <p:txBody>
          <a:bodyPr>
            <a:normAutofit fontScale="92500" lnSpcReduction="10000"/>
          </a:bodyPr>
          <a:lstStyle/>
          <a:p>
            <a:pPr>
              <a:buFontTx/>
              <a:buNone/>
            </a:pPr>
            <a:r>
              <a:rPr lang="en-US" sz="2600" i="1" dirty="0"/>
              <a:t>	Net Worth</a:t>
            </a:r>
            <a:r>
              <a:rPr lang="en-US" sz="2600" dirty="0"/>
              <a:t> is an indication of the financial position at any given date</a:t>
            </a:r>
          </a:p>
          <a:p>
            <a:pPr>
              <a:buFontTx/>
              <a:buNone/>
            </a:pPr>
            <a:endParaRPr lang="en-US" sz="1000" dirty="0"/>
          </a:p>
          <a:p>
            <a:pPr>
              <a:buFontTx/>
              <a:buNone/>
            </a:pPr>
            <a:endParaRPr lang="en-US" sz="2800" b="1" dirty="0"/>
          </a:p>
          <a:p>
            <a:pPr>
              <a:buFontTx/>
              <a:buNone/>
            </a:pPr>
            <a:endParaRPr lang="en-US" sz="2800" b="1" dirty="0"/>
          </a:p>
          <a:p>
            <a:pPr>
              <a:buFontTx/>
              <a:buNone/>
            </a:pPr>
            <a:r>
              <a:rPr lang="en-US" sz="2800" b="1" dirty="0"/>
              <a:t>Ways to increase Net Worth</a:t>
            </a:r>
          </a:p>
          <a:p>
            <a:pPr>
              <a:buFontTx/>
              <a:buNone/>
            </a:pPr>
            <a:endParaRPr lang="en-US" sz="500" b="1" dirty="0"/>
          </a:p>
          <a:p>
            <a:r>
              <a:rPr lang="en-US" sz="2600" dirty="0"/>
              <a:t>Increasing your savings</a:t>
            </a:r>
          </a:p>
          <a:p>
            <a:r>
              <a:rPr lang="en-US" sz="2600" dirty="0"/>
              <a:t>Reducing spending</a:t>
            </a:r>
          </a:p>
          <a:p>
            <a:r>
              <a:rPr lang="en-US" sz="2600" dirty="0"/>
              <a:t>Increasing the value of investments and other possessions</a:t>
            </a:r>
          </a:p>
          <a:p>
            <a:r>
              <a:rPr lang="en-US" sz="2600" dirty="0"/>
              <a:t>Reducing the amounts you owe</a:t>
            </a:r>
          </a:p>
          <a:p>
            <a:pPr>
              <a:buFontTx/>
              <a:buNone/>
            </a:pPr>
            <a:endParaRPr lang="en-US" sz="2600" dirty="0"/>
          </a:p>
          <a:p>
            <a:pPr>
              <a:buFontTx/>
              <a:buNone/>
            </a:pPr>
            <a:endParaRPr lang="en-US" sz="2600" dirty="0"/>
          </a:p>
        </p:txBody>
      </p:sp>
      <p:sp>
        <p:nvSpPr>
          <p:cNvPr id="16389" name="Rectangle 4"/>
          <p:cNvSpPr>
            <a:spLocks noChangeArrowheads="1"/>
          </p:cNvSpPr>
          <p:nvPr/>
        </p:nvSpPr>
        <p:spPr bwMode="auto">
          <a:xfrm>
            <a:off x="7188200" y="59578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pic>
        <p:nvPicPr>
          <p:cNvPr id="1639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79" y="2590800"/>
            <a:ext cx="75438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8DC9084-B635-44BC-939E-175C0181EA15}" type="slidenum">
              <a:rPr lang="en-US" sz="1400">
                <a:cs typeface="Arial" panose="020B0604020202020204" pitchFamily="34" charset="0"/>
              </a:rPr>
              <a:pPr eaLnBrk="1" hangingPunct="1"/>
              <a:t>12</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4119385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228600"/>
            <a:ext cx="8074025" cy="1066800"/>
          </a:xfrm>
          <a:noFill/>
        </p:spPr>
        <p:txBody>
          <a:bodyPr lIns="90488" tIns="44450" rIns="90488" bIns="44450"/>
          <a:lstStyle/>
          <a:p>
            <a:r>
              <a:rPr lang="en-US" sz="3800"/>
              <a:t>Personal Financial Statements </a:t>
            </a:r>
            <a:r>
              <a:rPr lang="en-US" sz="2200">
                <a:solidFill>
                  <a:schemeClr val="tx1"/>
                </a:solidFill>
              </a:rPr>
              <a:t>(continued)</a:t>
            </a:r>
          </a:p>
        </p:txBody>
      </p:sp>
      <p:sp>
        <p:nvSpPr>
          <p:cNvPr id="17411" name="Rectangle 3"/>
          <p:cNvSpPr>
            <a:spLocks noGrp="1" noChangeArrowheads="1"/>
          </p:cNvSpPr>
          <p:nvPr>
            <p:ph idx="1"/>
          </p:nvPr>
        </p:nvSpPr>
        <p:spPr>
          <a:xfrm>
            <a:off x="457200" y="1066800"/>
            <a:ext cx="7162800" cy="5181600"/>
          </a:xfrm>
        </p:spPr>
        <p:txBody>
          <a:bodyPr lIns="90488" tIns="44450" rIns="90488" bIns="44450"/>
          <a:lstStyle/>
          <a:p>
            <a:pPr algn="ctr">
              <a:buSzPct val="90000"/>
              <a:buFontTx/>
              <a:buNone/>
            </a:pPr>
            <a:endParaRPr lang="en-US" sz="1000" b="1" dirty="0"/>
          </a:p>
          <a:p>
            <a:pPr algn="ctr">
              <a:buSzPct val="90000"/>
              <a:buFontTx/>
              <a:buNone/>
            </a:pPr>
            <a:r>
              <a:rPr lang="en-US" sz="2800" b="1" dirty="0"/>
              <a:t>THE CASH FLOW STATEMENT</a:t>
            </a:r>
          </a:p>
          <a:p>
            <a:pPr algn="ctr">
              <a:buSzPct val="90000"/>
              <a:buFontTx/>
              <a:buNone/>
            </a:pPr>
            <a:endParaRPr lang="en-US" sz="1000" b="1" dirty="0"/>
          </a:p>
          <a:p>
            <a:pPr>
              <a:buSzPct val="90000"/>
            </a:pPr>
            <a:r>
              <a:rPr lang="en-US" sz="2800" dirty="0"/>
              <a:t>Cash Flow is the actual inflow, outflow for a given time period</a:t>
            </a:r>
          </a:p>
          <a:p>
            <a:pPr>
              <a:buSzPct val="90000"/>
            </a:pPr>
            <a:endParaRPr lang="en-US" sz="1500" dirty="0"/>
          </a:p>
          <a:p>
            <a:pPr>
              <a:buSzPct val="90000"/>
            </a:pPr>
            <a:endParaRPr lang="en-US" sz="2800" dirty="0"/>
          </a:p>
          <a:p>
            <a:pPr>
              <a:buSzPct val="90000"/>
            </a:pPr>
            <a:endParaRPr lang="en-US" sz="2800" dirty="0"/>
          </a:p>
          <a:p>
            <a:pPr>
              <a:buSzPct val="90000"/>
            </a:pPr>
            <a:endParaRPr lang="en-US" sz="2800" dirty="0"/>
          </a:p>
          <a:p>
            <a:pPr>
              <a:buSzPct val="90000"/>
            </a:pPr>
            <a:r>
              <a:rPr lang="en-US" sz="2800" dirty="0"/>
              <a:t>The Cash Flow statement is also called </a:t>
            </a:r>
            <a:r>
              <a:rPr lang="en-US" sz="2800" b="1" i="1" dirty="0"/>
              <a:t>personal income and expenditure statement</a:t>
            </a:r>
          </a:p>
          <a:p>
            <a:pPr>
              <a:buSzPct val="90000"/>
              <a:buFontTx/>
              <a:buNone/>
            </a:pPr>
            <a:endParaRPr lang="en-US" sz="2800" i="1" dirty="0"/>
          </a:p>
        </p:txBody>
      </p:sp>
      <p:pic>
        <p:nvPicPr>
          <p:cNvPr id="1741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296" y="3282950"/>
            <a:ext cx="7315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5295299-231E-4924-A5C7-BBC8B8920403}" type="slidenum">
              <a:rPr lang="en-US" sz="1400">
                <a:cs typeface="Arial" panose="020B0604020202020204" pitchFamily="34" charset="0"/>
              </a:rPr>
              <a:pPr eaLnBrk="1" hangingPunct="1"/>
              <a:t>13</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7672449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295400" y="228600"/>
            <a:ext cx="7354888" cy="1143000"/>
          </a:xfrm>
        </p:spPr>
        <p:txBody>
          <a:bodyPr/>
          <a:lstStyle/>
          <a:p>
            <a:r>
              <a:rPr lang="en-US" sz="3800"/>
              <a:t>Personal Financial Statements </a:t>
            </a:r>
            <a:r>
              <a:rPr lang="en-US" sz="2200">
                <a:solidFill>
                  <a:schemeClr val="tx1"/>
                </a:solidFill>
              </a:rPr>
              <a:t>(continued)</a:t>
            </a:r>
          </a:p>
        </p:txBody>
      </p:sp>
      <p:sp>
        <p:nvSpPr>
          <p:cNvPr id="18435" name="Rectangle 3"/>
          <p:cNvSpPr>
            <a:spLocks noGrp="1" noChangeArrowheads="1"/>
          </p:cNvSpPr>
          <p:nvPr>
            <p:ph idx="1"/>
          </p:nvPr>
        </p:nvSpPr>
        <p:spPr>
          <a:xfrm>
            <a:off x="609600" y="1454331"/>
            <a:ext cx="7772400" cy="5029200"/>
          </a:xfrm>
        </p:spPr>
        <p:txBody>
          <a:bodyPr/>
          <a:lstStyle/>
          <a:p>
            <a:pPr algn="ctr">
              <a:lnSpc>
                <a:spcPct val="80000"/>
              </a:lnSpc>
              <a:buSzPct val="90000"/>
              <a:buFontTx/>
              <a:buNone/>
            </a:pPr>
            <a:r>
              <a:rPr lang="en-US" sz="2600" b="1" dirty="0"/>
              <a:t>THE CASH FLOW STATEMENT</a:t>
            </a:r>
          </a:p>
          <a:p>
            <a:pPr>
              <a:lnSpc>
                <a:spcPct val="80000"/>
              </a:lnSpc>
              <a:buSzPct val="90000"/>
              <a:buFontTx/>
              <a:buNone/>
            </a:pPr>
            <a:r>
              <a:rPr lang="en-US" sz="2600" dirty="0"/>
              <a:t>The process of preparing cash flows statement follows these steps</a:t>
            </a:r>
          </a:p>
          <a:p>
            <a:pPr>
              <a:lnSpc>
                <a:spcPct val="80000"/>
              </a:lnSpc>
              <a:buSzPct val="90000"/>
              <a:buFontTx/>
              <a:buNone/>
            </a:pPr>
            <a:endParaRPr lang="en-US" sz="600" dirty="0"/>
          </a:p>
          <a:p>
            <a:pPr>
              <a:lnSpc>
                <a:spcPct val="80000"/>
              </a:lnSpc>
              <a:buSzPct val="90000"/>
              <a:buFontTx/>
              <a:buNone/>
            </a:pPr>
            <a:endParaRPr lang="en-US" sz="600" b="1" dirty="0"/>
          </a:p>
          <a:p>
            <a:pPr>
              <a:lnSpc>
                <a:spcPct val="80000"/>
              </a:lnSpc>
              <a:buSzPct val="90000"/>
              <a:buFontTx/>
              <a:buNone/>
            </a:pPr>
            <a:r>
              <a:rPr lang="en-US" sz="2600" b="1" dirty="0"/>
              <a:t>STEP 1</a:t>
            </a:r>
            <a:r>
              <a:rPr lang="en-US" sz="2600" dirty="0"/>
              <a:t>: RECORD INCOME</a:t>
            </a:r>
          </a:p>
          <a:p>
            <a:pPr lvl="1">
              <a:lnSpc>
                <a:spcPct val="80000"/>
              </a:lnSpc>
              <a:buSzPct val="90000"/>
            </a:pPr>
            <a:r>
              <a:rPr lang="en-US" sz="2400" dirty="0"/>
              <a:t>Wages, salaries, and commissions</a:t>
            </a:r>
          </a:p>
          <a:p>
            <a:pPr lvl="1">
              <a:lnSpc>
                <a:spcPct val="80000"/>
              </a:lnSpc>
              <a:buSzPct val="90000"/>
            </a:pPr>
            <a:r>
              <a:rPr lang="en-US" sz="2400" dirty="0"/>
              <a:t>Self-employment business income</a:t>
            </a:r>
          </a:p>
          <a:p>
            <a:pPr lvl="1">
              <a:lnSpc>
                <a:spcPct val="80000"/>
              </a:lnSpc>
              <a:buSzPct val="90000"/>
            </a:pPr>
            <a:r>
              <a:rPr lang="en-US" sz="2400" dirty="0"/>
              <a:t>Savings and investment income</a:t>
            </a:r>
          </a:p>
          <a:p>
            <a:pPr lvl="1">
              <a:lnSpc>
                <a:spcPct val="80000"/>
              </a:lnSpc>
              <a:buSzPct val="90000"/>
            </a:pPr>
            <a:r>
              <a:rPr lang="en-US" sz="2400" dirty="0"/>
              <a:t>Gifts, grants, scholarships and educational loans</a:t>
            </a:r>
          </a:p>
          <a:p>
            <a:pPr lvl="1">
              <a:lnSpc>
                <a:spcPct val="80000"/>
              </a:lnSpc>
              <a:buSzPct val="90000"/>
            </a:pPr>
            <a:r>
              <a:rPr lang="en-US" sz="2400" dirty="0"/>
              <a:t>Government payments, such as Social Security, public assistance, and unemployment benefits</a:t>
            </a:r>
          </a:p>
          <a:p>
            <a:pPr lvl="1">
              <a:lnSpc>
                <a:spcPct val="80000"/>
              </a:lnSpc>
              <a:buSzPct val="90000"/>
            </a:pPr>
            <a:r>
              <a:rPr lang="en-US" sz="2400" dirty="0"/>
              <a:t>Amounts received from pension and retirement programs</a:t>
            </a:r>
          </a:p>
          <a:p>
            <a:pPr lvl="1">
              <a:lnSpc>
                <a:spcPct val="80000"/>
              </a:lnSpc>
              <a:buSzPct val="90000"/>
            </a:pPr>
            <a:r>
              <a:rPr lang="en-US" sz="2400" dirty="0"/>
              <a:t>Alimony and child support payments</a:t>
            </a:r>
          </a:p>
          <a:p>
            <a:pPr>
              <a:lnSpc>
                <a:spcPct val="80000"/>
              </a:lnSpc>
            </a:pPr>
            <a:endParaRPr lang="en-US" sz="2800" dirty="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12086785-50F9-403F-A519-D0AA1C641FD3}" type="slidenum">
              <a:rPr lang="en-US" sz="1400">
                <a:cs typeface="Arial" panose="020B0604020202020204" pitchFamily="34" charset="0"/>
              </a:rPr>
              <a:pPr eaLnBrk="1" hangingPunct="1"/>
              <a:t>14</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239491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95400" y="228600"/>
            <a:ext cx="7354888" cy="1143000"/>
          </a:xfrm>
        </p:spPr>
        <p:txBody>
          <a:bodyPr/>
          <a:lstStyle/>
          <a:p>
            <a:r>
              <a:rPr lang="en-US" sz="3800"/>
              <a:t>Personal Financial Statements </a:t>
            </a:r>
            <a:r>
              <a:rPr lang="en-US" sz="2200">
                <a:solidFill>
                  <a:schemeClr val="tx1"/>
                </a:solidFill>
              </a:rPr>
              <a:t>(continued)</a:t>
            </a:r>
          </a:p>
        </p:txBody>
      </p:sp>
      <p:sp>
        <p:nvSpPr>
          <p:cNvPr id="19459" name="Rectangle 3"/>
          <p:cNvSpPr>
            <a:spLocks noGrp="1" noChangeArrowheads="1"/>
          </p:cNvSpPr>
          <p:nvPr>
            <p:ph idx="1"/>
          </p:nvPr>
        </p:nvSpPr>
        <p:spPr/>
        <p:txBody>
          <a:bodyPr/>
          <a:lstStyle/>
          <a:p>
            <a:pPr>
              <a:lnSpc>
                <a:spcPct val="90000"/>
              </a:lnSpc>
              <a:buFontTx/>
              <a:buNone/>
            </a:pPr>
            <a:endParaRPr lang="en-US" sz="1200" b="1"/>
          </a:p>
          <a:p>
            <a:pPr>
              <a:lnSpc>
                <a:spcPct val="90000"/>
              </a:lnSpc>
              <a:buFontTx/>
              <a:buNone/>
            </a:pPr>
            <a:r>
              <a:rPr lang="en-US" sz="2600" b="1"/>
              <a:t>STEP 2</a:t>
            </a:r>
            <a:r>
              <a:rPr lang="en-US" sz="2600"/>
              <a:t>: RECORD CASH OUTFLOWS</a:t>
            </a:r>
          </a:p>
          <a:p>
            <a:pPr lvl="1">
              <a:lnSpc>
                <a:spcPct val="90000"/>
              </a:lnSpc>
            </a:pPr>
            <a:r>
              <a:rPr lang="en-US" sz="2600"/>
              <a:t>Fixed Expenses</a:t>
            </a:r>
          </a:p>
          <a:p>
            <a:pPr lvl="1">
              <a:lnSpc>
                <a:spcPct val="90000"/>
              </a:lnSpc>
            </a:pPr>
            <a:endParaRPr lang="en-US" sz="600"/>
          </a:p>
          <a:p>
            <a:pPr lvl="1">
              <a:lnSpc>
                <a:spcPct val="90000"/>
              </a:lnSpc>
            </a:pPr>
            <a:r>
              <a:rPr lang="en-US" sz="2600"/>
              <a:t>Variable expenses</a:t>
            </a:r>
          </a:p>
          <a:p>
            <a:pPr lvl="1">
              <a:lnSpc>
                <a:spcPct val="90000"/>
              </a:lnSpc>
            </a:pPr>
            <a:endParaRPr lang="en-US" sz="1500"/>
          </a:p>
          <a:p>
            <a:pPr>
              <a:lnSpc>
                <a:spcPct val="90000"/>
              </a:lnSpc>
              <a:buFontTx/>
              <a:buNone/>
            </a:pPr>
            <a:r>
              <a:rPr lang="en-US" sz="2600" b="1"/>
              <a:t>STEP 3</a:t>
            </a:r>
            <a:r>
              <a:rPr lang="en-US" sz="2600"/>
              <a:t>: DETERMINE NET CASH FLOWS</a:t>
            </a:r>
          </a:p>
          <a:p>
            <a:pPr lvl="1">
              <a:lnSpc>
                <a:spcPct val="90000"/>
              </a:lnSpc>
            </a:pPr>
            <a:r>
              <a:rPr lang="en-US" sz="2600"/>
              <a:t>The difference between income and outflows can either be positive or negative</a:t>
            </a:r>
          </a:p>
          <a:p>
            <a:pPr lvl="1">
              <a:lnSpc>
                <a:spcPct val="90000"/>
              </a:lnSpc>
            </a:pPr>
            <a:endParaRPr lang="en-US" sz="600"/>
          </a:p>
          <a:p>
            <a:pPr lvl="1">
              <a:lnSpc>
                <a:spcPct val="90000"/>
              </a:lnSpc>
            </a:pPr>
            <a:r>
              <a:rPr lang="en-US" sz="2600"/>
              <a:t>Cash flow statement provides the foundation for preparing and implementing a spending, saving, and investment plan</a:t>
            </a:r>
          </a:p>
          <a:p>
            <a:pPr lvl="1">
              <a:lnSpc>
                <a:spcPct val="90000"/>
              </a:lnSpc>
              <a:buFontTx/>
              <a:buNone/>
            </a:pPr>
            <a:endParaRPr lang="en-US" sz="260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FB7BF298-0DF1-4A90-B563-3DB833A8D18F}" type="slidenum">
              <a:rPr lang="en-US" sz="1400">
                <a:cs typeface="Arial" panose="020B0604020202020204" pitchFamily="34" charset="0"/>
              </a:rPr>
              <a:pPr eaLnBrk="1" hangingPunct="1"/>
              <a:t>15</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687624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Balance Sheet</a:t>
            </a:r>
          </a:p>
        </p:txBody>
      </p:sp>
      <p:sp>
        <p:nvSpPr>
          <p:cNvPr id="3" name="Content Placeholder 2"/>
          <p:cNvSpPr>
            <a:spLocks noGrp="1"/>
          </p:cNvSpPr>
          <p:nvPr>
            <p:ph sz="half" idx="1"/>
          </p:nvPr>
        </p:nvSpPr>
        <p:spPr/>
        <p:txBody>
          <a:bodyPr/>
          <a:lstStyle/>
          <a:p>
            <a:r>
              <a:rPr lang="en-US" b="1" dirty="0"/>
              <a:t>Assets</a:t>
            </a:r>
          </a:p>
          <a:p>
            <a:r>
              <a:rPr lang="en-US" dirty="0"/>
              <a:t>Liquid Assets</a:t>
            </a:r>
          </a:p>
          <a:p>
            <a:r>
              <a:rPr lang="en-US" dirty="0"/>
              <a:t>Real Estate</a:t>
            </a:r>
          </a:p>
          <a:p>
            <a:r>
              <a:rPr lang="en-US" dirty="0"/>
              <a:t>Personal Possessions</a:t>
            </a:r>
          </a:p>
          <a:p>
            <a:r>
              <a:rPr lang="en-US" dirty="0"/>
              <a:t>Investments and Retirement Assets</a:t>
            </a:r>
          </a:p>
        </p:txBody>
      </p:sp>
      <p:sp>
        <p:nvSpPr>
          <p:cNvPr id="4" name="Content Placeholder 3"/>
          <p:cNvSpPr>
            <a:spLocks noGrp="1"/>
          </p:cNvSpPr>
          <p:nvPr>
            <p:ph sz="half" idx="2"/>
          </p:nvPr>
        </p:nvSpPr>
        <p:spPr/>
        <p:txBody>
          <a:bodyPr/>
          <a:lstStyle/>
          <a:p>
            <a:r>
              <a:rPr lang="en-US" b="1" dirty="0"/>
              <a:t>Liabilities</a:t>
            </a:r>
          </a:p>
          <a:p>
            <a:r>
              <a:rPr lang="en-US" dirty="0"/>
              <a:t>Current Liabilities</a:t>
            </a:r>
          </a:p>
          <a:p>
            <a:r>
              <a:rPr lang="en-US" dirty="0"/>
              <a:t>Long-Term Liabilities</a:t>
            </a:r>
          </a:p>
          <a:p>
            <a:endParaRPr lang="en-US" dirty="0"/>
          </a:p>
          <a:p>
            <a:r>
              <a:rPr lang="en-US" b="1" dirty="0"/>
              <a:t>Net Worth</a:t>
            </a:r>
            <a:endParaRPr lang="en-US" dirty="0"/>
          </a:p>
          <a:p>
            <a:r>
              <a:rPr lang="en-US" dirty="0"/>
              <a:t>Assets - Liabilities</a:t>
            </a:r>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546800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Liquid Assets</a:t>
            </a:r>
          </a:p>
        </p:txBody>
      </p:sp>
      <p:sp>
        <p:nvSpPr>
          <p:cNvPr id="3" name="Content Placeholder 2"/>
          <p:cNvSpPr>
            <a:spLocks noGrp="1"/>
          </p:cNvSpPr>
          <p:nvPr>
            <p:ph idx="1"/>
          </p:nvPr>
        </p:nvSpPr>
        <p:spPr/>
        <p:txBody>
          <a:bodyPr/>
          <a:lstStyle/>
          <a:p>
            <a:r>
              <a:rPr lang="en-US" dirty="0"/>
              <a:t>Jane has a current account that currently has THB 6,750 in it.</a:t>
            </a:r>
          </a:p>
          <a:p>
            <a:r>
              <a:rPr lang="en-US" dirty="0"/>
              <a:t>Jane has a savings account with a THB 15,000 balance</a:t>
            </a:r>
          </a:p>
          <a:p>
            <a:endParaRPr lang="en-US" dirty="0"/>
          </a:p>
          <a:p>
            <a:r>
              <a:rPr lang="en-US" b="1" dirty="0"/>
              <a:t>Total Liquid Assets = THB 21,750 (6,750 + 15,000)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332604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Personal Possessions</a:t>
            </a:r>
          </a:p>
        </p:txBody>
      </p:sp>
      <p:sp>
        <p:nvSpPr>
          <p:cNvPr id="3" name="Content Placeholder 2"/>
          <p:cNvSpPr>
            <a:spLocks noGrp="1"/>
          </p:cNvSpPr>
          <p:nvPr>
            <p:ph idx="1"/>
          </p:nvPr>
        </p:nvSpPr>
        <p:spPr/>
        <p:txBody>
          <a:bodyPr/>
          <a:lstStyle/>
          <a:p>
            <a:r>
              <a:rPr lang="en-US" dirty="0"/>
              <a:t>Toyota year 2000 valued at THB 98,000</a:t>
            </a:r>
          </a:p>
          <a:p>
            <a:r>
              <a:rPr lang="en-US" dirty="0"/>
              <a:t>Laptop at THB 35,000</a:t>
            </a:r>
          </a:p>
          <a:p>
            <a:r>
              <a:rPr lang="en-US" dirty="0"/>
              <a:t>iPad at THB 22,000</a:t>
            </a:r>
          </a:p>
          <a:p>
            <a:r>
              <a:rPr lang="en-US" dirty="0"/>
              <a:t>Jewelry worth THB 88,000</a:t>
            </a:r>
          </a:p>
          <a:p>
            <a:endParaRPr lang="en-US" dirty="0"/>
          </a:p>
          <a:p>
            <a:r>
              <a:rPr lang="en-US" b="1" dirty="0"/>
              <a:t>Total Value of Personal Possessions</a:t>
            </a:r>
            <a:r>
              <a:rPr lang="en-US" dirty="0"/>
              <a:t> </a:t>
            </a:r>
            <a:r>
              <a:rPr lang="en-US" b="1" dirty="0"/>
              <a:t>THB 243,000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856821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Investment Assets</a:t>
            </a:r>
          </a:p>
        </p:txBody>
      </p:sp>
      <p:sp>
        <p:nvSpPr>
          <p:cNvPr id="3" name="Content Placeholder 2"/>
          <p:cNvSpPr>
            <a:spLocks noGrp="1"/>
          </p:cNvSpPr>
          <p:nvPr>
            <p:ph idx="1"/>
          </p:nvPr>
        </p:nvSpPr>
        <p:spPr/>
        <p:txBody>
          <a:bodyPr/>
          <a:lstStyle/>
          <a:p>
            <a:r>
              <a:rPr lang="en-US" dirty="0"/>
              <a:t>Mutual Fund Account 	THB 55,000</a:t>
            </a:r>
          </a:p>
          <a:p>
            <a:r>
              <a:rPr lang="en-US" dirty="0"/>
              <a:t>Retirement Account at Work	THB 21,000</a:t>
            </a:r>
          </a:p>
          <a:p>
            <a:r>
              <a:rPr lang="en-US" dirty="0"/>
              <a:t>Equity Account		THB 30,000</a:t>
            </a:r>
          </a:p>
          <a:p>
            <a:endParaRPr lang="en-US" dirty="0"/>
          </a:p>
          <a:p>
            <a:r>
              <a:rPr lang="en-US" b="1" dirty="0"/>
              <a:t>Total Value			THB 106,000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594823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of Jane’s Assets</a:t>
            </a:r>
          </a:p>
        </p:txBody>
      </p:sp>
      <p:sp>
        <p:nvSpPr>
          <p:cNvPr id="3" name="Content Placeholder 2"/>
          <p:cNvSpPr>
            <a:spLocks noGrp="1"/>
          </p:cNvSpPr>
          <p:nvPr>
            <p:ph idx="1"/>
          </p:nvPr>
        </p:nvSpPr>
        <p:spPr/>
        <p:txBody>
          <a:bodyPr/>
          <a:lstStyle/>
          <a:p>
            <a:r>
              <a:rPr lang="en-US" dirty="0"/>
              <a:t>Liquid Assets 	THB 21,750</a:t>
            </a:r>
          </a:p>
          <a:p>
            <a:r>
              <a:rPr lang="en-US" dirty="0"/>
              <a:t>Personal Possessions	THB 243,000</a:t>
            </a:r>
          </a:p>
          <a:p>
            <a:r>
              <a:rPr lang="en-US" dirty="0"/>
              <a:t>Investments		THB 106,000</a:t>
            </a:r>
          </a:p>
          <a:p>
            <a:endParaRPr lang="en-US" dirty="0"/>
          </a:p>
          <a:p>
            <a:r>
              <a:rPr lang="en-US" b="1" dirty="0"/>
              <a:t>Total Assets		THB 370,750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042921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Current Liabilities</a:t>
            </a:r>
          </a:p>
        </p:txBody>
      </p:sp>
      <p:sp>
        <p:nvSpPr>
          <p:cNvPr id="3" name="Content Placeholder 2"/>
          <p:cNvSpPr>
            <a:spLocks noGrp="1"/>
          </p:cNvSpPr>
          <p:nvPr>
            <p:ph idx="1"/>
          </p:nvPr>
        </p:nvSpPr>
        <p:spPr/>
        <p:txBody>
          <a:bodyPr/>
          <a:lstStyle/>
          <a:p>
            <a:r>
              <a:rPr lang="en-US" dirty="0"/>
              <a:t>Credit Card Balance				THB 41,000</a:t>
            </a:r>
          </a:p>
          <a:p>
            <a:r>
              <a:rPr lang="en-US" dirty="0"/>
              <a:t>Balance on Automobile loan			THB 75,000</a:t>
            </a:r>
          </a:p>
          <a:p>
            <a:r>
              <a:rPr lang="en-US" dirty="0"/>
              <a:t>Installment Loans on Computer and iPad	THB 35,000</a:t>
            </a:r>
          </a:p>
          <a:p>
            <a:endParaRPr lang="en-US" dirty="0"/>
          </a:p>
          <a:p>
            <a:r>
              <a:rPr lang="en-US" b="1" dirty="0"/>
              <a:t>Total Current Liabilities			THB 151,000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620436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Long-Term Liabilities</a:t>
            </a:r>
          </a:p>
        </p:txBody>
      </p:sp>
      <p:sp>
        <p:nvSpPr>
          <p:cNvPr id="3" name="Content Placeholder 2"/>
          <p:cNvSpPr>
            <a:spLocks noGrp="1"/>
          </p:cNvSpPr>
          <p:nvPr>
            <p:ph idx="1"/>
          </p:nvPr>
        </p:nvSpPr>
        <p:spPr/>
        <p:txBody>
          <a:bodyPr/>
          <a:lstStyle/>
          <a:p>
            <a:r>
              <a:rPr lang="en-US" dirty="0"/>
              <a:t>Student Loan Balance		THB 85,000</a:t>
            </a:r>
          </a:p>
          <a:p>
            <a:endParaRPr lang="en-US" dirty="0"/>
          </a:p>
          <a:p>
            <a:r>
              <a:rPr lang="en-US" b="1" dirty="0"/>
              <a:t>Total Long-Term Liabilities		THB 85,000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877126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Total Liabilities</a:t>
            </a:r>
          </a:p>
        </p:txBody>
      </p:sp>
      <p:sp>
        <p:nvSpPr>
          <p:cNvPr id="3" name="Content Placeholder 2"/>
          <p:cNvSpPr>
            <a:spLocks noGrp="1"/>
          </p:cNvSpPr>
          <p:nvPr>
            <p:ph idx="1"/>
          </p:nvPr>
        </p:nvSpPr>
        <p:spPr/>
        <p:txBody>
          <a:bodyPr/>
          <a:lstStyle/>
          <a:p>
            <a:r>
              <a:rPr lang="en-US" dirty="0"/>
              <a:t>Jane’s Current Liabilities		THB 151,000</a:t>
            </a:r>
          </a:p>
          <a:p>
            <a:r>
              <a:rPr lang="en-US" dirty="0"/>
              <a:t>Jane’s Long-Term Liabilities		THB 85,000</a:t>
            </a:r>
          </a:p>
          <a:p>
            <a:endParaRPr lang="en-US" dirty="0"/>
          </a:p>
          <a:p>
            <a:endParaRPr lang="en-US" dirty="0"/>
          </a:p>
          <a:p>
            <a:r>
              <a:rPr lang="en-US" b="1" dirty="0"/>
              <a:t>Total Liabilities			THB 236,000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94973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Net Worth</a:t>
            </a:r>
          </a:p>
        </p:txBody>
      </p:sp>
      <p:sp>
        <p:nvSpPr>
          <p:cNvPr id="3" name="Content Placeholder 2"/>
          <p:cNvSpPr>
            <a:spLocks noGrp="1"/>
          </p:cNvSpPr>
          <p:nvPr>
            <p:ph idx="1"/>
          </p:nvPr>
        </p:nvSpPr>
        <p:spPr/>
        <p:txBody>
          <a:bodyPr/>
          <a:lstStyle/>
          <a:p>
            <a:r>
              <a:rPr lang="en-US" dirty="0"/>
              <a:t>Net Worth = Assets – Liabilities</a:t>
            </a:r>
          </a:p>
          <a:p>
            <a:endParaRPr lang="en-US" dirty="0"/>
          </a:p>
          <a:p>
            <a:r>
              <a:rPr lang="en-US" dirty="0"/>
              <a:t>Jane’s Net Worth = THB 370,750 – THB 236,000</a:t>
            </a:r>
          </a:p>
          <a:p>
            <a:pPr marL="114300" indent="0">
              <a:buNone/>
            </a:pPr>
            <a:r>
              <a:rPr lang="en-US" dirty="0"/>
              <a:t>		        = </a:t>
            </a:r>
            <a:r>
              <a:rPr lang="en-US" b="1" dirty="0"/>
              <a:t>THB 134,750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623082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Personal Cash Flow</a:t>
            </a:r>
          </a:p>
        </p:txBody>
      </p:sp>
      <p:sp>
        <p:nvSpPr>
          <p:cNvPr id="3" name="Content Placeholder 2"/>
          <p:cNvSpPr>
            <a:spLocks noGrp="1"/>
          </p:cNvSpPr>
          <p:nvPr>
            <p:ph idx="1"/>
          </p:nvPr>
        </p:nvSpPr>
        <p:spPr/>
        <p:txBody>
          <a:bodyPr/>
          <a:lstStyle/>
          <a:p>
            <a:r>
              <a:rPr lang="en-US" dirty="0"/>
              <a:t>Jane has a pretty good understanding of what income she can expect for a month. However, she realizes that she does not understand completely where her money is going. </a:t>
            </a:r>
          </a:p>
          <a:p>
            <a:endParaRPr lang="en-US" dirty="0"/>
          </a:p>
          <a:p>
            <a:r>
              <a:rPr lang="en-US" dirty="0"/>
              <a:t>She knows she stops by the ATM about once a week but does not know where her cash goes. She knows it will not be easy, but she decides to track her cash expenditures for at least one month to determine what she spends.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40327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Monthly Income</a:t>
            </a:r>
          </a:p>
        </p:txBody>
      </p:sp>
      <p:sp>
        <p:nvSpPr>
          <p:cNvPr id="3" name="Content Placeholder 2"/>
          <p:cNvSpPr>
            <a:spLocks noGrp="1"/>
          </p:cNvSpPr>
          <p:nvPr>
            <p:ph idx="1"/>
          </p:nvPr>
        </p:nvSpPr>
        <p:spPr/>
        <p:txBody>
          <a:bodyPr/>
          <a:lstStyle/>
          <a:p>
            <a:r>
              <a:rPr lang="en-US" dirty="0"/>
              <a:t>Salary Gross			THB 21,000</a:t>
            </a:r>
          </a:p>
          <a:p>
            <a:r>
              <a:rPr lang="en-US" dirty="0"/>
              <a:t>Less Deductions</a:t>
            </a:r>
          </a:p>
          <a:p>
            <a:pPr lvl="1"/>
            <a:r>
              <a:rPr lang="en-US" dirty="0"/>
              <a:t>Personal Income Tax		THB 1,760</a:t>
            </a:r>
          </a:p>
          <a:p>
            <a:pPr lvl="1"/>
            <a:r>
              <a:rPr lang="en-US" dirty="0"/>
              <a:t>Social Security		THB 750</a:t>
            </a:r>
          </a:p>
          <a:p>
            <a:pPr lvl="1"/>
            <a:endParaRPr lang="en-US" dirty="0"/>
          </a:p>
          <a:p>
            <a:pPr algn="thaiDist"/>
            <a:r>
              <a:rPr lang="en-US" b="1" dirty="0"/>
              <a:t>Salary Net			THB 18,490</a:t>
            </a:r>
          </a:p>
          <a:p>
            <a:pPr algn="thaiDist"/>
            <a:r>
              <a:rPr lang="en-US" dirty="0"/>
              <a:t>Interest Income		THB 60</a:t>
            </a:r>
          </a:p>
          <a:p>
            <a:pPr algn="thaiDist"/>
            <a:r>
              <a:rPr lang="en-US" dirty="0"/>
              <a:t>Income on Investments	THB 420</a:t>
            </a:r>
          </a:p>
          <a:p>
            <a:pPr algn="thaiDist"/>
            <a:endParaRPr lang="en-US" dirty="0"/>
          </a:p>
          <a:p>
            <a:pPr algn="thaiDist"/>
            <a:r>
              <a:rPr lang="en-US" b="1" dirty="0"/>
              <a:t>Total Income 		THB 18,970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75378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Fixed Monthly Expenses</a:t>
            </a:r>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dirty="0"/>
              <a:t>Internet				THB 520</a:t>
            </a:r>
          </a:p>
          <a:p>
            <a:r>
              <a:rPr lang="en-US" dirty="0"/>
              <a:t>Automobile Insurance		THB 230</a:t>
            </a:r>
          </a:p>
          <a:p>
            <a:r>
              <a:rPr lang="en-US" dirty="0"/>
              <a:t>Credit Card Payment			THB 400</a:t>
            </a:r>
          </a:p>
          <a:p>
            <a:endParaRPr lang="en-US" dirty="0"/>
          </a:p>
          <a:p>
            <a:r>
              <a:rPr lang="en-US" b="1" dirty="0"/>
              <a:t>Total Fixed Expenses			THB 10,830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24966338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Variable Monthly Expenses</a:t>
            </a:r>
          </a:p>
        </p:txBody>
      </p:sp>
      <p:sp>
        <p:nvSpPr>
          <p:cNvPr id="3" name="Content Placeholder 2"/>
          <p:cNvSpPr>
            <a:spLocks noGrp="1"/>
          </p:cNvSpPr>
          <p:nvPr>
            <p:ph idx="1"/>
          </p:nvPr>
        </p:nvSpPr>
        <p:spPr/>
        <p:txBody>
          <a:bodyPr/>
          <a:lstStyle/>
          <a:p>
            <a:r>
              <a:rPr lang="en-US" dirty="0"/>
              <a:t>Food at Home			THB 1,100</a:t>
            </a:r>
          </a:p>
          <a:p>
            <a:r>
              <a:rPr lang="en-US" dirty="0"/>
              <a:t>Food away from Home		THB 3,680</a:t>
            </a:r>
          </a:p>
          <a:p>
            <a:r>
              <a:rPr lang="en-US" dirty="0"/>
              <a:t>Clothing				THB 1,250</a:t>
            </a:r>
          </a:p>
          <a:p>
            <a:r>
              <a:rPr lang="en-US" dirty="0"/>
              <a:t>Cell Phone				THB 460</a:t>
            </a:r>
          </a:p>
          <a:p>
            <a:r>
              <a:rPr lang="en-US" dirty="0"/>
              <a:t>Utilities				THB 790</a:t>
            </a:r>
          </a:p>
          <a:p>
            <a:r>
              <a:rPr lang="en-US" dirty="0"/>
              <a:t>Personal Care			THB 1,200</a:t>
            </a:r>
          </a:p>
          <a:p>
            <a:r>
              <a:rPr lang="en-US" dirty="0"/>
              <a:t>Gas					THB 590</a:t>
            </a:r>
          </a:p>
          <a:p>
            <a:endParaRPr lang="en-US" dirty="0"/>
          </a:p>
          <a:p>
            <a:r>
              <a:rPr lang="en-US" b="1" dirty="0"/>
              <a:t>Total Variable Expenses		THB 9,070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2297079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Monthly Cash Surplus or Deficit</a:t>
            </a:r>
          </a:p>
        </p:txBody>
      </p:sp>
      <p:sp>
        <p:nvSpPr>
          <p:cNvPr id="3" name="Content Placeholder 2"/>
          <p:cNvSpPr>
            <a:spLocks noGrp="1"/>
          </p:cNvSpPr>
          <p:nvPr>
            <p:ph idx="1"/>
          </p:nvPr>
        </p:nvSpPr>
        <p:spPr/>
        <p:txBody>
          <a:bodyPr/>
          <a:lstStyle/>
          <a:p>
            <a:r>
              <a:rPr lang="en-US" dirty="0"/>
              <a:t>Cash Surplus (Deficit) = + Monthly Net Income </a:t>
            </a:r>
          </a:p>
          <a:p>
            <a:pPr marL="114300" indent="0">
              <a:buNone/>
            </a:pPr>
            <a:r>
              <a:rPr lang="en-US" dirty="0"/>
              <a:t>			    – Monthly Fixed Expenses </a:t>
            </a:r>
          </a:p>
          <a:p>
            <a:pPr marL="114300" indent="0">
              <a:buNone/>
            </a:pPr>
            <a:r>
              <a:rPr lang="en-US" dirty="0"/>
              <a:t>			    – Monthly Variable Expenses</a:t>
            </a:r>
          </a:p>
          <a:p>
            <a:pPr marL="114300" indent="0">
              <a:buNone/>
            </a:pPr>
            <a:endParaRPr lang="en-US" dirty="0"/>
          </a:p>
          <a:p>
            <a:pPr marL="114300" indent="0">
              <a:buNone/>
            </a:pPr>
            <a:endParaRPr lang="en-US" dirty="0"/>
          </a:p>
          <a:p>
            <a:pPr marL="114300" indent="0">
              <a:buNone/>
            </a:pPr>
            <a:endParaRPr lang="en-US" dirty="0"/>
          </a:p>
          <a:p>
            <a:pPr marL="114300" indent="0">
              <a:buNone/>
            </a:pPr>
            <a:r>
              <a:rPr lang="en-US" b="1" dirty="0"/>
              <a:t>Jane’s (Deficit) = + THB 18,970 – THB 10,830 – THB 9,070</a:t>
            </a:r>
          </a:p>
          <a:p>
            <a:pPr marL="114300" indent="0">
              <a:buNone/>
            </a:pPr>
            <a:r>
              <a:rPr lang="en-US" b="1" dirty="0"/>
              <a:t>		= (THB 930)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197094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27088" y="260350"/>
            <a:ext cx="7783512" cy="1143000"/>
          </a:xfrm>
        </p:spPr>
        <p:txBody>
          <a:bodyPr/>
          <a:lstStyle/>
          <a:p>
            <a:r>
              <a:rPr lang="en-US" sz="3800" dirty="0"/>
              <a:t>Budgeting for Skilled Money Management </a:t>
            </a:r>
            <a:endParaRPr lang="en-US" sz="2200" dirty="0">
              <a:solidFill>
                <a:schemeClr val="tx1"/>
              </a:solidFill>
            </a:endParaRPr>
          </a:p>
        </p:txBody>
      </p:sp>
      <p:sp>
        <p:nvSpPr>
          <p:cNvPr id="22531" name="Rectangle 3"/>
          <p:cNvSpPr>
            <a:spLocks noGrp="1" noChangeArrowheads="1"/>
          </p:cNvSpPr>
          <p:nvPr>
            <p:ph idx="1"/>
          </p:nvPr>
        </p:nvSpPr>
        <p:spPr>
          <a:xfrm>
            <a:off x="457200" y="1676400"/>
            <a:ext cx="7772400" cy="4373563"/>
          </a:xfrm>
        </p:spPr>
        <p:txBody>
          <a:bodyPr/>
          <a:lstStyle/>
          <a:p>
            <a:pPr marL="609600" indent="-609600" algn="ctr">
              <a:buFontTx/>
              <a:buNone/>
            </a:pPr>
            <a:r>
              <a:rPr lang="en-US" sz="2600" b="1"/>
              <a:t>CHARACTERISTICS OF SUCCESSFUL BUDGETING</a:t>
            </a:r>
          </a:p>
          <a:p>
            <a:pPr marL="609600" indent="-609600" algn="ctr">
              <a:buFontTx/>
              <a:buNone/>
            </a:pPr>
            <a:endParaRPr lang="en-US" sz="1000" b="1"/>
          </a:p>
          <a:p>
            <a:pPr marL="990600" lvl="1" indent="-533400"/>
            <a:r>
              <a:rPr lang="en-US" sz="2600"/>
              <a:t>Well-planned</a:t>
            </a:r>
          </a:p>
          <a:p>
            <a:pPr marL="990600" lvl="1" indent="-533400"/>
            <a:r>
              <a:rPr lang="en-US" sz="2600"/>
              <a:t>Realistic</a:t>
            </a:r>
          </a:p>
          <a:p>
            <a:pPr marL="990600" lvl="1" indent="-533400"/>
            <a:r>
              <a:rPr lang="en-US" sz="2600"/>
              <a:t>Flexible </a:t>
            </a:r>
          </a:p>
          <a:p>
            <a:pPr marL="990600" lvl="1" indent="-533400"/>
            <a:r>
              <a:rPr lang="en-US" sz="2600"/>
              <a:t>Clearly communicated</a:t>
            </a:r>
          </a:p>
          <a:p>
            <a:pPr marL="990600" lvl="1" indent="-533400">
              <a:buFontTx/>
              <a:buNone/>
            </a:pPr>
            <a:endParaRPr lang="en-US" sz="26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780848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and Implementing a Budget</a:t>
            </a:r>
          </a:p>
        </p:txBody>
      </p:sp>
      <p:sp>
        <p:nvSpPr>
          <p:cNvPr id="3" name="Content Placeholder 2"/>
          <p:cNvSpPr>
            <a:spLocks noGrp="1"/>
          </p:cNvSpPr>
          <p:nvPr>
            <p:ph idx="1"/>
          </p:nvPr>
        </p:nvSpPr>
        <p:spPr/>
        <p:txBody>
          <a:bodyPr/>
          <a:lstStyle/>
          <a:p>
            <a:r>
              <a:rPr lang="en-US" dirty="0"/>
              <a:t>Assessing Jane’s Current Situation</a:t>
            </a:r>
          </a:p>
          <a:p>
            <a:r>
              <a:rPr lang="en-US" dirty="0"/>
              <a:t>Planning her Financial Direction</a:t>
            </a:r>
          </a:p>
          <a:p>
            <a:r>
              <a:rPr lang="en-US" dirty="0"/>
              <a:t>Implementing Her Budget</a:t>
            </a:r>
          </a:p>
          <a:p>
            <a:r>
              <a:rPr lang="en-US" dirty="0"/>
              <a:t>Evaluating Her Budget Program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4336039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 Strategies</a:t>
            </a:r>
          </a:p>
        </p:txBody>
      </p:sp>
      <p:sp>
        <p:nvSpPr>
          <p:cNvPr id="3" name="Content Placeholder 2"/>
          <p:cNvSpPr>
            <a:spLocks noGrp="1"/>
          </p:cNvSpPr>
          <p:nvPr>
            <p:ph idx="1"/>
          </p:nvPr>
        </p:nvSpPr>
        <p:spPr/>
        <p:txBody>
          <a:bodyPr/>
          <a:lstStyle/>
          <a:p>
            <a:r>
              <a:rPr lang="en-US" dirty="0"/>
              <a:t>Jane realizes she needs to cut back on her spending if she wants to reach her financial goals. She looks at what she spent this last month and realizes there are several places she can save. One of her biggest expenses for the month is eating out  She decides to eat at home more. However, she wants to make sure she can stick to her budget, so she wants to build in some fun activities.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8714215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Fixed Expenses</a:t>
            </a:r>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b="1" dirty="0"/>
              <a:t>Internet				THB 280</a:t>
            </a:r>
          </a:p>
          <a:p>
            <a:r>
              <a:rPr lang="en-US" dirty="0"/>
              <a:t>Automobile Insurance		THB 230</a:t>
            </a:r>
          </a:p>
          <a:p>
            <a:r>
              <a:rPr lang="en-US" b="1" dirty="0"/>
              <a:t>Credit Card Payment			THB 800</a:t>
            </a:r>
          </a:p>
          <a:p>
            <a:endParaRPr lang="en-US" dirty="0"/>
          </a:p>
          <a:p>
            <a:r>
              <a:rPr lang="en-US" b="1" dirty="0"/>
              <a:t>Total Fixed Expenses			THB 10,990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114684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Variable Expenses</a:t>
            </a:r>
          </a:p>
        </p:txBody>
      </p:sp>
      <p:sp>
        <p:nvSpPr>
          <p:cNvPr id="3" name="Content Placeholder 2"/>
          <p:cNvSpPr>
            <a:spLocks noGrp="1"/>
          </p:cNvSpPr>
          <p:nvPr>
            <p:ph idx="1"/>
          </p:nvPr>
        </p:nvSpPr>
        <p:spPr/>
        <p:txBody>
          <a:bodyPr/>
          <a:lstStyle/>
          <a:p>
            <a:r>
              <a:rPr lang="en-US" dirty="0"/>
              <a:t>Food at Home			THB 3,000</a:t>
            </a:r>
          </a:p>
          <a:p>
            <a:r>
              <a:rPr lang="en-US" dirty="0"/>
              <a:t>Food away from Home		THB 500</a:t>
            </a:r>
          </a:p>
          <a:p>
            <a:r>
              <a:rPr lang="en-US" dirty="0"/>
              <a:t>Clothing				THB 750</a:t>
            </a:r>
          </a:p>
          <a:p>
            <a:r>
              <a:rPr lang="en-US" dirty="0"/>
              <a:t>Cell Phone				THB 400</a:t>
            </a:r>
          </a:p>
          <a:p>
            <a:r>
              <a:rPr lang="en-US" dirty="0"/>
              <a:t>Utilities				THB 800</a:t>
            </a:r>
          </a:p>
          <a:p>
            <a:r>
              <a:rPr lang="en-US" dirty="0"/>
              <a:t>Personal Care			THB 1,000</a:t>
            </a:r>
          </a:p>
          <a:p>
            <a:r>
              <a:rPr lang="en-US" dirty="0"/>
              <a:t>Gas					THB 600</a:t>
            </a:r>
          </a:p>
          <a:p>
            <a:r>
              <a:rPr lang="en-US" dirty="0"/>
              <a:t>Entertainment			THB 400</a:t>
            </a:r>
          </a:p>
          <a:p>
            <a:endParaRPr lang="en-US" dirty="0"/>
          </a:p>
          <a:p>
            <a:r>
              <a:rPr lang="en-US" b="1" dirty="0"/>
              <a:t>Total Variable Expenses		THB 7,450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5821055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Surplus</a:t>
            </a:r>
          </a:p>
        </p:txBody>
      </p:sp>
      <p:sp>
        <p:nvSpPr>
          <p:cNvPr id="3" name="Content Placeholder 2"/>
          <p:cNvSpPr>
            <a:spLocks noGrp="1"/>
          </p:cNvSpPr>
          <p:nvPr>
            <p:ph idx="1"/>
          </p:nvPr>
        </p:nvSpPr>
        <p:spPr/>
        <p:txBody>
          <a:bodyPr/>
          <a:lstStyle/>
          <a:p>
            <a:r>
              <a:rPr lang="en-US" dirty="0"/>
              <a:t>Cash Surplus (Deficit) = + Net Income </a:t>
            </a:r>
          </a:p>
          <a:p>
            <a:pPr marL="114300" indent="0">
              <a:buNone/>
            </a:pPr>
            <a:r>
              <a:rPr lang="en-US" dirty="0"/>
              <a:t>			    – Fixed Expenses </a:t>
            </a:r>
          </a:p>
          <a:p>
            <a:pPr marL="114300" indent="0">
              <a:buNone/>
            </a:pPr>
            <a:r>
              <a:rPr lang="en-US" dirty="0"/>
              <a:t>			    – Variable Expenses</a:t>
            </a:r>
          </a:p>
          <a:p>
            <a:pPr marL="114300" indent="0">
              <a:buNone/>
            </a:pPr>
            <a:endParaRPr lang="en-US" dirty="0"/>
          </a:p>
          <a:p>
            <a:pPr marL="114300" indent="0">
              <a:buNone/>
            </a:pPr>
            <a:endParaRPr lang="en-US" dirty="0"/>
          </a:p>
          <a:p>
            <a:pPr marL="114300" indent="0">
              <a:buNone/>
            </a:pPr>
            <a:endParaRPr lang="en-US" dirty="0"/>
          </a:p>
          <a:p>
            <a:pPr marL="114300" indent="0">
              <a:buNone/>
            </a:pPr>
            <a:r>
              <a:rPr lang="en-US" b="1" dirty="0"/>
              <a:t>Jane’s (Deficit) = + THB 18,970 – THB 10,990 – THB 7,450</a:t>
            </a:r>
          </a:p>
          <a:p>
            <a:pPr marL="114300" indent="0">
              <a:buNone/>
            </a:pPr>
            <a:r>
              <a:rPr lang="en-US" b="1" dirty="0"/>
              <a:t>		= THB 530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662185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Conclusions Regarding Money Management</a:t>
            </a:r>
          </a:p>
        </p:txBody>
      </p:sp>
      <p:sp>
        <p:nvSpPr>
          <p:cNvPr id="3" name="Content Placeholder 2"/>
          <p:cNvSpPr>
            <a:spLocks noGrp="1"/>
          </p:cNvSpPr>
          <p:nvPr>
            <p:ph idx="1"/>
          </p:nvPr>
        </p:nvSpPr>
        <p:spPr/>
        <p:txBody>
          <a:bodyPr/>
          <a:lstStyle/>
          <a:p>
            <a:pPr marL="114300" indent="0">
              <a:buNone/>
            </a:pPr>
            <a:r>
              <a:rPr lang="en-US" dirty="0"/>
              <a:t>Jane realizes that the following will help her achieve her financial goals:</a:t>
            </a:r>
          </a:p>
          <a:p>
            <a:pPr marL="114300" indent="0">
              <a:buNone/>
            </a:pPr>
            <a:endParaRPr lang="en-US" dirty="0"/>
          </a:p>
          <a:p>
            <a:r>
              <a:rPr lang="en-US" dirty="0"/>
              <a:t>Balance Sheet</a:t>
            </a:r>
          </a:p>
          <a:p>
            <a:r>
              <a:rPr lang="en-US" dirty="0"/>
              <a:t>Cash Flow Statement</a:t>
            </a:r>
          </a:p>
          <a:p>
            <a:r>
              <a:rPr lang="en-US" dirty="0"/>
              <a:t>Budget</a:t>
            </a:r>
          </a:p>
          <a:p>
            <a:r>
              <a:rPr lang="en-US" dirty="0"/>
              <a:t>Identify savings goals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506655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a:t>
            </a:r>
          </a:p>
        </p:txBody>
      </p:sp>
      <p:sp>
        <p:nvSpPr>
          <p:cNvPr id="3" name="Content Placeholder 2"/>
          <p:cNvSpPr>
            <a:spLocks noGrp="1"/>
          </p:cNvSpPr>
          <p:nvPr>
            <p:ph idx="1"/>
          </p:nvPr>
        </p:nvSpPr>
        <p:spPr/>
        <p:txBody>
          <a:bodyPr/>
          <a:lstStyle/>
          <a:p>
            <a:pPr marL="571500" indent="-457200">
              <a:buFont typeface="+mj-lt"/>
              <a:buAutoNum type="arabicPeriod"/>
            </a:pPr>
            <a:r>
              <a:rPr lang="en-US" dirty="0"/>
              <a:t>Personal Income Tax</a:t>
            </a:r>
          </a:p>
          <a:p>
            <a:pPr marL="571500" indent="-457200">
              <a:buFont typeface="+mj-lt"/>
              <a:buAutoNum type="arabicPeriod"/>
            </a:pPr>
            <a:r>
              <a:rPr lang="en-US" dirty="0"/>
              <a:t>Corporate Income Tax</a:t>
            </a:r>
          </a:p>
          <a:p>
            <a:pPr marL="571500" indent="-457200">
              <a:buFont typeface="+mj-lt"/>
              <a:buAutoNum type="arabicPeriod"/>
            </a:pPr>
            <a:r>
              <a:rPr lang="en-US" dirty="0"/>
              <a:t>Excise Tax</a:t>
            </a:r>
          </a:p>
          <a:p>
            <a:pPr marL="571500" indent="-457200">
              <a:buFont typeface="+mj-lt"/>
              <a:buAutoNum type="arabicPeriod"/>
            </a:pPr>
            <a:r>
              <a:rPr lang="en-US" dirty="0"/>
              <a:t>Value Added Tax</a:t>
            </a:r>
          </a:p>
          <a:p>
            <a:pPr marL="571500" indent="-457200">
              <a:buFont typeface="+mj-lt"/>
              <a:buAutoNum type="arabicPeriod"/>
            </a:pPr>
            <a:r>
              <a:rPr lang="en-US" dirty="0"/>
              <a:t>Etc.</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3649014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Income Tax</a:t>
            </a:r>
            <a:endParaRPr lang="th-TH" dirty="0"/>
          </a:p>
        </p:txBody>
      </p:sp>
      <p:sp>
        <p:nvSpPr>
          <p:cNvPr id="3" name="Content Placeholder 2"/>
          <p:cNvSpPr>
            <a:spLocks noGrp="1"/>
          </p:cNvSpPr>
          <p:nvPr>
            <p:ph idx="1"/>
          </p:nvPr>
        </p:nvSpPr>
        <p:spPr/>
        <p:txBody>
          <a:bodyPr/>
          <a:lstStyle/>
          <a:p>
            <a:r>
              <a:rPr lang="en-US" dirty="0"/>
              <a:t>Personal Income Tax (PIT) is a direct tax levied on income of a person. </a:t>
            </a:r>
          </a:p>
          <a:p>
            <a:endParaRPr lang="en-US" dirty="0"/>
          </a:p>
          <a:p>
            <a:endParaRPr lang="en-US" dirty="0"/>
          </a:p>
          <a:p>
            <a:r>
              <a:rPr lang="en-US" dirty="0"/>
              <a:t>A person means an individual, an ordinary partnership, a non-juristic body of person and an undivided estate. In general, a person liable to PIT has to compute his tax liability, file tax return and pay tax, if any, accordingly on a calendar year basis.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2509898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Taxable Person</a:t>
            </a:r>
            <a:endParaRPr lang="th-TH" dirty="0"/>
          </a:p>
        </p:txBody>
      </p:sp>
      <p:sp>
        <p:nvSpPr>
          <p:cNvPr id="3" name="Content Placeholder 2"/>
          <p:cNvSpPr>
            <a:spLocks noGrp="1"/>
          </p:cNvSpPr>
          <p:nvPr>
            <p:ph idx="1"/>
          </p:nvPr>
        </p:nvSpPr>
        <p:spPr/>
        <p:txBody>
          <a:bodyPr/>
          <a:lstStyle/>
          <a:p>
            <a:r>
              <a:rPr lang="en-US" dirty="0"/>
              <a:t> Taxpayers are classified into “resident” and “non-resident”. “Resident” means any person residing in Thailand for a period or periods aggregating more than 180 days in any tax (calendar) year. A resident of Thailand is liable to pay tax on income from sources in Thailand as well as on the portion of income from foreign sources that is brought into Thailand. A non-resident is, however, subject to tax only on income from sources in Thailand.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7739616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Assessable Income</a:t>
            </a:r>
            <a:endParaRPr lang="th-TH" dirty="0"/>
          </a:p>
        </p:txBody>
      </p:sp>
      <p:sp>
        <p:nvSpPr>
          <p:cNvPr id="3" name="Content Placeholder 2"/>
          <p:cNvSpPr>
            <a:spLocks noGrp="1"/>
          </p:cNvSpPr>
          <p:nvPr>
            <p:ph idx="1"/>
          </p:nvPr>
        </p:nvSpPr>
        <p:spPr/>
        <p:txBody>
          <a:bodyPr>
            <a:normAutofit fontScale="70000" lnSpcReduction="20000"/>
          </a:bodyPr>
          <a:lstStyle/>
          <a:p>
            <a:pPr marL="114300" indent="0" fontAlgn="t">
              <a:buNone/>
            </a:pPr>
            <a:r>
              <a:rPr lang="en-US" dirty="0"/>
              <a:t>Income 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br>
              <a:rPr lang="en-US" dirty="0"/>
            </a:br>
            <a:r>
              <a:rPr lang="en-US" dirty="0"/>
              <a:t>income from personal services rendered to employers; </a:t>
            </a:r>
          </a:p>
          <a:p>
            <a:pPr fontAlgn="t"/>
            <a:r>
              <a:rPr lang="en-US" dirty="0"/>
              <a:t>income by virtue of jobs, positions or services rendered;</a:t>
            </a:r>
          </a:p>
          <a:p>
            <a:pPr fontAlgn="t"/>
            <a:r>
              <a:rPr lang="en-US" dirty="0"/>
              <a:t>income from goodwill, copyright, franchise, other rights, annuity or income in the nature of yearly payments derived from a will or any other juristic Act or judgment of the Court; </a:t>
            </a:r>
          </a:p>
          <a:p>
            <a:pPr fontAlgn="t"/>
            <a:r>
              <a:rPr lang="en-US" dirty="0"/>
              <a:t>income in the nature of dividends, interest on deposits with banks in Thailand, shares of profits or other benefits from a juristic company, juristic partnership, or mutual fund, payments received as a result of the reduction of capital, a bonus, an increased capital holdings, gains from amalgamation, acquisition or dissolution of juristic companies or partnerships, and gains from transferring of shares or partnership holdings; </a:t>
            </a:r>
          </a:p>
          <a:p>
            <a:pPr fontAlgn="t"/>
            <a:r>
              <a:rPr lang="en-US" dirty="0"/>
              <a:t>income from letting of property and from breaches of contracts, installment sales or hire-purchase contracts; </a:t>
            </a:r>
          </a:p>
          <a:p>
            <a:pPr fontAlgn="t"/>
            <a:r>
              <a:rPr lang="en-US" dirty="0"/>
              <a:t>income from liberal professions; </a:t>
            </a:r>
          </a:p>
          <a:p>
            <a:pPr fontAlgn="t"/>
            <a:r>
              <a:rPr lang="en-US" dirty="0"/>
              <a:t>income from construction and other contracts of work; </a:t>
            </a:r>
          </a:p>
          <a:p>
            <a:pPr fontAlgn="t"/>
            <a:r>
              <a:rPr lang="en-US" dirty="0"/>
              <a:t>income from business, commerce, agriculture, industry, transport or any other activity not specified earlier. </a:t>
            </a:r>
          </a:p>
          <a:p>
            <a:endParaRPr lang="en-US" dirty="0"/>
          </a:p>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3406741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Progressive Tax Rates</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0719" y="2304963"/>
            <a:ext cx="5092962" cy="3391074"/>
          </a:xfr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774273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 and Allowances</a:t>
            </a:r>
            <a:endParaRPr lang="th-TH" dirty="0"/>
          </a:p>
        </p:txBody>
      </p:sp>
      <p:sp>
        <p:nvSpPr>
          <p:cNvPr id="3" name="Content Placeholder 2"/>
          <p:cNvSpPr>
            <a:spLocks noGrp="1"/>
          </p:cNvSpPr>
          <p:nvPr>
            <p:ph idx="1"/>
          </p:nvPr>
        </p:nvSpPr>
        <p:spPr/>
        <p:txBody>
          <a:bodyPr/>
          <a:lstStyle/>
          <a:p>
            <a:r>
              <a:rPr lang="en-US" dirty="0"/>
              <a:t> Certain deductions and allowances are allowed in the calculation of the taxable income. Taxpayer shall make deductions from assessable income before the allowances are granted. Therefore, taxable income is calculated by :</a:t>
            </a:r>
          </a:p>
          <a:p>
            <a:endParaRPr lang="en-US" dirty="0"/>
          </a:p>
          <a:p>
            <a:pPr marL="114300" indent="0">
              <a:buNone/>
            </a:pPr>
            <a:endParaRPr lang="en-US" dirty="0"/>
          </a:p>
          <a:p>
            <a:pPr marL="114300" indent="0">
              <a:buNone/>
            </a:pPr>
            <a:r>
              <a:rPr lang="en-US" b="1" dirty="0"/>
              <a:t>TAXABLE INCOME = Assessable Income - deductions - allowances </a:t>
            </a:r>
            <a:endParaRPr lang="th-TH" b="1"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252376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Deductions allowed for the calculation of PIT</a:t>
            </a:r>
            <a:endParaRPr lang="th-TH"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319928799"/>
              </p:ext>
            </p:extLst>
          </p:nvPr>
        </p:nvGraphicFramePr>
        <p:xfrm>
          <a:off x="533400" y="1659652"/>
          <a:ext cx="7543800" cy="5746866"/>
        </p:xfrm>
        <a:graphic>
          <a:graphicData uri="http://schemas.openxmlformats.org/drawingml/2006/table">
            <a:tbl>
              <a:tblPr/>
              <a:tblGrid>
                <a:gridCol w="4551106">
                  <a:extLst>
                    <a:ext uri="{9D8B030D-6E8A-4147-A177-3AD203B41FA5}">
                      <a16:colId xmlns:a16="http://schemas.microsoft.com/office/drawing/2014/main" val="20000"/>
                    </a:ext>
                  </a:extLst>
                </a:gridCol>
                <a:gridCol w="2992694">
                  <a:extLst>
                    <a:ext uri="{9D8B030D-6E8A-4147-A177-3AD203B41FA5}">
                      <a16:colId xmlns:a16="http://schemas.microsoft.com/office/drawing/2014/main" val="20001"/>
                    </a:ext>
                  </a:extLst>
                </a:gridCol>
              </a:tblGrid>
              <a:tr h="172518">
                <a:tc>
                  <a:txBody>
                    <a:bodyPr/>
                    <a:lstStyle/>
                    <a:p>
                      <a:pPr algn="ctr"/>
                      <a:r>
                        <a:rPr lang="en-US" sz="1000" b="1" u="none" strike="noStrike" dirty="0">
                          <a:effectLst/>
                          <a:latin typeface="MS Sans Serif"/>
                        </a:rPr>
                        <a:t>Type of Income</a:t>
                      </a:r>
                      <a:endParaRPr lang="en-US" sz="1000" u="none" strike="noStrike" dirty="0">
                        <a:effectLst/>
                        <a:latin typeface="MS Sans Serif"/>
                      </a:endParaRPr>
                    </a:p>
                  </a:txBody>
                  <a:tcPr marL="10205" marR="10205" marT="10205" marB="10205" anchor="ctr">
                    <a:lnL>
                      <a:noFill/>
                    </a:lnL>
                    <a:lnR>
                      <a:noFill/>
                    </a:lnR>
                    <a:lnT>
                      <a:noFill/>
                    </a:lnT>
                    <a:lnB>
                      <a:noFill/>
                    </a:lnB>
                    <a:solidFill>
                      <a:srgbClr val="CEEDFD"/>
                    </a:solidFill>
                  </a:tcPr>
                </a:tc>
                <a:tc>
                  <a:txBody>
                    <a:bodyPr/>
                    <a:lstStyle/>
                    <a:p>
                      <a:pPr algn="ctr"/>
                      <a:r>
                        <a:rPr lang="en-US" sz="1000" b="1" u="none" strike="noStrike">
                          <a:effectLst/>
                          <a:latin typeface="MS Sans Serif"/>
                        </a:rPr>
                        <a:t>Deduction</a:t>
                      </a:r>
                      <a:endParaRPr lang="en-US" sz="1000" u="none" strike="noStrike">
                        <a:effectLst/>
                        <a:latin typeface="MS Sans Serif"/>
                      </a:endParaRPr>
                    </a:p>
                  </a:txBody>
                  <a:tcPr marL="10205" marR="10205" marT="10205" marB="10205" anchor="ctr">
                    <a:lnL>
                      <a:noFill/>
                    </a:lnL>
                    <a:lnR>
                      <a:noFill/>
                    </a:lnR>
                    <a:lnT>
                      <a:noFill/>
                    </a:lnT>
                    <a:lnB>
                      <a:noFill/>
                    </a:lnB>
                    <a:solidFill>
                      <a:srgbClr val="CEEDFD"/>
                    </a:solidFill>
                  </a:tcPr>
                </a:tc>
                <a:extLst>
                  <a:ext uri="{0D108BD9-81ED-4DB2-BD59-A6C34878D82A}">
                    <a16:rowId xmlns:a16="http://schemas.microsoft.com/office/drawing/2014/main" val="10000"/>
                  </a:ext>
                </a:extLst>
              </a:tr>
              <a:tr h="461396">
                <a:tc>
                  <a:txBody>
                    <a:bodyPr/>
                    <a:lstStyle/>
                    <a:p>
                      <a:pPr algn="l"/>
                      <a:r>
                        <a:rPr lang="en-US" sz="1800" b="1" u="none" strike="noStrike" dirty="0">
                          <a:effectLst/>
                          <a:latin typeface="MS Sans Serif"/>
                        </a:rPr>
                        <a:t>a. Income from employment</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1"/>
                  </a:ext>
                </a:extLst>
              </a:tr>
              <a:tr h="461396">
                <a:tc>
                  <a:txBody>
                    <a:bodyPr/>
                    <a:lstStyle/>
                    <a:p>
                      <a:pPr algn="l"/>
                      <a:r>
                        <a:rPr lang="en-US" sz="1800" b="1" u="none" strike="noStrike">
                          <a:effectLst/>
                          <a:latin typeface="MS Sans Serif"/>
                        </a:rPr>
                        <a:t>b. Income received from copyright</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2"/>
                  </a:ext>
                </a:extLst>
              </a:tr>
              <a:tr h="314170">
                <a:tc>
                  <a:txBody>
                    <a:bodyPr/>
                    <a:lstStyle/>
                    <a:p>
                      <a:pPr algn="l"/>
                      <a:r>
                        <a:rPr lang="en-US" sz="1800" b="1" u="none" strike="noStrike" dirty="0">
                          <a:effectLst/>
                          <a:latin typeface="MS Sans Serif"/>
                        </a:rPr>
                        <a:t>c. Income from letting out of property on hire</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 </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3"/>
                  </a:ext>
                </a:extLst>
              </a:tr>
              <a:tr h="314170">
                <a:tc>
                  <a:txBody>
                    <a:bodyPr/>
                    <a:lstStyle/>
                    <a:p>
                      <a:pPr algn="l"/>
                      <a:r>
                        <a:rPr lang="en-US" sz="1800" u="none" strike="noStrike">
                          <a:effectLst/>
                          <a:latin typeface="MS Sans Serif"/>
                        </a:rPr>
                        <a:t>            1) Building and wharves</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30%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4"/>
                  </a:ext>
                </a:extLst>
              </a:tr>
              <a:tr h="172518">
                <a:tc>
                  <a:txBody>
                    <a:bodyPr/>
                    <a:lstStyle/>
                    <a:p>
                      <a:pPr algn="l"/>
                      <a:r>
                        <a:rPr lang="en-US" sz="1800" u="none" strike="noStrike" dirty="0">
                          <a:effectLst/>
                          <a:latin typeface="MS Sans Serif"/>
                        </a:rPr>
                        <a:t>            2) Agricultural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20%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5"/>
                  </a:ext>
                </a:extLst>
              </a:tr>
              <a:tr h="314170">
                <a:tc>
                  <a:txBody>
                    <a:bodyPr/>
                    <a:lstStyle/>
                    <a:p>
                      <a:pPr algn="l"/>
                      <a:r>
                        <a:rPr lang="en-US" sz="1800" u="none" strike="noStrike">
                          <a:effectLst/>
                          <a:latin typeface="MS Sans Serif"/>
                        </a:rPr>
                        <a:t>            3) All other types of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15%</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6"/>
                  </a:ext>
                </a:extLst>
              </a:tr>
              <a:tr h="172518">
                <a:tc>
                  <a:txBody>
                    <a:bodyPr/>
                    <a:lstStyle/>
                    <a:p>
                      <a:pPr algn="l"/>
                      <a:r>
                        <a:rPr lang="en-US" sz="1800" u="none" strike="noStrike">
                          <a:effectLst/>
                          <a:latin typeface="MS Sans Serif"/>
                        </a:rPr>
                        <a:t>            4) Vehicles</a:t>
                      </a:r>
                    </a:p>
                  </a:txBody>
                  <a:tcPr marL="10205" marR="10205" marT="10205" marB="10205">
                    <a:lnL>
                      <a:noFill/>
                    </a:lnL>
                    <a:lnR>
                      <a:noFill/>
                    </a:lnR>
                    <a:lnT>
                      <a:noFill/>
                    </a:lnT>
                    <a:lnB>
                      <a:noFill/>
                    </a:lnB>
                    <a:solidFill>
                      <a:srgbClr val="FFFFFF"/>
                    </a:solidFill>
                  </a:tcPr>
                </a:tc>
                <a:tc>
                  <a:txBody>
                    <a:bodyPr/>
                    <a:lstStyle/>
                    <a:p>
                      <a:pPr algn="l"/>
                      <a:r>
                        <a:rPr lang="th-TH" sz="1800" u="none" strike="noStrike" dirty="0">
                          <a:effectLst/>
                          <a:latin typeface="MS Sans Serif"/>
                        </a:rPr>
                        <a:t>30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7"/>
                  </a:ext>
                </a:extLst>
              </a:tr>
              <a:tr h="314170">
                <a:tc>
                  <a:txBody>
                    <a:bodyPr/>
                    <a:lstStyle/>
                    <a:p>
                      <a:pPr algn="l"/>
                      <a:r>
                        <a:rPr lang="en-US" sz="1800" u="none" strike="noStrike">
                          <a:effectLst/>
                          <a:latin typeface="MS Sans Serif"/>
                        </a:rPr>
                        <a:t>            5) Any other type of property</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8"/>
                  </a:ext>
                </a:extLst>
              </a:tr>
              <a:tr h="608623">
                <a:tc>
                  <a:txBody>
                    <a:bodyPr/>
                    <a:lstStyle/>
                    <a:p>
                      <a:pPr algn="l"/>
                      <a:r>
                        <a:rPr lang="en-US" sz="1800" b="1" u="none" strike="noStrike">
                          <a:effectLst/>
                          <a:latin typeface="MS Sans Serif"/>
                        </a:rPr>
                        <a:t>d. Income from liberal professions</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30% except for the medical profession where 60% is allowed</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9"/>
                  </a:ext>
                </a:extLst>
              </a:tr>
              <a:tr h="608623">
                <a:tc>
                  <a:txBody>
                    <a:bodyPr/>
                    <a:lstStyle/>
                    <a:p>
                      <a:pPr algn="l"/>
                      <a:r>
                        <a:rPr lang="en-US" sz="1800" b="1" u="none" strike="noStrike" dirty="0">
                          <a:effectLst/>
                          <a:latin typeface="MS Sans Serif"/>
                        </a:rPr>
                        <a:t>e. Income derived from contract of work whereby the contractor provides essential materials besides tools</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70%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10"/>
                  </a:ext>
                </a:extLst>
              </a:tr>
              <a:tr h="903076">
                <a:tc>
                  <a:txBody>
                    <a:bodyPr/>
                    <a:lstStyle/>
                    <a:p>
                      <a:pPr algn="l"/>
                      <a:r>
                        <a:rPr lang="en-US" sz="1800" b="1" u="none" strike="noStrike">
                          <a:effectLst/>
                          <a:latin typeface="MS Sans Serif"/>
                        </a:rPr>
                        <a:t>f. Income derived from business, commerce, agriculture, industry, transport, or any other activities not specified in a. to e.</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65% - 85% depending on the </a:t>
                      </a:r>
                      <a:r>
                        <a:rPr lang="en-US" sz="1800" b="0" u="none" strike="noStrike" dirty="0">
                          <a:solidFill>
                            <a:schemeClr val="tx1"/>
                          </a:solidFill>
                          <a:effectLst/>
                          <a:latin typeface="MS Sans Serif"/>
                        </a:rPr>
                        <a:t>types of income</a:t>
                      </a:r>
                      <a:endParaRPr lang="en-US" sz="1800" u="none" strike="noStrike" dirty="0">
                        <a:solidFill>
                          <a:schemeClr val="tx1"/>
                        </a:solidFill>
                        <a:effectLst/>
                        <a:latin typeface="MS Sans Serif"/>
                      </a:endParaRP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11"/>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
        <p:nvSpPr>
          <p:cNvPr id="9" name="Rectangle 2"/>
          <p:cNvSpPr>
            <a:spLocks noChangeArrowheads="1"/>
          </p:cNvSpPr>
          <p:nvPr/>
        </p:nvSpPr>
        <p:spPr bwMode="auto">
          <a:xfrm>
            <a:off x="3336925" y="15160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9127066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Allowances (Exemptions) allowed for the calculation of PIT</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94420287"/>
              </p:ext>
            </p:extLst>
          </p:nvPr>
        </p:nvGraphicFramePr>
        <p:xfrm>
          <a:off x="914400" y="1311443"/>
          <a:ext cx="7086600" cy="6104762"/>
        </p:xfrm>
        <a:graphic>
          <a:graphicData uri="http://schemas.openxmlformats.org/drawingml/2006/table">
            <a:tbl>
              <a:tblPr/>
              <a:tblGrid>
                <a:gridCol w="4275280">
                  <a:extLst>
                    <a:ext uri="{9D8B030D-6E8A-4147-A177-3AD203B41FA5}">
                      <a16:colId xmlns:a16="http://schemas.microsoft.com/office/drawing/2014/main" val="20000"/>
                    </a:ext>
                  </a:extLst>
                </a:gridCol>
                <a:gridCol w="2811320">
                  <a:extLst>
                    <a:ext uri="{9D8B030D-6E8A-4147-A177-3AD203B41FA5}">
                      <a16:colId xmlns:a16="http://schemas.microsoft.com/office/drawing/2014/main" val="20001"/>
                    </a:ext>
                  </a:extLst>
                </a:gridCol>
              </a:tblGrid>
              <a:tr h="206573">
                <a:tc>
                  <a:txBody>
                    <a:bodyPr/>
                    <a:lstStyle/>
                    <a:p>
                      <a:pPr algn="ctr"/>
                      <a:r>
                        <a:rPr lang="en-US" sz="1200" b="1" u="none" strike="noStrike" dirty="0">
                          <a:effectLst/>
                          <a:latin typeface="MS Sans Serif"/>
                        </a:rPr>
                        <a:t>Types of Allowances</a:t>
                      </a:r>
                      <a:endParaRPr lang="en-US" sz="1200" u="none" strike="noStrike" dirty="0">
                        <a:effectLst/>
                        <a:latin typeface="MS Sans Serif"/>
                      </a:endParaRPr>
                    </a:p>
                  </a:txBody>
                  <a:tcPr marL="6052" marR="6052" marT="6052" marB="6052" anchor="ctr">
                    <a:lnL>
                      <a:noFill/>
                    </a:lnL>
                    <a:lnR>
                      <a:noFill/>
                    </a:lnR>
                    <a:lnT>
                      <a:noFill/>
                    </a:lnT>
                    <a:lnB>
                      <a:noFill/>
                    </a:lnB>
                    <a:solidFill>
                      <a:srgbClr val="CEEDFD"/>
                    </a:solidFill>
                  </a:tcPr>
                </a:tc>
                <a:tc>
                  <a:txBody>
                    <a:bodyPr/>
                    <a:lstStyle/>
                    <a:p>
                      <a:pPr algn="ctr"/>
                      <a:r>
                        <a:rPr lang="en-US" sz="1200" b="1" u="none" strike="noStrike">
                          <a:effectLst/>
                          <a:latin typeface="MS Sans Serif"/>
                        </a:rPr>
                        <a:t>Amount</a:t>
                      </a:r>
                      <a:endParaRPr lang="en-US" sz="1200" u="none" strike="noStrike">
                        <a:effectLst/>
                        <a:latin typeface="MS Sans Serif"/>
                      </a:endParaRPr>
                    </a:p>
                  </a:txBody>
                  <a:tcPr marL="6052" marR="6052" marT="6052" marB="6052" anchor="ctr">
                    <a:lnL>
                      <a:noFill/>
                    </a:lnL>
                    <a:lnR>
                      <a:noFill/>
                    </a:lnR>
                    <a:lnT>
                      <a:noFill/>
                    </a:lnT>
                    <a:lnB>
                      <a:noFill/>
                    </a:lnB>
                    <a:solidFill>
                      <a:srgbClr val="CEEDFD"/>
                    </a:solidFill>
                  </a:tcPr>
                </a:tc>
                <a:extLst>
                  <a:ext uri="{0D108BD9-81ED-4DB2-BD59-A6C34878D82A}">
                    <a16:rowId xmlns:a16="http://schemas.microsoft.com/office/drawing/2014/main" val="10000"/>
                  </a:ext>
                </a:extLst>
              </a:tr>
              <a:tr h="206573">
                <a:tc>
                  <a:txBody>
                    <a:bodyPr/>
                    <a:lstStyle/>
                    <a:p>
                      <a:pPr algn="l"/>
                      <a:r>
                        <a:rPr lang="en-US" sz="1200" b="1" u="none" strike="noStrike" dirty="0">
                          <a:effectLst/>
                          <a:latin typeface="MS Sans Serif"/>
                        </a:rPr>
                        <a:t>Personal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th-TH" sz="1200" u="none" strike="noStrike">
                          <a:effectLst/>
                          <a:latin typeface="MS Sans Serif"/>
                        </a:rPr>
                        <a:t> </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1"/>
                  </a:ext>
                </a:extLst>
              </a:tr>
              <a:tr h="206573">
                <a:tc>
                  <a:txBody>
                    <a:bodyPr/>
                    <a:lstStyle/>
                    <a:p>
                      <a:pPr algn="l"/>
                      <a:r>
                        <a:rPr lang="en-US" sz="1200" u="none" strike="noStrike" dirty="0">
                          <a:effectLst/>
                          <a:latin typeface="MS Sans Serif"/>
                        </a:rPr>
                        <a:t>            Single taxpayer</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2"/>
                  </a:ext>
                </a:extLst>
              </a:tr>
              <a:tr h="206573">
                <a:tc>
                  <a:txBody>
                    <a:bodyPr/>
                    <a:lstStyle/>
                    <a:p>
                      <a:pPr algn="l"/>
                      <a:r>
                        <a:rPr lang="en-US" sz="1200" u="none" strike="noStrike" dirty="0">
                          <a:effectLst/>
                          <a:latin typeface="MS Sans Serif"/>
                        </a:rPr>
                        <a:t>            Undivided estate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taxpayer’s spouse</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3"/>
                  </a:ext>
                </a:extLst>
              </a:tr>
              <a:tr h="402055">
                <a:tc>
                  <a:txBody>
                    <a:bodyPr/>
                    <a:lstStyle/>
                    <a:p>
                      <a:pPr algn="l"/>
                      <a:r>
                        <a:rPr lang="en-US" sz="1200" u="none" strike="noStrike" dirty="0">
                          <a:effectLst/>
                          <a:latin typeface="MS Sans Serif"/>
                        </a:rPr>
                        <a:t>            Non-juristic partnership or body of persons</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each partner but not exceeding 60,000 baht in total</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4"/>
                  </a:ext>
                </a:extLst>
              </a:tr>
              <a:tr h="206573">
                <a:tc>
                  <a:txBody>
                    <a:bodyPr/>
                    <a:lstStyle/>
                    <a:p>
                      <a:pPr algn="l"/>
                      <a:r>
                        <a:rPr lang="en-US" sz="1200" b="1" u="none" strike="noStrike" dirty="0">
                          <a:effectLst/>
                          <a:latin typeface="MS Sans Serif"/>
                        </a:rPr>
                        <a:t>Spouse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5"/>
                  </a:ext>
                </a:extLst>
              </a:tr>
              <a:tr h="597538">
                <a:tc>
                  <a:txBody>
                    <a:bodyPr/>
                    <a:lstStyle/>
                    <a:p>
                      <a:pPr algn="l"/>
                      <a:r>
                        <a:rPr lang="en-US" sz="1200" b="1" u="none" strike="noStrike">
                          <a:effectLst/>
                          <a:latin typeface="MS Sans Serif"/>
                        </a:rPr>
                        <a:t>Child allowance </a:t>
                      </a:r>
                      <a:r>
                        <a:rPr lang="en-US" sz="1200" u="none" strike="noStrike">
                          <a:effectLst/>
                          <a:latin typeface="MS Sans Serif"/>
                        </a:rPr>
                        <a:t>(child under 25 years of age and studying at educational institution, or a minor, or an adjusted incompetent or quasi-incompetent person)</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15,000 baht each</a:t>
                      </a:r>
                      <a:br>
                        <a:rPr lang="en-US" sz="1200" u="none" strike="noStrike">
                          <a:effectLst/>
                          <a:latin typeface="MS Sans Serif"/>
                        </a:rPr>
                      </a:br>
                      <a:r>
                        <a:rPr lang="en-US" sz="1200" u="none" strike="noStrike">
                          <a:effectLst/>
                          <a:latin typeface="MS Sans Serif"/>
                        </a:rPr>
                        <a:t>(limited to three children)</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6"/>
                  </a:ext>
                </a:extLst>
              </a:tr>
              <a:tr h="402055">
                <a:tc>
                  <a:txBody>
                    <a:bodyPr/>
                    <a:lstStyle/>
                    <a:p>
                      <a:pPr algn="l"/>
                      <a:r>
                        <a:rPr lang="en-US" sz="1200" b="1" u="none" strike="noStrike">
                          <a:effectLst/>
                          <a:latin typeface="MS Sans Serif"/>
                        </a:rPr>
                        <a:t>Education </a:t>
                      </a:r>
                      <a:r>
                        <a:rPr lang="en-US" sz="1200" u="none" strike="noStrike">
                          <a:effectLst/>
                          <a:latin typeface="MS Sans Serif"/>
                        </a:rPr>
                        <a:t>(additional allowance for child studying in educational institution in Thailand)</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2,000 baht each child</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7"/>
                  </a:ext>
                </a:extLst>
              </a:tr>
              <a:tr h="597538">
                <a:tc>
                  <a:txBody>
                    <a:bodyPr/>
                    <a:lstStyle/>
                    <a:p>
                      <a:pPr algn="l"/>
                      <a:r>
                        <a:rPr lang="en-US" sz="1200" b="1" u="none" strike="noStrike" dirty="0">
                          <a:effectLst/>
                          <a:latin typeface="MS Sans Serif"/>
                        </a:rPr>
                        <a:t>Parents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30,000 baht for each of taxpayer’s and spouse’s parents if such parent is above 60 years old and earns less than 30,000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8"/>
                  </a:ext>
                </a:extLst>
              </a:tr>
              <a:tr h="402055">
                <a:tc>
                  <a:txBody>
                    <a:bodyPr/>
                    <a:lstStyle/>
                    <a:p>
                      <a:pPr algn="l"/>
                      <a:r>
                        <a:rPr lang="en-US" sz="1200" b="1" u="none" strike="noStrike">
                          <a:effectLst/>
                          <a:latin typeface="MS Sans Serif"/>
                        </a:rPr>
                        <a:t>Life insurance premium</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 each</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9"/>
                  </a:ext>
                </a:extLst>
              </a:tr>
              <a:tr h="503929">
                <a:tc>
                  <a:txBody>
                    <a:bodyPr/>
                    <a:lstStyle/>
                    <a:p>
                      <a:pPr algn="l"/>
                      <a:r>
                        <a:rPr lang="en-US" sz="1200" b="1" u="none" strike="noStrike">
                          <a:effectLst/>
                          <a:latin typeface="MS Sans Serif"/>
                        </a:rPr>
                        <a:t>Approved provident fund contributions </a:t>
                      </a:r>
                      <a:r>
                        <a:rPr lang="en-US" sz="1200" u="none" strike="noStrike">
                          <a:effectLst/>
                          <a:latin typeface="MS Sans Serif"/>
                        </a:rPr>
                        <a:t>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0"/>
                  </a:ext>
                </a:extLst>
              </a:tr>
              <a:tr h="503929">
                <a:tc>
                  <a:txBody>
                    <a:bodyPr/>
                    <a:lstStyle/>
                    <a:p>
                      <a:pPr algn="l"/>
                      <a:r>
                        <a:rPr lang="en-US" sz="1200" b="1" u="none" strike="noStrike">
                          <a:effectLst/>
                          <a:latin typeface="MS Sans Serif"/>
                        </a:rPr>
                        <a:t>Long term equity fund</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1"/>
                  </a:ext>
                </a:extLst>
              </a:tr>
              <a:tr h="402055">
                <a:tc>
                  <a:txBody>
                    <a:bodyPr/>
                    <a:lstStyle/>
                    <a:p>
                      <a:pPr algn="l"/>
                      <a:r>
                        <a:rPr lang="en-US" sz="1200" b="1" u="none" strike="noStrike">
                          <a:effectLst/>
                          <a:latin typeface="MS Sans Serif"/>
                        </a:rPr>
                        <a:t>Home mortgage interest</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2"/>
                  </a:ext>
                </a:extLst>
              </a:tr>
              <a:tr h="257403">
                <a:tc>
                  <a:txBody>
                    <a:bodyPr/>
                    <a:lstStyle/>
                    <a:p>
                      <a:pPr algn="l"/>
                      <a:r>
                        <a:rPr lang="en-US" sz="1200" b="1" u="none" strike="noStrike">
                          <a:effectLst/>
                          <a:latin typeface="MS Sans Serif"/>
                        </a:rPr>
                        <a:t>Social insurance contributions</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each</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3"/>
                  </a:ext>
                </a:extLst>
              </a:tr>
              <a:tr h="597538">
                <a:tc>
                  <a:txBody>
                    <a:bodyPr/>
                    <a:lstStyle/>
                    <a:p>
                      <a:pPr algn="l"/>
                      <a:r>
                        <a:rPr lang="en-US" sz="1200" b="1" u="none" strike="noStrike">
                          <a:effectLst/>
                          <a:latin typeface="MS Sans Serif"/>
                        </a:rPr>
                        <a:t>Charitable contributions</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donated but not exceeding 10% of the income after standard deductions and the above allowances</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4"/>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
        <p:nvSpPr>
          <p:cNvPr id="7" name="Rectangle 1"/>
          <p:cNvSpPr>
            <a:spLocks noChangeArrowheads="1"/>
          </p:cNvSpPr>
          <p:nvPr/>
        </p:nvSpPr>
        <p:spPr bwMode="auto">
          <a:xfrm>
            <a:off x="3714750" y="1257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7368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2017 Regime</a:t>
            </a:r>
          </a:p>
        </p:txBody>
      </p:sp>
      <p:sp>
        <p:nvSpPr>
          <p:cNvPr id="3" name="Content Placeholder 2"/>
          <p:cNvSpPr>
            <a:spLocks noGrp="1"/>
          </p:cNvSpPr>
          <p:nvPr>
            <p:ph idx="1"/>
          </p:nvPr>
        </p:nvSpPr>
        <p:spPr/>
        <p:txBody>
          <a:bodyPr/>
          <a:lstStyle/>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pic>
        <p:nvPicPr>
          <p:cNvPr id="6" name="Picture 5"/>
          <p:cNvPicPr>
            <a:picLocks noChangeAspect="1"/>
          </p:cNvPicPr>
          <p:nvPr/>
        </p:nvPicPr>
        <p:blipFill>
          <a:blip r:embed="rId2"/>
          <a:stretch>
            <a:fillRect/>
          </a:stretch>
        </p:blipFill>
        <p:spPr>
          <a:xfrm>
            <a:off x="152400" y="1600200"/>
            <a:ext cx="7873790" cy="4661503"/>
          </a:xfrm>
          <a:prstGeom prst="rect">
            <a:avLst/>
          </a:prstGeom>
        </p:spPr>
      </p:pic>
    </p:spTree>
    <p:extLst>
      <p:ext uri="{BB962C8B-B14F-4D97-AF65-F5344CB8AC3E}">
        <p14:creationId xmlns:p14="http://schemas.microsoft.com/office/powerpoint/2010/main" val="12188991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2017 Regime</a:t>
            </a:r>
          </a:p>
        </p:txBody>
      </p:sp>
      <p:sp>
        <p:nvSpPr>
          <p:cNvPr id="3" name="Content Placeholder 2"/>
          <p:cNvSpPr>
            <a:spLocks noGrp="1"/>
          </p:cNvSpPr>
          <p:nvPr>
            <p:ph idx="1"/>
          </p:nvPr>
        </p:nvSpPr>
        <p:spPr>
          <a:xfrm>
            <a:off x="425605" y="1586423"/>
            <a:ext cx="7620000" cy="4800600"/>
          </a:xfrm>
        </p:spPr>
        <p:txBody>
          <a:bodyPr/>
          <a:lstStyle/>
          <a:p>
            <a:pPr marL="114300" indent="0">
              <a:buNone/>
            </a:pPr>
            <a:r>
              <a:rPr lang="en-US" dirty="0"/>
              <a:t>2016 &amp; 2017 Deductible Expenses and Allowances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graphicFrame>
        <p:nvGraphicFramePr>
          <p:cNvPr id="10" name="Table 9"/>
          <p:cNvGraphicFramePr>
            <a:graphicFrameLocks noGrp="1"/>
          </p:cNvGraphicFramePr>
          <p:nvPr>
            <p:extLst>
              <p:ext uri="{D42A27DB-BD31-4B8C-83A1-F6EECF244321}">
                <p14:modId xmlns:p14="http://schemas.microsoft.com/office/powerpoint/2010/main" val="851312326"/>
              </p:ext>
            </p:extLst>
          </p:nvPr>
        </p:nvGraphicFramePr>
        <p:xfrm>
          <a:off x="462776" y="1981200"/>
          <a:ext cx="7467600" cy="4588323"/>
        </p:xfrm>
        <a:graphic>
          <a:graphicData uri="http://schemas.openxmlformats.org/drawingml/2006/table">
            <a:tbl>
              <a:tblPr firstRow="1" bandRow="1">
                <a:tableStyleId>{7DF18680-E054-41AD-8BC1-D1AEF772440D}</a:tableStyleId>
              </a:tblPr>
              <a:tblGrid>
                <a:gridCol w="2489200">
                  <a:extLst>
                    <a:ext uri="{9D8B030D-6E8A-4147-A177-3AD203B41FA5}">
                      <a16:colId xmlns:a16="http://schemas.microsoft.com/office/drawing/2014/main" val="3187960247"/>
                    </a:ext>
                  </a:extLst>
                </a:gridCol>
                <a:gridCol w="2489200">
                  <a:extLst>
                    <a:ext uri="{9D8B030D-6E8A-4147-A177-3AD203B41FA5}">
                      <a16:colId xmlns:a16="http://schemas.microsoft.com/office/drawing/2014/main" val="1803413163"/>
                    </a:ext>
                  </a:extLst>
                </a:gridCol>
                <a:gridCol w="2489200">
                  <a:extLst>
                    <a:ext uri="{9D8B030D-6E8A-4147-A177-3AD203B41FA5}">
                      <a16:colId xmlns:a16="http://schemas.microsoft.com/office/drawing/2014/main" val="3649538557"/>
                    </a:ext>
                  </a:extLst>
                </a:gridCol>
              </a:tblGrid>
              <a:tr h="235751">
                <a:tc>
                  <a:txBody>
                    <a:bodyPr/>
                    <a:lstStyle/>
                    <a:p>
                      <a:endParaRPr lang="en-US" dirty="0"/>
                    </a:p>
                  </a:txBody>
                  <a:tcPr/>
                </a:tc>
                <a:tc>
                  <a:txBody>
                    <a:bodyPr/>
                    <a:lstStyle/>
                    <a:p>
                      <a:r>
                        <a:rPr lang="en-US" dirty="0"/>
                        <a:t>2016 Regime</a:t>
                      </a:r>
                    </a:p>
                  </a:txBody>
                  <a:tcPr/>
                </a:tc>
                <a:tc>
                  <a:txBody>
                    <a:bodyPr/>
                    <a:lstStyle/>
                    <a:p>
                      <a:r>
                        <a:rPr lang="en-US" dirty="0"/>
                        <a:t>2017 Regime</a:t>
                      </a:r>
                    </a:p>
                  </a:txBody>
                  <a:tcPr/>
                </a:tc>
                <a:extLst>
                  <a:ext uri="{0D108BD9-81ED-4DB2-BD59-A6C34878D82A}">
                    <a16:rowId xmlns:a16="http://schemas.microsoft.com/office/drawing/2014/main" val="3439229041"/>
                  </a:ext>
                </a:extLst>
              </a:tr>
              <a:tr h="412563">
                <a:tc gridSpan="3">
                  <a:txBody>
                    <a:bodyPr/>
                    <a:lstStyle/>
                    <a:p>
                      <a:pPr algn="ctr"/>
                      <a:r>
                        <a:rPr lang="en-US" u="sng" dirty="0"/>
                        <a:t>Standard deduction expenses</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71561876"/>
                  </a:ext>
                </a:extLst>
              </a:tr>
              <a:tr h="1488464">
                <a:tc>
                  <a:txBody>
                    <a:bodyPr/>
                    <a:lstStyle/>
                    <a:p>
                      <a:r>
                        <a:rPr lang="en-US" sz="1400" dirty="0"/>
                        <a:t>A deduction against employment income under section 40 (1) and section 40 (2) of the Thai Revenue Code which is essentially; salaries, wages, bonus, employment benefits, pensions, meeting fees, commissions, income from services rendered</a:t>
                      </a:r>
                    </a:p>
                  </a:txBody>
                  <a:tcPr/>
                </a:tc>
                <a:tc>
                  <a:txBody>
                    <a:bodyPr/>
                    <a:lstStyle/>
                    <a:p>
                      <a:r>
                        <a:rPr lang="en-US" sz="1400" dirty="0"/>
                        <a:t>40% of income capped at THB 60,000</a:t>
                      </a:r>
                    </a:p>
                  </a:txBody>
                  <a:tcPr/>
                </a:tc>
                <a:tc>
                  <a:txBody>
                    <a:bodyPr/>
                    <a:lstStyle/>
                    <a:p>
                      <a:r>
                        <a:rPr lang="en-US" sz="1400" b="1" dirty="0"/>
                        <a:t>50% of income capped at THB 100,000</a:t>
                      </a:r>
                    </a:p>
                  </a:txBody>
                  <a:tcPr/>
                </a:tc>
                <a:extLst>
                  <a:ext uri="{0D108BD9-81ED-4DB2-BD59-A6C34878D82A}">
                    <a16:rowId xmlns:a16="http://schemas.microsoft.com/office/drawing/2014/main" val="2104970599"/>
                  </a:ext>
                </a:extLst>
              </a:tr>
              <a:tr h="1358224">
                <a:tc>
                  <a:txBody>
                    <a:bodyPr/>
                    <a:lstStyle/>
                    <a:p>
                      <a:r>
                        <a:rPr lang="en-US" sz="1400" dirty="0"/>
                        <a:t>A deduction against assessable income under section 40 (3) of the Thai Revenue Code which is essentially; income from copyrights, goodwill, other rights, annuities from wills, income from other juristic acts or court orders, etc.</a:t>
                      </a:r>
                    </a:p>
                  </a:txBody>
                  <a:tcPr/>
                </a:tc>
                <a:tc>
                  <a:txBody>
                    <a:bodyPr/>
                    <a:lstStyle/>
                    <a:p>
                      <a:r>
                        <a:rPr lang="en-US" sz="1400" dirty="0"/>
                        <a:t>40% of income from copyrights capped at THB 60,000</a:t>
                      </a:r>
                    </a:p>
                  </a:txBody>
                  <a:tcPr/>
                </a:tc>
                <a:tc>
                  <a:txBody>
                    <a:bodyPr/>
                    <a:lstStyle/>
                    <a:p>
                      <a:r>
                        <a:rPr lang="en-US" sz="1400" b="1" dirty="0"/>
                        <a:t>50% of income from goodwill, copyrights and ‘other rights’ as referred to in section 40 (3), capped at THB 100,000</a:t>
                      </a:r>
                    </a:p>
                  </a:txBody>
                  <a:tcPr/>
                </a:tc>
                <a:extLst>
                  <a:ext uri="{0D108BD9-81ED-4DB2-BD59-A6C34878D82A}">
                    <a16:rowId xmlns:a16="http://schemas.microsoft.com/office/drawing/2014/main" val="3795664518"/>
                  </a:ext>
                </a:extLst>
              </a:tr>
            </a:tbl>
          </a:graphicData>
        </a:graphic>
      </p:graphicFrame>
    </p:spTree>
    <p:extLst>
      <p:ext uri="{BB962C8B-B14F-4D97-AF65-F5344CB8AC3E}">
        <p14:creationId xmlns:p14="http://schemas.microsoft.com/office/powerpoint/2010/main" val="35744150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2017 Regime</a:t>
            </a:r>
          </a:p>
        </p:txBody>
      </p:sp>
      <p:sp>
        <p:nvSpPr>
          <p:cNvPr id="3" name="Content Placeholder 2"/>
          <p:cNvSpPr>
            <a:spLocks noGrp="1"/>
          </p:cNvSpPr>
          <p:nvPr>
            <p:ph idx="1"/>
          </p:nvPr>
        </p:nvSpPr>
        <p:spPr>
          <a:xfrm>
            <a:off x="251118" y="1219200"/>
            <a:ext cx="7620000" cy="4800600"/>
          </a:xfrm>
        </p:spPr>
        <p:txBody>
          <a:bodyPr/>
          <a:lstStyle/>
          <a:p>
            <a:pPr marL="114300" indent="0">
              <a:buNone/>
            </a:pPr>
            <a:r>
              <a:rPr lang="en-US" dirty="0"/>
              <a:t>2016 &amp; 2017 Deductible Expenses and Allowances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graphicFrame>
        <p:nvGraphicFramePr>
          <p:cNvPr id="10" name="Table 9"/>
          <p:cNvGraphicFramePr>
            <a:graphicFrameLocks noGrp="1"/>
          </p:cNvGraphicFramePr>
          <p:nvPr>
            <p:extLst>
              <p:ext uri="{D42A27DB-BD31-4B8C-83A1-F6EECF244321}">
                <p14:modId xmlns:p14="http://schemas.microsoft.com/office/powerpoint/2010/main" val="1776763017"/>
              </p:ext>
            </p:extLst>
          </p:nvPr>
        </p:nvGraphicFramePr>
        <p:xfrm>
          <a:off x="327318" y="1604315"/>
          <a:ext cx="7467600" cy="4644085"/>
        </p:xfrm>
        <a:graphic>
          <a:graphicData uri="http://schemas.openxmlformats.org/drawingml/2006/table">
            <a:tbl>
              <a:tblPr firstRow="1" bandRow="1">
                <a:tableStyleId>{7DF18680-E054-41AD-8BC1-D1AEF772440D}</a:tableStyleId>
              </a:tblPr>
              <a:tblGrid>
                <a:gridCol w="2489200">
                  <a:extLst>
                    <a:ext uri="{9D8B030D-6E8A-4147-A177-3AD203B41FA5}">
                      <a16:colId xmlns:a16="http://schemas.microsoft.com/office/drawing/2014/main" val="3187960247"/>
                    </a:ext>
                  </a:extLst>
                </a:gridCol>
                <a:gridCol w="2489200">
                  <a:extLst>
                    <a:ext uri="{9D8B030D-6E8A-4147-A177-3AD203B41FA5}">
                      <a16:colId xmlns:a16="http://schemas.microsoft.com/office/drawing/2014/main" val="1803413163"/>
                    </a:ext>
                  </a:extLst>
                </a:gridCol>
                <a:gridCol w="2489200">
                  <a:extLst>
                    <a:ext uri="{9D8B030D-6E8A-4147-A177-3AD203B41FA5}">
                      <a16:colId xmlns:a16="http://schemas.microsoft.com/office/drawing/2014/main" val="3649538557"/>
                    </a:ext>
                  </a:extLst>
                </a:gridCol>
              </a:tblGrid>
              <a:tr h="235751">
                <a:tc>
                  <a:txBody>
                    <a:bodyPr/>
                    <a:lstStyle/>
                    <a:p>
                      <a:endParaRPr lang="en-US" dirty="0"/>
                    </a:p>
                  </a:txBody>
                  <a:tcPr/>
                </a:tc>
                <a:tc>
                  <a:txBody>
                    <a:bodyPr/>
                    <a:lstStyle/>
                    <a:p>
                      <a:r>
                        <a:rPr lang="en-US" dirty="0"/>
                        <a:t>2016 Regime</a:t>
                      </a:r>
                    </a:p>
                  </a:txBody>
                  <a:tcPr/>
                </a:tc>
                <a:tc>
                  <a:txBody>
                    <a:bodyPr/>
                    <a:lstStyle/>
                    <a:p>
                      <a:r>
                        <a:rPr lang="en-US" dirty="0"/>
                        <a:t>2017 Regime</a:t>
                      </a:r>
                    </a:p>
                  </a:txBody>
                  <a:tcPr/>
                </a:tc>
                <a:extLst>
                  <a:ext uri="{0D108BD9-81ED-4DB2-BD59-A6C34878D82A}">
                    <a16:rowId xmlns:a16="http://schemas.microsoft.com/office/drawing/2014/main" val="3439229041"/>
                  </a:ext>
                </a:extLst>
              </a:tr>
              <a:tr h="412563">
                <a:tc gridSpan="3">
                  <a:txBody>
                    <a:bodyPr/>
                    <a:lstStyle/>
                    <a:p>
                      <a:pPr algn="ctr"/>
                      <a:r>
                        <a:rPr lang="en-US" u="sng" dirty="0"/>
                        <a:t>Allowances</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71561876"/>
                  </a:ext>
                </a:extLst>
              </a:tr>
              <a:tr h="284362">
                <a:tc>
                  <a:txBody>
                    <a:bodyPr/>
                    <a:lstStyle/>
                    <a:p>
                      <a:r>
                        <a:rPr lang="en-US" sz="1400" dirty="0"/>
                        <a:t>Taxpayer</a:t>
                      </a:r>
                    </a:p>
                  </a:txBody>
                  <a:tcPr/>
                </a:tc>
                <a:tc>
                  <a:txBody>
                    <a:bodyPr/>
                    <a:lstStyle/>
                    <a:p>
                      <a:r>
                        <a:rPr lang="en-US" sz="1400" dirty="0"/>
                        <a:t>THB 30,000</a:t>
                      </a:r>
                    </a:p>
                  </a:txBody>
                  <a:tcPr/>
                </a:tc>
                <a:tc>
                  <a:txBody>
                    <a:bodyPr/>
                    <a:lstStyle/>
                    <a:p>
                      <a:r>
                        <a:rPr lang="en-US" sz="1400" b="1" dirty="0"/>
                        <a:t>THB 60,000</a:t>
                      </a:r>
                    </a:p>
                  </a:txBody>
                  <a:tcPr/>
                </a:tc>
                <a:extLst>
                  <a:ext uri="{0D108BD9-81ED-4DB2-BD59-A6C34878D82A}">
                    <a16:rowId xmlns:a16="http://schemas.microsoft.com/office/drawing/2014/main" val="2104970599"/>
                  </a:ext>
                </a:extLst>
              </a:tr>
              <a:tr h="436762">
                <a:tc>
                  <a:txBody>
                    <a:bodyPr/>
                    <a:lstStyle/>
                    <a:p>
                      <a:r>
                        <a:rPr lang="en-US" sz="1400" dirty="0"/>
                        <a:t>Taxpayer’s spouse (if joint filing or spouse has no income)</a:t>
                      </a:r>
                    </a:p>
                  </a:txBody>
                  <a:tcPr/>
                </a:tc>
                <a:tc>
                  <a:txBody>
                    <a:bodyPr/>
                    <a:lstStyle/>
                    <a:p>
                      <a:r>
                        <a:rPr lang="en-US" sz="1400" dirty="0"/>
                        <a:t>THB 30,000</a:t>
                      </a:r>
                    </a:p>
                  </a:txBody>
                  <a:tcPr/>
                </a:tc>
                <a:tc>
                  <a:txBody>
                    <a:bodyPr/>
                    <a:lstStyle/>
                    <a:p>
                      <a:r>
                        <a:rPr lang="en-US" sz="1400" b="1" dirty="0"/>
                        <a:t>THB 60,000</a:t>
                      </a:r>
                    </a:p>
                  </a:txBody>
                  <a:tcPr/>
                </a:tc>
                <a:extLst>
                  <a:ext uri="{0D108BD9-81ED-4DB2-BD59-A6C34878D82A}">
                    <a16:rowId xmlns:a16="http://schemas.microsoft.com/office/drawing/2014/main" val="3795664518"/>
                  </a:ext>
                </a:extLst>
              </a:tr>
              <a:tr h="604402">
                <a:tc>
                  <a:txBody>
                    <a:bodyPr/>
                    <a:lstStyle/>
                    <a:p>
                      <a:r>
                        <a:rPr lang="en-US" sz="1400" dirty="0"/>
                        <a:t>Joint filing for taxpayer and taxpayer’s spouse who earns income</a:t>
                      </a:r>
                    </a:p>
                  </a:txBody>
                  <a:tcPr/>
                </a:tc>
                <a:tc>
                  <a:txBody>
                    <a:bodyPr/>
                    <a:lstStyle/>
                    <a:p>
                      <a:r>
                        <a:rPr lang="en-US" sz="1400" dirty="0"/>
                        <a:t>THB 60,000</a:t>
                      </a:r>
                    </a:p>
                  </a:txBody>
                  <a:tcPr/>
                </a:tc>
                <a:tc>
                  <a:txBody>
                    <a:bodyPr/>
                    <a:lstStyle/>
                    <a:p>
                      <a:r>
                        <a:rPr lang="en-US" sz="1400" b="1" dirty="0"/>
                        <a:t>THB 120,000</a:t>
                      </a:r>
                    </a:p>
                  </a:txBody>
                  <a:tcPr/>
                </a:tc>
                <a:extLst>
                  <a:ext uri="{0D108BD9-81ED-4DB2-BD59-A6C34878D82A}">
                    <a16:rowId xmlns:a16="http://schemas.microsoft.com/office/drawing/2014/main" val="2159511232"/>
                  </a:ext>
                </a:extLst>
              </a:tr>
              <a:tr h="905868">
                <a:tc>
                  <a:txBody>
                    <a:bodyPr/>
                    <a:lstStyle/>
                    <a:p>
                      <a:r>
                        <a:rPr lang="en-US" sz="1400" dirty="0"/>
                        <a:t>Taxpayer’s children</a:t>
                      </a:r>
                    </a:p>
                  </a:txBody>
                  <a:tcPr/>
                </a:tc>
                <a:tc>
                  <a:txBody>
                    <a:bodyPr/>
                    <a:lstStyle/>
                    <a:p>
                      <a:pPr marL="285750" indent="-285750">
                        <a:buFont typeface="Arial" panose="020B0604020202020204" pitchFamily="34" charset="0"/>
                        <a:buChar char="•"/>
                      </a:pPr>
                      <a:r>
                        <a:rPr lang="en-US" sz="1400" dirty="0"/>
                        <a:t>THB 15,000 per child</a:t>
                      </a:r>
                    </a:p>
                    <a:p>
                      <a:pPr marL="285750" indent="-285750">
                        <a:buFont typeface="Arial" panose="020B0604020202020204" pitchFamily="34" charset="0"/>
                        <a:buChar char="•"/>
                      </a:pPr>
                      <a:r>
                        <a:rPr lang="en-US" sz="1400" dirty="0"/>
                        <a:t>THB 2,000 per child for education in Thailand</a:t>
                      </a:r>
                    </a:p>
                    <a:p>
                      <a:pPr marL="285750" indent="-285750">
                        <a:buFont typeface="Arial" panose="020B0604020202020204" pitchFamily="34" charset="0"/>
                        <a:buChar char="•"/>
                      </a:pPr>
                      <a:r>
                        <a:rPr lang="en-US" sz="1400" dirty="0"/>
                        <a:t>Limited to 3 children</a:t>
                      </a:r>
                    </a:p>
                  </a:txBody>
                  <a:tcPr/>
                </a:tc>
                <a:tc>
                  <a:txBody>
                    <a:bodyPr/>
                    <a:lstStyle/>
                    <a:p>
                      <a:pPr marL="285750" indent="-285750">
                        <a:buFont typeface="Arial" panose="020B0604020202020204" pitchFamily="34" charset="0"/>
                        <a:buChar char="•"/>
                      </a:pPr>
                      <a:r>
                        <a:rPr lang="en-US" sz="1400" b="1" dirty="0"/>
                        <a:t>THB 30,000 per child</a:t>
                      </a:r>
                    </a:p>
                    <a:p>
                      <a:pPr marL="285750" indent="-285750">
                        <a:buFont typeface="Arial" panose="020B0604020202020204" pitchFamily="34" charset="0"/>
                        <a:buChar char="•"/>
                      </a:pPr>
                      <a:r>
                        <a:rPr lang="en-US" sz="1400" b="1" dirty="0"/>
                        <a:t>Cancellation of the education allowance of THB 2,000</a:t>
                      </a:r>
                    </a:p>
                    <a:p>
                      <a:pPr marL="285750" indent="-285750">
                        <a:buFont typeface="Arial" panose="020B0604020202020204" pitchFamily="34" charset="0"/>
                        <a:buChar char="•"/>
                      </a:pPr>
                      <a:r>
                        <a:rPr lang="en-US" sz="1400" b="1" dirty="0"/>
                        <a:t>No limit on the number of children</a:t>
                      </a:r>
                    </a:p>
                  </a:txBody>
                  <a:tcPr/>
                </a:tc>
                <a:extLst>
                  <a:ext uri="{0D108BD9-81ED-4DB2-BD59-A6C34878D82A}">
                    <a16:rowId xmlns:a16="http://schemas.microsoft.com/office/drawing/2014/main" val="1384620031"/>
                  </a:ext>
                </a:extLst>
              </a:tr>
              <a:tr h="330082">
                <a:tc>
                  <a:txBody>
                    <a:bodyPr/>
                    <a:lstStyle/>
                    <a:p>
                      <a:r>
                        <a:rPr lang="en-US" sz="1400" dirty="0"/>
                        <a:t>Deceased estate</a:t>
                      </a:r>
                    </a:p>
                  </a:txBody>
                  <a:tcPr/>
                </a:tc>
                <a:tc>
                  <a:txBody>
                    <a:bodyPr/>
                    <a:lstStyle/>
                    <a:p>
                      <a:r>
                        <a:rPr lang="en-US" sz="1400" dirty="0"/>
                        <a:t>THB 30,000</a:t>
                      </a:r>
                    </a:p>
                  </a:txBody>
                  <a:tcPr/>
                </a:tc>
                <a:tc>
                  <a:txBody>
                    <a:bodyPr/>
                    <a:lstStyle/>
                    <a:p>
                      <a:r>
                        <a:rPr lang="en-US" sz="1400" b="1" dirty="0"/>
                        <a:t>THB 60,000</a:t>
                      </a:r>
                    </a:p>
                  </a:txBody>
                  <a:tcPr/>
                </a:tc>
                <a:extLst>
                  <a:ext uri="{0D108BD9-81ED-4DB2-BD59-A6C34878D82A}">
                    <a16:rowId xmlns:a16="http://schemas.microsoft.com/office/drawing/2014/main" val="800200155"/>
                  </a:ext>
                </a:extLst>
              </a:tr>
              <a:tr h="609600">
                <a:tc>
                  <a:txBody>
                    <a:bodyPr/>
                    <a:lstStyle/>
                    <a:p>
                      <a:r>
                        <a:rPr lang="en-US" sz="1400" dirty="0"/>
                        <a:t>Unincorporated ordinary partnership or group of persons</a:t>
                      </a:r>
                    </a:p>
                  </a:txBody>
                  <a:tcPr/>
                </a:tc>
                <a:tc>
                  <a:txBody>
                    <a:bodyPr/>
                    <a:lstStyle/>
                    <a:p>
                      <a:r>
                        <a:rPr lang="en-US" sz="1400" dirty="0"/>
                        <a:t>THB 30,000 for each partner but not exceeding THB 60,000</a:t>
                      </a:r>
                    </a:p>
                  </a:txBody>
                  <a:tcPr/>
                </a:tc>
                <a:tc>
                  <a:txBody>
                    <a:bodyPr/>
                    <a:lstStyle/>
                    <a:p>
                      <a:r>
                        <a:rPr lang="en-US" sz="1400" b="1" dirty="0"/>
                        <a:t>THB 60,000 for each partner but not exceeding THB 120,000</a:t>
                      </a:r>
                    </a:p>
                  </a:txBody>
                  <a:tcPr/>
                </a:tc>
                <a:extLst>
                  <a:ext uri="{0D108BD9-81ED-4DB2-BD59-A6C34878D82A}">
                    <a16:rowId xmlns:a16="http://schemas.microsoft.com/office/drawing/2014/main" val="2859468784"/>
                  </a:ext>
                </a:extLst>
              </a:tr>
            </a:tbl>
          </a:graphicData>
        </a:graphic>
      </p:graphicFrame>
    </p:spTree>
    <p:extLst>
      <p:ext uri="{BB962C8B-B14F-4D97-AF65-F5344CB8AC3E}">
        <p14:creationId xmlns:p14="http://schemas.microsoft.com/office/powerpoint/2010/main" val="22596160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2017 Regime</a:t>
            </a:r>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pic>
        <p:nvPicPr>
          <p:cNvPr id="6" name="Picture 5"/>
          <p:cNvPicPr>
            <a:picLocks noChangeAspect="1"/>
          </p:cNvPicPr>
          <p:nvPr/>
        </p:nvPicPr>
        <p:blipFill>
          <a:blip r:embed="rId2"/>
          <a:stretch>
            <a:fillRect/>
          </a:stretch>
        </p:blipFill>
        <p:spPr>
          <a:xfrm>
            <a:off x="762000" y="1325694"/>
            <a:ext cx="6324600" cy="5349611"/>
          </a:xfrm>
          <a:prstGeom prst="rect">
            <a:avLst/>
          </a:prstGeom>
        </p:spPr>
      </p:pic>
    </p:spTree>
    <p:extLst>
      <p:ext uri="{BB962C8B-B14F-4D97-AF65-F5344CB8AC3E}">
        <p14:creationId xmlns:p14="http://schemas.microsoft.com/office/powerpoint/2010/main" val="42435231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Exercise</a:t>
            </a:r>
            <a:endParaRPr lang="th-TH" dirty="0"/>
          </a:p>
        </p:txBody>
      </p:sp>
      <p:sp>
        <p:nvSpPr>
          <p:cNvPr id="3" name="Content Placeholder 2"/>
          <p:cNvSpPr>
            <a:spLocks noGrp="1"/>
          </p:cNvSpPr>
          <p:nvPr>
            <p:ph idx="1"/>
          </p:nvPr>
        </p:nvSpPr>
        <p:spPr/>
        <p:txBody>
          <a:bodyPr/>
          <a:lstStyle/>
          <a:p>
            <a:r>
              <a:rPr lang="en-US" dirty="0"/>
              <a:t>Calculate Personal Income Tax for:</a:t>
            </a:r>
          </a:p>
          <a:p>
            <a:r>
              <a:rPr lang="en-US" dirty="0"/>
              <a:t>Calculate How much LTF/RMF can be bought for:</a:t>
            </a:r>
          </a:p>
          <a:p>
            <a:r>
              <a:rPr lang="en-US" dirty="0"/>
              <a:t>What is the reduction in Tax from such investment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4962362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Credit for dividends</a:t>
            </a:r>
            <a:endParaRPr lang="th-TH" dirty="0"/>
          </a:p>
        </p:txBody>
      </p:sp>
      <p:sp>
        <p:nvSpPr>
          <p:cNvPr id="3" name="Content Placeholder 2"/>
          <p:cNvSpPr>
            <a:spLocks noGrp="1"/>
          </p:cNvSpPr>
          <p:nvPr>
            <p:ph idx="1"/>
          </p:nvPr>
        </p:nvSpPr>
        <p:spPr/>
        <p:txBody>
          <a:bodyPr/>
          <a:lstStyle/>
          <a:p>
            <a:r>
              <a:rPr lang="en-US" dirty="0"/>
              <a:t>Any taxpayer who domiciles in Thailand and receives dividends from a juristic company or partnership incorporated in Thailand is entitled to a tax credit of 3/7 of the amount of dividends received. In computing assessable income, taxpayer shall gross up his dividends by the amount of the tax credit received. The amount of tax credit is creditable against his tax liability.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7277165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Separate taxation</a:t>
            </a:r>
            <a:endParaRPr lang="th-TH" dirty="0"/>
          </a:p>
        </p:txBody>
      </p:sp>
      <p:sp>
        <p:nvSpPr>
          <p:cNvPr id="3" name="Content Placeholder 2"/>
          <p:cNvSpPr>
            <a:spLocks noGrp="1"/>
          </p:cNvSpPr>
          <p:nvPr>
            <p:ph idx="1"/>
          </p:nvPr>
        </p:nvSpPr>
        <p:spPr/>
        <p:txBody>
          <a:bodyPr>
            <a:normAutofit fontScale="55000" lnSpcReduction="20000"/>
          </a:bodyPr>
          <a:lstStyle/>
          <a:p>
            <a:r>
              <a:rPr lang="en-US" dirty="0"/>
              <a:t>There are several types of income that the taxpayer shall not include or may not choose to include such income to the assessable income in calculating the tax liability. </a:t>
            </a:r>
            <a:br>
              <a:rPr lang="en-US" dirty="0"/>
            </a:br>
            <a:br>
              <a:rPr lang="en-US" dirty="0"/>
            </a:br>
            <a:r>
              <a:rPr lang="en-US" b="1" dirty="0"/>
              <a:t>Income from sale of immovable property</a:t>
            </a:r>
          </a:p>
          <a:p>
            <a:br>
              <a:rPr lang="en-US" dirty="0"/>
            </a:br>
            <a:r>
              <a:rPr lang="en-US" dirty="0"/>
              <a:t>            Taxpayer shall not include income from sales of immovable property acquired by bequest or by way of gift to the assessable income when calculating PIT. However, if the sale is made for a commercial purpose, it is essential that such income must be included as the assessable income and be subject to PIT.</a:t>
            </a:r>
            <a:br>
              <a:rPr lang="en-US" dirty="0"/>
            </a:br>
            <a:br>
              <a:rPr lang="en-US" dirty="0"/>
            </a:br>
            <a:br>
              <a:rPr lang="en-US" dirty="0"/>
            </a:br>
            <a:r>
              <a:rPr lang="en-US" b="1" dirty="0"/>
              <a:t>Interest</a:t>
            </a:r>
          </a:p>
          <a:p>
            <a:br>
              <a:rPr lang="en-US" dirty="0"/>
            </a:br>
            <a:r>
              <a:rPr lang="en-US" dirty="0"/>
              <a:t>            The following forms of interest income may, at the taxpayer’s selection, be excluded from the computation of PIT provided that a tax of 15 per cent is withheld at source: </a:t>
            </a:r>
            <a:br>
              <a:rPr lang="en-US" dirty="0"/>
            </a:br>
            <a:br>
              <a:rPr lang="en-US" dirty="0"/>
            </a:br>
            <a:br>
              <a:rPr lang="en-US" dirty="0"/>
            </a:br>
            <a:br>
              <a:rPr lang="en-US" dirty="0"/>
            </a:br>
            <a:r>
              <a:rPr lang="en-US" dirty="0"/>
              <a:t>interest on bonds or debentures issued by a government organization;</a:t>
            </a:r>
          </a:p>
          <a:p>
            <a:r>
              <a:rPr lang="en-US" dirty="0"/>
              <a:t>interest on saving deposits in commercial banks if the aggregate amount of interest received is not more than 20,000 baht during a taxable year;</a:t>
            </a:r>
          </a:p>
          <a:p>
            <a:r>
              <a:rPr lang="en-US" dirty="0"/>
              <a:t>interest on loans paid by a finance company;</a:t>
            </a:r>
          </a:p>
          <a:p>
            <a:r>
              <a:rPr lang="en-US" dirty="0"/>
              <a:t>interest received from any financial institution organized by a specific law of Thailand for the purpose of lending money to promote agriculture, commerce or industry.</a:t>
            </a:r>
          </a:p>
          <a:p>
            <a:br>
              <a:rPr lang="en-US" dirty="0"/>
            </a:br>
            <a:br>
              <a:rPr lang="en-US" dirty="0"/>
            </a:br>
            <a:r>
              <a:rPr lang="en-US" b="1" dirty="0"/>
              <a:t>Dividends</a:t>
            </a:r>
          </a:p>
          <a:p>
            <a:br>
              <a:rPr lang="en-US" dirty="0"/>
            </a:br>
            <a:r>
              <a:rPr lang="en-US" dirty="0"/>
              <a:t>            Taxpayer who resides in Thailand and receives dividends or shares of profits from a registered company or a mutual fund which tax has been withheld at source at the rate of 10 per cent, may opt to exclude such dividend from the assessable income when calculating PIT.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34173197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Withholding Tax</a:t>
            </a:r>
            <a:endParaRPr lang="th-TH"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358880006"/>
              </p:ext>
            </p:extLst>
          </p:nvPr>
        </p:nvGraphicFramePr>
        <p:xfrm>
          <a:off x="901700" y="2495550"/>
          <a:ext cx="6731000" cy="3284220"/>
        </p:xfrm>
        <a:graphic>
          <a:graphicData uri="http://schemas.openxmlformats.org/drawingml/2006/table">
            <a:tbl>
              <a:tblPr/>
              <a:tblGrid>
                <a:gridCol w="3368721">
                  <a:extLst>
                    <a:ext uri="{9D8B030D-6E8A-4147-A177-3AD203B41FA5}">
                      <a16:colId xmlns:a16="http://schemas.microsoft.com/office/drawing/2014/main" val="20000"/>
                    </a:ext>
                  </a:extLst>
                </a:gridCol>
                <a:gridCol w="3362279">
                  <a:extLst>
                    <a:ext uri="{9D8B030D-6E8A-4147-A177-3AD203B41FA5}">
                      <a16:colId xmlns:a16="http://schemas.microsoft.com/office/drawing/2014/main" val="20001"/>
                    </a:ext>
                  </a:extLst>
                </a:gridCol>
              </a:tblGrid>
              <a:tr h="0">
                <a:tc>
                  <a:txBody>
                    <a:bodyPr/>
                    <a:lstStyle/>
                    <a:p>
                      <a:pPr algn="ctr"/>
                      <a:r>
                        <a:rPr lang="en-US" b="1" u="none" strike="noStrike">
                          <a:effectLst/>
                          <a:latin typeface="MS Sans Serif"/>
                        </a:rPr>
                        <a:t>Types of income </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tc>
                  <a:txBody>
                    <a:bodyPr/>
                    <a:lstStyle/>
                    <a:p>
                      <a:pPr algn="ctr"/>
                      <a:r>
                        <a:rPr lang="en-US" b="1" u="none" strike="noStrike">
                          <a:effectLst/>
                          <a:latin typeface="MS Sans Serif"/>
                        </a:rPr>
                        <a:t>Withholding tax rate</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extLst>
                  <a:ext uri="{0D108BD9-81ED-4DB2-BD59-A6C34878D82A}">
                    <a16:rowId xmlns:a16="http://schemas.microsoft.com/office/drawing/2014/main" val="10000"/>
                  </a:ext>
                </a:extLst>
              </a:tr>
              <a:tr h="0">
                <a:tc>
                  <a:txBody>
                    <a:bodyPr/>
                    <a:lstStyle/>
                    <a:p>
                      <a:pPr algn="l"/>
                      <a:r>
                        <a:rPr lang="en-US" u="none" strike="noStrike">
                          <a:effectLst/>
                          <a:latin typeface="MS Sans Serif"/>
                        </a:rPr>
                        <a:t>1. Employment income</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1"/>
                  </a:ext>
                </a:extLst>
              </a:tr>
              <a:tr h="0">
                <a:tc>
                  <a:txBody>
                    <a:bodyPr/>
                    <a:lstStyle/>
                    <a:p>
                      <a:pPr algn="l"/>
                      <a:r>
                        <a:rPr lang="en-US" u="none" strike="noStrike">
                          <a:effectLst/>
                          <a:latin typeface="MS Sans Serif"/>
                        </a:rPr>
                        <a:t>2. Rents and prizes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5 %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2"/>
                  </a:ext>
                </a:extLst>
              </a:tr>
              <a:tr h="0">
                <a:tc>
                  <a:txBody>
                    <a:bodyPr/>
                    <a:lstStyle/>
                    <a:p>
                      <a:pPr algn="l"/>
                      <a:r>
                        <a:rPr lang="en-US" u="none" strike="noStrike">
                          <a:effectLst/>
                          <a:latin typeface="MS Sans Serif"/>
                        </a:rPr>
                        <a:t>3. Ship rental charges</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1 %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3"/>
                  </a:ext>
                </a:extLst>
              </a:tr>
              <a:tr h="0">
                <a:tc>
                  <a:txBody>
                    <a:bodyPr/>
                    <a:lstStyle/>
                    <a:p>
                      <a:pPr algn="l"/>
                      <a:r>
                        <a:rPr lang="en-US" u="none" strike="noStrike">
                          <a:effectLst/>
                          <a:latin typeface="MS Sans Serif"/>
                        </a:rPr>
                        <a:t>4. Service and professional fees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3 %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4"/>
                  </a:ext>
                </a:extLst>
              </a:tr>
              <a:tr h="0">
                <a:tc>
                  <a:txBody>
                    <a:bodyPr/>
                    <a:lstStyle/>
                    <a:p>
                      <a:pPr algn="l"/>
                      <a:r>
                        <a:rPr lang="en-US" u="none" strike="noStrike" dirty="0">
                          <a:effectLst/>
                          <a:latin typeface="MS Sans Serif"/>
                        </a:rPr>
                        <a:t>5. Public entertainer remuneration</a:t>
                      </a:r>
                      <a:br>
                        <a:rPr lang="en-US" u="none" strike="noStrike" dirty="0">
                          <a:effectLst/>
                          <a:latin typeface="MS Sans Serif"/>
                        </a:rPr>
                      </a:br>
                      <a:r>
                        <a:rPr lang="en-US" u="none" strike="noStrike" dirty="0">
                          <a:effectLst/>
                          <a:latin typeface="MS Sans Serif"/>
                        </a:rPr>
                        <a:t>    -  Thai resident </a:t>
                      </a:r>
                      <a:br>
                        <a:rPr lang="en-US" u="none" strike="noStrike" dirty="0">
                          <a:effectLst/>
                          <a:latin typeface="MS Sans Serif"/>
                        </a:rPr>
                      </a:br>
                      <a:r>
                        <a:rPr lang="en-US" u="none" strike="noStrike" dirty="0">
                          <a:effectLst/>
                          <a:latin typeface="MS Sans Serif"/>
                        </a:rPr>
                        <a:t>    - </a:t>
                      </a:r>
                      <a:r>
                        <a:rPr lang="en-US" u="none" strike="noStrike" dirty="0">
                          <a:solidFill>
                            <a:schemeClr val="tx1"/>
                          </a:solidFill>
                          <a:effectLst/>
                          <a:latin typeface="MS Sans Serif"/>
                        </a:rPr>
                        <a:t> </a:t>
                      </a:r>
                      <a:r>
                        <a:rPr lang="en-US" b="0" u="none" strike="noStrike" dirty="0">
                          <a:solidFill>
                            <a:schemeClr val="tx1"/>
                          </a:solidFill>
                          <a:effectLst/>
                          <a:latin typeface="MS Sans Serif"/>
                        </a:rPr>
                        <a:t>non resident</a:t>
                      </a:r>
                      <a:endParaRPr lang="en-US" u="none" strike="noStrike" dirty="0">
                        <a:solidFill>
                          <a:schemeClr val="tx1"/>
                        </a:solidFill>
                        <a:effectLst/>
                        <a:latin typeface="MS Sans Serif"/>
                      </a:endParaRP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 </a:t>
                      </a:r>
                      <a:br>
                        <a:rPr lang="th-TH" u="none" strike="noStrike">
                          <a:effectLst/>
                          <a:latin typeface="MS Sans Serif"/>
                        </a:rPr>
                      </a:br>
                      <a:r>
                        <a:rPr lang="th-TH" u="none" strike="noStrike">
                          <a:effectLst/>
                          <a:latin typeface="MS Sans Serif"/>
                        </a:rPr>
                        <a:t>5 % </a:t>
                      </a:r>
                      <a:br>
                        <a:rPr lang="th-TH" u="none" strike="noStrike">
                          <a:effectLst/>
                          <a:latin typeface="MS Sans Serif"/>
                        </a:rPr>
                      </a:b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5"/>
                  </a:ext>
                </a:extLst>
              </a:tr>
              <a:tr h="0">
                <a:tc>
                  <a:txBody>
                    <a:bodyPr/>
                    <a:lstStyle/>
                    <a:p>
                      <a:pPr algn="l"/>
                      <a:r>
                        <a:rPr lang="en-US" u="none" strike="noStrike">
                          <a:effectLst/>
                          <a:latin typeface="MS Sans Serif"/>
                        </a:rPr>
                        <a:t>6. Advertising fees</a:t>
                      </a:r>
                    </a:p>
                  </a:txBody>
                  <a:tcPr marL="19050" marR="19050" marT="19050" marB="19050">
                    <a:lnL>
                      <a:noFill/>
                    </a:lnL>
                    <a:lnR>
                      <a:noFill/>
                    </a:lnR>
                    <a:lnT>
                      <a:noFill/>
                    </a:lnT>
                    <a:lnB>
                      <a:noFill/>
                    </a:lnB>
                    <a:solidFill>
                      <a:srgbClr val="D1FCFC"/>
                    </a:solidFill>
                  </a:tcPr>
                </a:tc>
                <a:tc>
                  <a:txBody>
                    <a:bodyPr/>
                    <a:lstStyle/>
                    <a:p>
                      <a:pPr algn="ctr"/>
                      <a:r>
                        <a:rPr lang="th-TH" u="none" strike="noStrike" dirty="0">
                          <a:effectLst/>
                          <a:latin typeface="MS Sans Serif"/>
                        </a:rPr>
                        <a:t>2 %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6"/>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
        <p:nvSpPr>
          <p:cNvPr id="11" name="Rectangle 3"/>
          <p:cNvSpPr>
            <a:spLocks noChangeArrowheads="1"/>
          </p:cNvSpPr>
          <p:nvPr/>
        </p:nvSpPr>
        <p:spPr bwMode="auto">
          <a:xfrm>
            <a:off x="901700" y="2495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3693372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 name="Content Placeholder 5" descr="Screen Clippi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52600" y="76200"/>
            <a:ext cx="4876800" cy="6777926"/>
          </a:xfr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5013095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Planning Strategies</a:t>
            </a:r>
            <a:endParaRPr lang="th-TH" dirty="0"/>
          </a:p>
        </p:txBody>
      </p:sp>
      <p:sp>
        <p:nvSpPr>
          <p:cNvPr id="3" name="Content Placeholder 2"/>
          <p:cNvSpPr>
            <a:spLocks noGrp="1"/>
          </p:cNvSpPr>
          <p:nvPr>
            <p:ph idx="1"/>
          </p:nvPr>
        </p:nvSpPr>
        <p:spPr/>
        <p:txBody>
          <a:bodyPr/>
          <a:lstStyle/>
          <a:p>
            <a:r>
              <a:rPr lang="en-US" dirty="0"/>
              <a:t>Consumer Purchasing</a:t>
            </a:r>
          </a:p>
          <a:p>
            <a:pPr lvl="1"/>
            <a:r>
              <a:rPr lang="en-US" dirty="0"/>
              <a:t>Consumer debt</a:t>
            </a:r>
          </a:p>
          <a:p>
            <a:pPr lvl="1"/>
            <a:r>
              <a:rPr lang="en-US" dirty="0"/>
              <a:t>Job-related expenses</a:t>
            </a:r>
          </a:p>
          <a:p>
            <a:pPr lvl="1"/>
            <a:r>
              <a:rPr lang="en-US" dirty="0"/>
              <a:t>Health care expenses</a:t>
            </a:r>
          </a:p>
          <a:p>
            <a:pPr lvl="1"/>
            <a:r>
              <a:rPr lang="en-US" dirty="0"/>
              <a:t>Housing expenses</a:t>
            </a:r>
          </a:p>
          <a:p>
            <a:pPr lvl="1"/>
            <a:r>
              <a:rPr lang="en-US" dirty="0"/>
              <a:t>Donations</a:t>
            </a:r>
          </a:p>
          <a:p>
            <a:r>
              <a:rPr lang="en-US" dirty="0"/>
              <a:t>Investment Decisions</a:t>
            </a:r>
          </a:p>
          <a:p>
            <a:pPr lvl="1"/>
            <a:r>
              <a:rPr lang="en-US" dirty="0"/>
              <a:t>Tax-exempt investments</a:t>
            </a:r>
          </a:p>
          <a:p>
            <a:pPr lvl="1"/>
            <a:r>
              <a:rPr lang="en-US" dirty="0"/>
              <a:t>LTF and RMF</a:t>
            </a:r>
          </a:p>
          <a:p>
            <a:r>
              <a:rPr lang="en-US" dirty="0"/>
              <a:t>Retirement Plans</a:t>
            </a:r>
          </a:p>
          <a:p>
            <a:pPr lvl="1"/>
            <a:r>
              <a:rPr lang="en-US" dirty="0"/>
              <a:t>RMF</a:t>
            </a:r>
          </a:p>
          <a:p>
            <a:pPr lvl="1"/>
            <a:r>
              <a:rPr lang="en-US" dirty="0"/>
              <a:t>Provident/Pension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11315906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6326</TotalTime>
  <Words>2537</Words>
  <Application>Microsoft Office PowerPoint</Application>
  <PresentationFormat>On-screen Show (4:3)</PresentationFormat>
  <Paragraphs>558</Paragraphs>
  <Slides>55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Angsana New</vt:lpstr>
      <vt:lpstr>Arial</vt:lpstr>
      <vt:lpstr>BankGothic Md BT</vt:lpstr>
      <vt:lpstr>Calibri</vt:lpstr>
      <vt:lpstr>Cambria</vt:lpstr>
      <vt:lpstr>Cordia New</vt:lpstr>
      <vt:lpstr>MS Sans Serif</vt:lpstr>
      <vt:lpstr>Adjacency</vt:lpstr>
      <vt:lpstr>FN 281: Personal Finance</vt:lpstr>
      <vt:lpstr>Successful Money Management</vt:lpstr>
      <vt:lpstr>Money Management Activities</vt:lpstr>
      <vt:lpstr>The Situation</vt:lpstr>
      <vt:lpstr>Storing and Maintaining Personal Financial Records and Documents </vt:lpstr>
      <vt:lpstr>Jane’s Home File</vt:lpstr>
      <vt:lpstr>Jane’s Safe Deposit Box</vt:lpstr>
      <vt:lpstr>Jane’s Electronic System</vt:lpstr>
      <vt:lpstr>Personal Financial Statements</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Jane’s Balance Sheet</vt:lpstr>
      <vt:lpstr>Jane’s Liquid Assets</vt:lpstr>
      <vt:lpstr>Jane’s Personal Possessions</vt:lpstr>
      <vt:lpstr>Jane’s Investment Assets</vt:lpstr>
      <vt:lpstr>Value of Jane’s Assets</vt:lpstr>
      <vt:lpstr>Jane’s Current Liabilities</vt:lpstr>
      <vt:lpstr>Jane’s Long-Term Liabilities</vt:lpstr>
      <vt:lpstr>Jane’s Total Liabilities</vt:lpstr>
      <vt:lpstr>Jane’s Net Worth</vt:lpstr>
      <vt:lpstr>Jane’s Personal Cash Flow</vt:lpstr>
      <vt:lpstr>Jane’s Monthly Income</vt:lpstr>
      <vt:lpstr>Fixed Monthly Expenses</vt:lpstr>
      <vt:lpstr>Variable Monthly Expenses</vt:lpstr>
      <vt:lpstr>Jane’s Monthly Cash Surplus or Deficit</vt:lpstr>
      <vt:lpstr>Budgeting for Skilled Money Management </vt:lpstr>
      <vt:lpstr>Creating and Implementing a Budget</vt:lpstr>
      <vt:lpstr>Jane’s Budget Strategies</vt:lpstr>
      <vt:lpstr>Jane’s Budgeted Fixed Expenses</vt:lpstr>
      <vt:lpstr>Jane’s Budgeted Variable Expenses</vt:lpstr>
      <vt:lpstr>Jane’s Budgeted Surplus</vt:lpstr>
      <vt:lpstr>Jane’s Conclusions Regarding Money Management</vt:lpstr>
      <vt:lpstr>Tax</vt:lpstr>
      <vt:lpstr>Personal Income Tax</vt:lpstr>
      <vt:lpstr>Taxable Person</vt:lpstr>
      <vt:lpstr>Assessable Income</vt:lpstr>
      <vt:lpstr>Progressive Tax Rates</vt:lpstr>
      <vt:lpstr>Deduction and Allowances</vt:lpstr>
      <vt:lpstr>Deductions allowed for the calculation of PIT</vt:lpstr>
      <vt:lpstr>Allowances (Exemptions) allowed for the calculation of PIT</vt:lpstr>
      <vt:lpstr>PIT 2017 Regime</vt:lpstr>
      <vt:lpstr>PIT 2017 Regime</vt:lpstr>
      <vt:lpstr>PIT 2017 Regime</vt:lpstr>
      <vt:lpstr>PIT 2017 Regime</vt:lpstr>
      <vt:lpstr>Exercise</vt:lpstr>
      <vt:lpstr>Tax Credit for dividends</vt:lpstr>
      <vt:lpstr>Separate taxation</vt:lpstr>
      <vt:lpstr>Withholding Tax</vt:lpstr>
      <vt:lpstr>PowerPoint Presentation</vt:lpstr>
      <vt:lpstr>Tax Planning Strategies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73</cp:revision>
  <dcterms:created xsi:type="dcterms:W3CDTF">2013-11-23T06:38:33Z</dcterms:created>
  <dcterms:modified xsi:type="dcterms:W3CDTF">2017-01-22T07:45:46Z</dcterms:modified>
</cp:coreProperties>
</file>