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3" r:id="rId3"/>
    <p:sldId id="264" r:id="rId4"/>
    <p:sldId id="266" r:id="rId5"/>
    <p:sldId id="269" r:id="rId6"/>
    <p:sldId id="275" r:id="rId7"/>
    <p:sldId id="276" r:id="rId8"/>
    <p:sldId id="277" r:id="rId9"/>
    <p:sldId id="278" r:id="rId10"/>
    <p:sldId id="279" r:id="rId11"/>
    <p:sldId id="280" r:id="rId12"/>
    <p:sldId id="286" r:id="rId13"/>
    <p:sldId id="287" r:id="rId14"/>
    <p:sldId id="288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62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2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E00A-63C3-4910-A34D-73407AD4B432}" type="datetimeFigureOut">
              <a:rPr lang="th-TH" smtClean="0"/>
              <a:pPr/>
              <a:t>23/10/57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5CCC2-3EF0-4C7D-91EC-1CB6379921BB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52600" y="5410200"/>
            <a:ext cx="7086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“Had China displaced </a:t>
            </a:r>
          </a:p>
          <a:p>
            <a:pPr algn="r"/>
            <a:r>
              <a:rPr lang="en-US" sz="32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other Asian countries exports?”</a:t>
            </a:r>
            <a:endParaRPr lang="th-TH" sz="3200" b="1" dirty="0">
              <a:solidFill>
                <a:srgbClr val="FFFF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05000" y="5181600"/>
            <a:ext cx="7239000" cy="1676400"/>
          </a:xfrm>
          <a:prstGeom prst="rect">
            <a:avLst/>
          </a:prstGeom>
          <a:solidFill>
            <a:schemeClr val="bg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52400" y="0"/>
            <a:ext cx="9448800" cy="46166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Mueanmas|Chotika|Tassamon|Kunyaruk|Monpanai|Michelle</a:t>
            </a:r>
            <a:endParaRPr lang="th-TH" sz="2400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 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INTRODUCTION</a:t>
            </a:r>
            <a:endParaRPr lang="th-TH" b="1" i="1" dirty="0"/>
          </a:p>
        </p:txBody>
      </p:sp>
      <p:sp>
        <p:nvSpPr>
          <p:cNvPr id="28" name="TextBox 27"/>
          <p:cNvSpPr txBox="1"/>
          <p:nvPr/>
        </p:nvSpPr>
        <p:spPr>
          <a:xfrm>
            <a:off x="304800" y="1295400"/>
            <a:ext cx="4953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3600" b="1" i="1" dirty="0" smtClean="0"/>
              <a:t>In 1978,</a:t>
            </a:r>
            <a:r>
              <a:rPr lang="en-US" sz="3600" b="1" dirty="0" smtClean="0"/>
              <a:t> </a:t>
            </a:r>
          </a:p>
          <a:p>
            <a:pPr marL="514350" indent="-514350" algn="ctr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Era of economics reform </a:t>
            </a:r>
          </a:p>
          <a:p>
            <a:pPr marL="514350" indent="-514350" algn="ctr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&amp; progressive trade</a:t>
            </a:r>
          </a:p>
          <a:p>
            <a:pPr marL="514350" indent="-514350" algn="ctr"/>
            <a:endParaRPr lang="en-US" dirty="0"/>
          </a:p>
          <a:p>
            <a:pPr marL="514350" indent="-514350" algn="ctr">
              <a:buAutoNum type="arabicPlain" startAt="1978"/>
            </a:pPr>
            <a:endParaRPr lang="th-TH" dirty="0"/>
          </a:p>
        </p:txBody>
      </p:sp>
      <p:sp>
        <p:nvSpPr>
          <p:cNvPr id="29" name="TextBox 28"/>
          <p:cNvSpPr txBox="1"/>
          <p:nvPr/>
        </p:nvSpPr>
        <p:spPr>
          <a:xfrm>
            <a:off x="57150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3600" b="1" i="1" dirty="0" smtClean="0"/>
              <a:t>9%</a:t>
            </a:r>
            <a:r>
              <a:rPr lang="en-US" sz="3600" b="1" dirty="0" smtClean="0"/>
              <a:t> </a:t>
            </a:r>
          </a:p>
          <a:p>
            <a:pPr marL="514350" indent="-514350"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GDP Growth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81600" y="3733800"/>
            <a:ext cx="3276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4400" b="1" i="1" dirty="0" smtClean="0"/>
              <a:t>4</a:t>
            </a:r>
            <a:r>
              <a:rPr lang="en-US" sz="4400" b="1" i="1" baseline="30000" dirty="0" smtClean="0"/>
              <a:t>th</a:t>
            </a:r>
            <a:r>
              <a:rPr lang="en-US" sz="3600" b="1" i="1" dirty="0" smtClean="0"/>
              <a:t> </a:t>
            </a:r>
          </a:p>
          <a:p>
            <a:pPr marL="514350" indent="-514350"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Largest </a:t>
            </a:r>
          </a:p>
          <a:p>
            <a:pPr marL="514350" indent="-514350"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global trader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524000" y="3733800"/>
            <a:ext cx="2286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en-US" sz="4400" b="1" i="1" dirty="0" smtClean="0"/>
              <a:t>6</a:t>
            </a:r>
            <a:r>
              <a:rPr lang="en-US" sz="4400" b="1" i="1" baseline="30000" dirty="0" smtClean="0"/>
              <a:t>th</a:t>
            </a:r>
            <a:r>
              <a:rPr lang="en-US" sz="4400" b="1" i="1" dirty="0" smtClean="0"/>
              <a:t> </a:t>
            </a:r>
          </a:p>
          <a:p>
            <a:pPr marL="514350" indent="-514350"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Largest </a:t>
            </a:r>
          </a:p>
          <a:p>
            <a:pPr marL="514350" indent="-514350" algn="ctr"/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economy</a:t>
            </a:r>
          </a:p>
        </p:txBody>
      </p:sp>
      <p:sp>
        <p:nvSpPr>
          <p:cNvPr id="32" name="Parallelogram 31"/>
          <p:cNvSpPr/>
          <p:nvPr/>
        </p:nvSpPr>
        <p:spPr>
          <a:xfrm>
            <a:off x="6019800" y="0"/>
            <a:ext cx="33528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OVERALL</a:t>
            </a:r>
            <a:endParaRPr lang="th-TH" b="1" i="1" dirty="0">
              <a:solidFill>
                <a:schemeClr val="tx1"/>
              </a:solidFill>
            </a:endParaRPr>
          </a:p>
        </p:txBody>
      </p:sp>
      <p:sp>
        <p:nvSpPr>
          <p:cNvPr id="18" name="Parallelogram 17"/>
          <p:cNvSpPr/>
          <p:nvPr/>
        </p:nvSpPr>
        <p:spPr>
          <a:xfrm>
            <a:off x="3124200" y="0"/>
            <a:ext cx="62484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Overall</a:t>
            </a:r>
            <a:endParaRPr lang="th-TH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 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0" y="0"/>
            <a:ext cx="57150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INTRODUCTION</a:t>
            </a:r>
            <a:endParaRPr lang="th-TH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228600" y="1676400"/>
            <a:ext cx="2743200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Ability to attract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FDI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INTRODUCTION</a:t>
            </a:r>
            <a:endParaRPr lang="th-TH" b="1" i="1" dirty="0"/>
          </a:p>
        </p:txBody>
      </p:sp>
      <p:sp>
        <p:nvSpPr>
          <p:cNvPr id="17" name="Parallelogram 16"/>
          <p:cNvSpPr/>
          <p:nvPr/>
        </p:nvSpPr>
        <p:spPr>
          <a:xfrm>
            <a:off x="3124200" y="0"/>
            <a:ext cx="62484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ECONOMY</a:t>
            </a:r>
            <a:endParaRPr lang="th-TH" b="1" i="1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600" y="762000"/>
            <a:ext cx="2743200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Elastic supply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of low-cost labor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8600" y="2590800"/>
            <a:ext cx="2743200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Trade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liberalization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8600" y="3505200"/>
            <a:ext cx="2743200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Access to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WTO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Flowchart: Off-page Connector 17"/>
          <p:cNvSpPr/>
          <p:nvPr/>
        </p:nvSpPr>
        <p:spPr>
          <a:xfrm>
            <a:off x="228600" y="4495800"/>
            <a:ext cx="2743200" cy="1524000"/>
          </a:xfrm>
          <a:prstGeom prst="flowChartOffpage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Fear of increase 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competition 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 developing 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countries</a:t>
            </a:r>
            <a:endParaRPr lang="th-TH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3505200" y="762000"/>
            <a:ext cx="2514600" cy="12003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Abundant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low-skilled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&amp;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low-cost labors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Flowchart: Off-page Connector 21"/>
          <p:cNvSpPr/>
          <p:nvPr/>
        </p:nvSpPr>
        <p:spPr>
          <a:xfrm>
            <a:off x="3505200" y="2286000"/>
            <a:ext cx="2514600" cy="1752600"/>
          </a:xfrm>
          <a:prstGeom prst="flowChartOffpage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Competitive advantage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in low-technology products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" name="Flowchart: Off-page Connector 27"/>
          <p:cNvSpPr/>
          <p:nvPr/>
        </p:nvSpPr>
        <p:spPr>
          <a:xfrm>
            <a:off x="3505200" y="4267200"/>
            <a:ext cx="2514600" cy="1752600"/>
          </a:xfrm>
          <a:prstGeom prst="flowChartOffpage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Poor country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feel at risk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of being out of market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rot="5400000">
            <a:off x="304800" y="3429000"/>
            <a:ext cx="5791200" cy="1588"/>
          </a:xfrm>
          <a:prstGeom prst="line">
            <a:avLst/>
          </a:prstGeom>
          <a:ln w="730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3429794" y="3428206"/>
            <a:ext cx="5791200" cy="1588"/>
          </a:xfrm>
          <a:prstGeom prst="line">
            <a:avLst/>
          </a:prstGeom>
          <a:ln w="730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477000" y="762000"/>
            <a:ext cx="2514600" cy="9233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Growing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of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highly-skilled labor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4" name="Flowchart: Off-page Connector 33"/>
          <p:cNvSpPr/>
          <p:nvPr/>
        </p:nvSpPr>
        <p:spPr>
          <a:xfrm>
            <a:off x="6477000" y="2057400"/>
            <a:ext cx="2514600" cy="3962400"/>
          </a:xfrm>
          <a:prstGeom prst="flowChartOffpage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Production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&amp;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Export </a:t>
            </a:r>
          </a:p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ladder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4" grpId="0" animBg="1"/>
      <p:bldP spid="25" grpId="0" animBg="1"/>
      <p:bldP spid="18" grpId="0" animBg="1"/>
      <p:bldP spid="19" grpId="0" animBg="1"/>
      <p:bldP spid="22" grpId="0" animBg="1"/>
      <p:bldP spid="28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52400" y="0"/>
            <a:ext cx="9525000" cy="6858000"/>
            <a:chOff x="-152400" y="0"/>
            <a:chExt cx="9525000" cy="6858000"/>
          </a:xfrm>
        </p:grpSpPr>
        <p:sp>
          <p:nvSpPr>
            <p:cNvPr id="8" name="Rectangle 7"/>
            <p:cNvSpPr/>
            <p:nvPr/>
          </p:nvSpPr>
          <p:spPr>
            <a:xfrm>
              <a:off x="7010400" y="6324600"/>
              <a:ext cx="2133600" cy="533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Recommendation</a:t>
              </a:r>
              <a:endParaRPr lang="th-TH" sz="20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324600"/>
              <a:ext cx="1905000" cy="5334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>
                  <a:solidFill>
                    <a:schemeClr val="bg1"/>
                  </a:solidFill>
                </a:rPr>
                <a:t>Introduction</a:t>
              </a:r>
              <a:endParaRPr lang="th-TH" sz="2000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05000" y="6324600"/>
              <a:ext cx="1752600" cy="533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Frame work</a:t>
              </a:r>
              <a:endParaRPr lang="th-TH" sz="20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657600" y="6324600"/>
              <a:ext cx="1600200" cy="533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Methodology</a:t>
              </a:r>
              <a:endParaRPr lang="th-TH" sz="20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257800" y="6324600"/>
              <a:ext cx="1752600" cy="533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 smtClean="0"/>
                <a:t>Result</a:t>
              </a:r>
              <a:endParaRPr lang="th-TH" sz="2000" dirty="0"/>
            </a:p>
          </p:txBody>
        </p:sp>
        <p:sp>
          <p:nvSpPr>
            <p:cNvPr id="15" name="Parallelogram 14"/>
            <p:cNvSpPr/>
            <p:nvPr/>
          </p:nvSpPr>
          <p:spPr>
            <a:xfrm>
              <a:off x="0" y="0"/>
              <a:ext cx="5715000" cy="533400"/>
            </a:xfrm>
            <a:prstGeom prst="parallelogram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b="1" i="1" dirty="0" smtClean="0"/>
                <a:t>INTRODUCTION</a:t>
              </a:r>
              <a:endParaRPr lang="th-TH" b="1" i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28600" y="1676400"/>
              <a:ext cx="2743200" cy="646331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Ability to attract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FDI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6" name="Parallelogram 15"/>
            <p:cNvSpPr/>
            <p:nvPr/>
          </p:nvSpPr>
          <p:spPr>
            <a:xfrm>
              <a:off x="-152400" y="0"/>
              <a:ext cx="6324600" cy="533400"/>
            </a:xfrm>
            <a:prstGeom prst="parallelogram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b="1" i="1" dirty="0" smtClean="0"/>
                <a:t>INTRODUCTION</a:t>
              </a:r>
              <a:endParaRPr lang="th-TH" b="1" i="1" dirty="0"/>
            </a:p>
          </p:txBody>
        </p:sp>
        <p:sp>
          <p:nvSpPr>
            <p:cNvPr id="17" name="Parallelogram 16"/>
            <p:cNvSpPr/>
            <p:nvPr/>
          </p:nvSpPr>
          <p:spPr>
            <a:xfrm>
              <a:off x="6019800" y="0"/>
              <a:ext cx="3352800" cy="533400"/>
            </a:xfrm>
            <a:prstGeom prst="parallelogram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b="1" i="1" dirty="0" smtClean="0">
                  <a:solidFill>
                    <a:schemeClr val="tx1"/>
                  </a:solidFill>
                </a:rPr>
                <a:t>ECONOMY</a:t>
              </a:r>
              <a:endParaRPr lang="th-TH" b="1" i="1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8600" y="762000"/>
              <a:ext cx="2743200" cy="646331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Elastic supply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of low-cost labor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28600" y="2590800"/>
              <a:ext cx="2743200" cy="646331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Trade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liberalization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28600" y="3505200"/>
              <a:ext cx="2743200" cy="646331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Access to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WTO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8" name="Flowchart: Off-page Connector 17"/>
            <p:cNvSpPr/>
            <p:nvPr/>
          </p:nvSpPr>
          <p:spPr>
            <a:xfrm>
              <a:off x="228600" y="4495800"/>
              <a:ext cx="2743200" cy="1524000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en-US" sz="20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Fear of increase </a:t>
              </a:r>
            </a:p>
            <a:p>
              <a:pPr algn="ctr"/>
              <a:r>
                <a:rPr lang="en-US" sz="20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 competition </a:t>
              </a:r>
            </a:p>
            <a:p>
              <a:pPr algn="ctr"/>
              <a:r>
                <a:rPr lang="en-US" sz="20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for developing </a:t>
              </a:r>
            </a:p>
            <a:p>
              <a:pPr algn="ctr"/>
              <a:r>
                <a:rPr lang="en-US" sz="20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countries</a:t>
              </a:r>
              <a:endParaRPr lang="th-TH" sz="20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505200" y="762000"/>
              <a:ext cx="2514600" cy="1200329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Abundant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low-skilled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&amp;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low-cost labors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2" name="Flowchart: Off-page Connector 21"/>
            <p:cNvSpPr/>
            <p:nvPr/>
          </p:nvSpPr>
          <p:spPr>
            <a:xfrm>
              <a:off x="3505200" y="2286000"/>
              <a:ext cx="2514600" cy="1752600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Competitive advantage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in low-technology products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8" name="Flowchart: Off-page Connector 27"/>
            <p:cNvSpPr/>
            <p:nvPr/>
          </p:nvSpPr>
          <p:spPr>
            <a:xfrm>
              <a:off x="3505200" y="4267200"/>
              <a:ext cx="2514600" cy="1752600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Poor country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feel at risk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of being out of market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 rot="5400000">
              <a:off x="304800" y="3429000"/>
              <a:ext cx="5791200" cy="1588"/>
            </a:xfrm>
            <a:prstGeom prst="line">
              <a:avLst/>
            </a:prstGeom>
            <a:ln w="73025" cmpd="sng">
              <a:solidFill>
                <a:schemeClr val="tx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3429794" y="3428206"/>
              <a:ext cx="5791200" cy="1588"/>
            </a:xfrm>
            <a:prstGeom prst="line">
              <a:avLst/>
            </a:prstGeom>
            <a:ln w="73025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6477000" y="762000"/>
              <a:ext cx="2514600" cy="923330"/>
            </a:xfrm>
            <a:prstGeom prst="rect">
              <a:avLst/>
            </a:prstGeom>
            <a:noFill/>
            <a:ln w="38100">
              <a:solidFill>
                <a:schemeClr val="tx1">
                  <a:alpha val="2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Growing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of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highly-skilled labor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34" name="Flowchart: Off-page Connector 33"/>
            <p:cNvSpPr/>
            <p:nvPr/>
          </p:nvSpPr>
          <p:spPr>
            <a:xfrm>
              <a:off x="6477000" y="2057400"/>
              <a:ext cx="2514600" cy="3962400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Production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&amp;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Export </a:t>
              </a:r>
            </a:p>
            <a:p>
              <a:pPr algn="ctr"/>
              <a:r>
                <a:rPr lang="en-US" sz="18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ladder</a:t>
              </a:r>
              <a:endParaRPr lang="th-TH" sz="18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29" name="Rectangle 28"/>
          <p:cNvSpPr/>
          <p:nvPr/>
        </p:nvSpPr>
        <p:spPr>
          <a:xfrm>
            <a:off x="-152400" y="2057400"/>
            <a:ext cx="9448800" cy="2819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Use gravity model to explore 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how the growth of China’s export is displacing 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exports of third countries in 1990-2003</a:t>
            </a:r>
            <a:endParaRPr lang="th-TH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Parallelogram 37"/>
          <p:cNvSpPr/>
          <p:nvPr/>
        </p:nvSpPr>
        <p:spPr>
          <a:xfrm>
            <a:off x="6096000" y="2057400"/>
            <a:ext cx="33528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KEY OBJECTIVE</a:t>
            </a:r>
            <a:endParaRPr lang="th-TH" b="1" i="1" dirty="0">
              <a:solidFill>
                <a:schemeClr val="tx1"/>
              </a:solidFill>
            </a:endParaRPr>
          </a:p>
        </p:txBody>
      </p:sp>
      <p:sp>
        <p:nvSpPr>
          <p:cNvPr id="39" name="Parallelogram 38"/>
          <p:cNvSpPr/>
          <p:nvPr/>
        </p:nvSpPr>
        <p:spPr>
          <a:xfrm>
            <a:off x="3200400" y="2057400"/>
            <a:ext cx="62484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KEY OBJECTIVE</a:t>
            </a:r>
            <a:endParaRPr lang="th-TH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FRAMEWORK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 smtClean="0">
              <a:latin typeface="+mj-lt"/>
              <a:ea typeface="Tahoma" pitchFamily="34" charset="0"/>
              <a:cs typeface="Tahoma" pitchFamily="34" charset="0"/>
            </a:endParaRPr>
          </a:p>
          <a:p>
            <a:pPr algn="r"/>
            <a:r>
              <a:rPr lang="en-US" b="1" dirty="0" smtClean="0">
                <a:solidFill>
                  <a:schemeClr val="tx1"/>
                </a:solidFill>
                <a:latin typeface="+mj-lt"/>
                <a:ea typeface="Tahoma" pitchFamily="34" charset="0"/>
                <a:cs typeface="Tahoma" pitchFamily="34" charset="0"/>
              </a:rPr>
              <a:t>Overall displacement effect</a:t>
            </a:r>
            <a:endParaRPr lang="th-TH" b="1" dirty="0" smtClean="0">
              <a:solidFill>
                <a:schemeClr val="tx1"/>
              </a:solidFill>
              <a:latin typeface="+mj-lt"/>
              <a:ea typeface="Tahoma" pitchFamily="34" charset="0"/>
              <a:cs typeface="Tahoma" pitchFamily="34" charset="0"/>
            </a:endParaRPr>
          </a:p>
          <a:p>
            <a:pPr algn="r"/>
            <a:endParaRPr lang="th-TH" b="1" i="1" dirty="0">
              <a:solidFill>
                <a:schemeClr val="tx1"/>
              </a:solidFill>
            </a:endParaRPr>
          </a:p>
        </p:txBody>
      </p:sp>
      <p:sp>
        <p:nvSpPr>
          <p:cNvPr id="18" name="Hexagon 17"/>
          <p:cNvSpPr/>
          <p:nvPr/>
        </p:nvSpPr>
        <p:spPr>
          <a:xfrm>
            <a:off x="762000" y="1905000"/>
            <a:ext cx="5105400" cy="914400"/>
          </a:xfrm>
          <a:prstGeom prst="hexagon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3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en-US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China’s export</a:t>
            </a:r>
            <a:endParaRPr lang="th-TH" sz="36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th-TH" sz="3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32" name="Picture 8" descr="up arro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1752600"/>
            <a:ext cx="1219200" cy="1219201"/>
          </a:xfrm>
          <a:prstGeom prst="rect">
            <a:avLst/>
          </a:prstGeom>
          <a:noFill/>
        </p:spPr>
      </p:pic>
      <p:pic>
        <p:nvPicPr>
          <p:cNvPr id="23" name="Picture 8" descr="up arro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6705600" y="3962400"/>
            <a:ext cx="1219200" cy="1219201"/>
          </a:xfrm>
          <a:prstGeom prst="rect">
            <a:avLst/>
          </a:prstGeom>
          <a:noFill/>
        </p:spPr>
      </p:pic>
      <p:sp>
        <p:nvSpPr>
          <p:cNvPr id="24" name="Hexagon 23"/>
          <p:cNvSpPr/>
          <p:nvPr/>
        </p:nvSpPr>
        <p:spPr>
          <a:xfrm>
            <a:off x="762000" y="4038600"/>
            <a:ext cx="5105400" cy="914400"/>
          </a:xfrm>
          <a:prstGeom prst="hexagon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Asian’s export</a:t>
            </a:r>
            <a:endParaRPr lang="th-TH" sz="3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METHODOLOGY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Gravity Model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95600" y="1600200"/>
            <a:ext cx="33528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Gravity</a:t>
            </a:r>
          </a:p>
          <a:p>
            <a:pPr algn="ctr"/>
            <a:r>
              <a:rPr lang="en-US" sz="32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Model</a:t>
            </a:r>
          </a:p>
          <a:p>
            <a:pPr algn="ctr"/>
            <a:endParaRPr lang="th-TH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2971800" y="2819400"/>
            <a:ext cx="3124200" cy="70788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2" algn="ctr"/>
            <a:r>
              <a:rPr lang="en-US" sz="2000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latin typeface="Tahoma" pitchFamily="34" charset="0"/>
                <a:ea typeface="Tahoma" pitchFamily="34" charset="0"/>
                <a:cs typeface="Tahoma" pitchFamily="34" charset="0"/>
              </a:rPr>
              <a:t>predicting bilateral trade </a:t>
            </a:r>
          </a:p>
          <a:p>
            <a:pPr marL="0" lvl="2" algn="ctr"/>
            <a:r>
              <a:rPr lang="en-US" sz="2000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latin typeface="Tahoma" pitchFamily="34" charset="0"/>
                <a:ea typeface="Tahoma" pitchFamily="34" charset="0"/>
                <a:cs typeface="Tahoma" pitchFamily="34" charset="0"/>
              </a:rPr>
              <a:t>:: imports and exports</a:t>
            </a:r>
            <a:endParaRPr lang="th-TH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533400" y="1676400"/>
            <a:ext cx="2743200" cy="144780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Economic size</a:t>
            </a:r>
            <a:endParaRPr lang="th-TH" dirty="0"/>
          </a:p>
        </p:txBody>
      </p:sp>
      <p:sp>
        <p:nvSpPr>
          <p:cNvPr id="36" name="Left Arrow 35"/>
          <p:cNvSpPr/>
          <p:nvPr/>
        </p:nvSpPr>
        <p:spPr>
          <a:xfrm>
            <a:off x="5791200" y="1676400"/>
            <a:ext cx="2743200" cy="144780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Distance</a:t>
            </a:r>
            <a:endParaRPr lang="th-TH" dirty="0"/>
          </a:p>
        </p:txBody>
      </p:sp>
      <p:sp>
        <p:nvSpPr>
          <p:cNvPr id="37" name="TextBox 36"/>
          <p:cNvSpPr txBox="1"/>
          <p:nvPr/>
        </p:nvSpPr>
        <p:spPr>
          <a:xfrm>
            <a:off x="533400" y="3810000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relationship with trade</a:t>
            </a:r>
            <a:endParaRPr lang="th-TH" b="1" dirty="0"/>
          </a:p>
        </p:txBody>
      </p:sp>
      <p:pic>
        <p:nvPicPr>
          <p:cNvPr id="20482" name="Picture 2" descr="Rounded add but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124200"/>
            <a:ext cx="609601" cy="609601"/>
          </a:xfrm>
          <a:prstGeom prst="rect">
            <a:avLst/>
          </a:prstGeom>
          <a:noFill/>
        </p:spPr>
      </p:pic>
      <p:pic>
        <p:nvPicPr>
          <p:cNvPr id="20484" name="Picture 4" descr="Negative sign thin outl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2971800"/>
            <a:ext cx="914400" cy="914400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6477000" y="3810000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relationship with trade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METHODOLOGY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Gravity Model : Sample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0" name="Oval 4"/>
          <p:cNvSpPr/>
          <p:nvPr/>
        </p:nvSpPr>
        <p:spPr>
          <a:xfrm>
            <a:off x="3429000" y="1905000"/>
            <a:ext cx="2286000" cy="497501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t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1990-2003</a:t>
            </a:r>
            <a:endParaRPr lang="en-US" sz="2400" b="1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066800" y="4495800"/>
            <a:ext cx="1924815" cy="1371600"/>
            <a:chOff x="4202915" y="3302964"/>
            <a:chExt cx="1924815" cy="1924815"/>
          </a:xfrm>
          <a:solidFill>
            <a:schemeClr val="tx1"/>
          </a:solidFill>
        </p:grpSpPr>
        <p:sp>
          <p:nvSpPr>
            <p:cNvPr id="28" name="Oval 27"/>
            <p:cNvSpPr/>
            <p:nvPr/>
          </p:nvSpPr>
          <p:spPr>
            <a:xfrm>
              <a:off x="4202915" y="3302964"/>
              <a:ext cx="1924815" cy="1924815"/>
            </a:xfrm>
            <a:prstGeom prst="ellipse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8"/>
            <p:cNvSpPr/>
            <p:nvPr/>
          </p:nvSpPr>
          <p:spPr>
            <a:xfrm>
              <a:off x="4484798" y="3584846"/>
              <a:ext cx="1361049" cy="13610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800" b="1" kern="1200" dirty="0" smtClean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b="1" kern="12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Panel</a:t>
              </a:r>
              <a:endParaRPr lang="en-US" sz="1800" b="1" kern="12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81000" y="1295400"/>
            <a:ext cx="3124200" cy="2595321"/>
            <a:chOff x="533400" y="1905000"/>
            <a:chExt cx="3124200" cy="2595321"/>
          </a:xfrm>
        </p:grpSpPr>
        <p:sp>
          <p:nvSpPr>
            <p:cNvPr id="24" name="Oval 23"/>
            <p:cNvSpPr/>
            <p:nvPr/>
          </p:nvSpPr>
          <p:spPr>
            <a:xfrm>
              <a:off x="533400" y="1905000"/>
              <a:ext cx="3124200" cy="2595321"/>
            </a:xfrm>
            <a:prstGeom prst="ellipse">
              <a:avLst/>
            </a:prstGeom>
            <a:solidFill>
              <a:schemeClr val="tx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533400" y="2514600"/>
              <a:ext cx="31242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Bilateral export and imports data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obtained from 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IMF-DOTS, 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recorded in US dollar</a:t>
              </a:r>
              <a:endParaRPr lang="th-TH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5486400" y="1219200"/>
            <a:ext cx="3657600" cy="2747721"/>
            <a:chOff x="4343400" y="2209800"/>
            <a:chExt cx="3657600" cy="2747721"/>
          </a:xfrm>
        </p:grpSpPr>
        <p:sp>
          <p:nvSpPr>
            <p:cNvPr id="44" name="Oval 43"/>
            <p:cNvSpPr/>
            <p:nvPr/>
          </p:nvSpPr>
          <p:spPr>
            <a:xfrm>
              <a:off x="4495800" y="2209800"/>
              <a:ext cx="3276600" cy="2747721"/>
            </a:xfrm>
            <a:prstGeom prst="ellipse">
              <a:avLst/>
            </a:prstGeom>
            <a:solidFill>
              <a:schemeClr val="tx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TextBox 48"/>
            <p:cNvSpPr txBox="1"/>
            <p:nvPr/>
          </p:nvSpPr>
          <p:spPr>
            <a:xfrm>
              <a:off x="4343400" y="3048000"/>
              <a:ext cx="36576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Real GDP &amp; GDP/capita 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from 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World Development </a:t>
              </a:r>
            </a:p>
            <a:p>
              <a:pPr marL="0" lvl="1" algn="ctr"/>
              <a:r>
                <a:rPr lang="en-US" sz="1800" b="1" dirty="0" smtClean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indicator online</a:t>
              </a:r>
              <a:endParaRPr lang="th-TH" b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22532" name="Picture 4" descr="Building of oriental architecture hand drawn outl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2057400"/>
            <a:ext cx="1981200" cy="1752601"/>
          </a:xfrm>
          <a:prstGeom prst="rect">
            <a:avLst/>
          </a:prstGeom>
          <a:noFill/>
        </p:spPr>
      </p:pic>
      <p:sp>
        <p:nvSpPr>
          <p:cNvPr id="53" name="TextBox 52"/>
          <p:cNvSpPr txBox="1"/>
          <p:nvPr/>
        </p:nvSpPr>
        <p:spPr>
          <a:xfrm>
            <a:off x="3200400" y="4419600"/>
            <a:ext cx="4648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170 </a:t>
            </a:r>
            <a:r>
              <a:rPr lang="en-US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r>
              <a:rPr lang="en-US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mporting countries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200400" y="5181600"/>
            <a:ext cx="5105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13   </a:t>
            </a:r>
            <a:r>
              <a:rPr lang="en-US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US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sian exporting countries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METHODOLOGY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Gravity Model : Sample</a:t>
            </a:r>
            <a:endParaRPr 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22" name="Group 1"/>
          <p:cNvGraphicFramePr>
            <a:graphicFrameLocks noGrp="1"/>
          </p:cNvGraphicFramePr>
          <p:nvPr/>
        </p:nvGraphicFramePr>
        <p:xfrm>
          <a:off x="457200" y="2362200"/>
          <a:ext cx="8247675" cy="3429000"/>
        </p:xfrm>
        <a:graphic>
          <a:graphicData uri="http://schemas.openxmlformats.org/drawingml/2006/table">
            <a:tbl>
              <a:tblPr/>
              <a:tblGrid>
                <a:gridCol w="3024188"/>
                <a:gridCol w="2199300"/>
                <a:gridCol w="3024187"/>
              </a:tblGrid>
              <a:tr h="43021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Variable</a:t>
                      </a:r>
                    </a:p>
                  </a:txBody>
                  <a:tcPr marL="90000" marR="90000" marT="67968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Hypothesis</a:t>
                      </a:r>
                    </a:p>
                  </a:txBody>
                  <a:tcPr marL="90000" marR="90000" marT="67968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Result</a:t>
                      </a:r>
                    </a:p>
                  </a:txBody>
                  <a:tcPr marL="90000" marR="90000" marT="67968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78898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China's export to country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Negative relationship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Significant in developed markets and high-income Asian exporters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Real GDP of exporting country</a:t>
                      </a:r>
                    </a:p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(Income of exporting country)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Positive relationship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Significant 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Real GDP of importing country</a:t>
                      </a:r>
                    </a:p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(Income of importing country)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Positive relationship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Significant 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Distance between </a:t>
                      </a:r>
                    </a:p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country 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and Asian country j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Negative relationship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Significant </a:t>
                      </a:r>
                    </a:p>
                  </a:txBody>
                  <a:tcPr marL="90000" marR="90000" marT="62676" marB="46800" anchor="ctr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3" name="Picture 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762000"/>
            <a:ext cx="8229600" cy="859296"/>
          </a:xfrm>
          <a:prstGeom prst="rect">
            <a:avLst/>
          </a:prstGeom>
          <a:noFill/>
          <a:ln w="38100" cap="flat">
            <a:solidFill>
              <a:schemeClr val="tx1"/>
            </a:solidFill>
            <a:round/>
            <a:headEnd/>
            <a:tailEnd/>
          </a:ln>
          <a:effectLst/>
        </p:spPr>
      </p:pic>
      <p:sp>
        <p:nvSpPr>
          <p:cNvPr id="25" name="Rectangle 56"/>
          <p:cNvSpPr txBox="1">
            <a:spLocks noChangeArrowheads="1"/>
          </p:cNvSpPr>
          <p:nvPr/>
        </p:nvSpPr>
        <p:spPr>
          <a:xfrm>
            <a:off x="457201" y="1828800"/>
            <a:ext cx="8229600" cy="411162"/>
          </a:xfrm>
          <a:prstGeom prst="rect">
            <a:avLst/>
          </a:prstGeom>
          <a:solidFill>
            <a:schemeClr val="tx1"/>
          </a:solidFill>
          <a:ln/>
        </p:spPr>
        <p:txBody>
          <a:bodyPr vert="horz" lIns="91440" tIns="19404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kumimoji="0" 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Dependent Variable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: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Import of country </a:t>
            </a:r>
            <a:r>
              <a:rPr kumimoji="0" 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i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from Asian country j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RESULT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Overall Displacement Effects</a:t>
            </a:r>
            <a:endParaRPr lang="en-US" b="1" dirty="0">
              <a:solidFill>
                <a:schemeClr val="tx1"/>
              </a:solidFill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381000" y="1524000"/>
            <a:ext cx="8339167" cy="3643338"/>
            <a:chOff x="381000" y="1676400"/>
            <a:chExt cx="8339167" cy="3643338"/>
          </a:xfrm>
        </p:grpSpPr>
        <p:grpSp>
          <p:nvGrpSpPr>
            <p:cNvPr id="13" name="Group 12"/>
            <p:cNvGrpSpPr/>
            <p:nvPr/>
          </p:nvGrpSpPr>
          <p:grpSpPr>
            <a:xfrm>
              <a:off x="381000" y="1676400"/>
              <a:ext cx="8339167" cy="3643338"/>
              <a:chOff x="165349" y="1785926"/>
              <a:chExt cx="8192865" cy="3571900"/>
            </a:xfrm>
          </p:grpSpPr>
          <p:grpSp>
            <p:nvGrpSpPr>
              <p:cNvPr id="14" name="Group 25"/>
              <p:cNvGrpSpPr/>
              <p:nvPr/>
            </p:nvGrpSpPr>
            <p:grpSpPr>
              <a:xfrm>
                <a:off x="165349" y="1785926"/>
                <a:ext cx="8192865" cy="3571900"/>
                <a:chOff x="165349" y="1643050"/>
                <a:chExt cx="8192865" cy="3571900"/>
              </a:xfrm>
            </p:grpSpPr>
            <p:sp>
              <p:nvSpPr>
                <p:cNvPr id="17" name="Rectangle 16"/>
                <p:cNvSpPr/>
                <p:nvPr/>
              </p:nvSpPr>
              <p:spPr>
                <a:xfrm>
                  <a:off x="165349" y="3062462"/>
                  <a:ext cx="2054086" cy="755934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China Export</a:t>
                  </a:r>
                  <a:endParaRPr lang="th-TH" dirty="0"/>
                </a:p>
              </p:txBody>
            </p:sp>
            <p:sp>
              <p:nvSpPr>
                <p:cNvPr id="18" name="Rectangle 17"/>
                <p:cNvSpPr/>
                <p:nvPr/>
              </p:nvSpPr>
              <p:spPr>
                <a:xfrm>
                  <a:off x="4071934" y="164305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High Income</a:t>
                  </a:r>
                  <a:endParaRPr lang="th-TH" dirty="0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4071934" y="450057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Low Income</a:t>
                  </a:r>
                  <a:endParaRPr lang="th-TH" dirty="0"/>
                </a:p>
              </p:txBody>
            </p:sp>
            <p:sp>
              <p:nvSpPr>
                <p:cNvPr id="20" name="Rectangle 19"/>
                <p:cNvSpPr/>
                <p:nvPr/>
              </p:nvSpPr>
              <p:spPr>
                <a:xfrm>
                  <a:off x="4071934" y="307181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Middle Income</a:t>
                  </a:r>
                  <a:endParaRPr lang="th-TH" dirty="0"/>
                </a:p>
              </p:txBody>
            </p:sp>
            <p:grpSp>
              <p:nvGrpSpPr>
                <p:cNvPr id="21" name="Group 24"/>
                <p:cNvGrpSpPr/>
                <p:nvPr/>
              </p:nvGrpSpPr>
              <p:grpSpPr>
                <a:xfrm>
                  <a:off x="3000364" y="2143116"/>
                  <a:ext cx="714380" cy="2643206"/>
                  <a:chOff x="2571736" y="2143116"/>
                  <a:chExt cx="714380" cy="2643206"/>
                </a:xfrm>
              </p:grpSpPr>
              <p:cxnSp>
                <p:nvCxnSpPr>
                  <p:cNvPr id="30" name="Straight Arrow Connector 29"/>
                  <p:cNvCxnSpPr/>
                  <p:nvPr/>
                </p:nvCxnSpPr>
                <p:spPr>
                  <a:xfrm rot="5400000" flipH="1" flipV="1">
                    <a:off x="2285984" y="2428868"/>
                    <a:ext cx="1285884" cy="7143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Straight Arrow Connector 30"/>
                  <p:cNvCxnSpPr/>
                  <p:nvPr/>
                </p:nvCxnSpPr>
                <p:spPr>
                  <a:xfrm rot="16200000" flipH="1">
                    <a:off x="2250265" y="3750471"/>
                    <a:ext cx="1357322" cy="7143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Straight Arrow Connector 32"/>
                  <p:cNvCxnSpPr/>
                  <p:nvPr/>
                </p:nvCxnSpPr>
                <p:spPr>
                  <a:xfrm>
                    <a:off x="2571736" y="3429000"/>
                    <a:ext cx="642942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4" name="Straight Arrow Connector 23"/>
                <p:cNvCxnSpPr/>
                <p:nvPr/>
              </p:nvCxnSpPr>
              <p:spPr>
                <a:xfrm>
                  <a:off x="6786578" y="2000240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Arrow Connector 25"/>
                <p:cNvCxnSpPr/>
                <p:nvPr/>
              </p:nvCxnSpPr>
              <p:spPr>
                <a:xfrm>
                  <a:off x="6786578" y="3429000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Arrow Connector 26"/>
                <p:cNvCxnSpPr/>
                <p:nvPr/>
              </p:nvCxnSpPr>
              <p:spPr>
                <a:xfrm>
                  <a:off x="6786578" y="4856172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Plus 27"/>
                <p:cNvSpPr/>
                <p:nvPr/>
              </p:nvSpPr>
              <p:spPr>
                <a:xfrm>
                  <a:off x="7643834" y="3071810"/>
                  <a:ext cx="714380" cy="714380"/>
                </a:xfrm>
                <a:prstGeom prst="mathPlus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9" name="Minus 28"/>
                <p:cNvSpPr/>
                <p:nvPr/>
              </p:nvSpPr>
              <p:spPr>
                <a:xfrm>
                  <a:off x="7643834" y="1643050"/>
                  <a:ext cx="714380" cy="714380"/>
                </a:xfrm>
                <a:prstGeom prst="mathMinus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</p:grpSp>
          <p:sp>
            <p:nvSpPr>
              <p:cNvPr id="16" name="Donut 15"/>
              <p:cNvSpPr/>
              <p:nvPr/>
            </p:nvSpPr>
            <p:spPr>
              <a:xfrm>
                <a:off x="7715272" y="4714884"/>
                <a:ext cx="571472" cy="571504"/>
              </a:xfrm>
              <a:prstGeom prst="donut">
                <a:avLst>
                  <a:gd name="adj" fmla="val 23922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4" name="Picture 8" descr="up arr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14600" y="3200400"/>
              <a:ext cx="685800" cy="68580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RESULT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Overall Displacement Effects</a:t>
            </a:r>
            <a:endParaRPr 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34"/>
          <p:cNvGrpSpPr/>
          <p:nvPr/>
        </p:nvGrpSpPr>
        <p:grpSpPr>
          <a:xfrm>
            <a:off x="381000" y="1524000"/>
            <a:ext cx="8339167" cy="3643338"/>
            <a:chOff x="381000" y="1676400"/>
            <a:chExt cx="8339167" cy="3643338"/>
          </a:xfrm>
        </p:grpSpPr>
        <p:grpSp>
          <p:nvGrpSpPr>
            <p:cNvPr id="3" name="Group 12"/>
            <p:cNvGrpSpPr/>
            <p:nvPr/>
          </p:nvGrpSpPr>
          <p:grpSpPr>
            <a:xfrm>
              <a:off x="381000" y="1676400"/>
              <a:ext cx="8339167" cy="3643338"/>
              <a:chOff x="165349" y="1785926"/>
              <a:chExt cx="8192865" cy="3571900"/>
            </a:xfrm>
          </p:grpSpPr>
          <p:grpSp>
            <p:nvGrpSpPr>
              <p:cNvPr id="4" name="Group 25"/>
              <p:cNvGrpSpPr/>
              <p:nvPr/>
            </p:nvGrpSpPr>
            <p:grpSpPr>
              <a:xfrm>
                <a:off x="165349" y="1785926"/>
                <a:ext cx="8192865" cy="3571900"/>
                <a:chOff x="165349" y="1643050"/>
                <a:chExt cx="8192865" cy="3571900"/>
              </a:xfrm>
            </p:grpSpPr>
            <p:sp>
              <p:nvSpPr>
                <p:cNvPr id="17" name="Rectangle 16"/>
                <p:cNvSpPr/>
                <p:nvPr/>
              </p:nvSpPr>
              <p:spPr>
                <a:xfrm>
                  <a:off x="165349" y="3062462"/>
                  <a:ext cx="2054086" cy="755934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China Export</a:t>
                  </a:r>
                  <a:endParaRPr lang="th-TH" dirty="0"/>
                </a:p>
              </p:txBody>
            </p:sp>
            <p:sp>
              <p:nvSpPr>
                <p:cNvPr id="18" name="Rectangle 17"/>
                <p:cNvSpPr/>
                <p:nvPr/>
              </p:nvSpPr>
              <p:spPr>
                <a:xfrm>
                  <a:off x="4071934" y="164305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High Income</a:t>
                  </a:r>
                  <a:endParaRPr lang="th-TH" dirty="0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4071934" y="450057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Low Income</a:t>
                  </a:r>
                  <a:endParaRPr lang="th-TH" dirty="0"/>
                </a:p>
              </p:txBody>
            </p:sp>
            <p:sp>
              <p:nvSpPr>
                <p:cNvPr id="20" name="Rectangle 19"/>
                <p:cNvSpPr/>
                <p:nvPr/>
              </p:nvSpPr>
              <p:spPr>
                <a:xfrm>
                  <a:off x="4071934" y="3071810"/>
                  <a:ext cx="2500330" cy="71438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Middle Income</a:t>
                  </a:r>
                  <a:endParaRPr lang="th-TH" dirty="0"/>
                </a:p>
              </p:txBody>
            </p:sp>
            <p:grpSp>
              <p:nvGrpSpPr>
                <p:cNvPr id="5" name="Group 24"/>
                <p:cNvGrpSpPr/>
                <p:nvPr/>
              </p:nvGrpSpPr>
              <p:grpSpPr>
                <a:xfrm>
                  <a:off x="3000364" y="2143116"/>
                  <a:ext cx="714380" cy="2643206"/>
                  <a:chOff x="2571736" y="2143116"/>
                  <a:chExt cx="714380" cy="2643206"/>
                </a:xfrm>
              </p:grpSpPr>
              <p:cxnSp>
                <p:nvCxnSpPr>
                  <p:cNvPr id="30" name="Straight Arrow Connector 29"/>
                  <p:cNvCxnSpPr/>
                  <p:nvPr/>
                </p:nvCxnSpPr>
                <p:spPr>
                  <a:xfrm rot="5400000" flipH="1" flipV="1">
                    <a:off x="2285984" y="2428868"/>
                    <a:ext cx="1285884" cy="7143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Straight Arrow Connector 30"/>
                  <p:cNvCxnSpPr/>
                  <p:nvPr/>
                </p:nvCxnSpPr>
                <p:spPr>
                  <a:xfrm rot="16200000" flipH="1">
                    <a:off x="2250265" y="3750471"/>
                    <a:ext cx="1357322" cy="714380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Straight Arrow Connector 32"/>
                  <p:cNvCxnSpPr/>
                  <p:nvPr/>
                </p:nvCxnSpPr>
                <p:spPr>
                  <a:xfrm>
                    <a:off x="2571736" y="3429000"/>
                    <a:ext cx="642942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4" name="Straight Arrow Connector 23"/>
                <p:cNvCxnSpPr/>
                <p:nvPr/>
              </p:nvCxnSpPr>
              <p:spPr>
                <a:xfrm>
                  <a:off x="6786578" y="2000240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Arrow Connector 25"/>
                <p:cNvCxnSpPr/>
                <p:nvPr/>
              </p:nvCxnSpPr>
              <p:spPr>
                <a:xfrm>
                  <a:off x="6786578" y="3429000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Arrow Connector 26"/>
                <p:cNvCxnSpPr/>
                <p:nvPr/>
              </p:nvCxnSpPr>
              <p:spPr>
                <a:xfrm>
                  <a:off x="6786578" y="4856172"/>
                  <a:ext cx="642942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Plus 27"/>
                <p:cNvSpPr/>
                <p:nvPr/>
              </p:nvSpPr>
              <p:spPr>
                <a:xfrm>
                  <a:off x="7643834" y="3071810"/>
                  <a:ext cx="714380" cy="714380"/>
                </a:xfrm>
                <a:prstGeom prst="mathPlus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  <p:sp>
              <p:nvSpPr>
                <p:cNvPr id="29" name="Minus 28"/>
                <p:cNvSpPr/>
                <p:nvPr/>
              </p:nvSpPr>
              <p:spPr>
                <a:xfrm>
                  <a:off x="7643834" y="1643050"/>
                  <a:ext cx="714380" cy="714380"/>
                </a:xfrm>
                <a:prstGeom prst="mathMinus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th-TH"/>
                </a:p>
              </p:txBody>
            </p:sp>
          </p:grpSp>
          <p:sp>
            <p:nvSpPr>
              <p:cNvPr id="16" name="Donut 15"/>
              <p:cNvSpPr/>
              <p:nvPr/>
            </p:nvSpPr>
            <p:spPr>
              <a:xfrm>
                <a:off x="7715272" y="4714884"/>
                <a:ext cx="571472" cy="571504"/>
              </a:xfrm>
              <a:prstGeom prst="donut">
                <a:avLst>
                  <a:gd name="adj" fmla="val 23922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4" name="Picture 8" descr="up arr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14600" y="3200400"/>
              <a:ext cx="685800" cy="685801"/>
            </a:xfrm>
            <a:prstGeom prst="rect">
              <a:avLst/>
            </a:prstGeom>
            <a:noFill/>
          </p:spPr>
        </p:pic>
      </p:grpSp>
      <p:sp>
        <p:nvSpPr>
          <p:cNvPr id="35" name="Rectangle 34"/>
          <p:cNvSpPr/>
          <p:nvPr/>
        </p:nvSpPr>
        <p:spPr>
          <a:xfrm>
            <a:off x="-228600" y="-152400"/>
            <a:ext cx="9829800" cy="7010400"/>
          </a:xfrm>
          <a:prstGeom prst="rect">
            <a:avLst/>
          </a:prstGeom>
          <a:solidFill>
            <a:schemeClr val="tx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Rectangle 35"/>
          <p:cNvSpPr/>
          <p:nvPr/>
        </p:nvSpPr>
        <p:spPr>
          <a:xfrm>
            <a:off x="-304800" y="2057400"/>
            <a:ext cx="9906000" cy="2819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1%          in China’s export </a:t>
            </a:r>
          </a:p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= </a:t>
            </a:r>
          </a:p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0.07%          in Asian countries’ exports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" name="Parallelogram 36"/>
          <p:cNvSpPr/>
          <p:nvPr/>
        </p:nvSpPr>
        <p:spPr>
          <a:xfrm>
            <a:off x="3505200" y="2057400"/>
            <a:ext cx="62484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Overall Displacement Effects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8" name="Picture 8" descr="up arro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2743200"/>
            <a:ext cx="685800" cy="685801"/>
          </a:xfrm>
          <a:prstGeom prst="rect">
            <a:avLst/>
          </a:prstGeom>
          <a:noFill/>
        </p:spPr>
      </p:pic>
      <p:pic>
        <p:nvPicPr>
          <p:cNvPr id="39" name="Picture 8" descr="up arro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2514600" y="3581400"/>
            <a:ext cx="685800" cy="685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RESULT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Changing Displacement Effects</a:t>
            </a:r>
            <a:endParaRPr 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35" name="Content Placeholder 5"/>
          <p:cNvGraphicFramePr>
            <a:graphicFrameLocks/>
          </p:cNvGraphicFramePr>
          <p:nvPr/>
        </p:nvGraphicFramePr>
        <p:xfrm>
          <a:off x="3962400" y="1828800"/>
          <a:ext cx="4275137" cy="14833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14487"/>
                <a:gridCol w="266065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Time Period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Coefficient Estimate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1990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 2003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-0.073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1996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0.031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1997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2003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-0.094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/>
        </p:nvGraphicFramePr>
        <p:xfrm>
          <a:off x="3962400" y="3733800"/>
          <a:ext cx="4275137" cy="14833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614487"/>
                <a:gridCol w="266065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Time Period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Coefficient Estimate</a:t>
                      </a:r>
                    </a:p>
                  </a:txBody>
                  <a:tcPr marL="9525" marR="9525" marT="9525" marB="0" anchor="b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1990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 2003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-0.167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1996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0.064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1997 – 2003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0.174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295400" y="2286000"/>
            <a:ext cx="1207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China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38200" y="3733800"/>
            <a:ext cx="21675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China </a:t>
            </a:r>
          </a:p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&amp;</a:t>
            </a:r>
          </a:p>
          <a:p>
            <a:pPr algn="ctr"/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Hong Kong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RESULT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124200" y="0"/>
            <a:ext cx="65532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b="1" dirty="0" smtClean="0">
                <a:solidFill>
                  <a:schemeClr val="tx1"/>
                </a:solidFill>
              </a:rPr>
              <a:t>Limitation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305800" cy="3581400"/>
          </a:xfrm>
        </p:spPr>
        <p:txBody>
          <a:bodyPr>
            <a:no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Omitted-variable bias</a:t>
            </a:r>
          </a:p>
          <a:p>
            <a:pPr algn="l">
              <a:buFont typeface="Arial" pitchFamily="34" charset="0"/>
              <a:buChar char="•"/>
            </a:pPr>
            <a:endParaRPr lang="en-US" sz="2800" b="1" dirty="0" smtClean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Panel </a:t>
            </a:r>
            <a:r>
              <a:rPr lang="en-US" sz="28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 </a:t>
            </a:r>
            <a:r>
              <a:rPr lang="en-US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unbalanced</a:t>
            </a:r>
          </a:p>
          <a:p>
            <a:pPr algn="l">
              <a:buFont typeface="Arial" pitchFamily="34" charset="0"/>
              <a:buChar char="•"/>
            </a:pPr>
            <a:endParaRPr lang="en-US" sz="28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Unclear </a:t>
            </a:r>
            <a:r>
              <a:rPr lang="en-US" sz="28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definition of independent variables</a:t>
            </a:r>
            <a:r>
              <a:rPr lang="en-US" sz="2800" b="1" dirty="0" smtClean="0"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5" name="Parallelogram 14"/>
          <p:cNvSpPr/>
          <p:nvPr/>
        </p:nvSpPr>
        <p:spPr>
          <a:xfrm>
            <a:off x="-152400" y="0"/>
            <a:ext cx="6324600" cy="533400"/>
          </a:xfrm>
          <a:prstGeom prst="parallelogram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smtClean="0"/>
              <a:t>RECOMMENDATION</a:t>
            </a:r>
            <a:endParaRPr lang="th-TH" b="1" i="1" dirty="0"/>
          </a:p>
        </p:txBody>
      </p:sp>
      <p:sp>
        <p:nvSpPr>
          <p:cNvPr id="32" name="Parallelogram 31"/>
          <p:cNvSpPr/>
          <p:nvPr/>
        </p:nvSpPr>
        <p:spPr>
          <a:xfrm>
            <a:off x="3733800" y="0"/>
            <a:ext cx="5943600" cy="533400"/>
          </a:xfrm>
          <a:prstGeom prst="parallelogram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31800" indent="-323850" algn="r">
              <a:buSzPct val="4500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>
          <a:xfrm>
            <a:off x="0" y="1981200"/>
            <a:ext cx="9144000" cy="3048000"/>
          </a:xfrm>
          <a:solidFill>
            <a:schemeClr val="tx1"/>
          </a:solidFill>
        </p:spPr>
        <p:txBody>
          <a:bodyPr>
            <a:normAutofit/>
          </a:bodyPr>
          <a:lstStyle/>
          <a:p>
            <a:endParaRPr lang="en-US" sz="44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4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Focus on </a:t>
            </a:r>
          </a:p>
          <a:p>
            <a:r>
              <a:rPr lang="en-US" sz="4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some particular industries</a:t>
            </a:r>
            <a:endParaRPr lang="th-TH" sz="4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10400" y="6324600"/>
            <a:ext cx="2133600" cy="5334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Recommendation</a:t>
            </a:r>
            <a:endParaRPr lang="th-TH" sz="2000" dirty="0"/>
          </a:p>
        </p:txBody>
      </p:sp>
      <p:sp>
        <p:nvSpPr>
          <p:cNvPr id="9" name="Rectangle 8"/>
          <p:cNvSpPr/>
          <p:nvPr/>
        </p:nvSpPr>
        <p:spPr>
          <a:xfrm>
            <a:off x="0" y="6324600"/>
            <a:ext cx="1905000" cy="533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Introduction</a:t>
            </a:r>
            <a:endParaRPr lang="th-TH" sz="20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050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Framework</a:t>
            </a:r>
            <a:endParaRPr lang="th-TH" sz="2000" dirty="0"/>
          </a:p>
        </p:txBody>
      </p:sp>
      <p:sp>
        <p:nvSpPr>
          <p:cNvPr id="11" name="Rectangle 10"/>
          <p:cNvSpPr/>
          <p:nvPr/>
        </p:nvSpPr>
        <p:spPr>
          <a:xfrm>
            <a:off x="3657600" y="6324600"/>
            <a:ext cx="16002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Methodology</a:t>
            </a:r>
            <a:endParaRPr lang="th-TH" sz="2000" dirty="0"/>
          </a:p>
        </p:txBody>
      </p:sp>
      <p:sp>
        <p:nvSpPr>
          <p:cNvPr id="12" name="Rectangle 11"/>
          <p:cNvSpPr/>
          <p:nvPr/>
        </p:nvSpPr>
        <p:spPr>
          <a:xfrm>
            <a:off x="5257800" y="6324600"/>
            <a:ext cx="1752600" cy="533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Result</a:t>
            </a:r>
            <a:endParaRPr lang="th-TH" sz="2000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>
          <a:xfrm>
            <a:off x="0" y="5334000"/>
            <a:ext cx="9144000" cy="15240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sz="6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 &amp; A</a:t>
            </a:r>
          </a:p>
          <a:p>
            <a:endParaRPr lang="en-US" dirty="0" smtClean="0"/>
          </a:p>
          <a:p>
            <a:endParaRPr lang="th-TH" dirty="0"/>
          </a:p>
        </p:txBody>
      </p:sp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457200" y="609600"/>
            <a:ext cx="4572000" cy="251460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(Proposal)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According to the data, Thailand is a middle income country that does not strongly face a displacement effect because of China’s exports. This would mean that Thailand and China are no real competitors.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kumimoji="0" lang="nl-NL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nl-NL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ijdelijke aanduiding voor inhoud 2"/>
          <p:cNvSpPr txBox="1">
            <a:spLocks/>
          </p:cNvSpPr>
          <p:nvPr/>
        </p:nvSpPr>
        <p:spPr>
          <a:xfrm>
            <a:off x="457200" y="3810000"/>
            <a:ext cx="5181600" cy="121920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Do you think this could change in the future? That there will be rivalry between China and Thailand because of trade?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nl-NL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62600" y="609600"/>
            <a:ext cx="2743200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Will there be rivalry between China and Thailand because of trade (Displacement effect ) in the future? </a:t>
            </a:r>
          </a:p>
          <a:p>
            <a:pPr algn="ctr"/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67400" y="2971800"/>
            <a:ext cx="2895600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n-US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What would have to change in Thailand’s export structure?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578</Words>
  <Application>Microsoft Office PowerPoint</Application>
  <PresentationFormat>On-screen Show (4:3)</PresentationFormat>
  <Paragraphs>263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Chompu</dc:creator>
  <cp:lastModifiedBy>Chompu</cp:lastModifiedBy>
  <cp:revision>60</cp:revision>
  <dcterms:created xsi:type="dcterms:W3CDTF">2014-10-23T03:45:55Z</dcterms:created>
  <dcterms:modified xsi:type="dcterms:W3CDTF">2014-10-24T00:54:40Z</dcterms:modified>
</cp:coreProperties>
</file>