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48" r:id="rId1"/>
  </p:sldMasterIdLst>
  <p:notesMasterIdLst>
    <p:notesMasterId r:id="rId20"/>
  </p:notesMasterIdLst>
  <p:sldIdLst>
    <p:sldId id="256" r:id="rId2"/>
    <p:sldId id="284" r:id="rId3"/>
    <p:sldId id="289" r:id="rId4"/>
    <p:sldId id="278" r:id="rId5"/>
    <p:sldId id="275" r:id="rId6"/>
    <p:sldId id="295" r:id="rId7"/>
    <p:sldId id="281" r:id="rId8"/>
    <p:sldId id="276" r:id="rId9"/>
    <p:sldId id="296" r:id="rId10"/>
    <p:sldId id="277" r:id="rId11"/>
    <p:sldId id="279" r:id="rId12"/>
    <p:sldId id="297" r:id="rId13"/>
    <p:sldId id="283" r:id="rId14"/>
    <p:sldId id="288" r:id="rId15"/>
    <p:sldId id="291" r:id="rId16"/>
    <p:sldId id="294" r:id="rId17"/>
    <p:sldId id="292" r:id="rId18"/>
    <p:sldId id="293"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56"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D"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FBEE51-9C5A-4F5A-92F0-13F7C7B310FF}" type="datetimeFigureOut">
              <a:rPr lang="en-ID" smtClean="0"/>
              <a:t>26/03/2021</a:t>
            </a:fld>
            <a:endParaRPr lang="en-ID"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D"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D"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4ED89CF-85AB-4350-8B80-96C48F5A6502}" type="slidenum">
              <a:rPr lang="en-ID" smtClean="0"/>
              <a:t>‹#›</a:t>
            </a:fld>
            <a:endParaRPr lang="en-ID" dirty="0"/>
          </a:p>
        </p:txBody>
      </p:sp>
    </p:spTree>
    <p:extLst>
      <p:ext uri="{BB962C8B-B14F-4D97-AF65-F5344CB8AC3E}">
        <p14:creationId xmlns:p14="http://schemas.microsoft.com/office/powerpoint/2010/main" val="30459380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90BD327-E168-418A-9116-0BE139057B8F}" type="datetime1">
              <a:rPr lang="en-US" smtClean="0"/>
              <a:t>3/26/2021</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372C610-8DBB-4577-BF94-237BDCE18121}" type="datetime1">
              <a:rPr lang="en-US" smtClean="0"/>
              <a:t>3/26/2021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79C0160-C842-4B6A-850B-93B3CCB14FE0}" type="datetime1">
              <a:rPr lang="en-US" smtClean="0"/>
              <a:t>3/26/2021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8AC6FD7-F060-455B-9819-1949E292956C}" type="datetime1">
              <a:rPr lang="en-US" smtClean="0"/>
              <a:t>3/26/2021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AFB61C9-20F1-4374-BFAC-9330983D9566}" type="datetime1">
              <a:rPr lang="en-US" smtClean="0"/>
              <a:t>3/26/2021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D596AFE-B5DE-4F4A-80F3-350E65C38919}" type="datetime1">
              <a:rPr lang="en-US" smtClean="0"/>
              <a:t>3/26/2021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A407DF1-1A7C-4EB4-81DE-FFC75F27FFEA}" type="datetime1">
              <a:rPr lang="en-US" smtClean="0"/>
              <a:t>3/26/2021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F541E6A-C3F0-4F7A-BBF6-0954775FE70B}" type="datetime1">
              <a:rPr lang="en-US" smtClean="0"/>
              <a:t>3/26/2021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2E38F2E7-1E98-4DBA-ADE6-E505769B3764}" type="datetime1">
              <a:rPr lang="en-US" smtClean="0"/>
              <a:t>3/26/2021</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50630E5-3800-4C9B-86B6-6CF677AC2742}" type="datetime1">
              <a:rPr lang="en-US" smtClean="0"/>
              <a:t>3/26/2021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FE00FE-AB3F-4A2D-A6D4-C8F24FAD0207}" type="datetime1">
              <a:rPr lang="en-US" smtClean="0"/>
              <a:t>3/26/2021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A316E527-E1C8-41FF-BFC7-51EB9BC15687}" type="datetime1">
              <a:rPr lang="en-US" smtClean="0"/>
              <a:t>3/26/2021</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9DCEA-5002-4AB5-B4EE-9C4BD38A5878}"/>
              </a:ext>
            </a:extLst>
          </p:cNvPr>
          <p:cNvSpPr>
            <a:spLocks noGrp="1"/>
          </p:cNvSpPr>
          <p:nvPr>
            <p:ph type="ctrTitle"/>
          </p:nvPr>
        </p:nvSpPr>
        <p:spPr/>
        <p:txBody>
          <a:bodyPr>
            <a:normAutofit/>
          </a:bodyPr>
          <a:lstStyle/>
          <a:p>
            <a:r>
              <a:rPr lang="en-US" sz="4800" dirty="0"/>
              <a:t>Economy of lao </a:t>
            </a:r>
            <a:r>
              <a:rPr lang="en-US" sz="4800" dirty="0" err="1"/>
              <a:t>pdr</a:t>
            </a:r>
            <a:endParaRPr lang="en-ID" sz="4800" dirty="0"/>
          </a:p>
        </p:txBody>
      </p:sp>
      <p:sp>
        <p:nvSpPr>
          <p:cNvPr id="4" name="Subtitle 2">
            <a:extLst>
              <a:ext uri="{FF2B5EF4-FFF2-40B4-BE49-F238E27FC236}">
                <a16:creationId xmlns:a16="http://schemas.microsoft.com/office/drawing/2014/main" id="{2B677970-4FCC-4289-879E-C3CF588DBFA6}"/>
              </a:ext>
            </a:extLst>
          </p:cNvPr>
          <p:cNvSpPr>
            <a:spLocks noGrp="1"/>
          </p:cNvSpPr>
          <p:nvPr>
            <p:ph type="subTitle" idx="1"/>
          </p:nvPr>
        </p:nvSpPr>
        <p:spPr>
          <a:xfrm>
            <a:off x="2417763" y="3530600"/>
            <a:ext cx="8637587" cy="977900"/>
          </a:xfrm>
        </p:spPr>
        <p:txBody>
          <a:bodyPr>
            <a:noAutofit/>
          </a:bodyPr>
          <a:lstStyle/>
          <a:p>
            <a:pPr>
              <a:lnSpc>
                <a:spcPct val="80000"/>
              </a:lnSpc>
            </a:pPr>
            <a:r>
              <a:rPr lang="en-US" dirty="0"/>
              <a:t>EE361 ECONOMIES of CLMV</a:t>
            </a:r>
          </a:p>
          <a:p>
            <a:pPr>
              <a:lnSpc>
                <a:spcPct val="80000"/>
              </a:lnSpc>
            </a:pPr>
            <a:r>
              <a:rPr lang="en-US" dirty="0"/>
              <a:t>Faculty of economics</a:t>
            </a:r>
          </a:p>
          <a:p>
            <a:pPr>
              <a:lnSpc>
                <a:spcPct val="80000"/>
              </a:lnSpc>
            </a:pPr>
            <a:r>
              <a:rPr lang="en-US" dirty="0"/>
              <a:t>Thammasat university</a:t>
            </a:r>
            <a:endParaRPr lang="en-ID" dirty="0"/>
          </a:p>
        </p:txBody>
      </p:sp>
    </p:spTree>
    <p:extLst>
      <p:ext uri="{BB962C8B-B14F-4D97-AF65-F5344CB8AC3E}">
        <p14:creationId xmlns:p14="http://schemas.microsoft.com/office/powerpoint/2010/main" val="18505423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982FFF0-1117-4DAE-8B8C-E5A23ADB1673}"/>
              </a:ext>
            </a:extLst>
          </p:cNvPr>
          <p:cNvSpPr>
            <a:spLocks noGrp="1"/>
          </p:cNvSpPr>
          <p:nvPr>
            <p:ph type="sldNum" sz="quarter" idx="12"/>
          </p:nvPr>
        </p:nvSpPr>
        <p:spPr/>
        <p:txBody>
          <a:bodyPr/>
          <a:lstStyle/>
          <a:p>
            <a:fld id="{6D22F896-40B5-4ADD-8801-0D06FADFA095}" type="slidenum">
              <a:rPr lang="en-US" smtClean="0"/>
              <a:t>2</a:t>
            </a:fld>
            <a:endParaRPr lang="en-US" dirty="0"/>
          </a:p>
        </p:txBody>
      </p:sp>
      <p:pic>
        <p:nvPicPr>
          <p:cNvPr id="1026" name="Picture 2" descr="Cambodia Hosts 8th GMS Economic Corridors Forum">
            <a:extLst>
              <a:ext uri="{FF2B5EF4-FFF2-40B4-BE49-F238E27FC236}">
                <a16:creationId xmlns:a16="http://schemas.microsoft.com/office/drawing/2014/main" id="{741AECA7-DCF7-4169-99A7-38ACF118596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45476" y="0"/>
            <a:ext cx="6846523" cy="609858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10F6D52-AADF-4C1F-8592-A333F37F1DC4}"/>
              </a:ext>
            </a:extLst>
          </p:cNvPr>
          <p:cNvSpPr txBox="1"/>
          <p:nvPr/>
        </p:nvSpPr>
        <p:spPr>
          <a:xfrm>
            <a:off x="964050" y="1131375"/>
            <a:ext cx="4122549" cy="769441"/>
          </a:xfrm>
          <a:prstGeom prst="rect">
            <a:avLst/>
          </a:prstGeom>
          <a:noFill/>
        </p:spPr>
        <p:txBody>
          <a:bodyPr wrap="square" rtlCol="0">
            <a:spAutoFit/>
          </a:bodyPr>
          <a:lstStyle/>
          <a:p>
            <a:r>
              <a:rPr lang="en-US" sz="2200" dirty="0"/>
              <a:t>Lao PDR within the Greater Mekong Subregion</a:t>
            </a:r>
          </a:p>
        </p:txBody>
      </p:sp>
      <p:graphicFrame>
        <p:nvGraphicFramePr>
          <p:cNvPr id="7" name="Table 7">
            <a:extLst>
              <a:ext uri="{FF2B5EF4-FFF2-40B4-BE49-F238E27FC236}">
                <a16:creationId xmlns:a16="http://schemas.microsoft.com/office/drawing/2014/main" id="{3CA775C4-66C4-49F1-8758-1F09B46CB8DE}"/>
              </a:ext>
            </a:extLst>
          </p:cNvPr>
          <p:cNvGraphicFramePr>
            <a:graphicFrameLocks noGrp="1"/>
          </p:cNvGraphicFramePr>
          <p:nvPr>
            <p:extLst>
              <p:ext uri="{D42A27DB-BD31-4B8C-83A1-F6EECF244321}">
                <p14:modId xmlns:p14="http://schemas.microsoft.com/office/powerpoint/2010/main" val="4060214414"/>
              </p:ext>
            </p:extLst>
          </p:nvPr>
        </p:nvGraphicFramePr>
        <p:xfrm>
          <a:off x="1083055" y="2034152"/>
          <a:ext cx="4262421" cy="3708400"/>
        </p:xfrm>
        <a:graphic>
          <a:graphicData uri="http://schemas.openxmlformats.org/drawingml/2006/table">
            <a:tbl>
              <a:tblPr firstRow="1" bandRow="1">
                <a:tableStyleId>{073A0DAA-6AF3-43AB-8588-CEC1D06C72B9}</a:tableStyleId>
              </a:tblPr>
              <a:tblGrid>
                <a:gridCol w="1722138">
                  <a:extLst>
                    <a:ext uri="{9D8B030D-6E8A-4147-A177-3AD203B41FA5}">
                      <a16:colId xmlns:a16="http://schemas.microsoft.com/office/drawing/2014/main" val="3239355817"/>
                    </a:ext>
                  </a:extLst>
                </a:gridCol>
                <a:gridCol w="1255363">
                  <a:extLst>
                    <a:ext uri="{9D8B030D-6E8A-4147-A177-3AD203B41FA5}">
                      <a16:colId xmlns:a16="http://schemas.microsoft.com/office/drawing/2014/main" val="2252743521"/>
                    </a:ext>
                  </a:extLst>
                </a:gridCol>
                <a:gridCol w="1284920">
                  <a:extLst>
                    <a:ext uri="{9D8B030D-6E8A-4147-A177-3AD203B41FA5}">
                      <a16:colId xmlns:a16="http://schemas.microsoft.com/office/drawing/2014/main" val="2673345415"/>
                    </a:ext>
                  </a:extLst>
                </a:gridCol>
              </a:tblGrid>
              <a:tr h="370840">
                <a:tc>
                  <a:txBody>
                    <a:bodyPr/>
                    <a:lstStyle/>
                    <a:p>
                      <a:endParaRPr lang="en-ID" dirty="0"/>
                    </a:p>
                  </a:txBody>
                  <a:tcPr/>
                </a:tc>
                <a:tc>
                  <a:txBody>
                    <a:bodyPr/>
                    <a:lstStyle/>
                    <a:p>
                      <a:r>
                        <a:rPr lang="en-US" dirty="0"/>
                        <a:t>2000</a:t>
                      </a:r>
                      <a:endParaRPr lang="en-ID" dirty="0"/>
                    </a:p>
                  </a:txBody>
                  <a:tcPr/>
                </a:tc>
                <a:tc>
                  <a:txBody>
                    <a:bodyPr/>
                    <a:lstStyle/>
                    <a:p>
                      <a:r>
                        <a:rPr lang="en-US" dirty="0"/>
                        <a:t>2018</a:t>
                      </a:r>
                      <a:endParaRPr lang="en-ID" dirty="0"/>
                    </a:p>
                  </a:txBody>
                  <a:tcPr/>
                </a:tc>
                <a:extLst>
                  <a:ext uri="{0D108BD9-81ED-4DB2-BD59-A6C34878D82A}">
                    <a16:rowId xmlns:a16="http://schemas.microsoft.com/office/drawing/2014/main" val="4068133049"/>
                  </a:ext>
                </a:extLst>
              </a:tr>
              <a:tr h="370840">
                <a:tc>
                  <a:txBody>
                    <a:bodyPr/>
                    <a:lstStyle/>
                    <a:p>
                      <a:r>
                        <a:rPr lang="en-US" sz="1600" dirty="0"/>
                        <a:t>Population</a:t>
                      </a:r>
                      <a:endParaRPr lang="en-ID" sz="1600" dirty="0"/>
                    </a:p>
                  </a:txBody>
                  <a:tcPr/>
                </a:tc>
                <a:tc>
                  <a:txBody>
                    <a:bodyPr/>
                    <a:lstStyle/>
                    <a:p>
                      <a:r>
                        <a:rPr lang="en-US" sz="1600" dirty="0"/>
                        <a:t>5.3 million</a:t>
                      </a:r>
                      <a:endParaRPr lang="en-ID" sz="1600" dirty="0"/>
                    </a:p>
                  </a:txBody>
                  <a:tcPr/>
                </a:tc>
                <a:tc>
                  <a:txBody>
                    <a:bodyPr/>
                    <a:lstStyle/>
                    <a:p>
                      <a:r>
                        <a:rPr lang="en-US" sz="1600" dirty="0"/>
                        <a:t>7.3 million</a:t>
                      </a:r>
                      <a:endParaRPr lang="en-ID" sz="1600" dirty="0"/>
                    </a:p>
                  </a:txBody>
                  <a:tcPr/>
                </a:tc>
                <a:extLst>
                  <a:ext uri="{0D108BD9-81ED-4DB2-BD59-A6C34878D82A}">
                    <a16:rowId xmlns:a16="http://schemas.microsoft.com/office/drawing/2014/main" val="765838505"/>
                  </a:ext>
                </a:extLst>
              </a:tr>
              <a:tr h="370840">
                <a:tc>
                  <a:txBody>
                    <a:bodyPr/>
                    <a:lstStyle/>
                    <a:p>
                      <a:r>
                        <a:rPr lang="en-US" sz="1600" dirty="0"/>
                        <a:t>GDP per capita</a:t>
                      </a:r>
                      <a:endParaRPr lang="en-ID" sz="1600" dirty="0"/>
                    </a:p>
                  </a:txBody>
                  <a:tcPr/>
                </a:tc>
                <a:tc>
                  <a:txBody>
                    <a:bodyPr/>
                    <a:lstStyle/>
                    <a:p>
                      <a:r>
                        <a:rPr lang="en-US" sz="1600" dirty="0"/>
                        <a:t>$672</a:t>
                      </a:r>
                      <a:endParaRPr lang="en-ID" sz="1600" dirty="0"/>
                    </a:p>
                  </a:txBody>
                  <a:tcPr/>
                </a:tc>
                <a:tc>
                  <a:txBody>
                    <a:bodyPr/>
                    <a:lstStyle/>
                    <a:p>
                      <a:r>
                        <a:rPr lang="en-US" sz="1600" dirty="0"/>
                        <a:t>$1,785</a:t>
                      </a:r>
                      <a:endParaRPr lang="en-ID" sz="1600" dirty="0"/>
                    </a:p>
                  </a:txBody>
                  <a:tcPr/>
                </a:tc>
                <a:extLst>
                  <a:ext uri="{0D108BD9-81ED-4DB2-BD59-A6C34878D82A}">
                    <a16:rowId xmlns:a16="http://schemas.microsoft.com/office/drawing/2014/main" val="2587510934"/>
                  </a:ext>
                </a:extLst>
              </a:tr>
              <a:tr h="370840">
                <a:tc>
                  <a:txBody>
                    <a:bodyPr/>
                    <a:lstStyle/>
                    <a:p>
                      <a:r>
                        <a:rPr lang="en-US" sz="1600" dirty="0"/>
                        <a:t>Under 5 mortality (per 100,000 births)</a:t>
                      </a:r>
                      <a:endParaRPr lang="en-ID" sz="1600" dirty="0"/>
                    </a:p>
                  </a:txBody>
                  <a:tcPr/>
                </a:tc>
                <a:tc>
                  <a:txBody>
                    <a:bodyPr/>
                    <a:lstStyle/>
                    <a:p>
                      <a:r>
                        <a:rPr lang="en-US" sz="1600" dirty="0"/>
                        <a:t>106.4</a:t>
                      </a:r>
                      <a:endParaRPr lang="en-ID" sz="1600" dirty="0"/>
                    </a:p>
                  </a:txBody>
                  <a:tcPr/>
                </a:tc>
                <a:tc>
                  <a:txBody>
                    <a:bodyPr/>
                    <a:lstStyle/>
                    <a:p>
                      <a:r>
                        <a:rPr lang="en-US" sz="1600" dirty="0"/>
                        <a:t>47.3</a:t>
                      </a:r>
                      <a:endParaRPr lang="en-ID" sz="1600" dirty="0"/>
                    </a:p>
                  </a:txBody>
                  <a:tcPr/>
                </a:tc>
                <a:extLst>
                  <a:ext uri="{0D108BD9-81ED-4DB2-BD59-A6C34878D82A}">
                    <a16:rowId xmlns:a16="http://schemas.microsoft.com/office/drawing/2014/main" val="3521921602"/>
                  </a:ext>
                </a:extLst>
              </a:tr>
              <a:tr h="370840">
                <a:tc>
                  <a:txBody>
                    <a:bodyPr/>
                    <a:lstStyle/>
                    <a:p>
                      <a:r>
                        <a:rPr lang="en-US" sz="1600" dirty="0"/>
                        <a:t>Infant mortality (per 100,000 births)</a:t>
                      </a:r>
                      <a:endParaRPr lang="en-ID" sz="1600" dirty="0"/>
                    </a:p>
                  </a:txBody>
                  <a:tcPr/>
                </a:tc>
                <a:tc>
                  <a:txBody>
                    <a:bodyPr/>
                    <a:lstStyle/>
                    <a:p>
                      <a:r>
                        <a:rPr lang="en-US" sz="1600" dirty="0"/>
                        <a:t>78.7</a:t>
                      </a:r>
                      <a:endParaRPr lang="en-ID" sz="1600" dirty="0"/>
                    </a:p>
                  </a:txBody>
                  <a:tcPr/>
                </a:tc>
                <a:tc>
                  <a:txBody>
                    <a:bodyPr/>
                    <a:lstStyle/>
                    <a:p>
                      <a:r>
                        <a:rPr lang="en-US" sz="1600" dirty="0"/>
                        <a:t>37.6</a:t>
                      </a:r>
                      <a:endParaRPr lang="en-ID" sz="1600" dirty="0"/>
                    </a:p>
                  </a:txBody>
                  <a:tcPr/>
                </a:tc>
                <a:extLst>
                  <a:ext uri="{0D108BD9-81ED-4DB2-BD59-A6C34878D82A}">
                    <a16:rowId xmlns:a16="http://schemas.microsoft.com/office/drawing/2014/main" val="3218115660"/>
                  </a:ext>
                </a:extLst>
              </a:tr>
              <a:tr h="370840">
                <a:tc>
                  <a:txBody>
                    <a:bodyPr/>
                    <a:lstStyle/>
                    <a:p>
                      <a:r>
                        <a:rPr lang="en-US" sz="1600" dirty="0"/>
                        <a:t>Primary education</a:t>
                      </a:r>
                    </a:p>
                    <a:p>
                      <a:r>
                        <a:rPr lang="en-US" sz="1600" dirty="0"/>
                        <a:t>attainment</a:t>
                      </a:r>
                      <a:endParaRPr lang="en-ID" sz="1600" dirty="0"/>
                    </a:p>
                  </a:txBody>
                  <a:tcPr/>
                </a:tc>
                <a:tc>
                  <a:txBody>
                    <a:bodyPr/>
                    <a:lstStyle/>
                    <a:p>
                      <a:r>
                        <a:rPr lang="en-US" sz="1600" dirty="0"/>
                        <a:t>82%</a:t>
                      </a:r>
                      <a:endParaRPr lang="en-ID" sz="1600" dirty="0"/>
                    </a:p>
                  </a:txBody>
                  <a:tcPr/>
                </a:tc>
                <a:tc>
                  <a:txBody>
                    <a:bodyPr/>
                    <a:lstStyle/>
                    <a:p>
                      <a:r>
                        <a:rPr lang="en-US" sz="1600" dirty="0"/>
                        <a:t>97% </a:t>
                      </a:r>
                      <a:endParaRPr lang="en-ID" sz="1600" dirty="0"/>
                    </a:p>
                  </a:txBody>
                  <a:tcPr/>
                </a:tc>
                <a:extLst>
                  <a:ext uri="{0D108BD9-81ED-4DB2-BD59-A6C34878D82A}">
                    <a16:rowId xmlns:a16="http://schemas.microsoft.com/office/drawing/2014/main" val="19691288"/>
                  </a:ext>
                </a:extLst>
              </a:tr>
              <a:tr h="370840">
                <a:tc>
                  <a:txBody>
                    <a:bodyPr/>
                    <a:lstStyle/>
                    <a:p>
                      <a:r>
                        <a:rPr lang="en-US" sz="1600" dirty="0"/>
                        <a:t>Poverty rate</a:t>
                      </a:r>
                      <a:endParaRPr lang="en-ID" sz="1600" dirty="0"/>
                    </a:p>
                  </a:txBody>
                  <a:tcPr/>
                </a:tc>
                <a:tc>
                  <a:txBody>
                    <a:bodyPr/>
                    <a:lstStyle/>
                    <a:p>
                      <a:r>
                        <a:rPr lang="en-US" sz="1600" dirty="0"/>
                        <a:t>32.1%</a:t>
                      </a:r>
                      <a:endParaRPr lang="en-ID" sz="1600" dirty="0"/>
                    </a:p>
                  </a:txBody>
                  <a:tcPr/>
                </a:tc>
                <a:tc>
                  <a:txBody>
                    <a:bodyPr/>
                    <a:lstStyle/>
                    <a:p>
                      <a:r>
                        <a:rPr lang="en-US" sz="1600" dirty="0"/>
                        <a:t>15.0%</a:t>
                      </a:r>
                      <a:endParaRPr lang="en-ID" sz="1600" dirty="0"/>
                    </a:p>
                  </a:txBody>
                  <a:tcPr/>
                </a:tc>
                <a:extLst>
                  <a:ext uri="{0D108BD9-81ED-4DB2-BD59-A6C34878D82A}">
                    <a16:rowId xmlns:a16="http://schemas.microsoft.com/office/drawing/2014/main" val="964170851"/>
                  </a:ext>
                </a:extLst>
              </a:tr>
            </a:tbl>
          </a:graphicData>
        </a:graphic>
      </p:graphicFrame>
    </p:spTree>
    <p:extLst>
      <p:ext uri="{BB962C8B-B14F-4D97-AF65-F5344CB8AC3E}">
        <p14:creationId xmlns:p14="http://schemas.microsoft.com/office/powerpoint/2010/main" val="9890363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6DFAA4D-4610-44AB-A6CE-D2BC3DE85073}"/>
              </a:ext>
            </a:extLst>
          </p:cNvPr>
          <p:cNvSpPr>
            <a:spLocks noGrp="1"/>
          </p:cNvSpPr>
          <p:nvPr>
            <p:ph type="sldNum" sz="quarter" idx="12"/>
          </p:nvPr>
        </p:nvSpPr>
        <p:spPr/>
        <p:txBody>
          <a:bodyPr/>
          <a:lstStyle/>
          <a:p>
            <a:fld id="{6D22F896-40B5-4ADD-8801-0D06FADFA095}" type="slidenum">
              <a:rPr lang="en-US" smtClean="0"/>
              <a:t>3</a:t>
            </a:fld>
            <a:endParaRPr lang="en-US" dirty="0"/>
          </a:p>
        </p:txBody>
      </p:sp>
      <p:pic>
        <p:nvPicPr>
          <p:cNvPr id="4" name="Picture 3">
            <a:extLst>
              <a:ext uri="{FF2B5EF4-FFF2-40B4-BE49-F238E27FC236}">
                <a16:creationId xmlns:a16="http://schemas.microsoft.com/office/drawing/2014/main" id="{5A1261E8-52C2-4BC4-A23D-988912123198}"/>
              </a:ext>
            </a:extLst>
          </p:cNvPr>
          <p:cNvPicPr>
            <a:picLocks noChangeAspect="1"/>
          </p:cNvPicPr>
          <p:nvPr/>
        </p:nvPicPr>
        <p:blipFill rotWithShape="1">
          <a:blip r:embed="rId2"/>
          <a:srcRect l="48241" t="41131" r="25509" b="12090"/>
          <a:stretch/>
        </p:blipFill>
        <p:spPr>
          <a:xfrm>
            <a:off x="6096000" y="0"/>
            <a:ext cx="6096000" cy="6110760"/>
          </a:xfrm>
          <a:prstGeom prst="rect">
            <a:avLst/>
          </a:prstGeom>
        </p:spPr>
      </p:pic>
      <p:sp>
        <p:nvSpPr>
          <p:cNvPr id="5" name="Title 1">
            <a:extLst>
              <a:ext uri="{FF2B5EF4-FFF2-40B4-BE49-F238E27FC236}">
                <a16:creationId xmlns:a16="http://schemas.microsoft.com/office/drawing/2014/main" id="{2CFA6C33-AA59-4311-85F6-3F2DAE27E68E}"/>
              </a:ext>
            </a:extLst>
          </p:cNvPr>
          <p:cNvSpPr txBox="1">
            <a:spLocks/>
          </p:cNvSpPr>
          <p:nvPr/>
        </p:nvSpPr>
        <p:spPr>
          <a:xfrm>
            <a:off x="1451579" y="804519"/>
            <a:ext cx="9603275" cy="1049235"/>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geography</a:t>
            </a:r>
            <a:endParaRPr lang="en-ID" dirty="0"/>
          </a:p>
        </p:txBody>
      </p:sp>
      <p:sp>
        <p:nvSpPr>
          <p:cNvPr id="6" name="TextBox 5">
            <a:extLst>
              <a:ext uri="{FF2B5EF4-FFF2-40B4-BE49-F238E27FC236}">
                <a16:creationId xmlns:a16="http://schemas.microsoft.com/office/drawing/2014/main" id="{1E128AD9-D40C-4497-8A97-BD7249F8225A}"/>
              </a:ext>
            </a:extLst>
          </p:cNvPr>
          <p:cNvSpPr txBox="1"/>
          <p:nvPr/>
        </p:nvSpPr>
        <p:spPr>
          <a:xfrm>
            <a:off x="938594" y="1329136"/>
            <a:ext cx="3878456" cy="5201424"/>
          </a:xfrm>
          <a:prstGeom prst="rect">
            <a:avLst/>
          </a:prstGeom>
          <a:noFill/>
        </p:spPr>
        <p:txBody>
          <a:bodyPr wrap="square" rtlCol="0">
            <a:spAutoFit/>
          </a:bodyPr>
          <a:lstStyle/>
          <a:p>
            <a:pPr>
              <a:spcAft>
                <a:spcPts val="1200"/>
              </a:spcAft>
            </a:pPr>
            <a:r>
              <a:rPr lang="en-US" sz="2200" dirty="0"/>
              <a:t>Land area: 236,000 square km</a:t>
            </a:r>
          </a:p>
          <a:p>
            <a:pPr>
              <a:spcAft>
                <a:spcPts val="1200"/>
              </a:spcAft>
            </a:pPr>
            <a:r>
              <a:rPr lang="en-US" sz="2200" dirty="0"/>
              <a:t>Lao PDR is a landlocked country bordered by Cambodia, Thailand, Myanmar, PR China and Viet Nam</a:t>
            </a:r>
          </a:p>
          <a:p>
            <a:pPr>
              <a:spcAft>
                <a:spcPts val="1200"/>
              </a:spcAft>
            </a:pPr>
            <a:r>
              <a:rPr lang="en-US" sz="2200" dirty="0"/>
              <a:t>The northern and eastern areas are mountainous</a:t>
            </a:r>
          </a:p>
          <a:p>
            <a:pPr>
              <a:spcAft>
                <a:spcPts val="1200"/>
              </a:spcAft>
            </a:pPr>
            <a:r>
              <a:rPr lang="en-US" sz="2200" dirty="0"/>
              <a:t>Only 20% of the land area is arable, mostly on the lowlands along the Mekong river.</a:t>
            </a:r>
          </a:p>
          <a:p>
            <a:pPr>
              <a:spcAft>
                <a:spcPts val="1200"/>
              </a:spcAft>
            </a:pPr>
            <a:r>
              <a:rPr lang="en-US" sz="2200" dirty="0"/>
              <a:t>Lao PDR main towns and cities are located in this area</a:t>
            </a:r>
          </a:p>
          <a:p>
            <a:endParaRPr lang="en-ID" dirty="0"/>
          </a:p>
        </p:txBody>
      </p:sp>
      <p:sp>
        <p:nvSpPr>
          <p:cNvPr id="7" name="Oval 6">
            <a:extLst>
              <a:ext uri="{FF2B5EF4-FFF2-40B4-BE49-F238E27FC236}">
                <a16:creationId xmlns:a16="http://schemas.microsoft.com/office/drawing/2014/main" id="{D3CD0ABD-0E97-4794-84D3-697465021436}"/>
              </a:ext>
            </a:extLst>
          </p:cNvPr>
          <p:cNvSpPr/>
          <p:nvPr/>
        </p:nvSpPr>
        <p:spPr>
          <a:xfrm>
            <a:off x="7914935" y="3039817"/>
            <a:ext cx="286718" cy="286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8" name="Oval 7">
            <a:extLst>
              <a:ext uri="{FF2B5EF4-FFF2-40B4-BE49-F238E27FC236}">
                <a16:creationId xmlns:a16="http://schemas.microsoft.com/office/drawing/2014/main" id="{6016CDB7-E084-402A-8831-2F3E7759B3B1}"/>
              </a:ext>
            </a:extLst>
          </p:cNvPr>
          <p:cNvSpPr/>
          <p:nvPr/>
        </p:nvSpPr>
        <p:spPr>
          <a:xfrm>
            <a:off x="7643714" y="2081044"/>
            <a:ext cx="286718" cy="286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9" name="Oval 8">
            <a:extLst>
              <a:ext uri="{FF2B5EF4-FFF2-40B4-BE49-F238E27FC236}">
                <a16:creationId xmlns:a16="http://schemas.microsoft.com/office/drawing/2014/main" id="{0813914F-145D-4669-A30C-2D1EFBAD30DC}"/>
              </a:ext>
            </a:extLst>
          </p:cNvPr>
          <p:cNvSpPr/>
          <p:nvPr/>
        </p:nvSpPr>
        <p:spPr>
          <a:xfrm>
            <a:off x="10165395" y="5095604"/>
            <a:ext cx="286718" cy="286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10" name="Oval 9">
            <a:extLst>
              <a:ext uri="{FF2B5EF4-FFF2-40B4-BE49-F238E27FC236}">
                <a16:creationId xmlns:a16="http://schemas.microsoft.com/office/drawing/2014/main" id="{E133059A-340B-409C-B74B-0AC3CF2AA11F}"/>
              </a:ext>
            </a:extLst>
          </p:cNvPr>
          <p:cNvSpPr/>
          <p:nvPr/>
        </p:nvSpPr>
        <p:spPr>
          <a:xfrm>
            <a:off x="9479831" y="3941557"/>
            <a:ext cx="286718" cy="286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11" name="Oval 10">
            <a:extLst>
              <a:ext uri="{FF2B5EF4-FFF2-40B4-BE49-F238E27FC236}">
                <a16:creationId xmlns:a16="http://schemas.microsoft.com/office/drawing/2014/main" id="{D9D9479B-7E55-4470-8CC4-D11C4DF31465}"/>
              </a:ext>
            </a:extLst>
          </p:cNvPr>
          <p:cNvSpPr/>
          <p:nvPr/>
        </p:nvSpPr>
        <p:spPr>
          <a:xfrm>
            <a:off x="9229805" y="3105968"/>
            <a:ext cx="286718" cy="286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12" name="TextBox 11">
            <a:extLst>
              <a:ext uri="{FF2B5EF4-FFF2-40B4-BE49-F238E27FC236}">
                <a16:creationId xmlns:a16="http://schemas.microsoft.com/office/drawing/2014/main" id="{B2553D87-BB26-4E8E-89CC-C397AC5DA379}"/>
              </a:ext>
            </a:extLst>
          </p:cNvPr>
          <p:cNvSpPr txBox="1"/>
          <p:nvPr/>
        </p:nvSpPr>
        <p:spPr>
          <a:xfrm>
            <a:off x="7726696" y="3377133"/>
            <a:ext cx="810611" cy="276999"/>
          </a:xfrm>
          <a:prstGeom prst="rect">
            <a:avLst/>
          </a:prstGeom>
          <a:noFill/>
        </p:spPr>
        <p:txBody>
          <a:bodyPr wrap="square" rtlCol="0">
            <a:spAutoFit/>
          </a:bodyPr>
          <a:lstStyle/>
          <a:p>
            <a:r>
              <a:rPr lang="en-US" sz="1200" dirty="0"/>
              <a:t>Vientiane </a:t>
            </a:r>
            <a:endParaRPr lang="en-ID" sz="1200" dirty="0"/>
          </a:p>
        </p:txBody>
      </p:sp>
      <p:sp>
        <p:nvSpPr>
          <p:cNvPr id="13" name="TextBox 12">
            <a:extLst>
              <a:ext uri="{FF2B5EF4-FFF2-40B4-BE49-F238E27FC236}">
                <a16:creationId xmlns:a16="http://schemas.microsoft.com/office/drawing/2014/main" id="{7CCEB3CB-3507-4410-BD23-408D3FB32DFC}"/>
              </a:ext>
            </a:extLst>
          </p:cNvPr>
          <p:cNvSpPr txBox="1"/>
          <p:nvPr/>
        </p:nvSpPr>
        <p:spPr>
          <a:xfrm>
            <a:off x="7994778" y="1820521"/>
            <a:ext cx="725368" cy="461665"/>
          </a:xfrm>
          <a:prstGeom prst="rect">
            <a:avLst/>
          </a:prstGeom>
          <a:solidFill>
            <a:schemeClr val="bg1"/>
          </a:solidFill>
        </p:spPr>
        <p:txBody>
          <a:bodyPr wrap="square" rtlCol="0">
            <a:spAutoFit/>
          </a:bodyPr>
          <a:lstStyle/>
          <a:p>
            <a:r>
              <a:rPr lang="en-US" sz="1200" dirty="0" err="1"/>
              <a:t>Luang</a:t>
            </a:r>
            <a:r>
              <a:rPr lang="en-US" sz="1200" dirty="0"/>
              <a:t> Prabang </a:t>
            </a:r>
            <a:endParaRPr lang="en-ID" sz="1200" dirty="0"/>
          </a:p>
        </p:txBody>
      </p:sp>
      <p:sp>
        <p:nvSpPr>
          <p:cNvPr id="14" name="TextBox 13">
            <a:extLst>
              <a:ext uri="{FF2B5EF4-FFF2-40B4-BE49-F238E27FC236}">
                <a16:creationId xmlns:a16="http://schemas.microsoft.com/office/drawing/2014/main" id="{9BD94E3D-274A-48C7-9BA8-308EB1A1BEB3}"/>
              </a:ext>
            </a:extLst>
          </p:cNvPr>
          <p:cNvSpPr txBox="1"/>
          <p:nvPr/>
        </p:nvSpPr>
        <p:spPr>
          <a:xfrm>
            <a:off x="8857281" y="3442645"/>
            <a:ext cx="745047" cy="286718"/>
          </a:xfrm>
          <a:prstGeom prst="rect">
            <a:avLst/>
          </a:prstGeom>
          <a:noFill/>
        </p:spPr>
        <p:txBody>
          <a:bodyPr wrap="square" rtlCol="0">
            <a:spAutoFit/>
          </a:bodyPr>
          <a:lstStyle/>
          <a:p>
            <a:r>
              <a:rPr lang="en-US" sz="1200" dirty="0" err="1"/>
              <a:t>Thakhek</a:t>
            </a:r>
            <a:r>
              <a:rPr lang="en-US" sz="1200" dirty="0"/>
              <a:t> </a:t>
            </a:r>
            <a:endParaRPr lang="en-ID" sz="1200" dirty="0"/>
          </a:p>
        </p:txBody>
      </p:sp>
      <p:sp>
        <p:nvSpPr>
          <p:cNvPr id="15" name="TextBox 14">
            <a:extLst>
              <a:ext uri="{FF2B5EF4-FFF2-40B4-BE49-F238E27FC236}">
                <a16:creationId xmlns:a16="http://schemas.microsoft.com/office/drawing/2014/main" id="{02B43BE7-8F84-4D70-8A70-B390A33297C1}"/>
              </a:ext>
            </a:extLst>
          </p:cNvPr>
          <p:cNvSpPr txBox="1"/>
          <p:nvPr/>
        </p:nvSpPr>
        <p:spPr>
          <a:xfrm>
            <a:off x="8727890" y="4182632"/>
            <a:ext cx="1038659" cy="276999"/>
          </a:xfrm>
          <a:prstGeom prst="rect">
            <a:avLst/>
          </a:prstGeom>
          <a:noFill/>
        </p:spPr>
        <p:txBody>
          <a:bodyPr wrap="square" rtlCol="0">
            <a:spAutoFit/>
          </a:bodyPr>
          <a:lstStyle/>
          <a:p>
            <a:r>
              <a:rPr lang="en-US" sz="1200" dirty="0" err="1"/>
              <a:t>Savannakhet</a:t>
            </a:r>
            <a:r>
              <a:rPr lang="en-US" sz="1200" dirty="0"/>
              <a:t> </a:t>
            </a:r>
            <a:endParaRPr lang="en-ID" sz="1200" dirty="0"/>
          </a:p>
        </p:txBody>
      </p:sp>
      <p:sp>
        <p:nvSpPr>
          <p:cNvPr id="16" name="TextBox 15">
            <a:extLst>
              <a:ext uri="{FF2B5EF4-FFF2-40B4-BE49-F238E27FC236}">
                <a16:creationId xmlns:a16="http://schemas.microsoft.com/office/drawing/2014/main" id="{FDBCC623-D63E-4396-9062-FE66B7385554}"/>
              </a:ext>
            </a:extLst>
          </p:cNvPr>
          <p:cNvSpPr txBox="1"/>
          <p:nvPr/>
        </p:nvSpPr>
        <p:spPr>
          <a:xfrm>
            <a:off x="9552496" y="5041255"/>
            <a:ext cx="1038659" cy="276999"/>
          </a:xfrm>
          <a:prstGeom prst="rect">
            <a:avLst/>
          </a:prstGeom>
          <a:noFill/>
        </p:spPr>
        <p:txBody>
          <a:bodyPr wrap="square" rtlCol="0">
            <a:spAutoFit/>
          </a:bodyPr>
          <a:lstStyle/>
          <a:p>
            <a:r>
              <a:rPr lang="en-US" sz="1200" dirty="0"/>
              <a:t>Pakse </a:t>
            </a:r>
            <a:endParaRPr lang="en-ID" sz="1200" dirty="0"/>
          </a:p>
        </p:txBody>
      </p:sp>
      <p:sp>
        <p:nvSpPr>
          <p:cNvPr id="3" name="Rectangle 2">
            <a:extLst>
              <a:ext uri="{FF2B5EF4-FFF2-40B4-BE49-F238E27FC236}">
                <a16:creationId xmlns:a16="http://schemas.microsoft.com/office/drawing/2014/main" id="{B7216256-64CF-4A18-AF24-C47B18277E7E}"/>
              </a:ext>
            </a:extLst>
          </p:cNvPr>
          <p:cNvSpPr/>
          <p:nvPr/>
        </p:nvSpPr>
        <p:spPr>
          <a:xfrm>
            <a:off x="7570922" y="4182632"/>
            <a:ext cx="495946" cy="2769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Tree>
    <p:extLst>
      <p:ext uri="{BB962C8B-B14F-4D97-AF65-F5344CB8AC3E}">
        <p14:creationId xmlns:p14="http://schemas.microsoft.com/office/powerpoint/2010/main" val="315594643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43C8448-B83F-4EC0-9F27-78A50ECB3648}"/>
              </a:ext>
            </a:extLst>
          </p:cNvPr>
          <p:cNvSpPr>
            <a:spLocks noGrp="1"/>
          </p:cNvSpPr>
          <p:nvPr>
            <p:ph type="sldNum" sz="quarter" idx="12"/>
          </p:nvPr>
        </p:nvSpPr>
        <p:spPr/>
        <p:txBody>
          <a:bodyPr/>
          <a:lstStyle/>
          <a:p>
            <a:fld id="{6D22F896-40B5-4ADD-8801-0D06FADFA095}" type="slidenum">
              <a:rPr lang="en-US" smtClean="0"/>
              <a:t>4</a:t>
            </a:fld>
            <a:endParaRPr lang="en-US" dirty="0"/>
          </a:p>
        </p:txBody>
      </p:sp>
      <p:sp>
        <p:nvSpPr>
          <p:cNvPr id="3" name="Title 1">
            <a:extLst>
              <a:ext uri="{FF2B5EF4-FFF2-40B4-BE49-F238E27FC236}">
                <a16:creationId xmlns:a16="http://schemas.microsoft.com/office/drawing/2014/main" id="{99AAC4ED-51E1-4544-A9C1-9DAEFA37E5B0}"/>
              </a:ext>
            </a:extLst>
          </p:cNvPr>
          <p:cNvSpPr txBox="1">
            <a:spLocks/>
          </p:cNvSpPr>
          <p:nvPr/>
        </p:nvSpPr>
        <p:spPr>
          <a:xfrm>
            <a:off x="1381910" y="798973"/>
            <a:ext cx="9603275" cy="1049235"/>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Economic Milestones</a:t>
            </a:r>
            <a:endParaRPr lang="en-ID" dirty="0"/>
          </a:p>
        </p:txBody>
      </p:sp>
      <p:sp>
        <p:nvSpPr>
          <p:cNvPr id="6" name="TextBox 5">
            <a:extLst>
              <a:ext uri="{FF2B5EF4-FFF2-40B4-BE49-F238E27FC236}">
                <a16:creationId xmlns:a16="http://schemas.microsoft.com/office/drawing/2014/main" id="{91747B8A-EC39-4AEF-BE0F-BB39C76615F7}"/>
              </a:ext>
            </a:extLst>
          </p:cNvPr>
          <p:cNvSpPr txBox="1"/>
          <p:nvPr/>
        </p:nvSpPr>
        <p:spPr>
          <a:xfrm>
            <a:off x="1381910" y="1517319"/>
            <a:ext cx="5941039" cy="4462760"/>
          </a:xfrm>
          <a:prstGeom prst="rect">
            <a:avLst/>
          </a:prstGeom>
          <a:noFill/>
        </p:spPr>
        <p:txBody>
          <a:bodyPr wrap="square">
            <a:spAutoFit/>
          </a:bodyPr>
          <a:lstStyle/>
          <a:p>
            <a:pPr>
              <a:spcAft>
                <a:spcPts val="1200"/>
              </a:spcAft>
            </a:pPr>
            <a:r>
              <a:rPr lang="en-US" sz="2200" dirty="0"/>
              <a:t>1986: Lao PDR transitions to a market economy and embarks on economic reforms (New Economic Mechanism) to stabilize the macro-economy, decentralize government control, deregulate private enterprises, and stabilize food prices</a:t>
            </a:r>
          </a:p>
          <a:p>
            <a:pPr>
              <a:spcAft>
                <a:spcPts val="1200"/>
              </a:spcAft>
            </a:pPr>
            <a:r>
              <a:rPr lang="en-US" sz="2200" dirty="0"/>
              <a:t>1990s: Lao PDR receives large foreign direct investment flows and official development assistance</a:t>
            </a:r>
          </a:p>
          <a:p>
            <a:pPr>
              <a:spcAft>
                <a:spcPts val="1200"/>
              </a:spcAft>
            </a:pPr>
            <a:r>
              <a:rPr lang="en-US" sz="2200" dirty="0"/>
              <a:t>1998 the Asian financial crisis resulted in high inflation and the Lao currency (KIP) lost 87% of its value against the USD </a:t>
            </a:r>
          </a:p>
        </p:txBody>
      </p:sp>
      <p:pic>
        <p:nvPicPr>
          <p:cNvPr id="10242" name="Picture 2" descr="Construction Supervision Lao | Mekong Consultants">
            <a:extLst>
              <a:ext uri="{FF2B5EF4-FFF2-40B4-BE49-F238E27FC236}">
                <a16:creationId xmlns:a16="http://schemas.microsoft.com/office/drawing/2014/main" id="{9757E772-D345-44CC-899D-1EC71E16EB0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92735" y="1700449"/>
            <a:ext cx="3799265" cy="51575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03229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963E6F5-8FB8-4950-B135-04DC5819A319}"/>
              </a:ext>
            </a:extLst>
          </p:cNvPr>
          <p:cNvSpPr>
            <a:spLocks noGrp="1"/>
          </p:cNvSpPr>
          <p:nvPr>
            <p:ph type="sldNum" sz="quarter" idx="12"/>
          </p:nvPr>
        </p:nvSpPr>
        <p:spPr/>
        <p:txBody>
          <a:bodyPr/>
          <a:lstStyle/>
          <a:p>
            <a:fld id="{6D22F896-40B5-4ADD-8801-0D06FADFA095}" type="slidenum">
              <a:rPr lang="en-US" smtClean="0"/>
              <a:t>5</a:t>
            </a:fld>
            <a:endParaRPr lang="en-US" dirty="0"/>
          </a:p>
        </p:txBody>
      </p:sp>
      <p:sp>
        <p:nvSpPr>
          <p:cNvPr id="3" name="Title 1">
            <a:extLst>
              <a:ext uri="{FF2B5EF4-FFF2-40B4-BE49-F238E27FC236}">
                <a16:creationId xmlns:a16="http://schemas.microsoft.com/office/drawing/2014/main" id="{80EAB6CB-5BF6-43D5-AC5E-0B1989848BAD}"/>
              </a:ext>
            </a:extLst>
          </p:cNvPr>
          <p:cNvSpPr txBox="1">
            <a:spLocks/>
          </p:cNvSpPr>
          <p:nvPr/>
        </p:nvSpPr>
        <p:spPr>
          <a:xfrm>
            <a:off x="1381910" y="798973"/>
            <a:ext cx="9603275" cy="1049235"/>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economy</a:t>
            </a:r>
            <a:endParaRPr lang="en-ID" dirty="0"/>
          </a:p>
        </p:txBody>
      </p:sp>
      <p:sp>
        <p:nvSpPr>
          <p:cNvPr id="5" name="TextBox 4">
            <a:extLst>
              <a:ext uri="{FF2B5EF4-FFF2-40B4-BE49-F238E27FC236}">
                <a16:creationId xmlns:a16="http://schemas.microsoft.com/office/drawing/2014/main" id="{F0665FC7-2E81-4DFE-8544-95AB100BC784}"/>
              </a:ext>
            </a:extLst>
          </p:cNvPr>
          <p:cNvSpPr txBox="1"/>
          <p:nvPr/>
        </p:nvSpPr>
        <p:spPr>
          <a:xfrm>
            <a:off x="1378230" y="1446823"/>
            <a:ext cx="5132543" cy="4278094"/>
          </a:xfrm>
          <a:prstGeom prst="rect">
            <a:avLst/>
          </a:prstGeom>
          <a:noFill/>
        </p:spPr>
        <p:txBody>
          <a:bodyPr wrap="square">
            <a:spAutoFit/>
          </a:bodyPr>
          <a:lstStyle/>
          <a:p>
            <a:pPr>
              <a:spcAft>
                <a:spcPts val="1200"/>
              </a:spcAft>
            </a:pPr>
            <a:r>
              <a:rPr lang="en-US" sz="2200" dirty="0"/>
              <a:t>GDP growth averaged 7%</a:t>
            </a:r>
            <a:r>
              <a:rPr lang="en-US" sz="2200" b="0" i="0" dirty="0">
                <a:solidFill>
                  <a:srgbClr val="333333"/>
                </a:solidFill>
                <a:effectLst/>
              </a:rPr>
              <a:t> between 1998 and 2018,</a:t>
            </a:r>
          </a:p>
          <a:p>
            <a:pPr>
              <a:spcAft>
                <a:spcPts val="1200"/>
              </a:spcAft>
            </a:pPr>
            <a:r>
              <a:rPr lang="en-US" sz="2200" dirty="0"/>
              <a:t>GDP per capita increased from $672 in 2000 to $1,785 in 2018</a:t>
            </a:r>
            <a:r>
              <a:rPr lang="en-US" sz="2200" b="0" i="0" dirty="0">
                <a:solidFill>
                  <a:srgbClr val="333333"/>
                </a:solidFill>
                <a:effectLst/>
              </a:rPr>
              <a:t> </a:t>
            </a:r>
          </a:p>
          <a:p>
            <a:pPr>
              <a:spcAft>
                <a:spcPts val="1200"/>
              </a:spcAft>
            </a:pPr>
            <a:r>
              <a:rPr lang="en-US" sz="2200" dirty="0"/>
              <a:t>Poverty varies substantially across ethnic and geographic lines; poverty incidence decreased from 33.5% in 2003 to 23.2% in 2018</a:t>
            </a:r>
          </a:p>
          <a:p>
            <a:pPr>
              <a:spcAft>
                <a:spcPts val="1200"/>
              </a:spcAft>
            </a:pPr>
            <a:r>
              <a:rPr lang="en-US" sz="2200" dirty="0"/>
              <a:t>However, inequality has widened; the Gini coefficient rose from 0.31 to 0.36 during the same period</a:t>
            </a:r>
          </a:p>
        </p:txBody>
      </p:sp>
      <p:sp>
        <p:nvSpPr>
          <p:cNvPr id="10" name="TextBox 9">
            <a:extLst>
              <a:ext uri="{FF2B5EF4-FFF2-40B4-BE49-F238E27FC236}">
                <a16:creationId xmlns:a16="http://schemas.microsoft.com/office/drawing/2014/main" id="{170C658E-5A5B-443E-AB99-CC53A53FF1C4}"/>
              </a:ext>
            </a:extLst>
          </p:cNvPr>
          <p:cNvSpPr txBox="1"/>
          <p:nvPr/>
        </p:nvSpPr>
        <p:spPr>
          <a:xfrm>
            <a:off x="6602278" y="2907180"/>
            <a:ext cx="3107410" cy="338554"/>
          </a:xfrm>
          <a:prstGeom prst="rect">
            <a:avLst/>
          </a:prstGeom>
          <a:noFill/>
        </p:spPr>
        <p:txBody>
          <a:bodyPr wrap="square" rtlCol="0">
            <a:spAutoFit/>
          </a:bodyPr>
          <a:lstStyle/>
          <a:p>
            <a:r>
              <a:rPr lang="en-US" sz="1600" dirty="0"/>
              <a:t>GDP per capita, 1960-2015</a:t>
            </a:r>
            <a:endParaRPr lang="en-ID" sz="1600" dirty="0"/>
          </a:p>
        </p:txBody>
      </p:sp>
      <p:sp>
        <p:nvSpPr>
          <p:cNvPr id="12" name="TextBox 11">
            <a:extLst>
              <a:ext uri="{FF2B5EF4-FFF2-40B4-BE49-F238E27FC236}">
                <a16:creationId xmlns:a16="http://schemas.microsoft.com/office/drawing/2014/main" id="{5F0302F9-E37B-4DB6-A70A-9D0D1864B184}"/>
              </a:ext>
            </a:extLst>
          </p:cNvPr>
          <p:cNvSpPr txBox="1"/>
          <p:nvPr/>
        </p:nvSpPr>
        <p:spPr>
          <a:xfrm>
            <a:off x="6697463" y="6528859"/>
            <a:ext cx="6102456" cy="369332"/>
          </a:xfrm>
          <a:prstGeom prst="rect">
            <a:avLst/>
          </a:prstGeom>
          <a:noFill/>
        </p:spPr>
        <p:txBody>
          <a:bodyPr wrap="square">
            <a:spAutoFit/>
          </a:bodyPr>
          <a:lstStyle/>
          <a:p>
            <a:r>
              <a:rPr lang="en-US" sz="1800" dirty="0">
                <a:solidFill>
                  <a:schemeClr val="bg1"/>
                </a:solidFill>
              </a:rPr>
              <a:t>GDP </a:t>
            </a:r>
            <a:r>
              <a:rPr lang="en-US" dirty="0">
                <a:solidFill>
                  <a:schemeClr val="bg1"/>
                </a:solidFill>
              </a:rPr>
              <a:t>growth</a:t>
            </a:r>
            <a:r>
              <a:rPr lang="en-US" sz="1800" dirty="0">
                <a:solidFill>
                  <a:schemeClr val="bg1"/>
                </a:solidFill>
              </a:rPr>
              <a:t> 1960-2015</a:t>
            </a:r>
            <a:endParaRPr lang="en-ID" sz="1800" dirty="0">
              <a:solidFill>
                <a:schemeClr val="bg1"/>
              </a:solidFill>
            </a:endParaRPr>
          </a:p>
        </p:txBody>
      </p:sp>
      <p:pic>
        <p:nvPicPr>
          <p:cNvPr id="6" name="Picture 5">
            <a:extLst>
              <a:ext uri="{FF2B5EF4-FFF2-40B4-BE49-F238E27FC236}">
                <a16:creationId xmlns:a16="http://schemas.microsoft.com/office/drawing/2014/main" id="{577AB37F-33E3-49F4-9732-313195A2247E}"/>
              </a:ext>
            </a:extLst>
          </p:cNvPr>
          <p:cNvPicPr>
            <a:picLocks noChangeAspect="1"/>
          </p:cNvPicPr>
          <p:nvPr/>
        </p:nvPicPr>
        <p:blipFill rotWithShape="1">
          <a:blip r:embed="rId2"/>
          <a:srcRect l="6583" t="17482" r="35666" b="19407"/>
          <a:stretch/>
        </p:blipFill>
        <p:spPr>
          <a:xfrm>
            <a:off x="6738305" y="3176371"/>
            <a:ext cx="5453695" cy="3352488"/>
          </a:xfrm>
          <a:prstGeom prst="rect">
            <a:avLst/>
          </a:prstGeom>
        </p:spPr>
      </p:pic>
      <p:pic>
        <p:nvPicPr>
          <p:cNvPr id="11" name="Picture 10">
            <a:extLst>
              <a:ext uri="{FF2B5EF4-FFF2-40B4-BE49-F238E27FC236}">
                <a16:creationId xmlns:a16="http://schemas.microsoft.com/office/drawing/2014/main" id="{DF5E3621-A9DD-460C-947E-0CBD52A8846C}"/>
              </a:ext>
            </a:extLst>
          </p:cNvPr>
          <p:cNvPicPr>
            <a:picLocks noChangeAspect="1"/>
          </p:cNvPicPr>
          <p:nvPr/>
        </p:nvPicPr>
        <p:blipFill rotWithShape="1">
          <a:blip r:embed="rId3"/>
          <a:srcRect l="5583" t="16889" r="35666" b="20543"/>
          <a:stretch/>
        </p:blipFill>
        <p:spPr>
          <a:xfrm>
            <a:off x="6697463" y="0"/>
            <a:ext cx="5494537" cy="2893646"/>
          </a:xfrm>
          <a:prstGeom prst="rect">
            <a:avLst/>
          </a:prstGeom>
        </p:spPr>
      </p:pic>
    </p:spTree>
    <p:extLst>
      <p:ext uri="{BB962C8B-B14F-4D97-AF65-F5344CB8AC3E}">
        <p14:creationId xmlns:p14="http://schemas.microsoft.com/office/powerpoint/2010/main" val="23411833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A3D3233-3838-430C-B3FA-2CB91AE12E96}"/>
              </a:ext>
            </a:extLst>
          </p:cNvPr>
          <p:cNvSpPr>
            <a:spLocks noGrp="1"/>
          </p:cNvSpPr>
          <p:nvPr>
            <p:ph type="sldNum" sz="quarter" idx="12"/>
          </p:nvPr>
        </p:nvSpPr>
        <p:spPr/>
        <p:txBody>
          <a:bodyPr/>
          <a:lstStyle/>
          <a:p>
            <a:fld id="{6D22F896-40B5-4ADD-8801-0D06FADFA095}" type="slidenum">
              <a:rPr lang="en-US" smtClean="0"/>
              <a:t>6</a:t>
            </a:fld>
            <a:endParaRPr lang="en-US" dirty="0"/>
          </a:p>
        </p:txBody>
      </p:sp>
      <p:sp>
        <p:nvSpPr>
          <p:cNvPr id="4" name="TextBox 3">
            <a:extLst>
              <a:ext uri="{FF2B5EF4-FFF2-40B4-BE49-F238E27FC236}">
                <a16:creationId xmlns:a16="http://schemas.microsoft.com/office/drawing/2014/main" id="{A20183F4-828C-4D1E-9D3C-C81E61EB6A76}"/>
              </a:ext>
            </a:extLst>
          </p:cNvPr>
          <p:cNvSpPr txBox="1"/>
          <p:nvPr/>
        </p:nvSpPr>
        <p:spPr>
          <a:xfrm>
            <a:off x="1381910" y="1487313"/>
            <a:ext cx="5119629" cy="3631763"/>
          </a:xfrm>
          <a:prstGeom prst="rect">
            <a:avLst/>
          </a:prstGeom>
          <a:noFill/>
        </p:spPr>
        <p:txBody>
          <a:bodyPr wrap="square">
            <a:spAutoFit/>
          </a:bodyPr>
          <a:lstStyle/>
          <a:p>
            <a:pPr>
              <a:spcAft>
                <a:spcPts val="1200"/>
              </a:spcAft>
            </a:pPr>
            <a:r>
              <a:rPr lang="en-US" sz="2200" dirty="0"/>
              <a:t>The main driver of economic growth is the resource sector, particularly mining, timber extraction, and hydropower</a:t>
            </a:r>
          </a:p>
          <a:p>
            <a:pPr>
              <a:spcAft>
                <a:spcPts val="1200"/>
              </a:spcAft>
            </a:pPr>
            <a:r>
              <a:rPr lang="en-US" sz="2200" dirty="0"/>
              <a:t>While the economy is slowly diversifying into retail and wholesale services, tourism, and construction, given the country’s large untapped hydropower development potential and mineral endowments, it is expected the resource sector will continue to underpin economic growth</a:t>
            </a:r>
            <a:endParaRPr lang="en-ID" sz="2200" dirty="0"/>
          </a:p>
        </p:txBody>
      </p:sp>
      <p:sp>
        <p:nvSpPr>
          <p:cNvPr id="5" name="Title 1">
            <a:extLst>
              <a:ext uri="{FF2B5EF4-FFF2-40B4-BE49-F238E27FC236}">
                <a16:creationId xmlns:a16="http://schemas.microsoft.com/office/drawing/2014/main" id="{17A40693-1D6E-4A77-8B27-46FF86A49B7D}"/>
              </a:ext>
            </a:extLst>
          </p:cNvPr>
          <p:cNvSpPr txBox="1">
            <a:spLocks/>
          </p:cNvSpPr>
          <p:nvPr/>
        </p:nvSpPr>
        <p:spPr>
          <a:xfrm>
            <a:off x="1381910" y="798973"/>
            <a:ext cx="9603275" cy="1049235"/>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economy</a:t>
            </a:r>
            <a:endParaRPr lang="en-ID" dirty="0"/>
          </a:p>
        </p:txBody>
      </p:sp>
      <p:pic>
        <p:nvPicPr>
          <p:cNvPr id="11266" name="Picture 2" descr="Mining in Laos, economic growth, and price fluctuation">
            <a:extLst>
              <a:ext uri="{FF2B5EF4-FFF2-40B4-BE49-F238E27FC236}">
                <a16:creationId xmlns:a16="http://schemas.microsoft.com/office/drawing/2014/main" id="{B82DFFA0-195E-4C4F-B46F-322BB356331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03653" y="0"/>
            <a:ext cx="4388347" cy="2221948"/>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New opportunities for improved forest governance in Laos | Sector Network  Natural Resources and Rural Development Asia">
            <a:extLst>
              <a:ext uri="{FF2B5EF4-FFF2-40B4-BE49-F238E27FC236}">
                <a16:creationId xmlns:a16="http://schemas.microsoft.com/office/drawing/2014/main" id="{0B067349-4C3F-46AE-A5F3-91787D2E403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8344" b="11862"/>
          <a:stretch/>
        </p:blipFill>
        <p:spPr bwMode="auto">
          <a:xfrm>
            <a:off x="7803653" y="2221948"/>
            <a:ext cx="4388346" cy="2294105"/>
          </a:xfrm>
          <a:prstGeom prst="rect">
            <a:avLst/>
          </a:prstGeom>
          <a:noFill/>
          <a:extLst>
            <a:ext uri="{909E8E84-426E-40DD-AFC4-6F175D3DCCD1}">
              <a14:hiddenFill xmlns:a14="http://schemas.microsoft.com/office/drawing/2010/main">
                <a:solidFill>
                  <a:srgbClr val="FFFFFF"/>
                </a:solidFill>
              </a14:hiddenFill>
            </a:ext>
          </a:extLst>
        </p:spPr>
      </p:pic>
      <p:pic>
        <p:nvPicPr>
          <p:cNvPr id="11270" name="Picture 6" descr="hydropower | Greater Mekong Subregion (GMS)">
            <a:extLst>
              <a:ext uri="{FF2B5EF4-FFF2-40B4-BE49-F238E27FC236}">
                <a16:creationId xmlns:a16="http://schemas.microsoft.com/office/drawing/2014/main" id="{1E9E303C-215C-4FBA-A1CB-FB9F8EB7AF37}"/>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3628"/>
          <a:stretch/>
        </p:blipFill>
        <p:spPr bwMode="auto">
          <a:xfrm>
            <a:off x="7803652" y="4489692"/>
            <a:ext cx="4388347" cy="23683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09928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031FB9C-2F7E-4D71-97DE-A3AB2D1538CF}"/>
              </a:ext>
            </a:extLst>
          </p:cNvPr>
          <p:cNvSpPr>
            <a:spLocks noGrp="1"/>
          </p:cNvSpPr>
          <p:nvPr>
            <p:ph type="sldNum" sz="quarter" idx="12"/>
          </p:nvPr>
        </p:nvSpPr>
        <p:spPr/>
        <p:txBody>
          <a:bodyPr/>
          <a:lstStyle/>
          <a:p>
            <a:fld id="{6D22F896-40B5-4ADD-8801-0D06FADFA095}" type="slidenum">
              <a:rPr lang="en-US" smtClean="0"/>
              <a:t>7</a:t>
            </a:fld>
            <a:endParaRPr lang="en-US" dirty="0"/>
          </a:p>
        </p:txBody>
      </p:sp>
      <p:sp>
        <p:nvSpPr>
          <p:cNvPr id="4" name="Title 1">
            <a:extLst>
              <a:ext uri="{FF2B5EF4-FFF2-40B4-BE49-F238E27FC236}">
                <a16:creationId xmlns:a16="http://schemas.microsoft.com/office/drawing/2014/main" id="{1F679DAA-AA34-4F2A-9A5A-AE657CF69786}"/>
              </a:ext>
            </a:extLst>
          </p:cNvPr>
          <p:cNvSpPr txBox="1">
            <a:spLocks/>
          </p:cNvSpPr>
          <p:nvPr/>
        </p:nvSpPr>
        <p:spPr>
          <a:xfrm>
            <a:off x="1379997" y="837717"/>
            <a:ext cx="9603275" cy="1049235"/>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Development performance</a:t>
            </a:r>
            <a:endParaRPr lang="en-ID" dirty="0"/>
          </a:p>
        </p:txBody>
      </p:sp>
      <p:sp>
        <p:nvSpPr>
          <p:cNvPr id="8" name="TextBox 7">
            <a:extLst>
              <a:ext uri="{FF2B5EF4-FFF2-40B4-BE49-F238E27FC236}">
                <a16:creationId xmlns:a16="http://schemas.microsoft.com/office/drawing/2014/main" id="{E1D1B037-0FDA-4B5B-B1CD-9CEA7CF59DA2}"/>
              </a:ext>
            </a:extLst>
          </p:cNvPr>
          <p:cNvSpPr txBox="1"/>
          <p:nvPr/>
        </p:nvSpPr>
        <p:spPr>
          <a:xfrm>
            <a:off x="1379997" y="1445250"/>
            <a:ext cx="6102456" cy="3477875"/>
          </a:xfrm>
          <a:prstGeom prst="rect">
            <a:avLst/>
          </a:prstGeom>
          <a:noFill/>
        </p:spPr>
        <p:txBody>
          <a:bodyPr wrap="square">
            <a:spAutoFit/>
          </a:bodyPr>
          <a:lstStyle/>
          <a:p>
            <a:r>
              <a:rPr lang="en-US" sz="2200" dirty="0"/>
              <a:t>Stable economic growth increased gross domestic product (GDP) per capita from $621 in 2006 to $2,027 in 2016. </a:t>
            </a:r>
          </a:p>
          <a:p>
            <a:endParaRPr lang="en-US" sz="2200" dirty="0"/>
          </a:p>
          <a:p>
            <a:r>
              <a:rPr lang="en-US" sz="2200" dirty="0"/>
              <a:t>While the economy is slowly diversifying into retail and wholesale services, tourism, and construction, given the country’s large untapped hydropower development potential and mineral endowments, it is expected the resource sector will continue to underpin economic growth in the 2030s</a:t>
            </a:r>
            <a:endParaRPr lang="en-ID" sz="2200" dirty="0"/>
          </a:p>
        </p:txBody>
      </p:sp>
      <p:pic>
        <p:nvPicPr>
          <p:cNvPr id="12290" name="Picture 2" descr="Wat Xieng Thong Temple Image &amp; Photo (Free Trial) | Bigstock">
            <a:extLst>
              <a:ext uri="{FF2B5EF4-FFF2-40B4-BE49-F238E27FC236}">
                <a16:creationId xmlns:a16="http://schemas.microsoft.com/office/drawing/2014/main" id="{2994B501-1FC1-4AEF-BB0D-E787AE98871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14093"/>
          <a:stretch/>
        </p:blipFill>
        <p:spPr bwMode="auto">
          <a:xfrm>
            <a:off x="7992423" y="1588818"/>
            <a:ext cx="4199577" cy="2484679"/>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Lao PDR - SUN">
            <a:extLst>
              <a:ext uri="{FF2B5EF4-FFF2-40B4-BE49-F238E27FC236}">
                <a16:creationId xmlns:a16="http://schemas.microsoft.com/office/drawing/2014/main" id="{8AC46DF6-34E4-46AD-8BE5-C727F17895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92423" y="4073498"/>
            <a:ext cx="4199577" cy="27845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73844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95260CD-D58C-439F-B497-2D2D23912D62}"/>
              </a:ext>
            </a:extLst>
          </p:cNvPr>
          <p:cNvSpPr>
            <a:spLocks noGrp="1"/>
          </p:cNvSpPr>
          <p:nvPr>
            <p:ph type="sldNum" sz="quarter" idx="12"/>
          </p:nvPr>
        </p:nvSpPr>
        <p:spPr/>
        <p:txBody>
          <a:bodyPr/>
          <a:lstStyle/>
          <a:p>
            <a:fld id="{6D22F896-40B5-4ADD-8801-0D06FADFA095}" type="slidenum">
              <a:rPr lang="en-US" smtClean="0"/>
              <a:t>8</a:t>
            </a:fld>
            <a:endParaRPr lang="en-US" dirty="0"/>
          </a:p>
        </p:txBody>
      </p:sp>
      <p:sp>
        <p:nvSpPr>
          <p:cNvPr id="3" name="Title 1">
            <a:extLst>
              <a:ext uri="{FF2B5EF4-FFF2-40B4-BE49-F238E27FC236}">
                <a16:creationId xmlns:a16="http://schemas.microsoft.com/office/drawing/2014/main" id="{3E3C4055-6B2C-4963-83F0-5DECE94211FE}"/>
              </a:ext>
            </a:extLst>
          </p:cNvPr>
          <p:cNvSpPr txBox="1">
            <a:spLocks/>
          </p:cNvSpPr>
          <p:nvPr/>
        </p:nvSpPr>
        <p:spPr>
          <a:xfrm>
            <a:off x="1294362" y="799665"/>
            <a:ext cx="9603275" cy="1049235"/>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agriculture</a:t>
            </a:r>
            <a:endParaRPr lang="en-ID" dirty="0"/>
          </a:p>
        </p:txBody>
      </p:sp>
      <p:sp>
        <p:nvSpPr>
          <p:cNvPr id="5" name="TextBox 4">
            <a:extLst>
              <a:ext uri="{FF2B5EF4-FFF2-40B4-BE49-F238E27FC236}">
                <a16:creationId xmlns:a16="http://schemas.microsoft.com/office/drawing/2014/main" id="{3E64D8C5-7BB5-4250-8490-5314C28C955B}"/>
              </a:ext>
            </a:extLst>
          </p:cNvPr>
          <p:cNvSpPr txBox="1"/>
          <p:nvPr/>
        </p:nvSpPr>
        <p:spPr>
          <a:xfrm>
            <a:off x="1381910" y="1324283"/>
            <a:ext cx="5592327" cy="4708981"/>
          </a:xfrm>
          <a:prstGeom prst="rect">
            <a:avLst/>
          </a:prstGeom>
          <a:noFill/>
        </p:spPr>
        <p:txBody>
          <a:bodyPr wrap="square">
            <a:spAutoFit/>
          </a:bodyPr>
          <a:lstStyle/>
          <a:p>
            <a:pPr>
              <a:spcAft>
                <a:spcPts val="1200"/>
              </a:spcAft>
            </a:pPr>
            <a:r>
              <a:rPr lang="en-US" sz="2200" dirty="0"/>
              <a:t>The agriculture sector generates most of the income for the poor people, thereby reducing poverty by 44%; manufacturing and services sectors contributed to 14% and 7% of poverty reduction</a:t>
            </a:r>
          </a:p>
          <a:p>
            <a:pPr>
              <a:spcAft>
                <a:spcPts val="1200"/>
              </a:spcAft>
            </a:pPr>
            <a:r>
              <a:rPr lang="en-US" sz="2200" dirty="0"/>
              <a:t>The sector comprises 24% of GDP, employed around 70% of the labor force during 2011–2016</a:t>
            </a:r>
          </a:p>
          <a:p>
            <a:pPr>
              <a:spcAft>
                <a:spcPts val="1200"/>
              </a:spcAft>
            </a:pPr>
            <a:r>
              <a:rPr lang="en-US" sz="2400" dirty="0"/>
              <a:t>Rural farmers are vulnerable to extreme weather events (floods and drought) and price volatilities</a:t>
            </a:r>
            <a:endParaRPr lang="en-US" sz="2200" dirty="0"/>
          </a:p>
          <a:p>
            <a:pPr>
              <a:spcAft>
                <a:spcPts val="1200"/>
              </a:spcAft>
            </a:pPr>
            <a:endParaRPr lang="en-ID" sz="2200" dirty="0"/>
          </a:p>
        </p:txBody>
      </p:sp>
      <p:pic>
        <p:nvPicPr>
          <p:cNvPr id="2050" name="Picture 2" descr="Scaling-up nutrition-sensitive agricultural initiatives in Vietnam and Lao  PDR - Food &amp; Business Knowledge Platform">
            <a:extLst>
              <a:ext uri="{FF2B5EF4-FFF2-40B4-BE49-F238E27FC236}">
                <a16:creationId xmlns:a16="http://schemas.microsoft.com/office/drawing/2014/main" id="{61BCF976-6E50-4B9C-B585-45F01759EA8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61785" y="1411805"/>
            <a:ext cx="5106530" cy="232364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AD9A7662-0347-441D-8BF7-54BB160FF464}"/>
              </a:ext>
            </a:extLst>
          </p:cNvPr>
          <p:cNvPicPr>
            <a:picLocks noChangeAspect="1"/>
          </p:cNvPicPr>
          <p:nvPr/>
        </p:nvPicPr>
        <p:blipFill rotWithShape="1">
          <a:blip r:embed="rId3"/>
          <a:srcRect l="13920" t="17524" r="15720" b="5988"/>
          <a:stretch/>
        </p:blipFill>
        <p:spPr>
          <a:xfrm>
            <a:off x="7085469" y="3735448"/>
            <a:ext cx="5106531" cy="3122552"/>
          </a:xfrm>
          <a:prstGeom prst="rect">
            <a:avLst/>
          </a:prstGeom>
        </p:spPr>
      </p:pic>
    </p:spTree>
    <p:extLst>
      <p:ext uri="{BB962C8B-B14F-4D97-AF65-F5344CB8AC3E}">
        <p14:creationId xmlns:p14="http://schemas.microsoft.com/office/powerpoint/2010/main" val="22076151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11E253E-8702-422B-BB82-73E9288B6EC3}"/>
              </a:ext>
            </a:extLst>
          </p:cNvPr>
          <p:cNvSpPr>
            <a:spLocks noGrp="1"/>
          </p:cNvSpPr>
          <p:nvPr>
            <p:ph type="sldNum" sz="quarter" idx="12"/>
          </p:nvPr>
        </p:nvSpPr>
        <p:spPr/>
        <p:txBody>
          <a:bodyPr/>
          <a:lstStyle/>
          <a:p>
            <a:fld id="{6D22F896-40B5-4ADD-8801-0D06FADFA095}" type="slidenum">
              <a:rPr lang="en-US" smtClean="0"/>
              <a:t>9</a:t>
            </a:fld>
            <a:endParaRPr lang="en-US" dirty="0"/>
          </a:p>
        </p:txBody>
      </p:sp>
      <p:sp>
        <p:nvSpPr>
          <p:cNvPr id="4" name="TextBox 3">
            <a:extLst>
              <a:ext uri="{FF2B5EF4-FFF2-40B4-BE49-F238E27FC236}">
                <a16:creationId xmlns:a16="http://schemas.microsoft.com/office/drawing/2014/main" id="{B12656E2-78A9-44ED-B433-57B93060CD7F}"/>
              </a:ext>
            </a:extLst>
          </p:cNvPr>
          <p:cNvSpPr txBox="1"/>
          <p:nvPr/>
        </p:nvSpPr>
        <p:spPr>
          <a:xfrm>
            <a:off x="1381910" y="1323590"/>
            <a:ext cx="6102456" cy="5293757"/>
          </a:xfrm>
          <a:prstGeom prst="rect">
            <a:avLst/>
          </a:prstGeom>
          <a:noFill/>
        </p:spPr>
        <p:txBody>
          <a:bodyPr wrap="square">
            <a:spAutoFit/>
          </a:bodyPr>
          <a:lstStyle/>
          <a:p>
            <a:pPr>
              <a:spcAft>
                <a:spcPts val="1200"/>
              </a:spcAft>
            </a:pPr>
            <a:r>
              <a:rPr lang="en-US" sz="2200" b="1" i="0" dirty="0">
                <a:effectLst/>
              </a:rPr>
              <a:t>Gradual shift to commercial agriculture. </a:t>
            </a:r>
            <a:r>
              <a:rPr lang="en-US" sz="2200" dirty="0"/>
              <a:t>About </a:t>
            </a:r>
            <a:r>
              <a:rPr lang="en-US" sz="2200" b="0" i="0" dirty="0">
                <a:effectLst/>
              </a:rPr>
              <a:t>80% of the rural population are subsistence farmers</a:t>
            </a:r>
            <a:r>
              <a:rPr lang="en-US" sz="2200" dirty="0"/>
              <a:t>; however a</a:t>
            </a:r>
            <a:r>
              <a:rPr lang="en-US" sz="2200" b="0" i="0" dirty="0">
                <a:effectLst/>
              </a:rPr>
              <a:t>griculture production is becoming increasingly commercialized</a:t>
            </a:r>
          </a:p>
          <a:p>
            <a:pPr>
              <a:spcAft>
                <a:spcPts val="1200"/>
              </a:spcAft>
            </a:pPr>
            <a:r>
              <a:rPr lang="en-US" sz="2200" b="1" dirty="0"/>
              <a:t>Environment and climate change </a:t>
            </a:r>
            <a:r>
              <a:rPr lang="en-US" sz="2200" b="0" i="0" dirty="0">
                <a:effectLst/>
              </a:rPr>
              <a:t>deforestation, forest degradation, and loss of biodiversity are of concern. Concessions to foreign companies has boosted agricultural exports, but also contributes to problems of land and forest degradation.</a:t>
            </a:r>
          </a:p>
          <a:p>
            <a:pPr>
              <a:spcAft>
                <a:spcPts val="1200"/>
              </a:spcAft>
            </a:pPr>
            <a:r>
              <a:rPr lang="en-US" sz="2200" b="1" dirty="0"/>
              <a:t>Vulnerability to climate change </a:t>
            </a:r>
            <a:r>
              <a:rPr lang="en-US" sz="2200" b="0" i="0" dirty="0">
                <a:effectLst/>
              </a:rPr>
              <a:t>Lao PDR is very vulnerable to disasters, such as weather events such as typhoons, flooding and droughts, rodent and pest attacks, and animal disease epidemics.</a:t>
            </a:r>
          </a:p>
          <a:p>
            <a:endParaRPr lang="en-ID" sz="2200" dirty="0"/>
          </a:p>
        </p:txBody>
      </p:sp>
      <p:sp>
        <p:nvSpPr>
          <p:cNvPr id="5" name="Title 1">
            <a:extLst>
              <a:ext uri="{FF2B5EF4-FFF2-40B4-BE49-F238E27FC236}">
                <a16:creationId xmlns:a16="http://schemas.microsoft.com/office/drawing/2014/main" id="{CF3E59A8-78F0-43D9-A870-2AFBF98D059B}"/>
              </a:ext>
            </a:extLst>
          </p:cNvPr>
          <p:cNvSpPr txBox="1">
            <a:spLocks/>
          </p:cNvSpPr>
          <p:nvPr/>
        </p:nvSpPr>
        <p:spPr>
          <a:xfrm>
            <a:off x="1381910" y="798973"/>
            <a:ext cx="9603275" cy="1049235"/>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agriculture</a:t>
            </a:r>
            <a:endParaRPr lang="en-ID" dirty="0"/>
          </a:p>
        </p:txBody>
      </p:sp>
      <p:pic>
        <p:nvPicPr>
          <p:cNvPr id="4098" name="Picture 2" descr="Lao PDR Economic Monitor">
            <a:extLst>
              <a:ext uri="{FF2B5EF4-FFF2-40B4-BE49-F238E27FC236}">
                <a16:creationId xmlns:a16="http://schemas.microsoft.com/office/drawing/2014/main" id="{D3446A3E-C4A6-4DDC-B2FC-C46FCABFBF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70640" y="1472339"/>
            <a:ext cx="3321359" cy="46920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12835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A1F01A8-EF96-4700-8E99-F09E9C451A92}"/>
              </a:ext>
            </a:extLst>
          </p:cNvPr>
          <p:cNvSpPr>
            <a:spLocks noGrp="1"/>
          </p:cNvSpPr>
          <p:nvPr>
            <p:ph type="sldNum" sz="quarter" idx="12"/>
          </p:nvPr>
        </p:nvSpPr>
        <p:spPr/>
        <p:txBody>
          <a:bodyPr/>
          <a:lstStyle/>
          <a:p>
            <a:fld id="{6D22F896-40B5-4ADD-8801-0D06FADFA095}" type="slidenum">
              <a:rPr lang="en-US" smtClean="0"/>
              <a:t>10</a:t>
            </a:fld>
            <a:endParaRPr lang="en-US" dirty="0"/>
          </a:p>
        </p:txBody>
      </p:sp>
      <p:sp>
        <p:nvSpPr>
          <p:cNvPr id="3" name="Title 1">
            <a:extLst>
              <a:ext uri="{FF2B5EF4-FFF2-40B4-BE49-F238E27FC236}">
                <a16:creationId xmlns:a16="http://schemas.microsoft.com/office/drawing/2014/main" id="{9E96A3EC-0369-47AC-BBDC-AE2168551B6B}"/>
              </a:ext>
            </a:extLst>
          </p:cNvPr>
          <p:cNvSpPr txBox="1">
            <a:spLocks/>
          </p:cNvSpPr>
          <p:nvPr/>
        </p:nvSpPr>
        <p:spPr>
          <a:xfrm>
            <a:off x="1381910" y="798973"/>
            <a:ext cx="9603275" cy="1049235"/>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a:t>Human development</a:t>
            </a:r>
            <a:endParaRPr lang="en-ID" dirty="0"/>
          </a:p>
        </p:txBody>
      </p:sp>
      <p:sp>
        <p:nvSpPr>
          <p:cNvPr id="8" name="TextBox 7">
            <a:extLst>
              <a:ext uri="{FF2B5EF4-FFF2-40B4-BE49-F238E27FC236}">
                <a16:creationId xmlns:a16="http://schemas.microsoft.com/office/drawing/2014/main" id="{1C45AC88-B1A6-4704-B1EB-1634F0E938B4}"/>
              </a:ext>
            </a:extLst>
          </p:cNvPr>
          <p:cNvSpPr txBox="1"/>
          <p:nvPr/>
        </p:nvSpPr>
        <p:spPr>
          <a:xfrm>
            <a:off x="1381910" y="1428671"/>
            <a:ext cx="6102456" cy="4801314"/>
          </a:xfrm>
          <a:prstGeom prst="rect">
            <a:avLst/>
          </a:prstGeom>
          <a:noFill/>
        </p:spPr>
        <p:txBody>
          <a:bodyPr wrap="square">
            <a:spAutoFit/>
          </a:bodyPr>
          <a:lstStyle/>
          <a:p>
            <a:pPr>
              <a:spcAft>
                <a:spcPts val="1200"/>
              </a:spcAft>
            </a:pPr>
            <a:r>
              <a:rPr lang="en-US" sz="2200" dirty="0"/>
              <a:t>Higher education attainment facilitated the transition into non-farm employment and contributed to agriculture income growth by raising agriculture productivity</a:t>
            </a:r>
          </a:p>
          <a:p>
            <a:pPr>
              <a:spcAft>
                <a:spcPts val="1200"/>
              </a:spcAft>
            </a:pPr>
            <a:r>
              <a:rPr lang="en-US" sz="2200" dirty="0"/>
              <a:t>In the absence of an adequate safety net, there is a tendency for vulnerable households to fall below the poverty line in the event of natural disasters and economic shocks</a:t>
            </a:r>
          </a:p>
          <a:p>
            <a:pPr>
              <a:spcAft>
                <a:spcPts val="1200"/>
              </a:spcAft>
            </a:pPr>
            <a:r>
              <a:rPr lang="en-US" sz="2200" dirty="0"/>
              <a:t>Health indicators are slowly improving;  life expectancy and under-5 mortality rates have improved; however chronic malnutrition in young children is a concern (stunting is at 44%, among the highest in the world</a:t>
            </a:r>
            <a:endParaRPr lang="en-ID" sz="2200" dirty="0"/>
          </a:p>
        </p:txBody>
      </p:sp>
      <p:pic>
        <p:nvPicPr>
          <p:cNvPr id="6" name="Picture 5">
            <a:extLst>
              <a:ext uri="{FF2B5EF4-FFF2-40B4-BE49-F238E27FC236}">
                <a16:creationId xmlns:a16="http://schemas.microsoft.com/office/drawing/2014/main" id="{9E92BD16-5FFA-43F9-BA03-B5F299C6EE41}"/>
              </a:ext>
            </a:extLst>
          </p:cNvPr>
          <p:cNvPicPr>
            <a:picLocks noChangeAspect="1"/>
          </p:cNvPicPr>
          <p:nvPr/>
        </p:nvPicPr>
        <p:blipFill rotWithShape="1">
          <a:blip r:embed="rId2"/>
          <a:srcRect l="5657" t="37231" r="36186" b="3796"/>
          <a:stretch/>
        </p:blipFill>
        <p:spPr>
          <a:xfrm>
            <a:off x="7865390" y="0"/>
            <a:ext cx="4326610" cy="2467873"/>
          </a:xfrm>
          <a:prstGeom prst="rect">
            <a:avLst/>
          </a:prstGeom>
        </p:spPr>
      </p:pic>
      <p:sp>
        <p:nvSpPr>
          <p:cNvPr id="9" name="TextBox 8">
            <a:extLst>
              <a:ext uri="{FF2B5EF4-FFF2-40B4-BE49-F238E27FC236}">
                <a16:creationId xmlns:a16="http://schemas.microsoft.com/office/drawing/2014/main" id="{1B8966DB-C3D3-42BD-9A0C-87E962008FD0}"/>
              </a:ext>
            </a:extLst>
          </p:cNvPr>
          <p:cNvSpPr txBox="1"/>
          <p:nvPr/>
        </p:nvSpPr>
        <p:spPr>
          <a:xfrm>
            <a:off x="8803037" y="2493292"/>
            <a:ext cx="3146155" cy="307777"/>
          </a:xfrm>
          <a:prstGeom prst="rect">
            <a:avLst/>
          </a:prstGeom>
          <a:noFill/>
        </p:spPr>
        <p:txBody>
          <a:bodyPr wrap="square" rtlCol="0">
            <a:spAutoFit/>
          </a:bodyPr>
          <a:lstStyle/>
          <a:p>
            <a:r>
              <a:rPr lang="en-US" sz="1400" dirty="0"/>
              <a:t>Under-5 mortality rate, 1980-2018</a:t>
            </a:r>
            <a:endParaRPr lang="en-ID" sz="1400" dirty="0"/>
          </a:p>
        </p:txBody>
      </p:sp>
      <p:pic>
        <p:nvPicPr>
          <p:cNvPr id="11" name="Picture 10">
            <a:extLst>
              <a:ext uri="{FF2B5EF4-FFF2-40B4-BE49-F238E27FC236}">
                <a16:creationId xmlns:a16="http://schemas.microsoft.com/office/drawing/2014/main" id="{72BC5A9F-E597-479B-9939-06208F976DBE}"/>
              </a:ext>
            </a:extLst>
          </p:cNvPr>
          <p:cNvPicPr>
            <a:picLocks noChangeAspect="1"/>
          </p:cNvPicPr>
          <p:nvPr/>
        </p:nvPicPr>
        <p:blipFill rotWithShape="1">
          <a:blip r:embed="rId3"/>
          <a:srcRect l="6229" t="25877" r="35996" b="9157"/>
          <a:stretch/>
        </p:blipFill>
        <p:spPr>
          <a:xfrm>
            <a:off x="7865390" y="2801069"/>
            <a:ext cx="4331776" cy="2739917"/>
          </a:xfrm>
          <a:prstGeom prst="rect">
            <a:avLst/>
          </a:prstGeom>
        </p:spPr>
      </p:pic>
      <p:sp>
        <p:nvSpPr>
          <p:cNvPr id="13" name="TextBox 12">
            <a:extLst>
              <a:ext uri="{FF2B5EF4-FFF2-40B4-BE49-F238E27FC236}">
                <a16:creationId xmlns:a16="http://schemas.microsoft.com/office/drawing/2014/main" id="{274B5A6B-8537-487A-8259-143A5571DB85}"/>
              </a:ext>
            </a:extLst>
          </p:cNvPr>
          <p:cNvSpPr txBox="1"/>
          <p:nvPr/>
        </p:nvSpPr>
        <p:spPr>
          <a:xfrm>
            <a:off x="8932190" y="5621366"/>
            <a:ext cx="3146155" cy="307777"/>
          </a:xfrm>
          <a:prstGeom prst="rect">
            <a:avLst/>
          </a:prstGeom>
          <a:noFill/>
        </p:spPr>
        <p:txBody>
          <a:bodyPr wrap="square" rtlCol="0">
            <a:spAutoFit/>
          </a:bodyPr>
          <a:lstStyle/>
          <a:p>
            <a:r>
              <a:rPr lang="en-US" sz="1400" dirty="0"/>
              <a:t>Infant mortality rate, 1980-2018</a:t>
            </a:r>
            <a:endParaRPr lang="en-ID" sz="1400" dirty="0"/>
          </a:p>
        </p:txBody>
      </p:sp>
    </p:spTree>
    <p:extLst>
      <p:ext uri="{BB962C8B-B14F-4D97-AF65-F5344CB8AC3E}">
        <p14:creationId xmlns:p14="http://schemas.microsoft.com/office/powerpoint/2010/main" val="33936178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DCD594F-E856-4F96-B0C6-4374C27FEB8A}"/>
              </a:ext>
            </a:extLst>
          </p:cNvPr>
          <p:cNvSpPr>
            <a:spLocks noGrp="1"/>
          </p:cNvSpPr>
          <p:nvPr>
            <p:ph type="sldNum" sz="quarter" idx="12"/>
          </p:nvPr>
        </p:nvSpPr>
        <p:spPr/>
        <p:txBody>
          <a:bodyPr/>
          <a:lstStyle/>
          <a:p>
            <a:fld id="{6D22F896-40B5-4ADD-8801-0D06FADFA095}" type="slidenum">
              <a:rPr lang="en-US" smtClean="0"/>
              <a:t>11</a:t>
            </a:fld>
            <a:endParaRPr lang="en-US" dirty="0"/>
          </a:p>
        </p:txBody>
      </p:sp>
      <p:sp>
        <p:nvSpPr>
          <p:cNvPr id="3" name="Title 1">
            <a:extLst>
              <a:ext uri="{FF2B5EF4-FFF2-40B4-BE49-F238E27FC236}">
                <a16:creationId xmlns:a16="http://schemas.microsoft.com/office/drawing/2014/main" id="{F6E2201D-1AB4-4AC6-8380-95CF35E3AD72}"/>
              </a:ext>
            </a:extLst>
          </p:cNvPr>
          <p:cNvSpPr txBox="1">
            <a:spLocks/>
          </p:cNvSpPr>
          <p:nvPr/>
        </p:nvSpPr>
        <p:spPr>
          <a:xfrm>
            <a:off x="1381910" y="798973"/>
            <a:ext cx="9603275" cy="1049235"/>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Urban development</a:t>
            </a:r>
            <a:endParaRPr lang="en-ID" dirty="0"/>
          </a:p>
        </p:txBody>
      </p:sp>
      <p:sp>
        <p:nvSpPr>
          <p:cNvPr id="7" name="TextBox 6">
            <a:extLst>
              <a:ext uri="{FF2B5EF4-FFF2-40B4-BE49-F238E27FC236}">
                <a16:creationId xmlns:a16="http://schemas.microsoft.com/office/drawing/2014/main" id="{B1240833-7644-448A-8BFF-7E86C95676CF}"/>
              </a:ext>
            </a:extLst>
          </p:cNvPr>
          <p:cNvSpPr txBox="1"/>
          <p:nvPr/>
        </p:nvSpPr>
        <p:spPr>
          <a:xfrm>
            <a:off x="1381910" y="1457302"/>
            <a:ext cx="5824802" cy="5293757"/>
          </a:xfrm>
          <a:prstGeom prst="rect">
            <a:avLst/>
          </a:prstGeom>
          <a:noFill/>
        </p:spPr>
        <p:txBody>
          <a:bodyPr wrap="square">
            <a:spAutoFit/>
          </a:bodyPr>
          <a:lstStyle/>
          <a:p>
            <a:pPr>
              <a:spcAft>
                <a:spcPts val="1200"/>
              </a:spcAft>
            </a:pPr>
            <a:r>
              <a:rPr lang="en-US" sz="2200" dirty="0"/>
              <a:t>Rapid urbanization: the share of urban population increased from 22.0% in 2000 to 35.1% in 2018</a:t>
            </a:r>
          </a:p>
          <a:p>
            <a:pPr>
              <a:spcAft>
                <a:spcPts val="1200"/>
              </a:spcAft>
            </a:pPr>
            <a:r>
              <a:rPr lang="en-US" sz="2200" dirty="0"/>
              <a:t>Dominance of Vientiane as the primary city will likely continue in the future; this will be followed by the secondary towns: </a:t>
            </a:r>
            <a:r>
              <a:rPr lang="en-US" sz="2200" dirty="0" err="1"/>
              <a:t>Savannakhet</a:t>
            </a:r>
            <a:r>
              <a:rPr lang="en-US" sz="2200" dirty="0"/>
              <a:t> as industrial and logistics center, Pakse as agricultural hub in the south and </a:t>
            </a:r>
            <a:r>
              <a:rPr lang="en-US" sz="2200" dirty="0" err="1"/>
              <a:t>Luang</a:t>
            </a:r>
            <a:r>
              <a:rPr lang="en-US" sz="2200" dirty="0"/>
              <a:t> Prabang as regional hub and tourist destination in northern Laos </a:t>
            </a:r>
          </a:p>
          <a:p>
            <a:pPr>
              <a:spcAft>
                <a:spcPts val="1200"/>
              </a:spcAft>
            </a:pPr>
            <a:r>
              <a:rPr lang="en-US" sz="2200" dirty="0"/>
              <a:t>The coverage and quality of basic urban services has improved over time, however challenges remain; access to improved water supply and sanitation is increasing, however, gaps remain and disproportionally affect the poor</a:t>
            </a:r>
          </a:p>
          <a:p>
            <a:pPr>
              <a:spcAft>
                <a:spcPts val="1200"/>
              </a:spcAft>
            </a:pPr>
            <a:endParaRPr lang="en-US" sz="2200" dirty="0"/>
          </a:p>
        </p:txBody>
      </p:sp>
      <p:pic>
        <p:nvPicPr>
          <p:cNvPr id="1026" name="Picture 2" descr="A Full Day in Laid-Back Vientiane 2021">
            <a:extLst>
              <a:ext uri="{FF2B5EF4-FFF2-40B4-BE49-F238E27FC236}">
                <a16:creationId xmlns:a16="http://schemas.microsoft.com/office/drawing/2014/main" id="{AD3FCE60-297C-4CA8-8B28-78A7497B66F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40881" y="0"/>
            <a:ext cx="4751119" cy="316165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Vientiane Laos Skyline (Page 1) - Line.17QQ.com">
            <a:extLst>
              <a:ext uri="{FF2B5EF4-FFF2-40B4-BE49-F238E27FC236}">
                <a16:creationId xmlns:a16="http://schemas.microsoft.com/office/drawing/2014/main" id="{887621B3-DE49-4DCA-903F-ADAE4308371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8433" t="4469"/>
          <a:stretch/>
        </p:blipFill>
        <p:spPr bwMode="auto">
          <a:xfrm>
            <a:off x="7440881" y="3161654"/>
            <a:ext cx="4751119" cy="29748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89429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CD4F25E-14F6-49FF-BA40-558B806E5E79}"/>
              </a:ext>
            </a:extLst>
          </p:cNvPr>
          <p:cNvSpPr>
            <a:spLocks noGrp="1"/>
          </p:cNvSpPr>
          <p:nvPr>
            <p:ph type="sldNum" sz="quarter" idx="12"/>
          </p:nvPr>
        </p:nvSpPr>
        <p:spPr/>
        <p:txBody>
          <a:bodyPr/>
          <a:lstStyle/>
          <a:p>
            <a:fld id="{6D22F896-40B5-4ADD-8801-0D06FADFA095}" type="slidenum">
              <a:rPr lang="en-US" smtClean="0"/>
              <a:t>12</a:t>
            </a:fld>
            <a:endParaRPr lang="en-US" dirty="0"/>
          </a:p>
        </p:txBody>
      </p:sp>
      <p:pic>
        <p:nvPicPr>
          <p:cNvPr id="3" name="Picture 4" descr="Nam Ngum 2 Hydroelectric Power Plant | CKPower (CKP)">
            <a:extLst>
              <a:ext uri="{FF2B5EF4-FFF2-40B4-BE49-F238E27FC236}">
                <a16:creationId xmlns:a16="http://schemas.microsoft.com/office/drawing/2014/main" id="{6CD9EC53-F151-4E61-8F3B-ABF8E1A5953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7280"/>
          <a:stretch/>
        </p:blipFill>
        <p:spPr bwMode="auto">
          <a:xfrm>
            <a:off x="6734755" y="1472339"/>
            <a:ext cx="5457245" cy="4644619"/>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3A8E559C-5DE7-408A-90D6-8AABA49C7931}"/>
              </a:ext>
            </a:extLst>
          </p:cNvPr>
          <p:cNvSpPr txBox="1">
            <a:spLocks/>
          </p:cNvSpPr>
          <p:nvPr/>
        </p:nvSpPr>
        <p:spPr>
          <a:xfrm>
            <a:off x="1381910" y="798973"/>
            <a:ext cx="9603275" cy="1049235"/>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energy</a:t>
            </a:r>
            <a:endParaRPr lang="en-ID" dirty="0"/>
          </a:p>
        </p:txBody>
      </p:sp>
      <p:sp>
        <p:nvSpPr>
          <p:cNvPr id="6" name="TextBox 5">
            <a:extLst>
              <a:ext uri="{FF2B5EF4-FFF2-40B4-BE49-F238E27FC236}">
                <a16:creationId xmlns:a16="http://schemas.microsoft.com/office/drawing/2014/main" id="{357FC677-BDA1-4D7C-B90B-05BAEBED36D7}"/>
              </a:ext>
            </a:extLst>
          </p:cNvPr>
          <p:cNvSpPr txBox="1"/>
          <p:nvPr/>
        </p:nvSpPr>
        <p:spPr>
          <a:xfrm>
            <a:off x="1381910" y="1472339"/>
            <a:ext cx="4925900" cy="4124206"/>
          </a:xfrm>
          <a:prstGeom prst="rect">
            <a:avLst/>
          </a:prstGeom>
          <a:noFill/>
        </p:spPr>
        <p:txBody>
          <a:bodyPr wrap="square">
            <a:spAutoFit/>
          </a:bodyPr>
          <a:lstStyle/>
          <a:p>
            <a:pPr>
              <a:spcAft>
                <a:spcPts val="1200"/>
              </a:spcAft>
            </a:pPr>
            <a:r>
              <a:rPr lang="en-US" sz="2200" dirty="0"/>
              <a:t>Lao PDR is rich in hydropower; this is reflected in the number of hydropower projects built during the past 20 years: Nam </a:t>
            </a:r>
            <a:r>
              <a:rPr lang="en-US" sz="2200" dirty="0" err="1"/>
              <a:t>Theun</a:t>
            </a:r>
            <a:r>
              <a:rPr lang="en-US" sz="2200" dirty="0"/>
              <a:t> II, Thein </a:t>
            </a:r>
            <a:r>
              <a:rPr lang="en-US" sz="2200" dirty="0" err="1"/>
              <a:t>Hinbeun</a:t>
            </a:r>
            <a:r>
              <a:rPr lang="en-US" sz="2200" dirty="0"/>
              <a:t> and Nam </a:t>
            </a:r>
            <a:r>
              <a:rPr lang="en-US" sz="2200" dirty="0" err="1"/>
              <a:t>Ngiep</a:t>
            </a:r>
            <a:endParaRPr lang="en-US" sz="2200" dirty="0"/>
          </a:p>
          <a:p>
            <a:pPr>
              <a:spcAft>
                <a:spcPts val="1200"/>
              </a:spcAft>
            </a:pPr>
            <a:r>
              <a:rPr lang="en-US" sz="2200" dirty="0"/>
              <a:t>The electrification program in Lao PDR, which is one of most successful programs in the world, has a rate of electrification exceeding 90% of households</a:t>
            </a:r>
          </a:p>
          <a:p>
            <a:pPr>
              <a:spcAft>
                <a:spcPts val="1200"/>
              </a:spcAft>
            </a:pPr>
            <a:r>
              <a:rPr lang="en-US" sz="2200" dirty="0"/>
              <a:t>The challenge is to reach the remaining 10 percent, mostly in poor, remote areas</a:t>
            </a:r>
            <a:endParaRPr lang="en-ID" sz="2200" dirty="0"/>
          </a:p>
        </p:txBody>
      </p:sp>
    </p:spTree>
    <p:extLst>
      <p:ext uri="{BB962C8B-B14F-4D97-AF65-F5344CB8AC3E}">
        <p14:creationId xmlns:p14="http://schemas.microsoft.com/office/powerpoint/2010/main" val="30141148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F07E6BF-E8AA-4735-AF36-BE3EB46AEEFE}"/>
              </a:ext>
            </a:extLst>
          </p:cNvPr>
          <p:cNvSpPr>
            <a:spLocks noGrp="1"/>
          </p:cNvSpPr>
          <p:nvPr>
            <p:ph type="sldNum" sz="quarter" idx="12"/>
          </p:nvPr>
        </p:nvSpPr>
        <p:spPr/>
        <p:txBody>
          <a:bodyPr/>
          <a:lstStyle/>
          <a:p>
            <a:fld id="{6D22F896-40B5-4ADD-8801-0D06FADFA095}" type="slidenum">
              <a:rPr lang="en-US" smtClean="0"/>
              <a:t>13</a:t>
            </a:fld>
            <a:endParaRPr lang="en-US" dirty="0"/>
          </a:p>
        </p:txBody>
      </p:sp>
      <p:sp>
        <p:nvSpPr>
          <p:cNvPr id="4" name="TextBox 3">
            <a:extLst>
              <a:ext uri="{FF2B5EF4-FFF2-40B4-BE49-F238E27FC236}">
                <a16:creationId xmlns:a16="http://schemas.microsoft.com/office/drawing/2014/main" id="{468E3927-DEE0-45D4-96E2-56394435F01B}"/>
              </a:ext>
            </a:extLst>
          </p:cNvPr>
          <p:cNvSpPr txBox="1"/>
          <p:nvPr/>
        </p:nvSpPr>
        <p:spPr>
          <a:xfrm>
            <a:off x="1381910" y="1397675"/>
            <a:ext cx="4714090" cy="4462760"/>
          </a:xfrm>
          <a:prstGeom prst="rect">
            <a:avLst/>
          </a:prstGeom>
          <a:noFill/>
        </p:spPr>
        <p:txBody>
          <a:bodyPr wrap="square">
            <a:spAutoFit/>
          </a:bodyPr>
          <a:lstStyle/>
          <a:p>
            <a:pPr>
              <a:spcAft>
                <a:spcPts val="1200"/>
              </a:spcAft>
            </a:pPr>
            <a:r>
              <a:rPr lang="en-US" sz="2200" dirty="0">
                <a:solidFill>
                  <a:srgbClr val="333333"/>
                </a:solidFill>
              </a:rPr>
              <a:t>National Road 13 is the main transportation backbone of Lao PDR</a:t>
            </a:r>
          </a:p>
          <a:p>
            <a:pPr>
              <a:spcAft>
                <a:spcPts val="1200"/>
              </a:spcAft>
            </a:pPr>
            <a:r>
              <a:rPr lang="en-US" sz="2200" dirty="0">
                <a:solidFill>
                  <a:srgbClr val="333333"/>
                </a:solidFill>
              </a:rPr>
              <a:t>Although national roads are in relatively good condition (85%); however secondary and provincial roads, particularly in the northern region (50% in good condition), is a challenge</a:t>
            </a:r>
          </a:p>
          <a:p>
            <a:pPr>
              <a:spcAft>
                <a:spcPts val="1200"/>
              </a:spcAft>
            </a:pPr>
            <a:r>
              <a:rPr lang="en-US" sz="2200" dirty="0"/>
              <a:t>The length of the road network has increased by 50% since 2005;  about 56% of the rural population have access to all weather roads, however, some areas still remain unconnected,. </a:t>
            </a:r>
            <a:endParaRPr lang="en-US" sz="2200" b="0" i="0" dirty="0">
              <a:solidFill>
                <a:srgbClr val="333333"/>
              </a:solidFill>
              <a:effectLst/>
            </a:endParaRPr>
          </a:p>
        </p:txBody>
      </p:sp>
      <p:sp>
        <p:nvSpPr>
          <p:cNvPr id="5" name="Title 1">
            <a:extLst>
              <a:ext uri="{FF2B5EF4-FFF2-40B4-BE49-F238E27FC236}">
                <a16:creationId xmlns:a16="http://schemas.microsoft.com/office/drawing/2014/main" id="{1C9EEBE9-C59E-4957-95AD-DBD969844E8C}"/>
              </a:ext>
            </a:extLst>
          </p:cNvPr>
          <p:cNvSpPr txBox="1">
            <a:spLocks/>
          </p:cNvSpPr>
          <p:nvPr/>
        </p:nvSpPr>
        <p:spPr>
          <a:xfrm>
            <a:off x="1381910" y="798973"/>
            <a:ext cx="9603275" cy="1049235"/>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transport</a:t>
            </a:r>
            <a:endParaRPr lang="en-ID" dirty="0"/>
          </a:p>
        </p:txBody>
      </p:sp>
      <p:pic>
        <p:nvPicPr>
          <p:cNvPr id="6" name="Picture 5">
            <a:extLst>
              <a:ext uri="{FF2B5EF4-FFF2-40B4-BE49-F238E27FC236}">
                <a16:creationId xmlns:a16="http://schemas.microsoft.com/office/drawing/2014/main" id="{8EE05893-8070-4B41-ACF1-EEA997F7B141}"/>
              </a:ext>
            </a:extLst>
          </p:cNvPr>
          <p:cNvPicPr>
            <a:picLocks noChangeAspect="1"/>
          </p:cNvPicPr>
          <p:nvPr/>
        </p:nvPicPr>
        <p:blipFill rotWithShape="1">
          <a:blip r:embed="rId2"/>
          <a:srcRect l="49166" t="34518" r="25000" b="19260"/>
          <a:stretch/>
        </p:blipFill>
        <p:spPr>
          <a:xfrm>
            <a:off x="6283573" y="0"/>
            <a:ext cx="6020187" cy="6059027"/>
          </a:xfrm>
          <a:prstGeom prst="rect">
            <a:avLst/>
          </a:prstGeom>
        </p:spPr>
      </p:pic>
      <p:cxnSp>
        <p:nvCxnSpPr>
          <p:cNvPr id="7" name="Straight Connector 6">
            <a:extLst>
              <a:ext uri="{FF2B5EF4-FFF2-40B4-BE49-F238E27FC236}">
                <a16:creationId xmlns:a16="http://schemas.microsoft.com/office/drawing/2014/main" id="{6D99F480-4308-46DD-8441-03F51BE9D26D}"/>
              </a:ext>
            </a:extLst>
          </p:cNvPr>
          <p:cNvCxnSpPr>
            <a:cxnSpLocks/>
          </p:cNvCxnSpPr>
          <p:nvPr/>
        </p:nvCxnSpPr>
        <p:spPr>
          <a:xfrm>
            <a:off x="7620000" y="1397675"/>
            <a:ext cx="233680" cy="309205"/>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14764FE4-F28F-459E-A7C2-413F2140FF72}"/>
              </a:ext>
            </a:extLst>
          </p:cNvPr>
          <p:cNvCxnSpPr/>
          <p:nvPr/>
        </p:nvCxnSpPr>
        <p:spPr>
          <a:xfrm>
            <a:off x="7853680" y="1717040"/>
            <a:ext cx="243840" cy="131168"/>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B473BEF1-6EE7-421A-BD05-A3F54A28FC78}"/>
              </a:ext>
            </a:extLst>
          </p:cNvPr>
          <p:cNvCxnSpPr/>
          <p:nvPr/>
        </p:nvCxnSpPr>
        <p:spPr>
          <a:xfrm>
            <a:off x="8087360" y="1848208"/>
            <a:ext cx="0" cy="559712"/>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FD1E4712-AA8B-4745-8814-B49D843032C1}"/>
              </a:ext>
            </a:extLst>
          </p:cNvPr>
          <p:cNvCxnSpPr/>
          <p:nvPr/>
        </p:nvCxnSpPr>
        <p:spPr>
          <a:xfrm>
            <a:off x="8097520" y="2387600"/>
            <a:ext cx="101600" cy="89408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252A5815-4252-4DC0-9601-3A8CD83E924B}"/>
              </a:ext>
            </a:extLst>
          </p:cNvPr>
          <p:cNvCxnSpPr/>
          <p:nvPr/>
        </p:nvCxnSpPr>
        <p:spPr>
          <a:xfrm flipV="1">
            <a:off x="8199120" y="3037840"/>
            <a:ext cx="406400" cy="243840"/>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17561959-314C-4304-9E1F-635E5F0C6D93}"/>
              </a:ext>
            </a:extLst>
          </p:cNvPr>
          <p:cNvCxnSpPr/>
          <p:nvPr/>
        </p:nvCxnSpPr>
        <p:spPr>
          <a:xfrm>
            <a:off x="8605520" y="3029513"/>
            <a:ext cx="688146" cy="184043"/>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80E3F13E-FD72-4F85-8A71-336785801015}"/>
              </a:ext>
            </a:extLst>
          </p:cNvPr>
          <p:cNvCxnSpPr/>
          <p:nvPr/>
        </p:nvCxnSpPr>
        <p:spPr>
          <a:xfrm>
            <a:off x="9293666" y="3213556"/>
            <a:ext cx="410501" cy="1002844"/>
          </a:xfrm>
          <a:prstGeom prst="line">
            <a:avLst/>
          </a:prstGeom>
          <a:ln w="50800"/>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59A82833-D8AD-43E3-8646-F1FCB7A2D23D}"/>
              </a:ext>
            </a:extLst>
          </p:cNvPr>
          <p:cNvCxnSpPr/>
          <p:nvPr/>
        </p:nvCxnSpPr>
        <p:spPr>
          <a:xfrm>
            <a:off x="9700066" y="4226560"/>
            <a:ext cx="549323" cy="802878"/>
          </a:xfrm>
          <a:prstGeom prst="line">
            <a:avLst/>
          </a:prstGeom>
          <a:ln w="50800"/>
        </p:spPr>
        <p:style>
          <a:lnRef idx="1">
            <a:schemeClr val="accent1"/>
          </a:lnRef>
          <a:fillRef idx="0">
            <a:schemeClr val="accent1"/>
          </a:fillRef>
          <a:effectRef idx="0">
            <a:schemeClr val="accent1"/>
          </a:effectRef>
          <a:fontRef idx="minor">
            <a:schemeClr val="tx1"/>
          </a:fontRef>
        </p:style>
      </p:cxnSp>
      <p:sp>
        <p:nvSpPr>
          <p:cNvPr id="23" name="Oval 22">
            <a:extLst>
              <a:ext uri="{FF2B5EF4-FFF2-40B4-BE49-F238E27FC236}">
                <a16:creationId xmlns:a16="http://schemas.microsoft.com/office/drawing/2014/main" id="{DB54CEDB-B633-4BBA-94E3-0018ECFD2814}"/>
              </a:ext>
            </a:extLst>
          </p:cNvPr>
          <p:cNvSpPr/>
          <p:nvPr/>
        </p:nvSpPr>
        <p:spPr>
          <a:xfrm>
            <a:off x="8118088" y="3152014"/>
            <a:ext cx="286718" cy="286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24" name="Oval 23">
            <a:extLst>
              <a:ext uri="{FF2B5EF4-FFF2-40B4-BE49-F238E27FC236}">
                <a16:creationId xmlns:a16="http://schemas.microsoft.com/office/drawing/2014/main" id="{D999F61F-67FB-4D7E-B0DD-3E2C40CD6790}"/>
              </a:ext>
            </a:extLst>
          </p:cNvPr>
          <p:cNvSpPr/>
          <p:nvPr/>
        </p:nvSpPr>
        <p:spPr>
          <a:xfrm>
            <a:off x="7959793" y="2264560"/>
            <a:ext cx="286718" cy="286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25" name="Oval 24">
            <a:extLst>
              <a:ext uri="{FF2B5EF4-FFF2-40B4-BE49-F238E27FC236}">
                <a16:creationId xmlns:a16="http://schemas.microsoft.com/office/drawing/2014/main" id="{B2D0730B-F720-4646-97B0-232ADC068380}"/>
              </a:ext>
            </a:extLst>
          </p:cNvPr>
          <p:cNvSpPr/>
          <p:nvPr/>
        </p:nvSpPr>
        <p:spPr>
          <a:xfrm>
            <a:off x="10106030" y="4969746"/>
            <a:ext cx="286718" cy="286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26" name="Oval 25">
            <a:extLst>
              <a:ext uri="{FF2B5EF4-FFF2-40B4-BE49-F238E27FC236}">
                <a16:creationId xmlns:a16="http://schemas.microsoft.com/office/drawing/2014/main" id="{3C5BF4B1-3035-4A29-BE0D-8CA40F9F97F6}"/>
              </a:ext>
            </a:extLst>
          </p:cNvPr>
          <p:cNvSpPr/>
          <p:nvPr/>
        </p:nvSpPr>
        <p:spPr>
          <a:xfrm>
            <a:off x="9489129" y="4047446"/>
            <a:ext cx="286718" cy="286719"/>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sp>
        <p:nvSpPr>
          <p:cNvPr id="27" name="TextBox 26">
            <a:extLst>
              <a:ext uri="{FF2B5EF4-FFF2-40B4-BE49-F238E27FC236}">
                <a16:creationId xmlns:a16="http://schemas.microsoft.com/office/drawing/2014/main" id="{9B40A1FA-174C-41B7-B03F-49DF247E5CE8}"/>
              </a:ext>
            </a:extLst>
          </p:cNvPr>
          <p:cNvSpPr txBox="1"/>
          <p:nvPr/>
        </p:nvSpPr>
        <p:spPr>
          <a:xfrm>
            <a:off x="9552496" y="5041255"/>
            <a:ext cx="1038659" cy="276999"/>
          </a:xfrm>
          <a:prstGeom prst="rect">
            <a:avLst/>
          </a:prstGeom>
          <a:noFill/>
        </p:spPr>
        <p:txBody>
          <a:bodyPr wrap="square" rtlCol="0">
            <a:spAutoFit/>
          </a:bodyPr>
          <a:lstStyle/>
          <a:p>
            <a:r>
              <a:rPr lang="en-US" sz="1200" dirty="0"/>
              <a:t>Pakse </a:t>
            </a:r>
            <a:endParaRPr lang="en-ID" sz="1200" dirty="0"/>
          </a:p>
        </p:txBody>
      </p:sp>
    </p:spTree>
    <p:extLst>
      <p:ext uri="{BB962C8B-B14F-4D97-AF65-F5344CB8AC3E}">
        <p14:creationId xmlns:p14="http://schemas.microsoft.com/office/powerpoint/2010/main" val="11544014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3100532-490E-4947-BE02-20FFD2F8C642}"/>
              </a:ext>
            </a:extLst>
          </p:cNvPr>
          <p:cNvSpPr>
            <a:spLocks noGrp="1"/>
          </p:cNvSpPr>
          <p:nvPr>
            <p:ph type="sldNum" sz="quarter" idx="12"/>
          </p:nvPr>
        </p:nvSpPr>
        <p:spPr/>
        <p:txBody>
          <a:bodyPr/>
          <a:lstStyle/>
          <a:p>
            <a:fld id="{6D22F896-40B5-4ADD-8801-0D06FADFA095}" type="slidenum">
              <a:rPr lang="en-US" smtClean="0"/>
              <a:t>14</a:t>
            </a:fld>
            <a:endParaRPr lang="en-US" dirty="0"/>
          </a:p>
        </p:txBody>
      </p:sp>
      <p:sp>
        <p:nvSpPr>
          <p:cNvPr id="4" name="TextBox 3">
            <a:extLst>
              <a:ext uri="{FF2B5EF4-FFF2-40B4-BE49-F238E27FC236}">
                <a16:creationId xmlns:a16="http://schemas.microsoft.com/office/drawing/2014/main" id="{9A1ED57B-EC09-41DE-B047-934D3A26EDB6}"/>
              </a:ext>
            </a:extLst>
          </p:cNvPr>
          <p:cNvSpPr txBox="1"/>
          <p:nvPr/>
        </p:nvSpPr>
        <p:spPr>
          <a:xfrm>
            <a:off x="1381910" y="1380823"/>
            <a:ext cx="5855798" cy="4647426"/>
          </a:xfrm>
          <a:prstGeom prst="rect">
            <a:avLst/>
          </a:prstGeom>
          <a:noFill/>
        </p:spPr>
        <p:txBody>
          <a:bodyPr wrap="square">
            <a:spAutoFit/>
          </a:bodyPr>
          <a:lstStyle/>
          <a:p>
            <a:pPr>
              <a:spcAft>
                <a:spcPts val="1200"/>
              </a:spcAft>
            </a:pPr>
            <a:r>
              <a:rPr lang="en-US" sz="2200" b="1" dirty="0"/>
              <a:t>Highly concentrated production and export structure </a:t>
            </a:r>
            <a:r>
              <a:rPr lang="en-US" sz="2200" dirty="0"/>
              <a:t>in mining (34% of exports) and power generation (21% of exports) are fueling economic growth, of which half of exports go to Thailand and the PR China; while these two sectors account for 20% of total GDP and 50% of total exports, they create only 1% of total employment </a:t>
            </a:r>
          </a:p>
          <a:p>
            <a:pPr>
              <a:spcAft>
                <a:spcPts val="1200"/>
              </a:spcAft>
            </a:pPr>
            <a:r>
              <a:rPr lang="en-US" sz="2200" b="1" dirty="0"/>
              <a:t>Infrastructure gaps</a:t>
            </a:r>
            <a:r>
              <a:rPr lang="en-US" sz="2200" dirty="0"/>
              <a:t>. Investments in infrastructure is lacking; quality and coverage, of urban services, irrigation and other productive rural infrastructure, rural electrification, and land transport must be strengthened</a:t>
            </a:r>
            <a:endParaRPr lang="en-ID" sz="2200" dirty="0"/>
          </a:p>
        </p:txBody>
      </p:sp>
      <p:sp>
        <p:nvSpPr>
          <p:cNvPr id="7" name="Title 1">
            <a:extLst>
              <a:ext uri="{FF2B5EF4-FFF2-40B4-BE49-F238E27FC236}">
                <a16:creationId xmlns:a16="http://schemas.microsoft.com/office/drawing/2014/main" id="{FE93A537-871D-464A-9A3C-00C33976A8F4}"/>
              </a:ext>
            </a:extLst>
          </p:cNvPr>
          <p:cNvSpPr txBox="1">
            <a:spLocks/>
          </p:cNvSpPr>
          <p:nvPr/>
        </p:nvSpPr>
        <p:spPr>
          <a:xfrm>
            <a:off x="1381910" y="798973"/>
            <a:ext cx="9603275" cy="1049235"/>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Development challenges</a:t>
            </a:r>
            <a:endParaRPr lang="en-ID" dirty="0"/>
          </a:p>
        </p:txBody>
      </p:sp>
      <p:pic>
        <p:nvPicPr>
          <p:cNvPr id="5122" name="Picture 2" descr="What is the Status of Energy Infrastructure in ASEAN Power Sector? - ASEAN  Centre for Energy">
            <a:extLst>
              <a:ext uri="{FF2B5EF4-FFF2-40B4-BE49-F238E27FC236}">
                <a16:creationId xmlns:a16="http://schemas.microsoft.com/office/drawing/2014/main" id="{8DEB76BE-6A04-4826-A052-B334EC2377E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6322" r="8527"/>
          <a:stretch/>
        </p:blipFill>
        <p:spPr bwMode="auto">
          <a:xfrm>
            <a:off x="7543115" y="1519667"/>
            <a:ext cx="4648885" cy="29593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32650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D082379-692C-4F96-ACFF-6B2B1D410E31}"/>
              </a:ext>
            </a:extLst>
          </p:cNvPr>
          <p:cNvSpPr>
            <a:spLocks noGrp="1"/>
          </p:cNvSpPr>
          <p:nvPr>
            <p:ph type="sldNum" sz="quarter" idx="12"/>
          </p:nvPr>
        </p:nvSpPr>
        <p:spPr/>
        <p:txBody>
          <a:bodyPr/>
          <a:lstStyle/>
          <a:p>
            <a:fld id="{6D22F896-40B5-4ADD-8801-0D06FADFA095}" type="slidenum">
              <a:rPr lang="en-US" smtClean="0"/>
              <a:t>15</a:t>
            </a:fld>
            <a:endParaRPr lang="en-US" dirty="0"/>
          </a:p>
        </p:txBody>
      </p:sp>
      <p:sp>
        <p:nvSpPr>
          <p:cNvPr id="3" name="TextBox 2">
            <a:extLst>
              <a:ext uri="{FF2B5EF4-FFF2-40B4-BE49-F238E27FC236}">
                <a16:creationId xmlns:a16="http://schemas.microsoft.com/office/drawing/2014/main" id="{9B513C6A-4A8D-4E8B-A92E-3DE4EF35E11C}"/>
              </a:ext>
            </a:extLst>
          </p:cNvPr>
          <p:cNvSpPr txBox="1"/>
          <p:nvPr/>
        </p:nvSpPr>
        <p:spPr>
          <a:xfrm>
            <a:off x="1508055" y="1412052"/>
            <a:ext cx="5574670" cy="5139869"/>
          </a:xfrm>
          <a:prstGeom prst="rect">
            <a:avLst/>
          </a:prstGeom>
          <a:noFill/>
        </p:spPr>
        <p:txBody>
          <a:bodyPr wrap="square">
            <a:spAutoFit/>
          </a:bodyPr>
          <a:lstStyle/>
          <a:p>
            <a:pPr>
              <a:spcAft>
                <a:spcPts val="1200"/>
              </a:spcAft>
            </a:pPr>
            <a:r>
              <a:rPr lang="en-US" sz="2200" b="1" dirty="0"/>
              <a:t>Limited human capital</a:t>
            </a:r>
            <a:r>
              <a:rPr lang="en-US" sz="2200" dirty="0"/>
              <a:t>. Inadequate education and skills as well as poor access to quality health services constrain business expansion and productivity.  Investments in secondary and tertiary education and vocational training are  mostly through official development assistance</a:t>
            </a:r>
          </a:p>
          <a:p>
            <a:pPr>
              <a:spcAft>
                <a:spcPts val="1200"/>
              </a:spcAft>
            </a:pPr>
            <a:r>
              <a:rPr lang="en-US" sz="2200" b="1" dirty="0"/>
              <a:t>Inefficient governance</a:t>
            </a:r>
            <a:r>
              <a:rPr lang="en-US" sz="2200" dirty="0"/>
              <a:t>. Governance and the business-enabling environment must be improved to attract more private investment. In 2016, the Lao PDR’s overall rank for ease of starting a business was 160 out of 190 countries assessed</a:t>
            </a:r>
            <a:endParaRPr lang="en-ID" sz="2200" dirty="0"/>
          </a:p>
          <a:p>
            <a:pPr>
              <a:spcAft>
                <a:spcPts val="1200"/>
              </a:spcAft>
            </a:pPr>
            <a:endParaRPr lang="en-US" sz="2200" dirty="0"/>
          </a:p>
        </p:txBody>
      </p:sp>
      <p:sp>
        <p:nvSpPr>
          <p:cNvPr id="4" name="Title 1">
            <a:extLst>
              <a:ext uri="{FF2B5EF4-FFF2-40B4-BE49-F238E27FC236}">
                <a16:creationId xmlns:a16="http://schemas.microsoft.com/office/drawing/2014/main" id="{523D6F0D-D972-48D8-B376-68EC3F228C89}"/>
              </a:ext>
            </a:extLst>
          </p:cNvPr>
          <p:cNvSpPr txBox="1">
            <a:spLocks/>
          </p:cNvSpPr>
          <p:nvPr/>
        </p:nvSpPr>
        <p:spPr>
          <a:xfrm>
            <a:off x="1450975" y="804863"/>
            <a:ext cx="9604375" cy="1049337"/>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Development challenges</a:t>
            </a:r>
            <a:endParaRPr lang="en-ID" dirty="0"/>
          </a:p>
        </p:txBody>
      </p:sp>
      <p:pic>
        <p:nvPicPr>
          <p:cNvPr id="6146" name="Picture 2" descr="Vocational education in Lao PDR (VELA)">
            <a:extLst>
              <a:ext uri="{FF2B5EF4-FFF2-40B4-BE49-F238E27FC236}">
                <a16:creationId xmlns:a16="http://schemas.microsoft.com/office/drawing/2014/main" id="{A54380D7-3D7F-42A7-8486-93B10D36FA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76455" y="1596568"/>
            <a:ext cx="4915546" cy="32710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50586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201234F-5982-4D82-AD9C-C93EF7BD97A9}"/>
              </a:ext>
            </a:extLst>
          </p:cNvPr>
          <p:cNvSpPr>
            <a:spLocks noGrp="1"/>
          </p:cNvSpPr>
          <p:nvPr>
            <p:ph type="sldNum" sz="quarter" idx="12"/>
          </p:nvPr>
        </p:nvSpPr>
        <p:spPr/>
        <p:txBody>
          <a:bodyPr/>
          <a:lstStyle/>
          <a:p>
            <a:fld id="{6D22F896-40B5-4ADD-8801-0D06FADFA095}" type="slidenum">
              <a:rPr lang="en-US" smtClean="0"/>
              <a:t>16</a:t>
            </a:fld>
            <a:endParaRPr lang="en-US" dirty="0"/>
          </a:p>
        </p:txBody>
      </p:sp>
      <p:sp>
        <p:nvSpPr>
          <p:cNvPr id="3" name="Title 1">
            <a:extLst>
              <a:ext uri="{FF2B5EF4-FFF2-40B4-BE49-F238E27FC236}">
                <a16:creationId xmlns:a16="http://schemas.microsoft.com/office/drawing/2014/main" id="{A9B05EB1-0403-434A-B570-907D310767BE}"/>
              </a:ext>
            </a:extLst>
          </p:cNvPr>
          <p:cNvSpPr txBox="1">
            <a:spLocks/>
          </p:cNvSpPr>
          <p:nvPr/>
        </p:nvSpPr>
        <p:spPr>
          <a:xfrm>
            <a:off x="1381910" y="798973"/>
            <a:ext cx="9603275" cy="1049235"/>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Development challenges</a:t>
            </a:r>
            <a:endParaRPr lang="en-ID" dirty="0"/>
          </a:p>
        </p:txBody>
      </p:sp>
      <p:sp>
        <p:nvSpPr>
          <p:cNvPr id="4" name="TextBox 3">
            <a:extLst>
              <a:ext uri="{FF2B5EF4-FFF2-40B4-BE49-F238E27FC236}">
                <a16:creationId xmlns:a16="http://schemas.microsoft.com/office/drawing/2014/main" id="{C83AAF93-B6C5-44DA-BE4E-5F8A3C70AFE9}"/>
              </a:ext>
            </a:extLst>
          </p:cNvPr>
          <p:cNvSpPr txBox="1"/>
          <p:nvPr/>
        </p:nvSpPr>
        <p:spPr>
          <a:xfrm>
            <a:off x="1381910" y="1420594"/>
            <a:ext cx="5631073" cy="4832092"/>
          </a:xfrm>
          <a:prstGeom prst="rect">
            <a:avLst/>
          </a:prstGeom>
          <a:noFill/>
        </p:spPr>
        <p:txBody>
          <a:bodyPr wrap="square">
            <a:spAutoFit/>
          </a:bodyPr>
          <a:lstStyle/>
          <a:p>
            <a:pPr>
              <a:spcAft>
                <a:spcPts val="1200"/>
              </a:spcAft>
            </a:pPr>
            <a:r>
              <a:rPr lang="en-US" sz="2400" b="1" dirty="0"/>
              <a:t>Environmental degradation </a:t>
            </a:r>
            <a:r>
              <a:rPr lang="en-US" sz="2400" dirty="0"/>
              <a:t>weak land use planning, disasters triggered by natural hazards, inadequate legal and policy frameworks for environment protection, and limited natural resource management capacity contribute to environmental degradation</a:t>
            </a:r>
          </a:p>
          <a:p>
            <a:pPr>
              <a:spcAft>
                <a:spcPts val="1200"/>
              </a:spcAft>
            </a:pPr>
            <a:r>
              <a:rPr lang="en-US" sz="2400" b="1" dirty="0"/>
              <a:t>Climate change</a:t>
            </a:r>
            <a:r>
              <a:rPr lang="en-US" sz="2400" dirty="0"/>
              <a:t> Frequent occurrences of natural disasters resulting from changing climate patterns and extreme weather, such as floods and drought </a:t>
            </a:r>
            <a:endParaRPr lang="en-ID" sz="2400" dirty="0"/>
          </a:p>
          <a:p>
            <a:pPr>
              <a:spcAft>
                <a:spcPts val="1200"/>
              </a:spcAft>
            </a:pPr>
            <a:endParaRPr lang="en-US" sz="2400" b="1" dirty="0"/>
          </a:p>
        </p:txBody>
      </p:sp>
      <p:pic>
        <p:nvPicPr>
          <p:cNvPr id="7170" name="Picture 2" descr="Strengthening development in the face of the climate crisis and environmental  degradation | Development Matters">
            <a:extLst>
              <a:ext uri="{FF2B5EF4-FFF2-40B4-BE49-F238E27FC236}">
                <a16:creationId xmlns:a16="http://schemas.microsoft.com/office/drawing/2014/main" id="{3C5E7182-4CF4-48E5-8564-C7A1D8C917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50852" y="1588593"/>
            <a:ext cx="5141148" cy="3421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179462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C07746A-6608-4F19-A65D-F228C6B4550F}"/>
              </a:ext>
            </a:extLst>
          </p:cNvPr>
          <p:cNvSpPr>
            <a:spLocks noGrp="1"/>
          </p:cNvSpPr>
          <p:nvPr>
            <p:ph type="sldNum" sz="quarter" idx="12"/>
          </p:nvPr>
        </p:nvSpPr>
        <p:spPr/>
        <p:txBody>
          <a:bodyPr/>
          <a:lstStyle/>
          <a:p>
            <a:fld id="{6D22F896-40B5-4ADD-8801-0D06FADFA095}" type="slidenum">
              <a:rPr lang="en-US" smtClean="0"/>
              <a:t>17</a:t>
            </a:fld>
            <a:endParaRPr lang="en-US" dirty="0"/>
          </a:p>
        </p:txBody>
      </p:sp>
      <p:sp>
        <p:nvSpPr>
          <p:cNvPr id="4" name="TextBox 3">
            <a:extLst>
              <a:ext uri="{FF2B5EF4-FFF2-40B4-BE49-F238E27FC236}">
                <a16:creationId xmlns:a16="http://schemas.microsoft.com/office/drawing/2014/main" id="{2A64B73B-B76F-472E-9CCD-4FCDBD39D8D2}"/>
              </a:ext>
            </a:extLst>
          </p:cNvPr>
          <p:cNvSpPr txBox="1"/>
          <p:nvPr/>
        </p:nvSpPr>
        <p:spPr>
          <a:xfrm>
            <a:off x="1450975" y="1407022"/>
            <a:ext cx="4763845" cy="4278094"/>
          </a:xfrm>
          <a:prstGeom prst="rect">
            <a:avLst/>
          </a:prstGeom>
          <a:noFill/>
        </p:spPr>
        <p:txBody>
          <a:bodyPr wrap="square">
            <a:spAutoFit/>
          </a:bodyPr>
          <a:lstStyle/>
          <a:p>
            <a:pPr>
              <a:spcAft>
                <a:spcPts val="1200"/>
              </a:spcAft>
            </a:pPr>
            <a:r>
              <a:rPr lang="en-US" sz="2200" dirty="0"/>
              <a:t>Lao PDR has leveraged its substantial natural resource endowments to generate economic growth and reduce poverty</a:t>
            </a:r>
          </a:p>
          <a:p>
            <a:pPr>
              <a:spcAft>
                <a:spcPts val="1200"/>
              </a:spcAft>
            </a:pPr>
            <a:r>
              <a:rPr lang="en-US" sz="2200" dirty="0"/>
              <a:t>As the country moves forward, growth needs to be more inclusive and sustainable; to achieve this, the Lao PDR must:</a:t>
            </a:r>
          </a:p>
          <a:p>
            <a:pPr marL="342900" indent="-342900">
              <a:spcAft>
                <a:spcPts val="1200"/>
              </a:spcAft>
              <a:buFont typeface="Arial" panose="020B0604020202020204" pitchFamily="34" charset="0"/>
              <a:buChar char="•"/>
            </a:pPr>
            <a:r>
              <a:rPr lang="en-US" sz="2200" dirty="0"/>
              <a:t>diversify its resource-based economy</a:t>
            </a:r>
          </a:p>
          <a:p>
            <a:pPr marL="342900" indent="-342900">
              <a:spcAft>
                <a:spcPts val="1200"/>
              </a:spcAft>
              <a:buFont typeface="Arial" panose="020B0604020202020204" pitchFamily="34" charset="0"/>
              <a:buChar char="•"/>
            </a:pPr>
            <a:r>
              <a:rPr lang="en-US" sz="2200" dirty="0"/>
              <a:t>develop infrastructure to facilitate private investment</a:t>
            </a:r>
          </a:p>
        </p:txBody>
      </p:sp>
      <p:sp>
        <p:nvSpPr>
          <p:cNvPr id="5" name="Title 1">
            <a:extLst>
              <a:ext uri="{FF2B5EF4-FFF2-40B4-BE49-F238E27FC236}">
                <a16:creationId xmlns:a16="http://schemas.microsoft.com/office/drawing/2014/main" id="{7D34FC8D-E241-44FB-B345-2F80DC6681E4}"/>
              </a:ext>
            </a:extLst>
          </p:cNvPr>
          <p:cNvSpPr txBox="1">
            <a:spLocks/>
          </p:cNvSpPr>
          <p:nvPr/>
        </p:nvSpPr>
        <p:spPr>
          <a:xfrm>
            <a:off x="1450975" y="804863"/>
            <a:ext cx="9604375" cy="1049337"/>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summary</a:t>
            </a:r>
            <a:endParaRPr lang="en-ID" dirty="0"/>
          </a:p>
        </p:txBody>
      </p:sp>
      <p:pic>
        <p:nvPicPr>
          <p:cNvPr id="8198" name="Picture 6" descr="Lao PDR - SUN">
            <a:extLst>
              <a:ext uri="{FF2B5EF4-FFF2-40B4-BE49-F238E27FC236}">
                <a16:creationId xmlns:a16="http://schemas.microsoft.com/office/drawing/2014/main" id="{4596342C-1A57-4AA8-8858-A3C56830C30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8299" y="1536484"/>
            <a:ext cx="5963701" cy="27023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17362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7C8530FF-8F5D-43C0-828E-92BDA51FD5C9}"/>
              </a:ext>
            </a:extLst>
          </p:cNvPr>
          <p:cNvSpPr>
            <a:spLocks noGrp="1"/>
          </p:cNvSpPr>
          <p:nvPr>
            <p:ph type="sldNum" sz="quarter" idx="12"/>
          </p:nvPr>
        </p:nvSpPr>
        <p:spPr/>
        <p:txBody>
          <a:bodyPr/>
          <a:lstStyle/>
          <a:p>
            <a:fld id="{6D22F896-40B5-4ADD-8801-0D06FADFA095}" type="slidenum">
              <a:rPr lang="en-US" smtClean="0"/>
              <a:t>18</a:t>
            </a:fld>
            <a:endParaRPr lang="en-US" dirty="0"/>
          </a:p>
        </p:txBody>
      </p:sp>
      <p:sp>
        <p:nvSpPr>
          <p:cNvPr id="3" name="TextBox 2">
            <a:extLst>
              <a:ext uri="{FF2B5EF4-FFF2-40B4-BE49-F238E27FC236}">
                <a16:creationId xmlns:a16="http://schemas.microsoft.com/office/drawing/2014/main" id="{D6A11189-884F-4616-B43B-6393DA941146}"/>
              </a:ext>
            </a:extLst>
          </p:cNvPr>
          <p:cNvSpPr txBox="1"/>
          <p:nvPr/>
        </p:nvSpPr>
        <p:spPr>
          <a:xfrm>
            <a:off x="1450976" y="1407022"/>
            <a:ext cx="4725100" cy="4278094"/>
          </a:xfrm>
          <a:prstGeom prst="rect">
            <a:avLst/>
          </a:prstGeom>
          <a:noFill/>
        </p:spPr>
        <p:txBody>
          <a:bodyPr wrap="square">
            <a:spAutoFit/>
          </a:bodyPr>
          <a:lstStyle/>
          <a:p>
            <a:pPr marL="342900" indent="-342900">
              <a:spcAft>
                <a:spcPts val="1200"/>
              </a:spcAft>
              <a:buFont typeface="Arial" panose="020B0604020202020204" pitchFamily="34" charset="0"/>
              <a:buChar char="•"/>
            </a:pPr>
            <a:r>
              <a:rPr lang="en-US" sz="2200" dirty="0"/>
              <a:t>develop human capital, improve productivity, and widen access to markets and social services</a:t>
            </a:r>
          </a:p>
          <a:p>
            <a:pPr marL="342900" indent="-342900">
              <a:spcAft>
                <a:spcPts val="1200"/>
              </a:spcAft>
              <a:buFont typeface="Arial" panose="020B0604020202020204" pitchFamily="34" charset="0"/>
              <a:buChar char="•"/>
            </a:pPr>
            <a:r>
              <a:rPr lang="en-US" sz="2200" dirty="0"/>
              <a:t>accelerate legal and regulatory reforms to improve the investment climate for the private sector</a:t>
            </a:r>
          </a:p>
          <a:p>
            <a:pPr marL="342900" indent="-342900">
              <a:spcAft>
                <a:spcPts val="1200"/>
              </a:spcAft>
              <a:buFont typeface="Arial" panose="020B0604020202020204" pitchFamily="34" charset="0"/>
              <a:buChar char="•"/>
            </a:pPr>
            <a:r>
              <a:rPr lang="en-US" sz="2200" dirty="0"/>
              <a:t>improve public sector management to enhance the quality and coverage of public services</a:t>
            </a:r>
          </a:p>
          <a:p>
            <a:pPr marL="342900" indent="-342900">
              <a:spcAft>
                <a:spcPts val="1200"/>
              </a:spcAft>
              <a:buFont typeface="Arial" panose="020B0604020202020204" pitchFamily="34" charset="0"/>
              <a:buChar char="•"/>
            </a:pPr>
            <a:r>
              <a:rPr lang="en-US" sz="2200" dirty="0"/>
              <a:t>address environmental degradation and climate change</a:t>
            </a:r>
            <a:endParaRPr lang="en-ID" sz="2200" dirty="0"/>
          </a:p>
        </p:txBody>
      </p:sp>
      <p:sp>
        <p:nvSpPr>
          <p:cNvPr id="4" name="Title 1">
            <a:extLst>
              <a:ext uri="{FF2B5EF4-FFF2-40B4-BE49-F238E27FC236}">
                <a16:creationId xmlns:a16="http://schemas.microsoft.com/office/drawing/2014/main" id="{03266168-4E15-4782-96C5-3291EE55C3F0}"/>
              </a:ext>
            </a:extLst>
          </p:cNvPr>
          <p:cNvSpPr txBox="1">
            <a:spLocks/>
          </p:cNvSpPr>
          <p:nvPr/>
        </p:nvSpPr>
        <p:spPr>
          <a:xfrm>
            <a:off x="1450975" y="804863"/>
            <a:ext cx="9604375" cy="1049337"/>
          </a:xfrm>
          <a:prstGeom prst="rect">
            <a:avLst/>
          </a:prstGeom>
        </p:spPr>
        <p:txBody>
          <a:bodyPr/>
          <a:lst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a:lstStyle>
          <a:p>
            <a:r>
              <a:rPr lang="en-US" dirty="0"/>
              <a:t>summary</a:t>
            </a:r>
            <a:endParaRPr lang="en-ID" dirty="0"/>
          </a:p>
        </p:txBody>
      </p:sp>
      <p:pic>
        <p:nvPicPr>
          <p:cNvPr id="5" name="Picture 2" descr="Laos | AFD - Agence Française de Développement">
            <a:extLst>
              <a:ext uri="{FF2B5EF4-FFF2-40B4-BE49-F238E27FC236}">
                <a16:creationId xmlns:a16="http://schemas.microsoft.com/office/drawing/2014/main" id="{F1753018-F829-41C9-A206-9549E991A62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39443" y="1559999"/>
            <a:ext cx="6052558" cy="27020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3009087"/>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TM10001114[[fn=Gallery]]</Template>
  <TotalTime>1616</TotalTime>
  <Words>1293</Words>
  <Application>Microsoft Office PowerPoint</Application>
  <PresentationFormat>Widescreen</PresentationFormat>
  <Paragraphs>118</Paragraphs>
  <Slides>18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Calibri</vt:lpstr>
      <vt:lpstr>Gill Sans MT</vt:lpstr>
      <vt:lpstr>Gallery</vt:lpstr>
      <vt:lpstr>Economy of lao pdr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Urban development</dc:title>
  <dc:creator>januar hakim</dc:creator>
  <cp:lastModifiedBy>januar hakim</cp:lastModifiedBy>
  <cp:revision>104</cp:revision>
  <dcterms:created xsi:type="dcterms:W3CDTF">2021-02-18T04:58:22Z</dcterms:created>
  <dcterms:modified xsi:type="dcterms:W3CDTF">2021-03-26T02:04:57Z</dcterms:modified>
</cp:coreProperties>
</file>