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2"/>
  </p:notesMasterIdLst>
  <p:sldIdLst>
    <p:sldId id="256" r:id="rId2"/>
    <p:sldId id="274" r:id="rId3"/>
    <p:sldId id="275" r:id="rId4"/>
    <p:sldId id="276" r:id="rId5"/>
    <p:sldId id="273" r:id="rId6"/>
    <p:sldId id="277" r:id="rId7"/>
    <p:sldId id="278" r:id="rId8"/>
    <p:sldId id="279" r:id="rId9"/>
    <p:sldId id="280" r:id="rId10"/>
    <p:sldId id="281" r:id="rId1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122" d="100"/>
          <a:sy n="122" d="100"/>
        </p:scale>
        <p:origin x="-17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notesMaster" Target="notesMasters/notesMaster1.xml"/><Relationship Id="rId13" Type="http://schemas.openxmlformats.org/officeDocument/2006/relationships/printerSettings" Target="printerSettings/printerSettings1.bin"/><Relationship Id="rId14" Type="http://schemas.openxmlformats.org/officeDocument/2006/relationships/presProps" Target="presProps.xml"/><Relationship Id="rId15" Type="http://schemas.openxmlformats.org/officeDocument/2006/relationships/viewProps" Target="viewProps.xml"/><Relationship Id="rId16" Type="http://schemas.openxmlformats.org/officeDocument/2006/relationships/theme" Target="theme/theme1.xml"/><Relationship Id="rId1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FB2ADE-76FD-1C47-8223-EF8C8D6F4B75}" type="datetimeFigureOut">
              <a:rPr lang="en-US" smtClean="0"/>
              <a:t>11/16/17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0CE88C-762F-DA4A-BF4C-92DD811282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06668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7431F-F295-8047-A393-412C48936C9F}" type="datetimeFigureOut">
              <a:rPr lang="en-US" smtClean="0"/>
              <a:t>11/16/17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1293A-42C9-3C45-B89F-FD16594A72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40864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7431F-F295-8047-A393-412C48936C9F}" type="datetimeFigureOut">
              <a:rPr lang="en-US" smtClean="0"/>
              <a:t>11/16/17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1293A-42C9-3C45-B89F-FD16594A72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33011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7431F-F295-8047-A393-412C48936C9F}" type="datetimeFigureOut">
              <a:rPr lang="en-US" smtClean="0"/>
              <a:t>11/16/17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1293A-42C9-3C45-B89F-FD16594A72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82963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7431F-F295-8047-A393-412C48936C9F}" type="datetimeFigureOut">
              <a:rPr lang="en-US" smtClean="0"/>
              <a:t>11/16/17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1293A-42C9-3C45-B89F-FD16594A72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82367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7431F-F295-8047-A393-412C48936C9F}" type="datetimeFigureOut">
              <a:rPr lang="en-US" smtClean="0"/>
              <a:t>11/16/17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1293A-42C9-3C45-B89F-FD16594A72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12366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7431F-F295-8047-A393-412C48936C9F}" type="datetimeFigureOut">
              <a:rPr lang="en-US" smtClean="0"/>
              <a:t>11/16/17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1293A-42C9-3C45-B89F-FD16594A72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09324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7431F-F295-8047-A393-412C48936C9F}" type="datetimeFigureOut">
              <a:rPr lang="en-US" smtClean="0"/>
              <a:t>11/16/17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1293A-42C9-3C45-B89F-FD16594A72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58823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7431F-F295-8047-A393-412C48936C9F}" type="datetimeFigureOut">
              <a:rPr lang="en-US" smtClean="0"/>
              <a:t>11/16/17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1293A-42C9-3C45-B89F-FD16594A72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97837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7431F-F295-8047-A393-412C48936C9F}" type="datetimeFigureOut">
              <a:rPr lang="en-US" smtClean="0"/>
              <a:t>11/16/17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1293A-42C9-3C45-B89F-FD16594A72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81314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7431F-F295-8047-A393-412C48936C9F}" type="datetimeFigureOut">
              <a:rPr lang="en-US" smtClean="0"/>
              <a:t>11/16/17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1293A-42C9-3C45-B89F-FD16594A72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96443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7431F-F295-8047-A393-412C48936C9F}" type="datetimeFigureOut">
              <a:rPr lang="en-US" smtClean="0"/>
              <a:t>11/16/17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1293A-42C9-3C45-B89F-FD16594A72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85929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17431F-F295-8047-A393-412C48936C9F}" type="datetimeFigureOut">
              <a:rPr lang="en-US" smtClean="0"/>
              <a:t>11/16/17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E1293A-42C9-3C45-B89F-FD16594A727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34751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Macroeconomic </a:t>
            </a:r>
            <a:br>
              <a:rPr lang="en-US" dirty="0" smtClean="0"/>
            </a:br>
            <a:r>
              <a:rPr lang="en-US" dirty="0" smtClean="0"/>
              <a:t>Management - 2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EE 462 Development Macroeconomics</a:t>
            </a:r>
          </a:p>
          <a:p>
            <a:r>
              <a:rPr lang="en-US" dirty="0" smtClean="0"/>
              <a:t>Paul Vandenberg</a:t>
            </a:r>
          </a:p>
          <a:p>
            <a:r>
              <a:rPr lang="en-US" dirty="0" smtClean="0"/>
              <a:t>Thammasat University</a:t>
            </a:r>
          </a:p>
          <a:p>
            <a:r>
              <a:rPr lang="en-US" dirty="0" smtClean="0"/>
              <a:t>Fall Term - 2016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65428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Australian model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Recap:</a:t>
            </a:r>
          </a:p>
          <a:p>
            <a:pPr lvl="1"/>
            <a:r>
              <a:rPr lang="en-US" dirty="0" smtClean="0"/>
              <a:t>Small open economy</a:t>
            </a:r>
          </a:p>
          <a:p>
            <a:pPr lvl="1"/>
            <a:r>
              <a:rPr lang="en-US" dirty="0"/>
              <a:t>C</a:t>
            </a:r>
            <a:r>
              <a:rPr lang="en-US" dirty="0" smtClean="0"/>
              <a:t>annot influence world demand, prices, etc.</a:t>
            </a:r>
          </a:p>
          <a:p>
            <a:pPr lvl="1"/>
            <a:r>
              <a:rPr lang="en-US" dirty="0" smtClean="0"/>
              <a:t>World demand, prices, etc. influence S-O-E</a:t>
            </a:r>
          </a:p>
          <a:p>
            <a:pPr lvl="1"/>
            <a:endParaRPr lang="en-US" dirty="0" smtClean="0"/>
          </a:p>
          <a:p>
            <a:pPr lvl="1"/>
            <a:r>
              <a:rPr lang="en-US" dirty="0" smtClean="0"/>
              <a:t>Tradable and Nontradables</a:t>
            </a:r>
          </a:p>
          <a:p>
            <a:pPr lvl="1"/>
            <a:endParaRPr lang="en-US" dirty="0" smtClean="0"/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05716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Policy options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Use policy to influence:</a:t>
            </a:r>
          </a:p>
          <a:p>
            <a:pPr lvl="1"/>
            <a:r>
              <a:rPr lang="en-US" dirty="0" smtClean="0"/>
              <a:t>Absorption (demand):</a:t>
            </a:r>
          </a:p>
          <a:p>
            <a:pPr lvl="2"/>
            <a:r>
              <a:rPr lang="en-US" dirty="0" smtClean="0"/>
              <a:t>Fiscal policy</a:t>
            </a:r>
          </a:p>
          <a:p>
            <a:pPr lvl="2"/>
            <a:r>
              <a:rPr lang="en-US" dirty="0" smtClean="0"/>
              <a:t>Monetary policy</a:t>
            </a:r>
          </a:p>
          <a:p>
            <a:pPr lvl="1"/>
            <a:r>
              <a:rPr lang="en-US" dirty="0" smtClean="0"/>
              <a:t>Exchange rate</a:t>
            </a:r>
          </a:p>
          <a:p>
            <a:pPr lvl="2"/>
            <a:r>
              <a:rPr lang="en-US" dirty="0" smtClean="0"/>
              <a:t>Alter e or allow it to change</a:t>
            </a:r>
          </a:p>
          <a:p>
            <a:pPr lvl="2"/>
            <a:r>
              <a:rPr lang="en-US" dirty="0" smtClean="0"/>
              <a:t>Will impact real exchange rate</a:t>
            </a:r>
          </a:p>
          <a:p>
            <a:pPr lvl="2"/>
            <a:r>
              <a:rPr lang="en-US" dirty="0" smtClean="0"/>
              <a:t>Appreciate</a:t>
            </a:r>
          </a:p>
          <a:p>
            <a:pPr lvl="3"/>
            <a:r>
              <a:rPr lang="en-US" dirty="0"/>
              <a:t>E</a:t>
            </a:r>
            <a:r>
              <a:rPr lang="en-US" dirty="0" smtClean="0"/>
              <a:t>xports less competitive: reduce</a:t>
            </a:r>
          </a:p>
          <a:p>
            <a:pPr lvl="3"/>
            <a:r>
              <a:rPr lang="en-US" dirty="0" smtClean="0"/>
              <a:t>Imports cheaper: increase</a:t>
            </a:r>
          </a:p>
          <a:p>
            <a:pPr lvl="2"/>
            <a:r>
              <a:rPr lang="en-US" dirty="0" smtClean="0"/>
              <a:t>Depreciation</a:t>
            </a:r>
            <a:endParaRPr lang="en-US" dirty="0"/>
          </a:p>
          <a:p>
            <a:pPr lvl="3"/>
            <a:r>
              <a:rPr lang="en-US" dirty="0" smtClean="0"/>
              <a:t>Vise versa</a:t>
            </a:r>
          </a:p>
          <a:p>
            <a:pPr lvl="3"/>
            <a:r>
              <a:rPr lang="en-US" dirty="0" smtClean="0"/>
              <a:t>Exports more competitive</a:t>
            </a:r>
          </a:p>
          <a:p>
            <a:pPr lvl="3"/>
            <a:r>
              <a:rPr lang="en-US" dirty="0" smtClean="0"/>
              <a:t>Imports more costly</a:t>
            </a:r>
          </a:p>
        </p:txBody>
      </p:sp>
    </p:spTree>
    <p:extLst>
      <p:ext uri="{BB962C8B-B14F-4D97-AF65-F5344CB8AC3E}">
        <p14:creationId xmlns:p14="http://schemas.microsoft.com/office/powerpoint/2010/main" val="29936160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Policy in the model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Use policy</a:t>
            </a:r>
          </a:p>
          <a:p>
            <a:pPr lvl="1"/>
            <a:r>
              <a:rPr lang="en-US" dirty="0" smtClean="0"/>
              <a:t>Combine policy to shift A and e</a:t>
            </a:r>
            <a:endParaRPr lang="en-US" dirty="0"/>
          </a:p>
          <a:p>
            <a:pPr lvl="1"/>
            <a:r>
              <a:rPr lang="en-US" dirty="0" smtClean="0"/>
              <a:t>See phase diagram on next slide</a:t>
            </a:r>
          </a:p>
          <a:p>
            <a:pPr lvl="1"/>
            <a:r>
              <a:rPr lang="en-US" dirty="0" smtClean="0"/>
              <a:t>Trying to get back to equilibrium, E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 smtClean="0"/>
              <a:t>Absorption</a:t>
            </a:r>
          </a:p>
          <a:p>
            <a:pPr lvl="1"/>
            <a:r>
              <a:rPr lang="en-US" dirty="0"/>
              <a:t>L</a:t>
            </a:r>
            <a:r>
              <a:rPr lang="en-US" dirty="0" smtClean="0"/>
              <a:t>eft of E: 		need to increase A</a:t>
            </a:r>
          </a:p>
          <a:p>
            <a:pPr lvl="1"/>
            <a:r>
              <a:rPr lang="en-US" dirty="0"/>
              <a:t>R</a:t>
            </a:r>
            <a:r>
              <a:rPr lang="en-US" dirty="0" smtClean="0"/>
              <a:t>ight of E: 	need to decrease A</a:t>
            </a:r>
          </a:p>
          <a:p>
            <a:pPr marL="457200" lvl="1" indent="0">
              <a:buNone/>
            </a:pPr>
            <a:endParaRPr lang="en-US" dirty="0" smtClean="0"/>
          </a:p>
          <a:p>
            <a:r>
              <a:rPr lang="en-US" dirty="0" smtClean="0"/>
              <a:t>Exchange rate</a:t>
            </a:r>
          </a:p>
          <a:p>
            <a:pPr lvl="1"/>
            <a:r>
              <a:rPr lang="en-US" dirty="0" smtClean="0"/>
              <a:t>If we are above </a:t>
            </a:r>
            <a:r>
              <a:rPr lang="en-US" dirty="0" smtClean="0"/>
              <a:t>E: 	</a:t>
            </a:r>
            <a:r>
              <a:rPr lang="en-US" dirty="0" smtClean="0"/>
              <a:t>	need </a:t>
            </a:r>
            <a:r>
              <a:rPr lang="en-US" dirty="0" smtClean="0"/>
              <a:t>to decrease e (appreciate</a:t>
            </a:r>
            <a:r>
              <a:rPr lang="en-US" dirty="0" smtClean="0"/>
              <a:t>)               						for lower RER</a:t>
            </a:r>
            <a:endParaRPr lang="en-US" dirty="0" smtClean="0"/>
          </a:p>
          <a:p>
            <a:pPr lvl="1"/>
            <a:r>
              <a:rPr lang="en-US" dirty="0" smtClean="0"/>
              <a:t>IF we are b</a:t>
            </a:r>
            <a:r>
              <a:rPr lang="en-US" dirty="0" smtClean="0"/>
              <a:t>elow </a:t>
            </a:r>
            <a:r>
              <a:rPr lang="en-US" dirty="0" smtClean="0"/>
              <a:t>E: </a:t>
            </a:r>
            <a:r>
              <a:rPr lang="en-US" dirty="0" smtClean="0"/>
              <a:t>	</a:t>
            </a:r>
            <a:r>
              <a:rPr lang="en-US" dirty="0" smtClean="0"/>
              <a:t>	need to </a:t>
            </a:r>
            <a:r>
              <a:rPr lang="en-US" dirty="0" smtClean="0"/>
              <a:t>increase </a:t>
            </a:r>
            <a:r>
              <a:rPr lang="en-US" dirty="0" smtClean="0"/>
              <a:t>e (depreciate</a:t>
            </a:r>
            <a:r>
              <a:rPr lang="en-US" dirty="0" smtClean="0"/>
              <a:t>)</a:t>
            </a:r>
          </a:p>
          <a:p>
            <a:pPr marL="457200" lvl="1" indent="0">
              <a:buNone/>
            </a:pPr>
            <a:r>
              <a:rPr lang="en-US" dirty="0"/>
              <a:t>	</a:t>
            </a:r>
            <a:r>
              <a:rPr lang="en-US" dirty="0" smtClean="0"/>
              <a:t>			</a:t>
            </a:r>
            <a:r>
              <a:rPr lang="en-US" smtClean="0"/>
              <a:t>		for </a:t>
            </a:r>
            <a:r>
              <a:rPr lang="en-US" dirty="0" smtClean="0"/>
              <a:t>higher RER</a:t>
            </a:r>
            <a:endParaRPr lang="en-US" dirty="0" smtClean="0"/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56618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Phase (policy) diagram</a:t>
            </a:r>
            <a:br>
              <a:rPr lang="en-US" sz="3200" dirty="0" smtClean="0"/>
            </a:br>
            <a:r>
              <a:rPr lang="en-US" sz="2400" dirty="0" smtClean="0"/>
              <a:t>2 policy tools: e and A</a:t>
            </a:r>
            <a:endParaRPr lang="en-US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 </a:t>
            </a:r>
            <a:endParaRPr lang="en-US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1521900" y="1723635"/>
            <a:ext cx="0" cy="4402528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521900" y="6126163"/>
            <a:ext cx="5755001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1914974" y="2046186"/>
            <a:ext cx="5120035" cy="3548067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H="1">
            <a:off x="2116550" y="1925229"/>
            <a:ext cx="4616095" cy="3850459"/>
          </a:xfrm>
          <a:prstGeom prst="line">
            <a:avLst/>
          </a:prstGeom>
          <a:ln>
            <a:solidFill>
              <a:srgbClr val="604A7B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6950665" y="1676854"/>
            <a:ext cx="17361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External balance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7247882" y="5342259"/>
            <a:ext cx="17028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Internal balance</a:t>
            </a:r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4152470" y="6246205"/>
            <a:ext cx="15506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Absorption (A)</a:t>
            </a:r>
            <a:endParaRPr lang="en-US" dirty="0"/>
          </a:p>
        </p:txBody>
      </p:sp>
      <p:sp>
        <p:nvSpPr>
          <p:cNvPr id="15" name="TextBox 14"/>
          <p:cNvSpPr txBox="1"/>
          <p:nvPr/>
        </p:nvSpPr>
        <p:spPr>
          <a:xfrm>
            <a:off x="161261" y="3215436"/>
            <a:ext cx="145231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Real exchange rate</a:t>
            </a:r>
          </a:p>
          <a:p>
            <a:r>
              <a:rPr lang="en-US" dirty="0" smtClean="0"/>
              <a:t>P = </a:t>
            </a:r>
            <a:r>
              <a:rPr lang="en-US" dirty="0" err="1" smtClean="0"/>
              <a:t>eP</a:t>
            </a:r>
            <a:r>
              <a:rPr lang="en-US" baseline="-25000" dirty="0" err="1"/>
              <a:t>T</a:t>
            </a:r>
            <a:r>
              <a:rPr lang="en-US" dirty="0" smtClean="0"/>
              <a:t>*/P</a:t>
            </a:r>
            <a:r>
              <a:rPr lang="en-US" baseline="-25000" dirty="0"/>
              <a:t>N</a:t>
            </a:r>
          </a:p>
        </p:txBody>
      </p:sp>
      <p:cxnSp>
        <p:nvCxnSpPr>
          <p:cNvPr id="10" name="Straight Connector 9"/>
          <p:cNvCxnSpPr/>
          <p:nvPr/>
        </p:nvCxnSpPr>
        <p:spPr>
          <a:xfrm flipV="1">
            <a:off x="4465946" y="1925229"/>
            <a:ext cx="10410" cy="4200934"/>
          </a:xfrm>
          <a:prstGeom prst="line">
            <a:avLst/>
          </a:prstGeom>
          <a:ln>
            <a:prstDash val="dot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2116550" y="3789468"/>
            <a:ext cx="5045621" cy="20821"/>
          </a:xfrm>
          <a:prstGeom prst="line">
            <a:avLst/>
          </a:prstGeom>
          <a:ln>
            <a:prstDash val="dot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>
            <a:off x="5968323" y="2586753"/>
            <a:ext cx="0" cy="666280"/>
          </a:xfrm>
          <a:prstGeom prst="straightConnector1">
            <a:avLst/>
          </a:prstGeom>
          <a:ln>
            <a:prstDash val="dash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 flipV="1">
            <a:off x="3011821" y="4354961"/>
            <a:ext cx="0" cy="621318"/>
          </a:xfrm>
          <a:prstGeom prst="straightConnector1">
            <a:avLst/>
          </a:prstGeom>
          <a:ln>
            <a:prstDash val="dash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/>
          <p:nvPr/>
        </p:nvCxnSpPr>
        <p:spPr>
          <a:xfrm flipH="1">
            <a:off x="5062642" y="2557255"/>
            <a:ext cx="874451" cy="0"/>
          </a:xfrm>
          <a:prstGeom prst="straightConnector1">
            <a:avLst/>
          </a:prstGeom>
          <a:ln>
            <a:prstDash val="dash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/>
          <p:nvPr/>
        </p:nvCxnSpPr>
        <p:spPr>
          <a:xfrm>
            <a:off x="3011821" y="4976279"/>
            <a:ext cx="1058541" cy="0"/>
          </a:xfrm>
          <a:prstGeom prst="straightConnector1">
            <a:avLst/>
          </a:prstGeom>
          <a:ln>
            <a:prstDash val="dash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/>
          <p:nvPr/>
        </p:nvCxnSpPr>
        <p:spPr>
          <a:xfrm>
            <a:off x="2991001" y="2740887"/>
            <a:ext cx="839928" cy="0"/>
          </a:xfrm>
          <a:prstGeom prst="straightConnector1">
            <a:avLst/>
          </a:prstGeom>
          <a:ln>
            <a:prstDash val="dash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/>
          <p:nvPr/>
        </p:nvCxnSpPr>
        <p:spPr>
          <a:xfrm flipH="1">
            <a:off x="2991001" y="2847018"/>
            <a:ext cx="1" cy="630131"/>
          </a:xfrm>
          <a:prstGeom prst="straightConnector1">
            <a:avLst/>
          </a:prstGeom>
          <a:ln>
            <a:prstDash val="dash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/>
          <p:nvPr/>
        </p:nvCxnSpPr>
        <p:spPr>
          <a:xfrm flipH="1" flipV="1">
            <a:off x="6085330" y="4207552"/>
            <a:ext cx="1" cy="694118"/>
          </a:xfrm>
          <a:prstGeom prst="straightConnector1">
            <a:avLst/>
          </a:prstGeom>
          <a:ln>
            <a:prstDash val="dash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/>
          <p:cNvCxnSpPr/>
          <p:nvPr/>
        </p:nvCxnSpPr>
        <p:spPr>
          <a:xfrm flipH="1">
            <a:off x="5210879" y="4931167"/>
            <a:ext cx="874451" cy="0"/>
          </a:xfrm>
          <a:prstGeom prst="straightConnector1">
            <a:avLst/>
          </a:prstGeom>
          <a:ln>
            <a:prstDash val="dash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4" name="TextBox 43"/>
          <p:cNvSpPr txBox="1"/>
          <p:nvPr/>
        </p:nvSpPr>
        <p:spPr>
          <a:xfrm>
            <a:off x="6442741" y="2877336"/>
            <a:ext cx="8051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>
                <a:latin typeface="Lucida Grande"/>
                <a:ea typeface="Lucida Grande"/>
                <a:cs typeface="Lucida Grande"/>
              </a:rPr>
              <a:t>Δ</a:t>
            </a:r>
            <a:r>
              <a:rPr lang="en-US" dirty="0" err="1" smtClean="0"/>
              <a:t>e</a:t>
            </a:r>
            <a:r>
              <a:rPr lang="en-US" dirty="0" smtClean="0"/>
              <a:t> &lt; 0</a:t>
            </a:r>
            <a:endParaRPr lang="en-US" dirty="0"/>
          </a:p>
        </p:txBody>
      </p:sp>
      <p:sp>
        <p:nvSpPr>
          <p:cNvPr id="45" name="TextBox 44"/>
          <p:cNvSpPr txBox="1"/>
          <p:nvPr/>
        </p:nvSpPr>
        <p:spPr>
          <a:xfrm>
            <a:off x="1953904" y="2951369"/>
            <a:ext cx="8051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>
                <a:latin typeface="Lucida Grande"/>
                <a:ea typeface="Lucida Grande"/>
                <a:cs typeface="Lucida Grande"/>
              </a:rPr>
              <a:t>Δ</a:t>
            </a:r>
            <a:r>
              <a:rPr lang="en-US" dirty="0" err="1" smtClean="0"/>
              <a:t>e</a:t>
            </a:r>
            <a:r>
              <a:rPr lang="en-US" dirty="0" smtClean="0"/>
              <a:t> &lt; 0</a:t>
            </a:r>
            <a:endParaRPr lang="en-US" dirty="0"/>
          </a:p>
        </p:txBody>
      </p:sp>
      <p:sp>
        <p:nvSpPr>
          <p:cNvPr id="46" name="TextBox 45"/>
          <p:cNvSpPr txBox="1"/>
          <p:nvPr/>
        </p:nvSpPr>
        <p:spPr>
          <a:xfrm>
            <a:off x="6442741" y="4396346"/>
            <a:ext cx="7974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>
                <a:latin typeface="Lucida Grande"/>
                <a:ea typeface="Lucida Grande"/>
                <a:cs typeface="Lucida Grande"/>
              </a:rPr>
              <a:t>Δ</a:t>
            </a:r>
            <a:r>
              <a:rPr lang="en-US" dirty="0" err="1" smtClean="0"/>
              <a:t>e</a:t>
            </a:r>
            <a:r>
              <a:rPr lang="en-US" dirty="0" smtClean="0"/>
              <a:t> &gt; 0</a:t>
            </a:r>
            <a:endParaRPr lang="en-US" dirty="0"/>
          </a:p>
        </p:txBody>
      </p:sp>
      <p:sp>
        <p:nvSpPr>
          <p:cNvPr id="47" name="TextBox 46"/>
          <p:cNvSpPr txBox="1"/>
          <p:nvPr/>
        </p:nvSpPr>
        <p:spPr>
          <a:xfrm>
            <a:off x="1984453" y="4561835"/>
            <a:ext cx="7974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>
                <a:latin typeface="Lucida Grande"/>
                <a:ea typeface="Lucida Grande"/>
                <a:cs typeface="Lucida Grande"/>
              </a:rPr>
              <a:t>Δ</a:t>
            </a:r>
            <a:r>
              <a:rPr lang="en-US" dirty="0" err="1" smtClean="0"/>
              <a:t>e</a:t>
            </a:r>
            <a:r>
              <a:rPr lang="en-US" dirty="0" smtClean="0"/>
              <a:t> &gt; 0</a:t>
            </a:r>
            <a:endParaRPr lang="en-US" dirty="0"/>
          </a:p>
        </p:txBody>
      </p:sp>
      <p:sp>
        <p:nvSpPr>
          <p:cNvPr id="48" name="TextBox 47"/>
          <p:cNvSpPr txBox="1"/>
          <p:nvPr/>
        </p:nvSpPr>
        <p:spPr>
          <a:xfrm>
            <a:off x="5095208" y="2002223"/>
            <a:ext cx="8418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Lucida Grande"/>
                <a:ea typeface="Lucida Grande"/>
                <a:cs typeface="Lucida Grande"/>
              </a:rPr>
              <a:t>ΔA</a:t>
            </a:r>
            <a:r>
              <a:rPr lang="en-US" dirty="0" smtClean="0"/>
              <a:t> </a:t>
            </a:r>
            <a:r>
              <a:rPr lang="en-US" dirty="0"/>
              <a:t>&lt;</a:t>
            </a:r>
            <a:r>
              <a:rPr lang="en-US" dirty="0" smtClean="0"/>
              <a:t> 0</a:t>
            </a:r>
            <a:endParaRPr lang="en-US" dirty="0"/>
          </a:p>
        </p:txBody>
      </p:sp>
      <p:sp>
        <p:nvSpPr>
          <p:cNvPr id="49" name="TextBox 48"/>
          <p:cNvSpPr txBox="1"/>
          <p:nvPr/>
        </p:nvSpPr>
        <p:spPr>
          <a:xfrm>
            <a:off x="5095208" y="5157593"/>
            <a:ext cx="8418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Lucida Grande"/>
                <a:ea typeface="Lucida Grande"/>
                <a:cs typeface="Lucida Grande"/>
              </a:rPr>
              <a:t>ΔA</a:t>
            </a:r>
            <a:r>
              <a:rPr lang="en-US" dirty="0" smtClean="0"/>
              <a:t> </a:t>
            </a:r>
            <a:r>
              <a:rPr lang="en-US" dirty="0"/>
              <a:t>&lt;</a:t>
            </a:r>
            <a:r>
              <a:rPr lang="en-US" dirty="0" smtClean="0"/>
              <a:t> 0</a:t>
            </a:r>
            <a:endParaRPr lang="en-US" dirty="0"/>
          </a:p>
        </p:txBody>
      </p:sp>
      <p:sp>
        <p:nvSpPr>
          <p:cNvPr id="50" name="TextBox 49"/>
          <p:cNvSpPr txBox="1"/>
          <p:nvPr/>
        </p:nvSpPr>
        <p:spPr>
          <a:xfrm>
            <a:off x="3011821" y="2176479"/>
            <a:ext cx="8418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Lucida Grande"/>
                <a:ea typeface="Lucida Grande"/>
                <a:cs typeface="Lucida Grande"/>
              </a:rPr>
              <a:t>ΔA</a:t>
            </a:r>
            <a:r>
              <a:rPr lang="en-US" dirty="0" smtClean="0"/>
              <a:t> &gt; 0</a:t>
            </a:r>
            <a:endParaRPr lang="en-US" dirty="0"/>
          </a:p>
        </p:txBody>
      </p:sp>
      <p:sp>
        <p:nvSpPr>
          <p:cNvPr id="51" name="TextBox 50"/>
          <p:cNvSpPr txBox="1"/>
          <p:nvPr/>
        </p:nvSpPr>
        <p:spPr>
          <a:xfrm>
            <a:off x="3011821" y="5223887"/>
            <a:ext cx="8418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Lucida Grande"/>
                <a:ea typeface="Lucida Grande"/>
                <a:cs typeface="Lucida Grande"/>
              </a:rPr>
              <a:t>ΔA</a:t>
            </a:r>
            <a:r>
              <a:rPr lang="en-US" dirty="0" smtClean="0"/>
              <a:t> &gt; 0</a:t>
            </a:r>
            <a:endParaRPr lang="en-US" dirty="0"/>
          </a:p>
        </p:txBody>
      </p:sp>
      <p:sp>
        <p:nvSpPr>
          <p:cNvPr id="52" name="TextBox 51"/>
          <p:cNvSpPr txBox="1"/>
          <p:nvPr/>
        </p:nvSpPr>
        <p:spPr>
          <a:xfrm>
            <a:off x="4327667" y="3440957"/>
            <a:ext cx="2973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95349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Dutch disease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Dutch (Netherlands or Holland) found natural gas in Groningen, a province, in 1959</a:t>
            </a:r>
          </a:p>
          <a:p>
            <a:pPr lvl="1"/>
            <a:r>
              <a:rPr lang="en-US" dirty="0"/>
              <a:t>S</a:t>
            </a:r>
            <a:r>
              <a:rPr lang="en-US" dirty="0" smtClean="0"/>
              <a:t>udden discovery of important source of export revenue</a:t>
            </a:r>
          </a:p>
          <a:p>
            <a:r>
              <a:rPr lang="en-US" dirty="0" smtClean="0"/>
              <a:t>Earned a lot of foreign exchange</a:t>
            </a:r>
          </a:p>
          <a:p>
            <a:pPr lvl="1"/>
            <a:r>
              <a:rPr lang="en-US" dirty="0" smtClean="0"/>
              <a:t>Caused problems for the economy</a:t>
            </a:r>
          </a:p>
          <a:p>
            <a:pPr lvl="1"/>
            <a:r>
              <a:rPr lang="en-US" dirty="0" smtClean="0"/>
              <a:t>This is Dutch disease</a:t>
            </a:r>
          </a:p>
          <a:p>
            <a:pPr lvl="2"/>
            <a:r>
              <a:rPr lang="en-US" dirty="0" smtClean="0"/>
              <a:t>Term first used by </a:t>
            </a:r>
            <a:r>
              <a:rPr lang="en-US" i="1" dirty="0" smtClean="0"/>
              <a:t>The Economist </a:t>
            </a:r>
            <a:r>
              <a:rPr lang="en-US" dirty="0" smtClean="0"/>
              <a:t>magazine in 1977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14004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Dutch disease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Large inflow of foreign exchange</a:t>
            </a:r>
          </a:p>
          <a:p>
            <a:pPr lvl="1"/>
            <a:r>
              <a:rPr lang="en-US" dirty="0" smtClean="0"/>
              <a:t>Causes inflation</a:t>
            </a:r>
          </a:p>
          <a:p>
            <a:pPr lvl="1"/>
            <a:r>
              <a:rPr lang="en-US" dirty="0" smtClean="0"/>
              <a:t>Domestic prices increasing</a:t>
            </a:r>
          </a:p>
          <a:p>
            <a:r>
              <a:rPr lang="en-US" dirty="0" smtClean="0"/>
              <a:t>Results in real appreciation of the currency</a:t>
            </a:r>
          </a:p>
          <a:p>
            <a:pPr lvl="1"/>
            <a:r>
              <a:rPr lang="en-US" dirty="0" smtClean="0"/>
              <a:t>Non resource </a:t>
            </a:r>
            <a:r>
              <a:rPr lang="en-US" dirty="0"/>
              <a:t>e</a:t>
            </a:r>
            <a:r>
              <a:rPr lang="en-US" dirty="0" smtClean="0"/>
              <a:t>xports less competitive, imports cheaper</a:t>
            </a:r>
          </a:p>
          <a:p>
            <a:pPr lvl="1"/>
            <a:r>
              <a:rPr lang="en-US" dirty="0" smtClean="0"/>
              <a:t>Decline in non resources production and exports</a:t>
            </a:r>
          </a:p>
          <a:p>
            <a:r>
              <a:rPr lang="en-US" dirty="0" smtClean="0"/>
              <a:t>Labor and capital move to resource sector</a:t>
            </a:r>
          </a:p>
          <a:p>
            <a:pPr lvl="1"/>
            <a:r>
              <a:rPr lang="en-US" dirty="0" smtClean="0"/>
              <a:t>Causes a deindustrialization</a:t>
            </a:r>
          </a:p>
          <a:p>
            <a:pPr lvl="1"/>
            <a:r>
              <a:rPr lang="en-US" dirty="0" smtClean="0"/>
              <a:t>Hard to reverse when the resource runs out</a:t>
            </a:r>
          </a:p>
          <a:p>
            <a:pPr lvl="1"/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045726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Dutch disease</a:t>
            </a:r>
            <a:br>
              <a:rPr lang="en-US" sz="3200" dirty="0" smtClean="0"/>
            </a:br>
            <a:endParaRPr lang="en-US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 </a:t>
            </a:r>
            <a:endParaRPr lang="en-US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1521900" y="1723635"/>
            <a:ext cx="0" cy="4402528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1521900" y="6126163"/>
            <a:ext cx="5755001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1914974" y="2046186"/>
            <a:ext cx="5120035" cy="3548067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H="1">
            <a:off x="2127699" y="1632175"/>
            <a:ext cx="4049541" cy="3345558"/>
          </a:xfrm>
          <a:prstGeom prst="line">
            <a:avLst/>
          </a:prstGeom>
          <a:ln>
            <a:solidFill>
              <a:srgbClr val="604A7B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6379814" y="1262843"/>
            <a:ext cx="5052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EB</a:t>
            </a:r>
            <a:r>
              <a:rPr lang="en-US" baseline="-25000" dirty="0" smtClean="0"/>
              <a:t>1</a:t>
            </a:r>
            <a:endParaRPr lang="en-US" baseline="-25000" dirty="0"/>
          </a:p>
        </p:txBody>
      </p:sp>
      <p:sp>
        <p:nvSpPr>
          <p:cNvPr id="13" name="TextBox 12"/>
          <p:cNvSpPr txBox="1"/>
          <p:nvPr/>
        </p:nvSpPr>
        <p:spPr>
          <a:xfrm>
            <a:off x="1914974" y="1538969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IB</a:t>
            </a:r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4152470" y="6246205"/>
            <a:ext cx="15506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Absorption (A)</a:t>
            </a:r>
            <a:endParaRPr lang="en-US" dirty="0"/>
          </a:p>
        </p:txBody>
      </p:sp>
      <p:sp>
        <p:nvSpPr>
          <p:cNvPr id="15" name="TextBox 14"/>
          <p:cNvSpPr txBox="1"/>
          <p:nvPr/>
        </p:nvSpPr>
        <p:spPr>
          <a:xfrm>
            <a:off x="161261" y="3215436"/>
            <a:ext cx="145231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Real exchange rate</a:t>
            </a:r>
          </a:p>
          <a:p>
            <a:r>
              <a:rPr lang="en-US" dirty="0" smtClean="0"/>
              <a:t>P = </a:t>
            </a:r>
            <a:r>
              <a:rPr lang="en-US" dirty="0" err="1" smtClean="0"/>
              <a:t>eP</a:t>
            </a:r>
            <a:r>
              <a:rPr lang="en-US" baseline="-25000" dirty="0" err="1"/>
              <a:t>T</a:t>
            </a:r>
            <a:r>
              <a:rPr lang="en-US" dirty="0" smtClean="0"/>
              <a:t>*/P</a:t>
            </a:r>
            <a:r>
              <a:rPr lang="en-US" baseline="-25000" dirty="0"/>
              <a:t>N</a:t>
            </a:r>
          </a:p>
        </p:txBody>
      </p:sp>
      <p:cxnSp>
        <p:nvCxnSpPr>
          <p:cNvPr id="33" name="Straight Connector 32"/>
          <p:cNvCxnSpPr/>
          <p:nvPr/>
        </p:nvCxnSpPr>
        <p:spPr>
          <a:xfrm flipH="1">
            <a:off x="3198341" y="2366033"/>
            <a:ext cx="4049541" cy="3345558"/>
          </a:xfrm>
          <a:prstGeom prst="line">
            <a:avLst/>
          </a:prstGeom>
          <a:ln>
            <a:solidFill>
              <a:srgbClr val="604A7B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4" name="TextBox 33"/>
          <p:cNvSpPr txBox="1"/>
          <p:nvPr/>
        </p:nvSpPr>
        <p:spPr>
          <a:xfrm>
            <a:off x="7396255" y="1996701"/>
            <a:ext cx="5052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EB</a:t>
            </a:r>
            <a:r>
              <a:rPr lang="en-US" baseline="-25000" dirty="0" smtClean="0"/>
              <a:t>2</a:t>
            </a:r>
            <a:endParaRPr lang="en-US" baseline="-25000" dirty="0"/>
          </a:p>
        </p:txBody>
      </p:sp>
      <p:cxnSp>
        <p:nvCxnSpPr>
          <p:cNvPr id="16" name="Straight Arrow Connector 15"/>
          <p:cNvCxnSpPr/>
          <p:nvPr/>
        </p:nvCxnSpPr>
        <p:spPr>
          <a:xfrm flipV="1">
            <a:off x="4018311" y="3414685"/>
            <a:ext cx="1977925" cy="31232"/>
          </a:xfrm>
          <a:prstGeom prst="straightConnector1">
            <a:avLst/>
          </a:prstGeom>
          <a:ln>
            <a:prstDash val="dash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4757430" y="3045353"/>
            <a:ext cx="85731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err="1" smtClean="0">
                <a:latin typeface="Lucida Grande"/>
                <a:ea typeface="Lucida Grande"/>
                <a:cs typeface="Lucida Grande"/>
              </a:rPr>
              <a:t>Δ</a:t>
            </a:r>
            <a:r>
              <a:rPr lang="en-US" sz="1400" dirty="0" smtClean="0">
                <a:latin typeface="Lucida Grande"/>
                <a:ea typeface="Lucida Grande"/>
                <a:cs typeface="Lucida Grande"/>
              </a:rPr>
              <a:t> </a:t>
            </a:r>
            <a:r>
              <a:rPr lang="en-US" sz="1400" dirty="0" err="1" smtClean="0">
                <a:latin typeface="Lucida Grande"/>
                <a:ea typeface="Lucida Grande"/>
                <a:cs typeface="Lucida Grande"/>
              </a:rPr>
              <a:t>Forex</a:t>
            </a:r>
            <a:endParaRPr lang="en-US" sz="1400" dirty="0"/>
          </a:p>
        </p:txBody>
      </p:sp>
      <p:sp>
        <p:nvSpPr>
          <p:cNvPr id="19" name="TextBox 18"/>
          <p:cNvSpPr txBox="1"/>
          <p:nvPr/>
        </p:nvSpPr>
        <p:spPr>
          <a:xfrm>
            <a:off x="3774497" y="2983798"/>
            <a:ext cx="3182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A</a:t>
            </a:r>
            <a:endParaRPr lang="en-US" dirty="0"/>
          </a:p>
        </p:txBody>
      </p:sp>
      <p:sp>
        <p:nvSpPr>
          <p:cNvPr id="40" name="TextBox 39"/>
          <p:cNvSpPr txBox="1"/>
          <p:nvPr/>
        </p:nvSpPr>
        <p:spPr>
          <a:xfrm>
            <a:off x="6107228" y="3261251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B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301838" y="4031638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C</a:t>
            </a:r>
            <a:endParaRPr lang="en-US" dirty="0"/>
          </a:p>
        </p:txBody>
      </p:sp>
      <p:sp>
        <p:nvSpPr>
          <p:cNvPr id="22" name="TextBox 21"/>
          <p:cNvSpPr txBox="1"/>
          <p:nvPr/>
        </p:nvSpPr>
        <p:spPr>
          <a:xfrm>
            <a:off x="7396255" y="2891465"/>
            <a:ext cx="170288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Above IB</a:t>
            </a:r>
          </a:p>
          <a:p>
            <a:pPr algn="ctr"/>
            <a:r>
              <a:rPr lang="en-US" dirty="0" smtClean="0"/>
              <a:t> curve:   inflation</a:t>
            </a:r>
            <a:endParaRPr lang="en-US" dirty="0"/>
          </a:p>
        </p:txBody>
      </p:sp>
      <p:cxnSp>
        <p:nvCxnSpPr>
          <p:cNvPr id="32" name="Straight Arrow Connector 31"/>
          <p:cNvCxnSpPr/>
          <p:nvPr/>
        </p:nvCxnSpPr>
        <p:spPr>
          <a:xfrm flipH="1">
            <a:off x="4965633" y="3445917"/>
            <a:ext cx="874451" cy="646331"/>
          </a:xfrm>
          <a:prstGeom prst="straightConnector1">
            <a:avLst/>
          </a:prstGeom>
          <a:ln>
            <a:prstDash val="dash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5" name="TextBox 34"/>
          <p:cNvSpPr txBox="1"/>
          <p:nvPr/>
        </p:nvSpPr>
        <p:spPr>
          <a:xfrm>
            <a:off x="6885082" y="4092599"/>
            <a:ext cx="221405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Real exchange rate falls (appreciating) because P</a:t>
            </a:r>
            <a:r>
              <a:rPr lang="en-US" baseline="-25000" dirty="0" smtClean="0"/>
              <a:t>N</a:t>
            </a:r>
            <a:r>
              <a:rPr lang="en-US" dirty="0" smtClean="0"/>
              <a:t> increased</a:t>
            </a:r>
            <a:endParaRPr lang="en-US" dirty="0"/>
          </a:p>
        </p:txBody>
      </p:sp>
      <p:cxnSp>
        <p:nvCxnSpPr>
          <p:cNvPr id="37" name="Straight Arrow Connector 36"/>
          <p:cNvCxnSpPr/>
          <p:nvPr/>
        </p:nvCxnSpPr>
        <p:spPr>
          <a:xfrm flipH="1" flipV="1">
            <a:off x="6107228" y="4092248"/>
            <a:ext cx="777853" cy="308722"/>
          </a:xfrm>
          <a:prstGeom prst="straightConnector1">
            <a:avLst/>
          </a:prstGeom>
          <a:ln>
            <a:solidFill>
              <a:schemeClr val="accent4">
                <a:lumMod val="75000"/>
              </a:schemeClr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3" name="Straight Arrow Connector 52"/>
          <p:cNvCxnSpPr/>
          <p:nvPr/>
        </p:nvCxnSpPr>
        <p:spPr>
          <a:xfrm flipH="1">
            <a:off x="6662485" y="3369797"/>
            <a:ext cx="974324" cy="0"/>
          </a:xfrm>
          <a:prstGeom prst="straightConnector1">
            <a:avLst/>
          </a:prstGeom>
          <a:ln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3575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Application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Applies to many countries in which have a single large resource for export</a:t>
            </a:r>
          </a:p>
          <a:p>
            <a:r>
              <a:rPr lang="en-US" dirty="0" smtClean="0"/>
              <a:t>Examples</a:t>
            </a:r>
          </a:p>
          <a:p>
            <a:pPr lvl="1"/>
            <a:r>
              <a:rPr lang="en-US" dirty="0" smtClean="0"/>
              <a:t>Australia:		</a:t>
            </a:r>
            <a:r>
              <a:rPr lang="en-US" dirty="0"/>
              <a:t>g</a:t>
            </a:r>
            <a:r>
              <a:rPr lang="en-US" dirty="0" smtClean="0"/>
              <a:t>old rush, 19</a:t>
            </a:r>
            <a:r>
              <a:rPr lang="en-US" baseline="30000" dirty="0" smtClean="0"/>
              <a:t>th</a:t>
            </a:r>
            <a:r>
              <a:rPr lang="en-US" dirty="0" smtClean="0"/>
              <a:t> century</a:t>
            </a:r>
            <a:endParaRPr lang="en-US" dirty="0"/>
          </a:p>
          <a:p>
            <a:pPr lvl="1"/>
            <a:r>
              <a:rPr lang="en-US" dirty="0" smtClean="0"/>
              <a:t>Indonesia:		higher oil prices 1974 and 1979</a:t>
            </a:r>
          </a:p>
          <a:p>
            <a:pPr lvl="1"/>
            <a:r>
              <a:rPr lang="en-US" dirty="0" smtClean="0"/>
              <a:t>Venezuela:		oil exports in 2000s</a:t>
            </a:r>
          </a:p>
          <a:p>
            <a:pPr lvl="1"/>
            <a:r>
              <a:rPr lang="en-US" dirty="0" smtClean="0"/>
              <a:t>Azerbaijan:		oil exports in 2000s</a:t>
            </a:r>
          </a:p>
          <a:p>
            <a:pPr lvl="1"/>
            <a:r>
              <a:rPr lang="en-US" dirty="0" smtClean="0"/>
              <a:t>Russia:			oil and gas exports in 2000s</a:t>
            </a:r>
          </a:p>
          <a:p>
            <a:pPr lvl="1"/>
            <a:r>
              <a:rPr lang="en-US" dirty="0" smtClean="0"/>
              <a:t>Canada:		Athabasca oil sands in early 2000s</a:t>
            </a:r>
          </a:p>
        </p:txBody>
      </p:sp>
    </p:spTree>
    <p:extLst>
      <p:ext uri="{BB962C8B-B14F-4D97-AF65-F5344CB8AC3E}">
        <p14:creationId xmlns:p14="http://schemas.microsoft.com/office/powerpoint/2010/main" val="11076931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Large capital inflows</a:t>
            </a:r>
            <a:br>
              <a:rPr lang="en-US" dirty="0" smtClean="0"/>
            </a:br>
            <a:r>
              <a:rPr lang="en-US" dirty="0" smtClean="0"/>
              <a:t>(non resource)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Like the receipts from resources</a:t>
            </a:r>
          </a:p>
          <a:p>
            <a:pPr lvl="1"/>
            <a:r>
              <a:rPr lang="en-US" dirty="0" smtClean="0"/>
              <a:t>Large </a:t>
            </a:r>
            <a:r>
              <a:rPr lang="en-US" dirty="0" err="1" smtClean="0"/>
              <a:t>forex</a:t>
            </a:r>
            <a:r>
              <a:rPr lang="en-US" dirty="0" smtClean="0"/>
              <a:t> inflow</a:t>
            </a:r>
          </a:p>
          <a:p>
            <a:pPr lvl="1"/>
            <a:r>
              <a:rPr lang="en-US" dirty="0" smtClean="0"/>
              <a:t>Causes inflation</a:t>
            </a:r>
          </a:p>
          <a:p>
            <a:pPr lvl="1"/>
            <a:r>
              <a:rPr lang="en-US" dirty="0" smtClean="0"/>
              <a:t>Real appreciation of the exchange rate</a:t>
            </a:r>
          </a:p>
          <a:p>
            <a:pPr lvl="2"/>
            <a:r>
              <a:rPr lang="en-US" dirty="0"/>
              <a:t>E</a:t>
            </a:r>
            <a:r>
              <a:rPr lang="en-US" dirty="0" smtClean="0"/>
              <a:t>xports less competitive, imports cheaper</a:t>
            </a:r>
          </a:p>
          <a:p>
            <a:r>
              <a:rPr lang="en-US" dirty="0" smtClean="0"/>
              <a:t>Examples</a:t>
            </a:r>
          </a:p>
          <a:p>
            <a:pPr lvl="1"/>
            <a:r>
              <a:rPr lang="en-US" dirty="0" smtClean="0"/>
              <a:t>Portugal:	Gold, silver imports to Spain, Portugal 		16</a:t>
            </a:r>
            <a:r>
              <a:rPr lang="en-US" baseline="30000" dirty="0" smtClean="0"/>
              <a:t>th</a:t>
            </a:r>
            <a:r>
              <a:rPr lang="en-US" dirty="0" smtClean="0"/>
              <a:t> century</a:t>
            </a:r>
          </a:p>
          <a:p>
            <a:pPr lvl="1"/>
            <a:r>
              <a:rPr lang="en-US" dirty="0" smtClean="0"/>
              <a:t>City of London: since Big Bang reforms of 1986</a:t>
            </a:r>
          </a:p>
          <a:p>
            <a:pPr lvl="2"/>
            <a:r>
              <a:rPr lang="en-US" dirty="0" smtClean="0"/>
              <a:t>May have depressed manufacturing in north</a:t>
            </a:r>
          </a:p>
          <a:p>
            <a:pPr lvl="1"/>
            <a:r>
              <a:rPr lang="en-US" dirty="0" smtClean="0"/>
              <a:t>Thailand:	AFC</a:t>
            </a:r>
          </a:p>
          <a:p>
            <a:pPr lvl="1"/>
            <a:r>
              <a:rPr lang="en-US" dirty="0"/>
              <a:t>Somalia:		Ransom money from </a:t>
            </a:r>
            <a:r>
              <a:rPr lang="en-US" dirty="0" smtClean="0"/>
              <a:t>piracy?</a:t>
            </a:r>
            <a:endParaRPr lang="en-US" dirty="0"/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38550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2425</TotalTime>
  <Words>363</Words>
  <Application>Microsoft Macintosh PowerPoint</Application>
  <PresentationFormat>On-screen Show (4:3)</PresentationFormat>
  <Paragraphs>113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Macroeconomic  Management - 2</vt:lpstr>
      <vt:lpstr>Australian model</vt:lpstr>
      <vt:lpstr>Policy options</vt:lpstr>
      <vt:lpstr>Policy in the model</vt:lpstr>
      <vt:lpstr>Phase (policy) diagram 2 policy tools: e and A</vt:lpstr>
      <vt:lpstr>Dutch disease</vt:lpstr>
      <vt:lpstr>Dutch disease</vt:lpstr>
      <vt:lpstr>Dutch disease </vt:lpstr>
      <vt:lpstr>Application</vt:lpstr>
      <vt:lpstr>Large capital inflows (non resource)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Foreign Debt and Financial Crises</dc:title>
  <dc:creator>Akiko Vandenberg</dc:creator>
  <cp:lastModifiedBy>Akiko Vandenberg</cp:lastModifiedBy>
  <cp:revision>86</cp:revision>
  <cp:lastPrinted>2017-10-31T11:33:05Z</cp:lastPrinted>
  <dcterms:created xsi:type="dcterms:W3CDTF">2016-11-06T09:59:20Z</dcterms:created>
  <dcterms:modified xsi:type="dcterms:W3CDTF">2017-11-16T08:57:52Z</dcterms:modified>
</cp:coreProperties>
</file>