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6" r:id="rId3"/>
    <p:sldId id="278" r:id="rId4"/>
    <p:sldId id="279" r:id="rId5"/>
    <p:sldId id="280" r:id="rId6"/>
    <p:sldId id="281" r:id="rId7"/>
    <p:sldId id="282" r:id="rId8"/>
    <p:sldId id="286" r:id="rId9"/>
    <p:sldId id="283" r:id="rId10"/>
    <p:sldId id="285" r:id="rId11"/>
    <p:sldId id="277" r:id="rId12"/>
    <p:sldId id="257" r:id="rId13"/>
    <p:sldId id="258" r:id="rId14"/>
    <p:sldId id="260" r:id="rId15"/>
    <p:sldId id="261" r:id="rId16"/>
    <p:sldId id="262" r:id="rId17"/>
    <p:sldId id="263" r:id="rId18"/>
    <p:sldId id="267" r:id="rId19"/>
    <p:sldId id="265" r:id="rId20"/>
    <p:sldId id="266" r:id="rId21"/>
    <p:sldId id="268" r:id="rId22"/>
    <p:sldId id="269" r:id="rId23"/>
    <p:sldId id="271" r:id="rId24"/>
    <p:sldId id="27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56"/>
            <p14:sldId id="276"/>
            <p14:sldId id="278"/>
            <p14:sldId id="279"/>
            <p14:sldId id="280"/>
            <p14:sldId id="281"/>
            <p14:sldId id="282"/>
            <p14:sldId id="286"/>
            <p14:sldId id="283"/>
            <p14:sldId id="285"/>
            <p14:sldId id="277"/>
            <p14:sldId id="257"/>
            <p14:sldId id="258"/>
            <p14:sldId id="260"/>
            <p14:sldId id="261"/>
            <p14:sldId id="262"/>
            <p14:sldId id="263"/>
            <p14:sldId id="267"/>
            <p14:sldId id="265"/>
            <p14:sldId id="266"/>
            <p14:sldId id="268"/>
            <p14:sldId id="269"/>
            <p14:sldId id="271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-17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Net</a:t>
            </a:r>
            <a:r>
              <a:rPr lang="en-US" baseline="0" dirty="0" smtClean="0"/>
              <a:t> financial flow </a:t>
            </a:r>
            <a:r>
              <a:rPr lang="en-US" dirty="0" smtClean="0"/>
              <a:t>on an investment </a:t>
            </a:r>
          </a:p>
          <a:p>
            <a:pPr>
              <a:defRPr/>
            </a:pPr>
            <a:r>
              <a:rPr lang="en-US" dirty="0" smtClean="0"/>
              <a:t>per period</a:t>
            </a:r>
            <a:endParaRPr lang="en-US" dirty="0"/>
          </a:p>
        </c:rich>
      </c:tx>
      <c:layout>
        <c:manualLayout>
          <c:xMode val="edge"/>
          <c:yMode val="edge"/>
          <c:x val="0.194329721288577"/>
          <c:y val="0.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0688438077184796"/>
          <c:y val="0.104580639976741"/>
          <c:w val="0.918810513269175"/>
          <c:h val="0.8656047038895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Sheet1!$E$8</c:f>
              <c:strCache>
                <c:ptCount val="1"/>
                <c:pt idx="0">
                  <c:v>Cash flow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5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6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7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8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9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0"/>
            <c:invertIfNegative val="0"/>
            <c:bubble3D val="0"/>
            <c:spPr>
              <a:solidFill>
                <a:srgbClr val="4BACC6"/>
              </a:solidFill>
            </c:spPr>
          </c:dPt>
          <c:dPt>
            <c:idx val="11"/>
            <c:invertIfNegative val="0"/>
            <c:bubble3D val="0"/>
            <c:spPr>
              <a:solidFill>
                <a:srgbClr val="4BACC6"/>
              </a:solidFill>
            </c:spPr>
          </c:dPt>
          <c:cat>
            <c:numRef>
              <c:f>Sheet1!$D$9:$D$20</c:f>
              <c:numCache>
                <c:formatCode>General</c:formatCode>
                <c:ptCount val="12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  <c:pt idx="9">
                  <c:v>9.0</c:v>
                </c:pt>
                <c:pt idx="10">
                  <c:v>10.0</c:v>
                </c:pt>
                <c:pt idx="11">
                  <c:v>11.0</c:v>
                </c:pt>
              </c:numCache>
            </c:numRef>
          </c:cat>
          <c:val>
            <c:numRef>
              <c:f>Sheet1!$E$9:$E$20</c:f>
              <c:numCache>
                <c:formatCode>General</c:formatCode>
                <c:ptCount val="12"/>
                <c:pt idx="0">
                  <c:v>-1000.0</c:v>
                </c:pt>
                <c:pt idx="1">
                  <c:v>-1500.0</c:v>
                </c:pt>
                <c:pt idx="2">
                  <c:v>-300.0</c:v>
                </c:pt>
                <c:pt idx="3">
                  <c:v>400.0</c:v>
                </c:pt>
                <c:pt idx="4">
                  <c:v>500.0</c:v>
                </c:pt>
                <c:pt idx="5">
                  <c:v>800.0</c:v>
                </c:pt>
                <c:pt idx="6">
                  <c:v>800.0</c:v>
                </c:pt>
                <c:pt idx="7">
                  <c:v>800.0</c:v>
                </c:pt>
                <c:pt idx="8">
                  <c:v>800.0</c:v>
                </c:pt>
                <c:pt idx="9">
                  <c:v>800.0</c:v>
                </c:pt>
                <c:pt idx="10">
                  <c:v>800.0</c:v>
                </c:pt>
                <c:pt idx="11">
                  <c:v>1400.0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8919096"/>
        <c:axId val="2078922072"/>
      </c:barChart>
      <c:catAx>
        <c:axId val="2078919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8922072"/>
        <c:crosses val="autoZero"/>
        <c:auto val="1"/>
        <c:lblAlgn val="ctr"/>
        <c:lblOffset val="100"/>
        <c:noMultiLvlLbl val="0"/>
      </c:catAx>
      <c:valAx>
        <c:axId val="2078922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789190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0.14012</cdr:x>
      <cdr:y>0.87033</cdr:y>
    </cdr:from>
    <cdr:to>
      <cdr:x>0.25123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13627" y="4819466"/>
          <a:ext cx="486581" cy="718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Investment period</a:t>
          </a:r>
        </a:p>
        <a:p xmlns:a="http://schemas.openxmlformats.org/drawingml/2006/main">
          <a:r>
            <a:rPr lang="en-US" sz="1600" dirty="0" smtClean="0"/>
            <a:t>(0, 1, 2)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0.37999</cdr:x>
      <cdr:y>0.22517</cdr:y>
    </cdr:from>
    <cdr:to>
      <cdr:x>0.48305</cdr:x>
      <cdr:y>0.40426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664062" y="1246911"/>
          <a:ext cx="451328" cy="9917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Production period (2 to 11)</a:t>
          </a:r>
          <a:endParaRPr lang="en-US" sz="1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12/1/17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Investment and Savings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Week 7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Semester 1 – 2017 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00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2772432"/>
            <a:ext cx="7772400" cy="1362075"/>
          </a:xfrm>
        </p:spPr>
        <p:txBody>
          <a:bodyPr/>
          <a:lstStyle/>
          <a:p>
            <a:r>
              <a:rPr lang="en-US" dirty="0"/>
              <a:t>1</a:t>
            </a:r>
            <a:r>
              <a:rPr lang="en-US" dirty="0" smtClean="0"/>
              <a:t>. Savings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71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important?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Savings (S) is needed to finance investment (I)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oney has to come from somewhere</a:t>
            </a:r>
          </a:p>
          <a:p>
            <a:pPr lvl="1"/>
            <a:r>
              <a:rPr lang="en-US" dirty="0" smtClean="0"/>
              <a:t>In general terms S = I  </a:t>
            </a:r>
          </a:p>
          <a:p>
            <a:r>
              <a:rPr lang="en-US" dirty="0" smtClean="0"/>
              <a:t>Investment needed for:</a:t>
            </a:r>
          </a:p>
          <a:p>
            <a:pPr lvl="1"/>
            <a:r>
              <a:rPr lang="en-US" dirty="0" smtClean="0"/>
              <a:t>Productive capacity</a:t>
            </a:r>
          </a:p>
          <a:p>
            <a:pPr lvl="2"/>
            <a:r>
              <a:rPr lang="en-US" dirty="0" smtClean="0"/>
              <a:t> Factories, stores, offices, farms)</a:t>
            </a:r>
          </a:p>
          <a:p>
            <a:pPr lvl="1"/>
            <a:r>
              <a:rPr lang="en-US" dirty="0" smtClean="0"/>
              <a:t>Infrastructure</a:t>
            </a:r>
          </a:p>
          <a:p>
            <a:pPr lvl="2"/>
            <a:r>
              <a:rPr lang="en-US" dirty="0" smtClean="0"/>
              <a:t> Roads, schools, water supply, electricity generation</a:t>
            </a:r>
          </a:p>
          <a:p>
            <a:pPr lvl="2"/>
            <a:r>
              <a:rPr lang="en-US" dirty="0" smtClean="0"/>
              <a:t> Supports economic activity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653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does S come from?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Private savings</a:t>
            </a:r>
          </a:p>
          <a:p>
            <a:pPr lvl="1"/>
            <a:r>
              <a:rPr lang="en-US" dirty="0" smtClean="0"/>
              <a:t>Individuals, households, </a:t>
            </a:r>
            <a:r>
              <a:rPr lang="en-US" dirty="0"/>
              <a:t>s</a:t>
            </a:r>
            <a:r>
              <a:rPr lang="en-US" dirty="0" smtClean="0"/>
              <a:t>mall firms, farmers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Corporate savings</a:t>
            </a:r>
          </a:p>
          <a:p>
            <a:pPr lvl="1"/>
            <a:r>
              <a:rPr lang="en-US" dirty="0" smtClean="0"/>
              <a:t>Large, incorporated businesses; retained earnings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Government savings</a:t>
            </a:r>
          </a:p>
          <a:p>
            <a:pPr lvl="1"/>
            <a:r>
              <a:rPr lang="en-US" dirty="0" smtClean="0"/>
              <a:t>Budget surplus (more revenues than expenditures</a:t>
            </a:r>
          </a:p>
          <a:p>
            <a:pPr lvl="1"/>
            <a:r>
              <a:rPr lang="en-US" dirty="0" smtClean="0"/>
              <a:t>Can be used for government investment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Foreign savings</a:t>
            </a:r>
          </a:p>
          <a:p>
            <a:pPr lvl="1"/>
            <a:r>
              <a:rPr lang="en-US" dirty="0" smtClean="0"/>
              <a:t>Savings in other countries</a:t>
            </a:r>
          </a:p>
          <a:p>
            <a:pPr lvl="1"/>
            <a:r>
              <a:rPr lang="en-US" dirty="0" smtClean="0"/>
              <a:t>Channel to our country for investment</a:t>
            </a:r>
          </a:p>
          <a:p>
            <a:pPr lvl="1"/>
            <a:r>
              <a:rPr lang="en-US" dirty="0" smtClean="0"/>
              <a:t> Takes the form of: FDI, debt, stocks, bonds, remittances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788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get channeled?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Mainly through </a:t>
            </a:r>
            <a:r>
              <a:rPr lang="en-US" dirty="0" err="1" smtClean="0"/>
              <a:t>commecial</a:t>
            </a:r>
            <a:r>
              <a:rPr lang="en-US" dirty="0" smtClean="0"/>
              <a:t> banks</a:t>
            </a:r>
          </a:p>
          <a:p>
            <a:pPr lvl="1"/>
            <a:r>
              <a:rPr lang="en-US" dirty="0" smtClean="0"/>
              <a:t>People, households, companies save in banks</a:t>
            </a:r>
          </a:p>
          <a:p>
            <a:r>
              <a:rPr lang="en-US" dirty="0" smtClean="0"/>
              <a:t>Bank lends it out for investment</a:t>
            </a:r>
          </a:p>
          <a:p>
            <a:pPr lvl="1"/>
            <a:r>
              <a:rPr lang="en-US" dirty="0" smtClean="0"/>
              <a:t>Called “intermediation”</a:t>
            </a:r>
          </a:p>
          <a:p>
            <a:pPr lvl="1"/>
            <a:r>
              <a:rPr lang="en-US" dirty="0" smtClean="0"/>
              <a:t>Main function of the banking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145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induces saving?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Surplus</a:t>
            </a:r>
          </a:p>
          <a:p>
            <a:pPr lvl="1"/>
            <a:r>
              <a:rPr lang="en-US" dirty="0" smtClean="0"/>
              <a:t>Must generate a surplus</a:t>
            </a:r>
          </a:p>
          <a:p>
            <a:pPr lvl="2"/>
            <a:r>
              <a:rPr lang="en-US" dirty="0" smtClean="0"/>
              <a:t>S = Y – C</a:t>
            </a:r>
          </a:p>
          <a:p>
            <a:pPr lvl="2"/>
            <a:r>
              <a:rPr lang="en-US" dirty="0" smtClean="0"/>
              <a:t>Income (Y) that is not consumed (C) is saved</a:t>
            </a:r>
          </a:p>
          <a:p>
            <a:pPr lvl="1"/>
            <a:r>
              <a:rPr lang="en-US" dirty="0" smtClean="0"/>
              <a:t>Low income (poor) countries less surplus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Vehicles for saving</a:t>
            </a:r>
          </a:p>
          <a:p>
            <a:pPr lvl="1"/>
            <a:r>
              <a:rPr lang="en-US" dirty="0" smtClean="0"/>
              <a:t>Banks and other deposit institutions</a:t>
            </a:r>
          </a:p>
          <a:p>
            <a:pPr lvl="1"/>
            <a:r>
              <a:rPr lang="en-US" dirty="0" smtClean="0"/>
              <a:t>Extended network of bank branches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Remunerative savings opportunities</a:t>
            </a:r>
          </a:p>
          <a:p>
            <a:pPr lvl="1"/>
            <a:r>
              <a:rPr lang="en-US" dirty="0" smtClean="0"/>
              <a:t>Savings interest rate at banks</a:t>
            </a:r>
          </a:p>
          <a:p>
            <a:pPr lvl="1"/>
            <a:r>
              <a:rPr lang="en-US" dirty="0" smtClean="0"/>
              <a:t>Other securities that generate a return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138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 cycle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Households surplus changes with life cycle</a:t>
            </a:r>
          </a:p>
          <a:p>
            <a:pPr lvl="1"/>
            <a:r>
              <a:rPr lang="en-US" dirty="0" smtClean="0"/>
              <a:t>Save less when have dependents (children)</a:t>
            </a:r>
          </a:p>
          <a:p>
            <a:pPr lvl="1"/>
            <a:r>
              <a:rPr lang="en-US" dirty="0" smtClean="0"/>
              <a:t>Save less when retired (no income)</a:t>
            </a:r>
          </a:p>
          <a:p>
            <a:endParaRPr lang="en-US" dirty="0"/>
          </a:p>
          <a:p>
            <a:r>
              <a:rPr lang="en-US" dirty="0" smtClean="0"/>
              <a:t>Do countries with </a:t>
            </a:r>
            <a:r>
              <a:rPr lang="en-US" dirty="0" smtClean="0"/>
              <a:t>a high </a:t>
            </a:r>
            <a:r>
              <a:rPr lang="en-US" dirty="0" smtClean="0"/>
              <a:t>dependency ratios have </a:t>
            </a:r>
            <a:r>
              <a:rPr lang="en-US" dirty="0" smtClean="0"/>
              <a:t>lower</a:t>
            </a:r>
            <a:r>
              <a:rPr lang="en-US" dirty="0" smtClean="0"/>
              <a:t> </a:t>
            </a:r>
            <a:r>
              <a:rPr lang="en-US" dirty="0" smtClean="0"/>
              <a:t>savings?</a:t>
            </a:r>
          </a:p>
          <a:p>
            <a:pPr lvl="1"/>
            <a:r>
              <a:rPr lang="en-US" dirty="0" smtClean="0"/>
              <a:t>Working people versus non working (children or old people)</a:t>
            </a:r>
          </a:p>
          <a:p>
            <a:pPr lvl="1"/>
            <a:r>
              <a:rPr lang="en-US" dirty="0" smtClean="0"/>
              <a:t>No strong evidence that high dependency results in lower savings</a:t>
            </a:r>
            <a:endParaRPr lang="en-US" dirty="0" smtClean="0"/>
          </a:p>
          <a:p>
            <a:pPr lvl="1"/>
            <a:r>
              <a:rPr lang="en-US" dirty="0" smtClean="0"/>
              <a:t>Stronger evidence </a:t>
            </a:r>
            <a:r>
              <a:rPr lang="en-US" dirty="0" smtClean="0"/>
              <a:t>that </a:t>
            </a:r>
            <a:r>
              <a:rPr lang="en-US" dirty="0" smtClean="0"/>
              <a:t>high child</a:t>
            </a:r>
            <a:r>
              <a:rPr lang="en-US" dirty="0" smtClean="0"/>
              <a:t> dependency results in lower savings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East Asia</a:t>
            </a:r>
          </a:p>
          <a:p>
            <a:pPr lvl="1"/>
            <a:r>
              <a:rPr lang="en-US" dirty="0" smtClean="0"/>
              <a:t>Some </a:t>
            </a:r>
            <a:r>
              <a:rPr lang="en-US" dirty="0" smtClean="0"/>
              <a:t>countries had falling dependency ratio and high savings (and investment)</a:t>
            </a:r>
          </a:p>
          <a:p>
            <a:pPr lvl="1"/>
            <a:r>
              <a:rPr lang="en-US" dirty="0" smtClean="0"/>
              <a:t>Examples: Taiwan and South Korea; and China with one-child policy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805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See data on next slide.</a:t>
            </a:r>
          </a:p>
          <a:p>
            <a:endParaRPr lang="en-US" dirty="0"/>
          </a:p>
          <a:p>
            <a:r>
              <a:rPr lang="en-US" dirty="0"/>
              <a:t>E</a:t>
            </a:r>
            <a:r>
              <a:rPr lang="en-US" dirty="0" smtClean="0"/>
              <a:t>xplain why the figures in the two columns are different. </a:t>
            </a:r>
            <a:endParaRPr lang="en-US" dirty="0"/>
          </a:p>
          <a:p>
            <a:endParaRPr lang="en-US" dirty="0" smtClean="0"/>
          </a:p>
          <a:p>
            <a:pPr lvl="1"/>
            <a:r>
              <a:rPr lang="en-US" smtClean="0"/>
              <a:t>Doesn’t S = I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802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7807641"/>
              </p:ext>
            </p:extLst>
          </p:nvPr>
        </p:nvGraphicFramePr>
        <p:xfrm>
          <a:off x="457200" y="361336"/>
          <a:ext cx="8229600" cy="639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27122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Gross Domestic Savings</a:t>
                      </a:r>
                    </a:p>
                    <a:p>
                      <a:pPr algn="ctr"/>
                      <a:endParaRPr lang="en-US" sz="2000" dirty="0" smtClean="0"/>
                    </a:p>
                    <a:p>
                      <a:pPr algn="ctr"/>
                      <a:r>
                        <a:rPr lang="en-US" sz="2000" dirty="0" smtClean="0"/>
                        <a:t>(% of GDP)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2005-2009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Gross Capital</a:t>
                      </a:r>
                      <a:r>
                        <a:rPr lang="en-US" sz="2000" baseline="0" dirty="0" smtClean="0"/>
                        <a:t> Formation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(i.e. investment)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(% of GDP)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2005-2009</a:t>
                      </a:r>
                      <a:endParaRPr lang="en-US" sz="2000" dirty="0" smtClean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Country Income</a:t>
                      </a:r>
                      <a:r>
                        <a:rPr lang="en-US" sz="2000" b="1" baseline="0" dirty="0" smtClean="0"/>
                        <a:t> Level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Low income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23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Middle income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High income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Regions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East Asia and Pacific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38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Europe and C. Asia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23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Latin</a:t>
                      </a:r>
                      <a:r>
                        <a:rPr lang="en-US" sz="2000" baseline="0" dirty="0" smtClean="0"/>
                        <a:t> America and C.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21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Sub-Saharan Africa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21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South Asia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33</a:t>
                      </a:r>
                      <a:endParaRPr lang="en-US" sz="2000" dirty="0"/>
                    </a:p>
                  </a:txBody>
                  <a:tcPr/>
                </a:tc>
              </a:tr>
              <a:tr h="359689">
                <a:tc gridSpan="3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9689">
                <a:tc gridSpan="3">
                  <a:txBody>
                    <a:bodyPr/>
                    <a:lstStyle/>
                    <a:p>
                      <a:r>
                        <a:rPr lang="en-US" sz="1200" dirty="0" smtClean="0"/>
                        <a:t>Source: World Development Indicators, from Perkins </a:t>
                      </a:r>
                      <a:r>
                        <a:rPr lang="en-US" sz="1200" i="1" dirty="0" smtClean="0"/>
                        <a:t>et al</a:t>
                      </a:r>
                      <a:r>
                        <a:rPr lang="en-US" sz="1200" dirty="0" smtClean="0"/>
                        <a:t>. (2013), p. 375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7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758117"/>
              </p:ext>
            </p:extLst>
          </p:nvPr>
        </p:nvGraphicFramePr>
        <p:xfrm>
          <a:off x="457200" y="246819"/>
          <a:ext cx="8229600" cy="6401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27122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Gross Savings</a:t>
                      </a:r>
                    </a:p>
                    <a:p>
                      <a:pPr algn="ctr"/>
                      <a:endParaRPr lang="en-US" sz="2000" dirty="0" smtClean="0"/>
                    </a:p>
                    <a:p>
                      <a:pPr algn="ctr"/>
                      <a:r>
                        <a:rPr lang="en-US" sz="2000" dirty="0" smtClean="0"/>
                        <a:t>(% of GDP)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2015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Gross Capital</a:t>
                      </a:r>
                      <a:r>
                        <a:rPr lang="en-US" sz="2000" baseline="0" dirty="0" smtClean="0"/>
                        <a:t> Formation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(i.e. investment)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(% of GDP)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2015</a:t>
                      </a:r>
                      <a:endParaRPr lang="en-US" sz="2000" dirty="0" smtClean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Thailand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30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22</a:t>
                      </a:r>
                      <a:endParaRPr lang="en-US" sz="2000" b="1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34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21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22</a:t>
                      </a:r>
                      <a:endParaRPr lang="en-US" sz="2000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</a:t>
                      </a:r>
                      <a:endParaRPr lang="en-US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b="0" dirty="0" smtClean="0"/>
                        <a:t>India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</a:tr>
              <a:tr h="384325">
                <a:tc>
                  <a:txBody>
                    <a:bodyPr/>
                    <a:lstStyle/>
                    <a:p>
                      <a:r>
                        <a:rPr lang="en-US" sz="2000" b="0" dirty="0" smtClean="0"/>
                        <a:t>Japan</a:t>
                      </a:r>
                      <a:endParaRPr lang="en-US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59689">
                <a:tc gridSpan="3">
                  <a:txBody>
                    <a:bodyPr/>
                    <a:lstStyle/>
                    <a:p>
                      <a:r>
                        <a:rPr lang="en-US" sz="1200" dirty="0" smtClean="0"/>
                        <a:t>Source: World Development Indicators, (2017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105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079262"/>
            <a:ext cx="7772400" cy="1362075"/>
          </a:xfrm>
        </p:spPr>
        <p:txBody>
          <a:bodyPr/>
          <a:lstStyle/>
          <a:p>
            <a:r>
              <a:rPr lang="en-US" dirty="0" smtClean="0"/>
              <a:t>2. INvestment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60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and Savings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Who invests</a:t>
            </a:r>
          </a:p>
          <a:p>
            <a:pPr lvl="1"/>
            <a:r>
              <a:rPr lang="en-US" dirty="0" smtClean="0"/>
              <a:t>Domestic </a:t>
            </a:r>
            <a:r>
              <a:rPr lang="en-US" dirty="0"/>
              <a:t>p</a:t>
            </a:r>
            <a:r>
              <a:rPr lang="en-US" dirty="0" smtClean="0"/>
              <a:t>rivate sector</a:t>
            </a:r>
          </a:p>
          <a:p>
            <a:pPr lvl="2"/>
            <a:r>
              <a:rPr lang="en-US" dirty="0" smtClean="0"/>
              <a:t>Firms, farms, individuals</a:t>
            </a:r>
          </a:p>
          <a:p>
            <a:pPr lvl="2"/>
            <a:r>
              <a:rPr lang="en-US" dirty="0" smtClean="0"/>
              <a:t>Private investment</a:t>
            </a:r>
          </a:p>
          <a:p>
            <a:pPr lvl="1"/>
            <a:r>
              <a:rPr lang="en-US" dirty="0" smtClean="0"/>
              <a:t>Government</a:t>
            </a:r>
          </a:p>
          <a:p>
            <a:pPr lvl="2"/>
            <a:r>
              <a:rPr lang="en-US" dirty="0" smtClean="0"/>
              <a:t>Public investment</a:t>
            </a:r>
          </a:p>
          <a:p>
            <a:pPr lvl="1"/>
            <a:r>
              <a:rPr lang="en-US" dirty="0" smtClean="0"/>
              <a:t>Foreigners</a:t>
            </a:r>
          </a:p>
          <a:p>
            <a:pPr lvl="2"/>
            <a:r>
              <a:rPr lang="en-US" dirty="0" smtClean="0"/>
              <a:t>Private investment</a:t>
            </a:r>
          </a:p>
          <a:p>
            <a:pPr lvl="3"/>
            <a:r>
              <a:rPr lang="en-US" dirty="0" smtClean="0"/>
              <a:t>FDI</a:t>
            </a:r>
          </a:p>
          <a:p>
            <a:pPr lvl="3"/>
            <a:r>
              <a:rPr lang="en-US" dirty="0" smtClean="0"/>
              <a:t>Portfolio investment (stocks in a company, non controlling)</a:t>
            </a:r>
          </a:p>
          <a:p>
            <a:pPr lvl="3"/>
            <a:r>
              <a:rPr lang="en-US" dirty="0" smtClean="0"/>
              <a:t>Private loans</a:t>
            </a:r>
          </a:p>
          <a:p>
            <a:pPr lvl="3"/>
            <a:r>
              <a:rPr lang="en-US" dirty="0" smtClean="0"/>
              <a:t>Aid loans (World Bank, ADB)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447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Deciding to invest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Decision on how to investment</a:t>
            </a:r>
          </a:p>
          <a:p>
            <a:pPr lvl="1"/>
            <a:r>
              <a:rPr lang="en-US" dirty="0" smtClean="0"/>
              <a:t>Conduct a financial analysis</a:t>
            </a:r>
          </a:p>
          <a:p>
            <a:r>
              <a:rPr lang="en-US" dirty="0" smtClean="0"/>
              <a:t>Do returns (revenues, benefits) cover costs and generate profits?</a:t>
            </a:r>
          </a:p>
          <a:p>
            <a:endParaRPr lang="en-US" dirty="0"/>
          </a:p>
          <a:p>
            <a:r>
              <a:rPr lang="en-US" dirty="0"/>
              <a:t>Return = </a:t>
            </a:r>
            <a:r>
              <a:rPr lang="en-US" dirty="0" smtClean="0"/>
              <a:t>Benefits (revenues) – Cost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But</a:t>
            </a:r>
          </a:p>
          <a:p>
            <a:pPr lvl="1"/>
            <a:r>
              <a:rPr lang="en-US" dirty="0" smtClean="0"/>
              <a:t>Main investment </a:t>
            </a:r>
            <a:r>
              <a:rPr lang="en-US" dirty="0"/>
              <a:t>costs in early years </a:t>
            </a:r>
          </a:p>
          <a:p>
            <a:pPr lvl="2"/>
            <a:r>
              <a:rPr lang="en-US" dirty="0"/>
              <a:t>Buy land, build factory, purchase machinery</a:t>
            </a:r>
          </a:p>
          <a:p>
            <a:pPr lvl="1"/>
            <a:r>
              <a:rPr lang="en-US" dirty="0"/>
              <a:t>Revenues </a:t>
            </a:r>
            <a:r>
              <a:rPr lang="en-US" dirty="0" smtClean="0"/>
              <a:t>come later</a:t>
            </a:r>
            <a:endParaRPr lang="en-US" dirty="0"/>
          </a:p>
          <a:p>
            <a:pPr lvl="2"/>
            <a:r>
              <a:rPr lang="en-US" dirty="0" smtClean="0"/>
              <a:t>When the </a:t>
            </a:r>
            <a:r>
              <a:rPr lang="en-US" dirty="0"/>
              <a:t>investment is up and </a:t>
            </a:r>
            <a:r>
              <a:rPr lang="en-US" dirty="0" smtClean="0"/>
              <a:t>running</a:t>
            </a:r>
          </a:p>
          <a:p>
            <a:pPr lvl="1"/>
            <a:endParaRPr lang="en-US" dirty="0"/>
          </a:p>
          <a:p>
            <a:r>
              <a:rPr lang="en-US" dirty="0"/>
              <a:t>Money is more valuable in the current years than in future years</a:t>
            </a:r>
          </a:p>
          <a:p>
            <a:pPr lvl="1"/>
            <a:r>
              <a:rPr lang="en-US" dirty="0"/>
              <a:t>Therefore need to discount the values of later years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89158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Net present value (NPV)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Calculate NPV of an investment</a:t>
            </a:r>
          </a:p>
          <a:p>
            <a:pPr lvl="1"/>
            <a:r>
              <a:rPr lang="en-US" dirty="0" smtClean="0"/>
              <a:t>B</a:t>
            </a:r>
            <a:r>
              <a:rPr lang="en-US" dirty="0"/>
              <a:t>y</a:t>
            </a:r>
            <a:r>
              <a:rPr lang="en-US" dirty="0" smtClean="0"/>
              <a:t> discounting future (revenues and cost)</a:t>
            </a:r>
          </a:p>
          <a:p>
            <a:pPr lvl="1"/>
            <a:r>
              <a:rPr lang="en-US" dirty="0" smtClean="0"/>
              <a:t>Give it a ‘present’ (current value)</a:t>
            </a:r>
          </a:p>
          <a:p>
            <a:endParaRPr lang="en-US" dirty="0" smtClean="0"/>
          </a:p>
          <a:p>
            <a:r>
              <a:rPr lang="en-US" dirty="0"/>
              <a:t>D</a:t>
            </a:r>
            <a:r>
              <a:rPr lang="en-US" dirty="0" smtClean="0"/>
              <a:t>iscount rate is opportunity cost</a:t>
            </a:r>
          </a:p>
          <a:p>
            <a:pPr lvl="1"/>
            <a:r>
              <a:rPr lang="en-US" dirty="0" smtClean="0"/>
              <a:t>Of putting investment in:</a:t>
            </a:r>
          </a:p>
          <a:p>
            <a:pPr lvl="2"/>
            <a:r>
              <a:rPr lang="en-US" dirty="0" smtClean="0"/>
              <a:t>Savings account</a:t>
            </a:r>
          </a:p>
          <a:p>
            <a:pPr lvl="2"/>
            <a:r>
              <a:rPr lang="en-US" dirty="0" smtClean="0"/>
              <a:t>Bonds</a:t>
            </a:r>
          </a:p>
          <a:p>
            <a:pPr lvl="2"/>
            <a:r>
              <a:rPr lang="en-US" dirty="0" smtClean="0"/>
              <a:t>Alternative investment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391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2546884"/>
              </p:ext>
            </p:extLst>
          </p:nvPr>
        </p:nvGraphicFramePr>
        <p:xfrm>
          <a:off x="2446381" y="588618"/>
          <a:ext cx="4707952" cy="5537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54333" y="2666446"/>
            <a:ext cx="19896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Positive figures:</a:t>
            </a:r>
          </a:p>
          <a:p>
            <a:r>
              <a:rPr lang="en-US" sz="1600" dirty="0" smtClean="0"/>
              <a:t>Revenues &gt; expenses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16840" y="3783785"/>
            <a:ext cx="23443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Negative figures:</a:t>
            </a:r>
          </a:p>
          <a:p>
            <a:r>
              <a:rPr lang="en-US" dirty="0" smtClean="0"/>
              <a:t>Revenues &lt; expenses</a:t>
            </a:r>
          </a:p>
          <a:p>
            <a:r>
              <a:rPr lang="en-US" sz="1600" dirty="0" smtClean="0"/>
              <a:t>0, 1: not producing yet</a:t>
            </a:r>
          </a:p>
          <a:p>
            <a:r>
              <a:rPr lang="en-US" sz="1600" dirty="0" smtClean="0"/>
              <a:t>2: Start to produce, but not full capacity</a:t>
            </a:r>
          </a:p>
        </p:txBody>
      </p:sp>
    </p:spTree>
    <p:extLst>
      <p:ext uri="{BB962C8B-B14F-4D97-AF65-F5344CB8AC3E}">
        <p14:creationId xmlns:p14="http://schemas.microsoft.com/office/powerpoint/2010/main" val="3572531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present value (NPV)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NPV = </a:t>
            </a:r>
            <a:r>
              <a:rPr lang="en-US" sz="4100" dirty="0" err="1" smtClean="0"/>
              <a:t>Σ</a:t>
            </a:r>
            <a:r>
              <a:rPr lang="en-US" dirty="0" smtClean="0"/>
              <a:t> (B - C)/(1+i)</a:t>
            </a:r>
            <a:r>
              <a:rPr lang="en-US" baseline="30000" dirty="0" smtClean="0"/>
              <a:t>t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B = benefits (revenues)</a:t>
            </a:r>
          </a:p>
          <a:p>
            <a:pPr lvl="1"/>
            <a:r>
              <a:rPr lang="en-US" dirty="0" smtClean="0"/>
              <a:t>C = costs</a:t>
            </a:r>
          </a:p>
          <a:p>
            <a:pPr lvl="1"/>
            <a:r>
              <a:rPr lang="en-US" dirty="0" err="1" smtClean="0"/>
              <a:t>i</a:t>
            </a:r>
            <a:r>
              <a:rPr lang="en-US" dirty="0" smtClean="0"/>
              <a:t> = discount rate (cost of capital or interest rate)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 = time (years)</a:t>
            </a:r>
          </a:p>
          <a:p>
            <a:endParaRPr lang="en-US" dirty="0"/>
          </a:p>
          <a:p>
            <a:r>
              <a:rPr lang="en-US" dirty="0" smtClean="0"/>
              <a:t>NPV &gt; 0</a:t>
            </a:r>
          </a:p>
          <a:p>
            <a:pPr lvl="1"/>
            <a:r>
              <a:rPr lang="en-US" dirty="0" smtClean="0"/>
              <a:t>Profitable (invest)</a:t>
            </a:r>
          </a:p>
          <a:p>
            <a:pPr lvl="1"/>
            <a:r>
              <a:rPr lang="en-US" dirty="0" smtClean="0"/>
              <a:t>Covers costs, including cost of capital, and anything over zero </a:t>
            </a:r>
          </a:p>
          <a:p>
            <a:r>
              <a:rPr lang="en-US" dirty="0" smtClean="0"/>
              <a:t>NPV &lt; 0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ot profitable (don’t invest)</a:t>
            </a:r>
          </a:p>
          <a:p>
            <a:pPr lvl="1"/>
            <a:r>
              <a:rPr lang="en-US" dirty="0" smtClean="0"/>
              <a:t>Not covering costs, including cost of capital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Choosing between alternative investments:</a:t>
            </a:r>
          </a:p>
          <a:p>
            <a:pPr lvl="1"/>
            <a:r>
              <a:rPr lang="en-US" dirty="0" smtClean="0"/>
              <a:t>Choose highest NPV</a:t>
            </a:r>
          </a:p>
          <a:p>
            <a:pPr lvl="1"/>
            <a:r>
              <a:rPr lang="en-US" dirty="0" smtClean="0"/>
              <a:t>NPV</a:t>
            </a:r>
            <a:r>
              <a:rPr lang="en-US" baseline="-25000" dirty="0" smtClean="0"/>
              <a:t>1</a:t>
            </a:r>
            <a:r>
              <a:rPr lang="en-US" dirty="0" smtClean="0"/>
              <a:t> &gt; NPV</a:t>
            </a:r>
            <a:r>
              <a:rPr lang="en-US" baseline="-25000" dirty="0" smtClean="0"/>
              <a:t>2</a:t>
            </a:r>
            <a:r>
              <a:rPr lang="en-US" dirty="0" smtClean="0"/>
              <a:t>, therefore choose NPV</a:t>
            </a:r>
            <a:r>
              <a:rPr lang="en-US" baseline="-25000" dirty="0" smtClean="0"/>
              <a:t>1 </a:t>
            </a:r>
            <a:r>
              <a:rPr lang="en-US" dirty="0" smtClean="0"/>
              <a:t>for investment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011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rate of return - IRR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Very similar to NPV</a:t>
            </a:r>
          </a:p>
          <a:p>
            <a:r>
              <a:rPr lang="en-US" dirty="0" smtClean="0"/>
              <a:t>Solve for the (internal) rate of return (</a:t>
            </a:r>
            <a:r>
              <a:rPr lang="en-US" dirty="0" err="1" smtClean="0"/>
              <a:t>i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/>
              <a:t>NPV = </a:t>
            </a:r>
            <a:r>
              <a:rPr lang="en-US" dirty="0" err="1" smtClean="0"/>
              <a:t>Σ</a:t>
            </a:r>
            <a:r>
              <a:rPr lang="en-US" dirty="0" smtClean="0"/>
              <a:t> (B - C) / (1+i)</a:t>
            </a:r>
            <a:r>
              <a:rPr lang="en-US" baseline="30000" dirty="0" smtClean="0"/>
              <a:t>t</a:t>
            </a:r>
            <a:endParaRPr lang="en-US" dirty="0" smtClean="0"/>
          </a:p>
          <a:p>
            <a:r>
              <a:rPr lang="en-US" dirty="0" smtClean="0"/>
              <a:t>Set NPV = 0</a:t>
            </a:r>
          </a:p>
          <a:p>
            <a:r>
              <a:rPr lang="en-US" dirty="0" smtClean="0"/>
              <a:t>Solve for </a:t>
            </a:r>
            <a:r>
              <a:rPr lang="en-US" dirty="0" err="1"/>
              <a:t>i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Decision to invest</a:t>
            </a:r>
          </a:p>
          <a:p>
            <a:pPr lvl="1"/>
            <a:r>
              <a:rPr lang="en-US" dirty="0" smtClean="0"/>
              <a:t>Must be: </a:t>
            </a:r>
            <a:r>
              <a:rPr lang="en-US" dirty="0"/>
              <a:t>&gt;</a:t>
            </a:r>
            <a:r>
              <a:rPr lang="en-US" dirty="0" smtClean="0"/>
              <a:t> cost of capital (i.e. borrowing interest rate)</a:t>
            </a:r>
          </a:p>
          <a:p>
            <a:pPr lvl="1"/>
            <a:r>
              <a:rPr lang="en-US" dirty="0" smtClean="0"/>
              <a:t>Cost of capital is say 6%, if </a:t>
            </a:r>
            <a:r>
              <a:rPr lang="en-US" dirty="0" err="1" smtClean="0"/>
              <a:t>i</a:t>
            </a:r>
            <a:r>
              <a:rPr lang="en-US" dirty="0" smtClean="0"/>
              <a:t>= 8% will invest, if </a:t>
            </a:r>
            <a:r>
              <a:rPr lang="en-US" dirty="0" err="1" smtClean="0"/>
              <a:t>i</a:t>
            </a:r>
            <a:r>
              <a:rPr lang="en-US" dirty="0" smtClean="0"/>
              <a:t> = 5%, will not invest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Decision between alternative investments</a:t>
            </a:r>
          </a:p>
          <a:p>
            <a:pPr lvl="1"/>
            <a:r>
              <a:rPr lang="en-US" dirty="0" smtClean="0"/>
              <a:t>Higher IRR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631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FIRR and EIRR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Private projects </a:t>
            </a:r>
          </a:p>
          <a:p>
            <a:pPr lvl="1"/>
            <a:r>
              <a:rPr lang="en-US" dirty="0" smtClean="0"/>
              <a:t>Financial internal rate of return (FIRR)</a:t>
            </a:r>
          </a:p>
          <a:p>
            <a:pPr lvl="1"/>
            <a:r>
              <a:rPr lang="en-US" dirty="0" smtClean="0"/>
              <a:t>Use NPV or IRR calculation</a:t>
            </a:r>
          </a:p>
          <a:p>
            <a:pPr lvl="1"/>
            <a:r>
              <a:rPr lang="en-US" dirty="0" smtClean="0"/>
              <a:t>Just things of profit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Pubic projects </a:t>
            </a:r>
          </a:p>
          <a:p>
            <a:pPr lvl="1"/>
            <a:r>
              <a:rPr lang="en-US" dirty="0" smtClean="0"/>
              <a:t>Economic internal rate of return (EIRR)</a:t>
            </a:r>
          </a:p>
          <a:p>
            <a:pPr lvl="1"/>
            <a:r>
              <a:rPr lang="en-US" dirty="0" smtClean="0"/>
              <a:t>Use NPV or IRR calculation</a:t>
            </a:r>
          </a:p>
          <a:p>
            <a:pPr lvl="2"/>
            <a:r>
              <a:rPr lang="en-US" dirty="0" smtClean="0"/>
              <a:t>But add non-direct costs and benefits</a:t>
            </a:r>
          </a:p>
          <a:p>
            <a:pPr lvl="2"/>
            <a:r>
              <a:rPr lang="en-US" dirty="0" smtClean="0"/>
              <a:t>Think of impact on economy</a:t>
            </a:r>
          </a:p>
          <a:p>
            <a:pPr lvl="1"/>
            <a:r>
              <a:rPr lang="en-US" dirty="0" smtClean="0"/>
              <a:t>There may be not revenue stream</a:t>
            </a:r>
          </a:p>
          <a:p>
            <a:pPr lvl="2"/>
            <a:r>
              <a:rPr lang="en-US" dirty="0" smtClean="0"/>
              <a:t>Such as building road</a:t>
            </a:r>
          </a:p>
          <a:p>
            <a:pPr lvl="2"/>
            <a:r>
              <a:rPr lang="en-US" dirty="0" smtClean="0"/>
              <a:t>We have costs, but no revenues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9709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Public project:</a:t>
            </a:r>
            <a:br>
              <a:rPr lang="en-US" dirty="0" smtClean="0"/>
            </a:br>
            <a:r>
              <a:rPr lang="en-US" dirty="0" smtClean="0"/>
              <a:t>Road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Costs:  Building it and maintaining it</a:t>
            </a:r>
          </a:p>
          <a:p>
            <a:endParaRPr lang="en-US" dirty="0"/>
          </a:p>
          <a:p>
            <a:r>
              <a:rPr lang="en-US" dirty="0" smtClean="0"/>
              <a:t>Benefits</a:t>
            </a:r>
          </a:p>
          <a:p>
            <a:pPr lvl="1"/>
            <a:r>
              <a:rPr lang="en-US" dirty="0" smtClean="0"/>
              <a:t>Revenues </a:t>
            </a:r>
            <a:r>
              <a:rPr lang="en-US" dirty="0"/>
              <a:t>i</a:t>
            </a:r>
            <a:r>
              <a:rPr lang="en-US" dirty="0" smtClean="0"/>
              <a:t>f a toll road</a:t>
            </a:r>
          </a:p>
          <a:p>
            <a:pPr lvl="1"/>
            <a:r>
              <a:rPr lang="en-US" dirty="0" smtClean="0"/>
              <a:t>No revenues if not a toll road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What are the benefits?</a:t>
            </a:r>
            <a:endParaRPr lang="en-US" dirty="0"/>
          </a:p>
          <a:p>
            <a:pPr lvl="1"/>
            <a:r>
              <a:rPr lang="en-US" dirty="0" smtClean="0"/>
              <a:t>Time savings for people (going to work, school, hospital)</a:t>
            </a:r>
          </a:p>
          <a:p>
            <a:pPr lvl="1"/>
            <a:r>
              <a:rPr lang="en-US" dirty="0" smtClean="0"/>
              <a:t>Movement of supplies from and goods to markets</a:t>
            </a:r>
          </a:p>
          <a:p>
            <a:pPr lvl="2"/>
            <a:r>
              <a:rPr lang="en-US" dirty="0" smtClean="0"/>
              <a:t>Think of a rural road</a:t>
            </a:r>
          </a:p>
          <a:p>
            <a:pPr lvl="1"/>
            <a:r>
              <a:rPr lang="en-US" dirty="0" smtClean="0"/>
              <a:t>Reduced repairs on vehicles</a:t>
            </a:r>
          </a:p>
          <a:p>
            <a:r>
              <a:rPr lang="en-US" dirty="0" smtClean="0"/>
              <a:t>Need to assign a monetary value to these</a:t>
            </a:r>
          </a:p>
          <a:p>
            <a:pPr lvl="2"/>
            <a:r>
              <a:rPr lang="en-US" dirty="0" smtClean="0"/>
              <a:t>And use in the NPV or IRR calculation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370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water system investment</a:t>
            </a:r>
          </a:p>
          <a:p>
            <a:pPr lvl="1"/>
            <a:r>
              <a:rPr lang="en-US" dirty="0" smtClean="0"/>
              <a:t>Water piped/pumped into homes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eople no longer get from a communal pump or buy from a water seller</a:t>
            </a:r>
            <a:endParaRPr lang="en-US" dirty="0"/>
          </a:p>
          <a:p>
            <a:pPr lvl="1"/>
            <a:r>
              <a:rPr lang="en-US" dirty="0" smtClean="0"/>
              <a:t>Quality of water also improves</a:t>
            </a:r>
          </a:p>
          <a:p>
            <a:endParaRPr lang="en-US" dirty="0" smtClean="0"/>
          </a:p>
          <a:p>
            <a:r>
              <a:rPr lang="en-US" dirty="0" smtClean="0"/>
              <a:t>What are the benefits of the investment?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977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climate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Macroeconomic stability</a:t>
            </a:r>
          </a:p>
          <a:p>
            <a:endParaRPr lang="en-US" dirty="0" smtClean="0"/>
          </a:p>
          <a:p>
            <a:r>
              <a:rPr lang="en-US" dirty="0" smtClean="0"/>
              <a:t>Political stability</a:t>
            </a:r>
          </a:p>
          <a:p>
            <a:endParaRPr lang="en-US" dirty="0" smtClean="0"/>
          </a:p>
          <a:p>
            <a:r>
              <a:rPr lang="en-US" dirty="0" smtClean="0"/>
              <a:t>Production (Factor) Costs</a:t>
            </a:r>
          </a:p>
          <a:p>
            <a:endParaRPr lang="en-US" dirty="0" smtClean="0"/>
          </a:p>
          <a:p>
            <a:r>
              <a:rPr lang="en-US" dirty="0" smtClean="0"/>
              <a:t>Regulation</a:t>
            </a:r>
            <a:endParaRPr lang="en-US" dirty="0"/>
          </a:p>
          <a:p>
            <a:pPr lvl="1"/>
            <a:r>
              <a:rPr lang="en-US" dirty="0" smtClean="0"/>
              <a:t>Doing Business Indicators</a:t>
            </a:r>
          </a:p>
          <a:p>
            <a:pPr lvl="2"/>
            <a:r>
              <a:rPr lang="en-US" dirty="0" smtClean="0"/>
              <a:t>Developed by the World Bank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388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6682226"/>
              </p:ext>
            </p:extLst>
          </p:nvPr>
        </p:nvGraphicFramePr>
        <p:xfrm>
          <a:off x="135332" y="333144"/>
          <a:ext cx="8900663" cy="6063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4113"/>
                <a:gridCol w="5496550"/>
              </a:tblGrid>
              <a:tr h="1145165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Doing Business: </a:t>
                      </a:r>
                    </a:p>
                    <a:p>
                      <a:pPr algn="ctr"/>
                      <a:r>
                        <a:rPr lang="en-US" sz="2800" dirty="0" smtClean="0"/>
                        <a:t>Regulatory</a:t>
                      </a:r>
                      <a:r>
                        <a:rPr lang="en-US" sz="2800" baseline="0" dirty="0" smtClean="0"/>
                        <a:t> environment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1. Starting a business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Procedures, time,</a:t>
                      </a:r>
                      <a:r>
                        <a:rPr lang="en-US" baseline="0" dirty="0" smtClean="0"/>
                        <a:t> cost, paid in capital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2. Dealing with construction permits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Procedures, time and cost build warehouse</a:t>
                      </a:r>
                      <a:endParaRPr lang="en-US" dirty="0"/>
                    </a:p>
                  </a:txBody>
                  <a:tcPr/>
                </a:tc>
              </a:tr>
              <a:tr h="689977">
                <a:tc>
                  <a:txBody>
                    <a:bodyPr/>
                    <a:lstStyle/>
                    <a:p>
                      <a:r>
                        <a:rPr lang="en-US" dirty="0" smtClean="0"/>
                        <a:t>3. Getting electricity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 time,</a:t>
                      </a:r>
                      <a:r>
                        <a:rPr lang="en-US" baseline="0" dirty="0" smtClean="0"/>
                        <a:t> cost, reliability of getting connected to the grid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4. Registering property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Procedures</a:t>
                      </a:r>
                      <a:r>
                        <a:rPr lang="en-US" baseline="0" dirty="0" smtClean="0"/>
                        <a:t>, time, cost, quality of admin</a:t>
                      </a:r>
                      <a:endParaRPr lang="en-US" dirty="0"/>
                    </a:p>
                  </a:txBody>
                  <a:tcPr/>
                </a:tc>
              </a:tr>
              <a:tr h="389818">
                <a:tc>
                  <a:txBody>
                    <a:bodyPr/>
                    <a:lstStyle/>
                    <a:p>
                      <a:r>
                        <a:rPr lang="en-US" dirty="0" smtClean="0"/>
                        <a:t>5. Getting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Moveable collateral laws and credit information systems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6. Protecting minority</a:t>
                      </a:r>
                      <a:r>
                        <a:rPr lang="en-US" baseline="0" dirty="0" smtClean="0"/>
                        <a:t> investors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Rights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7. Paying taxes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Payments, time and tax rate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8. Trading across borders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and costs of exporting</a:t>
                      </a:r>
                      <a:r>
                        <a:rPr lang="en-US" baseline="0" dirty="0" smtClean="0"/>
                        <a:t> and importing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9. Enforcing contracts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Time,  cost to resolve commercial dispute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10. Resolving insolvency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Time, cost,</a:t>
                      </a:r>
                      <a:r>
                        <a:rPr lang="en-US" baseline="0" dirty="0" smtClean="0"/>
                        <a:t> outcome and recovery rate</a:t>
                      </a:r>
                      <a:endParaRPr lang="en-US" dirty="0"/>
                    </a:p>
                  </a:txBody>
                  <a:tcPr/>
                </a:tc>
              </a:tr>
              <a:tr h="399748">
                <a:tc>
                  <a:txBody>
                    <a:bodyPr/>
                    <a:lstStyle/>
                    <a:p>
                      <a:r>
                        <a:rPr lang="en-US" dirty="0" smtClean="0"/>
                        <a:t>11. Labor market regulation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Flexibility of employment regulation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806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0762855"/>
              </p:ext>
            </p:extLst>
          </p:nvPr>
        </p:nvGraphicFramePr>
        <p:xfrm>
          <a:off x="457200" y="208722"/>
          <a:ext cx="8229600" cy="6507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0315"/>
                <a:gridCol w="2604485"/>
                <a:gridCol w="1497107"/>
                <a:gridCol w="2617693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Doing Business: Country Ranking</a:t>
                      </a:r>
                    </a:p>
                    <a:p>
                      <a:pPr algn="ctr"/>
                      <a:r>
                        <a:rPr lang="en-US" sz="2800" dirty="0" smtClean="0"/>
                        <a:t>(190 economies)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Overall Rank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Country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Overall Rank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Country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New Zealand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Hong Kong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Norway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Macedonia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 Sudan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Taiwan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187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Venezuela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Estonia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188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Libya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Finland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Eritrea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Latvia</a:t>
                      </a:r>
                      <a:endParaRPr lang="en-US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Somalia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04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Doing Business - Thailand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248202"/>
              </p:ext>
            </p:extLst>
          </p:nvPr>
        </p:nvGraphicFramePr>
        <p:xfrm>
          <a:off x="457200" y="1449664"/>
          <a:ext cx="8543237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781"/>
                <a:gridCol w="4326905"/>
                <a:gridCol w="3049551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Rank out of 190 countries  (</a:t>
                      </a:r>
                      <a:r>
                        <a:rPr lang="en-US" baseline="0" dirty="0" smtClean="0"/>
                        <a:t>1 = best)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Starting a business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Dealing with construction permits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Getting electricity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Registering property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Getting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Protecting minority</a:t>
                      </a:r>
                      <a:r>
                        <a:rPr lang="en-US" baseline="0" dirty="0" smtClean="0"/>
                        <a:t> investors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Paying taxes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Trading across borders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Enforcing contracts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Resolving insolvency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Labor market regulation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62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1389</Words>
  <Application>Microsoft Macintosh PowerPoint</Application>
  <PresentationFormat>On-screen Show (4:3)</PresentationFormat>
  <Paragraphs>382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Investment and Savings</vt:lpstr>
      <vt:lpstr>1. Savings</vt:lpstr>
      <vt:lpstr>Why important?</vt:lpstr>
      <vt:lpstr>Where does S come from?</vt:lpstr>
      <vt:lpstr>How does it get channeled?</vt:lpstr>
      <vt:lpstr>What induces saving?</vt:lpstr>
      <vt:lpstr>Life cycle hypothesis</vt:lpstr>
      <vt:lpstr>Take 5</vt:lpstr>
      <vt:lpstr>PowerPoint Presentation</vt:lpstr>
      <vt:lpstr>PowerPoint Presentation</vt:lpstr>
      <vt:lpstr>2. INvestment</vt:lpstr>
      <vt:lpstr>Investment and Savings</vt:lpstr>
      <vt:lpstr>Deciding to invest</vt:lpstr>
      <vt:lpstr>Net present value (NPV)</vt:lpstr>
      <vt:lpstr> </vt:lpstr>
      <vt:lpstr>Net present value (NPV) </vt:lpstr>
      <vt:lpstr>Internal rate of return - IRR</vt:lpstr>
      <vt:lpstr>FIRR and EIRR</vt:lpstr>
      <vt:lpstr>Public project: Road</vt:lpstr>
      <vt:lpstr>Take 5 minutes</vt:lpstr>
      <vt:lpstr>Investment climate</vt:lpstr>
      <vt:lpstr>PowerPoint Presentation</vt:lpstr>
      <vt:lpstr>PowerPoint Presentation</vt:lpstr>
      <vt:lpstr>Doing Business - Thailand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35</cp:revision>
  <cp:lastPrinted>2017-09-24T23:33:24Z</cp:lastPrinted>
  <dcterms:created xsi:type="dcterms:W3CDTF">2016-10-25T23:14:12Z</dcterms:created>
  <dcterms:modified xsi:type="dcterms:W3CDTF">2017-12-01T00:56:11Z</dcterms:modified>
</cp:coreProperties>
</file>