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07B19-A57B-4B09-A787-5D377945AD4F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408EA-A273-445B-96DD-FFC5B16EA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A50C-A1A9-434F-B7B4-66573974B25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41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Moral Economists vs Political Economists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A50C-A1A9-434F-B7B4-66573974B25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322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A50C-A1A9-434F-B7B4-66573974B25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586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A50C-A1A9-434F-B7B4-66573974B25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59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g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24.jpg"/><Relationship Id="rId9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machine in a field&#10;&#10;Description generated with high confidence">
            <a:extLst>
              <a:ext uri="{FF2B5EF4-FFF2-40B4-BE49-F238E27FC236}">
                <a16:creationId xmlns:a16="http://schemas.microsoft.com/office/drawing/2014/main" id="{79227DE9-86A0-45FC-8021-FA8E68C1E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66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19" y="4903942"/>
            <a:ext cx="8666922" cy="178435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sz="2000" dirty="0">
                <a:latin typeface="+mn-lt"/>
              </a:rPr>
              <a:t>EE390 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Economics of Agricultural and Rural Development </a:t>
            </a:r>
            <a:br>
              <a:rPr lang="en-US" sz="2000" dirty="0">
                <a:latin typeface="+mn-lt"/>
              </a:rPr>
            </a:br>
            <a:r>
              <a:rPr lang="en-US" sz="2000">
                <a:latin typeface="+mn-lt"/>
              </a:rPr>
              <a:t>Lecture 3: </a:t>
            </a:r>
            <a:r>
              <a:rPr lang="en-US" sz="2000" dirty="0">
                <a:latin typeface="+mn-lt"/>
              </a:rPr>
              <a:t>Global Agricultural and Rural Development </a:t>
            </a:r>
            <a:r>
              <a:rPr lang="en-US" sz="2000">
                <a:latin typeface="+mn-lt"/>
              </a:rPr>
              <a:t>Part 3</a:t>
            </a:r>
            <a:br>
              <a:rPr lang="en-US" sz="2000" dirty="0">
                <a:latin typeface="+mn-lt"/>
              </a:rPr>
            </a:br>
            <a:br>
              <a:rPr lang="en-US" sz="2000" dirty="0">
                <a:latin typeface="+mn-lt"/>
              </a:rPr>
            </a:br>
            <a:r>
              <a:rPr lang="en-US" sz="2000" dirty="0"/>
              <a:t>(The materials used in this lecture was prepared by </a:t>
            </a:r>
            <a:r>
              <a:rPr lang="en-US" sz="2000" dirty="0" err="1"/>
              <a:t>Ajarn</a:t>
            </a:r>
            <a:r>
              <a:rPr lang="en-US" sz="2000" dirty="0"/>
              <a:t> Chol </a:t>
            </a:r>
            <a:r>
              <a:rPr lang="en-US" sz="2000" dirty="0" err="1"/>
              <a:t>Bunnag</a:t>
            </a:r>
            <a:br>
              <a:rPr lang="en-US" sz="2000" dirty="0"/>
            </a:br>
            <a:r>
              <a:rPr lang="en-US" sz="2000" dirty="0"/>
              <a:t>Faculty of Economics,  Thammasat University)</a:t>
            </a:r>
            <a:br>
              <a:rPr lang="en-US" sz="2400" dirty="0"/>
            </a:br>
            <a:endParaRPr lang="en-US" sz="240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2974207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1600" dirty="0"/>
              <a:t>Kiatanantha Lounkaew</a:t>
            </a:r>
          </a:p>
          <a:p>
            <a:pPr algn="l"/>
            <a:r>
              <a:rPr lang="en-US" sz="1600" u="sng" dirty="0">
                <a:hlinkClick r:id="rId3"/>
              </a:rPr>
              <a:t>Email: klounkaew@econ.tu.ac.th</a:t>
            </a:r>
            <a:endParaRPr lang="en-US" sz="1600" u="sng" dirty="0"/>
          </a:p>
          <a:p>
            <a:pPr algn="l"/>
            <a:r>
              <a:rPr lang="en-US" sz="1600" dirty="0"/>
              <a:t>Line: </a:t>
            </a:r>
            <a:r>
              <a:rPr lang="en-US" sz="1600" dirty="0" err="1"/>
              <a:t>k_lounkaew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731FE-5F14-403D-AC98-D2E8B7214504}"/>
              </a:ext>
            </a:extLst>
          </p:cNvPr>
          <p:cNvSpPr/>
          <p:nvPr/>
        </p:nvSpPr>
        <p:spPr>
          <a:xfrm>
            <a:off x="132519" y="6580991"/>
            <a:ext cx="112155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https://www.hexagongeospatial.com/industries/natural-resources/agriculture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Overview: the periods of Agricultural Development ideas</a:t>
            </a:r>
          </a:p>
        </p:txBody>
      </p:sp>
      <p:sp>
        <p:nvSpPr>
          <p:cNvPr id="4" name="Right Arrow 3"/>
          <p:cNvSpPr/>
          <p:nvPr/>
        </p:nvSpPr>
        <p:spPr>
          <a:xfrm>
            <a:off x="1240221" y="3752193"/>
            <a:ext cx="10142483" cy="3258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620110" y="3410606"/>
            <a:ext cx="1008994" cy="1008993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25821" y="2721050"/>
            <a:ext cx="1597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World War II (1939 </a:t>
            </a:r>
            <a:r>
              <a:rPr lang="mr-IN" dirty="0"/>
              <a:t>–</a:t>
            </a:r>
            <a:r>
              <a:rPr lang="en-US" dirty="0"/>
              <a:t> 1945)</a:t>
            </a:r>
          </a:p>
        </p:txBody>
      </p:sp>
      <p:sp>
        <p:nvSpPr>
          <p:cNvPr id="7" name="Rectangle 6"/>
          <p:cNvSpPr/>
          <p:nvPr/>
        </p:nvSpPr>
        <p:spPr>
          <a:xfrm>
            <a:off x="2123090" y="3626067"/>
            <a:ext cx="2490952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1950s &amp; 1960s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91719" y="4375245"/>
            <a:ext cx="3893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Economic-growth-and-modernization era</a:t>
            </a:r>
          </a:p>
        </p:txBody>
      </p:sp>
      <p:sp>
        <p:nvSpPr>
          <p:cNvPr id="9" name="Rectangle 8"/>
          <p:cNvSpPr/>
          <p:nvPr/>
        </p:nvSpPr>
        <p:spPr>
          <a:xfrm>
            <a:off x="4851219" y="3626067"/>
            <a:ext cx="1740235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1970s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43376" y="3135132"/>
            <a:ext cx="1955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Growth-with-equity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28631" y="3611881"/>
            <a:ext cx="2199756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1980s &amp; 1990s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28631" y="4283071"/>
            <a:ext cx="3306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Macroeconomic and policy reform</a:t>
            </a:r>
          </a:p>
          <a:p>
            <a:r>
              <a:rPr lang="en-US" dirty="0"/>
              <a:t>Institutional restructuring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265564" y="3619234"/>
            <a:ext cx="1740235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2000s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60611" y="2503498"/>
            <a:ext cx="26839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Food security</a:t>
            </a:r>
          </a:p>
          <a:p>
            <a:r>
              <a:rPr lang="en-US" dirty="0"/>
              <a:t>Food price crisis</a:t>
            </a:r>
          </a:p>
          <a:p>
            <a:r>
              <a:rPr lang="en-US" dirty="0"/>
              <a:t>Environmental sustainability</a:t>
            </a:r>
          </a:p>
        </p:txBody>
      </p:sp>
      <p:sp>
        <p:nvSpPr>
          <p:cNvPr id="3" name="Down Arrow Callout 2"/>
          <p:cNvSpPr/>
          <p:nvPr/>
        </p:nvSpPr>
        <p:spPr>
          <a:xfrm>
            <a:off x="7928509" y="2313173"/>
            <a:ext cx="1128156" cy="1108383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class</a:t>
            </a:r>
          </a:p>
        </p:txBody>
      </p:sp>
    </p:spTree>
    <p:extLst>
      <p:ext uri="{BB962C8B-B14F-4D97-AF65-F5344CB8AC3E}">
        <p14:creationId xmlns:p14="http://schemas.microsoft.com/office/powerpoint/2010/main" val="2065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World in 1980s and 1990s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78000"/>
            <a:ext cx="12166163" cy="50235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99" y="116332"/>
            <a:ext cx="4505113" cy="2703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2584450"/>
            <a:ext cx="3492500" cy="23241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4020265"/>
            <a:ext cx="38100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425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World in 1980s and 1990s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" b="10569"/>
          <a:stretch/>
        </p:blipFill>
        <p:spPr>
          <a:xfrm>
            <a:off x="490728" y="1793467"/>
            <a:ext cx="4076699" cy="24437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465" y="4237265"/>
            <a:ext cx="4076699" cy="26207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00" y="1727148"/>
            <a:ext cx="3860800" cy="26107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137" y="4329392"/>
            <a:ext cx="4102100" cy="252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665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MACROEONOMIC REFORM AND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800100"/>
          </a:xfrm>
        </p:spPr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en-US" dirty="0"/>
              <a:t> INTERNATIONAL DEBT CRISIS IN THE EARLY 1980S --&gt; Policy reforms in Latin America, Africa and Asia</a:t>
            </a:r>
            <a:r>
              <a:rPr lang="en-US"/>
              <a:t>. 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800100" y="4076700"/>
            <a:ext cx="2552700" cy="187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A country in debt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04358" y="2988210"/>
            <a:ext cx="48641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 World Bank, The IMF, International donors</a:t>
            </a:r>
          </a:p>
        </p:txBody>
      </p:sp>
      <p:sp>
        <p:nvSpPr>
          <p:cNvPr id="6" name="Striped Right Arrow 5"/>
          <p:cNvSpPr/>
          <p:nvPr/>
        </p:nvSpPr>
        <p:spPr>
          <a:xfrm rot="20011678">
            <a:off x="3597771" y="3860800"/>
            <a:ext cx="685800" cy="4318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850308" y="3396734"/>
            <a:ext cx="1090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Seek help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216" y="4518044"/>
            <a:ext cx="1975936" cy="19759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2927" y="4518044"/>
            <a:ext cx="1649984" cy="164998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611975" y="6168028"/>
            <a:ext cx="1951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Policy reform Menu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6227" y="6337408"/>
            <a:ext cx="615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Loan</a:t>
            </a:r>
          </a:p>
        </p:txBody>
      </p:sp>
      <p:cxnSp>
        <p:nvCxnSpPr>
          <p:cNvPr id="13" name="Elbow Connector 12"/>
          <p:cNvCxnSpPr>
            <a:stCxn id="5" idx="2"/>
            <a:endCxn id="8" idx="0"/>
          </p:cNvCxnSpPr>
          <p:nvPr/>
        </p:nvCxnSpPr>
        <p:spPr>
          <a:xfrm rot="5400000">
            <a:off x="6266179" y="3647815"/>
            <a:ext cx="539234" cy="1201224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5" idx="2"/>
            <a:endCxn id="9" idx="0"/>
          </p:cNvCxnSpPr>
          <p:nvPr/>
        </p:nvCxnSpPr>
        <p:spPr>
          <a:xfrm rot="16200000" flipH="1">
            <a:off x="7422546" y="3692671"/>
            <a:ext cx="539234" cy="111151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0543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MACROEONOMIC REFORM AND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4190" y="2286000"/>
            <a:ext cx="5648756" cy="4023360"/>
          </a:xfrm>
        </p:spPr>
        <p:txBody>
          <a:bodyPr>
            <a:noAutofit/>
          </a:bodyPr>
          <a:lstStyle/>
          <a:p>
            <a:r>
              <a:rPr lang="en-US" sz="2800" dirty="0"/>
              <a:t>Structural Adjustment Programs (SAPs)</a:t>
            </a:r>
          </a:p>
          <a:p>
            <a:pPr marL="91440" lvl="2" indent="-91440">
              <a:spcBef>
                <a:spcPts val="1200"/>
              </a:spcBef>
              <a:spcAft>
                <a:spcPts val="200"/>
              </a:spcAft>
              <a:buSzPct val="100000"/>
              <a:buFont typeface="Arial" charset="0"/>
              <a:buChar char="•"/>
            </a:pPr>
            <a:r>
              <a:rPr lang="en-US" sz="2400" dirty="0"/>
              <a:t> Stabilization phase: Reestablishing macroeconomic balance</a:t>
            </a:r>
          </a:p>
          <a:p>
            <a:pPr lvl="2">
              <a:buFont typeface="Arial" charset="0"/>
              <a:buChar char="•"/>
            </a:pPr>
            <a:r>
              <a:rPr lang="en-US" sz="2000" dirty="0"/>
              <a:t>Reduce government budget deficit </a:t>
            </a:r>
          </a:p>
          <a:p>
            <a:pPr lvl="2">
              <a:buFont typeface="Arial" charset="0"/>
              <a:buChar char="•"/>
            </a:pPr>
            <a:r>
              <a:rPr lang="en-US" sz="2000" dirty="0"/>
              <a:t>Lowering balance-of-payment deficits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Restructuring phase: Re-igniting growth</a:t>
            </a:r>
          </a:p>
          <a:p>
            <a:pPr lvl="2">
              <a:buFont typeface="Arial" charset="0"/>
              <a:buChar char="•"/>
            </a:pPr>
            <a:r>
              <a:rPr lang="en-US" sz="2000" dirty="0"/>
              <a:t>Getting the price right (Liberalization)</a:t>
            </a:r>
          </a:p>
          <a:p>
            <a:pPr lvl="2">
              <a:buFont typeface="Arial" charset="0"/>
              <a:buChar char="•"/>
            </a:pPr>
            <a:r>
              <a:rPr lang="en-US" sz="2000" dirty="0"/>
              <a:t>Private sector plays more role in allocation of resources (privatization)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3" y="2924610"/>
            <a:ext cx="1649984" cy="16499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491" y="4574594"/>
            <a:ext cx="1951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Policy reform Menu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2" r="36886"/>
          <a:stretch/>
        </p:blipFill>
        <p:spPr>
          <a:xfrm>
            <a:off x="9268691" y="2655332"/>
            <a:ext cx="1606437" cy="13603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593" y="2297351"/>
            <a:ext cx="1658844" cy="1658844"/>
          </a:xfrm>
          <a:prstGeom prst="rect">
            <a:avLst/>
          </a:prstGeom>
        </p:spPr>
      </p:pic>
      <p:sp>
        <p:nvSpPr>
          <p:cNvPr id="8" name="Striped Right Arrow 7"/>
          <p:cNvSpPr/>
          <p:nvPr/>
        </p:nvSpPr>
        <p:spPr>
          <a:xfrm>
            <a:off x="8340436" y="3408218"/>
            <a:ext cx="928255" cy="99752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393381" y="4366952"/>
            <a:ext cx="279861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Scaled back subsidies on food and agricultural inputs as the programs became financially unsustainable</a:t>
            </a:r>
            <a:r>
              <a:rPr lang="mr-IN" sz="2000" dirty="0"/>
              <a:t>…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19847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MACROEONOMIC REFORM AND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6886817" cy="3338945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2400" dirty="0"/>
              <a:t> In Asia, SAPs, new technology, and institutional reforms help increase agricultural growth in the 1980s and 1990s, and achieved self-sufficiency in grain production..</a:t>
            </a:r>
          </a:p>
          <a:p>
            <a:pPr>
              <a:buFont typeface="Arial" charset="0"/>
              <a:buChar char="•"/>
            </a:pPr>
            <a:endParaRPr lang="en-US" sz="2400" dirty="0"/>
          </a:p>
          <a:p>
            <a:pPr>
              <a:buFont typeface="Arial" charset="0"/>
              <a:buChar char="•"/>
            </a:pPr>
            <a:r>
              <a:rPr lang="en-US" sz="2400" dirty="0"/>
              <a:t> Yet, Hardly any improvement in the cereal and nutrient intake of the poorest 30 percent of population in several countries</a:t>
            </a:r>
            <a:r>
              <a:rPr lang="mr-IN" sz="2400" dirty="0"/>
              <a:t>…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813172" y="3200399"/>
            <a:ext cx="213302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477569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MACROEONOMIC REFORM AND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603" y="2286000"/>
            <a:ext cx="3897147" cy="4023360"/>
          </a:xfrm>
        </p:spPr>
        <p:txBody>
          <a:bodyPr>
            <a:noAutofit/>
          </a:bodyPr>
          <a:lstStyle/>
          <a:p>
            <a:pPr>
              <a:buFont typeface="Arial" charset="0"/>
              <a:buChar char="•"/>
            </a:pPr>
            <a:r>
              <a:rPr lang="en-US" sz="2400" dirty="0"/>
              <a:t> Many Southeast Asian countries reformed their policies towards more outward-oriented strategies, stimulating agricultural and agribusiness growth.</a:t>
            </a:r>
          </a:p>
          <a:p>
            <a:pPr>
              <a:buFont typeface="Arial" charset="0"/>
              <a:buChar char="•"/>
            </a:pPr>
            <a:endParaRPr lang="en-US" sz="2400" dirty="0"/>
          </a:p>
          <a:p>
            <a:pPr>
              <a:buFont typeface="Arial" charset="0"/>
              <a:buChar char="•"/>
            </a:pPr>
            <a:r>
              <a:rPr lang="en-US" sz="2400" dirty="0"/>
              <a:t> Expansion of World market and labor intensive manufacturing such as textiles and electronics</a:t>
            </a:r>
          </a:p>
          <a:p>
            <a:pPr>
              <a:buFont typeface="Arial" charset="0"/>
              <a:buChar char="•"/>
            </a:pP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7148946" y="1987850"/>
            <a:ext cx="1330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GATT</a:t>
            </a:r>
          </a:p>
          <a:p>
            <a:r>
              <a:rPr lang="en-US" sz="2400" dirty="0"/>
              <a:t>WTO</a:t>
            </a:r>
          </a:p>
          <a:p>
            <a:endParaRPr lang="en-US" sz="2400" dirty="0"/>
          </a:p>
          <a:p>
            <a:r>
              <a:rPr lang="en-US" sz="2400" dirty="0"/>
              <a:t>NAFTA</a:t>
            </a:r>
          </a:p>
          <a:p>
            <a:r>
              <a:rPr lang="en-US" sz="2400" dirty="0"/>
              <a:t>ASEAN</a:t>
            </a:r>
          </a:p>
          <a:p>
            <a:r>
              <a:rPr lang="en-US" sz="2400" dirty="0"/>
              <a:t>EU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15401" y="2541847"/>
            <a:ext cx="2951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Target: Reducing regional and global </a:t>
            </a:r>
            <a:r>
              <a:rPr lang="en-US" sz="2400"/>
              <a:t>trade barriers</a:t>
            </a:r>
          </a:p>
        </p:txBody>
      </p:sp>
      <p:sp>
        <p:nvSpPr>
          <p:cNvPr id="10" name="Right Brace 9"/>
          <p:cNvSpPr/>
          <p:nvPr/>
        </p:nvSpPr>
        <p:spPr>
          <a:xfrm>
            <a:off x="8478981" y="1987850"/>
            <a:ext cx="318655" cy="175432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TextBox 11"/>
          <p:cNvSpPr txBox="1"/>
          <p:nvPr/>
        </p:nvSpPr>
        <p:spPr>
          <a:xfrm>
            <a:off x="6879430" y="4396611"/>
            <a:ext cx="52093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000" dirty="0"/>
              <a:t>Less power for domestic agricultural policies to influence agricultural incomes and rural developments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/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Risk from exposure to international markets.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/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Example: the 1997 Financial Crisis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6500" l="4653" r="97153">
                        <a14:foregroundMark x1="38542" y1="4296" x2="38542" y2="42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404" y="2565506"/>
            <a:ext cx="1706510" cy="1489641"/>
          </a:xfrm>
          <a:prstGeom prst="rect">
            <a:avLst/>
          </a:prstGeom>
        </p:spPr>
      </p:pic>
      <p:cxnSp>
        <p:nvCxnSpPr>
          <p:cNvPr id="15" name="Elbow Connector 14"/>
          <p:cNvCxnSpPr>
            <a:stCxn id="13" idx="1"/>
            <a:endCxn id="3" idx="3"/>
          </p:cNvCxnSpPr>
          <p:nvPr/>
        </p:nvCxnSpPr>
        <p:spPr>
          <a:xfrm rot="10800000" flipV="1">
            <a:off x="4584750" y="3310326"/>
            <a:ext cx="318654" cy="987353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13" idx="3"/>
            <a:endCxn id="8" idx="1"/>
          </p:cNvCxnSpPr>
          <p:nvPr/>
        </p:nvCxnSpPr>
        <p:spPr>
          <a:xfrm flipV="1">
            <a:off x="6609914" y="3142012"/>
            <a:ext cx="539032" cy="16831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404" y="4912909"/>
            <a:ext cx="1568255" cy="122052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177058" y="5948770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Outcome</a:t>
            </a:r>
          </a:p>
        </p:txBody>
      </p:sp>
      <p:cxnSp>
        <p:nvCxnSpPr>
          <p:cNvPr id="22" name="Elbow Connector 21"/>
          <p:cNvCxnSpPr>
            <a:stCxn id="19" idx="3"/>
            <a:endCxn id="12" idx="1"/>
          </p:cNvCxnSpPr>
          <p:nvPr/>
        </p:nvCxnSpPr>
        <p:spPr>
          <a:xfrm flipV="1">
            <a:off x="6471659" y="5519996"/>
            <a:ext cx="407771" cy="317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Down Arrow 23"/>
          <p:cNvSpPr/>
          <p:nvPr/>
        </p:nvSpPr>
        <p:spPr>
          <a:xfrm>
            <a:off x="5437783" y="4305401"/>
            <a:ext cx="499496" cy="4697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2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/>
      <p:bldP spid="9" grpId="0"/>
      <p:bldP spid="10" grpId="0" animBg="1"/>
      <p:bldP spid="12" grpId="0"/>
      <p:bldP spid="20" grpId="0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on the impact of macroeconomic reforms on food system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022" y="2449901"/>
            <a:ext cx="7254284" cy="3725097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2400" dirty="0"/>
              <a:t> Domestic food and agricultural policies needed to be analyzed in an open-economy framework.</a:t>
            </a:r>
          </a:p>
          <a:p>
            <a:pPr>
              <a:buFont typeface="Arial" charset="0"/>
              <a:buChar char="•"/>
            </a:pPr>
            <a:endParaRPr lang="en-US" sz="2400" dirty="0"/>
          </a:p>
          <a:p>
            <a:pPr>
              <a:buFont typeface="Arial" charset="0"/>
              <a:buChar char="•"/>
            </a:pPr>
            <a:r>
              <a:rPr lang="en-US" sz="2400" dirty="0"/>
              <a:t> A debate: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500" l="4653" r="97153">
                        <a14:foregroundMark x1="38542" y1="4296" x2="38542" y2="42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84740"/>
            <a:ext cx="1392443" cy="1215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0" y="4200227"/>
            <a:ext cx="1256663" cy="9780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253" y="3272417"/>
            <a:ext cx="1416822" cy="1416822"/>
          </a:xfrm>
          <a:prstGeom prst="rect">
            <a:avLst/>
          </a:prstGeom>
        </p:spPr>
      </p:pic>
      <p:sp>
        <p:nvSpPr>
          <p:cNvPr id="7" name="Striped Right Arrow 6"/>
          <p:cNvSpPr/>
          <p:nvPr/>
        </p:nvSpPr>
        <p:spPr>
          <a:xfrm>
            <a:off x="1523390" y="3241806"/>
            <a:ext cx="550915" cy="6995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triped Right Arrow 7"/>
          <p:cNvSpPr/>
          <p:nvPr/>
        </p:nvSpPr>
        <p:spPr>
          <a:xfrm rot="10800000">
            <a:off x="1415700" y="4214758"/>
            <a:ext cx="550915" cy="6995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364302" y="4689239"/>
            <a:ext cx="3088256" cy="18508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production incentive school</a:t>
            </a:r>
          </a:p>
          <a:p>
            <a:pPr algn="ctr"/>
            <a:r>
              <a:rPr lang="en-US" sz="2400" dirty="0"/>
              <a:t>“Get prices right”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78381" y="4689239"/>
            <a:ext cx="3088256" cy="18508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basic needs approach </a:t>
            </a:r>
          </a:p>
          <a:p>
            <a:pPr algn="ctr"/>
            <a:r>
              <a:rPr lang="en-US" sz="2400" dirty="0"/>
              <a:t>“Keep food prices Low”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35840" y="5383820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VS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174" y="4857532"/>
            <a:ext cx="1514239" cy="151423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33432" y="3677007"/>
            <a:ext cx="3063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Food </a:t>
            </a:r>
            <a:r>
              <a:rPr lang="en-US" sz="2800"/>
              <a:t>Policy Analysis</a:t>
            </a:r>
          </a:p>
        </p:txBody>
      </p:sp>
      <p:cxnSp>
        <p:nvCxnSpPr>
          <p:cNvPr id="16" name="Straight Connector 15"/>
          <p:cNvCxnSpPr>
            <a:stCxn id="13" idx="0"/>
            <a:endCxn id="14" idx="2"/>
          </p:cNvCxnSpPr>
          <p:nvPr/>
        </p:nvCxnSpPr>
        <p:spPr>
          <a:xfrm flipV="1">
            <a:off x="7565294" y="4200227"/>
            <a:ext cx="0" cy="6573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3" idx="1"/>
            <a:endCxn id="9" idx="3"/>
          </p:cNvCxnSpPr>
          <p:nvPr/>
        </p:nvCxnSpPr>
        <p:spPr>
          <a:xfrm flipH="1">
            <a:off x="6452558" y="5614652"/>
            <a:ext cx="35561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0" idx="1"/>
            <a:endCxn id="13" idx="3"/>
          </p:cNvCxnSpPr>
          <p:nvPr/>
        </p:nvCxnSpPr>
        <p:spPr>
          <a:xfrm flipH="1" flipV="1">
            <a:off x="8322413" y="5614652"/>
            <a:ext cx="355968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568346" y="3583375"/>
            <a:ext cx="18276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Food price</a:t>
            </a:r>
          </a:p>
          <a:p>
            <a:r>
              <a:rPr lang="en-US" dirty="0"/>
              <a:t>Agricultural Policy</a:t>
            </a:r>
          </a:p>
          <a:p>
            <a:r>
              <a:rPr lang="en-US" dirty="0" err="1"/>
              <a:t>Macropolicies</a:t>
            </a:r>
            <a:endParaRPr lang="en-US" dirty="0"/>
          </a:p>
        </p:txBody>
      </p:sp>
      <p:cxnSp>
        <p:nvCxnSpPr>
          <p:cNvPr id="29" name="Elbow Connector 28"/>
          <p:cNvCxnSpPr>
            <a:stCxn id="14" idx="3"/>
            <a:endCxn id="27" idx="1"/>
          </p:cNvCxnSpPr>
          <p:nvPr/>
        </p:nvCxnSpPr>
        <p:spPr>
          <a:xfrm>
            <a:off x="9097156" y="3938617"/>
            <a:ext cx="471190" cy="106423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3509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Research on the impact of SAPs on Agricultural development and economic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2539" y="2286000"/>
            <a:ext cx="9011662" cy="43891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dirty="0"/>
              <a:t>Findings</a:t>
            </a:r>
          </a:p>
          <a:p>
            <a:pPr>
              <a:buFont typeface="Arial" charset="0"/>
              <a:buChar char="•"/>
            </a:pPr>
            <a:r>
              <a:rPr lang="en-US" dirty="0"/>
              <a:t> The poor might be especially hurt by the reduction in government spending on social services, such as health, and on subsides on basic staples. </a:t>
            </a:r>
          </a:p>
          <a:p>
            <a:pPr>
              <a:buFont typeface="Arial" charset="0"/>
              <a:buChar char="•"/>
            </a:pPr>
            <a:r>
              <a:rPr lang="en-US" dirty="0"/>
              <a:t> Budget cuts would slash vital support services to agriculture, such as research, extension, and infrastructure development </a:t>
            </a:r>
            <a:r>
              <a:rPr lang="en-US" dirty="0">
                <a:sym typeface="Wingdings"/>
              </a:rPr>
              <a:t> limiting supply response. </a:t>
            </a:r>
          </a:p>
          <a:p>
            <a:pPr>
              <a:buFont typeface="Arial" charset="0"/>
              <a:buChar char="•"/>
            </a:pPr>
            <a:r>
              <a:rPr lang="en-US" dirty="0">
                <a:sym typeface="Wingdings"/>
              </a:rPr>
              <a:t> Massive currency devaluations and other structural reforms allowed agriculture to play a leading role in economic growth in many countries in Latin America and Asia. However that depends on domestic and international conditions experienced by each country. </a:t>
            </a:r>
          </a:p>
          <a:p>
            <a:pPr>
              <a:buFont typeface="Arial" charset="0"/>
              <a:buChar char="•"/>
            </a:pPr>
            <a:r>
              <a:rPr lang="en-US" dirty="0">
                <a:sym typeface="Wingdings"/>
              </a:rPr>
              <a:t> African nations experienced difficulties to development, such as sluggish world demand for their products, inability to break structural constraints.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17" y="1931297"/>
            <a:ext cx="1416822" cy="1416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64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088" y="4640003"/>
            <a:ext cx="1525913" cy="15259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2" r="36886"/>
          <a:stretch/>
        </p:blipFill>
        <p:spPr>
          <a:xfrm>
            <a:off x="8186651" y="4798284"/>
            <a:ext cx="1606437" cy="13603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753" y="2084832"/>
            <a:ext cx="1658844" cy="16588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Timmer’s</a:t>
            </a:r>
            <a:r>
              <a:rPr lang="en-US" dirty="0"/>
              <a:t> four stages of structural transformation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dirty="0"/>
              <a:t>Stage 1</a:t>
            </a:r>
            <a:r>
              <a:rPr lang="en-US" b="1" dirty="0"/>
              <a:t>: “Mosher” stage </a:t>
            </a:r>
            <a:r>
              <a:rPr lang="mr-IN" dirty="0"/>
              <a:t>–</a:t>
            </a:r>
            <a:r>
              <a:rPr lang="en-US" dirty="0"/>
              <a:t> Getting Agriculture Moving</a:t>
            </a:r>
          </a:p>
          <a:p>
            <a:endParaRPr lang="en-US" dirty="0"/>
          </a:p>
          <a:p>
            <a:r>
              <a:rPr lang="en-US" sz="2400" b="1" dirty="0"/>
              <a:t>Stage 2</a:t>
            </a:r>
            <a:r>
              <a:rPr lang="en-US" b="1" dirty="0"/>
              <a:t>: “Johnston-Mellor” stage </a:t>
            </a:r>
            <a:r>
              <a:rPr lang="mr-IN" dirty="0"/>
              <a:t>–</a:t>
            </a:r>
            <a:r>
              <a:rPr lang="en-US" dirty="0"/>
              <a:t> Agriculture contributes to economic growth through a variety of linkages.</a:t>
            </a:r>
          </a:p>
          <a:p>
            <a:endParaRPr lang="en-US" dirty="0"/>
          </a:p>
          <a:p>
            <a:r>
              <a:rPr lang="en-US" sz="2400" b="1" dirty="0"/>
              <a:t>Stage 3</a:t>
            </a:r>
            <a:r>
              <a:rPr lang="en-US" b="1" dirty="0"/>
              <a:t>: “Schultz” stage </a:t>
            </a:r>
            <a:r>
              <a:rPr lang="mr-IN" dirty="0"/>
              <a:t>–</a:t>
            </a:r>
            <a:r>
              <a:rPr lang="en-US" dirty="0"/>
              <a:t> Rising agricultural incomes fall behind those in a rapidly growing non-farm economy, inducing political tensions.</a:t>
            </a:r>
          </a:p>
          <a:p>
            <a:endParaRPr lang="en-US" dirty="0"/>
          </a:p>
          <a:p>
            <a:r>
              <a:rPr lang="en-US" sz="2400" b="1" dirty="0"/>
              <a:t>Stage 4</a:t>
            </a:r>
            <a:r>
              <a:rPr lang="en-US" b="1" dirty="0"/>
              <a:t>: “Johnson” stage </a:t>
            </a:r>
            <a:r>
              <a:rPr lang="mr-IN" dirty="0"/>
              <a:t>–</a:t>
            </a:r>
            <a:r>
              <a:rPr lang="en-US" dirty="0"/>
              <a:t> Labor and financial markets fully integrate the agricultural economy into the rest of the economy. </a:t>
            </a:r>
          </a:p>
        </p:txBody>
      </p:sp>
    </p:spTree>
    <p:extLst>
      <p:ext uri="{BB962C8B-B14F-4D97-AF65-F5344CB8AC3E}">
        <p14:creationId xmlns:p14="http://schemas.microsoft.com/office/powerpoint/2010/main" val="1628933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Institutional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563880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2800" dirty="0"/>
              <a:t> </a:t>
            </a:r>
            <a:r>
              <a:rPr lang="en-US" sz="3200" b="1" dirty="0"/>
              <a:t>Institution</a:t>
            </a:r>
            <a:r>
              <a:rPr lang="en-US" sz="2800" dirty="0"/>
              <a:t> : “The rules under which the economy operates”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7400" y="3307080"/>
            <a:ext cx="56997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Economic History: e.g. </a:t>
            </a:r>
            <a:r>
              <a:rPr lang="en-US" sz="2000" dirty="0" err="1"/>
              <a:t>Fogel</a:t>
            </a:r>
            <a:r>
              <a:rPr lang="en-US" sz="2000" dirty="0"/>
              <a:t> (1994), and North (1990)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7400" y="4080058"/>
            <a:ext cx="56997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Old Institutionalism: e.g. Commons (1924, 1950), and Veblen (1912, 1927)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7400" y="5154692"/>
            <a:ext cx="56997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New Institutional Economics: e.g. Coase (1937, 1960) and Stiglitz (1988)</a:t>
            </a:r>
          </a:p>
        </p:txBody>
      </p:sp>
      <p:cxnSp>
        <p:nvCxnSpPr>
          <p:cNvPr id="8" name="Elbow Connector 7"/>
          <p:cNvCxnSpPr>
            <a:stCxn id="3" idx="1"/>
            <a:endCxn id="4" idx="1"/>
          </p:cNvCxnSpPr>
          <p:nvPr/>
        </p:nvCxnSpPr>
        <p:spPr>
          <a:xfrm rot="10800000" flipH="1" flipV="1">
            <a:off x="1024128" y="2567939"/>
            <a:ext cx="1033272" cy="939195"/>
          </a:xfrm>
          <a:prstGeom prst="bentConnector3">
            <a:avLst>
              <a:gd name="adj1" fmla="val -221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>
            <a:stCxn id="3" idx="1"/>
            <a:endCxn id="5" idx="1"/>
          </p:cNvCxnSpPr>
          <p:nvPr/>
        </p:nvCxnSpPr>
        <p:spPr>
          <a:xfrm rot="10800000" flipH="1" flipV="1">
            <a:off x="1024128" y="2567939"/>
            <a:ext cx="1033272" cy="1866061"/>
          </a:xfrm>
          <a:prstGeom prst="bentConnector3">
            <a:avLst>
              <a:gd name="adj1" fmla="val -221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3" idx="1"/>
            <a:endCxn id="6" idx="1"/>
          </p:cNvCxnSpPr>
          <p:nvPr/>
        </p:nvCxnSpPr>
        <p:spPr>
          <a:xfrm rot="10800000" flipH="1" flipV="1">
            <a:off x="1024128" y="2567939"/>
            <a:ext cx="1033272" cy="2940695"/>
          </a:xfrm>
          <a:prstGeom prst="bentConnector3">
            <a:avLst>
              <a:gd name="adj1" fmla="val -221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8641080" y="3185160"/>
            <a:ext cx="1417320" cy="1248840"/>
          </a:xfrm>
          <a:prstGeom prst="ellipse">
            <a:avLst/>
          </a:prstGeom>
          <a:solidFill>
            <a:srgbClr val="9411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Land tenure</a:t>
            </a:r>
          </a:p>
        </p:txBody>
      </p:sp>
      <p:sp>
        <p:nvSpPr>
          <p:cNvPr id="28" name="Oval 27"/>
          <p:cNvSpPr/>
          <p:nvPr/>
        </p:nvSpPr>
        <p:spPr>
          <a:xfrm>
            <a:off x="9326880" y="4037446"/>
            <a:ext cx="1417320" cy="1248840"/>
          </a:xfrm>
          <a:prstGeom prst="ellipse">
            <a:avLst/>
          </a:prstGeom>
          <a:solidFill>
            <a:srgbClr val="FF9300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Labor Market</a:t>
            </a:r>
          </a:p>
        </p:txBody>
      </p:sp>
      <p:sp>
        <p:nvSpPr>
          <p:cNvPr id="29" name="Oval 28"/>
          <p:cNvSpPr/>
          <p:nvPr/>
        </p:nvSpPr>
        <p:spPr>
          <a:xfrm>
            <a:off x="8260080" y="4163524"/>
            <a:ext cx="1417320" cy="1248840"/>
          </a:xfrm>
          <a:prstGeom prst="ellipse">
            <a:avLst/>
          </a:prstGeom>
          <a:solidFill>
            <a:schemeClr val="accent3">
              <a:lumMod val="75000"/>
              <a:alpha val="7882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Financial Market</a:t>
            </a:r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9677400" y="3115220"/>
            <a:ext cx="1562101" cy="1248840"/>
          </a:xfrm>
          <a:prstGeom prst="ellipse">
            <a:avLst/>
          </a:prstGeom>
          <a:solidFill>
            <a:srgbClr val="FF0000">
              <a:alpha val="5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Risk </a:t>
            </a:r>
            <a:r>
              <a:rPr lang="en-US" dirty="0" err="1"/>
              <a:t>mngmnt</a:t>
            </a:r>
            <a:r>
              <a:rPr lang="en-US" dirty="0"/>
              <a:t> strategies</a:t>
            </a:r>
          </a:p>
        </p:txBody>
      </p:sp>
      <p:sp>
        <p:nvSpPr>
          <p:cNvPr id="31" name="Oval 30"/>
          <p:cNvSpPr/>
          <p:nvPr/>
        </p:nvSpPr>
        <p:spPr>
          <a:xfrm>
            <a:off x="8801100" y="5015810"/>
            <a:ext cx="1417320" cy="1248840"/>
          </a:xfrm>
          <a:prstGeom prst="ellipse">
            <a:avLst/>
          </a:prstGeom>
          <a:solidFill>
            <a:srgbClr val="0070C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Policy reform</a:t>
            </a:r>
          </a:p>
        </p:txBody>
      </p:sp>
      <p:sp>
        <p:nvSpPr>
          <p:cNvPr id="32" name="Oval 31"/>
          <p:cNvSpPr/>
          <p:nvPr/>
        </p:nvSpPr>
        <p:spPr>
          <a:xfrm>
            <a:off x="10165080" y="4968830"/>
            <a:ext cx="1417320" cy="1248840"/>
          </a:xfrm>
          <a:prstGeom prst="ellipse">
            <a:avLst/>
          </a:prstGeom>
          <a:solidFill>
            <a:srgbClr val="7030A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</a:t>
            </a:r>
          </a:p>
          <a:p>
            <a:pPr algn="ctr"/>
            <a:r>
              <a:rPr lang="en-US" dirty="0"/>
              <a:t>Trade</a:t>
            </a:r>
          </a:p>
        </p:txBody>
      </p:sp>
      <p:sp>
        <p:nvSpPr>
          <p:cNvPr id="33" name="Oval 32"/>
          <p:cNvSpPr/>
          <p:nvPr/>
        </p:nvSpPr>
        <p:spPr>
          <a:xfrm>
            <a:off x="10386060" y="4084179"/>
            <a:ext cx="1417320" cy="1248840"/>
          </a:xfrm>
          <a:prstGeom prst="ellipse">
            <a:avLst/>
          </a:prstGeom>
          <a:solidFill>
            <a:schemeClr val="accent5">
              <a:lumMod val="50000"/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Etc..</a:t>
            </a:r>
          </a:p>
        </p:txBody>
      </p:sp>
    </p:spTree>
    <p:extLst>
      <p:ext uri="{BB962C8B-B14F-4D97-AF65-F5344CB8AC3E}">
        <p14:creationId xmlns:p14="http://schemas.microsoft.com/office/powerpoint/2010/main" val="3583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Institutional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0721" y="2407920"/>
            <a:ext cx="8260080" cy="402336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Two features of institutional analysis</a:t>
            </a:r>
          </a:p>
          <a:p>
            <a:endParaRPr lang="en-US" dirty="0"/>
          </a:p>
          <a:p>
            <a:r>
              <a:rPr lang="en-US" sz="2800" dirty="0"/>
              <a:t>1. History Matters </a:t>
            </a:r>
            <a:r>
              <a:rPr lang="mr-IN" sz="2800" dirty="0"/>
              <a:t>–</a:t>
            </a:r>
            <a:r>
              <a:rPr lang="en-US" sz="2800" dirty="0"/>
              <a:t> the concept of </a:t>
            </a:r>
            <a:r>
              <a:rPr lang="en-US" sz="2800" b="1" dirty="0"/>
              <a:t>“Path Dependency”</a:t>
            </a:r>
          </a:p>
          <a:p>
            <a:pPr lvl="2"/>
            <a:r>
              <a:rPr lang="en-US" sz="2400" dirty="0"/>
              <a:t>Country’s or firm’s current options depend critically on its past decisions.</a:t>
            </a:r>
          </a:p>
          <a:p>
            <a:pPr lvl="2"/>
            <a:r>
              <a:rPr lang="en-US" sz="2400" dirty="0"/>
              <a:t>Diversity in growth patterns, institutions and applicable theories.</a:t>
            </a:r>
          </a:p>
          <a:p>
            <a:pPr lvl="2"/>
            <a:r>
              <a:rPr lang="en-US" sz="2400" dirty="0"/>
              <a:t>”One-size-its-all” policy reform advocated in early 1980s is unlikely to be successful.</a:t>
            </a:r>
          </a:p>
          <a:p>
            <a:pPr lvl="2"/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17" y="1931297"/>
            <a:ext cx="1416822" cy="14168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200" y="606552"/>
            <a:ext cx="3950183" cy="295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28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734" y="3347720"/>
            <a:ext cx="3083560" cy="30835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Institutional Restructuring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0721" y="2407920"/>
            <a:ext cx="8260080" cy="4023360"/>
          </a:xfrm>
        </p:spPr>
        <p:txBody>
          <a:bodyPr>
            <a:normAutofit/>
          </a:bodyPr>
          <a:lstStyle/>
          <a:p>
            <a:r>
              <a:rPr lang="en-US" dirty="0"/>
              <a:t>Two features of institutional analysis</a:t>
            </a:r>
          </a:p>
          <a:p>
            <a:endParaRPr lang="en-US" dirty="0"/>
          </a:p>
          <a:p>
            <a:r>
              <a:rPr lang="en-US" sz="2800" dirty="0"/>
              <a:t>2. Transaction Costs</a:t>
            </a:r>
            <a:r>
              <a:rPr lang="mr-IN" sz="2800" dirty="0"/>
              <a:t>–</a:t>
            </a:r>
            <a:r>
              <a:rPr lang="en-US" sz="2800" dirty="0"/>
              <a:t> Importance of information and transaction costs in influencing the way economic activities are organized.</a:t>
            </a:r>
          </a:p>
          <a:p>
            <a:pPr lvl="2"/>
            <a:r>
              <a:rPr lang="en-US" sz="2400" dirty="0"/>
              <a:t> Some seemingly inefficient or exploitative institution may have marked advantages in terms of reducing risk and transaction costs. </a:t>
            </a:r>
          </a:p>
          <a:p>
            <a:pPr lvl="2"/>
            <a:r>
              <a:rPr lang="en-US" sz="2400" dirty="0"/>
              <a:t>Transaction costs and rural markets and food security.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17" y="1931297"/>
            <a:ext cx="1416822" cy="1416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800" y="177800"/>
            <a:ext cx="65024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86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Institutional Restructuring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8" y="3566159"/>
            <a:ext cx="1092599" cy="10925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6500" l="4653" r="97153">
                        <a14:foregroundMark x1="38542" y1="4296" x2="38542" y2="42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06" y="3306278"/>
            <a:ext cx="1706510" cy="1489641"/>
          </a:xfrm>
          <a:prstGeom prst="rect">
            <a:avLst/>
          </a:prstGeom>
        </p:spPr>
      </p:pic>
      <p:sp>
        <p:nvSpPr>
          <p:cNvPr id="7" name="Chevron 6"/>
          <p:cNvSpPr/>
          <p:nvPr/>
        </p:nvSpPr>
        <p:spPr>
          <a:xfrm>
            <a:off x="1224597" y="4016756"/>
            <a:ext cx="446406" cy="24384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19601" y="1935480"/>
            <a:ext cx="7315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Institutional Design </a:t>
            </a:r>
            <a:r>
              <a:rPr lang="en-US" dirty="0"/>
              <a:t>: Helping develop organizations and rules of the game that would permit smallholders and the rural poor to capture the benefits of the more open, market-driven economies.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19600" y="3234902"/>
            <a:ext cx="73151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Good governance</a:t>
            </a:r>
            <a:r>
              <a:rPr lang="en-US" dirty="0"/>
              <a:t>: Western donors emphasize on the need for good governance. Good governance is defined as having transparent rules governing the economy and civil rights, non-arbitrary enforcement of laws and contracts, and some degree of democracy.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19600" y="4606502"/>
            <a:ext cx="731519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Role for civil society organization (CSO)</a:t>
            </a:r>
            <a:r>
              <a:rPr lang="en-US" dirty="0"/>
              <a:t>: CSOs such as independent farmer and </a:t>
            </a:r>
            <a:r>
              <a:rPr lang="en-US"/>
              <a:t>trader organizations and trade unions.  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19599" y="5424104"/>
            <a:ext cx="7315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Larger roles of Non-governmental Organizations (NGOs): </a:t>
            </a:r>
            <a:r>
              <a:rPr lang="en-US" dirty="0"/>
              <a:t>NGOs played larger roles or even major roles in development with funds from international donors when the local or national government was too weak. </a:t>
            </a:r>
          </a:p>
        </p:txBody>
      </p:sp>
      <p:cxnSp>
        <p:nvCxnSpPr>
          <p:cNvPr id="15" name="Elbow Connector 14"/>
          <p:cNvCxnSpPr>
            <a:stCxn id="9" idx="3"/>
            <a:endCxn id="10" idx="1"/>
          </p:cNvCxnSpPr>
          <p:nvPr/>
        </p:nvCxnSpPr>
        <p:spPr>
          <a:xfrm flipV="1">
            <a:off x="3328416" y="2412534"/>
            <a:ext cx="1091185" cy="163856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9" idx="3"/>
            <a:endCxn id="11" idx="1"/>
          </p:cNvCxnSpPr>
          <p:nvPr/>
        </p:nvCxnSpPr>
        <p:spPr>
          <a:xfrm flipV="1">
            <a:off x="3328416" y="3850455"/>
            <a:ext cx="1091184" cy="20064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9" idx="3"/>
            <a:endCxn id="12" idx="1"/>
          </p:cNvCxnSpPr>
          <p:nvPr/>
        </p:nvCxnSpPr>
        <p:spPr>
          <a:xfrm>
            <a:off x="3328416" y="4051099"/>
            <a:ext cx="1091184" cy="893957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9" idx="3"/>
            <a:endCxn id="13" idx="1"/>
          </p:cNvCxnSpPr>
          <p:nvPr/>
        </p:nvCxnSpPr>
        <p:spPr>
          <a:xfrm>
            <a:off x="3328416" y="4051099"/>
            <a:ext cx="1091183" cy="1850059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46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between State-Market-Communities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3360" y="2286000"/>
            <a:ext cx="6720841" cy="4419600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Community-Yoke thesis vs Evil-market Thesis</a:t>
            </a:r>
          </a:p>
          <a:p>
            <a:endParaRPr lang="en-US" sz="2800" dirty="0"/>
          </a:p>
          <a:p>
            <a:pPr lvl="1">
              <a:buFont typeface="Arial" charset="0"/>
              <a:buChar char="•"/>
            </a:pPr>
            <a:r>
              <a:rPr lang="en-US" sz="2400" b="1" dirty="0"/>
              <a:t>Community-Yoke thesis</a:t>
            </a:r>
            <a:r>
              <a:rPr lang="en-US" sz="2400" dirty="0"/>
              <a:t>: Certain community practices are exploitation of local elites on the locals. Market access should be promoted to free those locals from the elites.</a:t>
            </a:r>
          </a:p>
          <a:p>
            <a:pPr lvl="1">
              <a:buFont typeface="Arial" charset="0"/>
              <a:buChar char="•"/>
            </a:pPr>
            <a:endParaRPr lang="en-US" sz="2400" dirty="0"/>
          </a:p>
          <a:p>
            <a:pPr lvl="1">
              <a:buFont typeface="Arial" charset="0"/>
              <a:buChar char="•"/>
            </a:pPr>
            <a:r>
              <a:rPr lang="en-US" sz="2400" b="1" dirty="0"/>
              <a:t>Evil-market thesis</a:t>
            </a:r>
            <a:r>
              <a:rPr lang="en-US" sz="2400" dirty="0"/>
              <a:t>: Community cultures and traditions are good and pure. Market brings greed and materialism into the community and destroys those good cultures and traditions.</a:t>
            </a:r>
            <a:endParaRPr lang="en-US" sz="2400" b="1" dirty="0"/>
          </a:p>
        </p:txBody>
      </p:sp>
      <p:sp>
        <p:nvSpPr>
          <p:cNvPr id="4" name="Oval 3"/>
          <p:cNvSpPr/>
          <p:nvPr/>
        </p:nvSpPr>
        <p:spPr>
          <a:xfrm>
            <a:off x="1024128" y="2727960"/>
            <a:ext cx="1642872" cy="1203960"/>
          </a:xfrm>
          <a:prstGeom prst="ellipse">
            <a:avLst/>
          </a:prstGeom>
          <a:solidFill>
            <a:srgbClr val="7030A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State</a:t>
            </a:r>
          </a:p>
        </p:txBody>
      </p:sp>
      <p:sp>
        <p:nvSpPr>
          <p:cNvPr id="5" name="Oval 4"/>
          <p:cNvSpPr/>
          <p:nvPr/>
        </p:nvSpPr>
        <p:spPr>
          <a:xfrm>
            <a:off x="399288" y="3371088"/>
            <a:ext cx="1642872" cy="1203960"/>
          </a:xfrm>
          <a:prstGeom prst="ellipse">
            <a:avLst/>
          </a:prstGeom>
          <a:solidFill>
            <a:schemeClr val="accent2">
              <a:lumMod val="75000"/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Market</a:t>
            </a:r>
          </a:p>
        </p:txBody>
      </p:sp>
      <p:sp>
        <p:nvSpPr>
          <p:cNvPr id="6" name="Oval 5"/>
          <p:cNvSpPr/>
          <p:nvPr/>
        </p:nvSpPr>
        <p:spPr>
          <a:xfrm>
            <a:off x="1648968" y="3371088"/>
            <a:ext cx="1749552" cy="1203960"/>
          </a:xfrm>
          <a:prstGeom prst="ellipse">
            <a:avLst/>
          </a:prstGeom>
          <a:solidFill>
            <a:srgbClr val="00B05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Community</a:t>
            </a:r>
          </a:p>
        </p:txBody>
      </p:sp>
      <p:sp>
        <p:nvSpPr>
          <p:cNvPr id="7" name="Oval 6"/>
          <p:cNvSpPr/>
          <p:nvPr/>
        </p:nvSpPr>
        <p:spPr>
          <a:xfrm>
            <a:off x="2217420" y="4264152"/>
            <a:ext cx="1127760" cy="594360"/>
          </a:xfrm>
          <a:prstGeom prst="ellips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CSOs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2523744" y="4623816"/>
            <a:ext cx="1127760" cy="594360"/>
          </a:xfrm>
          <a:prstGeom prst="ellipse">
            <a:avLst/>
          </a:pr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NGOs</a:t>
            </a:r>
          </a:p>
        </p:txBody>
      </p:sp>
    </p:spTree>
    <p:extLst>
      <p:ext uri="{BB962C8B-B14F-4D97-AF65-F5344CB8AC3E}">
        <p14:creationId xmlns:p14="http://schemas.microsoft.com/office/powerpoint/2010/main" val="17604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between State-Market-Communities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3360" y="2286000"/>
            <a:ext cx="6720841" cy="443484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en-US" sz="2800" dirty="0"/>
              <a:t>Moral Economists vs Political Economists</a:t>
            </a:r>
          </a:p>
          <a:p>
            <a:endParaRPr lang="en-US" sz="2800" dirty="0"/>
          </a:p>
          <a:p>
            <a:pPr lvl="1">
              <a:buFont typeface="Arial" charset="0"/>
              <a:buChar char="•"/>
            </a:pPr>
            <a:r>
              <a:rPr lang="en-US" sz="2400" b="1" dirty="0"/>
              <a:t>Moral economists</a:t>
            </a:r>
            <a:r>
              <a:rPr lang="en-US" sz="2400" dirty="0"/>
              <a:t>: Community traditions, such as reciprocity through kinship and local networks, emerged because of fluctuations in conditions for agriculture. It is necessary for the local’s survival. </a:t>
            </a:r>
          </a:p>
          <a:p>
            <a:pPr lvl="1">
              <a:buFont typeface="Arial" charset="0"/>
              <a:buChar char="•"/>
            </a:pPr>
            <a:endParaRPr lang="en-US" sz="2400" dirty="0"/>
          </a:p>
          <a:p>
            <a:pPr lvl="1">
              <a:buFont typeface="Arial" charset="0"/>
              <a:buChar char="•"/>
            </a:pPr>
            <a:r>
              <a:rPr lang="en-US" sz="2400" b="1" dirty="0"/>
              <a:t>Political economists</a:t>
            </a:r>
            <a:r>
              <a:rPr lang="en-US" sz="2400" dirty="0"/>
              <a:t>: The locals have to depend on kinship networks and other patron-client relationship because market mechanisms and other public goods are not provided, inefficient, or controlled by the local elites.</a:t>
            </a:r>
            <a:endParaRPr lang="en-US" sz="2400" b="1" dirty="0"/>
          </a:p>
        </p:txBody>
      </p:sp>
      <p:sp>
        <p:nvSpPr>
          <p:cNvPr id="4" name="Oval 3"/>
          <p:cNvSpPr/>
          <p:nvPr/>
        </p:nvSpPr>
        <p:spPr>
          <a:xfrm>
            <a:off x="1024128" y="2727960"/>
            <a:ext cx="1642872" cy="1203960"/>
          </a:xfrm>
          <a:prstGeom prst="ellipse">
            <a:avLst/>
          </a:prstGeom>
          <a:solidFill>
            <a:srgbClr val="7030A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State</a:t>
            </a:r>
          </a:p>
        </p:txBody>
      </p:sp>
      <p:sp>
        <p:nvSpPr>
          <p:cNvPr id="5" name="Oval 4"/>
          <p:cNvSpPr/>
          <p:nvPr/>
        </p:nvSpPr>
        <p:spPr>
          <a:xfrm>
            <a:off x="399288" y="3371088"/>
            <a:ext cx="1642872" cy="1203960"/>
          </a:xfrm>
          <a:prstGeom prst="ellipse">
            <a:avLst/>
          </a:prstGeom>
          <a:solidFill>
            <a:schemeClr val="accent2">
              <a:lumMod val="75000"/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Market</a:t>
            </a:r>
          </a:p>
        </p:txBody>
      </p:sp>
      <p:sp>
        <p:nvSpPr>
          <p:cNvPr id="6" name="Oval 5"/>
          <p:cNvSpPr/>
          <p:nvPr/>
        </p:nvSpPr>
        <p:spPr>
          <a:xfrm>
            <a:off x="1648968" y="3371088"/>
            <a:ext cx="1749552" cy="1203960"/>
          </a:xfrm>
          <a:prstGeom prst="ellipse">
            <a:avLst/>
          </a:prstGeom>
          <a:solidFill>
            <a:srgbClr val="00B05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Community</a:t>
            </a:r>
          </a:p>
        </p:txBody>
      </p:sp>
      <p:sp>
        <p:nvSpPr>
          <p:cNvPr id="7" name="Oval 6"/>
          <p:cNvSpPr/>
          <p:nvPr/>
        </p:nvSpPr>
        <p:spPr>
          <a:xfrm>
            <a:off x="2217420" y="4264152"/>
            <a:ext cx="1127760" cy="594360"/>
          </a:xfrm>
          <a:prstGeom prst="ellips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CSOs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2523744" y="4623816"/>
            <a:ext cx="1127760" cy="594360"/>
          </a:xfrm>
          <a:prstGeom prst="ellipse">
            <a:avLst/>
          </a:pr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NGOs</a:t>
            </a:r>
          </a:p>
        </p:txBody>
      </p:sp>
    </p:spTree>
    <p:extLst>
      <p:ext uri="{BB962C8B-B14F-4D97-AF65-F5344CB8AC3E}">
        <p14:creationId xmlns:p14="http://schemas.microsoft.com/office/powerpoint/2010/main" val="104696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 insecurity and Poverty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Recall previous slides</a:t>
            </a:r>
            <a:r>
              <a:rPr lang="mr-IN" dirty="0"/>
              <a:t>…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024128" y="2970415"/>
            <a:ext cx="6886817" cy="3338945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sz="2400" dirty="0"/>
              <a:t> In Asia, SAPs, new technology, and institutional reforms help increase agricultural growth in the 1980s and 1990s, and achieved self-sufficiency in grain production..</a:t>
            </a:r>
          </a:p>
          <a:p>
            <a:pPr>
              <a:buFont typeface="Arial" charset="0"/>
              <a:buChar char="•"/>
            </a:pPr>
            <a:endParaRPr lang="en-US" sz="2400" dirty="0"/>
          </a:p>
          <a:p>
            <a:pPr>
              <a:buFont typeface="Arial" charset="0"/>
              <a:buChar char="•"/>
            </a:pPr>
            <a:r>
              <a:rPr lang="en-US" sz="2400" dirty="0"/>
              <a:t> Yet, Hardly any improvement in the cereal and nutrient intake of the poorest 30 percent of population in several countries</a:t>
            </a:r>
            <a:r>
              <a:rPr lang="mr-IN" sz="2400" dirty="0"/>
              <a:t>…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8752212" y="3531891"/>
            <a:ext cx="213302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9343037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 insecurity and Poverty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7314" y="2212473"/>
            <a:ext cx="72499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/>
              <a:t>Solution to Famine </a:t>
            </a:r>
            <a:r>
              <a:rPr lang="en-US" sz="4000" dirty="0"/>
              <a:t>and </a:t>
            </a:r>
            <a:r>
              <a:rPr lang="en-US" sz="4000" dirty="0" err="1"/>
              <a:t>mulnutrition</a:t>
            </a:r>
            <a:endParaRPr lang="en-US" sz="4000" dirty="0"/>
          </a:p>
        </p:txBody>
      </p:sp>
      <p:sp>
        <p:nvSpPr>
          <p:cNvPr id="7" name="Rounded Rectangle 6"/>
          <p:cNvSpPr/>
          <p:nvPr/>
        </p:nvSpPr>
        <p:spPr>
          <a:xfrm>
            <a:off x="1343029" y="3413760"/>
            <a:ext cx="3002280" cy="13106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National food </a:t>
            </a:r>
          </a:p>
          <a:p>
            <a:pPr algn="ctr"/>
            <a:r>
              <a:rPr lang="en-US" sz="2800" dirty="0"/>
              <a:t>self-sufficiency</a:t>
            </a:r>
          </a:p>
        </p:txBody>
      </p:sp>
      <p:sp>
        <p:nvSpPr>
          <p:cNvPr id="8" name="Chevron 7"/>
          <p:cNvSpPr/>
          <p:nvPr/>
        </p:nvSpPr>
        <p:spPr>
          <a:xfrm>
            <a:off x="4935476" y="3779520"/>
            <a:ext cx="580643" cy="57912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>
            <a:off x="5303520" y="3779520"/>
            <a:ext cx="580643" cy="57912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92240" y="3048000"/>
            <a:ext cx="4724400" cy="31699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/>
              <a:t>Food security </a:t>
            </a:r>
          </a:p>
          <a:p>
            <a:endParaRPr lang="en-US" sz="2400" dirty="0"/>
          </a:p>
          <a:p>
            <a:r>
              <a:rPr lang="en-US" sz="2400" dirty="0"/>
              <a:t>= Adequate supply of food (country’s own production and trade) </a:t>
            </a:r>
          </a:p>
          <a:p>
            <a:r>
              <a:rPr lang="en-US" sz="2400" dirty="0"/>
              <a:t>+ access by the population to that supply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3037" y="5352728"/>
            <a:ext cx="527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/>
              <a:t>Amatya</a:t>
            </a:r>
            <a:r>
              <a:rPr lang="en-US" sz="2400" dirty="0"/>
              <a:t> Sen’s </a:t>
            </a:r>
            <a:r>
              <a:rPr lang="en-US" sz="2400" i="1" dirty="0"/>
              <a:t>Poverty and Famines (1981)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326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 insecurity and Poverty</a:t>
            </a:r>
          </a:p>
        </p:txBody>
      </p:sp>
      <p:sp>
        <p:nvSpPr>
          <p:cNvPr id="10" name="Rectangle 9"/>
          <p:cNvSpPr/>
          <p:nvPr/>
        </p:nvSpPr>
        <p:spPr>
          <a:xfrm>
            <a:off x="895422" y="2084832"/>
            <a:ext cx="3088256" cy="185082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production incentive school</a:t>
            </a:r>
          </a:p>
          <a:p>
            <a:pPr algn="ctr"/>
            <a:r>
              <a:rPr lang="en-US" sz="2400" dirty="0"/>
              <a:t>“Get prices right”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95422" y="4312449"/>
            <a:ext cx="3088256" cy="185082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basic needs approach </a:t>
            </a:r>
          </a:p>
          <a:p>
            <a:pPr algn="ctr"/>
            <a:r>
              <a:rPr lang="en-US" sz="2400" dirty="0"/>
              <a:t>“Keep food prices Low”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400" y="3010246"/>
            <a:ext cx="2885440" cy="28637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54650" y="3377644"/>
            <a:ext cx="4052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Which approach </a:t>
            </a:r>
            <a:r>
              <a:rPr lang="en-US" sz="3200" dirty="0"/>
              <a:t>to </a:t>
            </a:r>
            <a:r>
              <a:rPr lang="en-US" sz="3200"/>
              <a:t>help poor farmers </a:t>
            </a:r>
            <a:r>
              <a:rPr lang="en-US" sz="3200" dirty="0"/>
              <a:t>achieve food security?</a:t>
            </a:r>
          </a:p>
        </p:txBody>
      </p:sp>
    </p:spTree>
    <p:extLst>
      <p:ext uri="{BB962C8B-B14F-4D97-AF65-F5344CB8AC3E}">
        <p14:creationId xmlns:p14="http://schemas.microsoft.com/office/powerpoint/2010/main" val="93880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 insecurity and Poverty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322576" y="2286000"/>
            <a:ext cx="8421625" cy="402336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Turning back to Generation of Rural income and employment (in World Food Summit 1996)</a:t>
            </a:r>
          </a:p>
          <a:p>
            <a:r>
              <a:rPr lang="en-US" dirty="0"/>
              <a:t>Three reasons:</a:t>
            </a:r>
          </a:p>
          <a:p>
            <a:r>
              <a:rPr lang="en-US" dirty="0"/>
              <a:t>1. The achievement of national food self-sufficiency in many countries was unable to ensure that all family could secure their food needs.</a:t>
            </a:r>
          </a:p>
          <a:p>
            <a:r>
              <a:rPr lang="en-US" dirty="0"/>
              <a:t>2. Because of high urban unemployment rates, most of the new entrants to the rural labor force would have to find employment in farming and rural nonfarm activities. </a:t>
            </a:r>
          </a:p>
          <a:p>
            <a:r>
              <a:rPr lang="en-US" dirty="0"/>
              <a:t>3. Most countries could not finance measure such as food subsidies and food transfer programs over the long term. The rural poor need to increase their production and/or income to secure their own food needs.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500" l="4653" r="97153">
                        <a14:foregroundMark x1="38542" y1="4296" x2="38542" y2="42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66" y="2084832"/>
            <a:ext cx="1706510" cy="148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46" y="3289083"/>
            <a:ext cx="2962656" cy="19720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Sustainability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8" y="3078574"/>
            <a:ext cx="1527620" cy="2152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752" y="3108546"/>
            <a:ext cx="1484291" cy="215255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18416" y="5532369"/>
            <a:ext cx="962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1987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9604" y="5486555"/>
            <a:ext cx="889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1962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72611" y="5486555"/>
            <a:ext cx="93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1992</a:t>
            </a:r>
          </a:p>
        </p:txBody>
      </p:sp>
      <p:sp>
        <p:nvSpPr>
          <p:cNvPr id="13" name="Striped Right Arrow 12"/>
          <p:cNvSpPr/>
          <p:nvPr/>
        </p:nvSpPr>
        <p:spPr>
          <a:xfrm>
            <a:off x="2170606" y="3661883"/>
            <a:ext cx="477728" cy="4924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triped Right Arrow 13"/>
          <p:cNvSpPr/>
          <p:nvPr/>
        </p:nvSpPr>
        <p:spPr>
          <a:xfrm>
            <a:off x="4842306" y="3631910"/>
            <a:ext cx="477728" cy="4924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268" y="0"/>
            <a:ext cx="4965700" cy="14605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768" y="1704438"/>
            <a:ext cx="2717600" cy="11706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332" y="3119034"/>
            <a:ext cx="3498472" cy="21794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681" y="5459018"/>
            <a:ext cx="2419815" cy="121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8987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Sustainability</a:t>
            </a:r>
            <a:endParaRPr lang="en-US" sz="4800" dirty="0">
              <a:latin typeface="TH SarabunPSK" charset="0"/>
              <a:ea typeface="TH SarabunPSK" charset="0"/>
              <a:cs typeface="TH SarabunPSK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8690"/>
            <a:ext cx="4277224" cy="3326729"/>
          </a:xfrm>
        </p:spPr>
      </p:pic>
      <p:sp>
        <p:nvSpPr>
          <p:cNvPr id="7" name="TextBox 6"/>
          <p:cNvSpPr txBox="1"/>
          <p:nvPr/>
        </p:nvSpPr>
        <p:spPr>
          <a:xfrm>
            <a:off x="7841214" y="3322428"/>
            <a:ext cx="41306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“Sustainable development is development that meets the needs of the present without compromising the ability of future generations to meet their own needs.”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41214" y="2618747"/>
            <a:ext cx="37842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/>
              <a:t>Sustainable Development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816" y="3141967"/>
            <a:ext cx="2586696" cy="12751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17275" y="5134105"/>
            <a:ext cx="2423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Brundtland Report 1987</a:t>
            </a:r>
          </a:p>
        </p:txBody>
      </p:sp>
      <p:sp>
        <p:nvSpPr>
          <p:cNvPr id="6" name="Plus 5"/>
          <p:cNvSpPr/>
          <p:nvPr/>
        </p:nvSpPr>
        <p:spPr>
          <a:xfrm>
            <a:off x="3816799" y="3591193"/>
            <a:ext cx="528184" cy="54684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8978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Sustainability</a:t>
            </a:r>
            <a:endParaRPr lang="en-US" sz="4800" dirty="0">
              <a:latin typeface="TH SarabunPSK" charset="0"/>
              <a:ea typeface="TH SarabunPSK" charset="0"/>
              <a:cs typeface="TH SarabunPSK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0980" y="2883408"/>
            <a:ext cx="2682240" cy="2179320"/>
          </a:xfrm>
          <a:prstGeom prst="ellipse">
            <a:avLst/>
          </a:prstGeom>
          <a:solidFill>
            <a:srgbClr val="92D050">
              <a:alpha val="9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Modern Agricultural Practices</a:t>
            </a:r>
          </a:p>
        </p:txBody>
      </p:sp>
      <p:sp>
        <p:nvSpPr>
          <p:cNvPr id="11" name="Oval 10"/>
          <p:cNvSpPr/>
          <p:nvPr/>
        </p:nvSpPr>
        <p:spPr>
          <a:xfrm>
            <a:off x="971476" y="1991868"/>
            <a:ext cx="2956560" cy="1981200"/>
          </a:xfrm>
          <a:prstGeom prst="ellipse">
            <a:avLst/>
          </a:prstGeom>
          <a:solidFill>
            <a:srgbClr val="2E663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Destruction of forest and wildlife habitat</a:t>
            </a:r>
          </a:p>
        </p:txBody>
      </p:sp>
      <p:sp>
        <p:nvSpPr>
          <p:cNvPr id="12" name="Oval 11"/>
          <p:cNvSpPr/>
          <p:nvPr/>
        </p:nvSpPr>
        <p:spPr>
          <a:xfrm>
            <a:off x="5745480" y="1001268"/>
            <a:ext cx="4556760" cy="1981200"/>
          </a:xfrm>
          <a:prstGeom prst="ellipse">
            <a:avLst/>
          </a:prstGeom>
          <a:solidFill>
            <a:srgbClr val="0070C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Global Warming and Climate Change</a:t>
            </a:r>
          </a:p>
        </p:txBody>
      </p:sp>
      <p:sp>
        <p:nvSpPr>
          <p:cNvPr id="13" name="Oval 12"/>
          <p:cNvSpPr/>
          <p:nvPr/>
        </p:nvSpPr>
        <p:spPr>
          <a:xfrm>
            <a:off x="2850460" y="4791456"/>
            <a:ext cx="3032760" cy="2066544"/>
          </a:xfrm>
          <a:prstGeom prst="ellipse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Pesticides runoff affecting local fisheries and </a:t>
            </a:r>
            <a:r>
              <a:rPr lang="en-US" sz="2400"/>
              <a:t>water supply</a:t>
            </a:r>
            <a:endParaRPr lang="en-US" sz="2400" dirty="0"/>
          </a:p>
        </p:txBody>
      </p:sp>
      <p:sp>
        <p:nvSpPr>
          <p:cNvPr id="16" name="Striped Right Arrow 15"/>
          <p:cNvSpPr/>
          <p:nvPr/>
        </p:nvSpPr>
        <p:spPr>
          <a:xfrm rot="18624277">
            <a:off x="5697710" y="2601383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triped Right Arrow 16"/>
          <p:cNvSpPr/>
          <p:nvPr/>
        </p:nvSpPr>
        <p:spPr>
          <a:xfrm rot="7983426">
            <a:off x="6124037" y="3091775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63" y="4628387"/>
            <a:ext cx="1910154" cy="1910154"/>
          </a:xfrm>
          <a:prstGeom prst="rect">
            <a:avLst/>
          </a:prstGeom>
        </p:spPr>
      </p:pic>
      <p:sp>
        <p:nvSpPr>
          <p:cNvPr id="19" name="Striped Right Arrow 18"/>
          <p:cNvSpPr/>
          <p:nvPr/>
        </p:nvSpPr>
        <p:spPr>
          <a:xfrm>
            <a:off x="4704485" y="1496411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triped Right Arrow 19"/>
          <p:cNvSpPr/>
          <p:nvPr/>
        </p:nvSpPr>
        <p:spPr>
          <a:xfrm rot="10800000">
            <a:off x="4606110" y="2111585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-Right Arrow 20"/>
          <p:cNvSpPr/>
          <p:nvPr/>
        </p:nvSpPr>
        <p:spPr>
          <a:xfrm rot="2209222">
            <a:off x="3235883" y="3467132"/>
            <a:ext cx="615689" cy="4668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triped Right Arrow 21"/>
          <p:cNvSpPr/>
          <p:nvPr/>
        </p:nvSpPr>
        <p:spPr>
          <a:xfrm rot="6895224">
            <a:off x="1354432" y="3955463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triped Right Arrow 22"/>
          <p:cNvSpPr/>
          <p:nvPr/>
        </p:nvSpPr>
        <p:spPr>
          <a:xfrm rot="10800000">
            <a:off x="2150238" y="5583464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triped Right Arrow 23"/>
          <p:cNvSpPr/>
          <p:nvPr/>
        </p:nvSpPr>
        <p:spPr>
          <a:xfrm rot="19559311">
            <a:off x="2449757" y="4324272"/>
            <a:ext cx="599035" cy="6905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884" y="3600159"/>
            <a:ext cx="1117680" cy="111768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321040" y="4173989"/>
            <a:ext cx="355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Recognition that under proper institutional arrangements, </a:t>
            </a:r>
            <a:r>
              <a:rPr lang="en-US" sz="2000" b="1" dirty="0"/>
              <a:t>natural resources can be managed locally by farmers, herders and others</a:t>
            </a:r>
            <a:r>
              <a:rPr lang="en-US" sz="2000" dirty="0"/>
              <a:t> in an environmentally sustainable way.</a:t>
            </a:r>
          </a:p>
          <a:p>
            <a:endParaRPr lang="en-US" sz="2000" dirty="0"/>
          </a:p>
          <a:p>
            <a:r>
              <a:rPr lang="en-US" sz="2000" dirty="0"/>
              <a:t>e.g. Elinor </a:t>
            </a:r>
            <a:r>
              <a:rPr lang="en-US" sz="2000" dirty="0" err="1"/>
              <a:t>Ostrom</a:t>
            </a:r>
            <a:r>
              <a:rPr lang="en-US" sz="2000" dirty="0"/>
              <a:t> 1990</a:t>
            </a:r>
          </a:p>
        </p:txBody>
      </p:sp>
    </p:spTree>
    <p:extLst>
      <p:ext uri="{BB962C8B-B14F-4D97-AF65-F5344CB8AC3E}">
        <p14:creationId xmlns:p14="http://schemas.microsoft.com/office/powerpoint/2010/main" val="1653091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1429</Words>
  <Application>Microsoft Office PowerPoint</Application>
  <PresentationFormat>Widescreen</PresentationFormat>
  <Paragraphs>188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Cordia New</vt:lpstr>
      <vt:lpstr>Mangal</vt:lpstr>
      <vt:lpstr>TH SarabunPSK</vt:lpstr>
      <vt:lpstr>Wingdings</vt:lpstr>
      <vt:lpstr>Office Theme</vt:lpstr>
      <vt:lpstr>EE390  Economics of Agricultural and Rural Development  Lecture 3: Global Agricultural and Rural Development Part 3  (The materials used in this lecture was prepared by Ajarn Chol Bunnag Faculty of Economics,  Thammasat University) </vt:lpstr>
      <vt:lpstr>Overview: the periods of Agricultural Development ideas</vt:lpstr>
      <vt:lpstr>World in 1980s and 1990s</vt:lpstr>
      <vt:lpstr>World in 1980s and 1990s</vt:lpstr>
      <vt:lpstr>MACROEONOMIC REFORM AND RESTRUCTURING</vt:lpstr>
      <vt:lpstr>MACROEONOMIC REFORM AND RESTRUCTURING</vt:lpstr>
      <vt:lpstr>MACROEONOMIC REFORM AND RESTRUCTURING</vt:lpstr>
      <vt:lpstr>MACROEONOMIC REFORM AND RESTRUCTURING</vt:lpstr>
      <vt:lpstr>Research on the impact of macroeconomic reforms on food system performance</vt:lpstr>
      <vt:lpstr>Research on the impact of SAPs on Agricultural development and economic growth</vt:lpstr>
      <vt:lpstr>Timmer’s four stages of structural transformation</vt:lpstr>
      <vt:lpstr>Institutional Restructuring</vt:lpstr>
      <vt:lpstr>Institutional Restructuring</vt:lpstr>
      <vt:lpstr>Institutional Restructuring</vt:lpstr>
      <vt:lpstr>Institutional Restructuring</vt:lpstr>
      <vt:lpstr>Relationships between State-Market-Communities</vt:lpstr>
      <vt:lpstr>Relationships between State-Market-Communities</vt:lpstr>
      <vt:lpstr>Food insecurity and Poverty</vt:lpstr>
      <vt:lpstr>Food insecurity and Poverty</vt:lpstr>
      <vt:lpstr>Food insecurity and Poverty</vt:lpstr>
      <vt:lpstr>Food insecurity and Poverty</vt:lpstr>
      <vt:lpstr>Sustainability</vt:lpstr>
      <vt:lpstr>Sustainability</vt:lpstr>
      <vt:lpstr>Sustainability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27</cp:revision>
  <dcterms:created xsi:type="dcterms:W3CDTF">2018-01-08T07:28:28Z</dcterms:created>
  <dcterms:modified xsi:type="dcterms:W3CDTF">2018-02-27T00:31:23Z</dcterms:modified>
</cp:coreProperties>
</file>