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58"/>
  </p:notesMasterIdLst>
  <p:sldIdLst>
    <p:sldId id="680" r:id="rId2"/>
    <p:sldId id="500" r:id="rId3"/>
    <p:sldId id="413" r:id="rId4"/>
    <p:sldId id="611" r:id="rId5"/>
    <p:sldId id="654" r:id="rId6"/>
    <p:sldId id="629" r:id="rId7"/>
    <p:sldId id="414" r:id="rId8"/>
    <p:sldId id="656" r:id="rId9"/>
    <p:sldId id="657" r:id="rId10"/>
    <p:sldId id="658" r:id="rId11"/>
    <p:sldId id="415" r:id="rId12"/>
    <p:sldId id="533" r:id="rId13"/>
    <p:sldId id="534" r:id="rId14"/>
    <p:sldId id="673" r:id="rId15"/>
    <p:sldId id="674" r:id="rId16"/>
    <p:sldId id="675" r:id="rId17"/>
    <p:sldId id="655" r:id="rId18"/>
    <p:sldId id="416" r:id="rId19"/>
    <p:sldId id="540" r:id="rId20"/>
    <p:sldId id="659" r:id="rId21"/>
    <p:sldId id="672" r:id="rId22"/>
    <p:sldId id="541" r:id="rId23"/>
    <p:sldId id="542" r:id="rId24"/>
    <p:sldId id="543" r:id="rId25"/>
    <p:sldId id="679" r:id="rId26"/>
    <p:sldId id="661" r:id="rId27"/>
    <p:sldId id="660" r:id="rId28"/>
    <p:sldId id="678" r:id="rId29"/>
    <p:sldId id="585" r:id="rId30"/>
    <p:sldId id="599" r:id="rId31"/>
    <p:sldId id="662" r:id="rId32"/>
    <p:sldId id="663" r:id="rId33"/>
    <p:sldId id="664" r:id="rId34"/>
    <p:sldId id="592" r:id="rId35"/>
    <p:sldId id="593" r:id="rId36"/>
    <p:sldId id="595" r:id="rId37"/>
    <p:sldId id="596" r:id="rId38"/>
    <p:sldId id="665" r:id="rId39"/>
    <p:sldId id="498" r:id="rId40"/>
    <p:sldId id="421" r:id="rId41"/>
    <p:sldId id="470" r:id="rId42"/>
    <p:sldId id="472" r:id="rId43"/>
    <p:sldId id="428" r:id="rId44"/>
    <p:sldId id="546" r:id="rId45"/>
    <p:sldId id="608" r:id="rId46"/>
    <p:sldId id="432" r:id="rId47"/>
    <p:sldId id="666" r:id="rId48"/>
    <p:sldId id="667" r:id="rId49"/>
    <p:sldId id="476" r:id="rId50"/>
    <p:sldId id="649" r:id="rId51"/>
    <p:sldId id="615" r:id="rId52"/>
    <p:sldId id="616" r:id="rId53"/>
    <p:sldId id="617" r:id="rId54"/>
    <p:sldId id="645" r:id="rId55"/>
    <p:sldId id="647" r:id="rId56"/>
    <p:sldId id="648" r:id="rId5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FF"/>
    <a:srgbClr val="FF3300"/>
    <a:srgbClr val="99CC00"/>
    <a:srgbClr val="000099"/>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75" autoAdjust="0"/>
    <p:restoredTop sz="94660"/>
  </p:normalViewPr>
  <p:slideViewPr>
    <p:cSldViewPr>
      <p:cViewPr varScale="1">
        <p:scale>
          <a:sx n="74" d="100"/>
          <a:sy n="74" d="100"/>
        </p:scale>
        <p:origin x="432" y="7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D33E51D-9B8E-476F-89BD-A1F7F0B22ADB}" type="slidenum">
              <a:rPr lang="en-US"/>
              <a:pPr>
                <a:defRPr/>
              </a:pPr>
              <a:t>‹#›</a:t>
            </a:fld>
            <a:endParaRPr lang="en-US"/>
          </a:p>
        </p:txBody>
      </p:sp>
    </p:spTree>
    <p:extLst>
      <p:ext uri="{BB962C8B-B14F-4D97-AF65-F5344CB8AC3E}">
        <p14:creationId xmlns:p14="http://schemas.microsoft.com/office/powerpoint/2010/main" val="14012349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17" name="ตัวยึดท้ายกระดาษ 16"/>
          <p:cNvSpPr>
            <a:spLocks noGrp="1"/>
          </p:cNvSpPr>
          <p:nvPr>
            <p:ph type="ftr" sz="quarter" idx="11"/>
          </p:nvPr>
        </p:nvSpPr>
        <p:spPr/>
        <p:txBody>
          <a:bodyPr/>
          <a:lstStyle/>
          <a:p>
            <a:endParaRPr kumimoji="0" lang="en-US"/>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pPr>
              <a:defRPr/>
            </a:pPr>
            <a:r>
              <a:rPr lang="en-US" smtClean="0"/>
              <a:t>12-</a:t>
            </a:r>
            <a:fld id="{5730FC8C-0530-4C12-9939-6AB7B85FBA4D}" type="slidenum">
              <a:rPr lang="en-US" smtClean="0"/>
              <a:pPr>
                <a:defRPr/>
              </a:pPr>
              <a:t>‹#›</a:t>
            </a:fld>
            <a:endParaRPr lang="en-US"/>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5" name="ตัวยึดท้ายกระดาษ 4"/>
          <p:cNvSpPr>
            <a:spLocks noGrp="1"/>
          </p:cNvSpPr>
          <p:nvPr>
            <p:ph type="ftr" sz="quarter" idx="11"/>
          </p:nvPr>
        </p:nvSpPr>
        <p:spPr>
          <a:xfrm>
            <a:off x="800100" y="6172200"/>
            <a:ext cx="4000500" cy="457200"/>
          </a:xfrm>
        </p:spPr>
        <p:txBody>
          <a:bodyPr/>
          <a:lstStyle/>
          <a:p>
            <a:endParaRPr kumimoji="0" lang="en-US"/>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8" name="ตัวยึดท้ายกระดาษ 7"/>
          <p:cNvSpPr>
            <a:spLocks noGrp="1"/>
          </p:cNvSpPr>
          <p:nvPr>
            <p:ph type="ftr" sz="quarter" idx="11"/>
          </p:nvPr>
        </p:nvSpPr>
        <p:spPr/>
        <p:txBody>
          <a:bodyPr/>
          <a:lstStyle/>
          <a:p>
            <a:endParaRPr kumimoji="0" lang="en-US"/>
          </a:p>
        </p:txBody>
      </p:sp>
      <p:sp>
        <p:nvSpPr>
          <p:cNvPr id="9" name="ตัวยึดหมายเลขภาพนิ่ง 8"/>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4" name="ตัวยึดท้ายกระดาษ 3"/>
          <p:cNvSpPr>
            <a:spLocks noGrp="1"/>
          </p:cNvSpPr>
          <p:nvPr>
            <p:ph type="ftr" sz="quarter" idx="11"/>
          </p:nvPr>
        </p:nvSpPr>
        <p:spPr/>
        <p:txBody>
          <a:bodyPr/>
          <a:lstStyle/>
          <a:p>
            <a:endParaRPr kumimoji="0" lang="en-US"/>
          </a:p>
        </p:txBody>
      </p:sp>
      <p:sp>
        <p:nvSpPr>
          <p:cNvPr id="5" name="ตัวยึดหมายเลขภาพนิ่ง 4"/>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3" name="ตัวยึดท้ายกระดาษ 2"/>
          <p:cNvSpPr>
            <a:spLocks noGrp="1"/>
          </p:cNvSpPr>
          <p:nvPr>
            <p:ph type="ftr" sz="quarter" idx="11"/>
          </p:nvPr>
        </p:nvSpPr>
        <p:spPr/>
        <p:txBody>
          <a:bodyPr/>
          <a:lstStyle/>
          <a:p>
            <a:endParaRPr kumimoji="0" lang="en-US"/>
          </a:p>
        </p:txBody>
      </p:sp>
      <p:sp>
        <p:nvSpPr>
          <p:cNvPr id="4" name="ตัวยึดหมายเลขภาพนิ่ง 3"/>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6" name="ตัวยึดท้ายกระดาษ 5"/>
          <p:cNvSpPr>
            <a:spLocks noGrp="1"/>
          </p:cNvSpPr>
          <p:nvPr>
            <p:ph type="ftr" sz="quarter" idx="11"/>
          </p:nvPr>
        </p:nvSpPr>
        <p:spPr>
          <a:xfrm>
            <a:off x="914400" y="6172200"/>
            <a:ext cx="3886200" cy="457200"/>
          </a:xfrm>
        </p:spPr>
        <p:txBody>
          <a:bodyPr/>
          <a:lstStyle/>
          <a:p>
            <a:endParaRPr kumimoji="0" lang="en-US"/>
          </a:p>
        </p:txBody>
      </p:sp>
      <p:sp>
        <p:nvSpPr>
          <p:cNvPr id="7" name="ตัวยึดหมายเลขภาพนิ่ง 6"/>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11/19/2018</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699CB88-5E1A-4FAC-892A-60949ACB1F6F}" type="datetimeFigureOut">
              <a:rPr lang="en-US" smtClean="0"/>
              <a:pPr/>
              <a:t>11/19/2018</a:t>
            </a:fld>
            <a:endParaRPr lang="en-US"/>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kumimoji="0" lang="en-US"/>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r>
              <a:rPr lang="en-US" smtClean="0"/>
              <a:t>12-</a:t>
            </a:r>
            <a:fld id="{5730FC8C-0530-4C12-9939-6AB7B85FBA4D}"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6.xml"/><Relationship Id="rId5" Type="http://schemas.openxmlformats.org/officeDocument/2006/relationships/image" Target="../media/image48.png"/><Relationship Id="rId4" Type="http://schemas.openxmlformats.org/officeDocument/2006/relationships/image" Target="../media/image47.jpeg"/></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34019" y="1600200"/>
            <a:ext cx="9109981" cy="1364512"/>
          </a:xfrm>
        </p:spPr>
        <p:txBody>
          <a:bodyPr>
            <a:normAutofit fontScale="90000"/>
          </a:bodyPr>
          <a:lstStyle/>
          <a:p>
            <a:r>
              <a:rPr lang="en-US" sz="3600" dirty="0" smtClean="0"/>
              <a:t>MK 202</a:t>
            </a:r>
            <a:br>
              <a:rPr lang="en-US" sz="3600" dirty="0" smtClean="0"/>
            </a:br>
            <a:r>
              <a:rPr lang="en-US" sz="3200" dirty="0" smtClean="0"/>
              <a:t>Integrated </a:t>
            </a:r>
            <a:r>
              <a:rPr lang="en-US" sz="3200" dirty="0"/>
              <a:t>Marketing Communications (IMC</a:t>
            </a:r>
            <a:r>
              <a:rPr lang="en-US" sz="3200" dirty="0" smtClean="0"/>
              <a:t>) </a:t>
            </a:r>
            <a:r>
              <a:rPr lang="en-US" sz="3200" smtClean="0"/>
              <a:t/>
            </a:r>
            <a:br>
              <a:rPr lang="en-US" sz="3200" smtClean="0"/>
            </a:br>
            <a:r>
              <a:rPr lang="en-US" sz="3200" smtClean="0"/>
              <a:t>Strategy </a:t>
            </a:r>
            <a:r>
              <a:rPr lang="en-US" sz="3200" smtClean="0"/>
              <a:t>II </a:t>
            </a:r>
            <a:endParaRPr lang="en-US" sz="3200" dirty="0"/>
          </a:p>
        </p:txBody>
      </p:sp>
      <p:sp>
        <p:nvSpPr>
          <p:cNvPr id="8" name="Subtitle 7"/>
          <p:cNvSpPr>
            <a:spLocks noGrp="1"/>
          </p:cNvSpPr>
          <p:nvPr>
            <p:ph type="subTitle" idx="1"/>
          </p:nvPr>
        </p:nvSpPr>
        <p:spPr>
          <a:xfrm>
            <a:off x="1227404" y="3420191"/>
            <a:ext cx="6400800" cy="1600200"/>
          </a:xfrm>
        </p:spPr>
        <p:txBody>
          <a:bodyPr>
            <a:normAutofit/>
          </a:bodyPr>
          <a:lstStyle/>
          <a:p>
            <a:r>
              <a:rPr lang="en-US" sz="3600" dirty="0" smtClean="0"/>
              <a:t>By </a:t>
            </a:r>
            <a:r>
              <a:rPr lang="en-US" sz="3600" dirty="0" err="1"/>
              <a:t>Ajarn</a:t>
            </a:r>
            <a:r>
              <a:rPr lang="en-US" sz="3600" dirty="0"/>
              <a:t> </a:t>
            </a:r>
            <a:r>
              <a:rPr lang="en-US" sz="3600" dirty="0" err="1"/>
              <a:t>Suwalya</a:t>
            </a:r>
            <a:r>
              <a:rPr lang="en-US" sz="3600" dirty="0"/>
              <a:t> </a:t>
            </a:r>
            <a:r>
              <a:rPr lang="en-US" sz="3600" dirty="0" err="1"/>
              <a:t>Khemvaraporn</a:t>
            </a:r>
            <a:endParaRPr lang="en-US" sz="3600" dirty="0"/>
          </a:p>
          <a:p>
            <a:endParaRPr lang="en-US" sz="2800" dirty="0"/>
          </a:p>
          <a:p>
            <a:endParaRPr lang="en-US" sz="3600" dirty="0"/>
          </a:p>
          <a:p>
            <a:endParaRPr lang="en-US" sz="3600" dirty="0"/>
          </a:p>
        </p:txBody>
      </p:sp>
      <p:pic>
        <p:nvPicPr>
          <p:cNvPr id="6" name="Picture 5"/>
          <p:cNvPicPr>
            <a:picLocks noChangeAspect="1"/>
          </p:cNvPicPr>
          <p:nvPr/>
        </p:nvPicPr>
        <p:blipFill>
          <a:blip r:embed="rId2" cstate="print"/>
          <a:stretch>
            <a:fillRect/>
          </a:stretch>
        </p:blipFill>
        <p:spPr>
          <a:xfrm>
            <a:off x="3810000" y="229461"/>
            <a:ext cx="1066800" cy="1143000"/>
          </a:xfrm>
          <a:prstGeom prst="rect">
            <a:avLst/>
          </a:prstGeom>
        </p:spPr>
      </p:pic>
    </p:spTree>
    <p:extLst>
      <p:ext uri="{BB962C8B-B14F-4D97-AF65-F5344CB8AC3E}">
        <p14:creationId xmlns:p14="http://schemas.microsoft.com/office/powerpoint/2010/main" val="3062154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a:xfrm>
            <a:off x="-324787" y="1474032"/>
            <a:ext cx="8686800" cy="1470025"/>
          </a:xfrm>
        </p:spPr>
        <p:txBody>
          <a:bodyPr/>
          <a:lstStyle/>
          <a:p>
            <a:r>
              <a:rPr lang="en-US" b="1" dirty="0" smtClean="0"/>
              <a:t>     Media Mix</a:t>
            </a:r>
            <a:endParaRPr lang="th-TH" b="1" dirty="0"/>
          </a:p>
        </p:txBody>
      </p:sp>
      <p:pic>
        <p:nvPicPr>
          <p:cNvPr id="2" name="Picture 1"/>
          <p:cNvPicPr>
            <a:picLocks noChangeAspect="1"/>
          </p:cNvPicPr>
          <p:nvPr/>
        </p:nvPicPr>
        <p:blipFill>
          <a:blip r:embed="rId2"/>
          <a:stretch>
            <a:fillRect/>
          </a:stretch>
        </p:blipFill>
        <p:spPr>
          <a:xfrm>
            <a:off x="2051779" y="3243474"/>
            <a:ext cx="4718779" cy="3177311"/>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p:txBody>
          <a:bodyPr/>
          <a:lstStyle/>
          <a:p>
            <a:pPr eaLnBrk="1" hangingPunct="1"/>
            <a:r>
              <a:rPr lang="en-US" b="1" smtClean="0">
                <a:solidFill>
                  <a:srgbClr val="0070C0"/>
                </a:solidFill>
              </a:rPr>
              <a:t>Advertising</a:t>
            </a:r>
          </a:p>
        </p:txBody>
      </p:sp>
      <p:sp>
        <p:nvSpPr>
          <p:cNvPr id="29698" name="Slide Number Placeholder 3"/>
          <p:cNvSpPr>
            <a:spLocks noGrp="1"/>
          </p:cNvSpPr>
          <p:nvPr>
            <p:ph type="sldNum" sz="quarter" idx="12"/>
          </p:nvPr>
        </p:nvSpPr>
        <p:spPr>
          <a:noFill/>
        </p:spPr>
        <p:txBody>
          <a:bodyPr/>
          <a:lstStyle/>
          <a:p>
            <a:r>
              <a:rPr lang="en-US" smtClean="0"/>
              <a:t>12-</a:t>
            </a:r>
            <a:fld id="{1E9212E3-6604-4BA6-835C-E58284AC95F9}" type="slidenum">
              <a:rPr lang="en-US" smtClean="0"/>
              <a:pPr/>
              <a:t>3</a:t>
            </a:fld>
            <a:endParaRPr lang="en-US" smtClean="0"/>
          </a:p>
        </p:txBody>
      </p:sp>
      <p:sp>
        <p:nvSpPr>
          <p:cNvPr id="29700" name="Rectangle 3"/>
          <p:cNvSpPr>
            <a:spLocks noGrp="1" noChangeArrowheads="1"/>
          </p:cNvSpPr>
          <p:nvPr>
            <p:ph sz="quarter" idx="1"/>
          </p:nvPr>
        </p:nvSpPr>
        <p:spPr>
          <a:xfrm>
            <a:off x="457200" y="2286000"/>
            <a:ext cx="5181600" cy="3733800"/>
          </a:xfrm>
          <a:solidFill>
            <a:schemeClr val="bg1"/>
          </a:solidFill>
          <a:ln>
            <a:solidFill>
              <a:schemeClr val="bg1"/>
            </a:solidFill>
          </a:ln>
        </p:spPr>
        <p:txBody>
          <a:bodyPr>
            <a:normAutofit fontScale="85000" lnSpcReduction="10000"/>
          </a:bodyPr>
          <a:lstStyle/>
          <a:p>
            <a:pPr eaLnBrk="1" hangingPunct="1">
              <a:lnSpc>
                <a:spcPct val="90000"/>
              </a:lnSpc>
            </a:pPr>
            <a:r>
              <a:rPr lang="en-US" sz="2400" dirty="0" smtClean="0">
                <a:latin typeface="Arial" charset="0"/>
                <a:ea typeface="Arial" charset="0"/>
                <a:cs typeface="Arial" charset="0"/>
              </a:rPr>
              <a:t>Can reach masses of geographically dispersed buyers.</a:t>
            </a:r>
          </a:p>
          <a:p>
            <a:pPr eaLnBrk="1" hangingPunct="1">
              <a:lnSpc>
                <a:spcPct val="90000"/>
              </a:lnSpc>
            </a:pPr>
            <a:r>
              <a:rPr lang="en-US" sz="2400" dirty="0" smtClean="0">
                <a:latin typeface="Arial" charset="0"/>
                <a:ea typeface="Arial" charset="0"/>
                <a:cs typeface="Arial" charset="0"/>
              </a:rPr>
              <a:t>Can repeat a message many times.</a:t>
            </a:r>
          </a:p>
          <a:p>
            <a:pPr eaLnBrk="1" hangingPunct="1">
              <a:lnSpc>
                <a:spcPct val="90000"/>
              </a:lnSpc>
            </a:pPr>
            <a:r>
              <a:rPr lang="en-US" sz="2400" dirty="0" smtClean="0">
                <a:latin typeface="Arial" charset="0"/>
                <a:ea typeface="Arial" charset="0"/>
                <a:cs typeface="Arial" charset="0"/>
              </a:rPr>
              <a:t>Is impersonal, one-way communication.</a:t>
            </a:r>
          </a:p>
          <a:p>
            <a:pPr eaLnBrk="1" hangingPunct="1">
              <a:lnSpc>
                <a:spcPct val="90000"/>
              </a:lnSpc>
            </a:pPr>
            <a:r>
              <a:rPr lang="en-US" sz="2400" dirty="0" smtClean="0">
                <a:latin typeface="Arial" charset="0"/>
                <a:ea typeface="Arial" charset="0"/>
                <a:cs typeface="Arial" charset="0"/>
              </a:rPr>
              <a:t>Can be very costly for some media types.</a:t>
            </a:r>
          </a:p>
          <a:p>
            <a:pPr eaLnBrk="1" hangingPunct="1">
              <a:lnSpc>
                <a:spcPct val="90000"/>
              </a:lnSpc>
            </a:pPr>
            <a:r>
              <a:rPr lang="en-US" sz="2400" dirty="0" smtClean="0">
                <a:latin typeface="Arial" charset="0"/>
                <a:ea typeface="Arial" charset="0"/>
                <a:cs typeface="Arial" charset="0"/>
              </a:rPr>
              <a:t>Low cost per exposure, though overall costs are high</a:t>
            </a:r>
          </a:p>
          <a:p>
            <a:pPr eaLnBrk="1" hangingPunct="1">
              <a:lnSpc>
                <a:spcPct val="90000"/>
              </a:lnSpc>
            </a:pPr>
            <a:r>
              <a:rPr lang="en-US" sz="2400" dirty="0" smtClean="0">
                <a:latin typeface="Arial" charset="0"/>
                <a:ea typeface="Arial" charset="0"/>
                <a:cs typeface="Arial" charset="0"/>
              </a:rPr>
              <a:t>Consumers perceive advertised goods as more legitimate</a:t>
            </a:r>
          </a:p>
          <a:p>
            <a:pPr eaLnBrk="1" hangingPunct="1">
              <a:lnSpc>
                <a:spcPct val="90000"/>
              </a:lnSpc>
            </a:pPr>
            <a:r>
              <a:rPr lang="en-US" sz="2400" dirty="0" smtClean="0">
                <a:latin typeface="Arial" charset="0"/>
                <a:ea typeface="Arial" charset="0"/>
                <a:cs typeface="Arial" charset="0"/>
              </a:rPr>
              <a:t>Dramatizes company/brand</a:t>
            </a:r>
          </a:p>
          <a:p>
            <a:pPr eaLnBrk="1" hangingPunct="1">
              <a:lnSpc>
                <a:spcPct val="90000"/>
              </a:lnSpc>
            </a:pPr>
            <a:r>
              <a:rPr lang="en-US" sz="2400" dirty="0" smtClean="0">
                <a:latin typeface="Arial" charset="0"/>
                <a:ea typeface="Arial" charset="0"/>
                <a:cs typeface="Arial" charset="0"/>
              </a:rPr>
              <a:t>Builds brand image; may stimulate short-term sales</a:t>
            </a:r>
          </a:p>
        </p:txBody>
      </p:sp>
      <p:sp>
        <p:nvSpPr>
          <p:cNvPr id="29701"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8130" name="Picture 2" descr="http://distilleryimage4.s3.amazonaws.com/478a11e2cf8c11e1b28822000a1c9e1a_7.jpg"/>
          <p:cNvPicPr>
            <a:picLocks noChangeAspect="1" noChangeArrowheads="1"/>
          </p:cNvPicPr>
          <p:nvPr/>
        </p:nvPicPr>
        <p:blipFill>
          <a:blip r:embed="rId2" cstate="print"/>
          <a:srcRect/>
          <a:stretch>
            <a:fillRect/>
          </a:stretch>
        </p:blipFill>
        <p:spPr bwMode="auto">
          <a:xfrm>
            <a:off x="5867400" y="457200"/>
            <a:ext cx="2667000" cy="2667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1"/>
          <p:cNvSpPr>
            <a:spLocks noGrp="1"/>
          </p:cNvSpPr>
          <p:nvPr>
            <p:ph type="sldNum" sz="quarter" idx="12"/>
          </p:nvPr>
        </p:nvSpPr>
        <p:spPr>
          <a:noFill/>
        </p:spPr>
        <p:txBody>
          <a:bodyPr/>
          <a:lstStyle/>
          <a:p>
            <a:r>
              <a:rPr lang="en-US" smtClean="0"/>
              <a:t>12-</a:t>
            </a:r>
            <a:fld id="{4BE46FEE-C2B7-40A2-9D07-EF1B8D5556CC}" type="slidenum">
              <a:rPr lang="en-US" smtClean="0"/>
              <a:pPr/>
              <a:t>4</a:t>
            </a:fld>
            <a:endParaRPr lang="en-US" smtClean="0"/>
          </a:p>
        </p:txBody>
      </p:sp>
      <p:pic>
        <p:nvPicPr>
          <p:cNvPr id="48131" name="Picture 4" descr="T12-3"/>
          <p:cNvPicPr>
            <a:picLocks noChangeAspect="1" noChangeArrowheads="1"/>
          </p:cNvPicPr>
          <p:nvPr/>
        </p:nvPicPr>
        <p:blipFill>
          <a:blip r:embed="rId2" cstate="print"/>
          <a:srcRect/>
          <a:stretch>
            <a:fillRect/>
          </a:stretch>
        </p:blipFill>
        <p:spPr bwMode="auto">
          <a:xfrm>
            <a:off x="603503" y="342900"/>
            <a:ext cx="8015841" cy="6515100"/>
          </a:xfrm>
          <a:prstGeom prst="rect">
            <a:avLst/>
          </a:prstGeom>
          <a:noFill/>
          <a:ln w="9525">
            <a:noFill/>
            <a:miter lim="800000"/>
            <a:headEnd/>
            <a:tailEnd/>
          </a:ln>
        </p:spPr>
      </p:pic>
    </p:spTree>
    <p:extLst>
      <p:ext uri="{BB962C8B-B14F-4D97-AF65-F5344CB8AC3E}">
        <p14:creationId xmlns:p14="http://schemas.microsoft.com/office/powerpoint/2010/main" val="1259681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35899" y="5184099"/>
            <a:ext cx="5222823" cy="1477328"/>
          </a:xfrm>
          <a:prstGeom prst="rect">
            <a:avLst/>
          </a:prstGeom>
          <a:noFill/>
        </p:spPr>
        <p:txBody>
          <a:bodyPr wrap="square" rtlCol="0">
            <a:spAutoFit/>
          </a:bodyPr>
          <a:lstStyle/>
          <a:p>
            <a:r>
              <a:rPr lang="en-US" dirty="0"/>
              <a:t>TV advertising has vast reach.Microsoft's inspiring Super Bowl XLVIII ad, "Empowering" – about how technology improves our lives- Drew 100+ million TV viewers and triggered millions of online views and shares.</a:t>
            </a:r>
            <a:endParaRPr lang="th-TH" dirty="0"/>
          </a:p>
        </p:txBody>
      </p:sp>
      <p:pic>
        <p:nvPicPr>
          <p:cNvPr id="2" name="Picture 1"/>
          <p:cNvPicPr>
            <a:picLocks noChangeAspect="1"/>
          </p:cNvPicPr>
          <p:nvPr/>
        </p:nvPicPr>
        <p:blipFill>
          <a:blip r:embed="rId2"/>
          <a:stretch>
            <a:fillRect/>
          </a:stretch>
        </p:blipFill>
        <p:spPr>
          <a:xfrm>
            <a:off x="811343" y="855690"/>
            <a:ext cx="7694950" cy="4328409"/>
          </a:xfrm>
          <a:prstGeom prst="rect">
            <a:avLst/>
          </a:prstGeom>
        </p:spPr>
      </p:pic>
      <p:pic>
        <p:nvPicPr>
          <p:cNvPr id="4" name="Picture 3"/>
          <p:cNvPicPr>
            <a:picLocks noChangeAspect="1"/>
          </p:cNvPicPr>
          <p:nvPr/>
        </p:nvPicPr>
        <p:blipFill>
          <a:blip r:embed="rId3"/>
          <a:stretch>
            <a:fillRect/>
          </a:stretch>
        </p:blipFill>
        <p:spPr>
          <a:xfrm>
            <a:off x="7245246" y="5453277"/>
            <a:ext cx="1611443" cy="1133046"/>
          </a:xfrm>
          <a:prstGeom prst="rect">
            <a:avLst/>
          </a:prstGeom>
        </p:spPr>
      </p:pic>
    </p:spTree>
    <p:extLst>
      <p:ext uri="{BB962C8B-B14F-4D97-AF65-F5344CB8AC3E}">
        <p14:creationId xmlns:p14="http://schemas.microsoft.com/office/powerpoint/2010/main" val="1005070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432623" y="5785675"/>
            <a:ext cx="1174230" cy="825631"/>
          </a:xfrm>
          <a:prstGeom prst="rect">
            <a:avLst/>
          </a:prstGeom>
        </p:spPr>
      </p:pic>
      <p:pic>
        <p:nvPicPr>
          <p:cNvPr id="2" name="Picture 1"/>
          <p:cNvPicPr>
            <a:picLocks noChangeAspect="1"/>
          </p:cNvPicPr>
          <p:nvPr/>
        </p:nvPicPr>
        <p:blipFill>
          <a:blip r:embed="rId3"/>
          <a:stretch>
            <a:fillRect/>
          </a:stretch>
        </p:blipFill>
        <p:spPr>
          <a:xfrm>
            <a:off x="1039319" y="1286656"/>
            <a:ext cx="7302500" cy="4336321"/>
          </a:xfrm>
          <a:prstGeom prst="rect">
            <a:avLst/>
          </a:prstGeom>
        </p:spPr>
      </p:pic>
      <p:sp>
        <p:nvSpPr>
          <p:cNvPr id="4" name="Title 1"/>
          <p:cNvSpPr txBox="1">
            <a:spLocks/>
          </p:cNvSpPr>
          <p:nvPr/>
        </p:nvSpPr>
        <p:spPr>
          <a:xfrm>
            <a:off x="1174230" y="-1397242"/>
            <a:ext cx="8573125" cy="2683898"/>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dirty="0">
                <a:solidFill>
                  <a:schemeClr val="hlink"/>
                </a:solidFill>
              </a:rPr>
              <a:t>Creative Ads</a:t>
            </a:r>
          </a:p>
        </p:txBody>
      </p:sp>
    </p:spTree>
    <p:extLst>
      <p:ext uri="{BB962C8B-B14F-4D97-AF65-F5344CB8AC3E}">
        <p14:creationId xmlns:p14="http://schemas.microsoft.com/office/powerpoint/2010/main" val="1006890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pPr eaLnBrk="1" hangingPunct="1"/>
            <a:r>
              <a:rPr lang="en-US" b="1" smtClean="0">
                <a:solidFill>
                  <a:srgbClr val="0070C0"/>
                </a:solidFill>
              </a:rPr>
              <a:t>Personal Selling</a:t>
            </a:r>
          </a:p>
        </p:txBody>
      </p:sp>
      <p:sp>
        <p:nvSpPr>
          <p:cNvPr id="30722" name="Slide Number Placeholder 3"/>
          <p:cNvSpPr>
            <a:spLocks noGrp="1"/>
          </p:cNvSpPr>
          <p:nvPr>
            <p:ph type="sldNum" sz="quarter" idx="12"/>
          </p:nvPr>
        </p:nvSpPr>
        <p:spPr>
          <a:noFill/>
        </p:spPr>
        <p:txBody>
          <a:bodyPr/>
          <a:lstStyle/>
          <a:p>
            <a:r>
              <a:rPr lang="en-US" smtClean="0"/>
              <a:t>12-</a:t>
            </a:r>
            <a:fld id="{0BE705AC-9827-4BE5-B582-7277977EAC29}" type="slidenum">
              <a:rPr lang="en-US" smtClean="0"/>
              <a:pPr/>
              <a:t>7</a:t>
            </a:fld>
            <a:endParaRPr lang="en-US" smtClean="0"/>
          </a:p>
        </p:txBody>
      </p:sp>
      <p:sp>
        <p:nvSpPr>
          <p:cNvPr id="30724" name="Rectangle 3"/>
          <p:cNvSpPr>
            <a:spLocks noGrp="1" noChangeArrowheads="1"/>
          </p:cNvSpPr>
          <p:nvPr>
            <p:ph sz="quarter" idx="1"/>
          </p:nvPr>
        </p:nvSpPr>
        <p:spPr>
          <a:xfrm>
            <a:off x="249985" y="1600200"/>
            <a:ext cx="4959097" cy="5257800"/>
          </a:xfrm>
          <a:noFill/>
          <a:ln>
            <a:solidFill>
              <a:schemeClr val="bg1"/>
            </a:solidFill>
          </a:ln>
        </p:spPr>
        <p:txBody>
          <a:bodyPr>
            <a:noAutofit/>
          </a:bodyPr>
          <a:lstStyle/>
          <a:p>
            <a:pPr eaLnBrk="1" hangingPunct="1">
              <a:lnSpc>
                <a:spcPct val="90000"/>
              </a:lnSpc>
            </a:pPr>
            <a:r>
              <a:rPr lang="en-US" sz="2200" dirty="0" smtClean="0">
                <a:latin typeface="Arial" charset="0"/>
                <a:ea typeface="Arial" charset="0"/>
                <a:cs typeface="Arial" charset="0"/>
              </a:rPr>
              <a:t>Personal interaction allows for feedback and adjustments</a:t>
            </a:r>
          </a:p>
          <a:p>
            <a:pPr eaLnBrk="1" hangingPunct="1">
              <a:lnSpc>
                <a:spcPct val="90000"/>
              </a:lnSpc>
            </a:pPr>
            <a:r>
              <a:rPr lang="en-US" sz="2200" dirty="0" smtClean="0">
                <a:latin typeface="Arial" charset="0"/>
                <a:ea typeface="Arial" charset="0"/>
                <a:cs typeface="Arial" charset="0"/>
              </a:rPr>
              <a:t>Allows relationship building.</a:t>
            </a:r>
          </a:p>
          <a:p>
            <a:pPr eaLnBrk="1" hangingPunct="1">
              <a:lnSpc>
                <a:spcPct val="90000"/>
              </a:lnSpc>
            </a:pPr>
            <a:r>
              <a:rPr lang="en-US" sz="2200" dirty="0" smtClean="0">
                <a:latin typeface="Arial" charset="0"/>
                <a:ea typeface="Arial" charset="0"/>
                <a:cs typeface="Arial" charset="0"/>
              </a:rPr>
              <a:t>Most effective tool for building buyers’ preferences, convictions, and actions</a:t>
            </a:r>
          </a:p>
          <a:p>
            <a:pPr eaLnBrk="1" hangingPunct="1">
              <a:lnSpc>
                <a:spcPct val="90000"/>
              </a:lnSpc>
            </a:pPr>
            <a:r>
              <a:rPr lang="en-US" sz="2200" dirty="0" smtClean="0">
                <a:latin typeface="Arial" charset="0"/>
                <a:ea typeface="Arial" charset="0"/>
                <a:cs typeface="Arial" charset="0"/>
              </a:rPr>
              <a:t>Buyers are more attentive</a:t>
            </a:r>
          </a:p>
          <a:p>
            <a:pPr eaLnBrk="1" hangingPunct="1">
              <a:lnSpc>
                <a:spcPct val="90000"/>
              </a:lnSpc>
            </a:pPr>
            <a:r>
              <a:rPr lang="en-US" sz="2200" dirty="0" smtClean="0">
                <a:latin typeface="Arial" charset="0"/>
                <a:ea typeface="Arial" charset="0"/>
                <a:cs typeface="Arial" charset="0"/>
              </a:rPr>
              <a:t>Sales force represents a long-term commitment</a:t>
            </a:r>
          </a:p>
          <a:p>
            <a:pPr eaLnBrk="1" hangingPunct="1">
              <a:lnSpc>
                <a:spcPct val="90000"/>
              </a:lnSpc>
            </a:pPr>
            <a:r>
              <a:rPr lang="en-US" sz="2200" dirty="0" smtClean="0">
                <a:latin typeface="Arial" charset="0"/>
                <a:ea typeface="Arial" charset="0"/>
                <a:cs typeface="Arial" charset="0"/>
              </a:rPr>
              <a:t>Most expensive of the promotional tools</a:t>
            </a:r>
          </a:p>
          <a:p>
            <a:pPr eaLnBrk="1" hangingPunct="1">
              <a:lnSpc>
                <a:spcPct val="90000"/>
              </a:lnSpc>
              <a:buNone/>
            </a:pPr>
            <a:r>
              <a:rPr lang="en-US" sz="2200" dirty="0" smtClean="0">
                <a:solidFill>
                  <a:srgbClr val="6666FF"/>
                </a:solidFill>
                <a:latin typeface="Arial" charset="0"/>
                <a:ea typeface="Arial" charset="0"/>
                <a:cs typeface="Arial" charset="0"/>
              </a:rPr>
              <a:t>     With personal selling, the customer feels a greater need to listen and respond, even if the response is a polite “No Thank you.”</a:t>
            </a:r>
          </a:p>
        </p:txBody>
      </p:sp>
      <p:sp>
        <p:nvSpPr>
          <p:cNvPr id="3072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7106" name="Picture 2" descr="http://www.themarketingguywhodrivessales.com/crashcourse/graphix/pselling.jpg"/>
          <p:cNvPicPr>
            <a:picLocks noChangeAspect="1" noChangeArrowheads="1"/>
          </p:cNvPicPr>
          <p:nvPr/>
        </p:nvPicPr>
        <p:blipFill>
          <a:blip r:embed="rId2" cstate="print"/>
          <a:srcRect/>
          <a:stretch>
            <a:fillRect/>
          </a:stretch>
        </p:blipFill>
        <p:spPr bwMode="auto">
          <a:xfrm>
            <a:off x="5638800" y="1600200"/>
            <a:ext cx="2990850" cy="2085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รูปภาพ 6" descr="SAM_1261.JPG"/>
          <p:cNvPicPr>
            <a:picLocks noChangeAspect="1"/>
          </p:cNvPicPr>
          <p:nvPr/>
        </p:nvPicPr>
        <p:blipFill>
          <a:blip r:embed="rId3" cstate="print">
            <a:lum contrast="14000"/>
          </a:blip>
          <a:stretch>
            <a:fillRect/>
          </a:stretch>
        </p:blipFill>
        <p:spPr>
          <a:xfrm>
            <a:off x="5715000" y="4267200"/>
            <a:ext cx="2895600" cy="21717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48325" y="5134131"/>
            <a:ext cx="8270823" cy="923330"/>
          </a:xfrm>
          <a:prstGeom prst="rect">
            <a:avLst/>
          </a:prstGeom>
          <a:noFill/>
        </p:spPr>
        <p:txBody>
          <a:bodyPr wrap="square" rtlCol="0">
            <a:spAutoFit/>
          </a:bodyPr>
          <a:lstStyle/>
          <a:p>
            <a:r>
              <a:rPr lang="en-US" dirty="0"/>
              <a:t>Professional selling:It takes more than fast talk and a warm smile to sell expensive airplanes.Boeing's real challenge is to win business by building partnerships-- day- in, day- out, year-in, year-out—with its customers.</a:t>
            </a:r>
            <a:endParaRPr lang="th-TH" dirty="0"/>
          </a:p>
        </p:txBody>
      </p:sp>
      <p:pic>
        <p:nvPicPr>
          <p:cNvPr id="2" name="Picture 1"/>
          <p:cNvPicPr>
            <a:picLocks noChangeAspect="1"/>
          </p:cNvPicPr>
          <p:nvPr/>
        </p:nvPicPr>
        <p:blipFill>
          <a:blip r:embed="rId2"/>
          <a:stretch>
            <a:fillRect/>
          </a:stretch>
        </p:blipFill>
        <p:spPr>
          <a:xfrm>
            <a:off x="776677" y="586585"/>
            <a:ext cx="7589396" cy="4259153"/>
          </a:xfrm>
          <a:prstGeom prst="rect">
            <a:avLst/>
          </a:prstGeom>
        </p:spPr>
      </p:pic>
    </p:spTree>
    <p:extLst>
      <p:ext uri="{BB962C8B-B14F-4D97-AF65-F5344CB8AC3E}">
        <p14:creationId xmlns:p14="http://schemas.microsoft.com/office/powerpoint/2010/main" val="15493898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98291" y="5733739"/>
            <a:ext cx="8270823" cy="646331"/>
          </a:xfrm>
          <a:prstGeom prst="rect">
            <a:avLst/>
          </a:prstGeom>
          <a:noFill/>
        </p:spPr>
        <p:txBody>
          <a:bodyPr wrap="square" rtlCol="0">
            <a:spAutoFit/>
          </a:bodyPr>
          <a:lstStyle/>
          <a:p>
            <a:r>
              <a:rPr lang="en-US" dirty="0"/>
              <a:t>Salespeople link the company with its customers. To many customers, the salesperson is the company.</a:t>
            </a:r>
            <a:endParaRPr lang="th-TH" dirty="0"/>
          </a:p>
        </p:txBody>
      </p:sp>
      <p:pic>
        <p:nvPicPr>
          <p:cNvPr id="3" name="Picture 2"/>
          <p:cNvPicPr>
            <a:picLocks noChangeAspect="1"/>
          </p:cNvPicPr>
          <p:nvPr/>
        </p:nvPicPr>
        <p:blipFill>
          <a:blip r:embed="rId2"/>
          <a:stretch>
            <a:fillRect/>
          </a:stretch>
        </p:blipFill>
        <p:spPr>
          <a:xfrm>
            <a:off x="899407" y="1224197"/>
            <a:ext cx="7257739" cy="4347148"/>
          </a:xfrm>
          <a:prstGeom prst="rect">
            <a:avLst/>
          </a:prstGeom>
        </p:spPr>
      </p:pic>
    </p:spTree>
    <p:extLst>
      <p:ext uri="{BB962C8B-B14F-4D97-AF65-F5344CB8AC3E}">
        <p14:creationId xmlns:p14="http://schemas.microsoft.com/office/powerpoint/2010/main" val="4907920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23341" y="5621312"/>
            <a:ext cx="8270823" cy="923330"/>
          </a:xfrm>
          <a:prstGeom prst="rect">
            <a:avLst/>
          </a:prstGeom>
          <a:noFill/>
        </p:spPr>
        <p:txBody>
          <a:bodyPr wrap="square" rtlCol="0">
            <a:spAutoFit/>
          </a:bodyPr>
          <a:lstStyle/>
          <a:p>
            <a:r>
              <a:rPr lang="en-US" dirty="0"/>
              <a:t>Great salespeople: The best salespeople possess intrinsic motivations, a disciplined work style,the ability to close a sale, and perhaps most important, the ability to build relationships with customers.</a:t>
            </a:r>
            <a:endParaRPr lang="th-TH" dirty="0"/>
          </a:p>
        </p:txBody>
      </p:sp>
      <p:pic>
        <p:nvPicPr>
          <p:cNvPr id="5" name="Picture 4"/>
          <p:cNvPicPr>
            <a:picLocks noChangeAspect="1"/>
          </p:cNvPicPr>
          <p:nvPr/>
        </p:nvPicPr>
        <p:blipFill>
          <a:blip r:embed="rId2"/>
          <a:stretch>
            <a:fillRect/>
          </a:stretch>
        </p:blipFill>
        <p:spPr>
          <a:xfrm>
            <a:off x="1186722" y="616464"/>
            <a:ext cx="6695607" cy="4605318"/>
          </a:xfrm>
          <a:prstGeom prst="rect">
            <a:avLst/>
          </a:prstGeom>
        </p:spPr>
      </p:pic>
    </p:spTree>
    <p:extLst>
      <p:ext uri="{BB962C8B-B14F-4D97-AF65-F5344CB8AC3E}">
        <p14:creationId xmlns:p14="http://schemas.microsoft.com/office/powerpoint/2010/main" val="8122105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p:txBody>
          <a:bodyPr/>
          <a:lstStyle/>
          <a:p>
            <a:pPr eaLnBrk="1" hangingPunct="1"/>
            <a:r>
              <a:rPr lang="en-US" b="1" smtClean="0">
                <a:solidFill>
                  <a:srgbClr val="0070C0"/>
                </a:solidFill>
                <a:latin typeface="Arial" charset="0"/>
                <a:ea typeface="Arial" charset="0"/>
                <a:cs typeface="Arial" charset="0"/>
              </a:rPr>
              <a:t>Sales Promotion</a:t>
            </a:r>
          </a:p>
        </p:txBody>
      </p:sp>
      <p:sp>
        <p:nvSpPr>
          <p:cNvPr id="31746" name="Slide Number Placeholder 3"/>
          <p:cNvSpPr>
            <a:spLocks noGrp="1"/>
          </p:cNvSpPr>
          <p:nvPr>
            <p:ph type="sldNum" sz="quarter" idx="12"/>
          </p:nvPr>
        </p:nvSpPr>
        <p:spPr>
          <a:noFill/>
        </p:spPr>
        <p:txBody>
          <a:bodyPr/>
          <a:lstStyle/>
          <a:p>
            <a:r>
              <a:rPr lang="en-US" smtClean="0"/>
              <a:t>12-</a:t>
            </a:r>
            <a:fld id="{E7E94C64-F8B2-4E5E-BFAA-48AC6732A876}" type="slidenum">
              <a:rPr lang="en-US" smtClean="0"/>
              <a:pPr/>
              <a:t>11</a:t>
            </a:fld>
            <a:endParaRPr lang="en-US" smtClean="0"/>
          </a:p>
        </p:txBody>
      </p:sp>
      <p:sp>
        <p:nvSpPr>
          <p:cNvPr id="31748" name="Rectangle 3"/>
          <p:cNvSpPr>
            <a:spLocks noGrp="1" noChangeArrowheads="1"/>
          </p:cNvSpPr>
          <p:nvPr>
            <p:ph sz="quarter" idx="1"/>
          </p:nvPr>
        </p:nvSpPr>
        <p:spPr>
          <a:xfrm>
            <a:off x="533400" y="2133600"/>
            <a:ext cx="8153400" cy="4525963"/>
          </a:xfrm>
          <a:noFill/>
          <a:ln>
            <a:noFill/>
          </a:ln>
        </p:spPr>
        <p:txBody>
          <a:bodyPr/>
          <a:lstStyle/>
          <a:p>
            <a:pPr eaLnBrk="1" hangingPunct="1">
              <a:lnSpc>
                <a:spcPct val="80000"/>
              </a:lnSpc>
            </a:pPr>
            <a:r>
              <a:rPr lang="en-US" sz="2800" dirty="0" smtClean="0">
                <a:latin typeface="Arial" charset="0"/>
                <a:ea typeface="Arial" charset="0"/>
                <a:cs typeface="Arial" charset="0"/>
              </a:rPr>
              <a:t>Makes use of a variety of formats:  premiums, coupons, contests, etc.</a:t>
            </a:r>
          </a:p>
          <a:p>
            <a:pPr eaLnBrk="1" hangingPunct="1">
              <a:lnSpc>
                <a:spcPct val="80000"/>
              </a:lnSpc>
            </a:pPr>
            <a:r>
              <a:rPr lang="en-US" sz="2800" dirty="0" smtClean="0">
                <a:latin typeface="Arial" charset="0"/>
                <a:ea typeface="Arial" charset="0"/>
                <a:cs typeface="Arial" charset="0"/>
              </a:rPr>
              <a:t>Attracts attention, offers strong purchase incentives, dramatizes offers, boosts sagging sales</a:t>
            </a:r>
          </a:p>
          <a:p>
            <a:pPr eaLnBrk="1" hangingPunct="1">
              <a:lnSpc>
                <a:spcPct val="80000"/>
              </a:lnSpc>
            </a:pPr>
            <a:r>
              <a:rPr lang="en-US" sz="2800" dirty="0" smtClean="0">
                <a:latin typeface="Arial" charset="0"/>
                <a:ea typeface="Arial" charset="0"/>
                <a:cs typeface="Arial" charset="0"/>
              </a:rPr>
              <a:t>Offers strong incentives to buy.</a:t>
            </a:r>
          </a:p>
          <a:p>
            <a:pPr eaLnBrk="1" hangingPunct="1">
              <a:lnSpc>
                <a:spcPct val="80000"/>
              </a:lnSpc>
            </a:pPr>
            <a:r>
              <a:rPr lang="en-US" sz="2800" dirty="0" smtClean="0">
                <a:latin typeface="Arial" charset="0"/>
                <a:ea typeface="Arial" charset="0"/>
                <a:cs typeface="Arial" charset="0"/>
              </a:rPr>
              <a:t>Invites and rewards quick consumer response.</a:t>
            </a:r>
          </a:p>
          <a:p>
            <a:pPr eaLnBrk="1" hangingPunct="1">
              <a:lnSpc>
                <a:spcPct val="80000"/>
              </a:lnSpc>
            </a:pPr>
            <a:r>
              <a:rPr lang="en-US" sz="2800" dirty="0" smtClean="0">
                <a:latin typeface="Arial" charset="0"/>
                <a:ea typeface="Arial" charset="0"/>
                <a:cs typeface="Arial" charset="0"/>
              </a:rPr>
              <a:t>Stimulates quick response</a:t>
            </a:r>
          </a:p>
          <a:p>
            <a:pPr eaLnBrk="1" hangingPunct="1">
              <a:lnSpc>
                <a:spcPct val="80000"/>
              </a:lnSpc>
            </a:pPr>
            <a:r>
              <a:rPr lang="en-US" sz="2800" dirty="0" smtClean="0">
                <a:latin typeface="Arial" charset="0"/>
                <a:ea typeface="Arial" charset="0"/>
                <a:cs typeface="Arial" charset="0"/>
              </a:rPr>
              <a:t>Effects are short lived</a:t>
            </a:r>
          </a:p>
          <a:p>
            <a:pPr eaLnBrk="1" hangingPunct="1">
              <a:lnSpc>
                <a:spcPct val="80000"/>
              </a:lnSpc>
            </a:pPr>
            <a:r>
              <a:rPr lang="en-US" sz="2800" dirty="0" smtClean="0">
                <a:latin typeface="Arial" charset="0"/>
                <a:ea typeface="Arial" charset="0"/>
                <a:cs typeface="Arial" charset="0"/>
              </a:rPr>
              <a:t>Not effective at building long-term brand preferences</a:t>
            </a:r>
          </a:p>
          <a:p>
            <a:pPr eaLnBrk="1" hangingPunct="1">
              <a:lnSpc>
                <a:spcPct val="80000"/>
              </a:lnSpc>
            </a:pPr>
            <a:endParaRPr lang="en-US" sz="2800" dirty="0" smtClean="0">
              <a:latin typeface="Arial" charset="0"/>
              <a:ea typeface="Arial" charset="0"/>
              <a:cs typeface="Arial" charset="0"/>
            </a:endParaRPr>
          </a:p>
        </p:txBody>
      </p:sp>
      <p:sp>
        <p:nvSpPr>
          <p:cNvPr id="3174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6082" name="Picture 2" descr="http://www.promotion1081009.com/wp-content/uploads/2012/10/oishi_7-11.jpg"/>
          <p:cNvPicPr>
            <a:picLocks noChangeAspect="1" noChangeArrowheads="1"/>
          </p:cNvPicPr>
          <p:nvPr/>
        </p:nvPicPr>
        <p:blipFill>
          <a:blip r:embed="rId2" cstate="print"/>
          <a:srcRect/>
          <a:stretch>
            <a:fillRect/>
          </a:stretch>
        </p:blipFill>
        <p:spPr bwMode="auto">
          <a:xfrm>
            <a:off x="5410200" y="228600"/>
            <a:ext cx="2590800" cy="168402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p:txBody>
          <a:bodyPr/>
          <a:lstStyle/>
          <a:p>
            <a:pPr eaLnBrk="1" hangingPunct="1"/>
            <a:r>
              <a:rPr lang="en-US" b="1" smtClean="0">
                <a:solidFill>
                  <a:srgbClr val="0070C0"/>
                </a:solidFill>
              </a:rPr>
              <a:t>Sales Promotion</a:t>
            </a:r>
          </a:p>
        </p:txBody>
      </p:sp>
      <p:sp>
        <p:nvSpPr>
          <p:cNvPr id="54274" name="Slide Number Placeholder 3"/>
          <p:cNvSpPr>
            <a:spLocks noGrp="1"/>
          </p:cNvSpPr>
          <p:nvPr>
            <p:ph type="sldNum" sz="quarter" idx="12"/>
          </p:nvPr>
        </p:nvSpPr>
        <p:spPr>
          <a:noFill/>
        </p:spPr>
        <p:txBody>
          <a:bodyPr/>
          <a:lstStyle/>
          <a:p>
            <a:r>
              <a:rPr lang="en-US" smtClean="0"/>
              <a:t>12-</a:t>
            </a:r>
            <a:fld id="{5BF7886B-B984-49C4-8234-F894D04D0616}" type="slidenum">
              <a:rPr lang="en-US" smtClean="0"/>
              <a:pPr/>
              <a:t>12</a:t>
            </a:fld>
            <a:endParaRPr lang="en-US" smtClean="0"/>
          </a:p>
        </p:txBody>
      </p:sp>
      <p:sp>
        <p:nvSpPr>
          <p:cNvPr id="54276" name="Rectangle 3"/>
          <p:cNvSpPr>
            <a:spLocks noGrp="1" noChangeArrowheads="1"/>
          </p:cNvSpPr>
          <p:nvPr>
            <p:ph sz="quarter" idx="1"/>
          </p:nvPr>
        </p:nvSpPr>
        <p:spPr>
          <a:xfrm>
            <a:off x="533400" y="1920240"/>
            <a:ext cx="4495800" cy="4937760"/>
          </a:xfrm>
        </p:spPr>
        <p:txBody>
          <a:bodyPr/>
          <a:lstStyle/>
          <a:p>
            <a:pPr eaLnBrk="1" hangingPunct="1"/>
            <a:r>
              <a:rPr lang="en-US" dirty="0" smtClean="0">
                <a:latin typeface="Arial" charset="0"/>
                <a:ea typeface="Arial" charset="0"/>
                <a:cs typeface="Arial" charset="0"/>
              </a:rPr>
              <a:t>Sales promotion consists of </a:t>
            </a:r>
            <a:r>
              <a:rPr lang="en-US" sz="3200" dirty="0" smtClean="0">
                <a:solidFill>
                  <a:srgbClr val="FF0000"/>
                </a:solidFill>
                <a:latin typeface="Arial" charset="0"/>
                <a:ea typeface="Arial" charset="0"/>
                <a:cs typeface="Arial" charset="0"/>
              </a:rPr>
              <a:t>short-term incentives</a:t>
            </a:r>
            <a:r>
              <a:rPr lang="en-US" dirty="0" smtClean="0">
                <a:latin typeface="Arial" charset="0"/>
                <a:ea typeface="Arial" charset="0"/>
                <a:cs typeface="Arial" charset="0"/>
              </a:rPr>
              <a:t> to encourage the purchase or sales of a product or service.</a:t>
            </a:r>
          </a:p>
          <a:p>
            <a:pPr eaLnBrk="1" hangingPunct="1"/>
            <a:endParaRPr lang="en-US" dirty="0" smtClean="0">
              <a:latin typeface="Arial" charset="0"/>
              <a:ea typeface="Arial" charset="0"/>
              <a:cs typeface="Arial" charset="0"/>
            </a:endParaRPr>
          </a:p>
          <a:p>
            <a:pPr eaLnBrk="1" hangingPunct="1"/>
            <a:r>
              <a:rPr lang="en-US" dirty="0" smtClean="0">
                <a:latin typeface="Arial" charset="0"/>
                <a:ea typeface="Arial" charset="0"/>
                <a:cs typeface="Arial" charset="0"/>
              </a:rPr>
              <a:t>The idea behind sales promotion is to generate </a:t>
            </a:r>
            <a:r>
              <a:rPr lang="en-US" sz="3200" dirty="0" smtClean="0">
                <a:solidFill>
                  <a:srgbClr val="FF0000"/>
                </a:solidFill>
                <a:latin typeface="Arial" charset="0"/>
                <a:ea typeface="Arial" charset="0"/>
                <a:cs typeface="Arial" charset="0"/>
              </a:rPr>
              <a:t>immediate sales.</a:t>
            </a:r>
          </a:p>
        </p:txBody>
      </p:sp>
      <p:sp>
        <p:nvSpPr>
          <p:cNvPr id="5427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3554" name="Picture 2" descr="http://www.jungceylon.com/fileupload/upcoming/images1/JCLFood_%20Poster_1340002177.jpg"/>
          <p:cNvPicPr>
            <a:picLocks noChangeAspect="1" noChangeArrowheads="1"/>
          </p:cNvPicPr>
          <p:nvPr/>
        </p:nvPicPr>
        <p:blipFill>
          <a:blip r:embed="rId2" cstate="print"/>
          <a:srcRect/>
          <a:stretch>
            <a:fillRect/>
          </a:stretch>
        </p:blipFill>
        <p:spPr bwMode="auto">
          <a:xfrm>
            <a:off x="5486400" y="1752600"/>
            <a:ext cx="3200400" cy="426720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p:txBody>
          <a:bodyPr/>
          <a:lstStyle/>
          <a:p>
            <a:pPr eaLnBrk="1" hangingPunct="1"/>
            <a:r>
              <a:rPr lang="en-US" b="1" smtClean="0">
                <a:solidFill>
                  <a:srgbClr val="0070C0"/>
                </a:solidFill>
              </a:rPr>
              <a:t>Sales Promotion</a:t>
            </a:r>
          </a:p>
        </p:txBody>
      </p:sp>
      <p:sp>
        <p:nvSpPr>
          <p:cNvPr id="55298" name="Slide Number Placeholder 3"/>
          <p:cNvSpPr>
            <a:spLocks noGrp="1"/>
          </p:cNvSpPr>
          <p:nvPr>
            <p:ph type="sldNum" sz="quarter" idx="12"/>
          </p:nvPr>
        </p:nvSpPr>
        <p:spPr>
          <a:noFill/>
        </p:spPr>
        <p:txBody>
          <a:bodyPr/>
          <a:lstStyle/>
          <a:p>
            <a:r>
              <a:rPr lang="en-US" smtClean="0"/>
              <a:t>12-</a:t>
            </a:r>
            <a:fld id="{D41DFE8E-C533-4E96-AA92-422443A51EE4}" type="slidenum">
              <a:rPr lang="en-US" smtClean="0"/>
              <a:pPr/>
              <a:t>13</a:t>
            </a:fld>
            <a:endParaRPr lang="en-US" smtClean="0"/>
          </a:p>
        </p:txBody>
      </p:sp>
      <p:pic>
        <p:nvPicPr>
          <p:cNvPr id="55301" name="Picture 4" descr="ex"/>
          <p:cNvPicPr>
            <a:picLocks noGrp="1" noChangeAspect="1" noChangeArrowheads="1"/>
          </p:cNvPicPr>
          <p:nvPr>
            <p:ph sz="quarter" idx="1"/>
          </p:nvPr>
        </p:nvPicPr>
        <p:blipFill>
          <a:blip r:embed="rId2" cstate="print"/>
          <a:stretch>
            <a:fillRect/>
          </a:stretch>
        </p:blipFill>
        <p:spPr>
          <a:xfrm>
            <a:off x="3124200" y="1752600"/>
            <a:ext cx="5265420" cy="4572000"/>
          </a:xfrm>
          <a:prstGeom prst="rect">
            <a:avLst/>
          </a:prstGeom>
          <a:ln>
            <a:noFill/>
          </a:ln>
          <a:effectLst>
            <a:outerShdw blurRad="292100" dist="139700" dir="2700000" algn="tl" rotWithShape="0">
              <a:srgbClr val="333333">
                <a:alpha val="65000"/>
              </a:srgbClr>
            </a:outerShdw>
          </a:effectLst>
        </p:spPr>
      </p:pic>
      <p:sp>
        <p:nvSpPr>
          <p:cNvPr id="55300" name="Line 3"/>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55302" name="Text Box 5"/>
          <p:cNvSpPr txBox="1">
            <a:spLocks noChangeArrowheads="1"/>
          </p:cNvSpPr>
          <p:nvPr/>
        </p:nvSpPr>
        <p:spPr bwMode="auto">
          <a:xfrm>
            <a:off x="374904" y="2284412"/>
            <a:ext cx="3171825" cy="3508375"/>
          </a:xfrm>
          <a:prstGeom prst="rect">
            <a:avLst/>
          </a:prstGeom>
          <a:noFill/>
          <a:ln w="9525">
            <a:noFill/>
            <a:miter lim="800000"/>
            <a:headEnd/>
            <a:tailEnd/>
          </a:ln>
        </p:spPr>
        <p:txBody>
          <a:bodyPr>
            <a:spAutoFit/>
          </a:bodyPr>
          <a:lstStyle/>
          <a:p>
            <a:pPr eaLnBrk="0" hangingPunct="0">
              <a:spcBef>
                <a:spcPct val="50000"/>
              </a:spcBef>
            </a:pPr>
            <a:r>
              <a:rPr lang="en-US" sz="2800">
                <a:solidFill>
                  <a:srgbClr val="0070C0"/>
                </a:solidFill>
                <a:latin typeface="Arial" charset="0"/>
                <a:ea typeface="Arial" charset="0"/>
                <a:cs typeface="Arial" charset="0"/>
              </a:rPr>
              <a:t>Today’s food marketers are using more and more push promotions, including consumer price promotions.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14663" y="286478"/>
            <a:ext cx="7967272" cy="6196767"/>
          </a:xfrm>
          <a:prstGeom prst="rect">
            <a:avLst/>
          </a:prstGeom>
        </p:spPr>
      </p:pic>
      <p:pic>
        <p:nvPicPr>
          <p:cNvPr id="4" name="Picture 3"/>
          <p:cNvPicPr>
            <a:picLocks noChangeAspect="1"/>
          </p:cNvPicPr>
          <p:nvPr/>
        </p:nvPicPr>
        <p:blipFill>
          <a:blip r:embed="rId3"/>
          <a:stretch>
            <a:fillRect/>
          </a:stretch>
        </p:blipFill>
        <p:spPr>
          <a:xfrm>
            <a:off x="7432623" y="5785675"/>
            <a:ext cx="1174230" cy="825631"/>
          </a:xfrm>
          <a:prstGeom prst="rect">
            <a:avLst/>
          </a:prstGeom>
        </p:spPr>
      </p:pic>
    </p:spTree>
    <p:extLst>
      <p:ext uri="{BB962C8B-B14F-4D97-AF65-F5344CB8AC3E}">
        <p14:creationId xmlns:p14="http://schemas.microsoft.com/office/powerpoint/2010/main" val="1604869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04537" y="247069"/>
            <a:ext cx="7989758" cy="6423554"/>
          </a:xfrm>
          <a:prstGeom prst="rect">
            <a:avLst/>
          </a:prstGeom>
        </p:spPr>
      </p:pic>
      <p:pic>
        <p:nvPicPr>
          <p:cNvPr id="3" name="Picture 2"/>
          <p:cNvPicPr>
            <a:picLocks noChangeAspect="1"/>
          </p:cNvPicPr>
          <p:nvPr/>
        </p:nvPicPr>
        <p:blipFill>
          <a:blip r:embed="rId3"/>
          <a:stretch>
            <a:fillRect/>
          </a:stretch>
        </p:blipFill>
        <p:spPr>
          <a:xfrm>
            <a:off x="7432623" y="5785675"/>
            <a:ext cx="1174230" cy="825631"/>
          </a:xfrm>
          <a:prstGeom prst="rect">
            <a:avLst/>
          </a:prstGeom>
        </p:spPr>
      </p:pic>
    </p:spTree>
    <p:extLst>
      <p:ext uri="{BB962C8B-B14F-4D97-AF65-F5344CB8AC3E}">
        <p14:creationId xmlns:p14="http://schemas.microsoft.com/office/powerpoint/2010/main" val="19563024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6179" y="264224"/>
            <a:ext cx="8305592" cy="6356431"/>
          </a:xfrm>
          <a:prstGeom prst="rect">
            <a:avLst/>
          </a:prstGeom>
        </p:spPr>
      </p:pic>
      <p:pic>
        <p:nvPicPr>
          <p:cNvPr id="3" name="Picture 2"/>
          <p:cNvPicPr>
            <a:picLocks noChangeAspect="1"/>
          </p:cNvPicPr>
          <p:nvPr/>
        </p:nvPicPr>
        <p:blipFill>
          <a:blip r:embed="rId3"/>
          <a:stretch>
            <a:fillRect/>
          </a:stretch>
        </p:blipFill>
        <p:spPr>
          <a:xfrm>
            <a:off x="7432623" y="5785675"/>
            <a:ext cx="1174230" cy="825631"/>
          </a:xfrm>
          <a:prstGeom prst="rect">
            <a:avLst/>
          </a:prstGeom>
        </p:spPr>
      </p:pic>
    </p:spTree>
    <p:extLst>
      <p:ext uri="{BB962C8B-B14F-4D97-AF65-F5344CB8AC3E}">
        <p14:creationId xmlns:p14="http://schemas.microsoft.com/office/powerpoint/2010/main" val="734505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23472" y="5771214"/>
            <a:ext cx="8270823" cy="646331"/>
          </a:xfrm>
          <a:prstGeom prst="rect">
            <a:avLst/>
          </a:prstGeom>
          <a:noFill/>
        </p:spPr>
        <p:txBody>
          <a:bodyPr wrap="square" rtlCol="0">
            <a:spAutoFit/>
          </a:bodyPr>
          <a:lstStyle/>
          <a:p>
            <a:r>
              <a:rPr lang="en-US" dirty="0"/>
              <a:t>Mobile Coupons: Drugstore chain Walgreens makes coupons available to its customers through several mobile channels.</a:t>
            </a:r>
          </a:p>
        </p:txBody>
      </p:sp>
      <p:pic>
        <p:nvPicPr>
          <p:cNvPr id="2" name="Picture 1"/>
          <p:cNvPicPr>
            <a:picLocks noChangeAspect="1"/>
          </p:cNvPicPr>
          <p:nvPr/>
        </p:nvPicPr>
        <p:blipFill>
          <a:blip r:embed="rId2"/>
          <a:stretch>
            <a:fillRect/>
          </a:stretch>
        </p:blipFill>
        <p:spPr>
          <a:xfrm>
            <a:off x="1625391" y="540974"/>
            <a:ext cx="5866984" cy="48769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570731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pPr eaLnBrk="1" hangingPunct="1"/>
            <a:r>
              <a:rPr lang="en-US" b="1" smtClean="0">
                <a:solidFill>
                  <a:srgbClr val="0070C0"/>
                </a:solidFill>
              </a:rPr>
              <a:t>Public Relations </a:t>
            </a:r>
          </a:p>
        </p:txBody>
      </p:sp>
      <p:sp>
        <p:nvSpPr>
          <p:cNvPr id="32770" name="Slide Number Placeholder 3"/>
          <p:cNvSpPr>
            <a:spLocks noGrp="1"/>
          </p:cNvSpPr>
          <p:nvPr>
            <p:ph type="sldNum" sz="quarter" idx="12"/>
          </p:nvPr>
        </p:nvSpPr>
        <p:spPr>
          <a:noFill/>
        </p:spPr>
        <p:txBody>
          <a:bodyPr/>
          <a:lstStyle/>
          <a:p>
            <a:r>
              <a:rPr lang="en-US" smtClean="0"/>
              <a:t>12-</a:t>
            </a:r>
            <a:fld id="{DD762086-2DE5-4BF9-B9B5-7840AD9D7A49}" type="slidenum">
              <a:rPr lang="en-US" smtClean="0"/>
              <a:pPr/>
              <a:t>18</a:t>
            </a:fld>
            <a:endParaRPr lang="en-US" smtClean="0"/>
          </a:p>
        </p:txBody>
      </p:sp>
      <p:sp>
        <p:nvSpPr>
          <p:cNvPr id="32772" name="Rectangle 3"/>
          <p:cNvSpPr>
            <a:spLocks noGrp="1" noChangeArrowheads="1"/>
          </p:cNvSpPr>
          <p:nvPr>
            <p:ph sz="quarter" idx="1"/>
          </p:nvPr>
        </p:nvSpPr>
        <p:spPr>
          <a:xfrm>
            <a:off x="374904" y="2196155"/>
            <a:ext cx="7467600" cy="4038600"/>
          </a:xfrm>
          <a:noFill/>
          <a:ln w="57150">
            <a:noFill/>
          </a:ln>
        </p:spPr>
        <p:txBody>
          <a:bodyPr>
            <a:normAutofit lnSpcReduction="10000"/>
          </a:bodyPr>
          <a:lstStyle/>
          <a:p>
            <a:pPr eaLnBrk="1" hangingPunct="1"/>
            <a:r>
              <a:rPr lang="en-US" sz="2800" dirty="0" smtClean="0">
                <a:latin typeface="Arial" charset="0"/>
                <a:ea typeface="Arial" charset="0"/>
                <a:cs typeface="Arial" charset="0"/>
              </a:rPr>
              <a:t>Very believable and credible</a:t>
            </a:r>
          </a:p>
          <a:p>
            <a:pPr eaLnBrk="1" hangingPunct="1"/>
            <a:r>
              <a:rPr lang="en-US" sz="2800" dirty="0" smtClean="0">
                <a:latin typeface="Arial" charset="0"/>
                <a:ea typeface="Arial" charset="0"/>
                <a:cs typeface="Arial" charset="0"/>
              </a:rPr>
              <a:t>Reaches people who avoid salespeople and ads.</a:t>
            </a:r>
          </a:p>
          <a:p>
            <a:pPr eaLnBrk="1" hangingPunct="1"/>
            <a:r>
              <a:rPr lang="en-US" sz="2800" dirty="0" smtClean="0">
                <a:latin typeface="Arial" charset="0"/>
                <a:ea typeface="Arial" charset="0"/>
                <a:cs typeface="Arial" charset="0"/>
              </a:rPr>
              <a:t>Can dramatize a company or product.</a:t>
            </a:r>
          </a:p>
          <a:p>
            <a:pPr eaLnBrk="1" hangingPunct="1"/>
            <a:r>
              <a:rPr lang="en-US" sz="2800" dirty="0" smtClean="0">
                <a:latin typeface="Arial" charset="0"/>
                <a:ea typeface="Arial" charset="0"/>
                <a:cs typeface="Arial" charset="0"/>
              </a:rPr>
              <a:t>Tends to be used as an afterthought.</a:t>
            </a:r>
          </a:p>
          <a:p>
            <a:pPr eaLnBrk="1" hangingPunct="1"/>
            <a:r>
              <a:rPr lang="en-US" sz="2800" dirty="0" smtClean="0">
                <a:latin typeface="Arial" charset="0"/>
                <a:ea typeface="Arial" charset="0"/>
                <a:cs typeface="Arial" charset="0"/>
              </a:rPr>
              <a:t>Planned use can be effective and economical.</a:t>
            </a:r>
          </a:p>
          <a:p>
            <a:pPr eaLnBrk="1" hangingPunct="1"/>
            <a:r>
              <a:rPr lang="en-US" sz="2800" dirty="0" smtClean="0">
                <a:latin typeface="Arial" charset="0"/>
                <a:ea typeface="Arial" charset="0"/>
                <a:cs typeface="Arial" charset="0"/>
              </a:rPr>
              <a:t>Many forms: news stories, news features, events and sponsorships, etc</a:t>
            </a:r>
          </a:p>
          <a:p>
            <a:pPr eaLnBrk="1" hangingPunct="1"/>
            <a:endParaRPr lang="en-US" sz="2800" dirty="0" smtClean="0">
              <a:latin typeface="Arial" charset="0"/>
              <a:ea typeface="Arial" charset="0"/>
              <a:cs typeface="Arial" charset="0"/>
            </a:endParaRPr>
          </a:p>
        </p:txBody>
      </p:sp>
      <p:sp>
        <p:nvSpPr>
          <p:cNvPr id="32773"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 name="Picture 1"/>
          <p:cNvPicPr>
            <a:picLocks noChangeAspect="1"/>
          </p:cNvPicPr>
          <p:nvPr/>
        </p:nvPicPr>
        <p:blipFill>
          <a:blip r:embed="rId2"/>
          <a:stretch>
            <a:fillRect/>
          </a:stretch>
        </p:blipFill>
        <p:spPr>
          <a:xfrm>
            <a:off x="5464075" y="274638"/>
            <a:ext cx="3404133" cy="2157781"/>
          </a:xfrm>
          <a:prstGeom prst="rect">
            <a:avLst/>
          </a:prstGeo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p:cNvSpPr>
            <a:spLocks noGrp="1" noChangeArrowheads="1"/>
          </p:cNvSpPr>
          <p:nvPr>
            <p:ph type="title"/>
          </p:nvPr>
        </p:nvSpPr>
        <p:spPr/>
        <p:txBody>
          <a:bodyPr/>
          <a:lstStyle/>
          <a:p>
            <a:pPr eaLnBrk="1" hangingPunct="1"/>
            <a:r>
              <a:rPr lang="en-US" b="1" dirty="0" smtClean="0">
                <a:solidFill>
                  <a:srgbClr val="0070C0"/>
                </a:solidFill>
              </a:rPr>
              <a:t>Public Relations (PR) </a:t>
            </a:r>
          </a:p>
        </p:txBody>
      </p:sp>
      <p:sp>
        <p:nvSpPr>
          <p:cNvPr id="64514" name="Slide Number Placeholder 3"/>
          <p:cNvSpPr>
            <a:spLocks noGrp="1"/>
          </p:cNvSpPr>
          <p:nvPr>
            <p:ph type="sldNum" sz="quarter" idx="12"/>
          </p:nvPr>
        </p:nvSpPr>
        <p:spPr>
          <a:noFill/>
        </p:spPr>
        <p:txBody>
          <a:bodyPr/>
          <a:lstStyle/>
          <a:p>
            <a:r>
              <a:rPr lang="en-US" smtClean="0"/>
              <a:t>12-</a:t>
            </a:r>
            <a:fld id="{24220248-ED22-45ED-A020-7794342C3FF4}" type="slidenum">
              <a:rPr lang="en-US" smtClean="0"/>
              <a:pPr/>
              <a:t>19</a:t>
            </a:fld>
            <a:endParaRPr lang="en-US" smtClean="0"/>
          </a:p>
        </p:txBody>
      </p:sp>
      <p:sp>
        <p:nvSpPr>
          <p:cNvPr id="64516" name="Rectangle 3"/>
          <p:cNvSpPr>
            <a:spLocks noGrp="1" noChangeArrowheads="1"/>
          </p:cNvSpPr>
          <p:nvPr>
            <p:ph sz="quarter" idx="1"/>
          </p:nvPr>
        </p:nvSpPr>
        <p:spPr>
          <a:xfrm>
            <a:off x="457200" y="1676400"/>
            <a:ext cx="8229600" cy="4937760"/>
          </a:xfrm>
        </p:spPr>
        <p:txBody>
          <a:bodyPr/>
          <a:lstStyle/>
          <a:p>
            <a:pPr eaLnBrk="1" hangingPunct="1"/>
            <a:r>
              <a:rPr lang="en-US" dirty="0" smtClean="0">
                <a:latin typeface="Arial" charset="0"/>
                <a:ea typeface="Arial" charset="0"/>
                <a:cs typeface="Arial" charset="0"/>
              </a:rPr>
              <a:t>Public relations involves building good relations with the company’s various publics by obtaining favorable publicity, building up a good corporate image, and handling or heading off unfavorable rumors, stories, and events.</a:t>
            </a:r>
          </a:p>
        </p:txBody>
      </p:sp>
      <p:sp>
        <p:nvSpPr>
          <p:cNvPr id="6451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8194" name="Picture 2" descr="http://www.blitzpublicity.com/wp-content/uploads/2010/01/boca-public-relations-pr-fort-lauderdale-palm-beach-miami.jpg"/>
          <p:cNvPicPr>
            <a:picLocks noChangeAspect="1" noChangeArrowheads="1"/>
          </p:cNvPicPr>
          <p:nvPr/>
        </p:nvPicPr>
        <p:blipFill>
          <a:blip r:embed="rId2" cstate="print"/>
          <a:srcRect/>
          <a:stretch>
            <a:fillRect/>
          </a:stretch>
        </p:blipFill>
        <p:spPr bwMode="auto">
          <a:xfrm>
            <a:off x="1600200" y="3657600"/>
            <a:ext cx="5410200" cy="2713449"/>
          </a:xfrm>
          <a:prstGeom prst="rect">
            <a:avLst/>
          </a:prstGeom>
          <a:noFill/>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35964" y="5446427"/>
            <a:ext cx="8270823" cy="923330"/>
          </a:xfrm>
          <a:prstGeom prst="rect">
            <a:avLst/>
          </a:prstGeom>
          <a:noFill/>
        </p:spPr>
        <p:txBody>
          <a:bodyPr wrap="square" rtlCol="0">
            <a:spAutoFit/>
          </a:bodyPr>
          <a:lstStyle/>
          <a:p>
            <a:r>
              <a:rPr lang="en-US" dirty="0"/>
              <a:t>MilkPEP's "Built With Chocolate Milk" public relations campaign is repositioning chocolate milk as a sports recovery "after" beverage for both everyday and well-known adults, here Ironman World Champion Chris Lieto.</a:t>
            </a:r>
            <a:endParaRPr lang="th-TH" dirty="0"/>
          </a:p>
        </p:txBody>
      </p:sp>
      <p:pic>
        <p:nvPicPr>
          <p:cNvPr id="2" name="Picture 1"/>
          <p:cNvPicPr>
            <a:picLocks noChangeAspect="1"/>
          </p:cNvPicPr>
          <p:nvPr/>
        </p:nvPicPr>
        <p:blipFill>
          <a:blip r:embed="rId2"/>
          <a:stretch>
            <a:fillRect/>
          </a:stretch>
        </p:blipFill>
        <p:spPr>
          <a:xfrm>
            <a:off x="2764748" y="572104"/>
            <a:ext cx="3363418" cy="4551826"/>
          </a:xfrm>
          <a:prstGeom prst="rect">
            <a:avLst/>
          </a:prstGeom>
        </p:spPr>
      </p:pic>
    </p:spTree>
    <p:extLst>
      <p:ext uri="{BB962C8B-B14F-4D97-AF65-F5344CB8AC3E}">
        <p14:creationId xmlns:p14="http://schemas.microsoft.com/office/powerpoint/2010/main" val="13333251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76080" y="341699"/>
            <a:ext cx="8105723" cy="6216498"/>
          </a:xfrm>
          <a:prstGeom prst="rect">
            <a:avLst/>
          </a:prstGeom>
        </p:spPr>
      </p:pic>
      <p:pic>
        <p:nvPicPr>
          <p:cNvPr id="4" name="Picture 3"/>
          <p:cNvPicPr>
            <a:picLocks noChangeAspect="1"/>
          </p:cNvPicPr>
          <p:nvPr/>
        </p:nvPicPr>
        <p:blipFill>
          <a:blip r:embed="rId3"/>
          <a:stretch>
            <a:fillRect/>
          </a:stretch>
        </p:blipFill>
        <p:spPr>
          <a:xfrm>
            <a:off x="7245246" y="5453277"/>
            <a:ext cx="1611443" cy="1133046"/>
          </a:xfrm>
          <a:prstGeom prst="rect">
            <a:avLst/>
          </a:prstGeom>
        </p:spPr>
      </p:pic>
    </p:spTree>
    <p:extLst>
      <p:ext uri="{BB962C8B-B14F-4D97-AF65-F5344CB8AC3E}">
        <p14:creationId xmlns:p14="http://schemas.microsoft.com/office/powerpoint/2010/main" val="6611157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9"/>
          <p:cNvSpPr>
            <a:spLocks noGrp="1" noChangeArrowheads="1"/>
          </p:cNvSpPr>
          <p:nvPr>
            <p:ph type="title"/>
          </p:nvPr>
        </p:nvSpPr>
        <p:spPr>
          <a:xfrm>
            <a:off x="914400" y="152400"/>
            <a:ext cx="7772400" cy="1143000"/>
          </a:xfrm>
          <a:noFill/>
        </p:spPr>
        <p:txBody>
          <a:bodyPr/>
          <a:lstStyle/>
          <a:p>
            <a:pPr eaLnBrk="1" hangingPunct="1"/>
            <a:r>
              <a:rPr lang="en-US" b="1" dirty="0" smtClean="0">
                <a:solidFill>
                  <a:srgbClr val="0070C0"/>
                </a:solidFill>
              </a:rPr>
              <a:t>Public Relations (PR) </a:t>
            </a:r>
          </a:p>
        </p:txBody>
      </p:sp>
      <p:sp>
        <p:nvSpPr>
          <p:cNvPr id="65538" name="Slide Number Placeholder 3"/>
          <p:cNvSpPr>
            <a:spLocks noGrp="1"/>
          </p:cNvSpPr>
          <p:nvPr>
            <p:ph type="sldNum" sz="quarter" idx="12"/>
          </p:nvPr>
        </p:nvSpPr>
        <p:spPr>
          <a:noFill/>
        </p:spPr>
        <p:txBody>
          <a:bodyPr/>
          <a:lstStyle/>
          <a:p>
            <a:r>
              <a:rPr lang="en-US" smtClean="0"/>
              <a:t>12-</a:t>
            </a:r>
            <a:fld id="{F3A7F504-3A70-4FB0-8197-78A08CB0BB64}" type="slidenum">
              <a:rPr lang="en-US" smtClean="0"/>
              <a:pPr/>
              <a:t>22</a:t>
            </a:fld>
            <a:endParaRPr lang="en-US" smtClean="0"/>
          </a:p>
        </p:txBody>
      </p:sp>
      <p:sp>
        <p:nvSpPr>
          <p:cNvPr id="65539" name="Rectangle 8"/>
          <p:cNvSpPr>
            <a:spLocks noGrp="1" noChangeArrowheads="1"/>
          </p:cNvSpPr>
          <p:nvPr>
            <p:ph sz="quarter" idx="1"/>
          </p:nvPr>
        </p:nvSpPr>
        <p:spPr>
          <a:xfrm>
            <a:off x="762000" y="1447800"/>
            <a:ext cx="3657600" cy="4572000"/>
          </a:xfrm>
          <a:noFill/>
        </p:spPr>
        <p:txBody>
          <a:bodyPr>
            <a:normAutofit fontScale="92500"/>
          </a:bodyPr>
          <a:lstStyle/>
          <a:p>
            <a:pPr eaLnBrk="1" hangingPunct="1"/>
            <a:r>
              <a:rPr lang="en-US" dirty="0" smtClean="0">
                <a:latin typeface="Arial" charset="0"/>
                <a:ea typeface="Arial" charset="0"/>
                <a:cs typeface="Arial" charset="0"/>
              </a:rPr>
              <a:t>Role and Impact of Public Relations</a:t>
            </a:r>
          </a:p>
          <a:p>
            <a:pPr lvl="1" eaLnBrk="1" hangingPunct="1"/>
            <a:r>
              <a:rPr lang="en-US" dirty="0" smtClean="0">
                <a:solidFill>
                  <a:srgbClr val="FF0000"/>
                </a:solidFill>
                <a:latin typeface="Arial" charset="0"/>
                <a:ea typeface="Arial" charset="0"/>
                <a:cs typeface="Arial" charset="0"/>
              </a:rPr>
              <a:t>Strong impact </a:t>
            </a:r>
            <a:r>
              <a:rPr lang="en-US" dirty="0" smtClean="0">
                <a:latin typeface="Arial" charset="0"/>
                <a:ea typeface="Arial" charset="0"/>
                <a:cs typeface="Arial" charset="0"/>
              </a:rPr>
              <a:t>on public awareness at lower cost than advertising</a:t>
            </a:r>
          </a:p>
          <a:p>
            <a:pPr lvl="1" eaLnBrk="1" hangingPunct="1"/>
            <a:r>
              <a:rPr lang="en-US" dirty="0" smtClean="0">
                <a:solidFill>
                  <a:srgbClr val="FF0000"/>
                </a:solidFill>
                <a:latin typeface="Arial" charset="0"/>
                <a:ea typeface="Arial" charset="0"/>
                <a:cs typeface="Arial" charset="0"/>
              </a:rPr>
              <a:t>Greater credibility </a:t>
            </a:r>
            <a:r>
              <a:rPr lang="en-US" dirty="0" smtClean="0">
                <a:latin typeface="Arial" charset="0"/>
                <a:ea typeface="Arial" charset="0"/>
                <a:cs typeface="Arial" charset="0"/>
              </a:rPr>
              <a:t>than advertising</a:t>
            </a:r>
          </a:p>
          <a:p>
            <a:pPr lvl="1" eaLnBrk="1" hangingPunct="1"/>
            <a:r>
              <a:rPr lang="en-US" dirty="0" smtClean="0">
                <a:latin typeface="Arial" charset="0"/>
                <a:ea typeface="Arial" charset="0"/>
                <a:cs typeface="Arial" charset="0"/>
              </a:rPr>
              <a:t>Publicity is often </a:t>
            </a:r>
            <a:r>
              <a:rPr lang="en-US" dirty="0" smtClean="0">
                <a:solidFill>
                  <a:srgbClr val="FF0000"/>
                </a:solidFill>
                <a:latin typeface="Arial" charset="0"/>
                <a:ea typeface="Arial" charset="0"/>
                <a:cs typeface="Arial" charset="0"/>
              </a:rPr>
              <a:t>underused </a:t>
            </a:r>
          </a:p>
          <a:p>
            <a:pPr lvl="1" eaLnBrk="1" hangingPunct="1"/>
            <a:r>
              <a:rPr lang="en-US" dirty="0" smtClean="0">
                <a:latin typeface="Arial" charset="0"/>
                <a:ea typeface="Arial" charset="0"/>
                <a:cs typeface="Arial" charset="0"/>
              </a:rPr>
              <a:t>Good public relations can be a </a:t>
            </a:r>
            <a:r>
              <a:rPr lang="en-US" dirty="0" smtClean="0">
                <a:solidFill>
                  <a:srgbClr val="FF0000"/>
                </a:solidFill>
                <a:latin typeface="Arial" charset="0"/>
                <a:ea typeface="Arial" charset="0"/>
                <a:cs typeface="Arial" charset="0"/>
              </a:rPr>
              <a:t>powerful brand-building tool</a:t>
            </a:r>
          </a:p>
        </p:txBody>
      </p:sp>
      <p:sp>
        <p:nvSpPr>
          <p:cNvPr id="65541" name="Line 10"/>
          <p:cNvSpPr>
            <a:spLocks noChangeShapeType="1"/>
          </p:cNvSpPr>
          <p:nvPr/>
        </p:nvSpPr>
        <p:spPr bwMode="auto">
          <a:xfrm flipH="1">
            <a:off x="1066800" y="1219200"/>
            <a:ext cx="6400800" cy="0"/>
          </a:xfrm>
          <a:prstGeom prst="line">
            <a:avLst/>
          </a:prstGeom>
          <a:noFill/>
          <a:ln w="25400">
            <a:solidFill>
              <a:srgbClr val="FF0000"/>
            </a:solidFill>
            <a:round/>
            <a:headEnd/>
            <a:tailEnd/>
          </a:ln>
        </p:spPr>
        <p:txBody>
          <a:bodyPr/>
          <a:lstStyle/>
          <a:p>
            <a:endParaRPr lang="th-TH"/>
          </a:p>
        </p:txBody>
      </p:sp>
      <p:pic>
        <p:nvPicPr>
          <p:cNvPr id="7170" name="Picture 2" descr="http://pzrservices.typepad.com/advertisingisgoodforyou/images/2007/03/20/ikon_diversity_advertising.jpg"/>
          <p:cNvPicPr>
            <a:picLocks noChangeAspect="1" noChangeArrowheads="1"/>
          </p:cNvPicPr>
          <p:nvPr/>
        </p:nvPicPr>
        <p:blipFill>
          <a:blip r:embed="rId2" cstate="print"/>
          <a:srcRect/>
          <a:stretch>
            <a:fillRect/>
          </a:stretch>
        </p:blipFill>
        <p:spPr bwMode="auto">
          <a:xfrm>
            <a:off x="4953000" y="1447800"/>
            <a:ext cx="3476625" cy="44862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2"/>
          <p:cNvSpPr>
            <a:spLocks noGrp="1" noChangeArrowheads="1"/>
          </p:cNvSpPr>
          <p:nvPr>
            <p:ph type="title"/>
          </p:nvPr>
        </p:nvSpPr>
        <p:spPr/>
        <p:txBody>
          <a:bodyPr/>
          <a:lstStyle/>
          <a:p>
            <a:pPr eaLnBrk="1" hangingPunct="1"/>
            <a:r>
              <a:rPr lang="en-US" b="1" smtClean="0">
                <a:solidFill>
                  <a:srgbClr val="0070C0"/>
                </a:solidFill>
              </a:rPr>
              <a:t>Public Relations Functions</a:t>
            </a:r>
          </a:p>
        </p:txBody>
      </p:sp>
      <p:sp>
        <p:nvSpPr>
          <p:cNvPr id="66562" name="Slide Number Placeholder 3"/>
          <p:cNvSpPr>
            <a:spLocks noGrp="1"/>
          </p:cNvSpPr>
          <p:nvPr>
            <p:ph type="sldNum" sz="quarter" idx="12"/>
          </p:nvPr>
        </p:nvSpPr>
        <p:spPr>
          <a:noFill/>
        </p:spPr>
        <p:txBody>
          <a:bodyPr/>
          <a:lstStyle/>
          <a:p>
            <a:r>
              <a:rPr lang="en-US" smtClean="0"/>
              <a:t>12-</a:t>
            </a:r>
            <a:fld id="{C7395B5A-FF92-40E7-A3AE-AE84D1AA8C62}" type="slidenum">
              <a:rPr lang="en-US" smtClean="0"/>
              <a:pPr/>
              <a:t>23</a:t>
            </a:fld>
            <a:endParaRPr lang="en-US" smtClean="0"/>
          </a:p>
        </p:txBody>
      </p:sp>
      <p:sp>
        <p:nvSpPr>
          <p:cNvPr id="66564" name="Rectangle 3"/>
          <p:cNvSpPr>
            <a:spLocks noGrp="1" noChangeArrowheads="1"/>
          </p:cNvSpPr>
          <p:nvPr>
            <p:ph sz="quarter" idx="1"/>
          </p:nvPr>
        </p:nvSpPr>
        <p:spPr>
          <a:xfrm>
            <a:off x="533400" y="1828801"/>
            <a:ext cx="3657600" cy="2819399"/>
          </a:xfrm>
          <a:solidFill>
            <a:schemeClr val="accent4">
              <a:lumMod val="20000"/>
              <a:lumOff val="80000"/>
            </a:schemeClr>
          </a:solidFill>
        </p:spPr>
        <p:txBody>
          <a:bodyPr/>
          <a:lstStyle/>
          <a:p>
            <a:pPr eaLnBrk="1" hangingPunct="1"/>
            <a:r>
              <a:rPr lang="en-US" dirty="0" smtClean="0">
                <a:latin typeface="Arial" charset="0"/>
                <a:ea typeface="Arial" charset="0"/>
                <a:cs typeface="Arial" charset="0"/>
              </a:rPr>
              <a:t>Press relations or press agency</a:t>
            </a:r>
          </a:p>
          <a:p>
            <a:pPr eaLnBrk="1" hangingPunct="1"/>
            <a:endParaRPr lang="en-US" dirty="0" smtClean="0">
              <a:latin typeface="Arial" charset="0"/>
              <a:ea typeface="Arial" charset="0"/>
              <a:cs typeface="Arial" charset="0"/>
            </a:endParaRPr>
          </a:p>
          <a:p>
            <a:pPr eaLnBrk="1" hangingPunct="1"/>
            <a:r>
              <a:rPr lang="en-US" dirty="0" smtClean="0">
                <a:latin typeface="Arial" charset="0"/>
                <a:ea typeface="Arial" charset="0"/>
                <a:cs typeface="Arial" charset="0"/>
              </a:rPr>
              <a:t>Product publicity</a:t>
            </a:r>
          </a:p>
          <a:p>
            <a:pPr eaLnBrk="1" hangingPunct="1"/>
            <a:endParaRPr lang="en-US" dirty="0" smtClean="0">
              <a:latin typeface="Arial" charset="0"/>
              <a:ea typeface="Arial" charset="0"/>
              <a:cs typeface="Arial" charset="0"/>
            </a:endParaRPr>
          </a:p>
          <a:p>
            <a:pPr eaLnBrk="1" hangingPunct="1"/>
            <a:r>
              <a:rPr lang="en-US" dirty="0" smtClean="0">
                <a:latin typeface="Arial" charset="0"/>
                <a:ea typeface="Arial" charset="0"/>
                <a:cs typeface="Arial" charset="0"/>
              </a:rPr>
              <a:t>Public affairs</a:t>
            </a:r>
          </a:p>
        </p:txBody>
      </p:sp>
      <p:sp>
        <p:nvSpPr>
          <p:cNvPr id="6656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6566" name="Rectangle 5"/>
          <p:cNvSpPr>
            <a:spLocks noChangeArrowheads="1"/>
          </p:cNvSpPr>
          <p:nvPr/>
        </p:nvSpPr>
        <p:spPr bwMode="auto">
          <a:xfrm>
            <a:off x="4724400" y="1828800"/>
            <a:ext cx="3686175" cy="2895599"/>
          </a:xfrm>
          <a:prstGeom prst="rect">
            <a:avLst/>
          </a:prstGeom>
          <a:solidFill>
            <a:srgbClr val="6666FF"/>
          </a:solidFill>
          <a:ln w="9525">
            <a:noFill/>
            <a:miter lim="800000"/>
            <a:headEnd/>
            <a:tailEnd/>
          </a:ln>
        </p:spPr>
        <p:txBody>
          <a:bodyPr/>
          <a:lstStyle/>
          <a:p>
            <a:pPr marL="342900" indent="-342900">
              <a:spcBef>
                <a:spcPct val="20000"/>
              </a:spcBef>
              <a:buFontTx/>
              <a:buChar char="•"/>
            </a:pPr>
            <a:r>
              <a:rPr lang="en-US" sz="2400" b="1" dirty="0">
                <a:solidFill>
                  <a:schemeClr val="bg1"/>
                </a:solidFill>
              </a:rPr>
              <a:t>Lobbying</a:t>
            </a:r>
          </a:p>
          <a:p>
            <a:pPr marL="342900" indent="-342900">
              <a:spcBef>
                <a:spcPct val="20000"/>
              </a:spcBef>
            </a:pPr>
            <a:endParaRPr lang="en-US" sz="2400" b="1" dirty="0">
              <a:solidFill>
                <a:schemeClr val="bg1"/>
              </a:solidFill>
            </a:endParaRPr>
          </a:p>
          <a:p>
            <a:pPr marL="342900" indent="-342900">
              <a:spcBef>
                <a:spcPct val="20000"/>
              </a:spcBef>
              <a:buFontTx/>
              <a:buChar char="•"/>
            </a:pPr>
            <a:r>
              <a:rPr lang="en-US" sz="2400" b="1" dirty="0">
                <a:solidFill>
                  <a:schemeClr val="bg1"/>
                </a:solidFill>
              </a:rPr>
              <a:t>Investor relations</a:t>
            </a:r>
          </a:p>
          <a:p>
            <a:pPr marL="342900" indent="-342900">
              <a:spcBef>
                <a:spcPct val="20000"/>
              </a:spcBef>
            </a:pPr>
            <a:endParaRPr lang="en-US" sz="2400" b="1" dirty="0">
              <a:solidFill>
                <a:schemeClr val="bg1"/>
              </a:solidFill>
            </a:endParaRPr>
          </a:p>
          <a:p>
            <a:pPr marL="342900" indent="-342900">
              <a:spcBef>
                <a:spcPct val="20000"/>
              </a:spcBef>
              <a:buFontTx/>
              <a:buChar char="•"/>
            </a:pPr>
            <a:r>
              <a:rPr lang="en-US" sz="2400" b="1" dirty="0">
                <a:solidFill>
                  <a:schemeClr val="bg1"/>
                </a:solidFill>
              </a:rPr>
              <a:t>Development</a:t>
            </a:r>
          </a:p>
        </p:txBody>
      </p:sp>
      <p:pic>
        <p:nvPicPr>
          <p:cNvPr id="6146" name="Picture 2" descr="http://cdn3.mixrmedia.com/wp-uploads/ziggytek/blog/2009/07/mac-sales.jpg"/>
          <p:cNvPicPr>
            <a:picLocks noChangeAspect="1" noChangeArrowheads="1"/>
          </p:cNvPicPr>
          <p:nvPr/>
        </p:nvPicPr>
        <p:blipFill>
          <a:blip r:embed="rId2" cstate="print"/>
          <a:srcRect/>
          <a:stretch>
            <a:fillRect/>
          </a:stretch>
        </p:blipFill>
        <p:spPr bwMode="auto">
          <a:xfrm>
            <a:off x="3505200" y="4876800"/>
            <a:ext cx="1733551" cy="1733551"/>
          </a:xfrm>
          <a:prstGeom prst="rect">
            <a:avLst/>
          </a:prstGeom>
          <a:noFill/>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2"/>
          <p:cNvSpPr>
            <a:spLocks noGrp="1" noChangeArrowheads="1"/>
          </p:cNvSpPr>
          <p:nvPr>
            <p:ph type="title"/>
          </p:nvPr>
        </p:nvSpPr>
        <p:spPr/>
        <p:txBody>
          <a:bodyPr/>
          <a:lstStyle/>
          <a:p>
            <a:pPr eaLnBrk="1" hangingPunct="1"/>
            <a:r>
              <a:rPr lang="en-US" b="1" smtClean="0">
                <a:solidFill>
                  <a:srgbClr val="0070C0"/>
                </a:solidFill>
              </a:rPr>
              <a:t>Public Relations Tools</a:t>
            </a:r>
          </a:p>
        </p:txBody>
      </p:sp>
      <p:sp>
        <p:nvSpPr>
          <p:cNvPr id="67586" name="Slide Number Placeholder 3"/>
          <p:cNvSpPr>
            <a:spLocks noGrp="1"/>
          </p:cNvSpPr>
          <p:nvPr>
            <p:ph type="sldNum" sz="quarter" idx="12"/>
          </p:nvPr>
        </p:nvSpPr>
        <p:spPr>
          <a:noFill/>
        </p:spPr>
        <p:txBody>
          <a:bodyPr/>
          <a:lstStyle/>
          <a:p>
            <a:r>
              <a:rPr lang="en-US" smtClean="0"/>
              <a:t>12-</a:t>
            </a:r>
            <a:fld id="{00796176-A208-435C-B374-0F77890B97EC}" type="slidenum">
              <a:rPr lang="en-US" smtClean="0"/>
              <a:pPr/>
              <a:t>24</a:t>
            </a:fld>
            <a:endParaRPr lang="en-US" smtClean="0"/>
          </a:p>
        </p:txBody>
      </p:sp>
      <p:sp>
        <p:nvSpPr>
          <p:cNvPr id="67588" name="Rectangle 3"/>
          <p:cNvSpPr>
            <a:spLocks noGrp="1" noChangeArrowheads="1"/>
          </p:cNvSpPr>
          <p:nvPr>
            <p:ph sz="quarter" idx="1"/>
          </p:nvPr>
        </p:nvSpPr>
        <p:spPr>
          <a:xfrm>
            <a:off x="762000" y="1676400"/>
            <a:ext cx="3429000" cy="2743200"/>
          </a:xfrm>
          <a:solidFill>
            <a:schemeClr val="accent2">
              <a:lumMod val="20000"/>
              <a:lumOff val="80000"/>
            </a:schemeClr>
          </a:solidFill>
        </p:spPr>
        <p:txBody>
          <a:bodyPr>
            <a:normAutofit lnSpcReduction="10000"/>
          </a:bodyPr>
          <a:lstStyle/>
          <a:p>
            <a:pPr eaLnBrk="1" hangingPunct="1"/>
            <a:r>
              <a:rPr lang="en-US" b="1" dirty="0" smtClean="0">
                <a:latin typeface="Arial" charset="0"/>
                <a:ea typeface="Arial" charset="0"/>
                <a:cs typeface="Arial" charset="0"/>
              </a:rPr>
              <a:t>News</a:t>
            </a:r>
          </a:p>
          <a:p>
            <a:pPr eaLnBrk="1" hangingPunct="1"/>
            <a:r>
              <a:rPr lang="en-US" b="1" dirty="0" smtClean="0">
                <a:latin typeface="Arial" charset="0"/>
                <a:ea typeface="Arial" charset="0"/>
                <a:cs typeface="Arial" charset="0"/>
              </a:rPr>
              <a:t>Speeches</a:t>
            </a:r>
          </a:p>
          <a:p>
            <a:pPr eaLnBrk="1" hangingPunct="1"/>
            <a:r>
              <a:rPr lang="en-US" b="1" dirty="0" smtClean="0">
                <a:latin typeface="Arial" charset="0"/>
                <a:ea typeface="Arial" charset="0"/>
                <a:cs typeface="Arial" charset="0"/>
              </a:rPr>
              <a:t>Special events</a:t>
            </a:r>
          </a:p>
          <a:p>
            <a:pPr eaLnBrk="1" hangingPunct="1"/>
            <a:r>
              <a:rPr lang="en-US" b="1" dirty="0" smtClean="0">
                <a:latin typeface="Arial" charset="0"/>
                <a:ea typeface="Arial" charset="0"/>
                <a:cs typeface="Arial" charset="0"/>
              </a:rPr>
              <a:t>Buzz marketing</a:t>
            </a:r>
          </a:p>
          <a:p>
            <a:pPr eaLnBrk="1" hangingPunct="1"/>
            <a:r>
              <a:rPr lang="en-US" b="1" dirty="0" smtClean="0">
                <a:latin typeface="Arial" charset="0"/>
                <a:ea typeface="Arial" charset="0"/>
                <a:cs typeface="Arial" charset="0"/>
              </a:rPr>
              <a:t>Mobile marketing </a:t>
            </a:r>
          </a:p>
          <a:p>
            <a:pPr eaLnBrk="1" hangingPunct="1"/>
            <a:r>
              <a:rPr lang="en-US" b="1" dirty="0" smtClean="0">
                <a:latin typeface="Arial" charset="0"/>
                <a:ea typeface="Arial" charset="0"/>
                <a:cs typeface="Arial" charset="0"/>
              </a:rPr>
              <a:t>Written materials</a:t>
            </a:r>
          </a:p>
        </p:txBody>
      </p:sp>
      <p:sp>
        <p:nvSpPr>
          <p:cNvPr id="6758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7590" name="Rectangle 5"/>
          <p:cNvSpPr>
            <a:spLocks noChangeArrowheads="1"/>
          </p:cNvSpPr>
          <p:nvPr/>
        </p:nvSpPr>
        <p:spPr bwMode="auto">
          <a:xfrm>
            <a:off x="5257800" y="1524000"/>
            <a:ext cx="2847975" cy="2943225"/>
          </a:xfrm>
          <a:prstGeom prst="rect">
            <a:avLst/>
          </a:prstGeom>
          <a:solidFill>
            <a:schemeClr val="accent4">
              <a:lumMod val="20000"/>
              <a:lumOff val="80000"/>
            </a:schemeClr>
          </a:solidFill>
          <a:ln w="9525">
            <a:noFill/>
            <a:miter lim="800000"/>
            <a:headEnd/>
            <a:tailEnd/>
          </a:ln>
        </p:spPr>
        <p:txBody>
          <a:bodyPr/>
          <a:lstStyle/>
          <a:p>
            <a:pPr marL="342900" indent="-342900">
              <a:spcBef>
                <a:spcPct val="20000"/>
              </a:spcBef>
              <a:buFontTx/>
              <a:buChar char="•"/>
            </a:pPr>
            <a:r>
              <a:rPr lang="en-US" sz="2000" b="1" dirty="0"/>
              <a:t>Audiovisual materials</a:t>
            </a:r>
          </a:p>
          <a:p>
            <a:pPr marL="342900" indent="-342900">
              <a:spcBef>
                <a:spcPct val="20000"/>
              </a:spcBef>
              <a:buFontTx/>
              <a:buChar char="•"/>
            </a:pPr>
            <a:r>
              <a:rPr lang="en-US" sz="2000" b="1" dirty="0"/>
              <a:t>Corporate identity materials</a:t>
            </a:r>
          </a:p>
          <a:p>
            <a:pPr marL="342900" indent="-342900">
              <a:spcBef>
                <a:spcPct val="20000"/>
              </a:spcBef>
              <a:buFontTx/>
              <a:buChar char="•"/>
            </a:pPr>
            <a:r>
              <a:rPr lang="en-US" sz="2000" b="1" dirty="0"/>
              <a:t>Public service activities</a:t>
            </a:r>
          </a:p>
          <a:p>
            <a:pPr marL="342900" indent="-342900">
              <a:spcBef>
                <a:spcPct val="20000"/>
              </a:spcBef>
              <a:buFontTx/>
              <a:buChar char="•"/>
            </a:pPr>
            <a:r>
              <a:rPr lang="en-US" sz="2000" b="1" dirty="0"/>
              <a:t>Company Web site</a:t>
            </a:r>
          </a:p>
        </p:txBody>
      </p:sp>
      <p:pic>
        <p:nvPicPr>
          <p:cNvPr id="5124" name="Picture 4" descr="http://www.id-idea.com/wp-content/uploads/2012/08/sunsilk-perfect-co-creations-07.jpg"/>
          <p:cNvPicPr>
            <a:picLocks noChangeAspect="1" noChangeArrowheads="1"/>
          </p:cNvPicPr>
          <p:nvPr/>
        </p:nvPicPr>
        <p:blipFill>
          <a:blip r:embed="rId2" cstate="print"/>
          <a:srcRect/>
          <a:stretch>
            <a:fillRect/>
          </a:stretch>
        </p:blipFill>
        <p:spPr bwMode="auto">
          <a:xfrm>
            <a:off x="2667000" y="4267200"/>
            <a:ext cx="3200400" cy="2362200"/>
          </a:xfrm>
          <a:prstGeom prst="rect">
            <a:avLst/>
          </a:prstGeom>
          <a:ln>
            <a:noFill/>
          </a:ln>
          <a:effectLst>
            <a:outerShdw blurRad="292100" dist="139700" dir="2700000" algn="tl" rotWithShape="0">
              <a:srgbClr val="333333">
                <a:alpha val="65000"/>
              </a:srgbClr>
            </a:outerShdw>
          </a:effectLst>
        </p:spPr>
      </p:pic>
      <p:pic>
        <p:nvPicPr>
          <p:cNvPr id="5126" name="Picture 6" descr="http://www.kikaycorner.net/wp-content/uploads/2010/05/Sunsilk-Co-Creations-1.jpg"/>
          <p:cNvPicPr>
            <a:picLocks noChangeAspect="1" noChangeArrowheads="1"/>
          </p:cNvPicPr>
          <p:nvPr/>
        </p:nvPicPr>
        <p:blipFill>
          <a:blip r:embed="rId3" cstate="print"/>
          <a:srcRect/>
          <a:stretch>
            <a:fillRect/>
          </a:stretch>
        </p:blipFill>
        <p:spPr bwMode="auto">
          <a:xfrm>
            <a:off x="6858000" y="228600"/>
            <a:ext cx="1600200" cy="1071899"/>
          </a:xfrm>
          <a:prstGeom prst="rect">
            <a:avLst/>
          </a:prstGeom>
          <a:noFill/>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39920" y="177975"/>
            <a:ext cx="8179425" cy="6367730"/>
          </a:xfrm>
          <a:prstGeom prst="rect">
            <a:avLst/>
          </a:prstGeom>
        </p:spPr>
      </p:pic>
      <p:pic>
        <p:nvPicPr>
          <p:cNvPr id="4" name="Picture 3"/>
          <p:cNvPicPr>
            <a:picLocks noChangeAspect="1"/>
          </p:cNvPicPr>
          <p:nvPr/>
        </p:nvPicPr>
        <p:blipFill>
          <a:blip r:embed="rId3"/>
          <a:stretch>
            <a:fillRect/>
          </a:stretch>
        </p:blipFill>
        <p:spPr>
          <a:xfrm>
            <a:off x="7245246" y="5453277"/>
            <a:ext cx="1611443" cy="1133046"/>
          </a:xfrm>
          <a:prstGeom prst="rect">
            <a:avLst/>
          </a:prstGeom>
        </p:spPr>
      </p:pic>
    </p:spTree>
    <p:extLst>
      <p:ext uri="{BB962C8B-B14F-4D97-AF65-F5344CB8AC3E}">
        <p14:creationId xmlns:p14="http://schemas.microsoft.com/office/powerpoint/2010/main" val="1797993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
          </p:nvPr>
        </p:nvSpPr>
        <p:spPr>
          <a:xfrm>
            <a:off x="639580" y="2434653"/>
            <a:ext cx="7772400" cy="4572000"/>
          </a:xfrm>
        </p:spPr>
        <p:txBody>
          <a:bodyPr/>
          <a:lstStyle/>
          <a:p>
            <a:r>
              <a:rPr lang="en-US">
                <a:solidFill>
                  <a:srgbClr val="FF0000"/>
                </a:solidFill>
                <a:latin typeface="Arial" charset="0"/>
                <a:ea typeface="Arial" charset="0"/>
                <a:cs typeface="Arial" charset="0"/>
              </a:rPr>
              <a:t>Event Marketing( for event sponsorship): Creating a brand – marketing event or serving as a sole or participating sponsor if events created by others.</a:t>
            </a:r>
          </a:p>
        </p:txBody>
      </p:sp>
      <p:sp>
        <p:nvSpPr>
          <p:cNvPr id="6" name="Rectangle 2"/>
          <p:cNvSpPr txBox="1">
            <a:spLocks noChangeArrowheads="1"/>
          </p:cNvSpPr>
          <p:nvPr/>
        </p:nvSpPr>
        <p:spPr>
          <a:xfrm>
            <a:off x="914400" y="512164"/>
            <a:ext cx="7772400" cy="114300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b="1">
                <a:solidFill>
                  <a:srgbClr val="0070C0"/>
                </a:solidFill>
              </a:rPr>
              <a:t>Event Marketing</a:t>
            </a:r>
            <a:endParaRPr lang="en-US" b="1" smtClean="0">
              <a:solidFill>
                <a:srgbClr val="0070C0"/>
              </a:solidFill>
            </a:endParaRPr>
          </a:p>
        </p:txBody>
      </p:sp>
    </p:spTree>
    <p:extLst>
      <p:ext uri="{BB962C8B-B14F-4D97-AF65-F5344CB8AC3E}">
        <p14:creationId xmlns:p14="http://schemas.microsoft.com/office/powerpoint/2010/main" val="15008862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128760" y="5385994"/>
            <a:ext cx="5759971" cy="1200329"/>
          </a:xfrm>
          <a:prstGeom prst="rect">
            <a:avLst/>
          </a:prstGeom>
          <a:noFill/>
        </p:spPr>
        <p:txBody>
          <a:bodyPr wrap="square" rtlCol="0">
            <a:spAutoFit/>
          </a:bodyPr>
          <a:lstStyle/>
          <a:p>
            <a:r>
              <a:rPr lang="en-US" dirty="0"/>
              <a:t>Event Marketing:Red Bull hosts hundreds of events each year in dozen of sports around the world, designed to bring high-octane world of Red Bull to its community of enthusiasts.</a:t>
            </a:r>
            <a:endParaRPr lang="th-TH" dirty="0"/>
          </a:p>
        </p:txBody>
      </p:sp>
      <p:pic>
        <p:nvPicPr>
          <p:cNvPr id="2" name="Picture 1"/>
          <p:cNvPicPr>
            <a:picLocks noChangeAspect="1"/>
          </p:cNvPicPr>
          <p:nvPr/>
        </p:nvPicPr>
        <p:blipFill>
          <a:blip r:embed="rId2"/>
          <a:stretch>
            <a:fillRect/>
          </a:stretch>
        </p:blipFill>
        <p:spPr>
          <a:xfrm>
            <a:off x="1128760" y="712033"/>
            <a:ext cx="6666126" cy="4509542"/>
          </a:xfrm>
          <a:prstGeom prst="rect">
            <a:avLst/>
          </a:prstGeom>
        </p:spPr>
      </p:pic>
      <p:pic>
        <p:nvPicPr>
          <p:cNvPr id="4" name="Picture 3"/>
          <p:cNvPicPr>
            <a:picLocks noChangeAspect="1"/>
          </p:cNvPicPr>
          <p:nvPr/>
        </p:nvPicPr>
        <p:blipFill>
          <a:blip r:embed="rId3"/>
          <a:stretch>
            <a:fillRect/>
          </a:stretch>
        </p:blipFill>
        <p:spPr>
          <a:xfrm>
            <a:off x="7245246" y="5453277"/>
            <a:ext cx="1611443" cy="1133046"/>
          </a:xfrm>
          <a:prstGeom prst="rect">
            <a:avLst/>
          </a:prstGeom>
        </p:spPr>
      </p:pic>
    </p:spTree>
    <p:extLst>
      <p:ext uri="{BB962C8B-B14F-4D97-AF65-F5344CB8AC3E}">
        <p14:creationId xmlns:p14="http://schemas.microsoft.com/office/powerpoint/2010/main" val="13589244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1995" y="291849"/>
            <a:ext cx="8217317" cy="6366281"/>
          </a:xfrm>
          <a:prstGeom prst="rect">
            <a:avLst/>
          </a:prstGeom>
        </p:spPr>
      </p:pic>
      <p:pic>
        <p:nvPicPr>
          <p:cNvPr id="4" name="Picture 3"/>
          <p:cNvPicPr>
            <a:picLocks noChangeAspect="1"/>
          </p:cNvPicPr>
          <p:nvPr/>
        </p:nvPicPr>
        <p:blipFill>
          <a:blip r:embed="rId3"/>
          <a:stretch>
            <a:fillRect/>
          </a:stretch>
        </p:blipFill>
        <p:spPr>
          <a:xfrm>
            <a:off x="7245246" y="5453277"/>
            <a:ext cx="1611443" cy="1133046"/>
          </a:xfrm>
          <a:prstGeom prst="rect">
            <a:avLst/>
          </a:prstGeom>
        </p:spPr>
      </p:pic>
    </p:spTree>
    <p:extLst>
      <p:ext uri="{BB962C8B-B14F-4D97-AF65-F5344CB8AC3E}">
        <p14:creationId xmlns:p14="http://schemas.microsoft.com/office/powerpoint/2010/main" val="12477294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760287" y="346305"/>
            <a:ext cx="7772400" cy="1143000"/>
          </a:xfrm>
        </p:spPr>
        <p:txBody>
          <a:bodyPr/>
          <a:lstStyle/>
          <a:p>
            <a:pPr eaLnBrk="1" hangingPunct="1"/>
            <a:r>
              <a:rPr lang="en-US" b="1" dirty="0" smtClean="0">
                <a:solidFill>
                  <a:srgbClr val="0070C0"/>
                </a:solidFill>
              </a:rPr>
              <a:t> Direct Marketing –Online Media</a:t>
            </a:r>
          </a:p>
        </p:txBody>
      </p:sp>
      <p:sp>
        <p:nvSpPr>
          <p:cNvPr id="33794" name="Slide Number Placeholder 3"/>
          <p:cNvSpPr>
            <a:spLocks noGrp="1"/>
          </p:cNvSpPr>
          <p:nvPr>
            <p:ph type="sldNum" sz="quarter" idx="12"/>
          </p:nvPr>
        </p:nvSpPr>
        <p:spPr>
          <a:noFill/>
        </p:spPr>
        <p:txBody>
          <a:bodyPr/>
          <a:lstStyle/>
          <a:p>
            <a:r>
              <a:rPr lang="en-US" smtClean="0"/>
              <a:t>12-</a:t>
            </a:r>
            <a:fld id="{68C04651-CED7-4984-A476-E671037B5D3F}" type="slidenum">
              <a:rPr lang="en-US" smtClean="0"/>
              <a:pPr/>
              <a:t>29</a:t>
            </a:fld>
            <a:endParaRPr lang="en-US" smtClean="0"/>
          </a:p>
        </p:txBody>
      </p:sp>
      <p:sp>
        <p:nvSpPr>
          <p:cNvPr id="33796" name="Rectangle 3"/>
          <p:cNvSpPr>
            <a:spLocks noGrp="1" noChangeArrowheads="1"/>
          </p:cNvSpPr>
          <p:nvPr>
            <p:ph sz="quarter" idx="1"/>
          </p:nvPr>
        </p:nvSpPr>
        <p:spPr>
          <a:xfrm>
            <a:off x="685800" y="2057400"/>
            <a:ext cx="5440363" cy="4114800"/>
          </a:xfrm>
        </p:spPr>
        <p:txBody>
          <a:bodyPr/>
          <a:lstStyle/>
          <a:p>
            <a:pPr lvl="1" eaLnBrk="1" hangingPunct="1">
              <a:buNone/>
            </a:pPr>
            <a:endParaRPr lang="en-US" dirty="0" smtClean="0">
              <a:solidFill>
                <a:srgbClr val="0070C0"/>
              </a:solidFill>
              <a:latin typeface="Arial" charset="0"/>
              <a:ea typeface="Arial" charset="0"/>
              <a:cs typeface="Arial" charset="0"/>
            </a:endParaRPr>
          </a:p>
          <a:p>
            <a:pPr eaLnBrk="1" hangingPunct="1">
              <a:buFont typeface="Wingdings" pitchFamily="2" charset="2"/>
              <a:buChar char="Ø"/>
            </a:pPr>
            <a:r>
              <a:rPr lang="en-US" dirty="0" smtClean="0">
                <a:solidFill>
                  <a:srgbClr val="0070C0"/>
                </a:solidFill>
                <a:latin typeface="Arial" charset="0"/>
                <a:ea typeface="Arial" charset="0"/>
                <a:cs typeface="Arial" charset="0"/>
              </a:rPr>
              <a:t>Well suited to highly targeted marketing.</a:t>
            </a:r>
          </a:p>
          <a:p>
            <a:pPr eaLnBrk="1" hangingPunct="1">
              <a:buFont typeface="Wingdings" pitchFamily="2" charset="2"/>
              <a:buChar char="Ø"/>
            </a:pPr>
            <a:r>
              <a:rPr lang="en-US" dirty="0">
                <a:solidFill>
                  <a:srgbClr val="0070C0"/>
                </a:solidFill>
                <a:latin typeface="Arial" charset="0"/>
                <a:ea typeface="Arial" charset="0"/>
                <a:cs typeface="Arial" charset="0"/>
              </a:rPr>
              <a:t>Websites</a:t>
            </a:r>
          </a:p>
          <a:p>
            <a:pPr eaLnBrk="1" hangingPunct="1">
              <a:buFont typeface="Wingdings" pitchFamily="2" charset="2"/>
              <a:buChar char="Ø"/>
            </a:pPr>
            <a:r>
              <a:rPr lang="en-US" dirty="0" smtClean="0">
                <a:solidFill>
                  <a:srgbClr val="0070C0"/>
                </a:solidFill>
                <a:latin typeface="Arial" charset="0"/>
                <a:ea typeface="Arial" charset="0"/>
                <a:cs typeface="Arial" charset="0"/>
              </a:rPr>
              <a:t>E-mail</a:t>
            </a:r>
          </a:p>
          <a:p>
            <a:pPr eaLnBrk="1" hangingPunct="1">
              <a:buFont typeface="Wingdings" pitchFamily="2" charset="2"/>
              <a:buChar char="Ø"/>
            </a:pPr>
            <a:r>
              <a:rPr lang="en-US" dirty="0">
                <a:solidFill>
                  <a:srgbClr val="0070C0"/>
                </a:solidFill>
                <a:latin typeface="Arial" charset="0"/>
                <a:ea typeface="Arial" charset="0"/>
                <a:cs typeface="Arial" charset="0"/>
              </a:rPr>
              <a:t>Mobile</a:t>
            </a:r>
            <a:endParaRPr lang="en-US" dirty="0" smtClean="0">
              <a:solidFill>
                <a:srgbClr val="0070C0"/>
              </a:solidFill>
              <a:latin typeface="Arial" charset="0"/>
              <a:ea typeface="Arial" charset="0"/>
              <a:cs typeface="Arial" charset="0"/>
            </a:endParaRPr>
          </a:p>
        </p:txBody>
      </p:sp>
      <p:sp>
        <p:nvSpPr>
          <p:cNvPr id="3379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4034" name="Picture 2" descr="http://www.30daybooks.com/wp-content/uploads/2012/01/amazon_books.533.jpg"/>
          <p:cNvPicPr>
            <a:picLocks noChangeAspect="1" noChangeArrowheads="1"/>
          </p:cNvPicPr>
          <p:nvPr/>
        </p:nvPicPr>
        <p:blipFill>
          <a:blip r:embed="rId2" cstate="print"/>
          <a:srcRect/>
          <a:stretch>
            <a:fillRect/>
          </a:stretch>
        </p:blipFill>
        <p:spPr bwMode="auto">
          <a:xfrm rot="473354">
            <a:off x="3419696" y="3522689"/>
            <a:ext cx="4966305" cy="24798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58229797"/>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371600" y="357735"/>
            <a:ext cx="7772400" cy="1143000"/>
          </a:xfrm>
        </p:spPr>
        <p:txBody>
          <a:bodyPr/>
          <a:lstStyle/>
          <a:p>
            <a:pPr eaLnBrk="1" hangingPunct="1"/>
            <a:r>
              <a:rPr lang="en-US" b="1" dirty="0">
                <a:solidFill>
                  <a:srgbClr val="0070C0"/>
                </a:solidFill>
              </a:rPr>
              <a:t>Social Media</a:t>
            </a:r>
            <a:endParaRPr lang="en-US" b="1" dirty="0" smtClean="0">
              <a:solidFill>
                <a:srgbClr val="0070C0"/>
              </a:solidFill>
            </a:endParaRPr>
          </a:p>
        </p:txBody>
      </p:sp>
      <p:sp>
        <p:nvSpPr>
          <p:cNvPr id="33794" name="Slide Number Placeholder 3"/>
          <p:cNvSpPr>
            <a:spLocks noGrp="1"/>
          </p:cNvSpPr>
          <p:nvPr>
            <p:ph type="sldNum" sz="quarter" idx="12"/>
          </p:nvPr>
        </p:nvSpPr>
        <p:spPr>
          <a:noFill/>
        </p:spPr>
        <p:txBody>
          <a:bodyPr/>
          <a:lstStyle/>
          <a:p>
            <a:r>
              <a:rPr lang="en-US" smtClean="0"/>
              <a:t>12-</a:t>
            </a:r>
            <a:fld id="{68C04651-CED7-4984-A476-E671037B5D3F}" type="slidenum">
              <a:rPr lang="en-US" smtClean="0"/>
              <a:pPr/>
              <a:t>30</a:t>
            </a:fld>
            <a:endParaRPr lang="en-US" smtClean="0"/>
          </a:p>
        </p:txBody>
      </p:sp>
      <p:sp>
        <p:nvSpPr>
          <p:cNvPr id="33796" name="Rectangle 3"/>
          <p:cNvSpPr>
            <a:spLocks noGrp="1" noChangeArrowheads="1"/>
          </p:cNvSpPr>
          <p:nvPr>
            <p:ph sz="quarter" idx="1"/>
          </p:nvPr>
        </p:nvSpPr>
        <p:spPr>
          <a:xfrm>
            <a:off x="735767" y="1447800"/>
            <a:ext cx="5440363" cy="4114800"/>
          </a:xfrm>
        </p:spPr>
        <p:txBody>
          <a:bodyPr>
            <a:normAutofit/>
          </a:bodyPr>
          <a:lstStyle/>
          <a:p>
            <a:pPr lvl="1" eaLnBrk="1" hangingPunct="1">
              <a:buNone/>
            </a:pPr>
            <a:endParaRPr lang="en-US" sz="4800" dirty="0" smtClean="0">
              <a:solidFill>
                <a:srgbClr val="0070C0"/>
              </a:solidFill>
              <a:latin typeface="Arial" charset="0"/>
              <a:ea typeface="Arial" charset="0"/>
              <a:cs typeface="Arial" charset="0"/>
            </a:endParaRPr>
          </a:p>
          <a:p>
            <a:pPr eaLnBrk="1" hangingPunct="1">
              <a:buFont typeface="Wingdings" pitchFamily="2" charset="2"/>
              <a:buChar char="Ø"/>
            </a:pPr>
            <a:r>
              <a:rPr lang="en-US" sz="4800" dirty="0">
                <a:solidFill>
                  <a:srgbClr val="0070C0"/>
                </a:solidFill>
                <a:latin typeface="Arial" charset="0"/>
                <a:ea typeface="Arial" charset="0"/>
                <a:cs typeface="Arial" charset="0"/>
              </a:rPr>
              <a:t>Youtube</a:t>
            </a:r>
          </a:p>
          <a:p>
            <a:pPr eaLnBrk="1" hangingPunct="1">
              <a:buFont typeface="Wingdings" pitchFamily="2" charset="2"/>
              <a:buChar char="Ø"/>
            </a:pPr>
            <a:r>
              <a:rPr lang="en-US" sz="4800" dirty="0" smtClean="0">
                <a:solidFill>
                  <a:srgbClr val="0070C0"/>
                </a:solidFill>
                <a:latin typeface="Arial" charset="0"/>
                <a:ea typeface="Arial" charset="0"/>
                <a:cs typeface="Arial" charset="0"/>
              </a:rPr>
              <a:t>Facebook</a:t>
            </a:r>
          </a:p>
          <a:p>
            <a:pPr eaLnBrk="1" hangingPunct="1">
              <a:buFont typeface="Wingdings" pitchFamily="2" charset="2"/>
              <a:buChar char="Ø"/>
            </a:pPr>
            <a:r>
              <a:rPr lang="en-US" sz="4800" dirty="0">
                <a:solidFill>
                  <a:srgbClr val="0070C0"/>
                </a:solidFill>
                <a:latin typeface="Arial" charset="0"/>
                <a:ea typeface="Arial" charset="0"/>
                <a:cs typeface="Arial" charset="0"/>
              </a:rPr>
              <a:t>Blog</a:t>
            </a:r>
          </a:p>
          <a:p>
            <a:pPr eaLnBrk="1" hangingPunct="1">
              <a:buFont typeface="Wingdings" pitchFamily="2" charset="2"/>
              <a:buChar char="Ø"/>
            </a:pPr>
            <a:r>
              <a:rPr lang="en-US" sz="4800" dirty="0" smtClean="0">
                <a:solidFill>
                  <a:srgbClr val="0070C0"/>
                </a:solidFill>
                <a:latin typeface="Arial" charset="0"/>
                <a:ea typeface="Arial" charset="0"/>
                <a:cs typeface="Arial" charset="0"/>
              </a:rPr>
              <a:t>Twitter</a:t>
            </a:r>
          </a:p>
        </p:txBody>
      </p:sp>
      <p:sp>
        <p:nvSpPr>
          <p:cNvPr id="3379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 name="Picture 1"/>
          <p:cNvPicPr>
            <a:picLocks noChangeAspect="1"/>
          </p:cNvPicPr>
          <p:nvPr/>
        </p:nvPicPr>
        <p:blipFill>
          <a:blip r:embed="rId2"/>
          <a:stretch>
            <a:fillRect/>
          </a:stretch>
        </p:blipFill>
        <p:spPr>
          <a:xfrm>
            <a:off x="4343400" y="2484932"/>
            <a:ext cx="4204060" cy="30776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26526693"/>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324787" y="512164"/>
            <a:ext cx="8969115" cy="1536492"/>
          </a:xfrm>
        </p:spPr>
        <p:txBody>
          <a:bodyPr/>
          <a:lstStyle/>
          <a:p>
            <a:endParaRPr lang="en-US" dirty="0">
              <a:solidFill>
                <a:schemeClr val="hlink"/>
              </a:solidFill>
            </a:endParaRPr>
          </a:p>
          <a:p>
            <a:r>
              <a:rPr lang="en-US" dirty="0">
                <a:solidFill>
                  <a:schemeClr val="hlink"/>
                </a:solidFill>
              </a:rPr>
              <a:t>Forms of Direct and Digital Marketing</a:t>
            </a:r>
          </a:p>
          <a:p>
            <a:endParaRPr lang="en-US" sz="2600" dirty="0">
              <a:solidFill>
                <a:schemeClr val="hlink"/>
              </a:solidFill>
            </a:endParaRPr>
          </a:p>
        </p:txBody>
      </p:sp>
      <p:pic>
        <p:nvPicPr>
          <p:cNvPr id="2" name="Picture 1"/>
          <p:cNvPicPr>
            <a:picLocks noChangeAspect="1"/>
          </p:cNvPicPr>
          <p:nvPr/>
        </p:nvPicPr>
        <p:blipFill>
          <a:blip r:embed="rId2"/>
          <a:stretch>
            <a:fillRect/>
          </a:stretch>
        </p:blipFill>
        <p:spPr>
          <a:xfrm>
            <a:off x="424721" y="2048656"/>
            <a:ext cx="8194623" cy="3235377"/>
          </a:xfrm>
          <a:prstGeom prst="rect">
            <a:avLst/>
          </a:prstGeom>
        </p:spPr>
      </p:pic>
      <p:sp>
        <p:nvSpPr>
          <p:cNvPr id="4" name="TextBox 3"/>
          <p:cNvSpPr txBox="1"/>
          <p:nvPr/>
        </p:nvSpPr>
        <p:spPr>
          <a:xfrm>
            <a:off x="673932" y="5457542"/>
            <a:ext cx="8270823" cy="923330"/>
          </a:xfrm>
          <a:prstGeom prst="rect">
            <a:avLst/>
          </a:prstGeom>
          <a:noFill/>
        </p:spPr>
        <p:txBody>
          <a:bodyPr wrap="square" rtlCol="0">
            <a:spAutoFit/>
          </a:bodyPr>
          <a:lstStyle/>
          <a:p>
            <a:r>
              <a:rPr lang="en-US" dirty="0"/>
              <a:t>We'll begin with the exciting new digital forms of direct marketing. But remember that the traditional forms are still heavily used, and the new and old must be integrated for maximum impact.</a:t>
            </a:r>
          </a:p>
        </p:txBody>
      </p:sp>
    </p:spTree>
    <p:extLst>
      <p:ext uri="{BB962C8B-B14F-4D97-AF65-F5344CB8AC3E}">
        <p14:creationId xmlns:p14="http://schemas.microsoft.com/office/powerpoint/2010/main" val="77639389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35964" y="5159115"/>
            <a:ext cx="8270823" cy="923330"/>
          </a:xfrm>
          <a:prstGeom prst="rect">
            <a:avLst/>
          </a:prstGeom>
          <a:noFill/>
        </p:spPr>
        <p:txBody>
          <a:bodyPr wrap="square" rtlCol="0">
            <a:spAutoFit/>
          </a:bodyPr>
          <a:lstStyle/>
          <a:p>
            <a:r>
              <a:rPr lang="en-US" dirty="0"/>
              <a:t>To realize its staggering marketing potential, Facebook is developing a growing portfolio of products and apps that will let it connect everyone in the world and make money doing it.</a:t>
            </a:r>
            <a:endParaRPr lang="th-TH" dirty="0"/>
          </a:p>
        </p:txBody>
      </p:sp>
      <p:pic>
        <p:nvPicPr>
          <p:cNvPr id="2" name="Picture 1"/>
          <p:cNvPicPr>
            <a:picLocks noChangeAspect="1"/>
          </p:cNvPicPr>
          <p:nvPr/>
        </p:nvPicPr>
        <p:blipFill>
          <a:blip r:embed="rId2"/>
          <a:stretch>
            <a:fillRect/>
          </a:stretch>
        </p:blipFill>
        <p:spPr>
          <a:xfrm>
            <a:off x="1126091" y="986852"/>
            <a:ext cx="6890568" cy="3858718"/>
          </a:xfrm>
          <a:prstGeom prst="rect">
            <a:avLst/>
          </a:prstGeom>
        </p:spPr>
      </p:pic>
    </p:spTree>
    <p:extLst>
      <p:ext uri="{BB962C8B-B14F-4D97-AF65-F5344CB8AC3E}">
        <p14:creationId xmlns:p14="http://schemas.microsoft.com/office/powerpoint/2010/main" val="17961761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23472" y="5371476"/>
            <a:ext cx="8270823" cy="1200329"/>
          </a:xfrm>
          <a:prstGeom prst="rect">
            <a:avLst/>
          </a:prstGeom>
          <a:noFill/>
        </p:spPr>
        <p:txBody>
          <a:bodyPr wrap="square" rtlCol="0">
            <a:spAutoFit/>
          </a:bodyPr>
          <a:lstStyle/>
          <a:p>
            <a:r>
              <a:rPr lang="en-US" dirty="0"/>
              <a:t>The new direct marketing model: Online travel agency Priceline.com sells services exclusively through online, mobile, and social media channels. Along with other online competitors. Priceline.com has pretty much driven traditional offline agencies into extinction.</a:t>
            </a:r>
          </a:p>
        </p:txBody>
      </p:sp>
      <p:pic>
        <p:nvPicPr>
          <p:cNvPr id="3" name="Picture 2"/>
          <p:cNvPicPr>
            <a:picLocks noChangeAspect="1"/>
          </p:cNvPicPr>
          <p:nvPr/>
        </p:nvPicPr>
        <p:blipFill>
          <a:blip r:embed="rId2"/>
          <a:stretch>
            <a:fillRect/>
          </a:stretch>
        </p:blipFill>
        <p:spPr>
          <a:xfrm>
            <a:off x="1173604" y="574623"/>
            <a:ext cx="6770557" cy="4684865"/>
          </a:xfrm>
          <a:prstGeom prst="rect">
            <a:avLst/>
          </a:prstGeom>
        </p:spPr>
      </p:pic>
    </p:spTree>
    <p:extLst>
      <p:ext uri="{BB962C8B-B14F-4D97-AF65-F5344CB8AC3E}">
        <p14:creationId xmlns:p14="http://schemas.microsoft.com/office/powerpoint/2010/main" val="2728527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https://www-techinasia.netdna-ssl.com/wp-content/uploads/2013/05/Thailand_social_media_2013__infographic__01.jpg?1cb6c9"/>
          <p:cNvPicPr>
            <a:picLocks noChangeAspect="1" noChangeArrowheads="1"/>
          </p:cNvPicPr>
          <p:nvPr/>
        </p:nvPicPr>
        <p:blipFill>
          <a:blip r:embed="rId2" cstate="print"/>
          <a:srcRect/>
          <a:stretch>
            <a:fillRect/>
          </a:stretch>
        </p:blipFill>
        <p:spPr bwMode="auto">
          <a:xfrm>
            <a:off x="571472" y="714356"/>
            <a:ext cx="8202144" cy="5529273"/>
          </a:xfrm>
          <a:prstGeom prst="rect">
            <a:avLst/>
          </a:prstGeom>
          <a:noFill/>
        </p:spPr>
      </p:pic>
    </p:spTree>
    <p:extLst>
      <p:ext uri="{BB962C8B-B14F-4D97-AF65-F5344CB8AC3E}">
        <p14:creationId xmlns:p14="http://schemas.microsoft.com/office/powerpoint/2010/main" val="7974418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image.slidesharecdn.com/digitaltrendstowatchin2014-140119044802-phpapp01/95/digital-trends-to-watch-in-2014-2-638.jpg?cb=1390128629"/>
          <p:cNvPicPr>
            <a:picLocks noChangeAspect="1" noChangeArrowheads="1"/>
          </p:cNvPicPr>
          <p:nvPr/>
        </p:nvPicPr>
        <p:blipFill>
          <a:blip r:embed="rId2" cstate="print"/>
          <a:srcRect/>
          <a:stretch>
            <a:fillRect/>
          </a:stretch>
        </p:blipFill>
        <p:spPr bwMode="auto">
          <a:xfrm>
            <a:off x="571472" y="714356"/>
            <a:ext cx="8286808" cy="5634053"/>
          </a:xfrm>
          <a:prstGeom prst="rect">
            <a:avLst/>
          </a:prstGeom>
          <a:noFill/>
        </p:spPr>
      </p:pic>
    </p:spTree>
    <p:extLst>
      <p:ext uri="{BB962C8B-B14F-4D97-AF65-F5344CB8AC3E}">
        <p14:creationId xmlns:p14="http://schemas.microsoft.com/office/powerpoint/2010/main" val="10731949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hlink"/>
                </a:solidFill>
              </a:rPr>
              <a:t>Cultural Influence</a:t>
            </a:r>
            <a:endParaRPr lang="en-US" dirty="0"/>
          </a:p>
        </p:txBody>
      </p:sp>
      <p:pic>
        <p:nvPicPr>
          <p:cNvPr id="90114" name="Picture 2" descr="https://www-techinasia.netdna-ssl.com/wp-content/uploads/2014/02/Thailan-Facebook-Behavior-720x405.jpg?1cb6c9"/>
          <p:cNvPicPr>
            <a:picLocks noChangeAspect="1" noChangeArrowheads="1"/>
          </p:cNvPicPr>
          <p:nvPr/>
        </p:nvPicPr>
        <p:blipFill>
          <a:blip r:embed="rId2" cstate="print"/>
          <a:srcRect/>
          <a:stretch>
            <a:fillRect/>
          </a:stretch>
        </p:blipFill>
        <p:spPr bwMode="auto">
          <a:xfrm>
            <a:off x="342275" y="1771878"/>
            <a:ext cx="8509012" cy="4786319"/>
          </a:xfrm>
          <a:prstGeom prst="rect">
            <a:avLst/>
          </a:prstGeom>
          <a:noFill/>
        </p:spPr>
      </p:pic>
    </p:spTree>
    <p:extLst>
      <p:ext uri="{BB962C8B-B14F-4D97-AF65-F5344CB8AC3E}">
        <p14:creationId xmlns:p14="http://schemas.microsoft.com/office/powerpoint/2010/main" val="1323547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57158" y="5214950"/>
            <a:ext cx="1714480" cy="1143000"/>
          </a:xfrm>
        </p:spPr>
        <p:txBody>
          <a:bodyPr>
            <a:normAutofit fontScale="90000"/>
          </a:bodyPr>
          <a:lstStyle/>
          <a:p>
            <a:r>
              <a:rPr lang="en-US" sz="1800" dirty="0" smtClean="0">
                <a:solidFill>
                  <a:srgbClr val="FF0000"/>
                </a:solidFill>
              </a:rPr>
              <a:t>Feeling so happy that this New Year I will be reuniting with my relatives….</a:t>
            </a:r>
            <a:endParaRPr lang="en-US" sz="1800" dirty="0">
              <a:solidFill>
                <a:srgbClr val="FF0000"/>
              </a:solidFill>
            </a:endParaRPr>
          </a:p>
        </p:txBody>
      </p:sp>
      <p:pic>
        <p:nvPicPr>
          <p:cNvPr id="6" name="Picture 5" descr="social pic.jpg"/>
          <p:cNvPicPr>
            <a:picLocks noChangeAspect="1"/>
          </p:cNvPicPr>
          <p:nvPr/>
        </p:nvPicPr>
        <p:blipFill>
          <a:blip r:embed="rId2" cstate="print"/>
          <a:stretch>
            <a:fillRect/>
          </a:stretch>
        </p:blipFill>
        <p:spPr>
          <a:xfrm>
            <a:off x="2143108" y="285728"/>
            <a:ext cx="6876027" cy="6107479"/>
          </a:xfrm>
          <a:prstGeom prst="rect">
            <a:avLst/>
          </a:prstGeom>
        </p:spPr>
      </p:pic>
    </p:spTree>
    <p:extLst>
      <p:ext uri="{BB962C8B-B14F-4D97-AF65-F5344CB8AC3E}">
        <p14:creationId xmlns:p14="http://schemas.microsoft.com/office/powerpoint/2010/main" val="2116434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98160" y="-100207"/>
            <a:ext cx="7772400" cy="1143000"/>
          </a:xfrm>
        </p:spPr>
        <p:txBody>
          <a:bodyPr/>
          <a:lstStyle/>
          <a:p>
            <a:r>
              <a:rPr lang="en-US" dirty="0">
                <a:solidFill>
                  <a:schemeClr val="hlink"/>
                </a:solidFill>
              </a:rPr>
              <a:t>Multichannel Marketing</a:t>
            </a:r>
          </a:p>
        </p:txBody>
      </p:sp>
      <p:sp>
        <p:nvSpPr>
          <p:cNvPr id="2" name="Content Placeholder 1"/>
          <p:cNvSpPr>
            <a:spLocks noGrp="1"/>
          </p:cNvSpPr>
          <p:nvPr>
            <p:ph sz="quarter" idx="1"/>
          </p:nvPr>
        </p:nvSpPr>
        <p:spPr>
          <a:xfrm>
            <a:off x="702040" y="1042793"/>
            <a:ext cx="7772400" cy="4610557"/>
          </a:xfrm>
        </p:spPr>
        <p:txBody>
          <a:bodyPr/>
          <a:lstStyle/>
          <a:p>
            <a:r>
              <a:rPr lang="en-US">
                <a:solidFill>
                  <a:srgbClr val="FF0000"/>
                </a:solidFill>
                <a:latin typeface="Arial" charset="0"/>
                <a:ea typeface="Arial" charset="0"/>
                <a:cs typeface="Arial" charset="0"/>
              </a:rPr>
              <a:t>Multichannel Marketing: Marketing both through stores and other traditional offline channels and through digital, online, social media</a:t>
            </a:r>
          </a:p>
        </p:txBody>
      </p:sp>
      <p:pic>
        <p:nvPicPr>
          <p:cNvPr id="3" name="Picture 2"/>
          <p:cNvPicPr>
            <a:picLocks noChangeAspect="1"/>
          </p:cNvPicPr>
          <p:nvPr/>
        </p:nvPicPr>
        <p:blipFill>
          <a:blip r:embed="rId2"/>
          <a:stretch>
            <a:fillRect/>
          </a:stretch>
        </p:blipFill>
        <p:spPr>
          <a:xfrm>
            <a:off x="2523344" y="2573312"/>
            <a:ext cx="4522033" cy="3872875"/>
          </a:xfrm>
          <a:prstGeom prst="rect">
            <a:avLst/>
          </a:prstGeom>
        </p:spPr>
      </p:pic>
    </p:spTree>
    <p:extLst>
      <p:ext uri="{BB962C8B-B14F-4D97-AF65-F5344CB8AC3E}">
        <p14:creationId xmlns:p14="http://schemas.microsoft.com/office/powerpoint/2010/main" val="19890349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p:txBody>
          <a:bodyPr/>
          <a:lstStyle/>
          <a:p>
            <a:r>
              <a:rPr b="1" smtClean="0"/>
              <a:t>Major Decisions in Advertising</a:t>
            </a:r>
            <a:endParaRPr lang="th-TH" b="1" dirty="0"/>
          </a:p>
        </p:txBody>
      </p:sp>
      <p:pic>
        <p:nvPicPr>
          <p:cNvPr id="98306" name="Picture 2" descr="http://www.dotcorner.com/wp-content/rockettheme/rt_modulus_wp/frontpage/advertising.jpg"/>
          <p:cNvPicPr>
            <a:picLocks noChangeAspect="1" noChangeArrowheads="1"/>
          </p:cNvPicPr>
          <p:nvPr/>
        </p:nvPicPr>
        <p:blipFill>
          <a:blip r:embed="rId2" cstate="print"/>
          <a:srcRect/>
          <a:stretch>
            <a:fillRect/>
          </a:stretch>
        </p:blipFill>
        <p:spPr bwMode="auto">
          <a:xfrm>
            <a:off x="2971800" y="3435268"/>
            <a:ext cx="2599544" cy="312826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3"/>
          <p:cNvSpPr>
            <a:spLocks noGrp="1"/>
          </p:cNvSpPr>
          <p:nvPr>
            <p:ph type="sldNum" sz="quarter" idx="12"/>
          </p:nvPr>
        </p:nvSpPr>
        <p:spPr>
          <a:noFill/>
        </p:spPr>
        <p:txBody>
          <a:bodyPr/>
          <a:lstStyle/>
          <a:p>
            <a:r>
              <a:rPr lang="en-US" smtClean="0"/>
              <a:t>12-</a:t>
            </a:r>
            <a:fld id="{6DB39409-202D-44B4-AADC-41397FBE65F9}" type="slidenum">
              <a:rPr lang="en-US" smtClean="0"/>
              <a:pPr/>
              <a:t>40</a:t>
            </a:fld>
            <a:endParaRPr lang="en-US" smtClean="0"/>
          </a:p>
        </p:txBody>
      </p:sp>
      <p:sp>
        <p:nvSpPr>
          <p:cNvPr id="37893" name="Rectangle 3"/>
          <p:cNvSpPr>
            <a:spLocks noGrp="1" noChangeArrowheads="1"/>
          </p:cNvSpPr>
          <p:nvPr>
            <p:ph sz="quarter" idx="1"/>
          </p:nvPr>
        </p:nvSpPr>
        <p:spPr>
          <a:xfrm>
            <a:off x="533400" y="1285875"/>
            <a:ext cx="8229600" cy="5153025"/>
          </a:xfrm>
        </p:spPr>
        <p:txBody>
          <a:bodyPr/>
          <a:lstStyle/>
          <a:p>
            <a:pPr eaLnBrk="1" hangingPunct="1"/>
            <a:r>
              <a:rPr lang="en-US" dirty="0" smtClean="0">
                <a:latin typeface="Arial" charset="0"/>
                <a:ea typeface="Arial" charset="0"/>
                <a:cs typeface="Arial" charset="0"/>
              </a:rPr>
              <a:t>An advertising objective is a specific communication task to be accomplished with a specific target audience during a specific period of time.</a:t>
            </a:r>
          </a:p>
          <a:p>
            <a:pPr eaLnBrk="1" hangingPunct="1"/>
            <a:endParaRPr lang="en-US" dirty="0" smtClean="0">
              <a:latin typeface="Arial" charset="0"/>
              <a:ea typeface="Arial" charset="0"/>
              <a:cs typeface="Arial" charset="0"/>
            </a:endParaRPr>
          </a:p>
          <a:p>
            <a:pPr eaLnBrk="1" hangingPunct="1"/>
            <a:r>
              <a:rPr lang="en-US" dirty="0" smtClean="0">
                <a:latin typeface="Arial" charset="0"/>
                <a:ea typeface="Arial" charset="0"/>
                <a:cs typeface="Arial" charset="0"/>
              </a:rPr>
              <a:t>Classified by purpose: </a:t>
            </a:r>
            <a:r>
              <a:rPr lang="en-US" dirty="0" smtClean="0">
                <a:solidFill>
                  <a:srgbClr val="FF3300"/>
                </a:solidFill>
                <a:latin typeface="Arial" charset="0"/>
                <a:ea typeface="Arial" charset="0"/>
                <a:cs typeface="Arial" charset="0"/>
              </a:rPr>
              <a:t>Inform, Persuade, Compare, Remind</a:t>
            </a:r>
            <a:r>
              <a:rPr lang="en-US" dirty="0" smtClean="0">
                <a:latin typeface="Arial" charset="0"/>
                <a:ea typeface="Arial" charset="0"/>
                <a:cs typeface="Arial" charset="0"/>
              </a:rPr>
              <a:t> </a:t>
            </a:r>
          </a:p>
        </p:txBody>
      </p:sp>
      <p:sp>
        <p:nvSpPr>
          <p:cNvPr id="37894" name="Line 4"/>
          <p:cNvSpPr>
            <a:spLocks noChangeShapeType="1"/>
          </p:cNvSpPr>
          <p:nvPr/>
        </p:nvSpPr>
        <p:spPr bwMode="auto">
          <a:xfrm flipH="1">
            <a:off x="1143000" y="1117600"/>
            <a:ext cx="6400800" cy="0"/>
          </a:xfrm>
          <a:prstGeom prst="line">
            <a:avLst/>
          </a:prstGeom>
          <a:noFill/>
          <a:ln w="25400">
            <a:solidFill>
              <a:srgbClr val="FF0000"/>
            </a:solidFill>
            <a:round/>
            <a:headEnd/>
            <a:tailEnd/>
          </a:ln>
        </p:spPr>
        <p:txBody>
          <a:bodyPr/>
          <a:lstStyle/>
          <a:p>
            <a:endParaRPr lang="th-TH"/>
          </a:p>
        </p:txBody>
      </p:sp>
      <p:pic>
        <p:nvPicPr>
          <p:cNvPr id="39938" name="Picture 2" descr="http://www.macobserver.com/article/2005/02/math.jpg"/>
          <p:cNvPicPr>
            <a:picLocks noChangeAspect="1" noChangeArrowheads="1"/>
          </p:cNvPicPr>
          <p:nvPr/>
        </p:nvPicPr>
        <p:blipFill>
          <a:blip r:embed="rId2" cstate="print"/>
          <a:srcRect/>
          <a:stretch>
            <a:fillRect/>
          </a:stretch>
        </p:blipFill>
        <p:spPr bwMode="auto">
          <a:xfrm>
            <a:off x="3023469" y="4476725"/>
            <a:ext cx="3249462" cy="1962175"/>
          </a:xfrm>
          <a:prstGeom prst="rect">
            <a:avLst/>
          </a:prstGeom>
          <a:ln>
            <a:noFill/>
          </a:ln>
          <a:effectLst>
            <a:outerShdw blurRad="292100" dist="139700" dir="2700000" algn="tl" rotWithShape="0">
              <a:srgbClr val="333333">
                <a:alpha val="65000"/>
              </a:srgbClr>
            </a:outerShdw>
          </a:effectLst>
        </p:spPr>
      </p:pic>
      <p:sp>
        <p:nvSpPr>
          <p:cNvPr id="7" name="Title 3"/>
          <p:cNvSpPr txBox="1">
            <a:spLocks/>
          </p:cNvSpPr>
          <p:nvPr/>
        </p:nvSpPr>
        <p:spPr>
          <a:xfrm>
            <a:off x="762000" y="-75601"/>
            <a:ext cx="7772400" cy="114300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dirty="0">
                <a:solidFill>
                  <a:schemeClr val="hlink"/>
                </a:solidFill>
              </a:rPr>
              <a:t>Setting Advertising Objectives</a:t>
            </a:r>
            <a:endParaRPr lang="en-US" dirty="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3"/>
          <p:cNvSpPr>
            <a:spLocks noGrp="1"/>
          </p:cNvSpPr>
          <p:nvPr>
            <p:ph type="sldNum" sz="quarter" idx="12"/>
          </p:nvPr>
        </p:nvSpPr>
        <p:spPr>
          <a:noFill/>
        </p:spPr>
        <p:txBody>
          <a:bodyPr/>
          <a:lstStyle/>
          <a:p>
            <a:r>
              <a:rPr lang="en-US" smtClean="0"/>
              <a:t>12-</a:t>
            </a:r>
            <a:fld id="{36EF99B7-89A5-4FD3-86D6-C783CF8AC82F}" type="slidenum">
              <a:rPr lang="en-US" smtClean="0"/>
              <a:pPr/>
              <a:t>41</a:t>
            </a:fld>
            <a:endParaRPr lang="en-US" smtClean="0"/>
          </a:p>
        </p:txBody>
      </p:sp>
      <p:sp>
        <p:nvSpPr>
          <p:cNvPr id="38916" name="Rectangle 3"/>
          <p:cNvSpPr>
            <a:spLocks noGrp="1" noChangeArrowheads="1"/>
          </p:cNvSpPr>
          <p:nvPr>
            <p:ph sz="quarter" idx="1"/>
          </p:nvPr>
        </p:nvSpPr>
        <p:spPr>
          <a:xfrm>
            <a:off x="381000" y="1447800"/>
            <a:ext cx="8229600" cy="4525963"/>
          </a:xfrm>
        </p:spPr>
        <p:txBody>
          <a:bodyPr/>
          <a:lstStyle/>
          <a:p>
            <a:pPr lvl="1" eaLnBrk="1" hangingPunct="1"/>
            <a:r>
              <a:rPr lang="en-US" sz="3200" dirty="0" smtClean="0">
                <a:solidFill>
                  <a:srgbClr val="FF3300"/>
                </a:solidFill>
                <a:latin typeface="Arial" charset="0"/>
                <a:ea typeface="Arial" charset="0"/>
                <a:cs typeface="Arial" charset="0"/>
              </a:rPr>
              <a:t>Inform</a:t>
            </a:r>
          </a:p>
          <a:p>
            <a:pPr lvl="2" eaLnBrk="1" hangingPunct="1"/>
            <a:r>
              <a:rPr lang="en-US" sz="3200" dirty="0" smtClean="0">
                <a:latin typeface="Arial" charset="0"/>
                <a:ea typeface="Arial" charset="0"/>
                <a:cs typeface="Arial" charset="0"/>
              </a:rPr>
              <a:t>Introducing new products</a:t>
            </a:r>
          </a:p>
          <a:p>
            <a:pPr lvl="1" eaLnBrk="1" hangingPunct="1"/>
            <a:r>
              <a:rPr lang="en-US" sz="3200" dirty="0" smtClean="0">
                <a:solidFill>
                  <a:srgbClr val="FF3300"/>
                </a:solidFill>
                <a:latin typeface="Arial" charset="0"/>
                <a:ea typeface="Arial" charset="0"/>
                <a:cs typeface="Arial" charset="0"/>
              </a:rPr>
              <a:t>Persuade</a:t>
            </a:r>
          </a:p>
          <a:p>
            <a:pPr lvl="2" eaLnBrk="1" hangingPunct="1"/>
            <a:r>
              <a:rPr lang="en-US" sz="3200" dirty="0" smtClean="0">
                <a:latin typeface="Arial" charset="0"/>
                <a:ea typeface="Arial" charset="0"/>
                <a:cs typeface="Arial" charset="0"/>
              </a:rPr>
              <a:t>Becomes more important as competition increases</a:t>
            </a:r>
          </a:p>
          <a:p>
            <a:pPr lvl="2" eaLnBrk="1" hangingPunct="1"/>
            <a:r>
              <a:rPr lang="en-US" sz="3200" dirty="0" smtClean="0">
                <a:latin typeface="Arial" charset="0"/>
                <a:ea typeface="Arial" charset="0"/>
                <a:cs typeface="Arial" charset="0"/>
              </a:rPr>
              <a:t>Comparative advertising</a:t>
            </a:r>
          </a:p>
          <a:p>
            <a:pPr lvl="1" eaLnBrk="1" hangingPunct="1"/>
            <a:r>
              <a:rPr lang="en-US" sz="3200" dirty="0" smtClean="0">
                <a:solidFill>
                  <a:srgbClr val="FF3300"/>
                </a:solidFill>
                <a:latin typeface="Arial" charset="0"/>
                <a:ea typeface="Arial" charset="0"/>
                <a:cs typeface="Arial" charset="0"/>
              </a:rPr>
              <a:t>Remind</a:t>
            </a:r>
          </a:p>
          <a:p>
            <a:pPr lvl="2" eaLnBrk="1" hangingPunct="1"/>
            <a:r>
              <a:rPr lang="en-US" sz="3200" dirty="0" smtClean="0">
                <a:latin typeface="Arial" charset="0"/>
                <a:ea typeface="Arial" charset="0"/>
                <a:cs typeface="Arial" charset="0"/>
              </a:rPr>
              <a:t>Most important for mature products</a:t>
            </a:r>
          </a:p>
          <a:p>
            <a:pPr eaLnBrk="1" hangingPunct="1"/>
            <a:endParaRPr lang="en-US" dirty="0" smtClean="0">
              <a:latin typeface="Arial" charset="0"/>
              <a:ea typeface="Arial" charset="0"/>
              <a:cs typeface="Arial" charset="0"/>
            </a:endParaRPr>
          </a:p>
        </p:txBody>
      </p:sp>
      <p:sp>
        <p:nvSpPr>
          <p:cNvPr id="38917" name="Line 4"/>
          <p:cNvSpPr>
            <a:spLocks noChangeShapeType="1"/>
          </p:cNvSpPr>
          <p:nvPr/>
        </p:nvSpPr>
        <p:spPr bwMode="auto">
          <a:xfrm flipH="1">
            <a:off x="1295400" y="990600"/>
            <a:ext cx="6400800" cy="0"/>
          </a:xfrm>
          <a:prstGeom prst="line">
            <a:avLst/>
          </a:prstGeom>
          <a:noFill/>
          <a:ln w="25400">
            <a:solidFill>
              <a:srgbClr val="FF0000"/>
            </a:solidFill>
            <a:round/>
            <a:headEnd/>
            <a:tailEnd/>
          </a:ln>
        </p:spPr>
        <p:txBody>
          <a:bodyPr/>
          <a:lstStyle/>
          <a:p>
            <a:endParaRPr lang="th-TH"/>
          </a:p>
        </p:txBody>
      </p:sp>
      <p:sp>
        <p:nvSpPr>
          <p:cNvPr id="8" name="Title 3"/>
          <p:cNvSpPr>
            <a:spLocks noGrp="1"/>
          </p:cNvSpPr>
          <p:nvPr>
            <p:ph type="title"/>
          </p:nvPr>
        </p:nvSpPr>
        <p:spPr>
          <a:xfrm>
            <a:off x="838200" y="-152400"/>
            <a:ext cx="7772400" cy="1143000"/>
          </a:xfrm>
        </p:spPr>
        <p:txBody>
          <a:bodyPr/>
          <a:lstStyle/>
          <a:p>
            <a:r>
              <a:rPr lang="en-US" dirty="0">
                <a:solidFill>
                  <a:schemeClr val="hlink"/>
                </a:solidFill>
              </a:rPr>
              <a:t>Purpose of Advertising</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1"/>
          <p:cNvSpPr>
            <a:spLocks noGrp="1"/>
          </p:cNvSpPr>
          <p:nvPr>
            <p:ph type="sldNum" sz="quarter" idx="12"/>
          </p:nvPr>
        </p:nvSpPr>
        <p:spPr>
          <a:noFill/>
        </p:spPr>
        <p:txBody>
          <a:bodyPr/>
          <a:lstStyle/>
          <a:p>
            <a:r>
              <a:rPr lang="en-US" smtClean="0"/>
              <a:t>12-</a:t>
            </a:r>
            <a:fld id="{6FCE30DC-1DC5-442A-9065-27A934D47DEA}" type="slidenum">
              <a:rPr lang="en-US" smtClean="0"/>
              <a:pPr/>
              <a:t>42</a:t>
            </a:fld>
            <a:endParaRPr lang="en-US" smtClean="0"/>
          </a:p>
        </p:txBody>
      </p:sp>
      <p:pic>
        <p:nvPicPr>
          <p:cNvPr id="39939" name="Picture 4" descr="T12-2"/>
          <p:cNvPicPr>
            <a:picLocks noChangeAspect="1" noChangeArrowheads="1"/>
          </p:cNvPicPr>
          <p:nvPr/>
        </p:nvPicPr>
        <p:blipFill>
          <a:blip r:embed="rId2" cstate="print"/>
          <a:srcRect/>
          <a:stretch>
            <a:fillRect/>
          </a:stretch>
        </p:blipFill>
        <p:spPr bwMode="auto">
          <a:xfrm>
            <a:off x="304800" y="533400"/>
            <a:ext cx="8839200" cy="58880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2"/>
          <p:cNvSpPr>
            <a:spLocks noGrp="1"/>
          </p:cNvSpPr>
          <p:nvPr>
            <p:ph type="sldNum" sz="quarter" idx="12"/>
          </p:nvPr>
        </p:nvSpPr>
        <p:spPr>
          <a:noFill/>
        </p:spPr>
        <p:txBody>
          <a:bodyPr/>
          <a:lstStyle/>
          <a:p>
            <a:r>
              <a:rPr lang="en-US" smtClean="0"/>
              <a:t>12-</a:t>
            </a:r>
            <a:fld id="{CE12449D-561D-43E4-B4AB-17538DE36B0A}" type="slidenum">
              <a:rPr lang="en-US" smtClean="0"/>
              <a:pPr/>
              <a:t>43</a:t>
            </a:fld>
            <a:endParaRPr lang="en-US" smtClean="0"/>
          </a:p>
        </p:txBody>
      </p:sp>
      <p:sp>
        <p:nvSpPr>
          <p:cNvPr id="44036" name="Line 3"/>
          <p:cNvSpPr>
            <a:spLocks noChangeShapeType="1"/>
          </p:cNvSpPr>
          <p:nvPr/>
        </p:nvSpPr>
        <p:spPr bwMode="auto">
          <a:xfrm flipH="1">
            <a:off x="1447800" y="990600"/>
            <a:ext cx="6400800" cy="0"/>
          </a:xfrm>
          <a:prstGeom prst="line">
            <a:avLst/>
          </a:prstGeom>
          <a:noFill/>
          <a:ln w="25400">
            <a:solidFill>
              <a:srgbClr val="FF0000"/>
            </a:solidFill>
            <a:round/>
            <a:headEnd/>
            <a:tailEnd/>
          </a:ln>
        </p:spPr>
        <p:txBody>
          <a:bodyPr/>
          <a:lstStyle/>
          <a:p>
            <a:endParaRPr lang="th-TH"/>
          </a:p>
        </p:txBody>
      </p:sp>
      <p:sp>
        <p:nvSpPr>
          <p:cNvPr id="375812" name="Cloud"/>
          <p:cNvSpPr>
            <a:spLocks noChangeAspect="1" noEditPoints="1" noChangeArrowheads="1"/>
          </p:cNvSpPr>
          <p:nvPr/>
        </p:nvSpPr>
        <p:spPr bwMode="auto">
          <a:xfrm>
            <a:off x="1397000" y="1879600"/>
            <a:ext cx="6527800" cy="37179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ln>
            <a:headEnd/>
            <a:tailEnd/>
          </a:ln>
        </p:spPr>
        <p:style>
          <a:lnRef idx="2">
            <a:schemeClr val="accent2"/>
          </a:lnRef>
          <a:fillRef idx="1">
            <a:schemeClr val="lt1"/>
          </a:fillRef>
          <a:effectRef idx="0">
            <a:schemeClr val="accent2"/>
          </a:effectRef>
          <a:fontRef idx="minor">
            <a:schemeClr val="dk1"/>
          </a:fontRef>
        </p:style>
        <p:txBody>
          <a:bodyPr/>
          <a:lstStyle/>
          <a:p>
            <a:pPr>
              <a:defRPr/>
            </a:pPr>
            <a:endParaRPr lang="en-GB"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charset="0"/>
            </a:endParaRPr>
          </a:p>
        </p:txBody>
      </p:sp>
      <p:sp>
        <p:nvSpPr>
          <p:cNvPr id="375813" name="Rectangle 5"/>
          <p:cNvSpPr>
            <a:spLocks noChangeArrowheads="1"/>
          </p:cNvSpPr>
          <p:nvPr/>
        </p:nvSpPr>
        <p:spPr bwMode="auto">
          <a:xfrm rot="5400000">
            <a:off x="4983956" y="488157"/>
            <a:ext cx="60801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Slice of Life</a:t>
            </a:r>
          </a:p>
        </p:txBody>
      </p:sp>
      <p:sp>
        <p:nvSpPr>
          <p:cNvPr id="375814" name="Rectangle 6"/>
          <p:cNvSpPr>
            <a:spLocks noChangeArrowheads="1"/>
          </p:cNvSpPr>
          <p:nvPr/>
        </p:nvSpPr>
        <p:spPr bwMode="auto">
          <a:xfrm rot="5400000">
            <a:off x="6996907" y="1261269"/>
            <a:ext cx="652462"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Lifestyle</a:t>
            </a:r>
          </a:p>
        </p:txBody>
      </p:sp>
      <p:sp>
        <p:nvSpPr>
          <p:cNvPr id="375815" name="Rectangle 7"/>
          <p:cNvSpPr>
            <a:spLocks noChangeArrowheads="1"/>
          </p:cNvSpPr>
          <p:nvPr/>
        </p:nvSpPr>
        <p:spPr bwMode="auto">
          <a:xfrm rot="5400000">
            <a:off x="7347744" y="2553494"/>
            <a:ext cx="571500" cy="2627312"/>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Fantasy</a:t>
            </a:r>
          </a:p>
        </p:txBody>
      </p:sp>
      <p:sp>
        <p:nvSpPr>
          <p:cNvPr id="375816" name="Rectangle 8"/>
          <p:cNvSpPr>
            <a:spLocks noChangeArrowheads="1"/>
          </p:cNvSpPr>
          <p:nvPr/>
        </p:nvSpPr>
        <p:spPr bwMode="auto">
          <a:xfrm rot="5400000">
            <a:off x="7011193" y="3694907"/>
            <a:ext cx="56991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Mood or Image</a:t>
            </a:r>
          </a:p>
        </p:txBody>
      </p:sp>
      <p:sp>
        <p:nvSpPr>
          <p:cNvPr id="375817" name="Rectangle 9"/>
          <p:cNvSpPr>
            <a:spLocks noChangeArrowheads="1"/>
          </p:cNvSpPr>
          <p:nvPr/>
        </p:nvSpPr>
        <p:spPr bwMode="auto">
          <a:xfrm rot="5400000">
            <a:off x="4418013" y="4535488"/>
            <a:ext cx="571500"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Musical</a:t>
            </a:r>
          </a:p>
        </p:txBody>
      </p:sp>
      <p:sp>
        <p:nvSpPr>
          <p:cNvPr id="375818" name="Rectangle 10"/>
          <p:cNvSpPr>
            <a:spLocks noChangeArrowheads="1"/>
          </p:cNvSpPr>
          <p:nvPr/>
        </p:nvSpPr>
        <p:spPr bwMode="auto">
          <a:xfrm rot="5400000">
            <a:off x="1711325" y="3903663"/>
            <a:ext cx="573087" cy="2630488"/>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Personality Symbol</a:t>
            </a:r>
          </a:p>
        </p:txBody>
      </p:sp>
      <p:sp>
        <p:nvSpPr>
          <p:cNvPr id="375819" name="Rectangle 11"/>
          <p:cNvSpPr>
            <a:spLocks noChangeArrowheads="1"/>
          </p:cNvSpPr>
          <p:nvPr/>
        </p:nvSpPr>
        <p:spPr bwMode="auto">
          <a:xfrm rot="5400000">
            <a:off x="1283494" y="2859882"/>
            <a:ext cx="573087"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Technical Expertise</a:t>
            </a:r>
          </a:p>
        </p:txBody>
      </p:sp>
      <p:sp>
        <p:nvSpPr>
          <p:cNvPr id="375820" name="Rectangle 12"/>
          <p:cNvSpPr>
            <a:spLocks noChangeArrowheads="1"/>
          </p:cNvSpPr>
          <p:nvPr/>
        </p:nvSpPr>
        <p:spPr bwMode="auto">
          <a:xfrm rot="5400000">
            <a:off x="1470818" y="1824832"/>
            <a:ext cx="65246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Scientific Evidence</a:t>
            </a:r>
          </a:p>
        </p:txBody>
      </p:sp>
      <p:sp>
        <p:nvSpPr>
          <p:cNvPr id="375821" name="Rectangle 13"/>
          <p:cNvSpPr>
            <a:spLocks noChangeArrowheads="1"/>
          </p:cNvSpPr>
          <p:nvPr/>
        </p:nvSpPr>
        <p:spPr bwMode="auto">
          <a:xfrm rot="5400000">
            <a:off x="1697037" y="666751"/>
            <a:ext cx="722313" cy="2830512"/>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dirty="0">
                <a:latin typeface="Tahoma" pitchFamily="34" charset="0"/>
              </a:rPr>
              <a:t>Testimonial Evidence</a:t>
            </a:r>
          </a:p>
          <a:p>
            <a:pPr algn="ctr" defTabSz="769938" eaLnBrk="0" hangingPunct="0">
              <a:defRPr/>
            </a:pPr>
            <a:r>
              <a:rPr lang="en-US" sz="2200" dirty="0">
                <a:latin typeface="Tahoma" pitchFamily="34" charset="0"/>
              </a:rPr>
              <a:t>or Endorsement</a:t>
            </a:r>
          </a:p>
        </p:txBody>
      </p:sp>
      <p:sp>
        <p:nvSpPr>
          <p:cNvPr id="44047" name="WordArt 15"/>
          <p:cNvSpPr>
            <a:spLocks noChangeArrowheads="1" noChangeShapeType="1" noTextEdit="1"/>
          </p:cNvSpPr>
          <p:nvPr/>
        </p:nvSpPr>
        <p:spPr bwMode="auto">
          <a:xfrm>
            <a:off x="3595688" y="2097088"/>
            <a:ext cx="2257425" cy="2571750"/>
          </a:xfrm>
          <a:prstGeom prst="rect">
            <a:avLst/>
          </a:prstGeom>
        </p:spPr>
        <p:txBody>
          <a:bodyPr wrap="none" fromWordArt="1">
            <a:prstTxWarp prst="textSlantUp">
              <a:avLst>
                <a:gd name="adj" fmla="val 32056"/>
              </a:avLst>
            </a:prstTxWarp>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rPr>
              <a:t>Typical </a:t>
            </a:r>
          </a:p>
          <a:p>
            <a:pPr algn="ctr"/>
            <a:r>
              <a:rPr lang="en-US"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rPr>
              <a:t>Approaches</a:t>
            </a:r>
            <a:endParaRPr lang="th-TH"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endParaRPr>
          </a:p>
        </p:txBody>
      </p:sp>
      <p:pic>
        <p:nvPicPr>
          <p:cNvPr id="33794" name="Picture 2" descr="http://scoolclub.ais.co.th/upload/apps-CF470F9300484AE1A52E0DEF4C80E5D3icon_guideandgo.png"/>
          <p:cNvPicPr>
            <a:picLocks noChangeAspect="1" noChangeArrowheads="1"/>
          </p:cNvPicPr>
          <p:nvPr/>
        </p:nvPicPr>
        <p:blipFill>
          <a:blip r:embed="rId2" cstate="print"/>
          <a:srcRect/>
          <a:stretch>
            <a:fillRect/>
          </a:stretch>
        </p:blipFill>
        <p:spPr bwMode="auto">
          <a:xfrm>
            <a:off x="1143000" y="5562600"/>
            <a:ext cx="1147396" cy="1143000"/>
          </a:xfrm>
          <a:prstGeom prst="rect">
            <a:avLst/>
          </a:prstGeom>
          <a:ln>
            <a:noFill/>
          </a:ln>
          <a:effectLst>
            <a:outerShdw blurRad="292100" dist="139700" dir="2700000" algn="tl" rotWithShape="0">
              <a:srgbClr val="333333">
                <a:alpha val="65000"/>
              </a:srgbClr>
            </a:outerShdw>
          </a:effectLst>
        </p:spPr>
      </p:pic>
      <p:pic>
        <p:nvPicPr>
          <p:cNvPr id="33796" name="Picture 4" descr="http://www.thaibusinesspr.com/wp-content/uploads/2010/07/KBank-MK.jpg"/>
          <p:cNvPicPr>
            <a:picLocks noChangeAspect="1" noChangeArrowheads="1"/>
          </p:cNvPicPr>
          <p:nvPr/>
        </p:nvPicPr>
        <p:blipFill>
          <a:blip r:embed="rId3" cstate="print"/>
          <a:srcRect/>
          <a:stretch>
            <a:fillRect/>
          </a:stretch>
        </p:blipFill>
        <p:spPr bwMode="auto">
          <a:xfrm>
            <a:off x="6400800" y="5562600"/>
            <a:ext cx="1600200" cy="1065979"/>
          </a:xfrm>
          <a:prstGeom prst="rect">
            <a:avLst/>
          </a:prstGeom>
          <a:ln>
            <a:noFill/>
          </a:ln>
          <a:effectLst>
            <a:outerShdw blurRad="292100" dist="139700" dir="2700000" algn="tl" rotWithShape="0">
              <a:srgbClr val="333333">
                <a:alpha val="65000"/>
              </a:srgbClr>
            </a:outerShdw>
          </a:effectLst>
        </p:spPr>
      </p:pic>
      <p:pic>
        <p:nvPicPr>
          <p:cNvPr id="33798" name="Picture 6" descr="http://i2.ytimg.com/vi/I1KdVIp2AVc/mqdefault.jpg"/>
          <p:cNvPicPr>
            <a:picLocks noChangeAspect="1" noChangeArrowheads="1"/>
          </p:cNvPicPr>
          <p:nvPr/>
        </p:nvPicPr>
        <p:blipFill>
          <a:blip r:embed="rId4" cstate="print"/>
          <a:srcRect/>
          <a:stretch>
            <a:fillRect/>
          </a:stretch>
        </p:blipFill>
        <p:spPr bwMode="auto">
          <a:xfrm>
            <a:off x="457200" y="914400"/>
            <a:ext cx="1295400" cy="728663"/>
          </a:xfrm>
          <a:prstGeom prst="rect">
            <a:avLst/>
          </a:prstGeom>
          <a:ln>
            <a:noFill/>
          </a:ln>
          <a:effectLst>
            <a:outerShdw blurRad="292100" dist="139700" dir="2700000" algn="tl" rotWithShape="0">
              <a:srgbClr val="333333">
                <a:alpha val="65000"/>
              </a:srgbClr>
            </a:outerShdw>
          </a:effectLst>
        </p:spPr>
      </p:pic>
      <p:pic>
        <p:nvPicPr>
          <p:cNvPr id="33800" name="Picture 8" descr="http://www.tmrcresearch.com/wp-content/uploads/2011/08/1.bmp"/>
          <p:cNvPicPr>
            <a:picLocks noChangeAspect="1" noChangeArrowheads="1"/>
          </p:cNvPicPr>
          <p:nvPr/>
        </p:nvPicPr>
        <p:blipFill>
          <a:blip r:embed="rId5" cstate="print"/>
          <a:srcRect/>
          <a:stretch>
            <a:fillRect/>
          </a:stretch>
        </p:blipFill>
        <p:spPr bwMode="auto">
          <a:xfrm>
            <a:off x="6781800" y="457200"/>
            <a:ext cx="2026831" cy="1447800"/>
          </a:xfrm>
          <a:prstGeom prst="rect">
            <a:avLst/>
          </a:prstGeom>
          <a:ln>
            <a:noFill/>
          </a:ln>
          <a:effectLst>
            <a:outerShdw blurRad="292100" dist="139700" dir="2700000" algn="tl" rotWithShape="0">
              <a:srgbClr val="333333">
                <a:alpha val="65000"/>
              </a:srgbClr>
            </a:outerShdw>
          </a:effectLst>
        </p:spPr>
      </p:pic>
      <p:sp>
        <p:nvSpPr>
          <p:cNvPr id="20" name="Title 3"/>
          <p:cNvSpPr txBox="1">
            <a:spLocks/>
          </p:cNvSpPr>
          <p:nvPr/>
        </p:nvSpPr>
        <p:spPr>
          <a:xfrm>
            <a:off x="1797049" y="-139269"/>
            <a:ext cx="7772400" cy="114300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dirty="0">
                <a:solidFill>
                  <a:schemeClr val="hlink"/>
                </a:solidFill>
              </a:rPr>
              <a:t>Message Execution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75813"/>
                                        </p:tgtEl>
                                        <p:attrNameLst>
                                          <p:attrName>style.visibility</p:attrName>
                                        </p:attrNameLst>
                                      </p:cBhvr>
                                      <p:to>
                                        <p:strVal val="visible"/>
                                      </p:to>
                                    </p:set>
                                    <p:animEffect transition="in" filter="dissolve">
                                      <p:cBhvr>
                                        <p:cTn id="7" dur="500"/>
                                        <p:tgtEl>
                                          <p:spTgt spid="375813"/>
                                        </p:tgtEl>
                                      </p:cBhvr>
                                    </p:animEffect>
                                  </p:childTnLst>
                                </p:cTn>
                              </p:par>
                            </p:childTnLst>
                          </p:cTn>
                        </p:par>
                        <p:par>
                          <p:cTn id="8" fill="hold">
                            <p:stCondLst>
                              <p:cond delay="500"/>
                            </p:stCondLst>
                            <p:childTnLst>
                              <p:par>
                                <p:cTn id="9" presetID="9" presetClass="entr" presetSubtype="0" fill="hold" grpId="0" nodeType="afterEffect">
                                  <p:stCondLst>
                                    <p:cond delay="2000"/>
                                  </p:stCondLst>
                                  <p:childTnLst>
                                    <p:set>
                                      <p:cBhvr>
                                        <p:cTn id="10" dur="1" fill="hold">
                                          <p:stCondLst>
                                            <p:cond delay="0"/>
                                          </p:stCondLst>
                                        </p:cTn>
                                        <p:tgtEl>
                                          <p:spTgt spid="375814"/>
                                        </p:tgtEl>
                                        <p:attrNameLst>
                                          <p:attrName>style.visibility</p:attrName>
                                        </p:attrNameLst>
                                      </p:cBhvr>
                                      <p:to>
                                        <p:strVal val="visible"/>
                                      </p:to>
                                    </p:set>
                                    <p:animEffect transition="in" filter="dissolve">
                                      <p:cBhvr>
                                        <p:cTn id="11" dur="500"/>
                                        <p:tgtEl>
                                          <p:spTgt spid="375814"/>
                                        </p:tgtEl>
                                      </p:cBhvr>
                                    </p:animEffect>
                                  </p:childTnLst>
                                </p:cTn>
                              </p:par>
                            </p:childTnLst>
                          </p:cTn>
                        </p:par>
                        <p:par>
                          <p:cTn id="12" fill="hold">
                            <p:stCondLst>
                              <p:cond delay="3000"/>
                            </p:stCondLst>
                            <p:childTnLst>
                              <p:par>
                                <p:cTn id="13" presetID="9" presetClass="entr" presetSubtype="0" fill="hold" grpId="0" nodeType="afterEffect">
                                  <p:stCondLst>
                                    <p:cond delay="2000"/>
                                  </p:stCondLst>
                                  <p:childTnLst>
                                    <p:set>
                                      <p:cBhvr>
                                        <p:cTn id="14" dur="1" fill="hold">
                                          <p:stCondLst>
                                            <p:cond delay="0"/>
                                          </p:stCondLst>
                                        </p:cTn>
                                        <p:tgtEl>
                                          <p:spTgt spid="375815"/>
                                        </p:tgtEl>
                                        <p:attrNameLst>
                                          <p:attrName>style.visibility</p:attrName>
                                        </p:attrNameLst>
                                      </p:cBhvr>
                                      <p:to>
                                        <p:strVal val="visible"/>
                                      </p:to>
                                    </p:set>
                                    <p:animEffect transition="in" filter="dissolve">
                                      <p:cBhvr>
                                        <p:cTn id="15" dur="500"/>
                                        <p:tgtEl>
                                          <p:spTgt spid="375815"/>
                                        </p:tgtEl>
                                      </p:cBhvr>
                                    </p:animEffect>
                                  </p:childTnLst>
                                </p:cTn>
                              </p:par>
                            </p:childTnLst>
                          </p:cTn>
                        </p:par>
                        <p:par>
                          <p:cTn id="16" fill="hold">
                            <p:stCondLst>
                              <p:cond delay="5500"/>
                            </p:stCondLst>
                            <p:childTnLst>
                              <p:par>
                                <p:cTn id="17" presetID="9" presetClass="entr" presetSubtype="0" fill="hold" grpId="0" nodeType="afterEffect">
                                  <p:stCondLst>
                                    <p:cond delay="2000"/>
                                  </p:stCondLst>
                                  <p:childTnLst>
                                    <p:set>
                                      <p:cBhvr>
                                        <p:cTn id="18" dur="1" fill="hold">
                                          <p:stCondLst>
                                            <p:cond delay="0"/>
                                          </p:stCondLst>
                                        </p:cTn>
                                        <p:tgtEl>
                                          <p:spTgt spid="375816"/>
                                        </p:tgtEl>
                                        <p:attrNameLst>
                                          <p:attrName>style.visibility</p:attrName>
                                        </p:attrNameLst>
                                      </p:cBhvr>
                                      <p:to>
                                        <p:strVal val="visible"/>
                                      </p:to>
                                    </p:set>
                                    <p:animEffect transition="in" filter="dissolve">
                                      <p:cBhvr>
                                        <p:cTn id="19" dur="500"/>
                                        <p:tgtEl>
                                          <p:spTgt spid="375816"/>
                                        </p:tgtEl>
                                      </p:cBhvr>
                                    </p:animEffect>
                                  </p:childTnLst>
                                </p:cTn>
                              </p:par>
                            </p:childTnLst>
                          </p:cTn>
                        </p:par>
                        <p:par>
                          <p:cTn id="20" fill="hold">
                            <p:stCondLst>
                              <p:cond delay="8000"/>
                            </p:stCondLst>
                            <p:childTnLst>
                              <p:par>
                                <p:cTn id="21" presetID="9" presetClass="entr" presetSubtype="0" fill="hold" grpId="0" nodeType="afterEffect">
                                  <p:stCondLst>
                                    <p:cond delay="2000"/>
                                  </p:stCondLst>
                                  <p:childTnLst>
                                    <p:set>
                                      <p:cBhvr>
                                        <p:cTn id="22" dur="1" fill="hold">
                                          <p:stCondLst>
                                            <p:cond delay="0"/>
                                          </p:stCondLst>
                                        </p:cTn>
                                        <p:tgtEl>
                                          <p:spTgt spid="375817"/>
                                        </p:tgtEl>
                                        <p:attrNameLst>
                                          <p:attrName>style.visibility</p:attrName>
                                        </p:attrNameLst>
                                      </p:cBhvr>
                                      <p:to>
                                        <p:strVal val="visible"/>
                                      </p:to>
                                    </p:set>
                                    <p:animEffect transition="in" filter="dissolve">
                                      <p:cBhvr>
                                        <p:cTn id="23" dur="500"/>
                                        <p:tgtEl>
                                          <p:spTgt spid="375817"/>
                                        </p:tgtEl>
                                      </p:cBhvr>
                                    </p:animEffect>
                                  </p:childTnLst>
                                </p:cTn>
                              </p:par>
                            </p:childTnLst>
                          </p:cTn>
                        </p:par>
                        <p:par>
                          <p:cTn id="24" fill="hold">
                            <p:stCondLst>
                              <p:cond delay="10500"/>
                            </p:stCondLst>
                            <p:childTnLst>
                              <p:par>
                                <p:cTn id="25" presetID="9" presetClass="entr" presetSubtype="0" fill="hold" grpId="0" nodeType="afterEffect">
                                  <p:stCondLst>
                                    <p:cond delay="2000"/>
                                  </p:stCondLst>
                                  <p:childTnLst>
                                    <p:set>
                                      <p:cBhvr>
                                        <p:cTn id="26" dur="1" fill="hold">
                                          <p:stCondLst>
                                            <p:cond delay="0"/>
                                          </p:stCondLst>
                                        </p:cTn>
                                        <p:tgtEl>
                                          <p:spTgt spid="375818"/>
                                        </p:tgtEl>
                                        <p:attrNameLst>
                                          <p:attrName>style.visibility</p:attrName>
                                        </p:attrNameLst>
                                      </p:cBhvr>
                                      <p:to>
                                        <p:strVal val="visible"/>
                                      </p:to>
                                    </p:set>
                                    <p:animEffect transition="in" filter="dissolve">
                                      <p:cBhvr>
                                        <p:cTn id="27" dur="500"/>
                                        <p:tgtEl>
                                          <p:spTgt spid="375818"/>
                                        </p:tgtEl>
                                      </p:cBhvr>
                                    </p:animEffect>
                                  </p:childTnLst>
                                </p:cTn>
                              </p:par>
                            </p:childTnLst>
                          </p:cTn>
                        </p:par>
                        <p:par>
                          <p:cTn id="28" fill="hold">
                            <p:stCondLst>
                              <p:cond delay="13000"/>
                            </p:stCondLst>
                            <p:childTnLst>
                              <p:par>
                                <p:cTn id="29" presetID="9" presetClass="entr" presetSubtype="0" fill="hold" grpId="0" nodeType="afterEffect">
                                  <p:stCondLst>
                                    <p:cond delay="2000"/>
                                  </p:stCondLst>
                                  <p:childTnLst>
                                    <p:set>
                                      <p:cBhvr>
                                        <p:cTn id="30" dur="1" fill="hold">
                                          <p:stCondLst>
                                            <p:cond delay="0"/>
                                          </p:stCondLst>
                                        </p:cTn>
                                        <p:tgtEl>
                                          <p:spTgt spid="375819"/>
                                        </p:tgtEl>
                                        <p:attrNameLst>
                                          <p:attrName>style.visibility</p:attrName>
                                        </p:attrNameLst>
                                      </p:cBhvr>
                                      <p:to>
                                        <p:strVal val="visible"/>
                                      </p:to>
                                    </p:set>
                                    <p:animEffect transition="in" filter="dissolve">
                                      <p:cBhvr>
                                        <p:cTn id="31" dur="500"/>
                                        <p:tgtEl>
                                          <p:spTgt spid="375819"/>
                                        </p:tgtEl>
                                      </p:cBhvr>
                                    </p:animEffect>
                                  </p:childTnLst>
                                </p:cTn>
                              </p:par>
                            </p:childTnLst>
                          </p:cTn>
                        </p:par>
                        <p:par>
                          <p:cTn id="32" fill="hold">
                            <p:stCondLst>
                              <p:cond delay="15500"/>
                            </p:stCondLst>
                            <p:childTnLst>
                              <p:par>
                                <p:cTn id="33" presetID="9" presetClass="entr" presetSubtype="0" fill="hold" grpId="0" nodeType="afterEffect">
                                  <p:stCondLst>
                                    <p:cond delay="2000"/>
                                  </p:stCondLst>
                                  <p:childTnLst>
                                    <p:set>
                                      <p:cBhvr>
                                        <p:cTn id="34" dur="1" fill="hold">
                                          <p:stCondLst>
                                            <p:cond delay="0"/>
                                          </p:stCondLst>
                                        </p:cTn>
                                        <p:tgtEl>
                                          <p:spTgt spid="375820"/>
                                        </p:tgtEl>
                                        <p:attrNameLst>
                                          <p:attrName>style.visibility</p:attrName>
                                        </p:attrNameLst>
                                      </p:cBhvr>
                                      <p:to>
                                        <p:strVal val="visible"/>
                                      </p:to>
                                    </p:set>
                                    <p:animEffect transition="in" filter="dissolve">
                                      <p:cBhvr>
                                        <p:cTn id="35" dur="500"/>
                                        <p:tgtEl>
                                          <p:spTgt spid="375820"/>
                                        </p:tgtEl>
                                      </p:cBhvr>
                                    </p:animEffect>
                                  </p:childTnLst>
                                </p:cTn>
                              </p:par>
                            </p:childTnLst>
                          </p:cTn>
                        </p:par>
                        <p:par>
                          <p:cTn id="36" fill="hold">
                            <p:stCondLst>
                              <p:cond delay="18000"/>
                            </p:stCondLst>
                            <p:childTnLst>
                              <p:par>
                                <p:cTn id="37" presetID="9" presetClass="entr" presetSubtype="0" fill="hold" grpId="0" nodeType="afterEffect">
                                  <p:stCondLst>
                                    <p:cond delay="2000"/>
                                  </p:stCondLst>
                                  <p:childTnLst>
                                    <p:set>
                                      <p:cBhvr>
                                        <p:cTn id="38" dur="1" fill="hold">
                                          <p:stCondLst>
                                            <p:cond delay="0"/>
                                          </p:stCondLst>
                                        </p:cTn>
                                        <p:tgtEl>
                                          <p:spTgt spid="375821"/>
                                        </p:tgtEl>
                                        <p:attrNameLst>
                                          <p:attrName>style.visibility</p:attrName>
                                        </p:attrNameLst>
                                      </p:cBhvr>
                                      <p:to>
                                        <p:strVal val="visible"/>
                                      </p:to>
                                    </p:set>
                                    <p:animEffect transition="in" filter="dissolve">
                                      <p:cBhvr>
                                        <p:cTn id="39" dur="500"/>
                                        <p:tgtEl>
                                          <p:spTgt spid="375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3" grpId="0" animBg="1"/>
      <p:bldP spid="375814" grpId="0" animBg="1"/>
      <p:bldP spid="375815" grpId="0" animBg="1"/>
      <p:bldP spid="375816" grpId="0" animBg="1"/>
      <p:bldP spid="375817" grpId="0" animBg="1"/>
      <p:bldP spid="375818" grpId="0" animBg="1"/>
      <p:bldP spid="375819" grpId="0" animBg="1"/>
      <p:bldP spid="375820" grpId="0" animBg="1"/>
      <p:bldP spid="3758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p:cNvSpPr>
            <a:spLocks noGrp="1"/>
          </p:cNvSpPr>
          <p:nvPr>
            <p:ph type="sldNum" sz="quarter" idx="12"/>
          </p:nvPr>
        </p:nvSpPr>
        <p:spPr>
          <a:noFill/>
        </p:spPr>
        <p:txBody>
          <a:bodyPr/>
          <a:lstStyle/>
          <a:p>
            <a:r>
              <a:rPr lang="en-US" smtClean="0"/>
              <a:t>12-</a:t>
            </a:r>
            <a:fld id="{6F9471FB-099C-41F0-BDD7-7907581F6C04}" type="slidenum">
              <a:rPr lang="en-US" smtClean="0"/>
              <a:pPr/>
              <a:t>44</a:t>
            </a:fld>
            <a:endParaRPr lang="en-US" smtClean="0"/>
          </a:p>
        </p:txBody>
      </p:sp>
      <p:sp>
        <p:nvSpPr>
          <p:cNvPr id="45060" name="Rectangle 3"/>
          <p:cNvSpPr>
            <a:spLocks noGrp="1" noChangeArrowheads="1"/>
          </p:cNvSpPr>
          <p:nvPr>
            <p:ph sz="quarter" idx="1"/>
          </p:nvPr>
        </p:nvSpPr>
        <p:spPr>
          <a:xfrm>
            <a:off x="457200" y="1676400"/>
            <a:ext cx="8229600" cy="4937760"/>
          </a:xfrm>
        </p:spPr>
        <p:txBody>
          <a:bodyPr/>
          <a:lstStyle/>
          <a:p>
            <a:pPr eaLnBrk="1" hangingPunct="1"/>
            <a:r>
              <a:rPr lang="en-US" dirty="0" smtClean="0">
                <a:latin typeface="Arial" charset="0"/>
                <a:ea typeface="Arial" charset="0"/>
                <a:cs typeface="Arial" charset="0"/>
              </a:rPr>
              <a:t>Choose a </a:t>
            </a:r>
            <a:r>
              <a:rPr lang="en-US" sz="3600" dirty="0" smtClean="0">
                <a:solidFill>
                  <a:srgbClr val="FF0000"/>
                </a:solidFill>
                <a:latin typeface="Arial" charset="0"/>
                <a:ea typeface="Arial" charset="0"/>
                <a:cs typeface="Arial" charset="0"/>
              </a:rPr>
              <a:t>tone</a:t>
            </a:r>
          </a:p>
          <a:p>
            <a:pPr eaLnBrk="1" hangingPunct="1"/>
            <a:r>
              <a:rPr lang="en-US" dirty="0" smtClean="0">
                <a:latin typeface="Arial" charset="0"/>
                <a:ea typeface="Arial" charset="0"/>
                <a:cs typeface="Arial" charset="0"/>
              </a:rPr>
              <a:t>Use </a:t>
            </a:r>
            <a:r>
              <a:rPr lang="en-US" sz="4000" dirty="0" smtClean="0">
                <a:solidFill>
                  <a:srgbClr val="FF0000"/>
                </a:solidFill>
                <a:latin typeface="Arial" charset="0"/>
                <a:ea typeface="Arial" charset="0"/>
                <a:cs typeface="Arial" charset="0"/>
              </a:rPr>
              <a:t>memorable, attention-getting words</a:t>
            </a:r>
          </a:p>
          <a:p>
            <a:pPr eaLnBrk="1" hangingPunct="1"/>
            <a:r>
              <a:rPr lang="en-US" dirty="0" smtClean="0">
                <a:latin typeface="Arial" charset="0"/>
                <a:ea typeface="Arial" charset="0"/>
                <a:cs typeface="Arial" charset="0"/>
              </a:rPr>
              <a:t>Choose correct format elements</a:t>
            </a:r>
          </a:p>
          <a:p>
            <a:pPr lvl="1" eaLnBrk="1" hangingPunct="1"/>
            <a:r>
              <a:rPr lang="en-US" sz="3600" dirty="0" smtClean="0">
                <a:solidFill>
                  <a:srgbClr val="000099"/>
                </a:solidFill>
                <a:latin typeface="Arial" charset="0"/>
                <a:ea typeface="Arial" charset="0"/>
                <a:cs typeface="Arial" charset="0"/>
              </a:rPr>
              <a:t>Illustration</a:t>
            </a:r>
          </a:p>
          <a:p>
            <a:pPr lvl="1" eaLnBrk="1" hangingPunct="1"/>
            <a:r>
              <a:rPr lang="en-US" sz="3600" dirty="0" smtClean="0">
                <a:solidFill>
                  <a:srgbClr val="000099"/>
                </a:solidFill>
                <a:latin typeface="Arial" charset="0"/>
                <a:ea typeface="Arial" charset="0"/>
                <a:cs typeface="Arial" charset="0"/>
              </a:rPr>
              <a:t>Headline</a:t>
            </a:r>
          </a:p>
          <a:p>
            <a:pPr lvl="1" eaLnBrk="1" hangingPunct="1"/>
            <a:r>
              <a:rPr lang="en-US" sz="3600" dirty="0" smtClean="0">
                <a:solidFill>
                  <a:srgbClr val="000099"/>
                </a:solidFill>
                <a:latin typeface="Arial" charset="0"/>
                <a:ea typeface="Arial" charset="0"/>
                <a:cs typeface="Arial" charset="0"/>
              </a:rPr>
              <a:t>Copy</a:t>
            </a:r>
          </a:p>
        </p:txBody>
      </p:sp>
      <p:sp>
        <p:nvSpPr>
          <p:cNvPr id="45061"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32770" name="Picture 2" descr="http://i.ytimg.com/vi/5cmm2zJA8IE/0.jpg"/>
          <p:cNvPicPr>
            <a:picLocks noChangeAspect="1" noChangeArrowheads="1"/>
          </p:cNvPicPr>
          <p:nvPr/>
        </p:nvPicPr>
        <p:blipFill>
          <a:blip r:embed="rId2" cstate="print"/>
          <a:srcRect/>
          <a:stretch>
            <a:fillRect/>
          </a:stretch>
        </p:blipFill>
        <p:spPr bwMode="auto">
          <a:xfrm>
            <a:off x="6134100" y="3469005"/>
            <a:ext cx="2819400" cy="2114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74" name="Picture 6" descr="http://nofatclips.com/02010/01/12/more-time/thai-life.png"/>
          <p:cNvPicPr>
            <a:picLocks noChangeAspect="1" noChangeArrowheads="1"/>
          </p:cNvPicPr>
          <p:nvPr/>
        </p:nvPicPr>
        <p:blipFill>
          <a:blip r:embed="rId3" cstate="print"/>
          <a:srcRect/>
          <a:stretch>
            <a:fillRect/>
          </a:stretch>
        </p:blipFill>
        <p:spPr bwMode="auto">
          <a:xfrm>
            <a:off x="6343651" y="348521"/>
            <a:ext cx="2163268" cy="1442179"/>
          </a:xfrm>
          <a:prstGeom prst="rect">
            <a:avLst/>
          </a:prstGeom>
          <a:ln>
            <a:noFill/>
          </a:ln>
          <a:effectLst>
            <a:outerShdw blurRad="292100" dist="139700" dir="2700000" algn="tl" rotWithShape="0">
              <a:srgbClr val="333333">
                <a:alpha val="65000"/>
              </a:srgbClr>
            </a:outerShdw>
          </a:effectLst>
        </p:spPr>
      </p:pic>
      <p:sp>
        <p:nvSpPr>
          <p:cNvPr id="9" name="Title 3"/>
          <p:cNvSpPr txBox="1">
            <a:spLocks/>
          </p:cNvSpPr>
          <p:nvPr/>
        </p:nvSpPr>
        <p:spPr>
          <a:xfrm>
            <a:off x="914400" y="190501"/>
            <a:ext cx="7772400" cy="114300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dirty="0">
                <a:solidFill>
                  <a:schemeClr val="hlink"/>
                </a:solidFill>
              </a:rPr>
              <a:t>Message Execution</a:t>
            </a:r>
            <a:endParaRPr lang="en-US" dirty="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245246" y="5453277"/>
            <a:ext cx="1611443" cy="1133046"/>
          </a:xfrm>
          <a:prstGeom prst="rect">
            <a:avLst/>
          </a:prstGeom>
        </p:spPr>
      </p:pic>
      <p:pic>
        <p:nvPicPr>
          <p:cNvPr id="3" name="Picture 2" descr="http://i.ytimg.com/vi/5cmm2zJA8IE/0.jpg"/>
          <p:cNvPicPr>
            <a:picLocks noChangeAspect="1" noChangeArrowheads="1"/>
          </p:cNvPicPr>
          <p:nvPr/>
        </p:nvPicPr>
        <p:blipFill>
          <a:blip r:embed="rId3" cstate="print"/>
          <a:srcRect/>
          <a:stretch>
            <a:fillRect/>
          </a:stretch>
        </p:blipFill>
        <p:spPr bwMode="auto">
          <a:xfrm>
            <a:off x="1329544" y="490304"/>
            <a:ext cx="6053112" cy="4539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227348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3"/>
          <p:cNvSpPr>
            <a:spLocks noGrp="1"/>
          </p:cNvSpPr>
          <p:nvPr>
            <p:ph type="sldNum" sz="quarter" idx="12"/>
          </p:nvPr>
        </p:nvSpPr>
        <p:spPr>
          <a:noFill/>
        </p:spPr>
        <p:txBody>
          <a:bodyPr/>
          <a:lstStyle/>
          <a:p>
            <a:r>
              <a:rPr lang="en-US" smtClean="0"/>
              <a:t>12-</a:t>
            </a:r>
            <a:fld id="{B0F1609F-0624-4FB5-BD1B-F2DD8E2BD389}" type="slidenum">
              <a:rPr lang="en-US" smtClean="0"/>
              <a:pPr/>
              <a:t>46</a:t>
            </a:fld>
            <a:endParaRPr lang="en-US" smtClean="0"/>
          </a:p>
        </p:txBody>
      </p:sp>
      <p:sp>
        <p:nvSpPr>
          <p:cNvPr id="46084" name="Rectangle 3"/>
          <p:cNvSpPr>
            <a:spLocks noGrp="1" noChangeArrowheads="1"/>
          </p:cNvSpPr>
          <p:nvPr>
            <p:ph sz="quarter" idx="1"/>
          </p:nvPr>
        </p:nvSpPr>
        <p:spPr>
          <a:xfrm>
            <a:off x="603504" y="1620436"/>
            <a:ext cx="8229600" cy="4937760"/>
          </a:xfrm>
        </p:spPr>
        <p:txBody>
          <a:bodyPr/>
          <a:lstStyle/>
          <a:p>
            <a:pPr eaLnBrk="1" hangingPunct="1"/>
            <a:r>
              <a:rPr lang="en-US" b="1" dirty="0" smtClean="0">
                <a:solidFill>
                  <a:srgbClr val="FF3300"/>
                </a:solidFill>
              </a:rPr>
              <a:t>Reach</a:t>
            </a:r>
          </a:p>
          <a:p>
            <a:pPr lvl="1" eaLnBrk="1" hangingPunct="1"/>
            <a:r>
              <a:rPr lang="en-US" dirty="0" smtClean="0"/>
              <a:t>Percentage of people exposed to ad</a:t>
            </a:r>
          </a:p>
          <a:p>
            <a:pPr eaLnBrk="1" hangingPunct="1"/>
            <a:r>
              <a:rPr lang="en-US" b="1" dirty="0" smtClean="0">
                <a:solidFill>
                  <a:srgbClr val="FF3300"/>
                </a:solidFill>
              </a:rPr>
              <a:t>Frequency</a:t>
            </a:r>
          </a:p>
          <a:p>
            <a:pPr lvl="1" eaLnBrk="1" hangingPunct="1"/>
            <a:r>
              <a:rPr lang="en-US" dirty="0" smtClean="0"/>
              <a:t>Number of times a person is exposed to ad</a:t>
            </a:r>
          </a:p>
          <a:p>
            <a:pPr eaLnBrk="1" hangingPunct="1"/>
            <a:r>
              <a:rPr lang="en-US" b="1" dirty="0" smtClean="0">
                <a:solidFill>
                  <a:srgbClr val="FF3300"/>
                </a:solidFill>
              </a:rPr>
              <a:t>Media Impact</a:t>
            </a:r>
          </a:p>
          <a:p>
            <a:pPr lvl="1" eaLnBrk="1" hangingPunct="1"/>
            <a:r>
              <a:rPr lang="en-US" dirty="0" smtClean="0"/>
              <a:t>The qualitative value of a message exposure through a given medium</a:t>
            </a:r>
          </a:p>
        </p:txBody>
      </p:sp>
      <p:sp>
        <p:nvSpPr>
          <p:cNvPr id="4608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7" name="Title 3"/>
          <p:cNvSpPr txBox="1">
            <a:spLocks/>
          </p:cNvSpPr>
          <p:nvPr/>
        </p:nvSpPr>
        <p:spPr>
          <a:xfrm>
            <a:off x="1143000" y="272416"/>
            <a:ext cx="7772400" cy="1143000"/>
          </a:xfrm>
          <a:prstGeom prst="rect">
            <a:avLst/>
          </a:prstGeom>
        </p:spPr>
        <p:txBody>
          <a:bodyPr bIns="91440" anchor="b" anchorCtr="0">
            <a:normAutofit/>
          </a:bodyPr>
          <a:lstStyle>
            <a:lvl1pPr algn="l" rtl="0" eaLnBrk="1" latinLnBrk="0" hangingPunct="1">
              <a:spcBef>
                <a:spcPct val="0"/>
              </a:spcBef>
              <a:buNone/>
              <a:defRPr kumimoji="0" sz="4000" kern="1200">
                <a:solidFill>
                  <a:schemeClr val="tx2"/>
                </a:solidFill>
                <a:latin typeface="+mj-lt"/>
                <a:ea typeface="+mj-ea"/>
                <a:cs typeface="+mj-cs"/>
              </a:defRPr>
            </a:lvl1pPr>
          </a:lstStyle>
          <a:p>
            <a:pPr fontAlgn="auto">
              <a:spcAft>
                <a:spcPts val="0"/>
              </a:spcAft>
            </a:pPr>
            <a:r>
              <a:rPr lang="en-US" dirty="0">
                <a:solidFill>
                  <a:schemeClr val="hlink"/>
                </a:solidFill>
              </a:rPr>
              <a:t>Selecting Advertising Media</a:t>
            </a:r>
            <a:endParaRPr lang="en-US" dirty="0"/>
          </a:p>
        </p:txBody>
      </p:sp>
      <p:pic>
        <p:nvPicPr>
          <p:cNvPr id="8" name="Picture 2" descr="http://www.upcycling.edu.pl/wp-content/uploads/2014/10/bigstock-Thinking-Smiling-Woman-With-Qu-46191085-2-1050x1046.jpg"/>
          <p:cNvPicPr>
            <a:picLocks noChangeAspect="1" noChangeArrowheads="1"/>
          </p:cNvPicPr>
          <p:nvPr/>
        </p:nvPicPr>
        <p:blipFill>
          <a:blip r:embed="rId2" cstate="print"/>
          <a:srcRect/>
          <a:stretch>
            <a:fillRect/>
          </a:stretch>
        </p:blipFill>
        <p:spPr bwMode="auto">
          <a:xfrm>
            <a:off x="3470649" y="4453057"/>
            <a:ext cx="2113188" cy="2105139"/>
          </a:xfrm>
          <a:prstGeom prst="rect">
            <a:avLst/>
          </a:prstGeom>
          <a:noFill/>
        </p:spPr>
      </p:pic>
      <p:sp>
        <p:nvSpPr>
          <p:cNvPr id="2" name="TextBox 1"/>
          <p:cNvSpPr txBox="1"/>
          <p:nvPr/>
        </p:nvSpPr>
        <p:spPr>
          <a:xfrm>
            <a:off x="5275982" y="5977276"/>
            <a:ext cx="3175000" cy="369332"/>
          </a:xfrm>
          <a:prstGeom prst="rect">
            <a:avLst/>
          </a:prstGeom>
          <a:noFill/>
        </p:spPr>
        <p:txBody>
          <a:bodyPr wrap="square" rtlCol="0">
            <a:spAutoFit/>
          </a:bodyPr>
          <a:lstStyle/>
          <a:p>
            <a:r>
              <a:rPr lang="en-US">
                <a:solidFill>
                  <a:srgbClr val="FF0000"/>
                </a:solidFill>
              </a:rPr>
              <a:t>Top of Mind</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Grp="1" noChangeArrowheads="1"/>
          </p:cNvSpPr>
          <p:nvPr>
            <p:ph type="title"/>
          </p:nvPr>
        </p:nvSpPr>
        <p:spPr>
          <a:xfrm>
            <a:off x="533400" y="0"/>
            <a:ext cx="8229600" cy="735013"/>
          </a:xfrm>
        </p:spPr>
        <p:txBody>
          <a:bodyPr/>
          <a:lstStyle/>
          <a:p>
            <a:pPr eaLnBrk="1" hangingPunct="1"/>
            <a:r>
              <a:rPr lang="en-US" sz="3600" dirty="0" smtClean="0"/>
              <a:t>Setting the Promotion Budget</a:t>
            </a:r>
          </a:p>
        </p:txBody>
      </p:sp>
      <p:sp>
        <p:nvSpPr>
          <p:cNvPr id="40962" name="Slide Number Placeholder 3"/>
          <p:cNvSpPr>
            <a:spLocks noGrp="1"/>
          </p:cNvSpPr>
          <p:nvPr>
            <p:ph type="sldNum" sz="quarter" idx="12"/>
          </p:nvPr>
        </p:nvSpPr>
        <p:spPr>
          <a:noFill/>
        </p:spPr>
        <p:txBody>
          <a:bodyPr/>
          <a:lstStyle/>
          <a:p>
            <a:r>
              <a:rPr lang="en-US" smtClean="0"/>
              <a:t>12-</a:t>
            </a:r>
            <a:fld id="{C05DFD55-B8A7-4DB3-BD7F-A7002B86DE9B}" type="slidenum">
              <a:rPr lang="en-US" smtClean="0"/>
              <a:pPr/>
              <a:t>47</a:t>
            </a:fld>
            <a:endParaRPr lang="en-US" smtClean="0"/>
          </a:p>
        </p:txBody>
      </p:sp>
      <p:sp>
        <p:nvSpPr>
          <p:cNvPr id="40964" name="Line 3"/>
          <p:cNvSpPr>
            <a:spLocks noChangeShapeType="1"/>
          </p:cNvSpPr>
          <p:nvPr/>
        </p:nvSpPr>
        <p:spPr bwMode="auto">
          <a:xfrm flipH="1">
            <a:off x="1143000" y="771525"/>
            <a:ext cx="6400800" cy="0"/>
          </a:xfrm>
          <a:prstGeom prst="line">
            <a:avLst/>
          </a:prstGeom>
          <a:noFill/>
          <a:ln w="25400">
            <a:solidFill>
              <a:srgbClr val="FF0000"/>
            </a:solidFill>
            <a:round/>
            <a:headEnd/>
            <a:tailEnd/>
          </a:ln>
        </p:spPr>
        <p:txBody>
          <a:bodyPr/>
          <a:lstStyle/>
          <a:p>
            <a:endParaRPr lang="th-TH"/>
          </a:p>
        </p:txBody>
      </p:sp>
      <p:sp>
        <p:nvSpPr>
          <p:cNvPr id="371716" name="AutoShape 4"/>
          <p:cNvSpPr>
            <a:spLocks noChangeArrowheads="1"/>
          </p:cNvSpPr>
          <p:nvPr/>
        </p:nvSpPr>
        <p:spPr bwMode="auto">
          <a:xfrm rot="5400000">
            <a:off x="4058444" y="-2677319"/>
            <a:ext cx="1219200" cy="8421688"/>
          </a:xfrm>
          <a:prstGeom prst="cube">
            <a:avLst>
              <a:gd name="adj" fmla="val 18250"/>
            </a:avLst>
          </a:prstGeom>
          <a:solidFill>
            <a:srgbClr val="99CC00"/>
          </a:solidFill>
          <a:ln w="12700">
            <a:solidFill>
              <a:srgbClr val="000000"/>
            </a:solidFill>
            <a:miter lim="800000"/>
            <a:headEnd/>
            <a:tailEnd/>
          </a:ln>
        </p:spPr>
        <p:txBody>
          <a:bodyPr rot="10800000" vert="eaVert" wrap="none" lIns="80963" tIns="41275" rIns="80963" bIns="41275" anchor="ctr"/>
          <a:lstStyle/>
          <a:p>
            <a:pPr algn="ctr" defTabSz="804863" eaLnBrk="0" hangingPunct="0"/>
            <a:r>
              <a:rPr lang="en-US" sz="2400" b="1" dirty="0">
                <a:latin typeface="Tahoma" pitchFamily="34" charset="0"/>
              </a:rPr>
              <a:t>           Affordable</a:t>
            </a:r>
            <a:r>
              <a:rPr lang="en-US" sz="2400" b="1" dirty="0">
                <a:solidFill>
                  <a:schemeClr val="tx2"/>
                </a:solidFill>
                <a:latin typeface="Tahoma" pitchFamily="34" charset="0"/>
              </a:rPr>
              <a:t>        </a:t>
            </a:r>
            <a:r>
              <a:rPr lang="en-US" sz="2400" b="1" dirty="0">
                <a:solidFill>
                  <a:srgbClr val="FFFFFF"/>
                </a:solidFill>
                <a:latin typeface="Tahoma" pitchFamily="34" charset="0"/>
              </a:rPr>
              <a:t>   </a:t>
            </a:r>
          </a:p>
          <a:p>
            <a:pPr algn="ctr" defTabSz="804863" eaLnBrk="0" hangingPunct="0"/>
            <a:r>
              <a:rPr lang="en-US" sz="2400" dirty="0">
                <a:solidFill>
                  <a:srgbClr val="FFFFFF"/>
                </a:solidFill>
                <a:latin typeface="Tahoma" pitchFamily="34" charset="0"/>
              </a:rPr>
              <a:t>Based on What the Company Thinks it Can Afford</a:t>
            </a:r>
            <a:endParaRPr lang="en-US" sz="2400" b="1" dirty="0">
              <a:solidFill>
                <a:srgbClr val="FFFFFF"/>
              </a:solidFill>
              <a:latin typeface="Tahoma" pitchFamily="34" charset="0"/>
            </a:endParaRPr>
          </a:p>
        </p:txBody>
      </p:sp>
      <p:sp>
        <p:nvSpPr>
          <p:cNvPr id="371717" name="AutoShape 5"/>
          <p:cNvSpPr>
            <a:spLocks noChangeArrowheads="1"/>
          </p:cNvSpPr>
          <p:nvPr/>
        </p:nvSpPr>
        <p:spPr bwMode="auto">
          <a:xfrm rot="5400000">
            <a:off x="4008438" y="1552575"/>
            <a:ext cx="1238250" cy="8340725"/>
          </a:xfrm>
          <a:prstGeom prst="cube">
            <a:avLst>
              <a:gd name="adj" fmla="val 18250"/>
            </a:avLst>
          </a:prstGeom>
          <a:solidFill>
            <a:srgbClr val="00CCFF"/>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dirty="0">
                <a:latin typeface="Tahoma" pitchFamily="34" charset="0"/>
              </a:rPr>
              <a:t>Objective-and-Task </a:t>
            </a:r>
            <a:r>
              <a:rPr lang="en-US" sz="2400" b="1" dirty="0">
                <a:solidFill>
                  <a:srgbClr val="FFFFFF"/>
                </a:solidFill>
                <a:latin typeface="Tahoma" pitchFamily="34" charset="0"/>
              </a:rPr>
              <a:t>    </a:t>
            </a:r>
          </a:p>
          <a:p>
            <a:pPr algn="ctr" defTabSz="804863" eaLnBrk="0" hangingPunct="0">
              <a:defRPr/>
            </a:pPr>
            <a:r>
              <a:rPr lang="en-US" sz="2400" dirty="0">
                <a:solidFill>
                  <a:srgbClr val="FFFFFF"/>
                </a:solidFill>
                <a:latin typeface="Tahoma" pitchFamily="34" charset="0"/>
              </a:rPr>
              <a:t>Set Objectives, Determine Tasks to Achieve Objectives,</a:t>
            </a:r>
          </a:p>
          <a:p>
            <a:pPr algn="ctr" defTabSz="804863" eaLnBrk="0" hangingPunct="0">
              <a:defRPr/>
            </a:pPr>
            <a:r>
              <a:rPr lang="en-US" sz="2400" dirty="0" smtClean="0">
                <a:solidFill>
                  <a:srgbClr val="FFFFFF"/>
                </a:solidFill>
                <a:latin typeface="Tahoma" pitchFamily="34" charset="0"/>
              </a:rPr>
              <a:t>Sum of </a:t>
            </a:r>
            <a:r>
              <a:rPr lang="en-US" sz="2400" dirty="0">
                <a:solidFill>
                  <a:srgbClr val="FFFFFF"/>
                </a:solidFill>
                <a:latin typeface="Tahoma" pitchFamily="34" charset="0"/>
              </a:rPr>
              <a:t>Task Costs Equals Budget</a:t>
            </a:r>
            <a:r>
              <a:rPr lang="en-US" sz="2000" dirty="0">
                <a:solidFill>
                  <a:srgbClr val="FFFFFF"/>
                </a:solidFill>
                <a:latin typeface="Tahoma" pitchFamily="34" charset="0"/>
              </a:rPr>
              <a:t>      </a:t>
            </a:r>
          </a:p>
        </p:txBody>
      </p:sp>
      <p:sp>
        <p:nvSpPr>
          <p:cNvPr id="371718" name="AutoShape 6"/>
          <p:cNvSpPr>
            <a:spLocks noChangeArrowheads="1"/>
          </p:cNvSpPr>
          <p:nvPr/>
        </p:nvSpPr>
        <p:spPr bwMode="auto">
          <a:xfrm rot="5400000">
            <a:off x="4083844" y="-1243807"/>
            <a:ext cx="1200150" cy="8301037"/>
          </a:xfrm>
          <a:prstGeom prst="cube">
            <a:avLst>
              <a:gd name="adj" fmla="val 18250"/>
            </a:avLst>
          </a:prstGeom>
          <a:solidFill>
            <a:srgbClr val="FF0000"/>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dirty="0">
                <a:latin typeface="Tahoma" pitchFamily="34" charset="0"/>
              </a:rPr>
              <a:t>Percentage-of-Sales</a:t>
            </a:r>
          </a:p>
          <a:p>
            <a:pPr algn="ctr" defTabSz="804863" eaLnBrk="0" hangingPunct="0">
              <a:defRPr/>
            </a:pPr>
            <a:r>
              <a:rPr lang="en-US" sz="2400" dirty="0">
                <a:solidFill>
                  <a:srgbClr val="FFFFFF"/>
                </a:solidFill>
                <a:latin typeface="Tahoma" pitchFamily="34" charset="0"/>
              </a:rPr>
              <a:t>Based on a Percentage of Current or Forecasted </a:t>
            </a:r>
            <a:r>
              <a:rPr lang="en-US" sz="2400" dirty="0" smtClean="0">
                <a:solidFill>
                  <a:srgbClr val="FFFFFF"/>
                </a:solidFill>
                <a:latin typeface="Tahoma" pitchFamily="34" charset="0"/>
              </a:rPr>
              <a:t>Sales or </a:t>
            </a:r>
          </a:p>
          <a:p>
            <a:pPr algn="ctr" defTabSz="804863" eaLnBrk="0" hangingPunct="0">
              <a:defRPr/>
            </a:pPr>
            <a:r>
              <a:rPr lang="en-US" sz="2400" dirty="0" smtClean="0">
                <a:solidFill>
                  <a:srgbClr val="FFFFFF"/>
                </a:solidFill>
                <a:latin typeface="Tahoma" pitchFamily="34" charset="0"/>
              </a:rPr>
              <a:t>as a percentage of the unit sales price</a:t>
            </a:r>
            <a:endParaRPr lang="en-US" sz="2400" dirty="0">
              <a:solidFill>
                <a:srgbClr val="FFFFFF"/>
              </a:solidFill>
              <a:latin typeface="Tahoma" pitchFamily="34" charset="0"/>
            </a:endParaRPr>
          </a:p>
        </p:txBody>
      </p:sp>
      <p:sp>
        <p:nvSpPr>
          <p:cNvPr id="371719" name="AutoShape 7"/>
          <p:cNvSpPr>
            <a:spLocks noChangeArrowheads="1"/>
          </p:cNvSpPr>
          <p:nvPr/>
        </p:nvSpPr>
        <p:spPr bwMode="auto">
          <a:xfrm rot="5400000">
            <a:off x="4011613" y="138113"/>
            <a:ext cx="1303337" cy="8301037"/>
          </a:xfrm>
          <a:prstGeom prst="cube">
            <a:avLst>
              <a:gd name="adj" fmla="val 18250"/>
            </a:avLst>
          </a:prstGeom>
          <a:solidFill>
            <a:srgbClr val="FFCC00"/>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a:latin typeface="Tahoma" pitchFamily="34" charset="0"/>
              </a:rPr>
              <a:t>Competitive-Parity</a:t>
            </a:r>
          </a:p>
          <a:p>
            <a:pPr algn="ctr" defTabSz="804863" eaLnBrk="0" hangingPunct="0">
              <a:defRPr/>
            </a:pPr>
            <a:r>
              <a:rPr lang="en-US" sz="2400">
                <a:solidFill>
                  <a:srgbClr val="FFFFFF"/>
                </a:solidFill>
                <a:latin typeface="Tahoma" pitchFamily="34" charset="0"/>
              </a:rPr>
              <a:t>Set Budget to Match Competitors</a:t>
            </a:r>
            <a:endParaRPr lang="en-US" sz="2000">
              <a:solidFill>
                <a:srgbClr val="FFFFFF"/>
              </a:solidFill>
              <a:latin typeface="Tahoma" pitchFamily="34" charset="0"/>
            </a:endParaRPr>
          </a:p>
        </p:txBody>
      </p:sp>
      <p:pic>
        <p:nvPicPr>
          <p:cNvPr id="100354" name="Picture 2" descr="http://isic2011.org/wp-content/uploads/2012/06/i-need-money2.jpg"/>
          <p:cNvPicPr>
            <a:picLocks noChangeAspect="1" noChangeArrowheads="1"/>
          </p:cNvPicPr>
          <p:nvPr/>
        </p:nvPicPr>
        <p:blipFill>
          <a:blip r:embed="rId2" cstate="print"/>
          <a:srcRect/>
          <a:stretch>
            <a:fillRect/>
          </a:stretch>
        </p:blipFill>
        <p:spPr bwMode="auto">
          <a:xfrm>
            <a:off x="6705600" y="152400"/>
            <a:ext cx="1066800" cy="711200"/>
          </a:xfrm>
          <a:prstGeom prst="rect">
            <a:avLst/>
          </a:prstGeom>
          <a:noFill/>
        </p:spPr>
      </p:pic>
    </p:spTree>
    <p:extLst>
      <p:ext uri="{BB962C8B-B14F-4D97-AF65-F5344CB8AC3E}">
        <p14:creationId xmlns:p14="http://schemas.microsoft.com/office/powerpoint/2010/main" val="3632140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71716"/>
                                        </p:tgtEl>
                                        <p:attrNameLst>
                                          <p:attrName>style.visibility</p:attrName>
                                        </p:attrNameLst>
                                      </p:cBhvr>
                                      <p:to>
                                        <p:strVal val="visible"/>
                                      </p:to>
                                    </p:set>
                                    <p:anim calcmode="lin" valueType="num">
                                      <p:cBhvr additive="base">
                                        <p:cTn id="7" dur="500" fill="hold"/>
                                        <p:tgtEl>
                                          <p:spTgt spid="371716"/>
                                        </p:tgtEl>
                                        <p:attrNameLst>
                                          <p:attrName>ppt_x</p:attrName>
                                        </p:attrNameLst>
                                      </p:cBhvr>
                                      <p:tavLst>
                                        <p:tav tm="0">
                                          <p:val>
                                            <p:strVal val="0-#ppt_w/2"/>
                                          </p:val>
                                        </p:tav>
                                        <p:tav tm="100000">
                                          <p:val>
                                            <p:strVal val="#ppt_x"/>
                                          </p:val>
                                        </p:tav>
                                      </p:tavLst>
                                    </p:anim>
                                    <p:anim calcmode="lin" valueType="num">
                                      <p:cBhvr additive="base">
                                        <p:cTn id="8" dur="500" fill="hold"/>
                                        <p:tgtEl>
                                          <p:spTgt spid="3717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71718"/>
                                        </p:tgtEl>
                                        <p:attrNameLst>
                                          <p:attrName>style.visibility</p:attrName>
                                        </p:attrNameLst>
                                      </p:cBhvr>
                                      <p:to>
                                        <p:strVal val="visible"/>
                                      </p:to>
                                    </p:set>
                                    <p:anim calcmode="lin" valueType="num">
                                      <p:cBhvr additive="base">
                                        <p:cTn id="12" dur="500" fill="hold"/>
                                        <p:tgtEl>
                                          <p:spTgt spid="371718"/>
                                        </p:tgtEl>
                                        <p:attrNameLst>
                                          <p:attrName>ppt_x</p:attrName>
                                        </p:attrNameLst>
                                      </p:cBhvr>
                                      <p:tavLst>
                                        <p:tav tm="0">
                                          <p:val>
                                            <p:strVal val="1+#ppt_w/2"/>
                                          </p:val>
                                        </p:tav>
                                        <p:tav tm="100000">
                                          <p:val>
                                            <p:strVal val="#ppt_x"/>
                                          </p:val>
                                        </p:tav>
                                      </p:tavLst>
                                    </p:anim>
                                    <p:anim calcmode="lin" valueType="num">
                                      <p:cBhvr additive="base">
                                        <p:cTn id="13" dur="500" fill="hold"/>
                                        <p:tgtEl>
                                          <p:spTgt spid="3717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371719"/>
                                        </p:tgtEl>
                                        <p:attrNameLst>
                                          <p:attrName>style.visibility</p:attrName>
                                        </p:attrNameLst>
                                      </p:cBhvr>
                                      <p:to>
                                        <p:strVal val="visible"/>
                                      </p:to>
                                    </p:set>
                                    <p:anim calcmode="lin" valueType="num">
                                      <p:cBhvr additive="base">
                                        <p:cTn id="17" dur="500" fill="hold"/>
                                        <p:tgtEl>
                                          <p:spTgt spid="371719"/>
                                        </p:tgtEl>
                                        <p:attrNameLst>
                                          <p:attrName>ppt_x</p:attrName>
                                        </p:attrNameLst>
                                      </p:cBhvr>
                                      <p:tavLst>
                                        <p:tav tm="0">
                                          <p:val>
                                            <p:strVal val="0-#ppt_w/2"/>
                                          </p:val>
                                        </p:tav>
                                        <p:tav tm="100000">
                                          <p:val>
                                            <p:strVal val="#ppt_x"/>
                                          </p:val>
                                        </p:tav>
                                      </p:tavLst>
                                    </p:anim>
                                    <p:anim calcmode="lin" valueType="num">
                                      <p:cBhvr additive="base">
                                        <p:cTn id="18" dur="500" fill="hold"/>
                                        <p:tgtEl>
                                          <p:spTgt spid="37171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71717"/>
                                        </p:tgtEl>
                                        <p:attrNameLst>
                                          <p:attrName>style.visibility</p:attrName>
                                        </p:attrNameLst>
                                      </p:cBhvr>
                                      <p:to>
                                        <p:strVal val="visible"/>
                                      </p:to>
                                    </p:set>
                                    <p:anim calcmode="lin" valueType="num">
                                      <p:cBhvr additive="base">
                                        <p:cTn id="22" dur="500" fill="hold"/>
                                        <p:tgtEl>
                                          <p:spTgt spid="371717"/>
                                        </p:tgtEl>
                                        <p:attrNameLst>
                                          <p:attrName>ppt_x</p:attrName>
                                        </p:attrNameLst>
                                      </p:cBhvr>
                                      <p:tavLst>
                                        <p:tav tm="0">
                                          <p:val>
                                            <p:strVal val="1+#ppt_w/2"/>
                                          </p:val>
                                        </p:tav>
                                        <p:tav tm="100000">
                                          <p:val>
                                            <p:strVal val="#ppt_x"/>
                                          </p:val>
                                        </p:tav>
                                      </p:tavLst>
                                    </p:anim>
                                    <p:anim calcmode="lin" valueType="num">
                                      <p:cBhvr additive="base">
                                        <p:cTn id="23" dur="500" fill="hold"/>
                                        <p:tgtEl>
                                          <p:spTgt spid="3717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6" grpId="0" animBg="1"/>
      <p:bldP spid="371717" grpId="0" animBg="1"/>
      <p:bldP spid="371718" grpId="0" animBg="1"/>
      <p:bldP spid="3717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ยึดเนื้อหา 3"/>
          <p:cNvSpPr>
            <a:spLocks noGrp="1"/>
          </p:cNvSpPr>
          <p:nvPr>
            <p:ph sz="quarter" idx="1"/>
          </p:nvPr>
        </p:nvSpPr>
        <p:spPr>
          <a:xfrm>
            <a:off x="687050" y="5329003"/>
            <a:ext cx="7772400" cy="4572000"/>
          </a:xfrm>
        </p:spPr>
        <p:txBody>
          <a:bodyPr>
            <a:normAutofit/>
          </a:bodyPr>
          <a:lstStyle/>
          <a:p>
            <a:pPr>
              <a:buNone/>
            </a:pPr>
            <a:r>
              <a:rPr lang="en-US" sz="2000" dirty="0" smtClean="0">
                <a:latin typeface="Arial" charset="0"/>
                <a:ea typeface="Arial" charset="0"/>
                <a:cs typeface="Arial" charset="0"/>
              </a:rPr>
              <a:t>    Setting the promotion budget is one of the hardest decisions facing company Coca-Cola spends hundreds of millions of dollars annually, but is that “half enough or twice too much”?</a:t>
            </a:r>
            <a:endParaRPr lang="th-TH" sz="2000" dirty="0">
              <a:latin typeface="Arial" charset="0"/>
              <a:ea typeface="Arial" charset="0"/>
              <a:cs typeface="Arial" charset="0"/>
            </a:endParaRPr>
          </a:p>
        </p:txBody>
      </p:sp>
      <p:pic>
        <p:nvPicPr>
          <p:cNvPr id="6" name="รูปภาพ 5" descr="coke.jpg"/>
          <p:cNvPicPr>
            <a:picLocks noChangeAspect="1"/>
          </p:cNvPicPr>
          <p:nvPr/>
        </p:nvPicPr>
        <p:blipFill>
          <a:blip r:embed="rId2" cstate="print">
            <a:lum bright="11000" contrast="48000"/>
          </a:blip>
          <a:stretch>
            <a:fillRect/>
          </a:stretch>
        </p:blipFill>
        <p:spPr>
          <a:xfrm>
            <a:off x="1143000" y="457200"/>
            <a:ext cx="7184908" cy="4651948"/>
          </a:xfrm>
          <a:prstGeom prst="rect">
            <a:avLst/>
          </a:prstGeom>
        </p:spPr>
      </p:pic>
    </p:spTree>
    <p:extLst>
      <p:ext uri="{BB962C8B-B14F-4D97-AF65-F5344CB8AC3E}">
        <p14:creationId xmlns:p14="http://schemas.microsoft.com/office/powerpoint/2010/main" val="202458962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1"/>
          <p:cNvSpPr>
            <a:spLocks noGrp="1"/>
          </p:cNvSpPr>
          <p:nvPr>
            <p:ph type="sldNum" sz="quarter" idx="12"/>
          </p:nvPr>
        </p:nvSpPr>
        <p:spPr>
          <a:noFill/>
        </p:spPr>
        <p:txBody>
          <a:bodyPr/>
          <a:lstStyle/>
          <a:p>
            <a:r>
              <a:rPr lang="en-US" smtClean="0"/>
              <a:t>12-</a:t>
            </a:r>
            <a:fld id="{4BE46FEE-C2B7-40A2-9D07-EF1B8D5556CC}" type="slidenum">
              <a:rPr lang="en-US" smtClean="0"/>
              <a:pPr/>
              <a:t>49</a:t>
            </a:fld>
            <a:endParaRPr lang="en-US" smtClean="0"/>
          </a:p>
        </p:txBody>
      </p:sp>
      <p:pic>
        <p:nvPicPr>
          <p:cNvPr id="48131" name="Picture 4" descr="T12-3"/>
          <p:cNvPicPr>
            <a:picLocks noChangeAspect="1" noChangeArrowheads="1"/>
          </p:cNvPicPr>
          <p:nvPr/>
        </p:nvPicPr>
        <p:blipFill>
          <a:blip r:embed="rId2" cstate="print"/>
          <a:srcRect/>
          <a:stretch>
            <a:fillRect/>
          </a:stretch>
        </p:blipFill>
        <p:spPr bwMode="auto">
          <a:xfrm>
            <a:off x="603504" y="342900"/>
            <a:ext cx="8079696" cy="6324600"/>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p:txBody>
          <a:bodyPr/>
          <a:lstStyle/>
          <a:p>
            <a:r>
              <a:rPr lang="en-US" b="1"/>
              <a:t>Tactical Plans </a:t>
            </a:r>
            <a:endParaRPr lang="th-TH" b="1" dirty="0"/>
          </a:p>
        </p:txBody>
      </p:sp>
      <p:pic>
        <p:nvPicPr>
          <p:cNvPr id="2" name="Picture 1"/>
          <p:cNvPicPr>
            <a:picLocks noChangeAspect="1"/>
          </p:cNvPicPr>
          <p:nvPr/>
        </p:nvPicPr>
        <p:blipFill>
          <a:blip r:embed="rId2"/>
          <a:stretch>
            <a:fillRect/>
          </a:stretch>
        </p:blipFill>
        <p:spPr>
          <a:xfrm>
            <a:off x="3019269" y="3809584"/>
            <a:ext cx="3492500" cy="2324100"/>
          </a:xfrm>
          <a:prstGeom prst="rect">
            <a:avLst/>
          </a:prstGeom>
        </p:spPr>
      </p:pic>
    </p:spTree>
    <p:extLst>
      <p:ext uri="{BB962C8B-B14F-4D97-AF65-F5344CB8AC3E}">
        <p14:creationId xmlns:p14="http://schemas.microsoft.com/office/powerpoint/2010/main" val="130198996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quarter" idx="1"/>
          </p:nvPr>
        </p:nvPicPr>
        <p:blipFill>
          <a:blip r:embed="rId2"/>
          <a:stretch>
            <a:fillRect/>
          </a:stretch>
        </p:blipFill>
        <p:spPr>
          <a:xfrm>
            <a:off x="248011" y="254133"/>
            <a:ext cx="8608678" cy="6394733"/>
          </a:xfrm>
        </p:spPr>
      </p:pic>
    </p:spTree>
    <p:extLst>
      <p:ext uri="{BB962C8B-B14F-4D97-AF65-F5344CB8AC3E}">
        <p14:creationId xmlns:p14="http://schemas.microsoft.com/office/powerpoint/2010/main" val="21174356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sz="quarter" idx="1"/>
          </p:nvPr>
        </p:nvPicPr>
        <p:blipFill>
          <a:blip r:embed="rId2"/>
          <a:stretch>
            <a:fillRect/>
          </a:stretch>
        </p:blipFill>
        <p:spPr>
          <a:xfrm>
            <a:off x="485775" y="1356551"/>
            <a:ext cx="7772400" cy="4373497"/>
          </a:xfrm>
        </p:spPr>
      </p:pic>
    </p:spTree>
    <p:extLst>
      <p:ext uri="{BB962C8B-B14F-4D97-AF65-F5344CB8AC3E}">
        <p14:creationId xmlns:p14="http://schemas.microsoft.com/office/powerpoint/2010/main" val="10419233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438156" y="444500"/>
            <a:ext cx="8324844" cy="5845175"/>
          </a:xfrm>
        </p:spPr>
      </p:pic>
    </p:spTree>
    <p:extLst>
      <p:ext uri="{BB962C8B-B14F-4D97-AF65-F5344CB8AC3E}">
        <p14:creationId xmlns:p14="http://schemas.microsoft.com/office/powerpoint/2010/main" val="15748213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sz="quarter" idx="1"/>
          </p:nvPr>
        </p:nvPicPr>
        <p:blipFill>
          <a:blip r:embed="rId2"/>
          <a:stretch>
            <a:fillRect/>
          </a:stretch>
        </p:blipFill>
        <p:spPr>
          <a:xfrm>
            <a:off x="603354" y="649574"/>
            <a:ext cx="8040974" cy="5670029"/>
          </a:xfrm>
        </p:spPr>
      </p:pic>
    </p:spTree>
    <p:extLst>
      <p:ext uri="{BB962C8B-B14F-4D97-AF65-F5344CB8AC3E}">
        <p14:creationId xmlns:p14="http://schemas.microsoft.com/office/powerpoint/2010/main" val="9698460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a:xfrm>
            <a:off x="698552" y="1981251"/>
            <a:ext cx="7772400" cy="4572000"/>
          </a:xfrm>
        </p:spPr>
        <p:style>
          <a:lnRef idx="2">
            <a:schemeClr val="accent1"/>
          </a:lnRef>
          <a:fillRef idx="1">
            <a:schemeClr val="lt1"/>
          </a:fillRef>
          <a:effectRef idx="0">
            <a:schemeClr val="accent1"/>
          </a:effectRef>
          <a:fontRef idx="minor">
            <a:schemeClr val="dk1"/>
          </a:fontRef>
        </p:style>
        <p:txBody>
          <a:bodyPr>
            <a:normAutofit/>
          </a:bodyPr>
          <a:lstStyle/>
          <a:p>
            <a:pPr>
              <a:buNone/>
            </a:pPr>
            <a:endParaRPr lang="en-US" dirty="0" smtClean="0">
              <a:latin typeface="Arial" charset="0"/>
              <a:ea typeface="Arial" charset="0"/>
              <a:cs typeface="Arial" charset="0"/>
            </a:endParaRPr>
          </a:p>
          <a:p>
            <a:pPr marL="514350" indent="-514350">
              <a:buNone/>
            </a:pPr>
            <a:r>
              <a:rPr lang="en-US" dirty="0" smtClean="0">
                <a:solidFill>
                  <a:srgbClr val="FF0000"/>
                </a:solidFill>
                <a:latin typeface="Arial" charset="0"/>
                <a:ea typeface="Arial" charset="0"/>
                <a:cs typeface="Arial" charset="0"/>
              </a:rPr>
              <a:t>S = </a:t>
            </a:r>
            <a:r>
              <a:rPr lang="en-US" dirty="0" smtClean="0">
                <a:latin typeface="Arial" charset="0"/>
                <a:ea typeface="Arial" charset="0"/>
                <a:cs typeface="Arial" charset="0"/>
              </a:rPr>
              <a:t>simple, easy to understand</a:t>
            </a:r>
          </a:p>
          <a:p>
            <a:pPr marL="514350" indent="-514350">
              <a:buNone/>
            </a:pPr>
            <a:r>
              <a:rPr lang="en-US" dirty="0" smtClean="0">
                <a:solidFill>
                  <a:srgbClr val="FF0000"/>
                </a:solidFill>
                <a:latin typeface="Arial" charset="0"/>
                <a:ea typeface="Arial" charset="0"/>
                <a:cs typeface="Arial" charset="0"/>
              </a:rPr>
              <a:t>M= </a:t>
            </a:r>
            <a:r>
              <a:rPr lang="en-US" dirty="0" smtClean="0">
                <a:latin typeface="Arial" charset="0"/>
                <a:ea typeface="Arial" charset="0"/>
                <a:cs typeface="Arial" charset="0"/>
              </a:rPr>
              <a:t>memorable, stick to consumer’s mind, </a:t>
            </a:r>
          </a:p>
          <a:p>
            <a:pPr marL="514350" indent="-514350">
              <a:buNone/>
            </a:pPr>
            <a:r>
              <a:rPr lang="en-US" dirty="0">
                <a:latin typeface="Arial" charset="0"/>
                <a:ea typeface="Arial" charset="0"/>
                <a:cs typeface="Arial" charset="0"/>
              </a:rPr>
              <a:t>	</a:t>
            </a:r>
            <a:r>
              <a:rPr lang="en-US" dirty="0" smtClean="0">
                <a:latin typeface="Arial" charset="0"/>
                <a:ea typeface="Arial" charset="0"/>
                <a:cs typeface="Arial" charset="0"/>
              </a:rPr>
              <a:t>measures by a day after recall</a:t>
            </a:r>
          </a:p>
          <a:p>
            <a:pPr marL="514350" indent="-514350">
              <a:buNone/>
            </a:pPr>
            <a:r>
              <a:rPr lang="en-US" dirty="0" smtClean="0">
                <a:solidFill>
                  <a:srgbClr val="FF0000"/>
                </a:solidFill>
                <a:latin typeface="Arial" charset="0"/>
                <a:ea typeface="Arial" charset="0"/>
                <a:cs typeface="Arial" charset="0"/>
              </a:rPr>
              <a:t>I = </a:t>
            </a:r>
            <a:r>
              <a:rPr lang="en-US" dirty="0" smtClean="0">
                <a:latin typeface="Arial" charset="0"/>
                <a:ea typeface="Arial" charset="0"/>
                <a:cs typeface="Arial" charset="0"/>
              </a:rPr>
              <a:t>interesting, employ new story, has new information to tell</a:t>
            </a:r>
          </a:p>
          <a:p>
            <a:pPr marL="514350" indent="-514350">
              <a:buNone/>
            </a:pPr>
            <a:r>
              <a:rPr lang="en-US" dirty="0" smtClean="0">
                <a:solidFill>
                  <a:srgbClr val="FF0000"/>
                </a:solidFill>
                <a:latin typeface="Arial" charset="0"/>
                <a:ea typeface="Arial" charset="0"/>
                <a:cs typeface="Arial" charset="0"/>
              </a:rPr>
              <a:t>L= </a:t>
            </a:r>
            <a:r>
              <a:rPr lang="en-US" dirty="0">
                <a:latin typeface="Arial" charset="0"/>
                <a:ea typeface="Arial" charset="0"/>
                <a:cs typeface="Arial" charset="0"/>
              </a:rPr>
              <a:t>l</a:t>
            </a:r>
            <a:r>
              <a:rPr lang="en-US" dirty="0" smtClean="0">
                <a:latin typeface="Arial" charset="0"/>
                <a:ea typeface="Arial" charset="0"/>
                <a:cs typeface="Arial" charset="0"/>
              </a:rPr>
              <a:t>inked to the brand, cannot be mistaken to other brands/products</a:t>
            </a:r>
          </a:p>
          <a:p>
            <a:pPr marL="514350" indent="-514350">
              <a:buNone/>
            </a:pPr>
            <a:r>
              <a:rPr lang="en-US" dirty="0" smtClean="0">
                <a:solidFill>
                  <a:srgbClr val="FF0000"/>
                </a:solidFill>
                <a:latin typeface="Arial" charset="0"/>
                <a:ea typeface="Arial" charset="0"/>
                <a:cs typeface="Arial" charset="0"/>
              </a:rPr>
              <a:t>E = </a:t>
            </a:r>
            <a:r>
              <a:rPr lang="en-US" dirty="0">
                <a:latin typeface="Arial" charset="0"/>
                <a:ea typeface="Arial" charset="0"/>
                <a:cs typeface="Arial" charset="0"/>
              </a:rPr>
              <a:t>e</a:t>
            </a:r>
            <a:r>
              <a:rPr lang="en-US" dirty="0" smtClean="0">
                <a:latin typeface="Arial" charset="0"/>
                <a:ea typeface="Arial" charset="0"/>
                <a:cs typeface="Arial" charset="0"/>
              </a:rPr>
              <a:t>motionally involving</a:t>
            </a:r>
            <a:endParaRPr lang="th-TH" dirty="0">
              <a:latin typeface="Arial" charset="0"/>
              <a:ea typeface="Arial" charset="0"/>
              <a:cs typeface="Arial" charset="0"/>
            </a:endParaRPr>
          </a:p>
        </p:txBody>
      </p:sp>
      <p:sp>
        <p:nvSpPr>
          <p:cNvPr id="6146" name="AutoShape 2"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48" name="AutoShape 4"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0" name="AutoShape 6"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2" name="AutoShape 8"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4" name="AutoShape 10"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6" name="AutoShape 12"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4" name="Title 3"/>
          <p:cNvSpPr>
            <a:spLocks noGrp="1"/>
          </p:cNvSpPr>
          <p:nvPr>
            <p:ph type="title"/>
          </p:nvPr>
        </p:nvSpPr>
        <p:spPr>
          <a:xfrm>
            <a:off x="342900" y="407233"/>
            <a:ext cx="8645317" cy="1143000"/>
          </a:xfrm>
        </p:spPr>
        <p:txBody>
          <a:bodyPr>
            <a:normAutofit fontScale="90000"/>
          </a:bodyPr>
          <a:lstStyle/>
          <a:p>
            <a:r>
              <a:rPr lang="en-US" dirty="0">
                <a:solidFill>
                  <a:srgbClr val="FF0000"/>
                </a:solidFill>
                <a:effectLst>
                  <a:outerShdw blurRad="38100" dist="38100" dir="2700000" algn="tl">
                    <a:srgbClr val="000000">
                      <a:alpha val="43137"/>
                    </a:srgbClr>
                  </a:outerShdw>
                </a:effectLst>
                <a:latin typeface="Arial" charset="0"/>
                <a:ea typeface="Arial" charset="0"/>
                <a:cs typeface="Arial" charset="0"/>
              </a:rPr>
              <a:t>How to evaluate good advertising?</a:t>
            </a:r>
          </a:p>
          <a:p>
            <a:r>
              <a:rPr lang="en-US" dirty="0">
                <a:solidFill>
                  <a:srgbClr val="FF0000"/>
                </a:solidFill>
                <a:effectLst>
                  <a:outerShdw blurRad="38100" dist="38100" dir="2700000" algn="tl">
                    <a:srgbClr val="000000">
                      <a:alpha val="43137"/>
                    </a:srgbClr>
                  </a:outerShdw>
                </a:effectLst>
                <a:latin typeface="Arial" charset="0"/>
                <a:ea typeface="Arial" charset="0"/>
                <a:cs typeface="Arial" charset="0"/>
              </a:rPr>
              <a:t>The “SMILE” APPROACH</a:t>
            </a:r>
          </a:p>
        </p:txBody>
      </p:sp>
      <p:pic>
        <p:nvPicPr>
          <p:cNvPr id="2" name="Picture 1"/>
          <p:cNvPicPr>
            <a:picLocks noChangeAspect="1"/>
          </p:cNvPicPr>
          <p:nvPr/>
        </p:nvPicPr>
        <p:blipFill>
          <a:blip r:embed="rId2"/>
          <a:stretch>
            <a:fillRect/>
          </a:stretch>
        </p:blipFill>
        <p:spPr>
          <a:xfrm>
            <a:off x="6625288" y="978733"/>
            <a:ext cx="1983074" cy="1665472"/>
          </a:xfrm>
          <a:prstGeom prst="rect">
            <a:avLst/>
          </a:prstGeom>
        </p:spPr>
      </p:pic>
    </p:spTree>
    <p:extLst>
      <p:ext uri="{BB962C8B-B14F-4D97-AF65-F5344CB8AC3E}">
        <p14:creationId xmlns:p14="http://schemas.microsoft.com/office/powerpoint/2010/main" val="101204159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90500" y="191124"/>
            <a:ext cx="9543737" cy="1143000"/>
          </a:xfrm>
        </p:spPr>
        <p:txBody>
          <a:bodyPr>
            <a:noAutofit/>
          </a:bodyPr>
          <a:lstStyle/>
          <a:p>
            <a:r>
              <a:rPr lang="en-US" sz="5700" dirty="0" smtClean="0">
                <a:solidFill>
                  <a:srgbClr val="FF0000"/>
                </a:solidFill>
                <a:latin typeface="Arial" charset="0"/>
                <a:ea typeface="Arial" charset="0"/>
                <a:cs typeface="Arial" charset="0"/>
              </a:rPr>
              <a:t>LET’S PRACTICE “SMILE”</a:t>
            </a:r>
            <a:endParaRPr lang="th-TH" sz="5700" dirty="0">
              <a:solidFill>
                <a:srgbClr val="FF0000"/>
              </a:solidFill>
              <a:latin typeface="Arial" charset="0"/>
              <a:ea typeface="Arial" charset="0"/>
              <a:cs typeface="Arial" charset="0"/>
            </a:endParaRPr>
          </a:p>
        </p:txBody>
      </p:sp>
      <p:sp>
        <p:nvSpPr>
          <p:cNvPr id="6146" name="AutoShape 2"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48" name="AutoShape 4"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0" name="AutoShape 6"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2" name="AutoShape 8" descr="data:image/jpeg;base64,/9j/4AAQSkZJRgABAQAAAQABAAD/2wCEAAkGBhQREBUUEBQUFBQVFBUVFBQVFBcWFBQUFBcXFxcXFRUYHCYeGBkjHRUUHy8hJCcpLC0sFh4xNTAqNiYsLCkBCQoKDgwOGg8PGiwkHyUsLCwsLCwsLCwsLC0qLCksLCwsLC0sLS0vKSopLCwtLCwpLCwsKSo1LCwsLCosLCwsLP/AABEIANwA5QMBIgACEQEDEQH/xAAcAAABBAMBAAAAAAAAAAAAAAAAAQQFBgIDBwj/xABGEAACAQMCAwQGBgcFCAMBAAABAgMABBEFEgYhMRNBUWEHIjJxgZEUQlKhscEjM2JygtHwFTRDU/FEZHN0g5Ki4QglYyT/xAAbAQEAAgMBAQAAAAAAAAAAAAAAAQIDBAUGB//EADQRAAIBAgMGBAQFBQEAAAAAAAABAgMRBCExBRITQVFxYaGx0SIygZEUweHw8QYjMzRCFf/aAAwDAQACEQMRAD8A7jRSUUAtFU3VvSnawytFDHc3jxnEgtITMIz4O+QueR5AnpUrwnxlb6lGz25cGNtksci7JY28HX58wSOR8DQE7RSUUAtFJRQC0VBcS8Xw2QCtukmcZjt48GV/PnyRB3uxAHv5VSrj6XqJP0p9kJ/2aFmWEDwmlGHmPiOS/smobSJSuWzU/SFaROY42e5lHIxWy9qynwdwRHGf3mFREnF9/N+pgt7ceMztPJj/AIcW1Qf+oaaW0cMKhIl345BIwFjX5cvlToGZum2MeQyfmf5VzMRtXD0MpSz6LNm7TwVSSu8l45fqYBb9/wBZfyLnuht4Ix8DIsjffSjSZu/UL/P78A+4QYraukO3V5G9xIH3VmOGT4SfM1of+4pfJTkzL+DgtZr7fwYrZXK+xqdyP+LFayD4/oVP305jv9Sj6NZ3ajuKyWsh/iBlTPwFNm0Fl6GVfi1a+ymT2XDeTDn8xg1eO3aN7VIyj3RDwN/kmn5ErHx9HHgX0M1mem+VQ9vn/mIiyKP39tWWC4WRQyMGVhlWUgqwPeCORFU2HX2XlMpXuJ9pT8etYw6EgPa6dL9EkY5KoA1rKf8A9LfIQ5+0mxvOuvQxVKur05JmnVoVKXzIvFFVzS+Kz2i299GLe4blGQd1vcEf5EpA9bv7NgGHmOdWKtkwi0UlLQBRSUUBzp7Qao8096S1pFNJDb2gdljfsHKPNMFI3sWVtoPJQOhJpzaW39lXVusLN9BupOwMLMzrb3DAtE0JYkqj7SpXOASCPCo+zLR/TLX60V/KwH/43v6eI+7cZF961NcWJvm061HtPdpOxx0jsV7Vj5Zbsl/irEm99k8i50UlFZSBaKSloBKp/pR1d4bNIonMcl3PHaq4OCna53EHuOFIz3bquFUP0z6U8um9tD+ss5o7oDxEWQ3yDFv4KAmdC0WOzhSC3XbGgAAwMsQACzcvWY9Sf6EVwVGHvdUuF/xLtbckf7rGEPLHI5Y+/rVp0q7WeKOaPmkqJIp/ZcBh+NVj0SuGs5m73vrtm/eMp6/DFUirAtqscYOflk1lk+fyrfiirg0K7cuvyqt8XcYmBvo1oFe6ZQWLc47ZD0klx1J57U6t15AZp1xlxMbSJUhAe5mJSBD7II9uWTv7NAQT4kqvVqqel6etvGZJCZHdixZvbnlbq7/kOgAAHICsdSooRbbLwg5uyMLDR0hDS3DM8khy7uczTt3bj3KO5RgAdMd8iIXmxv8AUTujXw/a8a2Wdmztvk5ufko8B4VNwwhPf4147FbQq4tuNJ7sOvNnYhThh11l6dvcbWekgDptHh309CInQZPzpRk1sSCsFKEKfyRu+rMNSbl8zNf0ph05e/x+VBuH8T8h/KnIiFLsFbfFqPma/wAPQZCd+mT3d2T0591YvIT7QB+HP54p8YxWDQ1SUpvx75lk0RMtsrDly8j0+dR0untE26I7T3r1VveKn5IabyJ48xXPneEt+n8L8Dcp1GlbVdGNYbuK7ja3uowwYetG/POOjKevLqCMMOo8ays9Tk090iu3Mtq5CQXbnLxseSw3Td+eiy9/RufMtb2xDcxkEc1YciDTrTr5Zke3uVVtylXRhlZEPInH4j416XZm1fxH9qrlP1NbE4VJcSnpzXT9C20jnlyqrcPXr2swsbhi6sC1lMxy0kajLQSHvljHMH6yYPVWq1V3zmjfcR48/wAflWnUNRWCJ5JmCRopZ3bkFUdSTj+vup9iqbx2wlubG2cZiaSW5mXudLKPeqMO9TI8Rx+zQEXabppzdygo9yII7eEj147aNzIryjHOR2YnHcCB44neIrCVZobu3XtJLdZEaHoZIJdhcRnGBKDGpHjzHhWfDNmZGa5l5sxIXy8T+Q9xqxVhjJvMl9CM0PiKK8j3277wDtdcYeNx7SSKeaMOmD+HOpiuc6lw/nU5v0ssE8kQuLa5hIV9qFY5oJVxsnRWMTgOCcSkZ5U/teNJrMhNWVezJCpfwg9gSeQFxHzNu/TnzU56gVkUkQXeisY3DAFSCCAQQcgg9CD3ikqwK3xLxwttMttBE93eONy28ZA2p9uaQ8ok8z/7qK1biPU2gdP7I3NIjJyvIXj9cFfW5Bsc+Yx8abeikCS3N24zcXckslw59rcsjosfkiBQAOlHpB0u9t45byxv50KeubZ0WaNskAJGu0lckjkQ3XqBVN67BYOANBlsdOgt7hw8kakErnA3MzBQT1Cg4z5VV2jn0G4nmVDPplxKZ5Qn66zkf23C/Xi6dOgA6Y9Zzw/xvqcturS6RMZMes3axQKx8RHMQy58OdTen8RpeJLFJFJDLHhJ7eYDcqyA4OQSrow3YYcjg1DbWYLJbXKyIrxsGR1DKw5hlYZBB8CCDRc3KxozyMFRFLMx5BVUZJJ8AATVR9Ek5Olxxscm3kntyT4RSsF+SlR8KT0j3u9YbNf9oYtN/wAtBhpAf32MUfudqvcEDpshu5pL2fK9qB2atyMNqvONPJm/WN5tj6oqStUMr7yPKNfsr4+/+u6tU68ljH1vWfyA6D+vCpiyiwM/L3V5HbOKdSosNF5ay9js4WnwqfE5vTt+vp3HMSBRy/1rfGmaZ3l/HBG0s7rHGgyzMcAD+fdjqc1SYfSrcXbsmkafJcKpwZpG7NM/gPHmwPlWtQw86q+FfCvojDUqKPc6YkeKzqgx8aapB617pTGP6z2sqyuo8eyBJPzFW3QeIIL2ES2zh0Jwe5kYdVdTzVh4GtqVGUFfl1Wfoa+9ckaKKKxAKiuIeJrexjEly+3cdqKAWkkb7MaDmx5jyGeeKlap/DYhYTaxesuCZFtmfmLe0jcxrsX/ADJCCxIyTvUDrg7mEw3HnZ6LUpOW6hu/Gt843QaNdNH3GWRIXI/4RBNZaJ6QILmb6PNHLaXX+RcLsZv3G6N9xPcDV60nUPpEKS7HjDjIR8BwMnG4AnBIwcZ5ZxVX4r0m01ZpbKYGO5hXfBKRh15Ke0hYH1kDFQy8j0yBlWrq1dl0ZxaSs+pijiLWd9dPHsPJY6i723PJk5Opyp/KmHAeuSzxS295/e7OTsZz9vGdknnuCnn34z31OTpXiMXRnhqnRxZ2qFW6uYXMAvrXaG7OVSHik6mC4j5ow8QD1HerEd9TnDGt/S7dXZdkqlo54/8ALnjO2RPdnmD3qynvqtWUvZTj7MvL3OOh+PT4inVpL9G1Md0V8hU+Au7dcqfIvCGHvgFe42di1iqCnz0fc5uLo8KeWjzX78Cc4o14WVpLcMpfYvqoOryMQkafxMyj41VtC0Cd5/pF5M0s/ZSxnnthi7UDclvEByUFVBdiS23NbvSTfiRYrKAGW7kmgmSJfqxwyq7STN0jjwpGT1PQHnibtZcMc+Pd5VuVHY1UbuHFxaxjvw2ffubNSVNZb6KJQZHSMM20FmVAXbJwCSMscMce+sL7WYIYzJNNGiAZLM6gfjzqqWRDIHio/wD9+n7faDXef+Ebc7vhv7D4kVm/XorqfVkjYAhkJwdynkV59e7vrTazQ3T/AE6GUTLJEI4iOSxxg7nXHUOz43ZwfUQY5c1ukPtwk5XmR9ZfPzX+jVJPMvEj/R/d7J72GxzNYxSp9HJJ2RO2/toonb2kUhDgchv86KrN7qN4l5OeHVEsT9m10FAa3S6w27siTtJI27tvgM0VsrQoO+FeIhbS6iwjlezTUJNjxpv7PduMzbAdxiVgp9UHAfOOtdO0zU4riJZYJEkjbo6MGU/EdD5da5bomonRpzZ6gvZRyTSvbXf+DKHbdh2+o4yOvTvwME2O64EjaUz2U81jK/ORrcjspfOSE+oT58uvfWJ65kl5rn0eqJc6vPJbnfHDaLbyyLzRpzMZAgboxRd2cdN2KLjgEz/33Ur64T60XaLDG48GWMcx8qjJLaHT9QtoLFBHHcRzfSIlZioESgxzEMTtbO5M94PkKiWgRN+h8/oL7wGqXYHu/Rn8zTO6m7fU7qXqsRjtI/dEvay/OSXb/wBMVJeiSPGnvIeXb3d1MM9cNKVB+SCq7w9MTa9qfamaec+OZ5XkH3Mo+FXm7RLQV5WJex9Z3fxO0e5eVTUXQYqJ01MIo8qmbRM184jUlWryl1Z361oqy0WX2IbizgddTEKSzSJFG5d40xiUkADJPsketg8/aNWbT9Ojt4ligRY40GFRRgAfz8+prakeK2V2U5RiqbeSOVKzdwqFXhdEvfpcLGJnUrcIoGy4GPUZx3SKee4cyMg9amqKlSa0K2CisRIKC48aiwFYcq5PresCLTdKiYerDDPJNH0JuNOjCGNvMSMze9Aa6v2gxVZ4j4Btb0733xSesd8bYyXTs2LxsCjErhScZIAGeQro7PxSw87yWWXka2KoutSlBc019zkeh+n28t4WjeOGU5YxswZezyc7SFPrKO7ofM1YeGuKZLtbS7f9et9DGxAxuMsixSYHcGjlPLxHkKhdV/8Aj9cqxNtPDKncHLRyHyxgrn+IfCpjSeBdRjaCGCFbeKHc/bzSROTOwI7YRxM24oGYovIZ2knliu9TxtG0pOazX1ObisI5yoxpq27JPwSS0+uhaeHUEutarPH+qDQW+R0aaKMCT4qRj41ZLhay0Dh6OytkghyQuSzNzeR25s7nvYn8h3Ut2cA14nadRVZyqcvY9FhssiG1CLKnHUcx5EcxWPFrs+nNPDymhCXcRxnbJB+kIx35USLjwY1lNy99ONIw1uUboGdD+63P8GrL/TtXdnOn1V/sbWOp3pKXR+v8ETpZitInZZe1klAlu72Q4ablnkT7EQHQdMVs0eK91AdrbS/QrUD9FI8Cyy3P7fZyY2RfZ7269MVF8AcFvdwxPqBX6NDhI7cNnt3gOztLj9kFOUfeRk+B6zvAHdgV6+MM7yOK30Kpb+j5ZHV9Sne/KZ2RyxxpbKWGC3YINrNgkZbOM8sU+teANPicPHZWysDkHsUJB8Rkcj7qnRKMZzS9oMVlKlN4h4Rljke60zaJH9a4tWO2G6/aB6Rz+D9D9bvNQmn8XxF928QSRt+linIjkiP1hIjHpjvGQfGumiQeIphqPDttcMGuLeCZl9lpIkcj3FgSKxygpZkp2Kz6NSGa+ktwRZSXRe0yCA2UAmaMHpGZAcd3WirqiAAAAAAYAHIADoAKKyEHKvSrYpHqFvdXidrZNCbZty7kt5WcsJGXuDA7dw5jb7q3Wel6hYoo05Uv7NsGOKSYRzQKeipMx2yRc+Wckfeekajp8dxE8UyLJG6lXRhkMD/XXurkHAcd/C91HpssEtpFcyxQRXZkDYQ89jxj1Rk9DyPXAzWOS5klqmtNSnT9MYbFCMHs5DcXH8LFVjQ47/WNc/8ApJt9QubKyEk91ddgqSSPu7P1W7VpG6qFBD8h4eHO532g63eZFxdWtlF3/RleSXH7z4x7wwrR6GNIhgl1BVHayRXPZG8YevKpAJQ5JwVZTnB55GegqEswXaz0oWViIozlYICASObFEJJI8zk/GqBo8hWwtv8Al4fHnlE6+NXXjHjWys4nS6nRXZGURL68p3KQMRrzHXqcDzqiaQ+7T7U/7tFn4Rrn8DVMTfhyt0foZsPbiRv1XqWi26D3D8BUranFRVoeQ9wqUtzXzjD1JOd2dmsrElEazrSkgA5kDJAGTjJPQDzrdXbjmjlvUKRlzS0VYg1mM0dn5/1862UVbfYsahEc9fD7qXsvP7q2UU32LGvsvOtlVaD0gRHVZNOkRo5FAMTsRsmygcgd4OCcdc7T0PKrTUzjJW3u4VuRi/So29FST9KjruuZj8qTM9HUhbkVlpr4jl7sOp+agflSXRpu7Ytpj4ui/cp/OrbAv+JXZm/iv9d/T1Jf0fOXtG6erd3iD3C4kwfPr99WfsPP7v8A3VX9Fq//AFwb7dxeP8Dcyj8qt1fQDzxoEB8fu8Ky7Dz+6ttJQGrsPP7q3UUUAUUlFAFcj4z0KWw1KBtJl7Oa/lkaW3kG63JRd8k3LmnXnjmc8vCuuVzfie7SDiG3kumEcT2MkcDudsfb9rl1LHkCUI6+K1WWgNHF2m621k7Q3EDOAMx20MiysCQG2PI7cwCTyAPLlzqA0LhrVnthBHs0m0HOTa2bmRjjc8sxOQx8iuBgbcCum6jxjZ2ce65uYUHUDeGdv3UXLN8BVQudQv8AVWxp9uba3J/vV4CpYfait+p8ieXuqmdsiSNtdG0zSl7U7ZZQcm4uDy3d+0Hmx9wGfOk4JuEnsECHKq80anGPVEjbOR6eoyVa9C9EdrC4luy19cf5lxzRT+xD7Kj35xTTUrb6PqkyYwlzHHcJywN8QWCZR/CLdv4jUOGWZeMrPI2aXJlF8RyPvFTFu1Q6J2czL3N66+49fvzUnA9fOJ03QxEqb5M79Vqa3lzzG3GXCq6lZPAW2NkPE/2JVztJ8uZB8m8apfB3pBm0+T6Drm6Nl5Q3D5KsvQBnHtL4Pz8GxiunQPSappEN1GY7mJJUP1XUHB8R3g+Ywa72Hrrh8OauvNdjkVI2ldDm3uVkUPGyuhGQysGUjyYcjWyuT6j6Lfo0rHTLu4sznO0OzRnI6HBBx791ZovEtuAVNveL3ZEYbHmD2bZ+JrJRpwxMnGjK7Wqaaa/LzImpQSclqdVorlg9Imsxcp9HkfziWYD5gOKfW3pPvG9rRb8HyVyPmYhWZ4Cuv+fNFN+J0WiufvxjrEwxa6OyHua4mCj4qdn40zm4P12+/vt7HaRHrFbZ3Y7xlcZ+Lmrw2dWlrkHUQz9MWnQTywG2l/8As0ZViii9aR1Dbhvx+q2HLhmIx63vDjhv00xr+g1dWtrmP1XfYTGxHeyqCUY9cAEd4I6DdeaFbaDalrVDLdzsIYS+Glmmc+qO4BAfWIGOgBySKtHD/B0UNmkFwkc7EmSdpEV+0nk9aRzuHPnyHkoraxNOlQpRhO8ny5NFItyd0NLv0paYibvpkZ8lDs3/AGquaaaXxFPeSb0tzDaAHDzgrPM3cY4wfVTvy2c93lOw8N2kLboba3jb7SQxqw9xAyKyuHrzmMqUtxxitebfokb1GMr3ZE3LVG65eCKyVjyDM8p/dQH8ttP79e5fachV955VA8XQ/SbmGyj6O8dvy7k9uc/CNX+VbP8ATlD4pVfobOPmlSjHq/Q6BwDYGHTLRG9rsEZ/35Bvf/yY1P0KMDlRXsjhhRS0lAFFFFAFLSUUAUy1fRYLuPsrmJJUJztdQQD4jwPmOdPqxdsCgIHR+AbC0bdb2sKOOj7dzj3M+SPgan60iU++lMx7qA21VfSHp5NulzGpaSzftsD2nhIKzoPfGSwH2o1qxrOSPz99L2px/X4UBSpSJYFliIYxgOCPrxMM5HiMYPw863WswIBHQ0ysrc6fcmD/AAX3SWvlGTmS3/6ZOV/ZI67TTi5t+wcFf1Mhyh7lbvQ/l/6rye3cC3bEQWa17dTsYOqpx4T15fmvz+5LwSU+ikqGhlp9HNXFw9bIVaZB8YXM8KPLbwduwKkR7iu5B7W0gc2x3fj0LrhH0n2N8AqyCGfo1vMQjhuhCk8n5+HPxApxNrSSK6IQxBCsMg7TyOCAcg4xyPjXC+LrP+0NQmNvEXEbCI9mi+uUHrSO55dSRk9Qo5129jVoQq1IJZP4nLS3g/vka+IhKUYt66JHp6ivNdno2tWPKOW6jQD1UWTeoBXIJj3EAZI6A5xW7TOPtclcRw3TyN1wbaHkByO5inI58Tg+NenVWm02pLLXPQ0nCSyaPR1NtR1GKCNpJ3WONRlnchVHxNcUvbriLYTJcEAgkBEtkYYBP2Qc+4/GqfoHC1zq93tuZ5pNpBlldmfs079hYkHPRccs92BUKvTabUllqHCS1R1ThYnVtQbUnBFtBuh09GGMnpLOR4noPl1Sr9I+KZ2cCQRJFCoSONQiKO5VHL8OveaHnry2MryqSc3+0bNOHIxmkrEW2VLNTeaWmd3evJiGPkW9o/ZXvJrk05RqVNy129F4nQjTdssur8BrHOAXnb2YgVjH2pDy/PHx8qa+jjTTPeTXj81h3QRE/Wmchrhx7sJHnx3imfEFy0jxWlnzdmKRd4z/AIk7+KICW8zy+sK6Noukx2dtHBEDsjUKM9WPVmY97MxLE+JNe3wOFWFoqmvr3OZia3Fnfly7EhRWkSn30pm8q3TWNtFaFnOPz99L2xx+dAbqK0ifyrfQCUUtFAJQRS0UBgYx4UuweArKigMOzHgKg+LOM7TTYw924UtnYijdJJjrtUdwyOZwBkc+dT9cN9NdmYdXsrudS1rtSMnGVVo3dmBHucMB37W8KAd8Relm3vISn0G/Vch4rhY13xSLzSRBnBI8N2CCQeRqU4D43h1CBo5Mbhymj6EHoJUHUKTg+Knl4ZfWpV1DowZWAKspyGB7wR1FNNQ4YSRu1j/Q3C80uEUbwfBx0kQ9CrdR4dawuW9k0ZlFxzTJSWNrdgrndGf1cncR4N4H+h5PY5cj31DaVxEd30a9RUlYHCdYpwOrW7Hr4lD6y/fT17Jo/WgO9O9CfXX3Hv8Ax99eTx+x5QbqYfNc4+x1KWJjVVp5S8n7PyIDinhWZj9L01hHdqu115bLlB0VweW8dxPkMjAIpvAfENvaRG1u91vcCRjJ2ylQzE8st3YGPax99dTtdSVuWcHvB5EGsNV0O2u1xcwxy45AsvrD91x6w+BrQo4uPD4FdPlmspZad0ujLSpzpz34/Z6ZjHiuwbUbcmyuIYxKEErlx+jQcn2kHnkDkfM9Kgm4m07SYext5V9UYYp+knlbvJI9nPgSPyDhvQ9ppOQkqj7Imbb/AOWT99TGkcA6fbENFbRlhzDyZlYHxG8kA+7Fb8sRh3Frelm7uySu+93b92snYxJzT+VZZK+ZQlgv9cO2FDaWR9qaTO6UeXQv+6vq+LV1Thzh2GwgEUA83dubyPjBZz+Q5AchTsz1raetWpjY7nDgt2PRerfNkcOUpb0ndjiSQeVNZJabXN+qjLECmwWSUZ/VR97t1I/ZH9fGtSEa2KluUlc2Y01Bb0nZBPclm2RDc5+SjxJ7hTHVtSS0iKqSzsQrMoy8sjcliiUcyxPIAefmay1DWEgCwwK7ySnCRoN085HXA7lHexwqjwqb4U4MMbi5vdr3OCI0XnFaq3VY8+1IRyaQ8z0GB19ds3ZcMIt6Wcnz9jn4nFb63IZR9e/sZcD8KNbhri5A+lTKAwBysEQOVgQ9+DzZh7TeQFWuilrsmgYGMeFLsHgKyooDDsx4Uu0eArKigMdg8BS0UtAJRS0UAUUUUAUUUUAU11PS4rmJoriNZI3GGRxkH+RHceop1RQHEOIeGbjh6U3Fnvn01m/SwMSWgyeoPcPB/g2eRN30XUYruBZrdt6OOR7we9WHcw7xV1liDKVYBlYEMpGQQeRBB6g1xfWdJbhy+FxBubS7lws0fNvo7noR7uZU94BU9xNXG5ZSsT3FWoW0K9nqS4gkP6OUozIHHPaxQbo5B1DDGR0IINMLDVWTnaXEeoQ9yCZBeIPAEkCb3NtbzNXPVtFhvbZopAJIpUGCpB5Hmro3iOTA1z3hXhGyedtL1W2iNzGC1tcIDCbq354bMZG6RQDnOTgHqVJNUizZPRarb3TbA22YdYpVMU6/wNhviMis+wmjPqkkefP8Kw1D0CWkgAS4vEA5qplWRFPkrLkfOsrH0U3kHKHV5to6LNbrMPd60nL4YrWr4GjX/wAkUzNTxVSmrJ5dNUbkvph1VT8cfjW5b2U9Iv8AyH863twxqK+zcWU379vLEfmkrD7qwOi6n9iw9/b3A+7sT+Nc57BwzfNfU2Px8ucV5+4KLhuiKvmzD8s0Gxc/rZlHlGMn5n+VNNU0PV1iZoVsGkHsxgzEt7ncooPvqsw6sAwTWLm+snJxs7BbeBj3hLiMOzDz3rWWnsXCQzcb92UePqP5Ul9Pe5abzUbWzAaQqpPRpmyzH9hOpP7ozUZo2tSau7LYyxIinDzSlWlHnFaA5/ik2jyarHw7oFkq9tZrE+7/AGhX7aRvfOxZvhmmXEHo3tbl+1CtBODkT257OQN4nHJj5kZ866kIQprdirLwNWc5Td5O7LPw9wpBZgmMM8r/AKyeQ75pP3m7l8FUBR3CpmuU/wBs6vpQ3TldStE5swGy7jQdWI6Pgc/rHzHWulaRqsd1BHPA26OVQ6HyPiO4joR3EGspiHlFFFAFFJS0AUUUUAUUUlALRRRQBRRWEg5cqAyBozWgxn/SlMZ/o/zoDdmjNN1jPTH8qqmpcau0722nW73k0RAmYMsdtC32XlY83GPYXwIz1AAulQfGcds9nJFettimHZdCzl25p2aqCWcEbgAD7Oe6qreX3ECKWS2s3PUIrHcPIlpgDXM/SHx/fyCGPUbIW7xmR0yG7J2IVQ4Rwyvt9YdWGJDyzg0BYvRf6Q4LOGay1C4Vfo0rLBIQ5V48nKrhSRggkAjOHx3VGekv0gQXstrHpYd7mOdWiuApjKs3qqke7BO5th5gD1R1zXNNbt1R9wlErOWbk/aYXPqs0gAyW5nBAI5ZA6VHQzsjBlJDKQwI6hgcg+/NRYHqH0QceSalautz/eLdwkjABQ4YHYxA5BvVcEDl6ue/Av1eaDxhbbJLywuptNvmXdPbBGktrmQcyY8AhMksfX5DJHLqereib0iHVbVlm2i6hwJNo2iRG9mQDu6EEDlkd24ASDoANFaDGf8ASgxn+jQG/NQXF/FNnY25a+ZNjAgREB2l8ljPtd3kM8yKpMnpVlubx7TSbcTspKmVmIQbeTScsARg/WJ9buHMZnNC9GqJL9K1Bhe3hwTJIB2ceOaiGM8lA8ceYC0BRNE4Sur+7F3p0B0W2P1wzdpOvcfo+dmPAYC8+rV16O1kQAO4kGPbKhHzjqQo2nPkFqK4r47tdNUfSZMyHG2GP1pnPdhAeQPi2B4Gq5Bq2u6id1vDBp0B9k3CmSdh47COXjgqPeagFq1W6jgjaWZlSNBl2Y4AA/Py76Z+ieyaLSYAylN5llRD1WOWV5EH/ayn41G2Poo7SVZtWu5b9kO5YmAjtlPj2IJB+4HvBroAFErEt3FopKRxy5VJAoNFaCh/0oMZ/o0BvzRmm6xnpj+VZdmf66UBvopuIzW+gFooooAopKKAWikooBvqMxSGRl6rG7D3hSR+Fea+D+IdZtrNhp8ZljldpS6RLcSq5wrFgpZlJ2j21r0veWoljeNs4dWQ464YEHHzrkMnojaJVDWNvcFAFWe2u5LWdgowHaN12Bz1PrYzmgOTaxxdqhc/Sbm8Vvss8kQHuQYA+VMJJby8K7zc3LLnYCZJtucZwDnGcDl5Cuz3GlPb4DycQweCpcwXCD3BJCcfCmxSNuUl9xGw71CSLnyztIqbMi6OXRejzUGG5rWWNftz4t1/7piorOHgtAQJ760Qn6kTPdSfAW6MhP8AGK6VHw/Z53Q6bdXMvdLqU+xAfFkRiz+7Z8RU7pdpcQL+iuRAxPsW9papbgfZEZjLkeZkzUqDZDmkc70/0aIwylrql0e4tHFYQn+OUyMR8BVi4M4Ym07WbZ9kUAm3Qm0jnaabsjE7GWQnltVkjJPIZxgVebeye4OLvUrnB+pFHFag+RkQM+Pc4q06Hw3bWgP0WJE3e04y0knfl5WJd/iTVWmtSyaehK1xPjfi6TUHu1Esltpdk3Z3EkQ/T3UxbYIo+7BbI8APWbOQB07jnVnttPnli5OFCI2cBHlZYlcnwUuGPkprzPr817p9vJplwoWJ5/pG/bkykALlZO9PVU4xkEc8cxQDz0bekgaRcTMITJBNgFS47VAhYoQ+3DHDEEYGevKrxqnpwmvt0OnRtb+ozNKV7a4IGBtghXlu59cnABPLGa4dSg0BY7K+ltbqSW5UyOWljE7PMf0ykBnSWORGZh47jjdnB5V27QPTZYx2MP0u4L3ATa4SORmcoSgkJ2hQXCh8E8t1efn1tjAISqcl2B9p7Ts+0MuzOdoG9i2QM92ccqjqA9Gn/wCRlhnlDdlftbIvw7Sr1wtxna6jGXtJQ+3G9CNsiE9NyHmPf0OORrzfoXpgvrO2FvD2HZqNq7oF3AeeMBj5sCT35qC0Hiye0vRdxNiTeWcABUkVjl0KqAAh8AMDljGBQHsmitdvMHRWHRlDDxwRkVsoAoopKAWikooBaKKKAKKSigFooooAopKWgI+4e5Vj2awyL1G52iYeRwjhvf6tVnV+JLzcUS2Vccji5XJPvKZHyq61DavpRLF0Gc+0O/PiKtG18ysr2yKHJLeseUFupPfJcu/3JDz+dZWOm3PaB7ieMqAf0MMW1CSMZZ3ZnOPLFWIw1ti09m9lSfhy+dZ7mGxGiGsxDUjPpzJjcMZ+P4VrENLkWGqxU/029aI+K96/mPOsRFWyO3JOAOZqG7kpFgu7RJ4mjkUPHIhVlPRkYYI+INc31rToYE+hawBNaf4F51eIdFFyV9aJwOQmHqsB62OeemwptUDwAHyFV/iSw9YOOjDa3vHT5j8KwJJuxnbaVzhXFXoQuYR2unn6bbMNymMqZQp6eqOUg80znwFc7vLCSFyk0bxuOqupRh71YA16JbhC2ySsZj3HLCGWWFWPiUidVJ88US6DJt2x3U23/KuAt5Dy7tlwGYfBhV+GynER5wxRiu+y8K5PrWGkS+apNan4qm8fKnmn6NNF+oh0yzP24bVp5h7pJSo+41XdZbeRxXReAL+75wW0pXr2jDs48ePaPhfvqw2Po0jyY2uBc3BBVYbT14o3PJTcXTDs41B6gZJxgV1Sbhvtzm9mnu+/bNJiHPlBGFj+YNTWmaYAVjiVVUYwqqFVR34A5CrbnUjf6EtLq5tIY4zDc3MiRordjCSGZVAJ3uVTmf2qhLfirVZbqJRpZhtjIBLLLNG0gjPVgisNpH8VXiisZcWiiigCiiigCiikoBaKSloBKRmxWVYsuaAwE3jSmYUhgpexHnQCCfl5+FAmFAgH9fzpexHnQCdop7vurZTebC4xzPdWh5GPU/AcqmxFzO/mUrtPrHy7j76ixDTwQ04hsvH5Va9itrjBLUnoCfhUnbWwQZPXvP5CnAXHShlzUN3LJWNYm8aSR1IIIyPAjkfnWRho7EVUkr2qWqqw2LgEdOoz5fdypmIqtTWanrzH5jzqIubHa2OeO73VljIxyiN9Osg7et7I5n49BU3JpcRHsAe7l+FRtmuxge7ofdU5VZN3JilYYf2JH4H507gtlQYUAfifea20VW7ZayEoZsUtIy5qCTWJvGlMwoMNHYigEE/Lz8KBMPjQIB/X86XsR50ACYf151nWHYCtlAJRS0UAlFLRQCUUtFAJRS0UBg0YPWgRDwrOigMQopaWigEopaKASilooBK03UO4eY6VvooCL7Gnls/LB+H8q2mIVj2Yq1yLWNlFC0tVJEopaKASilooBKKWigEopaKASiiloD//2Q=="/>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4" name="AutoShape 10"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156" name="AutoShape 12" descr="data:image/jpeg;base64,/9j/4AAQSkZJRgABAQAAAQABAAD/2wCEAAkGBw8PDxQQDw8PDQ8PDw8PDxAPDhAPDw0PFBEWFhQUFBQYHSggGBolHBUUJDEiJSkrLi4uFx8zODYsNygtLisBCgoKDg0OGhAQGiwkHyUsLCwsLCwsLCwsLCwsLCwsLCwtLCwsLCwsLCwuLCwsLCwsLCwsLCwsLCwtLCwsLCwsLP/AABEIAMIBAwMBEQACEQEDEQH/xAAcAAEAAQUBAQAAAAAAAAAAAAAAAwECBAUGBwj/xABJEAABAwIDBAYFCAcECwAAAAABAAIDBBEFEiEGMUFRBxMiYXGBMkJSkaEUI2JygqKxwSQzQ5Ky4fBjc8LSFRYlRFNUZHST0fH/xAAbAQEAAgMBAQAAAAAAAAAAAAAAAQIDBAUGB//EADgRAQACAQIDAwoFBAEFAAAAAAABAgMEERIhMQVBURMiMmFxgZGhsdEUM8Hh8BUjQvFyBiQ0UmL/2gAMAwEAAhEDEQA/APcUBAQUQEBAQEBAQEBAQEBAQEBAQEBAQEBAQEBAQEAIKoCAgICAgogICAgICAgICCl0ENRVxxjM97WNG8ucGgeZQaeo2woGf7w2T+6DpR72AhYbajFXraF4x3npDCdt7Seq2Z/gwD8SFr27R08f5fJkjTZJ7lo28g/4FT+4z/Mqf1XTeK/4PL4J49uKM+l1sf1onH+G6vHaWmn/AC+UqzpcsdzZUu0dHL6NRHc7g52R3udYrPTU4b+jaPixTivHWGza8EXBBHcs6i5AQEBAQEBAQEAIKoCAgICAgogICAgICAgo5wG9BzWN7aUtMSxpdUzN0dHDZxjP9o4kNj+0QeQKxZM1McedK1aTbo4rEdtK6oJDHNpmn1YBnf5yuFv3WjxXLzdp91IbdNLv1altLJK7NIXPd7UjnSP/AHnEn4rlZdZkv1luUw0r0htKTDedr8yLn3laF8sy2qcukN5RYcw+lIQO5atrz3LXy3rHmxu3VPgtKd8jz4OC2tLXTX/OyTX2R/tpX1mojpCV+zNMRpI8eLmn8l0fwGitHmZ/jt+zFHaObvrDVVuygHoPa/xABXL1NJ087cUWjxiWxTWVv6VdmtZT1FOfm3PZbg1xAPiOKth7Qy4/QtMfT4dGS2HHkjpDcUG08rdJmh/f6Lv/AEfguzp+3Z6Za7+uPs08mgj/AAn4ukocTim9B2vFp0cPJd7BqcWeN8dt/r8GhkxWpO1oZqzsYgICAgICAEFUBAQEBAQUQEBAQEBBrccxunoojNUSNjY3id5PBrQNXOPIaqJmI6piN+jyzHdsKqucWMElJTndGx2Womb/AGjx+rH0W69/Bc3Ua7h5UbGPB4sGCjJABAawejGwZWDy5riZc02neW5SkQ2ENOBuC1LXZ4hmRtWGZXhkMKxyvumbIVjlaJTsmPNUmE7smOseNzj71SawpOOk9zIZiL+arNWOdPTwUkqM+9V22Wrj4ejFkiBVomYZYlD1NjcEgjUEGxae4rNjz2pbirO0otSto2lu8Nx17LNn7bNwlA1b9cD8QvTaDtyLbUz/AB+/3czPotueP4OkjkDgC0ggi4INwQvRRMTG8OcvUggICAgBBVAQEBAQEFEBAQEBBz21+1UGGwGSU5nuOWKJvpzP9lo/E7gFEzERvKYiZnZ5biEdbUSNqq85ZpBmpqf1aWI7iG8CfaOp7hZcTVaybztXo3MWOGRSUgaO87zzXKvdtVqzGMWtazLEJmhYplZI1UldI0qkpXtKqlICqpSNKgStKrKUrVUXBQFlCFW6KOLYnm2OHVBiPY1YT2o+Hi3ke7iu52b2rbBMUtzr4eHs+zQ1GCL8+/x+/wB3RwTNe0Oabgr2VMlb1i1Z3iXLtWaztKVXQICAgBBVAQEBAQEFEBAQEGn2nx6GgpnzzOytYNw9Jzjo1rRxJOgSRwezGGvqC7HcXHC9DTHVsMd+wbHeSbW5ntcraOW8WpN7+jHd4yzVrO/DHVgSzvqJXTSaue6/gOAHcvPZLzM7y6FaxEbQkC1bWZYhe1YbSukCqsvCpKV4VUrwoSvChKRqqJWlRKUzCqiZoUKyvDFCvEoWKswcS6J1jruO9Qi0bw2lFUmN3MO+9/NdzsntOcF/J39Gfl6/u0M+LijeOreseCLjUFe1id+cOcuUggIAQVQEBAQEBBRAQEEc0ga0k8EHkrL7Q4vkPawzD3Fzh6s8oJbfvBNwPohx9Za+SeO3BHvZI82N2929xHNI2lZoyIAuA0GcjQeQ/Erk9o5t7Rjr0htaam0cU97nWaLj3s3IhIFrzLJCVoVErgqrLwqylcFAvChKQKBI1QlK1VSmYgnaoUlPGo2YpS9Wo2U4kckSpML1urBJ6rvI8iqb7IvX/KG4wyoscp/or2XYWv8AKV8heecdPs5uox7TxQ2q9E1RAQAgqgICAgICCiAgIPP+lvaE01J1MTi2apJiaWmzmMt84/usNAebmqmS3DXdasbzs2GwmEswrCmue3K8s+UTaWNy3ss8hlFud1hiYxYpvb2ytPnW2hxEkzpZHSO1c9xcfEm68vkvNpmZdStYiNkrQtW0skJWhYpldeFVKrnAAkkAAEknQADeSkRMztA4GbpMaJ7Mp89MHWz5iJXD2gNw8D7wu/XsHfHzt53y9jQnX+dyjk9ApZ2SMbIxwcx7Q9jhuLSLgrz+SlqWmto5w6FZiY3hOFjWSBQJGqErK+ujp4XzyuyxxNLnHjYcAOJOgHir4cNs14x06yre8UrNpcHhPSsySpDJ4BDTvcGtkDyXxXNg6TgRztu713s3YE1xb0tvaO7br7GjTX722tG0PUWLzjelPGjHLLi1TZgskdEqzCkWYVRFZYbQ2aW3S0c1zY7xxWXTZrYckXr1hizY+ToqWXM2/HcfFfSMGaubHXJXvcm0bTsmWZUQEFUBAQEBAQUQEFkrsoJ5BB4tW/7Vx+OM9qKKbqgNCMkPbnPm4ZT/AHYWtmnivWjJTlEy7vpFxDLEynadZDneB7Dd3vP8K0u1M21Yxx7WfS03nicPANF560uhDJYFhleEgWNK4KBoNvqsxYdLY2MmWIeD3AO+7mXR7Kx8eqrv3c/h+7DqrcOKXjC9i4z17ourDJQZHfsJXxt49ggPHxc73LyPbeOK6jijviJ/T9HW0Vt8e3g7ELjN1IFAkaoS4bphriykihBt18xc76TI23sftOafJd3sDFvmtfwj6/6aOvttSK+MvIV6xyX0bsFXmow2mkcSXdUI3E6kujJYSe85b+a8F2li8lqr1jx3+PN28FuLFEulYtJeWREUYbM2MXRrW5Ip4rrFaGSltmscC13gVh725HnQ32HTXtycPiP6+C9j/wBPanipbFPdzj6T+jk6im0tmvSNYQAgqgICAgICCiAg1G1WINpqSWZ26KKSQ+DWkn8EHmnRdTiKvkdN+sgoQ6Q8TPLkklPjmkeFqXtFc0zPdDJXecfLvlLtJVPmqXPfvNrD2W8AFwNVkm95mXQwxEV2Y0QWhaWxCdqwysvCqlcFA5PpOaTQacJ4ifCzh+YXW7Fn/ufdP6NbWfl+95KvWOS9R6I2n5PMeBnaB4hgv+IXl+35/u09n6upoPRn2u+C4DfXhQJGqEvN+mlptSO4fpA8/m16T/p6fzI/4/q5vaH+Pv8A0eYr0rmvfeigEYTBfi6cjw6568R2z/5lvd9IdjSfkx7/AKu0YVzGaU7CjFLMgcjXvCWUaKloUr1a2qbcX4jQrBaG5jnuT4bJYfVId5bj8F1ux83k9TWfGdvjyYNXTfm6Fp0XvnMVQAgqgICAgICCiAg4rpOdmpWwf8zUUtMRzbLUMY77pcprG8wi07RMuX6PojU4jVSa5H1FQ8/U64lo8PR+C5c18pmmGxHm44T7ZAfLpANAMo8OyFyNbyzWhu6f0Ia+Nc+zYhkBYpWXBVSuChLV7U4caqilhbq9zMzAN5ewhzR52t5rb0OfyOoreenf7J5MWenHjmHhxFtDpbf3L27iPadgcMNNQMDhlfKTO8HeC+2UHl2Q1eM7Vzxl1E7dI5R7v33drS4+DHG/fzdIFzGyvaoEjVVLlOlDDHVGHl7Bd1M8TWG8x2LX+4G/2V1+xM8Y9Twz0tG3v7vs09bj4se8d3N4xFE57g1oLnPcGtaBcucTYAd917GZisbz0ceOc7PpXZvD/klJDT6XiiY1xG4vtd5/eJXz3VZvLZrZPGfl3fJ38dOCkVbdhWuSnYVLHMMiFyMN4ZJdoolh25sKY69x0WCzZpHJbQekRzuPesunmYtEwZ+dd3RUj7saeYC+l0txVi3i5ExtOyZWQBBVAQEBAQEFEBB5/wBJNSGS0V93y+Fx+wyST/Ar09JTJ6EsPoRhBp5pT6Re1t+6xcfiR7lztLG82ls5e6GNto21dJ9k/dC4mvj+/Zvaf8uGuiK5tmzCcFY5SuCqlUKFlwKDUy7MUL5/lDqdplzZjq7I53tFl8pPktuvaGorj8nFuX87+rDOnxzbi25t0CtGWdeCoF7SoSvaVCUrfeoGqwzZPD6ef5RDTtZLqWnM4tjJ3ljSbN8hpwstzL2lqcuPyd78vdz9s97DTT4624ojm6NhWizJWlFJhM1yKTCeNyMdoZAfoolh4ebFqHLDZnpC+j9O6y4Y5q5vRb3Dj82O649xX0TRzvp8c/8AzH0cnJ6UspbKgEFUBAQEBAQUQEHl3TKS1tM8epVtJ84ZW/4gm+xtuz+hVlqCQ/8AUuafssaf8S0tJHO3uZsvcwukBlq0n2mMPwt+S4vaMbZ7e76N3S/lw00RXLs2oWVeJQQW66aKK+4Pe1pPgDvVseDJk9Csz7IRa9a9Z2T0lTHKwPie2RhvZzHBzTbQ6hY8mO2O3DeNpWraLRvDICxLrggqFCVwUC4KovBUJXtKgSNKhKdhUCdhUJStKIRV2JQUzOsqJY4GXDc0jg0Fx3DXedD7lkxYsmWeHHWZn1MV7VrG9pX4Zi1PUgmnnhnA9LqpGvy+IB0U5cGTF+ZWY9sbKRatuk7tjnWCVeFjyvWKWWsMrDhfyWfDHNg1HJu8K/Vg8yT7yV9C0UbafH/xj6OVl9OWYtlQCCqAgICAgIKICDzbpsgJoC8fspYJPACVoPwJUT0THVJ0Ry5Gzw7rinq2d7ZYgHH3tstXFPDe0eqJXtziJ9zA25qBLWOym4a1jQR3fzuuDrskXzTaHQ09eGkOL2sxw0dODHbrpTkjJFwywu51uNtPMhRoNJGoy+d6Mc5+yc+XydeXWXn9PABWNGJCZokLXSOc6z7PF2ucTfTdflrysvQWvM4JnTbcunhy7va58R5/9x69hdBFTRCKBuWMXIGYuuSbk3O9eP1GbJmvx5OrsY6VpG1WewLXlkXgKE7K5VCVbKAUC4FBe0qBICqylKxygZMblCV+ZRuNZtJhtJVU5bWgdRFeYuLyzqy1p7WYdxK2tHnzYckTg9KeXt3Yc2Ol6+f0eH0FHUGWerwps8cNGTI2TOOsbHm0BsBm0BJbY6A3vx9rkyYopTDqZibW5bd2/wDOk/BxorbebY+kPbNh9pf9I0TZnANlY4xTgXDesaAbjuILT3XtwXje09H+FzzSOk849n7Onp8nlK797dly5ktqIbPDjlY553NaT7hdbWCOTS1HO0Q3WGMywsHJrfwX0XFXgpWvhEQ5dp3tMstXVEFUBAQEBAQUQEHMdIOG/KaGaIb5IZGjucWmx99kHnuwWNNiioax2jeqqMNqebS09bDcfaI+ytDUW8nMXiPGGaleLevvQyyl7s59bevPZIdKiklNHJYSRskyuDm52h2Vw3EX3FYIyXpvwzMb+C81iesNVths8K2LMwAVEQPVnd1jd5YT+HI+JW32drfw9+G3oz19XrYtRh8pG8dYaTYbajqyKOrJZlOSJ79MhGnVPvu7vdyW72n2fx/38PPx27/XDBps+3mX/nqekMXnJdNI0KspX5VVKjmoIiUQAoL2lQJAVCV7XKBK16hK8ygAkkAAEkk2AA3klREbztBu8t2s2gmxiobh2H3dBmBkk3NlLTcvceEbd/ebdy9TodHTQYp1Oo9Lujw9Xtn5fFy8+ac9vJ4+n8+T0nZvBoaCmbTxC4GsjiNZpCO093jbyAA4Lzus1d9TlnJb3eqPBv4sNcdeGGbSUkUDMkEUcDLl2SJjWNud5sOK18uW+WeK9pmfXO69KVryiEzdSsUQtPRtyLQ5eMrmx+RPa+F11+z8XHlpXxn95+TmZbedNvB0MTbADuXunNXoCCqAgICAgIKICDHr4s8ZHcg+fatho6qsoXaRySCsgHAEknTzzt8lqaqu9ZZsU82xo5bsHfuXn81W/SWfGtK0M8JgsMrOX2u2SbV/PQ5Y6kDW+jZwBoHcncj5HmOr2f2lODzMnOv0/b1NXPpov51ev1aXZzbGaid8mrmvcxhDQ4j52DuI9Zvx5X0C3tZ2Zj1FfK4Jjeefqn7SwYdTbHPDk/09Koq2OZgkie2Vjtzmm48O49y83lxXx24bxtLp0vFo3iWU16w7Lj3KEoHFTCFAVOyFwco2Sva5VEjXKEsfEsVgpY+sqJGxM4XPaeeTW73HwWbBpsme3DjjeVL5K0je0vN8Vx6txuX5LRMdFTevc2zC/pTPG5umjR8dLelwaPT9nU8rnne385Vj9fo5uTNk1FuCnT+dXoGyezkOHQ5I+3I6xlmIs6Q8hyaOAXntfrsmrvvblEdI8P3b+DBXFG0dfF0DHLny2F7lWUwno2XKvSObHlttDb0resnaPVibmP1naD4Zl6nsTBvack93L4uRqJ2rt4ugXpGmIAQVQEBAQEBBRAQUIQePdM+Bubkrox2qc2ltxgcdfcbHwLlTJXirstSdpcvgFU17cl9/aYeR5LhZ8fVvVl0FNquXerZrZk5VrzDLC0FVGuxzAaetbaZtngWZK3SRnnxHcdFs6XW5dNPmzy8J6MeXDXJHNwtRgGJYY8y0r3yR8XQi9x/aRG9/iO8LvU1mk1teDLG0+E/pP+mjOHLhnevT1frDaYT0kjRtXCQdxkh1Hmxx08j5LUz9h9+G3un7/sy49d3Xj4OqodqKGf0KmIE6ZZHdU6/Kz7X8lysvZ2px+lSfdz+jbrqMdulm0a8O1BDhzBuFqTExPNnidxQLXytaLuc1o5uIaPirRWbdIRMxHVqK7a2gg9KpY8+zD86fu6DzK3MfZmpydKTHt5fVhvqcVe/4OYxHpFllPV0NO4Odo10g6yQ/VjbpfzK6uHsTHSOLPb4co+M/s1L661uWOFmHbFVlbIJ8SmewH1C7NMRyHqxj+rKc3auDTV8npqxP0+8/zmimkyZJ4ss/f9nouF0ENLGIoI2xMHBu9x5uO9x7yvN58+TPfjyTvLo0x1pG1YZzXLBLIyoQqSle7U2CiIT0hnxERtudNPyuT5DVbOGkzMRDVyTu3mBUxazM4WdIcxvvHIHwAA8l7zSYIwYop8fa42W/HbdtFssYgBBVAQEBAQEFEBAQa3HMOZUQuje0ODmlpBFw4EWIKD5yraGTDKx1M++QEvgcfXiJ0F+Y3Hw71oavD/lDZw37pdbhVUHi/FcTLRt1lt2jRaNqs9ZY8gWPZdRr+arMJXgqo12JYDSVWs0DHOPrgZJP3m2J81s4dbnw+hadvDrHzUvhx36w5ys6NoHaw1EkfdI1soHdplK6WPt3JHp1ifZy+7WtoKz6Mta/o7q2H5qphPeXSxH4ArajtvBaPPpPyn7MU6HJHSY+an+pGKbvlMdv+5mt/Cn9W0f/AKT8I+6fwmbx+cr4ujiofrNVRA82iSU/esq27cxRypSflH03TGgvPW0fNuKDo5pGWMsks54i4jYfIa/FaeXtzNPoREfP9vkzU0FI9KZl1WH4bBTi0EMcI45GgOd4u3nzXJzajLlnfJaZbdMdKejGzMCwMi8FQJolSRnRjRUSyIIwO07/AOLJSu7He3cysPgM8gB9EWc7uG9rT3nRx7svNel7I0W8+Vt3dP58/g5uqy8uGHWtbYWXpHPVQEAIKoCAgICAgogICCiDgukvY5tdBdlmTRnPC/2X23H6J3H+SiYiY2lMTs8ewbEJInmKVpiljdlkY7e1w/rfxXH1ODhluUvxQ7qgqhI3fquXkxs9bJ3R33rUtXZsRKN8JWNaJWWIVZSqHKNjdI16rMLbri9RsLQ9TsndcHKNkrwVCVQVCVwKjYXtaVWRlQNVJGfGANSprXdWbbLmB0pAaLgkiNp3SEb3O+g3jzNhzt1tBoZzW9X8/nraefNFYddhlGImW3k6ucd7nHUk9917GlIpWK16OTaZmd5ZisgQEBBVAQEBAQEFEBAQEFr2Aix3IPL+knYL5R+k01mVLBodzZm+w/8AI8FS9IvG0rVtNZ3ebYTir4nmOQOjkjOV8b9HNPeuPqNPNJbtLxaHXU+LggE6jnyXNyY2aJ2binkbINCCtW9NmWLJH0wKwTDJEseSmI71VZjuhtzCbo2W5Dzup3hKgaU3g2XtBVZWXgqFl7dVBu2NNTi17XP4KJhG62XfbgqbG7OpKRxbnPYYPWPHw5q9ccyx2yRE7R1VMeYgZSQ7WOK9nzD2nH1I/pcdw1XT0ehtlt6v58vr3NbNn4YdRhGG9WM77OkcBcgWAA3NaPVaOA/Mkr1eDDXFXhhy73m07y2qzKiAgIAQVQEBAQEBBRAQEBAQWvYHCx1Qef7ddH0VaOsj+anaOxK0aj6Lh6ze73WVbVi0bSmLTHR5NUNqsPk6qrYWXNmSC5il+q7n3HVczUaSY51bePNE9W1osQ3GN2U8r6fyXLvi8WzEt9S45wkGU8xx/JatsS8WbSGsY/c4H4H3LBbGyRZc4NPFY5qtFkbo2qu0rcSF45WTZO6zKe5NjiXNgKbI3Z1FSgnUk9wFyU2lG7aTQPa2wZ1Y5vNifLek4571YyRPRJR0cbO3J2yNe1oweR3+ay0xb9IY73nxSCqdUuy07RLY/rXD9Hj+qP2h+6F2NJ2da88Vun86NO+aKxtDoMLwpsN3EmSR5u+R5u97uZP5bhwXfx46442q1LWmerZrIqICAgIAQVQEBAQEBBRAQEBAQEFCEGpxnAIKphZLG17XCxa5oIPiCg8qx/owmgJfQSab+pmLizwa/Ujzv5LXyaal2WmWauUnqKilOWrhkg4ZntvEdeDx2T77rm5dDaOjapmiWXTYiw6h2XwNx7itG+GY6s0WbKHEXe013iS0rXtiWizJbXE7wfIh35rHOJbiXCsH0vcVWcSeNNHV8s37pUeSTxs6mqmg3cC76xACmMaONtW7SRxN1kZEOUTQXe/QLJXFfu5MVuGesIYsXmqD+iUr33/bT3y+IJ09wK3MPZt789vixXzxXv8Ag3WH7LSSnPWSmbj1Y7MQ8R63np3Ls4dDjx855z8mrfNM9HV01KyMWaAAOQW6wp0BAQEBAQAgqgICAgICCiAgICAgICAgo5oO9BgVmEQyghzAb77gWKDkMT6L6GQ3ZF1Lr3vC4xa+DdD5hUtStusLRe0dJc9U9FkzP1NXJ3daxsn8OVYLaPHZljPaGE7YHEm7pIH+LZGfhdYJ7OpPev8AiZ8F8ex2KDhTf+Sb/Kqf02PFP4n1MyHYnEXb5YY/Bkj/AMSFaOza98onU+ptKTo6kP66qldzDA2Np+BPxWWugxR1UnUWl0OGbD0cJDuqD3D1n3kcD3F17eS2aYaU9GGKb2nrLooaVjPRaAsiqdAQEBAQEBAQAgqgICAgICCiAgICAgICAgICAgIKWQMoQLIKoCAgICAgICAgICAgqgICAgICCiAgICAgICChQVQEAICAUBAQEBAQEBAQEBAQEBACCqAgIP/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 name="Picture 2"/>
          <p:cNvPicPr>
            <a:picLocks noChangeAspect="1"/>
          </p:cNvPicPr>
          <p:nvPr/>
        </p:nvPicPr>
        <p:blipFill>
          <a:blip r:embed="rId2"/>
          <a:stretch>
            <a:fillRect/>
          </a:stretch>
        </p:blipFill>
        <p:spPr>
          <a:xfrm>
            <a:off x="1770505" y="1742948"/>
            <a:ext cx="5437266" cy="4566454"/>
          </a:xfrm>
          <a:prstGeom prst="rect">
            <a:avLst/>
          </a:prstGeom>
        </p:spPr>
      </p:pic>
      <p:sp>
        <p:nvSpPr>
          <p:cNvPr id="4" name="TextBox 3"/>
          <p:cNvSpPr txBox="1"/>
          <p:nvPr/>
        </p:nvSpPr>
        <p:spPr>
          <a:xfrm>
            <a:off x="3234336" y="5940070"/>
            <a:ext cx="3175000" cy="400110"/>
          </a:xfrm>
          <a:prstGeom prst="rect">
            <a:avLst/>
          </a:prstGeom>
          <a:noFill/>
        </p:spPr>
        <p:txBody>
          <a:bodyPr wrap="square" rtlCol="0">
            <a:spAutoFit/>
          </a:bodyPr>
          <a:lstStyle/>
          <a:p>
            <a:r>
              <a:rPr lang="en-US" sz="2000" b="1"/>
              <a:t>Good Ads vs. Bad Ads</a:t>
            </a:r>
          </a:p>
        </p:txBody>
      </p:sp>
    </p:spTree>
    <p:extLst>
      <p:ext uri="{BB962C8B-B14F-4D97-AF65-F5344CB8AC3E}">
        <p14:creationId xmlns:p14="http://schemas.microsoft.com/office/powerpoint/2010/main" val="12887433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Badge_16x9</Template>
  <TotalTime>1752</TotalTime>
  <Words>1117</Words>
  <Application>Microsoft Office PowerPoint</Application>
  <PresentationFormat>On-screen Show (4:3)</PresentationFormat>
  <Paragraphs>189</Paragraphs>
  <Slides>56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Arial</vt:lpstr>
      <vt:lpstr>EucrosiaUPC</vt:lpstr>
      <vt:lpstr>Franklin Gothic Book</vt:lpstr>
      <vt:lpstr>Impact</vt:lpstr>
      <vt:lpstr>LilyUPC</vt:lpstr>
      <vt:lpstr>Perpetua</vt:lpstr>
      <vt:lpstr>Tahoma</vt:lpstr>
      <vt:lpstr>Wingdings</vt:lpstr>
      <vt:lpstr>Wingdings 2</vt:lpstr>
      <vt:lpstr>เสมอภาค</vt:lpstr>
      <vt:lpstr>MK 202 Integrated Marketing Communications (IMC)  Strategy II </vt:lpstr>
      <vt:lpstr>     Media Mix</vt:lpstr>
      <vt:lpstr>Advertising</vt:lpstr>
      <vt:lpstr>PowerPoint Presentation</vt:lpstr>
      <vt:lpstr>PowerPoint Presentation</vt:lpstr>
      <vt:lpstr>PowerPoint Presentation</vt:lpstr>
      <vt:lpstr>Personal Selling</vt:lpstr>
      <vt:lpstr>PowerPoint Presentation</vt:lpstr>
      <vt:lpstr>PowerPoint Presentation</vt:lpstr>
      <vt:lpstr>PowerPoint Presentation</vt:lpstr>
      <vt:lpstr>Sales Promotion</vt:lpstr>
      <vt:lpstr>Sales Promotion</vt:lpstr>
      <vt:lpstr>Sales Promotion</vt:lpstr>
      <vt:lpstr>PowerPoint Presentation</vt:lpstr>
      <vt:lpstr>PowerPoint Presentation</vt:lpstr>
      <vt:lpstr>PowerPoint Presentation</vt:lpstr>
      <vt:lpstr>PowerPoint Presentation</vt:lpstr>
      <vt:lpstr>Public Relations </vt:lpstr>
      <vt:lpstr>Public Relations (PR) </vt:lpstr>
      <vt:lpstr>PowerPoint Presentation</vt:lpstr>
      <vt:lpstr>PowerPoint Presentation</vt:lpstr>
      <vt:lpstr>Public Relations (PR) </vt:lpstr>
      <vt:lpstr>Public Relations Functions</vt:lpstr>
      <vt:lpstr>Public Relations Tools</vt:lpstr>
      <vt:lpstr>PowerPoint Presentation</vt:lpstr>
      <vt:lpstr>PowerPoint Presentation</vt:lpstr>
      <vt:lpstr>PowerPoint Presentation</vt:lpstr>
      <vt:lpstr>PowerPoint Presentation</vt:lpstr>
      <vt:lpstr> Direct Marketing –Online Media</vt:lpstr>
      <vt:lpstr>Social Media</vt:lpstr>
      <vt:lpstr> Forms of Direct and Digital Marketing </vt:lpstr>
      <vt:lpstr>PowerPoint Presentation</vt:lpstr>
      <vt:lpstr>PowerPoint Presentation</vt:lpstr>
      <vt:lpstr>PowerPoint Presentation</vt:lpstr>
      <vt:lpstr>PowerPoint Presentation</vt:lpstr>
      <vt:lpstr>Cultural Influence</vt:lpstr>
      <vt:lpstr>Feeling so happy that this New Year I will be reuniting with my relatives….</vt:lpstr>
      <vt:lpstr>Multichannel Marketing</vt:lpstr>
      <vt:lpstr>Major Decisions in Advertising</vt:lpstr>
      <vt:lpstr>PowerPoint Presentation</vt:lpstr>
      <vt:lpstr>Purpose of Advertising</vt:lpstr>
      <vt:lpstr>PowerPoint Presentation</vt:lpstr>
      <vt:lpstr>PowerPoint Presentation</vt:lpstr>
      <vt:lpstr>PowerPoint Presentation</vt:lpstr>
      <vt:lpstr>PowerPoint Presentation</vt:lpstr>
      <vt:lpstr>PowerPoint Presentation</vt:lpstr>
      <vt:lpstr>Setting the Promotion Budget</vt:lpstr>
      <vt:lpstr>PowerPoint Presentation</vt:lpstr>
      <vt:lpstr>PowerPoint Presentation</vt:lpstr>
      <vt:lpstr>Tactical Plans </vt:lpstr>
      <vt:lpstr>PowerPoint Presentation</vt:lpstr>
      <vt:lpstr>PowerPoint Presentation</vt:lpstr>
      <vt:lpstr>PowerPoint Presentation</vt:lpstr>
      <vt:lpstr>PowerPoint Presentation</vt:lpstr>
      <vt:lpstr>How to evaluate good advertising? The “SMILE” APPROACH</vt:lpstr>
      <vt:lpstr>LET’S PRACTICE “SMILE”</vt:lpstr>
    </vt:vector>
  </TitlesOfParts>
  <Company>USERORGANIZATION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Lecturer</cp:lastModifiedBy>
  <cp:revision>520</cp:revision>
  <dcterms:created xsi:type="dcterms:W3CDTF">2005-10-01T08:42:00Z</dcterms:created>
  <dcterms:modified xsi:type="dcterms:W3CDTF">2018-11-19T08:00:02Z</dcterms:modified>
</cp:coreProperties>
</file>