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90" r:id="rId8"/>
    <p:sldId id="262" r:id="rId9"/>
    <p:sldId id="263" r:id="rId10"/>
    <p:sldId id="264" r:id="rId11"/>
    <p:sldId id="286" r:id="rId12"/>
    <p:sldId id="265" r:id="rId13"/>
    <p:sldId id="266" r:id="rId14"/>
    <p:sldId id="267" r:id="rId15"/>
    <p:sldId id="268" r:id="rId16"/>
    <p:sldId id="269" r:id="rId17"/>
    <p:sldId id="270" r:id="rId18"/>
    <p:sldId id="272" r:id="rId19"/>
    <p:sldId id="273" r:id="rId20"/>
    <p:sldId id="274" r:id="rId21"/>
    <p:sldId id="275" r:id="rId22"/>
    <p:sldId id="287" r:id="rId23"/>
    <p:sldId id="276" r:id="rId24"/>
    <p:sldId id="277" r:id="rId25"/>
    <p:sldId id="278" r:id="rId26"/>
    <p:sldId id="291" r:id="rId27"/>
    <p:sldId id="279" r:id="rId28"/>
    <p:sldId id="288" r:id="rId29"/>
    <p:sldId id="280" r:id="rId30"/>
    <p:sldId id="289" r:id="rId31"/>
    <p:sldId id="281" r:id="rId32"/>
    <p:sldId id="282" r:id="rId33"/>
    <p:sldId id="283" r:id="rId34"/>
    <p:sldId id="284" r:id="rId35"/>
    <p:sldId id="285" r:id="rId3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30C15-3A5C-428A-9FA4-5E75620441A5}" type="datetimeFigureOut">
              <a:rPr lang="th-TH" smtClean="0"/>
              <a:pPr/>
              <a:t>14/11/61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8E0DC-801B-44FB-A7B7-70B25E7B919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Revolt and </a:t>
            </a:r>
            <a:r>
              <a:rPr lang="en-US" b="1" dirty="0" smtClean="0"/>
              <a:t>Repression </a:t>
            </a:r>
            <a:br>
              <a:rPr lang="en-US" b="1" dirty="0" smtClean="0"/>
            </a:br>
            <a:r>
              <a:rPr lang="en-US" b="1" dirty="0" smtClean="0"/>
              <a:t>Political </a:t>
            </a:r>
            <a:r>
              <a:rPr lang="en-US" b="1" dirty="0"/>
              <a:t>Change in the </a:t>
            </a:r>
            <a:r>
              <a:rPr lang="en-US" b="1" dirty="0" smtClean="0"/>
              <a:t>14</a:t>
            </a:r>
            <a:r>
              <a:rPr lang="en-US" b="1" baseline="30000" dirty="0" smtClean="0"/>
              <a:t>th</a:t>
            </a:r>
            <a:r>
              <a:rPr lang="en-US" b="1" dirty="0" smtClean="0"/>
              <a:t> &amp; 6</a:t>
            </a:r>
            <a:r>
              <a:rPr lang="en-US" b="1" baseline="30000" dirty="0" smtClean="0"/>
              <a:t>th</a:t>
            </a:r>
            <a:r>
              <a:rPr lang="en-US" b="1" dirty="0" smtClean="0"/>
              <a:t>  October Events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1/2018</a:t>
            </a:r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Revolt</a:t>
            </a:r>
          </a:p>
          <a:p>
            <a:pPr lvl="1"/>
            <a:r>
              <a:rPr lang="en-US" dirty="0"/>
              <a:t>Communist Party of Thailand</a:t>
            </a:r>
          </a:p>
          <a:p>
            <a:pPr lvl="1"/>
            <a:r>
              <a:rPr lang="en-US" dirty="0"/>
              <a:t>Peasant's and student's movement</a:t>
            </a:r>
          </a:p>
          <a:p>
            <a:r>
              <a:rPr lang="en-US" dirty="0"/>
              <a:t>The end of </a:t>
            </a:r>
            <a:r>
              <a:rPr lang="en-US" dirty="0" err="1"/>
              <a:t>Sarit-Thanom</a:t>
            </a:r>
            <a:r>
              <a:rPr lang="en-US" dirty="0"/>
              <a:t> regime</a:t>
            </a:r>
          </a:p>
          <a:p>
            <a:r>
              <a:rPr lang="en-US" dirty="0"/>
              <a:t>Repression</a:t>
            </a:r>
          </a:p>
          <a:p>
            <a:pPr lvl="1"/>
            <a:r>
              <a:rPr lang="en-US" dirty="0"/>
              <a:t>Suppression of students</a:t>
            </a:r>
          </a:p>
          <a:p>
            <a:pPr lvl="1"/>
            <a:r>
              <a:rPr lang="en-US" dirty="0" smtClean="0"/>
              <a:t>Reasserting </a:t>
            </a:r>
            <a:r>
              <a:rPr lang="en-US" dirty="0"/>
              <a:t>the hegemonic ideology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Context for the revolt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Transformation from the alliance between bureaucrats and business in </a:t>
            </a:r>
            <a:r>
              <a:rPr lang="en-US" dirty="0" err="1"/>
              <a:t>Sarit's</a:t>
            </a:r>
            <a:r>
              <a:rPr lang="en-US" dirty="0"/>
              <a:t> </a:t>
            </a:r>
            <a:r>
              <a:rPr lang="en-US" dirty="0" smtClean="0"/>
              <a:t>development</a:t>
            </a:r>
            <a:r>
              <a:rPr lang="en-US" dirty="0" smtClean="0"/>
              <a:t> </a:t>
            </a:r>
            <a:r>
              <a:rPr lang="en-US" dirty="0"/>
              <a:t>era.</a:t>
            </a:r>
          </a:p>
          <a:p>
            <a:pPr lvl="1"/>
            <a:r>
              <a:rPr lang="en-US" dirty="0"/>
              <a:t>The expansion of upland frontier</a:t>
            </a:r>
          </a:p>
          <a:p>
            <a:pPr lvl="1"/>
            <a:r>
              <a:rPr lang="en-US" dirty="0"/>
              <a:t>The penetration of agribusiness</a:t>
            </a:r>
          </a:p>
          <a:p>
            <a:pPr lvl="1"/>
            <a:r>
              <a:rPr lang="en-US" dirty="0"/>
              <a:t>The disintegration of agrarian society</a:t>
            </a:r>
          </a:p>
          <a:p>
            <a:pPr lvl="1"/>
            <a:r>
              <a:rPr lang="en-US" dirty="0"/>
              <a:t>The </a:t>
            </a:r>
            <a:r>
              <a:rPr lang="en-US" dirty="0" smtClean="0"/>
              <a:t>rural migration to urban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Context for the revolt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But the achievement of economic growth came with exploitation</a:t>
            </a:r>
          </a:p>
          <a:p>
            <a:pPr lvl="1"/>
            <a:r>
              <a:rPr lang="en-US" dirty="0"/>
              <a:t>Tariff and rice premium, land rights, landlessness, and low wages</a:t>
            </a:r>
          </a:p>
          <a:p>
            <a:r>
              <a:rPr lang="en-US" dirty="0"/>
              <a:t>In 1970s, reactions came in a wave of protests</a:t>
            </a:r>
          </a:p>
          <a:p>
            <a:pPr lvl="1"/>
            <a:r>
              <a:rPr lang="en-US" dirty="0"/>
              <a:t>Peasant's movement, workers' strikes</a:t>
            </a:r>
          </a:p>
          <a:p>
            <a:r>
              <a:rPr lang="en-US" dirty="0"/>
              <a:t>Situation complicated further by the cold war and the expansion of communism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Context for the revolt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Together with wave of protests, the alliance between business and bureaucrats also weakened</a:t>
            </a:r>
          </a:p>
          <a:p>
            <a:pPr lvl="1"/>
            <a:r>
              <a:rPr lang="en-US" dirty="0"/>
              <a:t>Domestic capitals grew, allowing business to be less dependent on bureaucrats</a:t>
            </a:r>
          </a:p>
          <a:p>
            <a:pPr lvl="1"/>
            <a:r>
              <a:rPr lang="en-US" dirty="0"/>
              <a:t>The business leaders doubted dictatorship and repression, and the role of US</a:t>
            </a:r>
          </a:p>
          <a:p>
            <a:pPr lvl="1"/>
            <a:r>
              <a:rPr lang="en-US" dirty="0"/>
              <a:t>The growth </a:t>
            </a:r>
            <a:r>
              <a:rPr lang="en-US" dirty="0" smtClean="0"/>
              <a:t>in number of university students</a:t>
            </a:r>
            <a:endParaRPr lang="en-US" dirty="0"/>
          </a:p>
          <a:p>
            <a:r>
              <a:rPr lang="en-US" dirty="0"/>
              <a:t>All the changes culminated in 14 October uprising </a:t>
            </a:r>
          </a:p>
          <a:p>
            <a:pPr lvl="1"/>
            <a:r>
              <a:rPr lang="en-US" dirty="0"/>
              <a:t>Thai society opened up briefly before ending in </a:t>
            </a:r>
            <a:r>
              <a:rPr lang="en-US" dirty="0" smtClean="0"/>
              <a:t>6</a:t>
            </a:r>
            <a:r>
              <a:rPr lang="en-US" baseline="30000" dirty="0" smtClean="0"/>
              <a:t>th</a:t>
            </a:r>
            <a:r>
              <a:rPr lang="en-US" dirty="0" smtClean="0"/>
              <a:t>  </a:t>
            </a:r>
            <a:r>
              <a:rPr lang="en-US" dirty="0"/>
              <a:t>October repression.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Communist Party of Thailand (CPT</a:t>
            </a:r>
            <a:r>
              <a:rPr lang="en-US" b="1" dirty="0" smtClean="0"/>
              <a:t>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early history of CPT in Siam was centered on the Chinese immigrant in Bangkok</a:t>
            </a:r>
          </a:p>
          <a:p>
            <a:pPr lvl="1"/>
            <a:r>
              <a:rPr lang="en-US" dirty="0"/>
              <a:t>Founded in 1942, but initially overshadowed by a branch of Chinese Communist Party</a:t>
            </a:r>
          </a:p>
          <a:p>
            <a:pPr lvl="1"/>
            <a:r>
              <a:rPr lang="en-US" dirty="0"/>
              <a:t>Central debate was on the revolutionary strategy, whether it should be urban based (working class) or rural based (peasants)</a:t>
            </a:r>
          </a:p>
          <a:p>
            <a:r>
              <a:rPr lang="en-US" dirty="0"/>
              <a:t>As </a:t>
            </a:r>
            <a:r>
              <a:rPr lang="en-US" dirty="0" err="1"/>
              <a:t>labour</a:t>
            </a:r>
            <a:r>
              <a:rPr lang="en-US" dirty="0"/>
              <a:t> movements in Bangkok were repressed by </a:t>
            </a:r>
            <a:r>
              <a:rPr lang="en-US" dirty="0" err="1"/>
              <a:t>Sarit</a:t>
            </a:r>
            <a:r>
              <a:rPr lang="en-US" dirty="0"/>
              <a:t>, CPT eventually endorsed rural based strategy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Communist Party of Thailand (CPT)</a:t>
            </a:r>
            <a:endParaRPr lang="th-TH" dirty="0"/>
          </a:p>
        </p:txBody>
      </p:sp>
      <p:pic>
        <p:nvPicPr>
          <p:cNvPr id="1026" name="Picture 2" descr="http://www.noknight.com/pic/cpt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714488"/>
            <a:ext cx="6729504" cy="37909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Communist Party of Thailand (CPT</a:t>
            </a:r>
            <a:r>
              <a:rPr lang="en-US" b="1" dirty="0" smtClean="0"/>
              <a:t>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At the same time as US intervention in Thailand, Vietnamese and China encouraged the insurgency in NE Thailand, inviting Thai CPT members for training. </a:t>
            </a:r>
          </a:p>
          <a:p>
            <a:pPr lvl="1"/>
            <a:r>
              <a:rPr lang="en-US" dirty="0"/>
              <a:t>Voice of the People of Thailand radio station</a:t>
            </a:r>
          </a:p>
          <a:p>
            <a:pPr lvl="1"/>
            <a:r>
              <a:rPr lang="en-US" dirty="0"/>
              <a:t>7 August 1965, </a:t>
            </a:r>
            <a:r>
              <a:rPr lang="en-US" dirty="0" smtClean="0"/>
              <a:t>“The Gun Firing Day (</a:t>
            </a:r>
            <a:r>
              <a:rPr lang="th-TH" dirty="0" smtClean="0"/>
              <a:t>วัน</a:t>
            </a:r>
            <a:r>
              <a:rPr lang="th-TH" dirty="0"/>
              <a:t>เสียงปืน</a:t>
            </a:r>
            <a:r>
              <a:rPr lang="th-TH" dirty="0" smtClean="0"/>
              <a:t>แตก</a:t>
            </a:r>
            <a:r>
              <a:rPr lang="en-US" dirty="0" smtClean="0"/>
              <a:t>)"</a:t>
            </a:r>
            <a:endParaRPr lang="en-GB" dirty="0" smtClean="0"/>
          </a:p>
          <a:p>
            <a:r>
              <a:rPr lang="en-US" dirty="0"/>
              <a:t>From 1961, the center of CPT rural organization was in NE, in </a:t>
            </a:r>
            <a:r>
              <a:rPr lang="en-US" dirty="0" err="1"/>
              <a:t>Phuphan</a:t>
            </a:r>
            <a:r>
              <a:rPr lang="en-US" dirty="0"/>
              <a:t> Hills.</a:t>
            </a:r>
          </a:p>
          <a:p>
            <a:pPr lvl="1"/>
            <a:r>
              <a:rPr lang="en-US" dirty="0" err="1"/>
              <a:t>Isan</a:t>
            </a:r>
            <a:r>
              <a:rPr lang="en-US" dirty="0"/>
              <a:t> political leaders had long history in political struggles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Communist Party of Thailand (CPT</a:t>
            </a:r>
            <a:r>
              <a:rPr lang="en-US" b="1" dirty="0" smtClean="0"/>
              <a:t>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At first, the </a:t>
            </a:r>
            <a:r>
              <a:rPr lang="en-US" dirty="0" err="1"/>
              <a:t>gov't</a:t>
            </a:r>
            <a:r>
              <a:rPr lang="en-US" dirty="0"/>
              <a:t> and the army interpreted the insurgency as the "essentially an external creation".</a:t>
            </a:r>
          </a:p>
          <a:p>
            <a:pPr lvl="1"/>
            <a:r>
              <a:rPr lang="en-US" dirty="0"/>
              <a:t>They sealed off the border and arrest local guerilla organizations. The strategy failed, and the CPT grew in strength.</a:t>
            </a:r>
          </a:p>
          <a:p>
            <a:r>
              <a:rPr lang="en-US" dirty="0"/>
              <a:t>CPT popularity actually bounded to the problems of upland farmers. </a:t>
            </a:r>
          </a:p>
          <a:p>
            <a:pPr lvl="1"/>
            <a:r>
              <a:rPr lang="en-US" dirty="0"/>
              <a:t>CPT ideas identified with peasant beliefs that </a:t>
            </a:r>
            <a:r>
              <a:rPr lang="en-US" dirty="0" err="1"/>
              <a:t>gov't</a:t>
            </a:r>
            <a:r>
              <a:rPr lang="en-US" dirty="0"/>
              <a:t> was intruders. </a:t>
            </a:r>
          </a:p>
          <a:p>
            <a:pPr lvl="1"/>
            <a:r>
              <a:rPr lang="en-US" dirty="0"/>
              <a:t>Hill-people also turned toward CPT.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Communist Party of Thailand (CPT</a:t>
            </a:r>
            <a:r>
              <a:rPr lang="en-US" b="1" dirty="0" smtClean="0"/>
              <a:t>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The army initially had little understanding of the problems that led to CPT expansion, and resorted to suppressive measures of torture, rape, and executions. </a:t>
            </a:r>
          </a:p>
          <a:p>
            <a:pPr lvl="1"/>
            <a:r>
              <a:rPr lang="en-US" dirty="0"/>
              <a:t>The clashes only led to quicker expansion.</a:t>
            </a:r>
          </a:p>
          <a:p>
            <a:r>
              <a:rPr lang="en-US" dirty="0"/>
              <a:t>In 1965, US encouraged the formation of Communist Suppression Operation Command (later </a:t>
            </a:r>
            <a:r>
              <a:rPr lang="th-TH" dirty="0"/>
              <a:t>กอ</a:t>
            </a:r>
            <a:r>
              <a:rPr lang="en-US" dirty="0"/>
              <a:t>.</a:t>
            </a:r>
            <a:r>
              <a:rPr lang="th-TH" dirty="0"/>
              <a:t>รมน</a:t>
            </a:r>
            <a:r>
              <a:rPr lang="en-US" dirty="0"/>
              <a:t>.). </a:t>
            </a:r>
            <a:endParaRPr lang="en-US" dirty="0" smtClean="0"/>
          </a:p>
          <a:p>
            <a:r>
              <a:rPr lang="en-US" dirty="0" smtClean="0"/>
              <a:t>US intervention also led to the </a:t>
            </a:r>
            <a:r>
              <a:rPr lang="en-US" dirty="0"/>
              <a:t>use of </a:t>
            </a:r>
            <a:r>
              <a:rPr lang="en-US" dirty="0" smtClean="0"/>
              <a:t>development projects to </a:t>
            </a:r>
            <a:r>
              <a:rPr lang="en-US" dirty="0"/>
              <a:t>counter insurgency.</a:t>
            </a:r>
            <a:endParaRPr lang="en-GB" dirty="0" smtClean="0"/>
          </a:p>
          <a:p>
            <a:pPr lvl="1"/>
            <a:r>
              <a:rPr lang="en-US" dirty="0" smtClean="0"/>
              <a:t>Villages that cooperated gets the funding in return</a:t>
            </a:r>
            <a:endParaRPr lang="en-US" dirty="0"/>
          </a:p>
          <a:p>
            <a:pPr lvl="1"/>
            <a:r>
              <a:rPr lang="en-US" dirty="0" err="1"/>
              <a:t>Gov't</a:t>
            </a:r>
            <a:r>
              <a:rPr lang="en-US" dirty="0"/>
              <a:t> turned toward using the villages as the center in fighting communism. But this strategy ended prematurely in 1973.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.bp.blogspot.com/-G0X7HlSs4nY/TyvbDp8Oh5I/AAAAAAAAAJk/mIaQwUXrBKs/s1600/redtank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219200"/>
            <a:ext cx="3609531" cy="42672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81000" y="6096000"/>
            <a:ext cx="79772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https://www.youtube.com/watch?v=Ymph6n2x8Dg</a:t>
            </a:r>
            <a:endParaRPr lang="th-TH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495800" y="732956"/>
          <a:ext cx="4419600" cy="5363044"/>
        </p:xfrm>
        <a:graphic>
          <a:graphicData uri="http://schemas.openxmlformats.org/drawingml/2006/table">
            <a:tbl>
              <a:tblPr/>
              <a:tblGrid>
                <a:gridCol w="4419600"/>
              </a:tblGrid>
              <a:tr h="3771126">
                <a:tc>
                  <a:txBody>
                    <a:bodyPr/>
                    <a:lstStyle/>
                    <a:p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ปัง ปัง โวยวาย เสียงเจ้านายรบกวน       ค่ำมืดลมหวน เสียงมันชวนครางครัน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กระโดดลงใต้ถุนหลบกระสุนนาย           กลิ่นความตายโชยมา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/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เขาว่าพัทลุงสบาย                                ฉันว่าอันตรายแท้เชียว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จะไปทางไหนให้หวาดเสียว                  มันโกรธเรานิดเดียวเราก็ตาย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 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จับไปลงถัง ราดน้ำมันแล้วจุดไฟ           ข้อหาคอมมิวนิสต์ มันคิดไป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จับพี่น้องเราใส่เตา แล้วเผาไฟ              แล้วมันก็ป้ายสีแดง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/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บ้างเมียก็เสียผัว                                  ถูกตัดหัวเสียบประจาน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มันขี้หกลูกหลาน                                  ว่าสันดานเป็นคอมฯ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/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แท้จริงมันคือ เจ้านาย                          หัวหน้าตัวร้ายไอ้สอพลอ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มึงต้องออกไปไอ้หัวหมอ                       ไอ้พวกหัวดอ ต้องออกไป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/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ชีวิตคนไทย มันขาย เป็นทาสรับใช้ไอ้กัน    พรากลูกเมียเขาเพื่อเอาเงิน</a:t>
                      </a:r>
                      <a:b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</a:br>
                      <a:r>
                        <a:rPr lang="th-TH" sz="1800" dirty="0">
                          <a:solidFill>
                            <a:srgbClr val="000000"/>
                          </a:solidFill>
                          <a:latin typeface="verdana"/>
                        </a:rPr>
                        <a:t>แร่ไทยมันขนกัน สุดประเมิน                     แล้งยังสรรเสริญเยินยอ</a:t>
                      </a:r>
                    </a:p>
                  </a:txBody>
                  <a:tcPr marL="37741" marR="37741" marT="37741" marB="3774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2874">
                <a:tc>
                  <a:txBody>
                    <a:bodyPr/>
                    <a:lstStyle/>
                    <a:p>
                      <a:endParaRPr lang="th-TH" sz="1800" dirty="0">
                        <a:solidFill>
                          <a:srgbClr val="000000"/>
                        </a:solidFill>
                        <a:latin typeface="verdana"/>
                      </a:endParaRPr>
                    </a:p>
                  </a:txBody>
                  <a:tcPr marL="37741" marR="37741" marT="37741" marB="37741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rPr>
              <a:t/>
            </a:r>
            <a:br>
              <a:rPr kumimoji="0" lang="th-TH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ngsana New" pitchFamily="18" charset="-34"/>
              </a:rPr>
            </a:b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2000" y="304800"/>
            <a:ext cx="289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/>
              <a:t>ถังแดง</a:t>
            </a:r>
            <a:endParaRPr lang="th-TH" sz="28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Communist Party of Thailand (CPT</a:t>
            </a:r>
            <a:r>
              <a:rPr lang="en-US" b="1" dirty="0" smtClean="0"/>
              <a:t>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In 1971, as students began their protest against the military </a:t>
            </a:r>
            <a:r>
              <a:rPr lang="en-US" dirty="0" err="1"/>
              <a:t>gov't</a:t>
            </a:r>
            <a:r>
              <a:rPr lang="en-US" dirty="0"/>
              <a:t>, CPT restarted their operation in the city.</a:t>
            </a:r>
          </a:p>
          <a:p>
            <a:pPr lvl="1"/>
            <a:r>
              <a:rPr lang="en-US" dirty="0"/>
              <a:t>6 October suppression prompted 2000-3000 students and intellectuals to flee to join CPT. </a:t>
            </a:r>
          </a:p>
          <a:p>
            <a:pPr lvl="1"/>
            <a:r>
              <a:rPr lang="en-US" dirty="0"/>
              <a:t>At the same time, US withdrew from Vietnam, Laos and Vietnam fell, and Thai army suffered from internal tension.</a:t>
            </a:r>
          </a:p>
          <a:p>
            <a:r>
              <a:rPr lang="en-US" dirty="0"/>
              <a:t>Observers expected the Communists to win in Thailand within 5-10 years.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Peasant's </a:t>
            </a:r>
            <a:r>
              <a:rPr lang="en-US" b="1" dirty="0" smtClean="0"/>
              <a:t>movements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00618" cy="468632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The early 1970s also saw the outbreak of protests in rural heartland. </a:t>
            </a:r>
            <a:endParaRPr lang="en-US" dirty="0" smtClean="0"/>
          </a:p>
          <a:p>
            <a:pPr lvl="1"/>
            <a:r>
              <a:rPr lang="en-US" dirty="0" smtClean="0"/>
              <a:t>At </a:t>
            </a:r>
            <a:r>
              <a:rPr lang="en-US" dirty="0"/>
              <a:t>the height, peasants from 41 provinces joined the protests.</a:t>
            </a:r>
          </a:p>
          <a:p>
            <a:pPr lvl="1"/>
            <a:r>
              <a:rPr lang="en-US" dirty="0"/>
              <a:t>Major causes of protests range from the problems of indebtedness, land loss, and high rent. </a:t>
            </a:r>
          </a:p>
          <a:p>
            <a:pPr lvl="2"/>
            <a:r>
              <a:rPr lang="en-US" dirty="0"/>
              <a:t>In the North, due to the past allowance for the nobles' land-grabbing, rent was 50% higher than the central region, 100% more than in </a:t>
            </a:r>
            <a:r>
              <a:rPr lang="en-US" dirty="0" err="1"/>
              <a:t>Isan</a:t>
            </a:r>
            <a:r>
              <a:rPr lang="en-US" dirty="0"/>
              <a:t>.</a:t>
            </a:r>
          </a:p>
          <a:p>
            <a:endParaRPr lang="th-TH" dirty="0"/>
          </a:p>
        </p:txBody>
      </p:sp>
      <p:pic>
        <p:nvPicPr>
          <p:cNvPr id="23554" name="Picture 2" descr="http://asiapacific.anu.edu.au/newmandala/wp-content/uploads/2012/07/R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1357298"/>
            <a:ext cx="3267075" cy="4981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Peasant's </a:t>
            </a:r>
            <a:r>
              <a:rPr lang="en-US" b="1" dirty="0" smtClean="0"/>
              <a:t>movements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Students helped bring local protests out of the villages and onto the national stage. </a:t>
            </a:r>
          </a:p>
          <a:p>
            <a:pPr lvl="1"/>
            <a:r>
              <a:rPr lang="en-US" dirty="0"/>
              <a:t>Thousands of students went to the country side in volunteering programs.</a:t>
            </a:r>
          </a:p>
          <a:p>
            <a:pPr lvl="2"/>
            <a:r>
              <a:rPr lang="en-US" dirty="0"/>
              <a:t>They observed problems, injustice, and poverty. </a:t>
            </a:r>
          </a:p>
          <a:p>
            <a:r>
              <a:rPr lang="en-US" dirty="0"/>
              <a:t>In 1974, peasants and their student supporters </a:t>
            </a:r>
            <a:r>
              <a:rPr lang="en-US" dirty="0" err="1"/>
              <a:t>mobilised</a:t>
            </a:r>
            <a:r>
              <a:rPr lang="en-US" dirty="0"/>
              <a:t> </a:t>
            </a:r>
            <a:r>
              <a:rPr lang="en-US" dirty="0" smtClean="0"/>
              <a:t> their protests, </a:t>
            </a:r>
            <a:r>
              <a:rPr lang="en-US" dirty="0"/>
              <a:t>resulting in the </a:t>
            </a:r>
            <a:r>
              <a:rPr lang="en-US" dirty="0" err="1"/>
              <a:t>gov't</a:t>
            </a:r>
            <a:r>
              <a:rPr lang="en-US" dirty="0"/>
              <a:t> responding through setting up price support scheme and establishing committees to solve land problems.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Peasant's </a:t>
            </a:r>
            <a:r>
              <a:rPr lang="en-US" b="1" dirty="0" smtClean="0"/>
              <a:t>movements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But the committee to solve land problems found little success in resolving problems. </a:t>
            </a:r>
          </a:p>
          <a:p>
            <a:r>
              <a:rPr lang="en-US" dirty="0"/>
              <a:t>The peasants later </a:t>
            </a:r>
            <a:r>
              <a:rPr lang="en-US" dirty="0" err="1"/>
              <a:t>organised</a:t>
            </a:r>
            <a:r>
              <a:rPr lang="en-US" dirty="0"/>
              <a:t> to pressure for the rent control law, forming the Peasants Federation of Thailand (FDT) as a result. </a:t>
            </a:r>
          </a:p>
          <a:p>
            <a:pPr lvl="1"/>
            <a:r>
              <a:rPr lang="en-US" dirty="0"/>
              <a:t>Membership of FPT as large as 1.5 millions. </a:t>
            </a:r>
          </a:p>
          <a:p>
            <a:pPr lvl="1"/>
            <a:r>
              <a:rPr lang="en-US" dirty="0"/>
              <a:t>FPT operated at the village level, but were seen as illegal by the </a:t>
            </a:r>
            <a:r>
              <a:rPr lang="en-US" dirty="0" err="1"/>
              <a:t>gov't</a:t>
            </a:r>
            <a:r>
              <a:rPr lang="en-US" dirty="0"/>
              <a:t>. </a:t>
            </a:r>
          </a:p>
          <a:p>
            <a:r>
              <a:rPr lang="en-US" dirty="0"/>
              <a:t>In a very short time, the peasant movement had dramatized the problems of peasants on a national scale.</a:t>
            </a:r>
          </a:p>
          <a:p>
            <a:pPr lvl="1"/>
            <a:r>
              <a:rPr lang="en-US" dirty="0"/>
              <a:t>But to the </a:t>
            </a:r>
            <a:r>
              <a:rPr lang="en-US" dirty="0" err="1"/>
              <a:t>gov't</a:t>
            </a:r>
            <a:r>
              <a:rPr lang="en-US" dirty="0"/>
              <a:t>, the phenomenon was frightening.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Student's movements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Between 1961-72, the number of students expanded from 15,000 to 100,000. The students came from the middle class background, seeking to enter varieties of jobs.</a:t>
            </a:r>
          </a:p>
          <a:p>
            <a:pPr lvl="1"/>
            <a:r>
              <a:rPr lang="en-US" dirty="0"/>
              <a:t>The culture of the university started to change.</a:t>
            </a:r>
          </a:p>
          <a:p>
            <a:pPr lvl="2"/>
            <a:r>
              <a:rPr lang="en-US" dirty="0"/>
              <a:t>Debates over policies, discussion of social and political issues. </a:t>
            </a:r>
          </a:p>
          <a:p>
            <a:pPr lvl="1"/>
            <a:r>
              <a:rPr lang="en-US" dirty="0" smtClean="0"/>
              <a:t>Students </a:t>
            </a:r>
            <a:r>
              <a:rPr lang="en-US" dirty="0"/>
              <a:t>held demonstrations, held seminars on political topics, set up volunteers to observed elections.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Student's movements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By the late 1960s, leftist and </a:t>
            </a:r>
            <a:r>
              <a:rPr lang="en-US" dirty="0" err="1" smtClean="0"/>
              <a:t>marxist</a:t>
            </a:r>
            <a:r>
              <a:rPr lang="en-US" dirty="0" smtClean="0"/>
              <a:t> ideas became more popular among intellectuals and students. </a:t>
            </a:r>
          </a:p>
          <a:p>
            <a:r>
              <a:rPr lang="en-US" dirty="0" smtClean="0"/>
              <a:t>Students’ protests focused on the causes of problems in Thailand ranging from foreign influence (esp. the US), the role of the military, and the power of capitalism.</a:t>
            </a:r>
          </a:p>
          <a:p>
            <a:pPr lvl="1"/>
            <a:r>
              <a:rPr lang="en-US" dirty="0" smtClean="0"/>
              <a:t>Student built alliance with peasants and </a:t>
            </a:r>
            <a:r>
              <a:rPr lang="en-US" dirty="0" err="1" smtClean="0"/>
              <a:t>labour</a:t>
            </a:r>
            <a:endParaRPr lang="en-US" dirty="0" smtClean="0"/>
          </a:p>
          <a:p>
            <a:pPr lvl="1"/>
            <a:r>
              <a:rPr lang="en-US" dirty="0" err="1" smtClean="0"/>
              <a:t>Jit</a:t>
            </a:r>
            <a:r>
              <a:rPr lang="en-US" dirty="0" smtClean="0"/>
              <a:t> </a:t>
            </a:r>
            <a:r>
              <a:rPr lang="en-US" dirty="0" err="1" smtClean="0"/>
              <a:t>Poumisak's</a:t>
            </a:r>
            <a:r>
              <a:rPr lang="en-US" dirty="0" smtClean="0"/>
              <a:t> </a:t>
            </a:r>
            <a:r>
              <a:rPr lang="en-US" i="1" dirty="0" err="1" smtClean="0"/>
              <a:t>Chomna</a:t>
            </a:r>
            <a:r>
              <a:rPr lang="en-US" i="1" dirty="0" smtClean="0"/>
              <a:t> </a:t>
            </a:r>
            <a:r>
              <a:rPr lang="en-US" i="1" dirty="0" err="1" smtClean="0"/>
              <a:t>Sakdina</a:t>
            </a:r>
            <a:r>
              <a:rPr lang="en-US" i="1" dirty="0" smtClean="0"/>
              <a:t> </a:t>
            </a:r>
            <a:r>
              <a:rPr lang="en-US" dirty="0" smtClean="0"/>
              <a:t>was influential</a:t>
            </a:r>
          </a:p>
          <a:p>
            <a:r>
              <a:rPr lang="en-US" dirty="0" smtClean="0"/>
              <a:t>From 1973, CPT started influencing the student movements.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end of </a:t>
            </a:r>
            <a:r>
              <a:rPr lang="en-US" b="1" dirty="0" err="1"/>
              <a:t>Sarit-Thanom</a:t>
            </a:r>
            <a:r>
              <a:rPr lang="en-US" b="1" dirty="0"/>
              <a:t> </a:t>
            </a:r>
            <a:r>
              <a:rPr lang="en-US" b="1" dirty="0" smtClean="0"/>
              <a:t>regime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713" y="1417638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business community had grown richer and stronger under </a:t>
            </a:r>
            <a:r>
              <a:rPr lang="en-US" dirty="0" err="1"/>
              <a:t>Sarit's</a:t>
            </a:r>
            <a:r>
              <a:rPr lang="en-US" dirty="0"/>
              <a:t> regime. As the growth decelerated in late 1960s, they became more politically assertive.</a:t>
            </a:r>
          </a:p>
          <a:p>
            <a:pPr lvl="1"/>
            <a:r>
              <a:rPr lang="en-US" dirty="0"/>
              <a:t>They started criticizing the political structure that encourage monopolies and take from them special "taxes".</a:t>
            </a:r>
          </a:p>
          <a:p>
            <a:pPr lvl="1"/>
            <a:r>
              <a:rPr lang="en-US" dirty="0"/>
              <a:t>They </a:t>
            </a:r>
            <a:r>
              <a:rPr lang="en-US" dirty="0" err="1"/>
              <a:t>criticised</a:t>
            </a:r>
            <a:r>
              <a:rPr lang="en-US" dirty="0"/>
              <a:t> the military's monopoly of power, questioning their capacity to deal with rising insurgency.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end of </a:t>
            </a:r>
            <a:r>
              <a:rPr lang="en-US" b="1" dirty="0" err="1"/>
              <a:t>Sarit-Thanom</a:t>
            </a:r>
            <a:r>
              <a:rPr lang="en-US" b="1" dirty="0"/>
              <a:t> </a:t>
            </a:r>
            <a:r>
              <a:rPr lang="en-US" b="1" dirty="0" smtClean="0"/>
              <a:t>regime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In the mid 1960s, the King became more concern with the prospect of continuing military dictatorship. He encouraged the military to restore the Parliament.</a:t>
            </a:r>
          </a:p>
          <a:p>
            <a:pPr lvl="1"/>
            <a:r>
              <a:rPr lang="en-US" dirty="0"/>
              <a:t>New </a:t>
            </a:r>
            <a:r>
              <a:rPr lang="en-US" dirty="0" smtClean="0"/>
              <a:t>constitution </a:t>
            </a:r>
            <a:r>
              <a:rPr lang="en-US" dirty="0"/>
              <a:t>introduced in 1968. Although military was allowed to have the control, </a:t>
            </a:r>
            <a:r>
              <a:rPr lang="en-US" dirty="0" smtClean="0"/>
              <a:t>a </a:t>
            </a:r>
            <a:r>
              <a:rPr lang="en-US" dirty="0"/>
              <a:t>growing presence of businessmen and professionals led to the resistance against the military from within the parliament. </a:t>
            </a:r>
          </a:p>
          <a:p>
            <a:r>
              <a:rPr lang="en-US" dirty="0"/>
              <a:t>The King eventually became more openly critical of </a:t>
            </a:r>
            <a:r>
              <a:rPr lang="en-US" dirty="0" err="1"/>
              <a:t>Thanom-Praphat</a:t>
            </a:r>
            <a:r>
              <a:rPr lang="en-US" dirty="0"/>
              <a:t> regime.</a:t>
            </a:r>
          </a:p>
          <a:p>
            <a:pPr lvl="1"/>
            <a:r>
              <a:rPr lang="en-US" dirty="0"/>
              <a:t>Royal addresses </a:t>
            </a:r>
            <a:r>
              <a:rPr lang="en-US" dirty="0" err="1"/>
              <a:t>criticised</a:t>
            </a:r>
            <a:r>
              <a:rPr lang="en-US" dirty="0"/>
              <a:t> violence and corruption. </a:t>
            </a:r>
          </a:p>
          <a:p>
            <a:pPr lvl="1"/>
            <a:r>
              <a:rPr lang="en-US" dirty="0"/>
              <a:t>Seeking to balance military-bureaucrats' power.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end of </a:t>
            </a:r>
            <a:r>
              <a:rPr lang="en-US" b="1" dirty="0" err="1"/>
              <a:t>Sarit-Thanom</a:t>
            </a:r>
            <a:r>
              <a:rPr lang="en-US" b="1" dirty="0"/>
              <a:t> </a:t>
            </a:r>
            <a:r>
              <a:rPr lang="en-US" b="1" dirty="0" smtClean="0"/>
              <a:t>regime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Thanom-Prapart</a:t>
            </a:r>
            <a:r>
              <a:rPr lang="en-US" dirty="0"/>
              <a:t> control over the military faced inner conflict, especially with the controversial role of </a:t>
            </a:r>
            <a:r>
              <a:rPr lang="en-US" dirty="0" err="1"/>
              <a:t>Thanom's</a:t>
            </a:r>
            <a:r>
              <a:rPr lang="en-US" dirty="0"/>
              <a:t> son, </a:t>
            </a:r>
            <a:r>
              <a:rPr lang="en-US" dirty="0" err="1"/>
              <a:t>Narong</a:t>
            </a:r>
            <a:r>
              <a:rPr lang="en-US" dirty="0"/>
              <a:t>. </a:t>
            </a:r>
          </a:p>
          <a:p>
            <a:r>
              <a:rPr lang="en-US" dirty="0"/>
              <a:t>As the coalition between bureaucracy, military, royalists, and business was falling apart, the student protests pressed the fragility. </a:t>
            </a:r>
          </a:p>
          <a:p>
            <a:pPr lvl="1"/>
            <a:r>
              <a:rPr lang="en-US" dirty="0"/>
              <a:t>The students' demonstration in October 1973 escalated and led had more than 400,000 involved. </a:t>
            </a:r>
            <a:endParaRPr lang="en-US" dirty="0" smtClean="0"/>
          </a:p>
          <a:p>
            <a:pPr lvl="1"/>
            <a:r>
              <a:rPr lang="en-US" dirty="0" smtClean="0"/>
              <a:t>On </a:t>
            </a:r>
            <a:r>
              <a:rPr lang="en-US" dirty="0"/>
              <a:t>14 October 1973, students clashed with riot police, resulting in more than 100 killed.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end of </a:t>
            </a:r>
            <a:r>
              <a:rPr lang="en-US" b="1" dirty="0" err="1"/>
              <a:t>Sarit-Thanom</a:t>
            </a:r>
            <a:r>
              <a:rPr lang="en-US" b="1" dirty="0"/>
              <a:t> </a:t>
            </a:r>
            <a:r>
              <a:rPr lang="en-US" b="1" dirty="0" smtClean="0"/>
              <a:t>regime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military rulers resigned but was prepare to used force, only to be rejected by the army leader.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King ordered </a:t>
            </a:r>
            <a:r>
              <a:rPr lang="en-US" dirty="0" err="1"/>
              <a:t>Thanom</a:t>
            </a:r>
            <a:r>
              <a:rPr lang="en-US" dirty="0"/>
              <a:t>, </a:t>
            </a:r>
            <a:r>
              <a:rPr lang="en-US" dirty="0" err="1"/>
              <a:t>Prapart</a:t>
            </a:r>
            <a:r>
              <a:rPr lang="en-US" dirty="0"/>
              <a:t>, and </a:t>
            </a:r>
            <a:r>
              <a:rPr lang="en-US" dirty="0" err="1"/>
              <a:t>Narong</a:t>
            </a:r>
            <a:r>
              <a:rPr lang="en-US" dirty="0"/>
              <a:t> to leave the country. </a:t>
            </a:r>
            <a:r>
              <a:rPr lang="en-US" dirty="0" err="1"/>
              <a:t>Sanya</a:t>
            </a:r>
            <a:r>
              <a:rPr lang="en-US" dirty="0"/>
              <a:t> </a:t>
            </a:r>
            <a:r>
              <a:rPr lang="en-US" dirty="0" err="1"/>
              <a:t>Thammasak</a:t>
            </a:r>
            <a:r>
              <a:rPr lang="en-US" dirty="0"/>
              <a:t> was chosen as the new PM. </a:t>
            </a:r>
          </a:p>
          <a:p>
            <a:r>
              <a:rPr lang="en-US" dirty="0"/>
              <a:t>Post 14 October saw the student demonstrations continued, but the palace, its royalist allies in bureaucracy and politics, and the business actually took the roles in reshaping the political process.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252537"/>
            <a:ext cx="8091004" cy="476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end of </a:t>
            </a:r>
            <a:r>
              <a:rPr lang="en-US" b="1" dirty="0" err="1"/>
              <a:t>Sarit-Thanom</a:t>
            </a:r>
            <a:r>
              <a:rPr lang="en-US" b="1" dirty="0"/>
              <a:t> </a:t>
            </a:r>
            <a:r>
              <a:rPr lang="en-US" b="1" dirty="0" smtClean="0"/>
              <a:t>regime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Post 14 October saw the attempt to exclude officials and military from the parliament. </a:t>
            </a:r>
            <a:r>
              <a:rPr lang="en-US" dirty="0" err="1"/>
              <a:t>Kukrit</a:t>
            </a:r>
            <a:r>
              <a:rPr lang="en-US" dirty="0"/>
              <a:t> </a:t>
            </a:r>
            <a:r>
              <a:rPr lang="en-US" dirty="0" err="1"/>
              <a:t>gov't</a:t>
            </a:r>
            <a:r>
              <a:rPr lang="en-US" dirty="0"/>
              <a:t> came to power.</a:t>
            </a:r>
          </a:p>
          <a:p>
            <a:pPr lvl="1"/>
            <a:r>
              <a:rPr lang="en-US" dirty="0"/>
              <a:t>Signifying the new alliance between the royalists, businessmen, and the military group opposing </a:t>
            </a:r>
            <a:r>
              <a:rPr lang="en-US" dirty="0" err="1"/>
              <a:t>Thanom-Prapart</a:t>
            </a:r>
            <a:r>
              <a:rPr lang="en-US" dirty="0"/>
              <a:t>.</a:t>
            </a:r>
          </a:p>
          <a:p>
            <a:r>
              <a:rPr lang="en-US" dirty="0" err="1"/>
              <a:t>Kukrit</a:t>
            </a:r>
            <a:r>
              <a:rPr lang="en-US" dirty="0"/>
              <a:t> turned attention to 2 main issues: (1) turning Thai foreign affairs away from US; (2) pacifying the countryside.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rice </a:t>
            </a:r>
            <a:r>
              <a:rPr lang="en-US" dirty="0"/>
              <a:t>support scheme for rice farmers, </a:t>
            </a:r>
            <a:r>
              <a:rPr lang="en-US" dirty="0" smtClean="0"/>
              <a:t>funds </a:t>
            </a:r>
            <a:r>
              <a:rPr lang="en-US" dirty="0"/>
              <a:t>to </a:t>
            </a:r>
            <a:r>
              <a:rPr lang="en-US" dirty="0" err="1" smtClean="0"/>
              <a:t>Tambons</a:t>
            </a:r>
            <a:r>
              <a:rPr lang="en-US" dirty="0" smtClean="0"/>
              <a:t>. </a:t>
            </a:r>
            <a:endParaRPr lang="en-US" dirty="0"/>
          </a:p>
          <a:p>
            <a:pPr>
              <a:buNone/>
            </a:pP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suppression of students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In the early 1975, as the CPT raised their activeness in the city with students, the right began to move against the tide of radicalism. </a:t>
            </a:r>
          </a:p>
          <a:p>
            <a:r>
              <a:rPr lang="en-US" dirty="0"/>
              <a:t>The political situation raised concerns for the </a:t>
            </a:r>
            <a:r>
              <a:rPr lang="en-US" dirty="0" smtClean="0"/>
              <a:t>right, the conservatives, and the business</a:t>
            </a:r>
            <a:endParaRPr lang="en-US" dirty="0"/>
          </a:p>
          <a:p>
            <a:pPr lvl="1"/>
            <a:r>
              <a:rPr lang="en-US" dirty="0"/>
              <a:t>Leftist and socialist parties, allowed  back in politics, gained votes. </a:t>
            </a:r>
          </a:p>
          <a:p>
            <a:pPr lvl="1"/>
            <a:r>
              <a:rPr lang="en-US" dirty="0"/>
              <a:t>As Communist gained upper hand in Indochina, </a:t>
            </a:r>
            <a:r>
              <a:rPr lang="en-US" dirty="0" err="1"/>
              <a:t>Kukrit</a:t>
            </a:r>
            <a:r>
              <a:rPr lang="en-US" dirty="0"/>
              <a:t> yielded to peasants and </a:t>
            </a:r>
            <a:r>
              <a:rPr lang="en-US" dirty="0" err="1"/>
              <a:t>workers's</a:t>
            </a:r>
            <a:r>
              <a:rPr lang="en-US" dirty="0"/>
              <a:t> demands. </a:t>
            </a:r>
          </a:p>
          <a:p>
            <a:r>
              <a:rPr lang="en-US" dirty="0"/>
              <a:t>Japanese and US investors threatened to leave and disrupt their investment.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suppression of students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29196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The first stage of the repression of came in 1975, against the background of the fall of Indochina. The army was the basis. </a:t>
            </a:r>
          </a:p>
          <a:p>
            <a:r>
              <a:rPr lang="en-US" dirty="0"/>
              <a:t>But the army found little success and turned toward using ISOC (</a:t>
            </a:r>
            <a:r>
              <a:rPr lang="th-TH" dirty="0"/>
              <a:t>กอ</a:t>
            </a:r>
            <a:r>
              <a:rPr lang="en-US" dirty="0"/>
              <a:t>.</a:t>
            </a:r>
            <a:r>
              <a:rPr lang="th-TH" dirty="0"/>
              <a:t>รมน</a:t>
            </a:r>
            <a:r>
              <a:rPr lang="en-US" dirty="0"/>
              <a:t>.) to </a:t>
            </a:r>
            <a:r>
              <a:rPr lang="en-US" dirty="0" err="1"/>
              <a:t>organised</a:t>
            </a:r>
            <a:r>
              <a:rPr lang="en-US" dirty="0"/>
              <a:t> right wing movements.</a:t>
            </a:r>
            <a:endParaRPr lang="en-GB" dirty="0" smtClean="0"/>
          </a:p>
          <a:p>
            <a:pPr lvl="1"/>
            <a:r>
              <a:rPr lang="en-US" dirty="0" err="1"/>
              <a:t>Nawaphon</a:t>
            </a:r>
            <a:r>
              <a:rPr lang="en-US" dirty="0"/>
              <a:t> (Ninth Power) movement recruited local businessmen and </a:t>
            </a:r>
            <a:r>
              <a:rPr lang="en-US" dirty="0" err="1"/>
              <a:t>gov't</a:t>
            </a:r>
            <a:r>
              <a:rPr lang="en-US" dirty="0"/>
              <a:t> officials. They were </a:t>
            </a:r>
            <a:r>
              <a:rPr lang="en-US" dirty="0" err="1"/>
              <a:t>rumoured</a:t>
            </a:r>
            <a:r>
              <a:rPr lang="en-US" dirty="0"/>
              <a:t> to be behind the assassination of peasants leaders.</a:t>
            </a:r>
          </a:p>
          <a:p>
            <a:pPr lvl="1"/>
            <a:r>
              <a:rPr lang="en-US" dirty="0" smtClean="0"/>
              <a:t>Village </a:t>
            </a:r>
            <a:r>
              <a:rPr lang="en-US" dirty="0"/>
              <a:t>scout movement was </a:t>
            </a:r>
            <a:r>
              <a:rPr lang="en-US" dirty="0" err="1"/>
              <a:t>organised</a:t>
            </a:r>
            <a:r>
              <a:rPr lang="en-US" dirty="0"/>
              <a:t> by the Border Patrol Police. </a:t>
            </a:r>
            <a:endParaRPr lang="en-US" dirty="0" smtClean="0"/>
          </a:p>
          <a:p>
            <a:pPr lvl="1"/>
            <a:r>
              <a:rPr lang="en-US" dirty="0" smtClean="0"/>
              <a:t>The Red Guars (</a:t>
            </a:r>
            <a:r>
              <a:rPr lang="en-US" dirty="0" err="1" smtClean="0"/>
              <a:t>Krating-Daeng</a:t>
            </a:r>
            <a:r>
              <a:rPr lang="en-US" dirty="0" smtClean="0"/>
              <a:t>) recruited vocational students.</a:t>
            </a:r>
          </a:p>
          <a:p>
            <a:pPr lvl="1"/>
            <a:r>
              <a:rPr lang="en-US" dirty="0" smtClean="0"/>
              <a:t>These movements were </a:t>
            </a:r>
            <a:r>
              <a:rPr lang="en-US" dirty="0" err="1" smtClean="0"/>
              <a:t>mobilised</a:t>
            </a:r>
            <a:r>
              <a:rPr lang="en-US" dirty="0" smtClean="0"/>
              <a:t> by the nationalist-royalist ideology. 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Village Scouts</a:t>
            </a:r>
            <a:endParaRPr lang="th-TH" dirty="0" smtClean="0"/>
          </a:p>
        </p:txBody>
      </p:sp>
      <p:pic>
        <p:nvPicPr>
          <p:cNvPr id="39940" name="Picture 4" descr="http://www.taradnud24.com/uploads/Gallery/g/group_of_ao_naklua/2375/20121220_13732453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428736"/>
            <a:ext cx="6191250" cy="4533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suppression of students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second stage of repression came in 1976, against the background of the abolishment of the Laotian monarchy.</a:t>
            </a:r>
          </a:p>
          <a:p>
            <a:r>
              <a:rPr lang="en-US" dirty="0"/>
              <a:t>The anti-communist propaganda became more intense. </a:t>
            </a:r>
          </a:p>
          <a:p>
            <a:pPr lvl="1"/>
            <a:r>
              <a:rPr lang="en-US" dirty="0" smtClean="0"/>
              <a:t>Communism </a:t>
            </a:r>
            <a:r>
              <a:rPr lang="en-US" dirty="0"/>
              <a:t>was pitched against Nation, Religion, and King. </a:t>
            </a:r>
          </a:p>
          <a:p>
            <a:pPr lvl="1"/>
            <a:r>
              <a:rPr lang="en-US" dirty="0" err="1"/>
              <a:t>Phra</a:t>
            </a:r>
            <a:r>
              <a:rPr lang="en-US" dirty="0"/>
              <a:t> </a:t>
            </a:r>
            <a:r>
              <a:rPr lang="en-US" dirty="0" err="1"/>
              <a:t>Kittivuttho</a:t>
            </a:r>
            <a:r>
              <a:rPr lang="en-US" dirty="0"/>
              <a:t> urged killing of the communists.</a:t>
            </a:r>
          </a:p>
          <a:p>
            <a:pPr lvl="1"/>
            <a:r>
              <a:rPr lang="en-US" dirty="0"/>
              <a:t>Violence increased with a number assassination and grenade attacks.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Kittivuttho</a:t>
            </a:r>
            <a:endParaRPr lang="th-TH" dirty="0" smtClean="0"/>
          </a:p>
        </p:txBody>
      </p:sp>
      <p:sp>
        <p:nvSpPr>
          <p:cNvPr id="41986" name="AutoShape 2" descr="data:image/jpeg;base64,/9j/4AAQSkZJRgABAQAAAQABAAD/2wCEAAkGBhQSERUUExQVFRUWGBwXGBgYGBwcGBcYFxcXFRoYFxgdHCYeHBojHBccHy8gIycpLCwsGB4xNTAqNSYrLCkBCQoKDgwOGg8PGiokHyQsLCwsLCwsLCwsKSwsLCwsLCwsLCkuLCwsLCwsLCwsLCwsLCwsLCwsLCwsLCwpLCwsLP/AABEIAQkAvwMBIgACEQEDEQH/xAAbAAACAwEBAQAAAAAAAAAAAAAEBQIDBgEAB//EAEQQAAEDAgMEBwQHBwMDBQAAAAEAAhEDIQQSMQUiQVEGEzJhcYHRkaGxwSMzQlKCkvAHFCRTYnLhorLxQ3ODFTRjwtL/xAAaAQACAwEBAAAAAAAAAAAAAAADBAECBQAG/8QANhEAAgIBAgMGAwcCBwAAAAAAAQIAEQMhMQQSQRMiUWFxkTKB8EJSobHB0eEUMwUVIyQ0gpL/2gAMAwEAAhEDEQA/AEvTDaAfWeIsKj270nsmOcAHwWep0WnVjPyj0THbjQa9TvrPFv7v86qT8LTaYLiP14JDJl5TWs3OG4Q5V5hVDxkcFgqJ1pUz4tC0mC2HhHATh6X5Ukw7GcDKaYd9Qdls/rxST5jehMe/oARuvuIxxXRnBgWw9L2LI7Z2dRbOWkxvg0LTvr1yPq7eH+Uk2lh83blqnHnN6kyRwA5fs+4mRq02j7LfYPRQDG/db7E3qYKh/MPtHoojCUP5p9o9E926+B9ol/l73uvuIBTotJ7LfYEyweDpnWmw/hHopNwlCfrPePRFtotaAWmRP64IL5wdBcMvAMoJPKa8CDGGE2LhyL0aZ/CEaOj2Hj6mn+UKjBVU3omySbI4O5lOyTwEVv6OUI+pp/kCQbW2fTZpSYPwj0W2dosxt6lZGw5CTqYNsa1sJlIbPYb+Uei65jZ7Lfyt9FCpTumGB2XUe3M1jnC4kcwASPePatIxQLZ2lNHBtP2GflHomNHAMOtOn+RvommG2AQH2eSAMpAABOfIQ6TIgyNNRyRDdjvES1wJJ1gWlrZmfvGPZzSWV26TX4XDi+0BAaWyqX8qn+RvoiaeyaH8mn+RvojqWzan3Hf8z6H2K+nsx5EwRxHfxt4BIMcniZrBOHA2X8JzZ2w8OdaFE+NNvotHg+iuCPawmHP/AI2/IIHA4BwEwdYiOS0GHpOaP15/BDU5fE+5mFxox3oBBqnRXZ8QMHQH4B8Ut2nsXDU6RNKiyk5pEOYCCZIBBvex4p1iHECTz/X67kl2tVlhHh8QmcTOHAs+8zgoqfP9sVJxL9AOteLDU5yZPE6q2uR1ozaR6qjadOMU8njVcYt983U9oDf8h809lF5K8jNThG5cBNX3l/WGUnMGkSmOHfV+zKQYMS66f7OrkPaOBKQyKFNWZq48j5MZcImnlLTjazXBrnEaWIGh8lHbTfpCOEKe1D9OPwqO3PrT4D5oWouoZAjsjco1Unb0mdxOxWuu10e8IalsIC7327re8q9mDaSSSQ6bQ6DwQG2KWUtu4yD2jOkJ5Wct2YY+0z8iYhj7dsQ/9fpGNXA0xTLmgGxgyT815jfoW+PzK5QP8N+E/Eqyh9Uzx+ZQrOxN00ZcLuqgXjvT1EY7OanWHSnBQm+HCA511mZVRjWwEC2YkkAWjUaeM2SDaezXuBhrjGttJ7k6693FxsZ14jj4pbtDEPEkOcJ1ubxpPgiYyL0gDe0ytfo85vWFwdDRYhpgmRYzcWJ4aq/Z9CqwADO0G44CSAQZ7w0HyCliK7zYvcQdQSYKubiXmJc4xe5NiOPimMmXTSN8Nw/UxqMNiASM74570Ek5oAibudxgSVBtCvb6y2mv2nB8+bgD4hUsxtT77ufaOoM/G6sbjn/fdPjyulC485ppiNaVCgaocQ1zzfKNZMaDx3tO9X0OtLQQXnkIJsBlkGO6EFSxzxo83M68eaIw2NeBAcYuIm1/1KEXB8YU42VdhG+DNYffsZ04wJ90JjTr1I1PEefEJHR2g+e2bmTflHoEYzaDwO0dZ14niuQjzmBxYPNsITXrOi8x7p1+fvS3GGWn9cQrKmMLtST+o+SHrukI2P8AuCJEUpmF2jIxL5GtV3vedFLaP1nkFTif/dVO6q4/6yrNpfWeQ+a0sn9wehjeD/jN6j9ZLBmSnWHqZXA8ikuAG8tRgMEx2onzKT4gE7RzhMqY7LjQitIPiMT1lVpAIG6L9xV23Prj4D5qzaDWUXtApgiA6SXTqf6o4IXa2PFQyxu9zcY9wlK+VzVWu46IeUAj8vOIquz3Go11oBB96B2+Ls8D8kc91UG7gR3AeimcOHgFxmO6PJPY+bmDsQR5TNzthGJ8KBgSRv5SnDz+7ceyfiV7eFFtrg/NyMsG2NlVWbuDx9UJW1/7RrIpC14Y6/ESvD7Ue37LT5lMcL0qI7VI+Tv8JMWcLLzW8JKO2NDuJj23jNVR6R0nG5LP7h89Fbi4cJBBHMFZWmwexTpEs7JI8P1CF2KjYzjcMxFK6lSCo/fp7Y8x6ItotIQXsHWbHD0yaS1psvBQCkhPHMcslW03qloVrGpcw52l7aqu/e7IJ6oqVUfELnnuOFNGbcWrWVp/XeEnpVUfgasnyR8YrIPWZbjumZLHQ3FVRxNZ0+Gcq+rSDq8HSPkUPtc/xbwP5z/GTUKKcfp7/d+Sc4i+bTwM0f8ADwpxUdudf1hNOgxptY+KNZtBzPtAeMfNBFrZzSPauOoNJzEz5/BIXfxEzbbHRpUSvryhONxRqGXOkgQLx8EFQAi7jP8AcfVWPoCDE+1D4PDNc2TzPFEHLyHUwRXIMigIux0vTp5Qjq2TMz+L/K9kZz96iMOyIn3qLcLT5/6lTmHiYTsyd8ae/wDEtqMGUxGmqoqM3B4+qvqtAYY0hUuO43x9VKEn3nZ1UXpXc6eso6pW0MOCoZlNlXkjkmZaqsJZgf16qt+HI1RVF2ivHegc7A6wxwqw0i+nRmw8layg5txpxHoiRTgyrmG6hslyVxFDY3gGdX0nIvF4AFuduo7Q+aXMqqm40jmNwTrDQFJqqpvlWtSzRqxJvp2Q1Skis1lMU5CKjVMPj16wBtNGYBu/5FeNJWYVkOCbxtbiYrHumY7H3xb/APvO/wB5Vm0vrD4D4KOLk4p88Kp/39yux2Ec55IBIgJ7KQMgvwMd4ZGbhmCi+8PyMFaJgcytRUw7RTbA0sVn6GBeHtOUwPD1T11YhkC59FIdQNCII4MpccytXoYK2lDD5/BDbOaeqMcyra1WoZAbw9/tQGHfWYMoZaeP/KSKEqbIsm95urlVXWlagpHwnylFZjmxmEKltXkisXSq1IJZpa3/ACqf3B/3D7vVNK613iL9ZlZMLhzyK1ehjNjvofL5qqqfom+PqosbUy5cvCP1dSxFMim0cj6pQAA79ZrsSy7EUlaiuolTCrqVOVTSYeOiMolEaIprLqNJwR1E81HBgHiizSSbtrrHkAgxarKLFI0lxgjyVLhCpjbAuEweNu5Z3aOE6uq5vAG3gdExwhhwPevdLKWUsqcHCPMXU496imW0NxWx0KwYhAjEBSFVFOO5QZ2EYMxCLpVRCTter6dZDOOoLOxyDWNbFW4dt0sp4pMMDXl0dyLiHfHrMrLjKqZmOk1sTWcLE1n6ARLXeOunBCsxNTTMeZ09EV0oP09UHXrXuiL7zrT5R5eKVsK1HUNLcNlKCgSPQ1DamLqDLvWPh6Jlj62WkCJB580kLbtnmme2XDqmQuTGh3A9oTJxGUNoze5ix+03mwd8F4bRf94+weiBa/uV1OOGqk408B7QY4nN98+5hJ2hU+98PRep4yoftH3L1Kgj2U2iLITKg6CMJmzH7Z9zKhWfzuu1Xmd4zHDmVxx1PCbIWtXzOtwVOzXoIft8mxY+8MYZ1RlHCg6JdhmxqmmExDdEDJY2jGIBt5B9IsuEx2ftGbE8LK+nlcILmnulJMWzqqhbNtQgDv6GGZQmxj90OEhewmDJ4JTgMY4TlTahtJzfNBZaNRgOStiM8LgWNO+Y4DxUelGy+twj8puwZ2/hufaJSqriiTczxT3ZdXO3qzxBHtC5SFIMTzqzCyZ8hGMPNXs2iUHtDDmnVfTOrXFp8jCGlbvIpEwO2ZTUe09qc0UzaFtVmTUVlOuUNsAMMvEnrNM3F2TXo7iC6tHcViP3srRdCsTmxQH9LvgqLg5WBk5c4ZCIFjKp66rPF7v9xCjTb3KOM+tf/e7/AHFW4UkS4atEjx4I7QeEaQuphw2znAOBnLxHiqq2LGQsd2vsnhHqlWQl3Geald1iuCcvWS2UN0nGsTPBYPiqtl4PO6D+itFg9n+63yUMfCQorUxY2ny0nVSrtiPC6Pq4XJJ74S2pJKAY4lSjE1SQAGnKOAHtQjquUdkjxCZU296s6kHW/iqdpW8L2ROxiE4t57IK6Nn1X8fJPHbHm7AGnzuosFZpuyfMK3bj7FSg4Vif9Qn5QIYGo1jXBsOBuBoRMhwk2N4gcAO9XY3Fl5YSDpHmjjjqxsGgd5hB1mkXNyqByxtqhjhCCkJrzh+wawDrozauLDXQEowBylMtoUA5me9hFtfJKuoD6xzHZx6RdU241pvcrR9HNv03PAkB0+HhII4rJU9lUn6H33TpnRhzm0y15zsjLIFxI3S7UgcOSLkXDVWbin+4O9csy/Sp+bF1z/8AI74pOStJtrZB6+pPFxPtSqvgSE/jyqVAuZubhcgJNQGF0IpmDJXX4E8kTnED2L1dQOVpugM/vQ/td7gPVIRh1qehFCMQ3+1/wb6LuYQTIauJ8Y0mo6Se0dT3lX0KdiO74KrEkdY7+4/Eq7C1L+72qrxnBJ0sLFLOftOgeA196X1KkGRwR5xFiwnjI7uaBc0QVKm52Ra0E0WwKIIDxxtHeFpqVCFmOj+IDS1nNhd4k3+ELWggRzPoqrVmQ90IHj8PmmIvJPj8LpNiaIpszG87vnxT7E1jYAenqs9tar1vcBYR3an22XMoMvjY7RU2qTdFUqqWvqXt5K+i/TiUu6x7Hk1qPMK9FmlKV4avzTduLaGTx5LPyKQZrY3FQatSAubJVjGydVHam07qvC1Gv1R0xlRzGK5cqu3IJU1+8FoNmmRB0KU18I0XaUZsmrLgCQq5u8tiWw2jUZfi9itzWEHusUVgaTmEQ53gTZMMdhHdWypEt0JHdcH9ckNQM3CULsRGQEYWJHpDhLipFnC/iFmcTTC221W5sG8kXYQfesHXrJnCpOsXOcBeU9J2kwKVSmIVDKqsfUsmeU3AnKvLAKzYKedCqk4lonQO94HoktSiSnnQnCluJnk13vhMqRYmTmvlMT46nlquEicx0IPHmLFdptXMQN93ifip0ldoJNp7FUZ8UKyDY9rmmrRYoV2HMyAqhq0jDLfeElsIxWbPfHsW1dXgC/8AysThn5KjT3/FaOtWzFu9HL/hTetwfLYqE4isYsfCEo2gDExeIRpdwERzKX7UqCwGnPmrTgKiSkLyfJdFa9l56pGqrVy1lY4wleVdUryYmyX06mVsqg1TBM/rkl+ys3Hf6jlFQ3H0A8WSlgezgiaFYlHUcO37RHtVweQUYAqMx5l0MUP2nU5IvZeIeTMFPsJTpCJLVaMG0Ploga20QXzLRHLGsfC5AwYvcP2Vtd8Ob1bnAA3dpMcEs2Xjyx1+BWidSPV5xqBKxzK/0zh3pRAGvSN8wUg+M323MfSOCqZCJeAIi88fevm7mLQbSrfRhsATe3FJyjYdrimRAh5YIKSubSMIinTlFto2RGyVKjGIFSoJ70bpRXb4H4IMUwEx2AZrN8D8FXExLiD4gAYm9JkMSN8+J+KspiFzFGXuO7qdBC6xyeMz02hVIqOLYYAHPTxXaZV7RMeKATRji/DE+JoVBcscO9MqFewJ1hNsbGTThCQPtoUW+bSCArWHjFILH4iVE1ShKz1ZRKM1CSYVJjN5U0X3V2e64iXUggRicMHMI9iT4uk5oiPNOcNU3VXVbPegKxUxnJjDrY3iBrXc4TrBbAzZMz+1rzQdXBjWD5L1LCmxbUcCNDOngjs1jQ1EkxMDRF/OPmdC3w85zDSYI0gaXTLGdBntYw03m7S6/GBM+CTYPrw0t69+V2vHXjBV2Hx+ODBS64vptBDZuQDYxyt32SjEn7UdXHkWqQwHY23aodlmWkQQeSIdh82JngAB7EdgujYpsLiL9/grMNhwB80HJlWyVjnD4WIHPFu1sVDgOQ+KW9fJVW0MXmquI0m3kh3VU3jx0oEQz5ebISPGNKOMCOp40ELNdcusxJUtguVHEVNQzGWsmPRmvNcDuPwWQo4vvWk6GPnEC/2XfJUx4uVxIz5ebGZnK1XeN+J+KsY8IOrUGY8bnj3qbaicKxBXqMaVVW0sRceKVitC5Rr7w8QgnHcYGeppq1wkdcwU8q6JJi23UJvCsdJQ59kO4q92iocEcRVtZAlWZ1AheBXSRpGWBrcFJ1SCgcPVhMSc4CXcUbjuJiy11lVR/FTpmeCkKCvw2GhDLCoZMZuWUHEJrsvEkGI17pVNPDe9Otn4HKk3cTQqhCMYJp/FZPbe0hTpkDtOsPmVqNv4oUqJLjC+VbQxxqvLj5DkOSJw2HtDZ2iefiewxUNzt+8iHr2ZUAqbStepiBpOVzMuuXFE65ZTfC0/QCpOK/A75LKtC1H7PG/xf4HfEKvWS5PKZn8Y9znuLyc08Zn3rjAovG8bcT8VfSolENQKqTtIkIjZeFzVRyFyvfurk62ZhurbJ1PwQGYAQ64yTCK+iT4m5TTE17JO+rfmqpGW2lZaq3tVpKqe5EgjKXOhVqbgouVpQzrVdQxRBQ7SoFSVveQHK6iOGYpFUcXELPCqQrxiSgNhjScVW819DGgjRaHZG0WQAdV85w+0o4pgzb4YM3HgEk/Dm9pojiMbrqahf7SdpZnspNNgMzvE6e5YglE47FOqvL3GS4yhoWlhTs0CzCzP2j2Np1pXV4LsIhlBOrsr2VdKiXqRD1qv2dH+L/A75LKQtV+zgfxn/jd/9VEq20hs/Y01QHAQTF80X4nLvexaTF9G+qLR1bXOIMNArTAvMOj3KWy8WxuJpl2UAPEk2AAOpKOwe0mvw9RrqrGvJqBuZ4bGYU+J0Bv43WDxWfLz2Lr97/LrH1UINIuwuxi8kdUxrmxuuFad7Qw2bHvVVbBuaJ6mWl2UOHWZXOnLAJIMzaNUbiMc1+EYG1WZ2imXDOA7d60QBqSC5tkRVxLadWvWdVYaVQua1odOZxfZxiwDSM0z4aoa5cgJJ9K16V+e84tcS09jve9oqUXUmOzb5bU0Y1zyAC4AmGm0pNjsMGEltF/V2yue17SZbmE7xEkXsTa62GE2vT67GF1VsOqOLZeII6vENBbJuLtFuY7kHiqzKxxzBXpgvq0+rz1AGFrCSS06CBb3IicTlGTvA1Q8epF+1/hBHWZWvDX5HUwxwMEOLxlP9Um0aovafR6pRDC5jCXwGNa55c6eLW2JHhzCtxeKp1dp5w4dW7ENOYwG5Q8XJPCBxTvZm2GkYsurDN1tV1MueJvQxADmSeeUSO5MZs+VQrAdASNev7SlTHYjBvYXB9BzSwAuBzgtBIALp0BJAk80PXbkcWvpZTYwS4G4BFjzBB81sKdUV8C2kKtPr3Usu+8AljcQ9xYXE2MZXAGLCyz3Smu2piXuY4ObutDhocjGsJHdIMI/D52yOUYVV+PSvz19pWovIAAcaRymQDLoJGoB0JuoB7fuf6imtenV/dKU1WOp53ZaYjO0jNd1pi7jrbOPvJazCu5JlGBBJ8T1MkITtIgt+5/qPorqeHafsH8x9ERS2cUdSwwptLncAqNkHSN4uEJ1YSnCbOptALxJOnJKtsUsr7aJrWxE02u71VWY0jeAMalDR2Dcxjmbh8bJyJQ2NxHSwznaAleqYct1BCc4epAnQLtXEh1iJCMczXtpFBwaFL5tYgAVtLDl2gRNegNQCFKhiotCIXsWIBcIDU5k2bNA1N+5XNwDD3ea4KwKlmhLlmPWaC4sQG1iC19lkAkGYTz9nH/uz/23fEINlTMCOaadAqGXGH+x3xCJiyEmmivG8OqrzptCKWD6zENp3Ae+LQbE6jmr2bCY9kkuYWUxUeLXBFZ0bxhrvoxc2g6c1tSqQ+wcb6A3N+C7VLpcS2tec0uPCxzHJoJi/NJPjyse4alSfONm9FACG53EkkgwMuVro3r7rjpf7UDjKup7FPVtY/O5hqxldmAZLq7S8AERakDe1ykWKa5pLSKrhIdZ7spJEh12a2OokZTyVNTEOkj6UlwEjrJlpAIB3biIsqtw/EHRm/D+YPmB2Mb4To8xzWOyvd1paAHAhzARWlxyuiCadibRPJcZ0Vpt6tznky8UnNLR23FgAOSoCAMxJEhwgWukDtoGSc1WSIJ625HInLcKLdrOFg+vw/6p+zEfZ4ZRHLKOQUnDxBNhpFxzsfZVKrRD6jB9YaO7mkl5ohhO+OyXuvytB1VTeiDZdmqOAa9rLMkkvFGCBmFprXvoO9K6WPyghrqzRMwKkCZBmzdd0ewclKptcuDATUhgDQM9iA7OJBbBvH5QrdlnDEq2hkGMsNsGphzTrMrPY49YZa3s9XTe8gSbg5YvzXD0RE/XHsdd2P8ApTH3+3/Tp/Ugcf0hqVi4vfVhwAc0PhpA4FsQfNUHaDp7dbs5PrPs/d07PcpGPiPiLUfQSKjvA9H6bjla8l0sJJZG7WY11O2aJBO942zQmOF6NAvyZ4OdzRu/c6sk62s/3d6z+E2i4BoNStDSC0F9mkAAEW1AEeCKqbbNpqVd0ZRvaC1h7B7AgZMfEE6NHsJIXeGVcIGhhB7TA6/MucLd1kn2rVzODAdLu9FbidudYSZqOP3nR7kA+tTb98k84RsKMNW3h8nEApXuZ6tWgju7I+ZQ9WvO6PMoatXPmVyk6RA1KdGOtYm3EljQhL6mg9wVBrOLsosr2uFJsm7ihm1NXnU6KAJJJFWdevpOYh0CJkodr157iVwNRQKEUZ7NiXUqkJjSrSIKVDVXirCo63GMOUqdYdTaRpdajoMz6cnuKzGFfmvw5LUdCan8Rl/pJSyX2gEd4kD+nY+UXU6wbWzQSJNtNZCJO1Lg5XSCCIIAkMayDbS2g8FTQxAbUzETE/AgceaKO1ACCS83YSOAygBxF7l1501vKZxNS71r4TMzY7b4b08fwkHbcBN2uy5cuWdDvbwtEw6EFVzZusLXtY0NAvDiAGsEOiJNj7UzbtSmA6A6Ha6W3Wste9hPDl3r1Pa9NsWcYjh93IA7tRMNPfwzQmeZT8TxPs2X4EMy5CqDdTEga8h4rUM2rSBaSH7gDBYXE0zmO9a7NL6i68dq0i4u3wSMugtBeQ6Q6dXCwgiDB0UAJ96FZsn3DMo966xpOnAEnwGpWnZjqeZxhxzOzwBZhaxwLhvSdZNwREzKg/a9PKWguz3ggAFznMazOYdYiCdCTa4vM8q+Mp2jjTlmdw9EvdABceQ1hWPIYS1wggwRPFaB21qTC8Au3nueJZ2Jc05YzA/ZJkEEcLqiptai5pbvw5pZJaCW3qkOO9Dic40g2Nzx7s0r4pdc+S/g0iZtS0gW0k6TEx7l0NnVP6eMaZID3Nc6o+MgiAzLAuQ6+Vx5QEv2tixUc3qxrNyIkue50CTwBAkn3IbYwBoYVMxLUw/iLK1eO5CufxV4wj3OLcpkOykRcOJgA8jKjisK6mSHiHKAlSXycx3gZ1RVNmUSeSpa0AX14KZcXgDgNSuaRj016yovLnSV2o+V02sNOa4Au0ki5W5q4Va88FW4QpEqwnm6qc2uotKk5QZwhOzakE8lq+glX+Nc3+g+6PVYujVylbToJBxhcP5Z+IQgtZLjGTJfDlfCBU5pVjnkRmaedw5sgcdZRdbaTXDIM8ZQ2ImXNLYdlnXK2O6UHRe0VDmEAhw0mMzXAGO4kaIt2OpAnekEQ3c7J6vIXzEwTwHjqAjYj3asRXMO9dEmXu2xTkB2cZXB1xeBcNILra8LWsFRhNpMYIBMS4mwvutyyJgw4HX5rtXaNON0yQALtuT9HLuUbh1vfko43HUzlDYG837PZDcwuDYzmmByvdEc62GEHjXSipo/XhCKOPzPOQ1CXEWiY3qeYzmLoIabEmBF1GvtKmDcus0tLMtjaAIzWjW3sBlBYfaFINeHPhxeSHBnDNTdoNJym3CfNWf+tUHETZpM5SwEtdnDi6csREiJcTm0srjUbiDYhTop+vlO4rbVPIA1xkNLZywScjQx0yYhwPgou2tR32y7K97ng5OwM7HBsTecp05jy5itq0okZcxYZHVgnOG08pnIBqHctTIupnE0HOqdVlL3Aikzq5MtbVGhblvLSB3XuFceRH184E1VlT9fKeqbdpucHFzhYyMm7eCBcmCDcltjAsCSrm7XaN7KZdUdcMAii0lxBEaAObb0Q2KxVAF8CnIYco6u4qg1Nd2Iu2BdthyRFWrT3DmbIcK+hJDGhrnNsDBsSBpbUKy3rqJU0K0P18oNT29SD5c4ncA7O6Hgkbg1G6Y1IuQDELv/AK9RdmnXO4jc1aDUyNtH3m62tzAXMLUovJ6vK55dnymlMMJohzbtiQGv0sASZUsHi8OHOsyBlFM9XpLWZid2TvAm8nWNb9da2J1BjQU/XyhI2lQa91TXNwy3kGo6fPOB5X0QFXadDda585MxnId7OKsAcoL2m/IxoJjtbG0g1zWlpJZYhsb2dmhLQQcod3XWZFyhFyPCH7Na0sfXpPa6+amCTYaclAmbBTcI3Rrx9EExgSxjZsNB71XUqQiS3I3vQrKc3VAesOQVodZ2m3iVF7CVeSEO8kmAuEhhQqdaABz/AMKKvrVrANgADLOhIkk+MknygcFU11iOfyv+vBWMGJCFtv2bAdeeeQ+xYnKtn+zSoTiXf2FV6iS+in0gu1cC6k+HiJ01GhPMawEA5wPEL7jj+PifmkDf17lTknDiNNRPlZrtHEe1D1cTOhX1E6+ZV1fh4FXCgSpzkz5C6oOJHtUmvC+nnT2rnBWMpz9anzStbuVOYDS6+pYnQeHqq8R2nf2j4BSJxafMqVyvVGgcvcvoz1S1VJqWvSfP2sHFFio1o13uAlbmnopt7X65KjNcujcuonzao4HiFBxAsCO9fT26+al6+ijtPKUu58xIDQDIn4K/BUZ3iRHivpb0ZT0H64KhyaQimjPk9eo1xmfRdpwNSF9Yrany+C4/QfrguL9KllfWzPkdZ4PEe1cotsT5A95/wD7l9bwuoR7ey3xPwcp7WukpdmfFqrG5iJNraCf9ymMOA0OGbidBoIE68yvtFXtefzV3Bvgu7XylZ8SFIZSbxcAm0xl//S1/7NdnOGILosWWHG868uyfYty/sH+75ppsT60eDviFyvbATsrWh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1988" name="Picture 4" descr="http://f.ptcdn.info/680/005/000/1369903790-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3" y="1142984"/>
            <a:ext cx="4000527" cy="55498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suppression of students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return of </a:t>
            </a:r>
            <a:r>
              <a:rPr lang="en-US" dirty="0" err="1"/>
              <a:t>Thanom</a:t>
            </a:r>
            <a:r>
              <a:rPr lang="en-US" dirty="0"/>
              <a:t> in October 1976 prompted the student to protests. </a:t>
            </a:r>
          </a:p>
          <a:p>
            <a:pPr lvl="1"/>
            <a:r>
              <a:rPr lang="en-US" dirty="0"/>
              <a:t>A minister cited the King's approval for </a:t>
            </a:r>
            <a:r>
              <a:rPr lang="en-US" dirty="0" err="1"/>
              <a:t>Thanom's</a:t>
            </a:r>
            <a:r>
              <a:rPr lang="en-US" dirty="0"/>
              <a:t> return.</a:t>
            </a:r>
          </a:p>
          <a:p>
            <a:pPr lvl="1"/>
            <a:r>
              <a:rPr lang="en-US" dirty="0"/>
              <a:t>The situation culminated in 6 October massacre. </a:t>
            </a:r>
          </a:p>
          <a:p>
            <a:pPr lvl="1"/>
            <a:r>
              <a:rPr lang="en-US" dirty="0"/>
              <a:t>The polarization saw Chuan, Anan, </a:t>
            </a:r>
            <a:r>
              <a:rPr lang="en-US" dirty="0" err="1"/>
              <a:t>Kukrit</a:t>
            </a:r>
            <a:r>
              <a:rPr lang="en-US" dirty="0"/>
              <a:t>, and </a:t>
            </a:r>
            <a:r>
              <a:rPr lang="en-US" dirty="0" err="1"/>
              <a:t>Puey</a:t>
            </a:r>
            <a:r>
              <a:rPr lang="en-US" dirty="0"/>
              <a:t> accused of being communists. </a:t>
            </a:r>
          </a:p>
          <a:p>
            <a:r>
              <a:rPr lang="en-US" dirty="0"/>
              <a:t>The army staged a coup, return its control over the parliament, and expand the suppression. Books were banned, thousands were arrested.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6 October</a:t>
            </a:r>
            <a:endParaRPr lang="th-TH" dirty="0" smtClean="0"/>
          </a:p>
        </p:txBody>
      </p:sp>
      <p:pic>
        <p:nvPicPr>
          <p:cNvPr id="40962" name="Picture 2" descr="https://lh4.googleusercontent.com/-zRTkvicO5Ws/T2gLRWMuhCI/AAAAAAAACvU/dP7etxJ6YXk/s400/1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285860"/>
            <a:ext cx="3810000" cy="2600325"/>
          </a:xfrm>
          <a:prstGeom prst="rect">
            <a:avLst/>
          </a:prstGeom>
          <a:noFill/>
        </p:spPr>
      </p:pic>
      <p:pic>
        <p:nvPicPr>
          <p:cNvPr id="40964" name="Picture 4" descr="https://encrypted-tbn3.gstatic.com/images?q=tbn:ANd9GcTG06ca4Tom69tLneGs3OjZxe_q1UasAa5H8RNuVzQE18znWuT9e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285860"/>
            <a:ext cx="3528816" cy="2643206"/>
          </a:xfrm>
          <a:prstGeom prst="rect">
            <a:avLst/>
          </a:prstGeom>
          <a:noFill/>
        </p:spPr>
      </p:pic>
      <p:pic>
        <p:nvPicPr>
          <p:cNvPr id="40966" name="Picture 6" descr="http://1.bp.blogspot.com/-ZVSZBvxX3OQ/UPqRFo-WypI/AAAAAAAAAHM/DDOvBXEte1U/s1600/images+%25284%252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4143380"/>
            <a:ext cx="3714774" cy="2286016"/>
          </a:xfrm>
          <a:prstGeom prst="rect">
            <a:avLst/>
          </a:prstGeom>
          <a:noFill/>
        </p:spPr>
      </p:pic>
      <p:pic>
        <p:nvPicPr>
          <p:cNvPr id="40968" name="Picture 8" descr="http://puey-ungphakorn.org/wp-content/uploads/2011/03/2519_2-300x26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4071942"/>
            <a:ext cx="2857500" cy="25527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suppression of students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After 6 October, some 2000-3000 students fled to join CPT in the jungle. In 1979, CPT estimated to have 10,000 armed members.</a:t>
            </a:r>
          </a:p>
          <a:p>
            <a:r>
              <a:rPr lang="en-US" dirty="0"/>
              <a:t>But this was the peak. The students expected to take a prominent role in CPT, but the CPT had a little trust in them.</a:t>
            </a:r>
          </a:p>
          <a:p>
            <a:r>
              <a:rPr lang="en-US" dirty="0"/>
              <a:t>Students were dissatisfied with CPT strategy. Many eventually left.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</a:t>
            </a:r>
            <a:r>
              <a:rPr lang="en-US" b="1" dirty="0" smtClean="0"/>
              <a:t>end of CPT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Problem </a:t>
            </a:r>
            <a:r>
              <a:rPr lang="en-US" dirty="0"/>
              <a:t>in Cambodia led to the conflict between China and Vietnam. Thai offered to help China in return for China ending its support of CPT.</a:t>
            </a:r>
          </a:p>
          <a:p>
            <a:r>
              <a:rPr lang="en-US" dirty="0"/>
              <a:t>The use of amnesty to insurgents, and political solution, found success in drawing out the members of CPT. </a:t>
            </a:r>
          </a:p>
          <a:p>
            <a:r>
              <a:rPr lang="en-US" dirty="0"/>
              <a:t>The strategy, later turned into Order 66/2523, were adopted nationwide. </a:t>
            </a:r>
          </a:p>
          <a:p>
            <a:r>
              <a:rPr lang="en-US" dirty="0"/>
              <a:t>In 1983, the ISOC announced total victory over CPT.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Reasserting </a:t>
            </a:r>
            <a:r>
              <a:rPr lang="en-US" b="1" dirty="0"/>
              <a:t>the hegemonic </a:t>
            </a:r>
            <a:r>
              <a:rPr lang="en-US" b="1" dirty="0" smtClean="0"/>
              <a:t>ideology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In response to 1970s, members in the circle of </a:t>
            </a:r>
            <a:r>
              <a:rPr lang="en-US" dirty="0" err="1"/>
              <a:t>bureucracy</a:t>
            </a:r>
            <a:r>
              <a:rPr lang="en-US" dirty="0"/>
              <a:t> and old aristocracy felt the need to strengthen the ideology of nation</a:t>
            </a:r>
            <a:r>
              <a:rPr lang="en-US"/>
              <a:t>, </a:t>
            </a:r>
            <a:r>
              <a:rPr lang="en-US" smtClean="0"/>
              <a:t>religion</a:t>
            </a:r>
            <a:r>
              <a:rPr lang="en-US" dirty="0"/>
              <a:t>, and king.</a:t>
            </a:r>
          </a:p>
          <a:p>
            <a:pPr lvl="1"/>
            <a:r>
              <a:rPr lang="en-US" dirty="0" smtClean="0"/>
              <a:t>King </a:t>
            </a:r>
            <a:r>
              <a:rPr lang="en-US" dirty="0"/>
              <a:t>had established his position as the development King. </a:t>
            </a:r>
          </a:p>
          <a:p>
            <a:pPr lvl="1"/>
            <a:r>
              <a:rPr lang="en-US" dirty="0" smtClean="0"/>
              <a:t>An </a:t>
            </a:r>
            <a:r>
              <a:rPr lang="en-US" dirty="0"/>
              <a:t>idea </a:t>
            </a:r>
            <a:r>
              <a:rPr lang="en-US" dirty="0" smtClean="0"/>
              <a:t>was published that </a:t>
            </a:r>
            <a:r>
              <a:rPr lang="en-US" dirty="0"/>
              <a:t>the Thai monarch is ruled by the consent of his peers. The King is judged by the happiness and benefit he bring to the country. </a:t>
            </a:r>
          </a:p>
          <a:p>
            <a:r>
              <a:rPr lang="en-US" dirty="0"/>
              <a:t>The military and bureaucracy projected an enlarged role for the King and the royal family in the national culture. </a:t>
            </a:r>
          </a:p>
          <a:p>
            <a:pPr lvl="1"/>
            <a:r>
              <a:rPr lang="en-US" dirty="0"/>
              <a:t>Promotion done through ceremonies and TV.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Reasserting </a:t>
            </a:r>
            <a:r>
              <a:rPr lang="en-US" b="1" dirty="0"/>
              <a:t>the hegemonic </a:t>
            </a:r>
            <a:r>
              <a:rPr lang="en-US" b="1" dirty="0" smtClean="0"/>
              <a:t>ideology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In addition, Buddhism was revived as the conservative social and political force. </a:t>
            </a:r>
          </a:p>
          <a:p>
            <a:r>
              <a:rPr lang="en-US" dirty="0" err="1"/>
              <a:t>Traiphum</a:t>
            </a:r>
            <a:r>
              <a:rPr lang="en-US" dirty="0"/>
              <a:t> </a:t>
            </a:r>
            <a:r>
              <a:rPr lang="en-US" dirty="0" err="1"/>
              <a:t>Phra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 was rehabilitated. The text focus on justifying social and ethical hierarchy.</a:t>
            </a:r>
          </a:p>
          <a:p>
            <a:pPr lvl="1"/>
            <a:r>
              <a:rPr lang="en-US" dirty="0"/>
              <a:t>This time also saw the rise in popularity of </a:t>
            </a:r>
            <a:r>
              <a:rPr lang="en-US" dirty="0" smtClean="0"/>
              <a:t>religious movements </a:t>
            </a:r>
            <a:r>
              <a:rPr lang="en-US" dirty="0"/>
              <a:t>such as </a:t>
            </a:r>
            <a:endParaRPr lang="en-US" dirty="0" smtClean="0"/>
          </a:p>
          <a:p>
            <a:pPr lvl="2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 err="1" smtClean="0"/>
              <a:t>workship</a:t>
            </a:r>
            <a:r>
              <a:rPr lang="en-US" dirty="0" smtClean="0"/>
              <a:t> of forest monks,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 err="1" smtClean="0"/>
              <a:t>Huppasawan</a:t>
            </a:r>
            <a:r>
              <a:rPr lang="en-US" dirty="0"/>
              <a:t> </a:t>
            </a:r>
            <a:r>
              <a:rPr lang="en-US" dirty="0" smtClean="0"/>
              <a:t>movement, which combined anti-communism with wide range of faiths in the world.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Reasserting </a:t>
            </a:r>
            <a:r>
              <a:rPr lang="en-US" b="1" dirty="0"/>
              <a:t>the hegemonic </a:t>
            </a:r>
            <a:r>
              <a:rPr lang="en-US" b="1" dirty="0" smtClean="0"/>
              <a:t>ideology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757758"/>
          </a:xfrm>
        </p:spPr>
        <p:txBody>
          <a:bodyPr>
            <a:noAutofit/>
          </a:bodyPr>
          <a:lstStyle/>
          <a:p>
            <a:r>
              <a:rPr lang="en-US" sz="2800" dirty="0"/>
              <a:t>Finally, the </a:t>
            </a:r>
            <a:r>
              <a:rPr lang="en-US" sz="2800" dirty="0" err="1"/>
              <a:t>gov't</a:t>
            </a:r>
            <a:r>
              <a:rPr lang="en-US" sz="2800" dirty="0"/>
              <a:t> set out to </a:t>
            </a:r>
            <a:r>
              <a:rPr lang="en-US" sz="2800" dirty="0" smtClean="0"/>
              <a:t>renew "Thai</a:t>
            </a:r>
            <a:r>
              <a:rPr lang="en-US" sz="2800" dirty="0"/>
              <a:t>" and "</a:t>
            </a:r>
            <a:r>
              <a:rPr lang="en-US" sz="2800" dirty="0" err="1"/>
              <a:t>Thainess</a:t>
            </a:r>
            <a:r>
              <a:rPr lang="en-US" sz="2800" dirty="0" smtClean="0"/>
              <a:t>"</a:t>
            </a:r>
            <a:endParaRPr lang="en-US" sz="2800" dirty="0"/>
          </a:p>
          <a:p>
            <a:pPr lvl="1"/>
            <a:r>
              <a:rPr lang="en-US" sz="2400" dirty="0"/>
              <a:t>Essential to Thai identity are the institution of nation, religion, and king, which "create the unity within the nation, enabling the preservation of independence and sovereignty". </a:t>
            </a:r>
          </a:p>
          <a:p>
            <a:r>
              <a:rPr lang="en-US" sz="2800" dirty="0" smtClean="0"/>
              <a:t>Thai </a:t>
            </a:r>
            <a:r>
              <a:rPr lang="en-US" sz="2800" dirty="0"/>
              <a:t>society </a:t>
            </a:r>
            <a:r>
              <a:rPr lang="en-US" sz="2800" dirty="0" smtClean="0"/>
              <a:t>portrayed as </a:t>
            </a:r>
            <a:r>
              <a:rPr lang="en-US" sz="2800" dirty="0"/>
              <a:t>having a pyramid structure. The King at the top, and the village as the base. </a:t>
            </a:r>
          </a:p>
          <a:p>
            <a:pPr lvl="1"/>
            <a:r>
              <a:rPr lang="en-US" sz="2400" dirty="0"/>
              <a:t>Villages are peaceful, content, not seeking wealth, not seeking changes. Thai society had no conflicts, insurgency, gaps, etc.  </a:t>
            </a:r>
          </a:p>
          <a:p>
            <a:pPr lvl="1"/>
            <a:r>
              <a:rPr lang="en-US" sz="2400" dirty="0"/>
              <a:t>Thailand as the nation of peaceful peasants who are loyal to nation, religion, king.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2181</Words>
  <Application>Microsoft Office PowerPoint</Application>
  <PresentationFormat>On-screen Show (4:3)</PresentationFormat>
  <Paragraphs>172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Angsana New</vt:lpstr>
      <vt:lpstr>Arial</vt:lpstr>
      <vt:lpstr>Calibri</vt:lpstr>
      <vt:lpstr>Cordia New</vt:lpstr>
      <vt:lpstr>verdana</vt:lpstr>
      <vt:lpstr>Office Theme</vt:lpstr>
      <vt:lpstr>Revolt and Repression  Political Change in the 14th &amp; 6th  October Events</vt:lpstr>
      <vt:lpstr>Topics</vt:lpstr>
      <vt:lpstr>Context for the revolt </vt:lpstr>
      <vt:lpstr>Context for the revolt </vt:lpstr>
      <vt:lpstr>Context for the revolt </vt:lpstr>
      <vt:lpstr>Communist Party of Thailand (CPT)</vt:lpstr>
      <vt:lpstr>Communist Party of Thailand (CPT)</vt:lpstr>
      <vt:lpstr>Communist Party of Thailand (CPT)</vt:lpstr>
      <vt:lpstr>Communist Party of Thailand (CPT)</vt:lpstr>
      <vt:lpstr>Communist Party of Thailand (CPT)</vt:lpstr>
      <vt:lpstr>PowerPoint Presentation</vt:lpstr>
      <vt:lpstr>Communist Party of Thailand (CPT)</vt:lpstr>
      <vt:lpstr>Peasant's movements</vt:lpstr>
      <vt:lpstr>Peasant's movements</vt:lpstr>
      <vt:lpstr>Peasant's movements</vt:lpstr>
      <vt:lpstr>Student's movements</vt:lpstr>
      <vt:lpstr>Student's movements</vt:lpstr>
      <vt:lpstr>The end of Sarit-Thanom regime</vt:lpstr>
      <vt:lpstr>The end of Sarit-Thanom regime</vt:lpstr>
      <vt:lpstr>The end of Sarit-Thanom regime</vt:lpstr>
      <vt:lpstr>The end of Sarit-Thanom regime</vt:lpstr>
      <vt:lpstr>PowerPoint Presentation</vt:lpstr>
      <vt:lpstr>The end of Sarit-Thanom regime</vt:lpstr>
      <vt:lpstr>The suppression of students</vt:lpstr>
      <vt:lpstr>The suppression of students</vt:lpstr>
      <vt:lpstr>Village Scouts</vt:lpstr>
      <vt:lpstr>The suppression of students</vt:lpstr>
      <vt:lpstr>Kittivuttho</vt:lpstr>
      <vt:lpstr>The suppression of students</vt:lpstr>
      <vt:lpstr>6 October</vt:lpstr>
      <vt:lpstr>The suppression of students</vt:lpstr>
      <vt:lpstr>The end of CPT</vt:lpstr>
      <vt:lpstr>Reasserting the hegemonic ideology</vt:lpstr>
      <vt:lpstr>Reasserting the hegemonic ideology</vt:lpstr>
      <vt:lpstr>Reasserting the hegemonic ideology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Revolt and Repression  Political Change in the 14th &amp; 6th  October Events</dc:title>
  <dc:creator>Thorn</dc:creator>
  <cp:lastModifiedBy>Thorn Pitidol</cp:lastModifiedBy>
  <cp:revision>14</cp:revision>
  <dcterms:created xsi:type="dcterms:W3CDTF">2015-11-23T17:21:53Z</dcterms:created>
  <dcterms:modified xsi:type="dcterms:W3CDTF">2018-11-14T16:19:00Z</dcterms:modified>
</cp:coreProperties>
</file>