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891" r:id="rId1"/>
  </p:sldMasterIdLst>
  <p:notesMasterIdLst>
    <p:notesMasterId r:id="rId35"/>
  </p:notesMasterIdLst>
  <p:sldIdLst>
    <p:sldId id="289" r:id="rId2"/>
    <p:sldId id="292" r:id="rId3"/>
    <p:sldId id="257" r:id="rId4"/>
    <p:sldId id="258" r:id="rId5"/>
    <p:sldId id="259" r:id="rId6"/>
    <p:sldId id="260" r:id="rId7"/>
    <p:sldId id="261" r:id="rId8"/>
    <p:sldId id="262" r:id="rId9"/>
    <p:sldId id="263" r:id="rId10"/>
    <p:sldId id="290" r:id="rId11"/>
    <p:sldId id="264" r:id="rId12"/>
    <p:sldId id="265" r:id="rId13"/>
    <p:sldId id="266" r:id="rId14"/>
    <p:sldId id="267" r:id="rId15"/>
    <p:sldId id="268" r:id="rId16"/>
    <p:sldId id="269" r:id="rId17"/>
    <p:sldId id="270" r:id="rId18"/>
    <p:sldId id="272" r:id="rId19"/>
    <p:sldId id="273" r:id="rId20"/>
    <p:sldId id="274" r:id="rId21"/>
    <p:sldId id="275" r:id="rId22"/>
    <p:sldId id="276" r:id="rId23"/>
    <p:sldId id="277" r:id="rId24"/>
    <p:sldId id="291" r:id="rId25"/>
    <p:sldId id="278" r:id="rId26"/>
    <p:sldId id="279" r:id="rId27"/>
    <p:sldId id="280" r:id="rId28"/>
    <p:sldId id="281" r:id="rId29"/>
    <p:sldId id="282" r:id="rId30"/>
    <p:sldId id="283" r:id="rId31"/>
    <p:sldId id="284" r:id="rId32"/>
    <p:sldId id="285" r:id="rId33"/>
    <p:sldId id="287" r:id="rId34"/>
  </p:sldIdLst>
  <p:sldSz cx="9144000" cy="6858000" type="screen4x3"/>
  <p:notesSz cx="6858000" cy="9144000"/>
  <p:defaultTextStyle>
    <a:defPPr>
      <a:defRPr lang="en-GB"/>
    </a:defPPr>
    <a:lvl1pPr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1pPr>
    <a:lvl2pPr marL="742950" indent="-28575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2pPr>
    <a:lvl3pPr marL="1143000" indent="-22860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3pPr>
    <a:lvl4pPr marL="1600200" indent="-22860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4pPr>
    <a:lvl5pPr marL="2057400" indent="-228600" algn="l" defTabSz="457200" rtl="0" eaLnBrk="0" fontAlgn="base" hangingPunct="0">
      <a:spcBef>
        <a:spcPct val="0"/>
      </a:spcBef>
      <a:spcAft>
        <a:spcPct val="0"/>
      </a:spcAft>
      <a:defRPr kern="1200">
        <a:solidFill>
          <a:schemeClr val="bg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bg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477" y="35"/>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AutoShape 1"/>
          <p:cNvSpPr>
            <a:spLocks noChangeArrowheads="1"/>
          </p:cNvSpPr>
          <p:nvPr/>
        </p:nvSpPr>
        <p:spPr bwMode="auto">
          <a:xfrm>
            <a:off x="0" y="0"/>
            <a:ext cx="6858000" cy="9144000"/>
          </a:xfrm>
          <a:prstGeom prst="roundRect">
            <a:avLst>
              <a:gd name="adj" fmla="val 23"/>
            </a:avLst>
          </a:prstGeom>
          <a:solidFill>
            <a:srgbClr val="FFFFFF"/>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7107" name="Text Box 2"/>
          <p:cNvSpPr txBox="1">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7108" name="Text Box 3"/>
          <p:cNvSpPr txBox="1">
            <a:spLocks noChangeArrowheads="1"/>
          </p:cNvSpPr>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47109" name="Rectangle 4"/>
          <p:cNvSpPr>
            <a:spLocks noGrp="1" noChangeArrowheads="1"/>
          </p:cNvSpPr>
          <p:nvPr>
            <p:ph type="sldImg"/>
          </p:nvPr>
        </p:nvSpPr>
        <p:spPr bwMode="auto">
          <a:xfrm>
            <a:off x="1143000" y="685800"/>
            <a:ext cx="4570413" cy="3427413"/>
          </a:xfrm>
          <a:prstGeom prst="rect">
            <a:avLst/>
          </a:prstGeom>
          <a:noFill/>
          <a:ln w="9360">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2" name="Rectangle 5"/>
          <p:cNvSpPr>
            <a:spLocks noGrp="1" noChangeArrowheads="1"/>
          </p:cNvSpPr>
          <p:nvPr>
            <p:ph type="body"/>
          </p:nvPr>
        </p:nvSpPr>
        <p:spPr bwMode="auto">
          <a:xfrm>
            <a:off x="685800" y="4343400"/>
            <a:ext cx="5484813" cy="41132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t" anchorCtr="0" compatLnSpc="1">
            <a:prstTxWarp prst="textNoShape">
              <a:avLst/>
            </a:prstTxWarp>
          </a:bodyPr>
          <a:lstStyle/>
          <a:p>
            <a:pPr lvl="0"/>
            <a:endParaRPr lang="en-US" noProof="0" smtClean="0"/>
          </a:p>
        </p:txBody>
      </p:sp>
      <p:sp>
        <p:nvSpPr>
          <p:cNvPr id="47111" name="Text Box 6"/>
          <p:cNvSpPr txBox="1">
            <a:spLocks noChangeArrowheads="1"/>
          </p:cNvSpPr>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a:buClr>
                <a:srgbClr val="000000"/>
              </a:buClr>
              <a:buSzPct val="100000"/>
              <a:buFont typeface="Times New Roman" panose="02020603050405020304" pitchFamily="18" charset="0"/>
              <a:buNone/>
            </a:pPr>
            <a:endParaRPr lang="en-US" altLang="en-US"/>
          </a:p>
        </p:txBody>
      </p:sp>
      <p:sp>
        <p:nvSpPr>
          <p:cNvPr id="3" name="Rectangle 7"/>
          <p:cNvSpPr>
            <a:spLocks noGrp="1" noChangeArrowheads="1"/>
          </p:cNvSpPr>
          <p:nvPr>
            <p:ph type="sldNum"/>
          </p:nvPr>
        </p:nvSpPr>
        <p:spPr bwMode="auto">
          <a:xfrm>
            <a:off x="3884613" y="8685213"/>
            <a:ext cx="2970212" cy="455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000" tIns="46800" rIns="90000" bIns="46800" numCol="1" anchor="b" anchorCtr="0" compatLnSpc="1">
            <a:prstTxWarp prst="textNoShape">
              <a:avLst/>
            </a:prstTxWarp>
          </a:bodyPr>
          <a:lstStyle>
            <a:lvl1pPr algn="r" eaLnBrk="1" hangingPunct="1">
              <a:buClr>
                <a:srgbClr val="000000"/>
              </a:buClr>
              <a:buSzPct val="45000"/>
              <a:buFont typeface="Wingdings" panose="05000000000000000000" pitchFamily="2" charset="2"/>
              <a:buNone/>
              <a:tabLst>
                <a:tab pos="723900" algn="l"/>
                <a:tab pos="1447800" algn="l"/>
                <a:tab pos="2171700" algn="l"/>
                <a:tab pos="2895600" algn="l"/>
              </a:tabLst>
              <a:defRPr sz="1200">
                <a:solidFill>
                  <a:srgbClr val="000000"/>
                </a:solidFill>
                <a:latin typeface="Times New Roman" panose="02020603050405020304" pitchFamily="18" charset="0"/>
              </a:defRPr>
            </a:lvl1pPr>
          </a:lstStyle>
          <a:p>
            <a:fld id="{939D9547-DE4B-4AFC-989D-E756359B98C5}" type="slidenum">
              <a:rPr lang="en-US" altLang="en-US"/>
              <a:pPr/>
              <a:t>‹#›</a:t>
            </a:fld>
            <a:endParaRPr lang="en-US" altLang="en-US"/>
          </a:p>
        </p:txBody>
      </p:sp>
    </p:spTree>
    <p:extLst>
      <p:ext uri="{BB962C8B-B14F-4D97-AF65-F5344CB8AC3E}">
        <p14:creationId xmlns:p14="http://schemas.microsoft.com/office/powerpoint/2010/main" val="3219780912"/>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5F7D296-54D0-4856-A3B8-94DC31B46AD5}" type="slidenum">
              <a:rPr lang="en-US" altLang="en-US" smtClean="0"/>
              <a:pPr>
                <a:spcBef>
                  <a:spcPct val="0"/>
                </a:spcBef>
                <a:buSzPct val="45000"/>
                <a:buFont typeface="Wingdings" panose="05000000000000000000" pitchFamily="2" charset="2"/>
                <a:buNone/>
              </a:pPr>
              <a:t>1</a:t>
            </a:fld>
            <a:endParaRPr lang="en-US" altLang="en-US" smtClean="0"/>
          </a:p>
        </p:txBody>
      </p:sp>
      <p:sp>
        <p:nvSpPr>
          <p:cNvPr id="3174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1748" name="Text Box 2"/>
          <p:cNvSpPr>
            <a:spLocks noChangeArrowheads="1"/>
          </p:cNvSpPr>
          <p:nvPr>
            <p:ph type="body" idx="1"/>
          </p:nvPr>
        </p:nvSpPr>
        <p:spPr>
          <a:xfrm>
            <a:off x="914400" y="4343400"/>
            <a:ext cx="50292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ea typeface="Microsoft YaHei" panose="020B0503020204020204" pitchFamily="34" charset="-122"/>
            </a:endParaRPr>
          </a:p>
        </p:txBody>
      </p:sp>
      <p:sp>
        <p:nvSpPr>
          <p:cNvPr id="31749" name="Text Box 3"/>
          <p:cNvSpPr txBox="1">
            <a:spLocks noChangeArrowheads="1"/>
          </p:cNvSpPr>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a:spcBef>
                <a:spcPct val="0"/>
              </a:spcBef>
              <a:buClrTx/>
              <a:buFontTx/>
              <a:buNone/>
            </a:pPr>
            <a:fld id="{C105C331-6D4B-4F84-8412-999D363C2425}" type="slidenum">
              <a:rPr lang="en-US" altLang="en-US"/>
              <a:pPr algn="r">
                <a:spcBef>
                  <a:spcPct val="0"/>
                </a:spcBef>
                <a:buClrTx/>
                <a:buFontTx/>
                <a:buNone/>
              </a:pPr>
              <a:t>1</a:t>
            </a:fld>
            <a:endParaRPr lang="en-US" altLang="en-US"/>
          </a:p>
        </p:txBody>
      </p:sp>
    </p:spTree>
    <p:extLst>
      <p:ext uri="{BB962C8B-B14F-4D97-AF65-F5344CB8AC3E}">
        <p14:creationId xmlns:p14="http://schemas.microsoft.com/office/powerpoint/2010/main" val="21781073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9A0B8F4-F702-474C-B83B-4127B3E0D17D}" type="slidenum">
              <a:rPr lang="en-US" altLang="en-US"/>
              <a:pPr>
                <a:spcBef>
                  <a:spcPct val="0"/>
                </a:spcBef>
                <a:buSzPct val="45000"/>
                <a:buFont typeface="Wingdings" panose="05000000000000000000" pitchFamily="2" charset="2"/>
                <a:buNone/>
              </a:pPr>
              <a:t>2</a:t>
            </a:fld>
            <a:endParaRPr lang="en-US" altLang="en-US"/>
          </a:p>
        </p:txBody>
      </p:sp>
      <p:sp>
        <p:nvSpPr>
          <p:cNvPr id="4915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916308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9A0B8F4-F702-474C-B83B-4127B3E0D17D}" type="slidenum">
              <a:rPr lang="en-US" altLang="en-US"/>
              <a:pPr>
                <a:spcBef>
                  <a:spcPct val="0"/>
                </a:spcBef>
                <a:buSzPct val="45000"/>
                <a:buFont typeface="Wingdings" panose="05000000000000000000" pitchFamily="2" charset="2"/>
                <a:buNone/>
              </a:pPr>
              <a:t>3</a:t>
            </a:fld>
            <a:endParaRPr lang="en-US" altLang="en-US"/>
          </a:p>
        </p:txBody>
      </p:sp>
      <p:sp>
        <p:nvSpPr>
          <p:cNvPr id="4915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104882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FBBCFD5-7857-458A-974E-1A1D50022076}" type="slidenum">
              <a:rPr lang="en-US" altLang="en-US"/>
              <a:pPr>
                <a:spcBef>
                  <a:spcPct val="0"/>
                </a:spcBef>
                <a:buSzPct val="45000"/>
                <a:buFont typeface="Wingdings" panose="05000000000000000000" pitchFamily="2" charset="2"/>
                <a:buNone/>
              </a:pPr>
              <a:t>4</a:t>
            </a:fld>
            <a:endParaRPr lang="en-US" altLang="en-US"/>
          </a:p>
        </p:txBody>
      </p:sp>
      <p:sp>
        <p:nvSpPr>
          <p:cNvPr id="5017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8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689689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51BDD1A-4965-4298-B685-D833C5C35CB6}" type="slidenum">
              <a:rPr lang="en-US" altLang="en-US"/>
              <a:pPr>
                <a:spcBef>
                  <a:spcPct val="0"/>
                </a:spcBef>
                <a:buSzPct val="45000"/>
                <a:buFont typeface="Wingdings" panose="05000000000000000000" pitchFamily="2" charset="2"/>
                <a:buNone/>
              </a:pPr>
              <a:t>5</a:t>
            </a:fld>
            <a:endParaRPr lang="en-US" altLang="en-US"/>
          </a:p>
        </p:txBody>
      </p:sp>
      <p:sp>
        <p:nvSpPr>
          <p:cNvPr id="5120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120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081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F543CB7-DB3E-4E59-8B68-C9C09406BF76}" type="slidenum">
              <a:rPr lang="en-US" altLang="en-US"/>
              <a:pPr>
                <a:spcBef>
                  <a:spcPct val="0"/>
                </a:spcBef>
                <a:buSzPct val="45000"/>
                <a:buFont typeface="Wingdings" panose="05000000000000000000" pitchFamily="2" charset="2"/>
                <a:buNone/>
              </a:pPr>
              <a:t>6</a:t>
            </a:fld>
            <a:endParaRPr lang="en-US" altLang="en-US"/>
          </a:p>
        </p:txBody>
      </p:sp>
      <p:sp>
        <p:nvSpPr>
          <p:cNvPr id="5222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222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7493328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01F4F1A8-4B21-41D1-BA44-9C9567E1009A}" type="slidenum">
              <a:rPr lang="en-US" altLang="en-US"/>
              <a:pPr>
                <a:spcBef>
                  <a:spcPct val="0"/>
                </a:spcBef>
                <a:buSzPct val="45000"/>
                <a:buFont typeface="Wingdings" panose="05000000000000000000" pitchFamily="2" charset="2"/>
                <a:buNone/>
              </a:pPr>
              <a:t>7</a:t>
            </a:fld>
            <a:endParaRPr lang="en-US" altLang="en-US"/>
          </a:p>
        </p:txBody>
      </p:sp>
      <p:sp>
        <p:nvSpPr>
          <p:cNvPr id="5325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325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7870315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89A9845D-883A-4F93-B8F8-0F05BE5BEAB0}" type="slidenum">
              <a:rPr lang="en-US" altLang="en-US"/>
              <a:pPr>
                <a:spcBef>
                  <a:spcPct val="0"/>
                </a:spcBef>
                <a:buSzPct val="45000"/>
                <a:buFont typeface="Wingdings" panose="05000000000000000000" pitchFamily="2" charset="2"/>
                <a:buNone/>
              </a:pPr>
              <a:t>8</a:t>
            </a:fld>
            <a:endParaRPr lang="en-US" altLang="en-US"/>
          </a:p>
        </p:txBody>
      </p:sp>
      <p:sp>
        <p:nvSpPr>
          <p:cNvPr id="5427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0777673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11498B76-B90C-40EE-9D69-BF24CE7A8FA6}" type="slidenum">
              <a:rPr lang="en-US" altLang="en-US"/>
              <a:pPr>
                <a:spcBef>
                  <a:spcPct val="0"/>
                </a:spcBef>
                <a:buSzPct val="45000"/>
                <a:buFont typeface="Wingdings" panose="05000000000000000000" pitchFamily="2" charset="2"/>
                <a:buNone/>
              </a:pPr>
              <a:t>9</a:t>
            </a:fld>
            <a:endParaRPr lang="en-US" altLang="en-US"/>
          </a:p>
        </p:txBody>
      </p:sp>
      <p:sp>
        <p:nvSpPr>
          <p:cNvPr id="5529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530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856932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89A9845D-883A-4F93-B8F8-0F05BE5BEAB0}" type="slidenum">
              <a:rPr lang="en-US" altLang="en-US"/>
              <a:pPr>
                <a:spcBef>
                  <a:spcPct val="0"/>
                </a:spcBef>
                <a:buSzPct val="45000"/>
                <a:buFont typeface="Wingdings" panose="05000000000000000000" pitchFamily="2" charset="2"/>
                <a:buNone/>
              </a:pPr>
              <a:t>10</a:t>
            </a:fld>
            <a:endParaRPr lang="en-US" altLang="en-US"/>
          </a:p>
        </p:txBody>
      </p:sp>
      <p:sp>
        <p:nvSpPr>
          <p:cNvPr id="5427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427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2275138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56E4FDF8-17C5-44A2-A649-A6662432F862}" type="slidenum">
              <a:rPr lang="en-US" altLang="en-US"/>
              <a:pPr>
                <a:spcBef>
                  <a:spcPct val="0"/>
                </a:spcBef>
                <a:buSzPct val="45000"/>
                <a:buFont typeface="Wingdings" panose="05000000000000000000" pitchFamily="2" charset="2"/>
                <a:buNone/>
              </a:pPr>
              <a:t>11</a:t>
            </a:fld>
            <a:endParaRPr lang="en-US" altLang="en-US"/>
          </a:p>
        </p:txBody>
      </p:sp>
      <p:sp>
        <p:nvSpPr>
          <p:cNvPr id="5632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6324" name="Text Box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latin typeface="Arial" panose="020B0604020202020204" pitchFamily="34" charset="0"/>
              <a:ea typeface="Microsoft YaHei" panose="020B0503020204020204" pitchFamily="34" charset="-122"/>
            </a:endParaRPr>
          </a:p>
        </p:txBody>
      </p:sp>
      <p:sp>
        <p:nvSpPr>
          <p:cNvPr id="56325" name="Text Box 3"/>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A8DD5A59-3422-4776-8502-DC0787083593}" type="slidenum">
              <a:rPr lang="en-US" altLang="en-US">
                <a:latin typeface="Arial" panose="020B0604020202020204" pitchFamily="34" charset="0"/>
              </a:rPr>
              <a:pPr algn="r" eaLnBrk="1" hangingPunct="1">
                <a:spcBef>
                  <a:spcPct val="0"/>
                </a:spcBef>
                <a:buClrTx/>
                <a:buFontTx/>
                <a:buNone/>
              </a:pPr>
              <a:t>11</a:t>
            </a:fld>
            <a:endParaRPr lang="en-US" altLang="en-US">
              <a:latin typeface="Arial" panose="020B0604020202020204" pitchFamily="34" charset="0"/>
            </a:endParaRPr>
          </a:p>
        </p:txBody>
      </p:sp>
    </p:spTree>
    <p:extLst>
      <p:ext uri="{BB962C8B-B14F-4D97-AF65-F5344CB8AC3E}">
        <p14:creationId xmlns:p14="http://schemas.microsoft.com/office/powerpoint/2010/main" val="33771677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C279BA1-6E61-4E8F-8DFE-26643BDACDAB}" type="slidenum">
              <a:rPr lang="en-US" altLang="en-US"/>
              <a:pPr>
                <a:spcBef>
                  <a:spcPct val="0"/>
                </a:spcBef>
                <a:buSzPct val="45000"/>
                <a:buFont typeface="Wingdings" panose="05000000000000000000" pitchFamily="2" charset="2"/>
                <a:buNone/>
              </a:pPr>
              <a:t>12</a:t>
            </a:fld>
            <a:endParaRPr lang="en-US" altLang="en-US"/>
          </a:p>
        </p:txBody>
      </p:sp>
      <p:sp>
        <p:nvSpPr>
          <p:cNvPr id="5734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734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8245575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3E26CCD-6E4D-48E5-9495-A7C5E5987730}" type="slidenum">
              <a:rPr lang="en-US" altLang="en-US"/>
              <a:pPr>
                <a:spcBef>
                  <a:spcPct val="0"/>
                </a:spcBef>
                <a:buSzPct val="45000"/>
                <a:buFont typeface="Wingdings" panose="05000000000000000000" pitchFamily="2" charset="2"/>
                <a:buNone/>
              </a:pPr>
              <a:t>13</a:t>
            </a:fld>
            <a:endParaRPr lang="en-US" altLang="en-US"/>
          </a:p>
        </p:txBody>
      </p:sp>
      <p:sp>
        <p:nvSpPr>
          <p:cNvPr id="5837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837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3328262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12E9185-FDFB-4710-8C61-3BB20F90A9EC}" type="slidenum">
              <a:rPr lang="en-US" altLang="en-US"/>
              <a:pPr>
                <a:spcBef>
                  <a:spcPct val="0"/>
                </a:spcBef>
                <a:buSzPct val="45000"/>
                <a:buFont typeface="Wingdings" panose="05000000000000000000" pitchFamily="2" charset="2"/>
                <a:buNone/>
              </a:pPr>
              <a:t>14</a:t>
            </a:fld>
            <a:endParaRPr lang="en-US" altLang="en-US"/>
          </a:p>
        </p:txBody>
      </p:sp>
      <p:sp>
        <p:nvSpPr>
          <p:cNvPr id="5939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9396" name="Text Box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pPr>
              <a:spcBef>
                <a:spcPts val="450"/>
              </a:spcBef>
              <a:buClr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endParaRPr lang="en-US" altLang="en-US" smtClean="0">
              <a:latin typeface="Arial" panose="020B0604020202020204" pitchFamily="34" charset="0"/>
              <a:ea typeface="Microsoft YaHei" panose="020B0503020204020204" pitchFamily="34" charset="-122"/>
            </a:endParaRPr>
          </a:p>
        </p:txBody>
      </p:sp>
      <p:sp>
        <p:nvSpPr>
          <p:cNvPr id="59397" name="Text Box 3"/>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200">
                <a:solidFill>
                  <a:srgbClr val="000000"/>
                </a:solidFill>
                <a:latin typeface="Times New Roman" panose="02020603050405020304" pitchFamily="18" charset="0"/>
              </a:defRPr>
            </a:lvl9pPr>
          </a:lstStyle>
          <a:p>
            <a:pPr algn="r" eaLnBrk="1" hangingPunct="1">
              <a:spcBef>
                <a:spcPct val="0"/>
              </a:spcBef>
              <a:buClrTx/>
              <a:buFontTx/>
              <a:buNone/>
            </a:pPr>
            <a:fld id="{B8BC7527-BF85-4046-A810-1BD629D8B481}" type="slidenum">
              <a:rPr lang="en-US" altLang="en-US">
                <a:latin typeface="Arial" panose="020B0604020202020204" pitchFamily="34" charset="0"/>
              </a:rPr>
              <a:pPr algn="r" eaLnBrk="1" hangingPunct="1">
                <a:spcBef>
                  <a:spcPct val="0"/>
                </a:spcBef>
                <a:buClrTx/>
                <a:buFontTx/>
                <a:buNone/>
              </a:pPr>
              <a:t>14</a:t>
            </a:fld>
            <a:endParaRPr lang="en-US" altLang="en-US">
              <a:latin typeface="Arial" panose="020B0604020202020204" pitchFamily="34" charset="0"/>
            </a:endParaRPr>
          </a:p>
        </p:txBody>
      </p:sp>
    </p:spTree>
    <p:extLst>
      <p:ext uri="{BB962C8B-B14F-4D97-AF65-F5344CB8AC3E}">
        <p14:creationId xmlns:p14="http://schemas.microsoft.com/office/powerpoint/2010/main" val="10251057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A143B4D-342A-49A2-85EE-5A792A1420FB}" type="slidenum">
              <a:rPr lang="en-US" altLang="en-US"/>
              <a:pPr>
                <a:spcBef>
                  <a:spcPct val="0"/>
                </a:spcBef>
                <a:buSzPct val="45000"/>
                <a:buFont typeface="Wingdings" panose="05000000000000000000" pitchFamily="2" charset="2"/>
                <a:buNone/>
              </a:pPr>
              <a:t>15</a:t>
            </a:fld>
            <a:endParaRPr lang="en-US" altLang="en-US"/>
          </a:p>
        </p:txBody>
      </p:sp>
      <p:sp>
        <p:nvSpPr>
          <p:cNvPr id="6041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042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009000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19960AC3-4348-47B8-AD72-1A1A6107CE23}" type="slidenum">
              <a:rPr lang="en-US" altLang="en-US"/>
              <a:pPr>
                <a:spcBef>
                  <a:spcPct val="0"/>
                </a:spcBef>
                <a:buSzPct val="45000"/>
                <a:buFont typeface="Wingdings" panose="05000000000000000000" pitchFamily="2" charset="2"/>
                <a:buNone/>
              </a:pPr>
              <a:t>16</a:t>
            </a:fld>
            <a:endParaRPr lang="en-US" altLang="en-US"/>
          </a:p>
        </p:txBody>
      </p:sp>
      <p:sp>
        <p:nvSpPr>
          <p:cNvPr id="6144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6277256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DE580014-10A9-4495-B59D-7B6A3F1B5E22}" type="slidenum">
              <a:rPr lang="en-US" altLang="en-US"/>
              <a:pPr>
                <a:spcBef>
                  <a:spcPct val="0"/>
                </a:spcBef>
                <a:buSzPct val="45000"/>
                <a:buFont typeface="Wingdings" panose="05000000000000000000" pitchFamily="2" charset="2"/>
                <a:buNone/>
              </a:pPr>
              <a:t>17</a:t>
            </a:fld>
            <a:endParaRPr lang="en-US" altLang="en-US"/>
          </a:p>
        </p:txBody>
      </p:sp>
      <p:sp>
        <p:nvSpPr>
          <p:cNvPr id="6246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246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7994388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7083E6A7-1DBB-41BC-8D8C-B78E62217458}" type="slidenum">
              <a:rPr lang="en-US" altLang="en-US"/>
              <a:pPr>
                <a:spcBef>
                  <a:spcPct val="0"/>
                </a:spcBef>
                <a:buSzPct val="45000"/>
                <a:buFont typeface="Wingdings" panose="05000000000000000000" pitchFamily="2" charset="2"/>
                <a:buNone/>
              </a:pPr>
              <a:t>18</a:t>
            </a:fld>
            <a:endParaRPr lang="en-US" altLang="en-US"/>
          </a:p>
        </p:txBody>
      </p:sp>
      <p:sp>
        <p:nvSpPr>
          <p:cNvPr id="6451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451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4710473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4BA1F5CD-6766-457F-93D1-C1ECE4361B59}" type="slidenum">
              <a:rPr lang="en-US" altLang="en-US"/>
              <a:pPr>
                <a:spcBef>
                  <a:spcPct val="0"/>
                </a:spcBef>
                <a:buSzPct val="45000"/>
                <a:buFont typeface="Wingdings" panose="05000000000000000000" pitchFamily="2" charset="2"/>
                <a:buNone/>
              </a:pPr>
              <a:t>19</a:t>
            </a:fld>
            <a:endParaRPr lang="en-US" altLang="en-US"/>
          </a:p>
        </p:txBody>
      </p:sp>
      <p:sp>
        <p:nvSpPr>
          <p:cNvPr id="6553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554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8643352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273349BD-43CD-4BAF-861D-142361C665A2}" type="slidenum">
              <a:rPr lang="en-US" altLang="en-US"/>
              <a:pPr>
                <a:spcBef>
                  <a:spcPct val="0"/>
                </a:spcBef>
                <a:buSzPct val="45000"/>
                <a:buFont typeface="Wingdings" panose="05000000000000000000" pitchFamily="2" charset="2"/>
                <a:buNone/>
              </a:pPr>
              <a:t>20</a:t>
            </a:fld>
            <a:endParaRPr lang="en-US" altLang="en-US"/>
          </a:p>
        </p:txBody>
      </p:sp>
      <p:sp>
        <p:nvSpPr>
          <p:cNvPr id="6656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656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3707749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848DBBFD-F032-4C24-A2DF-7D01C8DAFE56}" type="slidenum">
              <a:rPr lang="en-US" altLang="en-US"/>
              <a:pPr>
                <a:spcBef>
                  <a:spcPct val="0"/>
                </a:spcBef>
                <a:buSzPct val="45000"/>
                <a:buFont typeface="Wingdings" panose="05000000000000000000" pitchFamily="2" charset="2"/>
                <a:buNone/>
              </a:pPr>
              <a:t>21</a:t>
            </a:fld>
            <a:endParaRPr lang="en-US" altLang="en-US"/>
          </a:p>
        </p:txBody>
      </p:sp>
      <p:sp>
        <p:nvSpPr>
          <p:cNvPr id="6758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758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4281157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9D6B98B7-718E-4802-B513-4A0A32B4A578}" type="slidenum">
              <a:rPr lang="en-US" altLang="en-US"/>
              <a:pPr>
                <a:spcBef>
                  <a:spcPct val="0"/>
                </a:spcBef>
                <a:buSzPct val="45000"/>
                <a:buFont typeface="Wingdings" panose="05000000000000000000" pitchFamily="2" charset="2"/>
                <a:buNone/>
              </a:pPr>
              <a:t>22</a:t>
            </a:fld>
            <a:endParaRPr lang="en-US" altLang="en-US"/>
          </a:p>
        </p:txBody>
      </p:sp>
      <p:sp>
        <p:nvSpPr>
          <p:cNvPr id="6861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861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654148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18CFD20D-AD8C-4105-A1DB-5A1AB6922980}" type="slidenum">
              <a:rPr lang="en-US" altLang="en-US"/>
              <a:pPr>
                <a:spcBef>
                  <a:spcPct val="0"/>
                </a:spcBef>
                <a:buSzPct val="45000"/>
                <a:buFont typeface="Wingdings" panose="05000000000000000000" pitchFamily="2" charset="2"/>
                <a:buNone/>
              </a:pPr>
              <a:t>23</a:t>
            </a:fld>
            <a:endParaRPr lang="en-US" altLang="en-US"/>
          </a:p>
        </p:txBody>
      </p:sp>
      <p:sp>
        <p:nvSpPr>
          <p:cNvPr id="6963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963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9217142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713EDBD-49C1-498D-BC29-FC658DE67FDF}" type="slidenum">
              <a:rPr lang="en-US" altLang="en-US"/>
              <a:pPr>
                <a:spcBef>
                  <a:spcPct val="0"/>
                </a:spcBef>
                <a:buSzPct val="45000"/>
                <a:buFont typeface="Wingdings" panose="05000000000000000000" pitchFamily="2" charset="2"/>
                <a:buNone/>
              </a:pPr>
              <a:t>24</a:t>
            </a:fld>
            <a:endParaRPr lang="en-US" altLang="en-US"/>
          </a:p>
        </p:txBody>
      </p:sp>
      <p:sp>
        <p:nvSpPr>
          <p:cNvPr id="7065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066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58903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713EDBD-49C1-498D-BC29-FC658DE67FDF}" type="slidenum">
              <a:rPr lang="en-US" altLang="en-US"/>
              <a:pPr>
                <a:spcBef>
                  <a:spcPct val="0"/>
                </a:spcBef>
                <a:buSzPct val="45000"/>
                <a:buFont typeface="Wingdings" panose="05000000000000000000" pitchFamily="2" charset="2"/>
                <a:buNone/>
              </a:pPr>
              <a:t>25</a:t>
            </a:fld>
            <a:endParaRPr lang="en-US" altLang="en-US"/>
          </a:p>
        </p:txBody>
      </p:sp>
      <p:sp>
        <p:nvSpPr>
          <p:cNvPr id="7065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066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8838382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68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88E77B5D-2EF6-4FCF-B26D-3C53CA18C6ED}" type="slidenum">
              <a:rPr lang="en-US" altLang="en-US"/>
              <a:pPr>
                <a:spcBef>
                  <a:spcPct val="0"/>
                </a:spcBef>
                <a:buSzPct val="45000"/>
                <a:buFont typeface="Wingdings" panose="05000000000000000000" pitchFamily="2" charset="2"/>
                <a:buNone/>
              </a:pPr>
              <a:t>26</a:t>
            </a:fld>
            <a:endParaRPr lang="en-US" altLang="en-US"/>
          </a:p>
        </p:txBody>
      </p:sp>
      <p:sp>
        <p:nvSpPr>
          <p:cNvPr id="7168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168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5749297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688F06EB-0FF5-4A0E-8660-BFF69614573F}" type="slidenum">
              <a:rPr lang="en-US" altLang="en-US"/>
              <a:pPr>
                <a:spcBef>
                  <a:spcPct val="0"/>
                </a:spcBef>
                <a:buSzPct val="45000"/>
                <a:buFont typeface="Wingdings" panose="05000000000000000000" pitchFamily="2" charset="2"/>
                <a:buNone/>
              </a:pPr>
              <a:t>27</a:t>
            </a:fld>
            <a:endParaRPr lang="en-US" altLang="en-US"/>
          </a:p>
        </p:txBody>
      </p:sp>
      <p:sp>
        <p:nvSpPr>
          <p:cNvPr id="7270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270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0302065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2853C1B-28B8-45E6-9608-E910D72ADC58}" type="slidenum">
              <a:rPr lang="en-US" altLang="en-US"/>
              <a:pPr>
                <a:spcBef>
                  <a:spcPct val="0"/>
                </a:spcBef>
                <a:buSzPct val="45000"/>
                <a:buFont typeface="Wingdings" panose="05000000000000000000" pitchFamily="2" charset="2"/>
                <a:buNone/>
              </a:pPr>
              <a:t>28</a:t>
            </a:fld>
            <a:endParaRPr lang="en-US" altLang="en-US"/>
          </a:p>
        </p:txBody>
      </p:sp>
      <p:sp>
        <p:nvSpPr>
          <p:cNvPr id="73731"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3732"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2266498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14A09F3D-FB8D-48F1-AE1F-D569F8C2BFD5}" type="slidenum">
              <a:rPr lang="en-US" altLang="en-US"/>
              <a:pPr>
                <a:spcBef>
                  <a:spcPct val="0"/>
                </a:spcBef>
                <a:buSzPct val="45000"/>
                <a:buFont typeface="Wingdings" panose="05000000000000000000" pitchFamily="2" charset="2"/>
                <a:buNone/>
              </a:pPr>
              <a:t>29</a:t>
            </a:fld>
            <a:endParaRPr lang="en-US" altLang="en-US"/>
          </a:p>
        </p:txBody>
      </p:sp>
      <p:sp>
        <p:nvSpPr>
          <p:cNvPr id="7475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475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5072860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F93E706D-255A-4D43-9CA8-B3EC61476A79}" type="slidenum">
              <a:rPr lang="en-US" altLang="en-US"/>
              <a:pPr>
                <a:spcBef>
                  <a:spcPct val="0"/>
                </a:spcBef>
                <a:buSzPct val="45000"/>
                <a:buFont typeface="Wingdings" panose="05000000000000000000" pitchFamily="2" charset="2"/>
                <a:buNone/>
              </a:pPr>
              <a:t>30</a:t>
            </a:fld>
            <a:endParaRPr lang="en-US" altLang="en-US"/>
          </a:p>
        </p:txBody>
      </p:sp>
      <p:sp>
        <p:nvSpPr>
          <p:cNvPr id="75779"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5780"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13544123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88BD63EF-2E92-4DD5-9339-455FC3E7A36F}" type="slidenum">
              <a:rPr lang="en-US" altLang="en-US"/>
              <a:pPr>
                <a:spcBef>
                  <a:spcPct val="0"/>
                </a:spcBef>
                <a:buSzPct val="45000"/>
                <a:buFont typeface="Wingdings" panose="05000000000000000000" pitchFamily="2" charset="2"/>
                <a:buNone/>
              </a:pPr>
              <a:t>31</a:t>
            </a:fld>
            <a:endParaRPr lang="en-US" altLang="en-US"/>
          </a:p>
        </p:txBody>
      </p:sp>
      <p:sp>
        <p:nvSpPr>
          <p:cNvPr id="76803"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6804"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5855730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11F6C32A-48DD-444D-8ED1-8008CCD9FDF6}" type="slidenum">
              <a:rPr lang="en-US" altLang="en-US"/>
              <a:pPr>
                <a:spcBef>
                  <a:spcPct val="0"/>
                </a:spcBef>
                <a:buSzPct val="45000"/>
                <a:buFont typeface="Wingdings" panose="05000000000000000000" pitchFamily="2" charset="2"/>
                <a:buNone/>
              </a:pPr>
              <a:t>32</a:t>
            </a:fld>
            <a:endParaRPr lang="en-US" altLang="en-US"/>
          </a:p>
        </p:txBody>
      </p:sp>
      <p:sp>
        <p:nvSpPr>
          <p:cNvPr id="77827"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7828"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34614812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7"/>
          <p:cNvSpPr>
            <a:spLocks noGrp="1" noChangeArrowheads="1"/>
          </p:cNvSpPr>
          <p:nvPr>
            <p:ph type="sldNum" sz="quarter"/>
          </p:nvPr>
        </p:nvSpPr>
        <p:spPr>
          <a:noFill/>
        </p:spPr>
        <p:txBody>
          <a:bodyPr/>
          <a:lstStyle>
            <a:lvl1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5pPr>
            <a:lvl6pPr marL="25146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6pPr>
            <a:lvl7pPr marL="29718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7pPr>
            <a:lvl8pPr marL="34290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8pPr>
            <a:lvl9pPr marL="3886200" indent="-228600" defTabSz="457200" eaLnBrk="0" fontAlgn="base" hangingPunct="0">
              <a:spcBef>
                <a:spcPct val="30000"/>
              </a:spcBef>
              <a:spcAft>
                <a:spcPct val="0"/>
              </a:spcAft>
              <a:buClr>
                <a:srgbClr val="000000"/>
              </a:buClr>
              <a:buSzPct val="100000"/>
              <a:buFont typeface="Times New Roman" panose="02020603050405020304" pitchFamily="18" charset="0"/>
              <a:tabLst>
                <a:tab pos="723900" algn="l"/>
                <a:tab pos="1447800" algn="l"/>
                <a:tab pos="2171700" algn="l"/>
                <a:tab pos="2895600" algn="l"/>
              </a:tabLst>
              <a:defRPr sz="1200">
                <a:solidFill>
                  <a:srgbClr val="000000"/>
                </a:solidFill>
                <a:latin typeface="Times New Roman" panose="02020603050405020304" pitchFamily="18" charset="0"/>
              </a:defRPr>
            </a:lvl9pPr>
          </a:lstStyle>
          <a:p>
            <a:pPr>
              <a:spcBef>
                <a:spcPct val="0"/>
              </a:spcBef>
              <a:buSzPct val="45000"/>
              <a:buFont typeface="Wingdings" panose="05000000000000000000" pitchFamily="2" charset="2"/>
              <a:buNone/>
            </a:pPr>
            <a:fld id="{E7FBEA73-C666-4A15-8BD2-6BAE2538F72A}" type="slidenum">
              <a:rPr lang="en-US" altLang="en-US"/>
              <a:pPr>
                <a:spcBef>
                  <a:spcPct val="0"/>
                </a:spcBef>
                <a:buSzPct val="45000"/>
                <a:buFont typeface="Wingdings" panose="05000000000000000000" pitchFamily="2" charset="2"/>
                <a:buNone/>
              </a:pPr>
              <a:t>33</a:t>
            </a:fld>
            <a:endParaRPr lang="en-US" altLang="en-US"/>
          </a:p>
        </p:txBody>
      </p:sp>
      <p:sp>
        <p:nvSpPr>
          <p:cNvPr id="79875" name="Rectangle 1"/>
          <p:cNvSpPr>
            <a:spLocks noChangeArrowheads="1" noTextEdit="1"/>
          </p:cNvSpPr>
          <p:nvPr>
            <p:ph type="sldImg"/>
          </p:nvPr>
        </p:nvSpPr>
        <p:spPr>
          <a:xfrm>
            <a:off x="1143000" y="685800"/>
            <a:ext cx="4572000" cy="3429000"/>
          </a:xfrm>
          <a:solidFill>
            <a:srgbClr val="FFFFFF"/>
          </a:solidFill>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79876" name="Rectangle 2"/>
          <p:cNvSpPr>
            <a:spLocks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smtClean="0"/>
          </a:p>
        </p:txBody>
      </p:sp>
    </p:spTree>
    <p:extLst>
      <p:ext uri="{BB962C8B-B14F-4D97-AF65-F5344CB8AC3E}">
        <p14:creationId xmlns:p14="http://schemas.microsoft.com/office/powerpoint/2010/main" val="2406659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3-</a:t>
            </a:r>
            <a:fld id="{9E3AAA2B-4612-466A-8426-4FBFF0BE43E3}"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05838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29-08-15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610849EA-C8A2-4311-B074-7CBBF6ECD54D}" type="slidenum">
              <a:rPr lang="en-US" altLang="en-US" smtClean="0"/>
              <a:pPr/>
              <a:t>‹#›</a:t>
            </a:fld>
            <a:endParaRPr lang="en-US" altLang="en-US"/>
          </a:p>
        </p:txBody>
      </p:sp>
    </p:spTree>
    <p:extLst>
      <p:ext uri="{BB962C8B-B14F-4D97-AF65-F5344CB8AC3E}">
        <p14:creationId xmlns:p14="http://schemas.microsoft.com/office/powerpoint/2010/main" val="3228047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 1-</a:t>
            </a:r>
            <a:fld id="{F886D131-7D0B-481B-9188-EAD670E8BE81}" type="slidenum">
              <a:rPr lang="en-US" altLang="en-US" smtClean="0"/>
              <a:pPr/>
              <a:t>‹#›</a:t>
            </a:fld>
            <a:endParaRPr lang="en-US"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3942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 1-</a:t>
            </a:r>
            <a:fld id="{7514BDB1-B365-4B54-AFDE-9CE921A4A200}" type="slidenum">
              <a:rPr lang="en-US" altLang="en-US" smtClean="0"/>
              <a:pPr/>
              <a:t>‹#›</a:t>
            </a:fld>
            <a:endParaRPr lang="en-US" altLang="en-US"/>
          </a:p>
        </p:txBody>
      </p:sp>
    </p:spTree>
    <p:extLst>
      <p:ext uri="{BB962C8B-B14F-4D97-AF65-F5344CB8AC3E}">
        <p14:creationId xmlns:p14="http://schemas.microsoft.com/office/powerpoint/2010/main" val="20058899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11F41B34-2B0E-486B-BF0A-121F54D557F2}" type="slidenum">
              <a:rPr lang="en-US" altLang="en-US" smtClean="0"/>
              <a:pPr/>
              <a:t>‹#›</a:t>
            </a:fld>
            <a:endParaRPr lang="en-US" altLang="en-US"/>
          </a:p>
        </p:txBody>
      </p:sp>
    </p:spTree>
    <p:extLst>
      <p:ext uri="{BB962C8B-B14F-4D97-AF65-F5344CB8AC3E}">
        <p14:creationId xmlns:p14="http://schemas.microsoft.com/office/powerpoint/2010/main" val="3357188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r>
              <a:rPr lang="en-US" altLang="en-US" smtClean="0"/>
              <a:t>Ch1 -</a:t>
            </a:r>
            <a:fld id="{1CC2B660-6F8F-4D9B-8EC1-D092051EB86B}" type="slidenum">
              <a:rPr lang="en-US" altLang="en-US" smtClean="0"/>
              <a:pPr/>
              <a:t>‹#›</a:t>
            </a:fld>
            <a:endParaRPr lang="en-US" altLang="en-US"/>
          </a:p>
        </p:txBody>
      </p:sp>
    </p:spTree>
    <p:extLst>
      <p:ext uri="{BB962C8B-B14F-4D97-AF65-F5344CB8AC3E}">
        <p14:creationId xmlns:p14="http://schemas.microsoft.com/office/powerpoint/2010/main" val="24246990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r>
              <a:rPr lang="en-US" altLang="en-US" smtClean="0"/>
              <a:t>Ch 1-</a:t>
            </a:r>
            <a:fld id="{BF0E45A5-2B92-4213-961C-B09D686D3B1F}" type="slidenum">
              <a:rPr lang="en-US" altLang="en-US" smtClean="0"/>
              <a:pPr/>
              <a:t>‹#›</a:t>
            </a:fld>
            <a:endParaRPr lang="en-US" altLang="en-US"/>
          </a:p>
        </p:txBody>
      </p:sp>
    </p:spTree>
    <p:extLst>
      <p:ext uri="{BB962C8B-B14F-4D97-AF65-F5344CB8AC3E}">
        <p14:creationId xmlns:p14="http://schemas.microsoft.com/office/powerpoint/2010/main" val="1798436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70DDF080-5E8C-48AD-84E5-6C08B304C14E}" type="datetimeFigureOut">
              <a:rPr lang="en-US" smtClean="0"/>
              <a:t>29-08-15</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r>
              <a:rPr lang="en-US" altLang="en-US" smtClean="0"/>
              <a:t>Ch1 -</a:t>
            </a:r>
            <a:fld id="{D82A0B1D-3219-494F-BDCD-AEF7030B91C6}" type="slidenum">
              <a:rPr lang="en-US" altLang="en-US" smtClean="0"/>
              <a:pPr/>
              <a:t>‹#›</a:t>
            </a:fld>
            <a:endParaRPr lang="en-US" altLang="en-US"/>
          </a:p>
        </p:txBody>
      </p:sp>
    </p:spTree>
    <p:extLst>
      <p:ext uri="{BB962C8B-B14F-4D97-AF65-F5344CB8AC3E}">
        <p14:creationId xmlns:p14="http://schemas.microsoft.com/office/powerpoint/2010/main" val="59482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r>
              <a:rPr lang="en-US" altLang="en-US" smtClean="0"/>
              <a:t>Ch1 -</a:t>
            </a:r>
            <a:fld id="{C9A40B44-96B8-41A1-B202-91422741872D}" type="slidenum">
              <a:rPr lang="en-US" altLang="en-US" smtClean="0"/>
              <a:pPr/>
              <a:t>‹#›</a:t>
            </a:fld>
            <a:endParaRPr lang="en-US" altLang="en-US"/>
          </a:p>
        </p:txBody>
      </p:sp>
    </p:spTree>
    <p:extLst>
      <p:ext uri="{BB962C8B-B14F-4D97-AF65-F5344CB8AC3E}">
        <p14:creationId xmlns:p14="http://schemas.microsoft.com/office/powerpoint/2010/main" val="3755282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0DDF080-5E8C-48AD-84E5-6C08B304C14E}" type="datetimeFigureOut">
              <a:rPr lang="en-US" smtClean="0"/>
              <a:t>29-08-15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CA572AAB-FAC0-4436-8380-8CEE2316AC5B}" type="slidenum">
              <a:rPr lang="en-US" altLang="en-US" smtClean="0"/>
              <a:pPr/>
              <a:t>‹#›</a:t>
            </a:fld>
            <a:endParaRPr lang="en-US" altLang="en-US"/>
          </a:p>
        </p:txBody>
      </p:sp>
    </p:spTree>
    <p:extLst>
      <p:ext uri="{BB962C8B-B14F-4D97-AF65-F5344CB8AC3E}">
        <p14:creationId xmlns:p14="http://schemas.microsoft.com/office/powerpoint/2010/main" val="2675726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29-08-15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r>
              <a:rPr lang="en-US" altLang="en-US" smtClean="0"/>
              <a:t>Ch1 -</a:t>
            </a:r>
            <a:fld id="{8A764A65-6C7E-40A9-A2A9-C3D724505FD7}" type="slidenum">
              <a:rPr lang="en-US" altLang="en-US" smtClean="0"/>
              <a:pPr/>
              <a:t>‹#›</a:t>
            </a:fld>
            <a:endParaRPr lang="en-US" altLang="en-US"/>
          </a:p>
        </p:txBody>
      </p:sp>
    </p:spTree>
    <p:extLst>
      <p:ext uri="{BB962C8B-B14F-4D97-AF65-F5344CB8AC3E}">
        <p14:creationId xmlns:p14="http://schemas.microsoft.com/office/powerpoint/2010/main" val="26467716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6" name="Footer Placeholder 5"/>
          <p:cNvSpPr>
            <a:spLocks noGrp="1" noChangeArrowheads="1"/>
          </p:cNvSpPr>
          <p:nvPr>
            <p:ph type="ftr" sz="quarter" idx="10"/>
          </p:nvPr>
        </p:nvSpPr>
        <p:spPr bwMode="auto">
          <a:xfrm>
            <a:off x="4724400" y="6610350"/>
            <a:ext cx="4419600" cy="2476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800">
                <a:solidFill>
                  <a:schemeClr val="bg1"/>
                </a:solidFill>
                <a:latin typeface="+mn-lt"/>
                <a:ea typeface="Microsoft YaHei" charset="-122"/>
              </a:defRPr>
            </a:lvl1pPr>
          </a:lstStyle>
          <a:p>
            <a:pPr>
              <a:defRPr/>
            </a:pPr>
            <a:r>
              <a:rPr lang="en-US"/>
              <a:t>Copyright © 2014 by the McGraw-Hill Companies, Inc. All rights reserved.</a:t>
            </a:r>
          </a:p>
          <a:p>
            <a:pPr>
              <a:defRPr/>
            </a:pPr>
            <a:endParaRPr lang="en-US"/>
          </a:p>
        </p:txBody>
      </p:sp>
    </p:spTree>
    <p:extLst>
      <p:ext uri="{BB962C8B-B14F-4D97-AF65-F5344CB8AC3E}">
        <p14:creationId xmlns:p14="http://schemas.microsoft.com/office/powerpoint/2010/main" val="3494928234"/>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29-08-15</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r>
              <a:rPr lang="en-US" altLang="en-US" smtClean="0"/>
              <a:t>Ch 3-</a:t>
            </a:r>
            <a:fld id="{9E3AAA2B-4612-466A-8426-4FBFF0BE43E3}" type="slidenum">
              <a:rPr lang="en-US" altLang="en-US" smtClean="0"/>
              <a:pPr/>
              <a:t>‹#›</a:t>
            </a:fld>
            <a:endParaRPr lang="en-US"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870215"/>
      </p:ext>
    </p:extLst>
  </p:cSld>
  <p:clrMap bg1="lt1" tx1="dk1" bg2="lt2" tx2="dk2" accent1="accent1" accent2="accent2" accent3="accent3" accent4="accent4" accent5="accent5" accent6="accent6" hlink="hlink" folHlink="folHlink"/>
  <p:sldLayoutIdLst>
    <p:sldLayoutId id="2147483892" r:id="rId1"/>
    <p:sldLayoutId id="2147483893" r:id="rId2"/>
    <p:sldLayoutId id="2147483894" r:id="rId3"/>
    <p:sldLayoutId id="2147483895" r:id="rId4"/>
    <p:sldLayoutId id="2147483896" r:id="rId5"/>
    <p:sldLayoutId id="2147483897" r:id="rId6"/>
    <p:sldLayoutId id="2147483898" r:id="rId7"/>
    <p:sldLayoutId id="2147483899" r:id="rId8"/>
    <p:sldLayoutId id="2147483900" r:id="rId9"/>
    <p:sldLayoutId id="2147483901" r:id="rId10"/>
    <p:sldLayoutId id="2147483902" r:id="rId11"/>
    <p:sldLayoutId id="2147483903"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www.naic.org/"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724400" y="6610350"/>
            <a:ext cx="4419600" cy="247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400">
                <a:solidFill>
                  <a:schemeClr val="bg1"/>
                </a:solidFill>
                <a:latin typeface="Times New Roman" panose="02020603050405020304" pitchFamily="18" charset="0"/>
                <a:ea typeface="Microsoft YaHei" panose="020B0503020204020204" pitchFamily="34" charset="-122"/>
              </a:defRPr>
            </a:lvl9pPr>
          </a:lstStyle>
          <a:p>
            <a:pPr algn="r" eaLnBrk="1" hangingPunct="1">
              <a:spcBef>
                <a:spcPts val="500"/>
              </a:spcBef>
              <a:buSzPct val="100000"/>
            </a:pPr>
            <a:r>
              <a:rPr lang="en-US" altLang="en-US" sz="800">
                <a:solidFill>
                  <a:srgbClr val="FFFFFF"/>
                </a:solidFill>
                <a:latin typeface="Century Gothic" panose="020B0502020202020204" pitchFamily="34" charset="0"/>
              </a:rPr>
              <a:t>Copyright © 2014 by the McGraw-Hill Companies, Inc. All rights reserved.</a:t>
            </a:r>
          </a:p>
          <a:p>
            <a:pPr algn="r" eaLnBrk="1" hangingPunct="1">
              <a:spcBef>
                <a:spcPts val="500"/>
              </a:spcBef>
              <a:buSzPct val="100000"/>
            </a:pPr>
            <a:endParaRPr lang="en-US" altLang="en-US" sz="800">
              <a:solidFill>
                <a:srgbClr val="FFFFFF"/>
              </a:solidFill>
              <a:latin typeface="Century Gothic" panose="020B0502020202020204" pitchFamily="34" charset="0"/>
            </a:endParaRPr>
          </a:p>
        </p:txBody>
      </p:sp>
      <p:sp>
        <p:nvSpPr>
          <p:cNvPr id="30723" name="Title 2"/>
          <p:cNvSpPr txBox="1">
            <a:spLocks/>
          </p:cNvSpPr>
          <p:nvPr/>
        </p:nvSpPr>
        <p:spPr bwMode="auto">
          <a:xfrm>
            <a:off x="2286000" y="3124200"/>
            <a:ext cx="6172200" cy="189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en-US" altLang="en-US" sz="3600">
                <a:solidFill>
                  <a:schemeClr val="accent1"/>
                </a:solidFill>
              </a:rPr>
              <a:t>FN 331: Financial Institutions 		     Management</a:t>
            </a:r>
            <a:endParaRPr lang="th-TH" altLang="en-US" sz="3600">
              <a:solidFill>
                <a:schemeClr val="accent1"/>
              </a:solidFill>
              <a:cs typeface="Cordia New" panose="020B0304020202020204" pitchFamily="34" charset="-34"/>
            </a:endParaRPr>
          </a:p>
        </p:txBody>
      </p:sp>
      <p:sp>
        <p:nvSpPr>
          <p:cNvPr id="30724" name="Subtitle 3"/>
          <p:cNvSpPr txBox="1">
            <a:spLocks/>
          </p:cNvSpPr>
          <p:nvPr/>
        </p:nvSpPr>
        <p:spPr bwMode="auto">
          <a:xfrm>
            <a:off x="2286000" y="5003800"/>
            <a:ext cx="61722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r>
              <a:rPr lang="en-US" altLang="en-US" sz="1800" dirty="0"/>
              <a:t>Class </a:t>
            </a:r>
            <a:r>
              <a:rPr lang="en-US" altLang="en-US" sz="1800" dirty="0" smtClean="0"/>
              <a:t>4</a:t>
            </a:r>
            <a:endParaRPr lang="th-TH" altLang="en-US" sz="1800" dirty="0"/>
          </a:p>
        </p:txBody>
      </p:sp>
    </p:spTree>
    <p:extLst>
      <p:ext uri="{BB962C8B-B14F-4D97-AF65-F5344CB8AC3E}">
        <p14:creationId xmlns:p14="http://schemas.microsoft.com/office/powerpoint/2010/main" val="236789402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dirty="0" smtClean="0">
                <a:solidFill>
                  <a:srgbClr val="990033"/>
                </a:solidFill>
                <a:latin typeface="Century Gothic" panose="020B0502020202020204" pitchFamily="34" charset="0"/>
              </a:rPr>
              <a:t>Introduction</a:t>
            </a:r>
            <a:endParaRPr lang="en-US" altLang="en-US" sz="4400" dirty="0">
              <a:solidFill>
                <a:srgbClr val="990033"/>
              </a:solidFill>
              <a:latin typeface="Century Gothic" panose="020B0502020202020204" pitchFamily="34" charset="0"/>
            </a:endParaRPr>
          </a:p>
        </p:txBody>
      </p:sp>
      <p:sp>
        <p:nvSpPr>
          <p:cNvPr id="1434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41C05846-2359-4ED3-91EF-1A937AFE322E}" type="slidenum">
              <a:rPr lang="en-US" altLang="en-US" sz="1200">
                <a:solidFill>
                  <a:srgbClr val="000000"/>
                </a:solidFill>
                <a:latin typeface="Century Gothic" panose="020B0502020202020204" pitchFamily="34" charset="0"/>
              </a:rPr>
              <a:pPr algn="r" eaLnBrk="1" hangingPunct="1">
                <a:buSzPct val="100000"/>
              </a:pPr>
              <a:t>2</a:t>
            </a:fld>
            <a:endParaRPr lang="en-US" altLang="en-US" sz="1200">
              <a:solidFill>
                <a:srgbClr val="000000"/>
              </a:solidFill>
              <a:latin typeface="Century Gothic" panose="020B0502020202020204" pitchFamily="34" charset="0"/>
            </a:endParaRPr>
          </a:p>
        </p:txBody>
      </p:sp>
      <p:pic>
        <p:nvPicPr>
          <p:cNvPr id="3" name="What is Life Insurance  - Life Insurance 101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433603" y="1295400"/>
            <a:ext cx="8253197" cy="4641516"/>
          </a:xfrm>
          <a:prstGeom prst="rect">
            <a:avLst/>
          </a:prstGeom>
        </p:spPr>
      </p:pic>
    </p:spTree>
    <p:extLst>
      <p:ext uri="{BB962C8B-B14F-4D97-AF65-F5344CB8AC3E}">
        <p14:creationId xmlns:p14="http://schemas.microsoft.com/office/powerpoint/2010/main" val="333664894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p:cTn id="7" dur="1" fill="hold"/>
                                        <p:tgtEl>
                                          <p:spTgt spid="3"/>
                                        </p:tgtEl>
                                      </p:cBhvr>
                                    </p:cmd>
                                  </p:childTnLst>
                                </p:cTn>
                              </p:par>
                            </p:childTnLst>
                          </p:cTn>
                        </p:par>
                      </p:childTnLst>
                    </p:cTn>
                  </p:par>
                </p:childTnLst>
              </p:cTn>
              <p:nextCondLst>
                <p:cond evt="onClick" delay="0">
                  <p:tgtEl>
                    <p:spTgt spid="3"/>
                  </p:tgtEl>
                </p:cond>
              </p:nextCondLst>
            </p:seq>
            <p:video>
              <p:cMediaNode vol="80000">
                <p:cTn id="8" fill="hold" display="0">
                  <p:stCondLst>
                    <p:cond delay="indefinite"/>
                  </p:stCondLst>
                </p:cTn>
                <p:tgtEl>
                  <p:spTgt spid="3"/>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Overview </a:t>
            </a:r>
          </a:p>
        </p:txBody>
      </p:sp>
      <p:sp>
        <p:nvSpPr>
          <p:cNvPr id="14339" name="Text Box 2"/>
          <p:cNvSpPr txBox="1">
            <a:spLocks noChangeArrowheads="1"/>
          </p:cNvSpPr>
          <p:nvPr/>
        </p:nvSpPr>
        <p:spPr bwMode="auto">
          <a:xfrm>
            <a:off x="457200" y="1219200"/>
            <a:ext cx="8229600" cy="50403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This chapter discusses insurance companies</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Two major groups: </a:t>
            </a:r>
          </a:p>
          <a:p>
            <a:pPr lvl="2" eaLnBrk="1" hangingPunct="1">
              <a:spcBef>
                <a:spcPts val="600"/>
              </a:spcBef>
              <a:buClr>
                <a:srgbClr val="333399"/>
              </a:buClr>
              <a:buSzPct val="100000"/>
              <a:buFont typeface="Wingdings" panose="05000000000000000000" pitchFamily="2" charset="2"/>
              <a:buChar char=""/>
            </a:pPr>
            <a:r>
              <a:rPr lang="en-US" altLang="en-US" sz="2000" dirty="0">
                <a:solidFill>
                  <a:srgbClr val="333399"/>
                </a:solidFill>
                <a:latin typeface="Century Gothic" panose="020B0502020202020204" pitchFamily="34" charset="0"/>
              </a:rPr>
              <a:t>Life </a:t>
            </a:r>
            <a:r>
              <a:rPr lang="en-US" sz="2000" dirty="0">
                <a:solidFill>
                  <a:srgbClr val="333399"/>
                </a:solidFill>
                <a:latin typeface="Century Gothic" panose="020B0502020202020204" pitchFamily="34" charset="0"/>
                <a:sym typeface="Wingdings" pitchFamily="2" charset="2"/>
              </a:rPr>
              <a:t> long-term </a:t>
            </a:r>
          </a:p>
          <a:p>
            <a:pPr lvl="2" eaLnBrk="1" hangingPunct="1">
              <a:spcBef>
                <a:spcPts val="600"/>
              </a:spcBef>
              <a:buClr>
                <a:srgbClr val="333399"/>
              </a:buClr>
              <a:buSzPct val="100000"/>
              <a:buFont typeface="Wingdings" panose="05000000000000000000" pitchFamily="2" charset="2"/>
              <a:buChar char=""/>
            </a:pPr>
            <a:r>
              <a:rPr lang="en-US" altLang="en-US" sz="2000" dirty="0">
                <a:solidFill>
                  <a:srgbClr val="333399"/>
                </a:solidFill>
                <a:latin typeface="Century Gothic" panose="020B0502020202020204" pitchFamily="34" charset="0"/>
              </a:rPr>
              <a:t>Property &amp; Casualty </a:t>
            </a:r>
            <a:r>
              <a:rPr lang="en-US" sz="2000" dirty="0">
                <a:solidFill>
                  <a:srgbClr val="333399"/>
                </a:solidFill>
                <a:latin typeface="Century Gothic" panose="020B0502020202020204" pitchFamily="34" charset="0"/>
              </a:rPr>
              <a:t>(non-life: flood, health, fire, etc.)</a:t>
            </a:r>
            <a:r>
              <a:rPr lang="en-US" sz="2000" dirty="0">
                <a:solidFill>
                  <a:srgbClr val="333399"/>
                </a:solidFill>
                <a:latin typeface="Century Gothic" panose="020B0502020202020204" pitchFamily="34" charset="0"/>
                <a:sym typeface="Wingdings" pitchFamily="2" charset="2"/>
              </a:rPr>
              <a:t> short-term</a:t>
            </a:r>
            <a:endParaRPr lang="en-US" altLang="en-US" sz="2000" dirty="0">
              <a:solidFill>
                <a:srgbClr val="333399"/>
              </a:solidFill>
              <a:latin typeface="Century Gothic" panose="020B0502020202020204" pitchFamily="34" charset="0"/>
            </a:endParaRPr>
          </a:p>
          <a:p>
            <a:pPr lvl="1" eaLnBrk="1" hangingPunct="1">
              <a:spcBef>
                <a:spcPts val="700"/>
              </a:spcBef>
              <a:buClr>
                <a:srgbClr val="333399"/>
              </a:buClr>
              <a:buSzPct val="100000"/>
              <a:buFont typeface="Century Gothic" panose="020B0502020202020204" pitchFamily="34" charset="0"/>
              <a:buChar char="–"/>
            </a:pPr>
            <a:r>
              <a:rPr lang="en-US" altLang="en-US" sz="2400" dirty="0" smtClean="0">
                <a:solidFill>
                  <a:srgbClr val="333399"/>
                </a:solidFill>
                <a:latin typeface="Century Gothic" panose="020B0502020202020204" pitchFamily="34" charset="0"/>
              </a:rPr>
              <a:t>Financial </a:t>
            </a:r>
            <a:r>
              <a:rPr lang="en-US" altLang="en-US" sz="2400" dirty="0">
                <a:solidFill>
                  <a:srgbClr val="333399"/>
                </a:solidFill>
                <a:latin typeface="Century Gothic" panose="020B0502020202020204" pitchFamily="34" charset="0"/>
              </a:rPr>
              <a:t>crisis and insurance companies</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Size, structure, and composition</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Balance sheets and recent trends</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Regulation of insurance companies</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Global competition and trends</a:t>
            </a:r>
          </a:p>
        </p:txBody>
      </p:sp>
      <p:sp>
        <p:nvSpPr>
          <p:cNvPr id="1434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41C05846-2359-4ED3-91EF-1A937AFE322E}" type="slidenum">
              <a:rPr lang="en-US" altLang="en-US" sz="1200">
                <a:solidFill>
                  <a:srgbClr val="000000"/>
                </a:solidFill>
                <a:latin typeface="Century Gothic" panose="020B0502020202020204" pitchFamily="34" charset="0"/>
              </a:rPr>
              <a:pPr algn="r" eaLnBrk="1" hangingPunct="1">
                <a:buSzPct val="100000"/>
              </a:pPr>
              <a:t>3</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Insurance and Financial Crisis</a:t>
            </a:r>
          </a:p>
        </p:txBody>
      </p:sp>
      <p:sp>
        <p:nvSpPr>
          <p:cNvPr id="1536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Insurance companies as investors in securities</a:t>
            </a:r>
          </a:p>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Subprime mortgage pools fell in value</a:t>
            </a:r>
          </a:p>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Credit default swaps (CDS) fell </a:t>
            </a:r>
          </a:p>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AIG was a major writer of CDS securities</a:t>
            </a:r>
          </a:p>
          <a:p>
            <a:pPr eaLnBrk="1" hangingPunct="1">
              <a:spcBef>
                <a:spcPts val="8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Potential impact on other companies used to justify AIG </a:t>
            </a:r>
            <a:r>
              <a:rPr lang="en-US" altLang="en-US" sz="2400" dirty="0" smtClean="0">
                <a:solidFill>
                  <a:srgbClr val="333399"/>
                </a:solidFill>
                <a:latin typeface="Century Gothic" panose="020B0502020202020204" pitchFamily="34" charset="0"/>
              </a:rPr>
              <a:t>bailout </a:t>
            </a:r>
            <a:r>
              <a:rPr lang="en-US" sz="2400" dirty="0">
                <a:solidFill>
                  <a:srgbClr val="333399"/>
                </a:solidFill>
                <a:latin typeface="Century Gothic" panose="020B0502020202020204" pitchFamily="34" charset="0"/>
                <a:sym typeface="Wingdings" pitchFamily="2" charset="2"/>
              </a:rPr>
              <a:t> Too big to fail because the impact will be on other companies who are holding AIG insurance policies &amp; all elderly population who are holding AIG Insurance policies</a:t>
            </a:r>
            <a:endParaRPr lang="en-US" altLang="en-US" sz="2400" dirty="0">
              <a:solidFill>
                <a:srgbClr val="333399"/>
              </a:solidFill>
              <a:latin typeface="Century Gothic" panose="020B0502020202020204" pitchFamily="34" charset="0"/>
            </a:endParaRPr>
          </a:p>
          <a:p>
            <a:pPr eaLnBrk="1" hangingPunct="1">
              <a:spcBef>
                <a:spcPts val="8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Increased risk exposure</a:t>
            </a:r>
            <a:r>
              <a:rPr lang="en-US" sz="2400" dirty="0">
                <a:solidFill>
                  <a:srgbClr val="333399"/>
                </a:solidFill>
                <a:latin typeface="Century Gothic" panose="020B0502020202020204" pitchFamily="34" charset="0"/>
              </a:rPr>
              <a:t>, mainly due to CDS in which  AIG underwrites for Greece Government and others</a:t>
            </a:r>
          </a:p>
          <a:p>
            <a:pPr eaLnBrk="1" hangingPunct="1">
              <a:spcBef>
                <a:spcPts val="800"/>
              </a:spcBef>
              <a:buClr>
                <a:srgbClr val="333399"/>
              </a:buClr>
              <a:buSzPct val="100000"/>
              <a:buFont typeface="Wingdings" panose="05000000000000000000" pitchFamily="2" charset="2"/>
              <a:buChar char=""/>
            </a:pPr>
            <a:endParaRPr lang="en-US" altLang="en-US" sz="2400" dirty="0">
              <a:solidFill>
                <a:srgbClr val="333399"/>
              </a:solidFill>
              <a:latin typeface="Century Gothic" panose="020B0502020202020204" pitchFamily="34" charset="0"/>
            </a:endParaRPr>
          </a:p>
        </p:txBody>
      </p:sp>
      <p:sp>
        <p:nvSpPr>
          <p:cNvPr id="1536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071D4254-D10F-41A9-9077-52BF1990B921}" type="slidenum">
              <a:rPr lang="en-US" altLang="en-US" sz="1200">
                <a:solidFill>
                  <a:srgbClr val="000000"/>
                </a:solidFill>
                <a:latin typeface="Century Gothic" panose="020B0502020202020204" pitchFamily="34" charset="0"/>
              </a:rPr>
              <a:pPr algn="r" eaLnBrk="1" hangingPunct="1">
                <a:buSzPct val="100000"/>
              </a:pPr>
              <a:t>4</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Insurance Companies</a:t>
            </a:r>
          </a:p>
        </p:txBody>
      </p:sp>
      <p:sp>
        <p:nvSpPr>
          <p:cNvPr id="16387" name="Text Box 2"/>
          <p:cNvSpPr txBox="1">
            <a:spLocks noChangeArrowheads="1"/>
          </p:cNvSpPr>
          <p:nvPr/>
        </p:nvSpPr>
        <p:spPr bwMode="auto">
          <a:xfrm>
            <a:off x="685800" y="1981200"/>
            <a:ext cx="8001000" cy="4419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Differences in services provided by:</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Life insurance companies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Property and casualty insurance</a:t>
            </a:r>
          </a:p>
        </p:txBody>
      </p:sp>
      <p:sp>
        <p:nvSpPr>
          <p:cNvPr id="1638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D3A71D9B-DCCE-4523-9312-B2C527E2D954}" type="slidenum">
              <a:rPr lang="en-US" altLang="en-US" sz="1200">
                <a:solidFill>
                  <a:srgbClr val="000000"/>
                </a:solidFill>
                <a:latin typeface="Century Gothic" panose="020B0502020202020204" pitchFamily="34" charset="0"/>
              </a:rPr>
              <a:pPr algn="r" eaLnBrk="1" hangingPunct="1">
                <a:buSzPct val="100000"/>
              </a:pPr>
              <a:t>5</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1"/>
          <p:cNvSpPr txBox="1">
            <a:spLocks noChangeArrowheads="1"/>
          </p:cNvSpPr>
          <p:nvPr/>
        </p:nvSpPr>
        <p:spPr bwMode="auto">
          <a:xfrm>
            <a:off x="457200" y="22860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Size, Structure, &amp; Composition</a:t>
            </a:r>
          </a:p>
        </p:txBody>
      </p:sp>
      <p:sp>
        <p:nvSpPr>
          <p:cNvPr id="17411" name="Text Box 2"/>
          <p:cNvSpPr txBox="1">
            <a:spLocks noChangeArrowheads="1"/>
          </p:cNvSpPr>
          <p:nvPr/>
        </p:nvSpPr>
        <p:spPr bwMode="auto">
          <a:xfrm>
            <a:off x="457200" y="14478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lnSpc>
                <a:spcPct val="90000"/>
              </a:lnSpc>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Size, structure, and composition of the industry:</a:t>
            </a:r>
          </a:p>
          <a:p>
            <a:pPr lvl="1" eaLnBrk="1" hangingPunct="1">
              <a:lnSpc>
                <a:spcPct val="90000"/>
              </a:lnSpc>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In 1988: 2,300 life insurance companies with aggregate assets of $1.1 trillion</a:t>
            </a:r>
          </a:p>
          <a:p>
            <a:pPr lvl="1" eaLnBrk="1" hangingPunct="1">
              <a:lnSpc>
                <a:spcPct val="90000"/>
              </a:lnSpc>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In 2010s: 1,000 life insurance companies with aggregate assets of $5.6 trillion in 2012</a:t>
            </a:r>
          </a:p>
        </p:txBody>
      </p:sp>
      <p:sp>
        <p:nvSpPr>
          <p:cNvPr id="1741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9B0F0631-1712-4FD2-80F4-8624EC143A21}" type="slidenum">
              <a:rPr lang="en-US" altLang="en-US" sz="1200">
                <a:solidFill>
                  <a:srgbClr val="000000"/>
                </a:solidFill>
                <a:latin typeface="Century Gothic" panose="020B0502020202020204" pitchFamily="34" charset="0"/>
              </a:rPr>
              <a:pPr algn="r" eaLnBrk="1" hangingPunct="1">
                <a:buSzPct val="100000"/>
              </a:pPr>
              <a:t>6</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304800" y="381000"/>
            <a:ext cx="85344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3200">
                <a:solidFill>
                  <a:srgbClr val="990033"/>
                </a:solidFill>
                <a:latin typeface="Century Gothic" panose="020B0502020202020204" pitchFamily="34" charset="0"/>
              </a:rPr>
              <a:t>Size, Structure &amp; Composition continued:</a:t>
            </a:r>
          </a:p>
        </p:txBody>
      </p:sp>
      <p:sp>
        <p:nvSpPr>
          <p:cNvPr id="18435" name="Text Box 2"/>
          <p:cNvSpPr txBox="1">
            <a:spLocks noChangeArrowheads="1"/>
          </p:cNvSpPr>
          <p:nvPr/>
        </p:nvSpPr>
        <p:spPr bwMode="auto">
          <a:xfrm>
            <a:off x="457200" y="1874838"/>
            <a:ext cx="8229600" cy="45259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lnSpc>
                <a:spcPct val="90000"/>
              </a:lnSpc>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4 largest wrote 27% of new business in 2011 </a:t>
            </a:r>
            <a:endParaRPr lang="en-US" altLang="en-US" sz="2800" dirty="0" smtClean="0">
              <a:solidFill>
                <a:srgbClr val="333399"/>
              </a:solidFill>
              <a:latin typeface="Century Gothic" panose="020B0502020202020204" pitchFamily="34" charset="0"/>
            </a:endParaRPr>
          </a:p>
          <a:p>
            <a:pPr lvl="1" eaLnBrk="1" hangingPunct="1">
              <a:lnSpc>
                <a:spcPct val="90000"/>
              </a:lnSpc>
              <a:spcBef>
                <a:spcPts val="700"/>
              </a:spcBef>
              <a:buSzPct val="100000"/>
            </a:pPr>
            <a:endParaRPr lang="en-US" altLang="en-US" sz="2800" dirty="0">
              <a:solidFill>
                <a:srgbClr val="333399"/>
              </a:solidFill>
              <a:latin typeface="Century Gothic" panose="020B0502020202020204" pitchFamily="34" charset="0"/>
            </a:endParaRPr>
          </a:p>
          <a:p>
            <a:pPr lvl="1" eaLnBrk="1" hangingPunct="1">
              <a:lnSpc>
                <a:spcPct val="90000"/>
              </a:lnSpc>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Many sold through commercial banks</a:t>
            </a:r>
          </a:p>
          <a:p>
            <a:pPr lvl="1" eaLnBrk="1" hangingPunct="1">
              <a:lnSpc>
                <a:spcPct val="90000"/>
              </a:lnSpc>
              <a:spcBef>
                <a:spcPts val="700"/>
              </a:spcBef>
              <a:buSzPct val="100000"/>
            </a:pPr>
            <a:r>
              <a:rPr lang="en-US" altLang="en-US" sz="2800" dirty="0">
                <a:solidFill>
                  <a:srgbClr val="333399"/>
                </a:solidFill>
                <a:latin typeface="Century Gothic" panose="020B0502020202020204" pitchFamily="34" charset="0"/>
              </a:rPr>
              <a:t>e.g. ~12 % in 2012</a:t>
            </a:r>
          </a:p>
          <a:p>
            <a:pPr lvl="1" eaLnBrk="1" hangingPunct="1">
              <a:lnSpc>
                <a:spcPct val="90000"/>
              </a:lnSpc>
              <a:spcBef>
                <a:spcPts val="700"/>
              </a:spcBef>
              <a:buClr>
                <a:srgbClr val="333399"/>
              </a:buClr>
              <a:buSzPct val="100000"/>
              <a:buFont typeface="Century Gothic" panose="020B0502020202020204" pitchFamily="34" charset="0"/>
              <a:buNone/>
            </a:pPr>
            <a:endParaRPr lang="en-US" altLang="en-US" sz="2800" dirty="0">
              <a:solidFill>
                <a:srgbClr val="333399"/>
              </a:solidFill>
              <a:latin typeface="Century Gothic" panose="020B0502020202020204" pitchFamily="34" charset="0"/>
            </a:endParaRPr>
          </a:p>
        </p:txBody>
      </p:sp>
      <p:sp>
        <p:nvSpPr>
          <p:cNvPr id="18436"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07B218EC-2653-4D12-81B1-C45C6C06E345}" type="slidenum">
              <a:rPr lang="en-US" altLang="en-US" sz="1200">
                <a:solidFill>
                  <a:srgbClr val="000000"/>
                </a:solidFill>
                <a:latin typeface="Century Gothic" panose="020B0502020202020204" pitchFamily="34" charset="0"/>
              </a:rPr>
              <a:pPr algn="r" eaLnBrk="1" hangingPunct="1">
                <a:buSzPct val="100000"/>
              </a:pPr>
              <a:t>7</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Life Insurance Companies</a:t>
            </a:r>
          </a:p>
        </p:txBody>
      </p:sp>
      <p:sp>
        <p:nvSpPr>
          <p:cNvPr id="1945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Significant consolidation in life insurance industry although not to the same extent witnessed in banking</a:t>
            </a:r>
          </a:p>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Competition from within industry and from other FIs</a:t>
            </a:r>
          </a:p>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Conversion to stockholder controlled companies</a:t>
            </a:r>
          </a:p>
        </p:txBody>
      </p:sp>
      <p:sp>
        <p:nvSpPr>
          <p:cNvPr id="1946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4827AB07-8179-43E2-97BE-CE376C808A74}" type="slidenum">
              <a:rPr lang="en-US" altLang="en-US" sz="1200">
                <a:solidFill>
                  <a:srgbClr val="000000"/>
                </a:solidFill>
                <a:latin typeface="Century Gothic" panose="020B0502020202020204" pitchFamily="34" charset="0"/>
              </a:rPr>
              <a:pPr algn="r" eaLnBrk="1" hangingPunct="1">
                <a:buSzPct val="100000"/>
              </a:pPr>
              <a:t>8</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3200">
                <a:solidFill>
                  <a:srgbClr val="990033"/>
                </a:solidFill>
                <a:latin typeface="Century Gothic" panose="020B0502020202020204" pitchFamily="34" charset="0"/>
              </a:rPr>
              <a:t>Mutual vs. Stock Insurance Companies</a:t>
            </a:r>
          </a:p>
        </p:txBody>
      </p:sp>
      <p:sp>
        <p:nvSpPr>
          <p:cNvPr id="20483" name="Text Box 2"/>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9637FF28-313D-4D68-A874-BB4AE759E241}" type="slidenum">
              <a:rPr lang="en-US" altLang="en-US" sz="1200">
                <a:solidFill>
                  <a:srgbClr val="000000"/>
                </a:solidFill>
                <a:latin typeface="Century Gothic" panose="020B0502020202020204" pitchFamily="34" charset="0"/>
              </a:rPr>
              <a:pPr algn="r" eaLnBrk="1" hangingPunct="1">
                <a:buSzPct val="100000"/>
              </a:pPr>
              <a:t>9</a:t>
            </a:fld>
            <a:endParaRPr lang="en-US" altLang="en-US" sz="1200">
              <a:solidFill>
                <a:srgbClr val="000000"/>
              </a:solidFill>
              <a:latin typeface="Century Gothic" panose="020B0502020202020204" pitchFamily="34" charset="0"/>
            </a:endParaRPr>
          </a:p>
        </p:txBody>
      </p:sp>
      <p:pic>
        <p:nvPicPr>
          <p:cNvPr id="2048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450" y="1771650"/>
            <a:ext cx="8040688" cy="33147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dirty="0" smtClean="0">
                <a:solidFill>
                  <a:srgbClr val="990033"/>
                </a:solidFill>
                <a:latin typeface="Century Gothic" panose="020B0502020202020204" pitchFamily="34" charset="0"/>
              </a:rPr>
              <a:t>Stock vs. Mutual Insurer</a:t>
            </a:r>
            <a:endParaRPr lang="en-US" altLang="en-US" sz="4400" dirty="0">
              <a:solidFill>
                <a:srgbClr val="990033"/>
              </a:solidFill>
              <a:latin typeface="Century Gothic" panose="020B0502020202020204" pitchFamily="34" charset="0"/>
            </a:endParaRPr>
          </a:p>
        </p:txBody>
      </p:sp>
      <p:sp>
        <p:nvSpPr>
          <p:cNvPr id="1945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marL="342900" lvl="0" indent="-342900" defTabSz="914400" eaLnBrk="1" hangingPunct="1">
              <a:spcBef>
                <a:spcPct val="20000"/>
              </a:spcBef>
              <a:buFont typeface="Wingdings" pitchFamily="2" charset="2"/>
              <a:buChar char="§"/>
              <a:tabLst/>
            </a:pPr>
            <a:r>
              <a:rPr kumimoji="0" lang="en-US" sz="2600" b="0" i="0" u="none" strike="noStrike" kern="0" cap="none" spc="0" normalizeH="0" baseline="0" noProof="0" dirty="0" smtClean="0">
                <a:ln>
                  <a:noFill/>
                </a:ln>
                <a:solidFill>
                  <a:srgbClr val="333399"/>
                </a:solidFill>
                <a:effectLst/>
                <a:uLnTx/>
                <a:uFillTx/>
                <a:latin typeface="Century Gothic"/>
                <a:ea typeface="+mn-ea"/>
                <a:cs typeface="+mn-cs"/>
              </a:rPr>
              <a:t>AIG, Metropolitan and Prudential – they have converted into </a:t>
            </a:r>
            <a:r>
              <a:rPr kumimoji="0" lang="en-US" sz="2600" b="1" i="0" u="sng" strike="noStrike" kern="0" cap="none" spc="0" normalizeH="0" baseline="0" noProof="0" dirty="0" smtClean="0">
                <a:ln>
                  <a:noFill/>
                </a:ln>
                <a:solidFill>
                  <a:srgbClr val="002060"/>
                </a:solidFill>
                <a:effectLst/>
                <a:uLnTx/>
                <a:uFillTx/>
                <a:latin typeface="Century Gothic"/>
                <a:ea typeface="+mn-ea"/>
                <a:cs typeface="+mn-cs"/>
              </a:rPr>
              <a:t>stockholder-controlled </a:t>
            </a:r>
            <a:r>
              <a:rPr kumimoji="0" lang="en-US" sz="2600" b="0" i="0" u="sng" strike="noStrike" kern="0" cap="none" spc="0" normalizeH="0" baseline="0" noProof="0" dirty="0" smtClean="0">
                <a:ln>
                  <a:noFill/>
                </a:ln>
                <a:solidFill>
                  <a:srgbClr val="002060"/>
                </a:solidFill>
                <a:effectLst/>
                <a:uLnTx/>
                <a:uFillTx/>
                <a:latin typeface="Century Gothic"/>
                <a:ea typeface="+mn-ea"/>
                <a:cs typeface="+mn-cs"/>
              </a:rPr>
              <a:t>companies, listed in stock market. </a:t>
            </a:r>
            <a:r>
              <a:rPr kumimoji="0" lang="en-US" sz="2600" b="0" i="0" u="none" strike="noStrike" kern="0" cap="none" spc="0" normalizeH="0" baseline="0" noProof="0" dirty="0" smtClean="0">
                <a:ln>
                  <a:noFill/>
                </a:ln>
                <a:solidFill>
                  <a:srgbClr val="333399"/>
                </a:solidFill>
                <a:effectLst/>
                <a:uLnTx/>
                <a:uFillTx/>
                <a:latin typeface="Century Gothic"/>
                <a:ea typeface="+mn-ea"/>
                <a:cs typeface="+mn-cs"/>
              </a:rPr>
              <a:t>They gain access to the equity markets in order to realize additional capital for future business expansion and also to compete with the rapidly consolidated banking industry (especially the Universal Banks)</a:t>
            </a:r>
          </a:p>
          <a:p>
            <a:pPr marL="342900" lvl="0" indent="-342900" defTabSz="914400" eaLnBrk="1" hangingPunct="1">
              <a:spcBef>
                <a:spcPct val="20000"/>
              </a:spcBef>
              <a:buFont typeface="Wingdings" pitchFamily="2" charset="2"/>
              <a:buChar char="§"/>
              <a:tabLst/>
            </a:pPr>
            <a:r>
              <a:rPr kumimoji="0" lang="en-US" sz="2600" b="1" i="0" u="sng" strike="noStrike" kern="0" cap="none" spc="0" normalizeH="0" baseline="0" noProof="0" dirty="0" smtClean="0">
                <a:ln>
                  <a:noFill/>
                </a:ln>
                <a:solidFill>
                  <a:srgbClr val="002060"/>
                </a:solidFill>
                <a:effectLst/>
                <a:uLnTx/>
                <a:uFillTx/>
                <a:latin typeface="Century Gothic"/>
                <a:ea typeface="+mn-ea"/>
                <a:cs typeface="+mn-cs"/>
              </a:rPr>
              <a:t>Mutual company </a:t>
            </a:r>
            <a:r>
              <a:rPr kumimoji="0" lang="en-US" sz="2600" b="0" i="0" u="none" strike="noStrike" kern="0" cap="none" spc="0" normalizeH="0" baseline="0" noProof="0" dirty="0" smtClean="0">
                <a:ln>
                  <a:noFill/>
                </a:ln>
                <a:solidFill>
                  <a:srgbClr val="333399"/>
                </a:solidFill>
                <a:effectLst/>
                <a:uLnTx/>
                <a:uFillTx/>
                <a:latin typeface="Century Gothic"/>
                <a:ea typeface="+mn-ea"/>
                <a:cs typeface="+mn-cs"/>
              </a:rPr>
              <a:t>is owned by policy holders, the existing capital and reserves have to be distributed to the insurer’s policyholders.</a:t>
            </a:r>
          </a:p>
        </p:txBody>
      </p:sp>
      <p:sp>
        <p:nvSpPr>
          <p:cNvPr id="1946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4827AB07-8179-43E2-97BE-CE376C808A74}" type="slidenum">
              <a:rPr lang="en-US" altLang="en-US" sz="1200">
                <a:solidFill>
                  <a:srgbClr val="000000"/>
                </a:solidFill>
                <a:latin typeface="Century Gothic" panose="020B0502020202020204" pitchFamily="34" charset="0"/>
              </a:rPr>
              <a:pPr algn="r" eaLnBrk="1" hangingPunct="1">
                <a:buSzPct val="100000"/>
              </a:pPr>
              <a:t>10</a:t>
            </a:fld>
            <a:endParaRPr lang="en-US" altLang="en-US" sz="120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86392445"/>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1"/>
          <p:cNvSpPr txBox="1">
            <a:spLocks noChangeArrowheads="1"/>
          </p:cNvSpPr>
          <p:nvPr/>
        </p:nvSpPr>
        <p:spPr bwMode="auto">
          <a:xfrm>
            <a:off x="381000" y="342900"/>
            <a:ext cx="8153400"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Biggest Life Insurers</a:t>
            </a:r>
          </a:p>
        </p:txBody>
      </p:sp>
      <p:pic>
        <p:nvPicPr>
          <p:cNvPr id="2150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295400"/>
            <a:ext cx="8229600" cy="4876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Life Insurance: Issues</a:t>
            </a:r>
          </a:p>
        </p:txBody>
      </p:sp>
      <p:sp>
        <p:nvSpPr>
          <p:cNvPr id="2253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Adverse selection</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Insured have higher risk than general </a:t>
            </a:r>
            <a:r>
              <a:rPr lang="en-US" altLang="en-US" sz="2400" dirty="0" smtClean="0">
                <a:solidFill>
                  <a:srgbClr val="333399"/>
                </a:solidFill>
                <a:latin typeface="Century Gothic" panose="020B0502020202020204" pitchFamily="34" charset="0"/>
              </a:rPr>
              <a:t>population</a:t>
            </a:r>
          </a:p>
          <a:p>
            <a:pPr lvl="2" eaLnBrk="1" hangingPunct="1">
              <a:spcBef>
                <a:spcPts val="700"/>
              </a:spcBef>
              <a:buClr>
                <a:srgbClr val="333399"/>
              </a:buClr>
              <a:buSzPct val="100000"/>
              <a:buFont typeface="Century Gothic" panose="020B0502020202020204" pitchFamily="34" charset="0"/>
              <a:buChar char="–"/>
            </a:pPr>
            <a:r>
              <a:rPr lang="en-US" altLang="en-US" sz="2000" dirty="0" smtClean="0">
                <a:solidFill>
                  <a:srgbClr val="333399"/>
                </a:solidFill>
                <a:latin typeface="Century Gothic" panose="020B0502020202020204" pitchFamily="34" charset="0"/>
              </a:rPr>
              <a:t>The problem is that the customers who apply for insurance policies tends to be those most in need of insurance, i.e. someone with chronic health problems is more likely to purchase a life insurance policy than someone who are in perfect health.</a:t>
            </a:r>
            <a:endParaRPr lang="en-US" altLang="en-US" sz="2800" dirty="0" smtClean="0">
              <a:solidFill>
                <a:srgbClr val="333399"/>
              </a:solidFill>
              <a:latin typeface="Century Gothic" panose="020B0502020202020204" pitchFamily="34" charset="0"/>
            </a:endParaRPr>
          </a:p>
          <a:p>
            <a:pPr lvl="1" eaLnBrk="1" hangingPunct="1">
              <a:spcBef>
                <a:spcPts val="700"/>
              </a:spcBef>
              <a:buClr>
                <a:srgbClr val="333399"/>
              </a:buClr>
              <a:buSzPct val="100000"/>
              <a:buFont typeface="Century Gothic" panose="020B0502020202020204" pitchFamily="34" charset="0"/>
              <a:buChar char="–"/>
            </a:pPr>
            <a:r>
              <a:rPr lang="en-US" altLang="en-US" sz="2400" dirty="0" smtClean="0">
                <a:solidFill>
                  <a:srgbClr val="333399"/>
                </a:solidFill>
                <a:latin typeface="Century Gothic" panose="020B0502020202020204" pitchFamily="34" charset="0"/>
              </a:rPr>
              <a:t>Alleviated </a:t>
            </a:r>
            <a:r>
              <a:rPr lang="en-US" altLang="en-US" sz="2400" dirty="0">
                <a:solidFill>
                  <a:srgbClr val="333399"/>
                </a:solidFill>
                <a:latin typeface="Century Gothic" panose="020B0502020202020204" pitchFamily="34" charset="0"/>
              </a:rPr>
              <a:t>by grouping of policyholders into risk </a:t>
            </a:r>
            <a:r>
              <a:rPr lang="en-US" altLang="en-US" sz="2400" dirty="0" smtClean="0">
                <a:solidFill>
                  <a:srgbClr val="333399"/>
                </a:solidFill>
                <a:latin typeface="Century Gothic" panose="020B0502020202020204" pitchFamily="34" charset="0"/>
              </a:rPr>
              <a:t>pools</a:t>
            </a:r>
          </a:p>
          <a:p>
            <a:pPr lvl="2" eaLnBrk="1" hangingPunct="1">
              <a:spcBef>
                <a:spcPts val="700"/>
              </a:spcBef>
              <a:buClr>
                <a:srgbClr val="333399"/>
              </a:buClr>
              <a:buSzPct val="100000"/>
              <a:buFont typeface="Century Gothic" panose="020B0502020202020204" pitchFamily="34" charset="0"/>
              <a:buChar char="–"/>
            </a:pPr>
            <a:r>
              <a:rPr lang="en-US" altLang="en-US" sz="2000" dirty="0" smtClean="0">
                <a:solidFill>
                  <a:srgbClr val="333399"/>
                </a:solidFill>
                <a:latin typeface="Century Gothic" panose="020B0502020202020204" pitchFamily="34" charset="0"/>
              </a:rPr>
              <a:t>Insurance companies grouping policyholders into a more refined and defined risk pools with better understanding the statistics of each pool.</a:t>
            </a:r>
          </a:p>
          <a:p>
            <a:pPr lvl="2" eaLnBrk="1" hangingPunct="1">
              <a:spcBef>
                <a:spcPts val="700"/>
              </a:spcBef>
              <a:buClr>
                <a:srgbClr val="333399"/>
              </a:buClr>
              <a:buSzPct val="100000"/>
              <a:buFont typeface="Century Gothic" panose="020B0502020202020204" pitchFamily="34" charset="0"/>
              <a:buChar char="–"/>
            </a:pPr>
            <a:endParaRPr lang="en-US" altLang="en-US" sz="2800" dirty="0">
              <a:solidFill>
                <a:srgbClr val="333399"/>
              </a:solidFill>
              <a:latin typeface="Century Gothic" panose="020B0502020202020204" pitchFamily="34" charset="0"/>
            </a:endParaRPr>
          </a:p>
        </p:txBody>
      </p:sp>
      <p:sp>
        <p:nvSpPr>
          <p:cNvPr id="2253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319B3856-5D63-47B4-AC4B-635B02C7E1D3}" type="slidenum">
              <a:rPr lang="en-US" altLang="en-US" sz="1200">
                <a:solidFill>
                  <a:srgbClr val="000000"/>
                </a:solidFill>
                <a:latin typeface="Century Gothic" panose="020B0502020202020204" pitchFamily="34" charset="0"/>
              </a:rPr>
              <a:pPr algn="r" eaLnBrk="1" hangingPunct="1">
                <a:buSzPct val="100000"/>
              </a:pPr>
              <a:t>12</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Life Insurance Companies</a:t>
            </a:r>
          </a:p>
        </p:txBody>
      </p:sp>
      <p:sp>
        <p:nvSpPr>
          <p:cNvPr id="23555" name="Text Box 2"/>
          <p:cNvSpPr txBox="1">
            <a:spLocks noChangeArrowheads="1"/>
          </p:cNvSpPr>
          <p:nvPr/>
        </p:nvSpPr>
        <p:spPr bwMode="auto">
          <a:xfrm>
            <a:off x="533400" y="1447800"/>
            <a:ext cx="8229600" cy="5410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Life insurance products:</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Ordinary life</a:t>
            </a:r>
          </a:p>
          <a:p>
            <a:pPr lvl="2" eaLnBrk="1" hangingPunct="1">
              <a:spcBef>
                <a:spcPts val="600"/>
              </a:spcBef>
              <a:buClr>
                <a:srgbClr val="333399"/>
              </a:buClr>
              <a:buSzPct val="100000"/>
              <a:buFont typeface="Wingdings" panose="05000000000000000000" pitchFamily="2" charset="2"/>
              <a:buChar char=""/>
            </a:pPr>
            <a:r>
              <a:rPr lang="en-US" altLang="en-US" sz="2000" dirty="0">
                <a:solidFill>
                  <a:srgbClr val="333399"/>
                </a:solidFill>
                <a:latin typeface="Century Gothic" panose="020B0502020202020204" pitchFamily="34" charset="0"/>
              </a:rPr>
              <a:t>Term life, whole life, endowment life</a:t>
            </a:r>
          </a:p>
          <a:p>
            <a:pPr lvl="2" eaLnBrk="1" hangingPunct="1">
              <a:spcBef>
                <a:spcPts val="600"/>
              </a:spcBef>
              <a:buClr>
                <a:srgbClr val="333399"/>
              </a:buClr>
              <a:buSzPct val="100000"/>
              <a:buFont typeface="Wingdings" panose="05000000000000000000" pitchFamily="2" charset="2"/>
              <a:buChar char=""/>
            </a:pPr>
            <a:r>
              <a:rPr lang="en-US" altLang="en-US" sz="2000" dirty="0">
                <a:solidFill>
                  <a:srgbClr val="333399"/>
                </a:solidFill>
                <a:latin typeface="Century Gothic" panose="020B0502020202020204" pitchFamily="34" charset="0"/>
              </a:rPr>
              <a:t>Variable life, universal life, variable universal life</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Group </a:t>
            </a:r>
            <a:r>
              <a:rPr lang="en-US" altLang="en-US" sz="2400" dirty="0" smtClean="0">
                <a:solidFill>
                  <a:srgbClr val="333399"/>
                </a:solidFill>
                <a:latin typeface="Century Gothic" panose="020B0502020202020204" pitchFamily="34" charset="0"/>
              </a:rPr>
              <a:t>life – life/health insurance for the company staffs</a:t>
            </a:r>
            <a:endParaRPr lang="en-US" altLang="en-US" sz="2400" dirty="0">
              <a:solidFill>
                <a:srgbClr val="333399"/>
              </a:solidFill>
              <a:latin typeface="Century Gothic" panose="020B0502020202020204" pitchFamily="34" charset="0"/>
            </a:endParaRP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Industrial </a:t>
            </a:r>
            <a:r>
              <a:rPr lang="en-US" altLang="en-US" sz="2400" dirty="0" smtClean="0">
                <a:solidFill>
                  <a:srgbClr val="333399"/>
                </a:solidFill>
                <a:latin typeface="Century Gothic" panose="020B0502020202020204" pitchFamily="34" charset="0"/>
              </a:rPr>
              <a:t>life – weekly payments directly collected from representative of the companies</a:t>
            </a:r>
            <a:endParaRPr lang="en-US" altLang="en-US" sz="2400" dirty="0">
              <a:solidFill>
                <a:srgbClr val="333399"/>
              </a:solidFill>
              <a:latin typeface="Century Gothic" panose="020B0502020202020204" pitchFamily="34" charset="0"/>
            </a:endParaRP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Credit </a:t>
            </a:r>
            <a:r>
              <a:rPr lang="en-US" altLang="en-US" sz="2400" dirty="0" smtClean="0">
                <a:solidFill>
                  <a:srgbClr val="333399"/>
                </a:solidFill>
                <a:latin typeface="Century Gothic" panose="020B0502020202020204" pitchFamily="34" charset="0"/>
              </a:rPr>
              <a:t>life – sold to protect lenders against borrowers death prior the repayment of debt contract (long-term) such as mortgage loan or car loan</a:t>
            </a:r>
            <a:endParaRPr lang="en-US" altLang="en-US" sz="2400" dirty="0">
              <a:solidFill>
                <a:srgbClr val="333399"/>
              </a:solidFill>
              <a:latin typeface="Century Gothic" panose="020B0502020202020204" pitchFamily="34" charset="0"/>
            </a:endParaRPr>
          </a:p>
        </p:txBody>
      </p:sp>
      <p:sp>
        <p:nvSpPr>
          <p:cNvPr id="23556"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954CAD67-49EA-48F6-BEED-F132B2777E67}" type="slidenum">
              <a:rPr lang="en-US" altLang="en-US" sz="1200">
                <a:solidFill>
                  <a:srgbClr val="000000"/>
                </a:solidFill>
                <a:latin typeface="Century Gothic" panose="020B0502020202020204" pitchFamily="34" charset="0"/>
              </a:rPr>
              <a:pPr algn="r" eaLnBrk="1" hangingPunct="1">
                <a:buSzPct val="100000"/>
              </a:pPr>
              <a:t>13</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Distribution of Premiums</a:t>
            </a:r>
          </a:p>
        </p:txBody>
      </p:sp>
      <p:sp>
        <p:nvSpPr>
          <p:cNvPr id="24579" name="Text Box 2"/>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2A7DF1BA-574E-4B9D-A569-47BC72E51049}" type="slidenum">
              <a:rPr lang="en-US" altLang="en-US" sz="1200">
                <a:solidFill>
                  <a:srgbClr val="000000"/>
                </a:solidFill>
                <a:latin typeface="Century Gothic" panose="020B0502020202020204" pitchFamily="34" charset="0"/>
              </a:rPr>
              <a:pPr algn="r" eaLnBrk="1" hangingPunct="1">
                <a:buSzPct val="100000"/>
              </a:pPr>
              <a:t>14</a:t>
            </a:fld>
            <a:endParaRPr lang="en-US" altLang="en-US" sz="1200">
              <a:solidFill>
                <a:srgbClr val="000000"/>
              </a:solidFill>
              <a:latin typeface="Century Gothic" panose="020B0502020202020204" pitchFamily="34" charset="0"/>
            </a:endParaRPr>
          </a:p>
        </p:txBody>
      </p:sp>
      <p:pic>
        <p:nvPicPr>
          <p:cNvPr id="2458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1552575"/>
            <a:ext cx="6421438" cy="41624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
          <p:cNvSpPr txBox="1">
            <a:spLocks noChangeArrowheads="1"/>
          </p:cNvSpPr>
          <p:nvPr/>
        </p:nvSpPr>
        <p:spPr bwMode="auto">
          <a:xfrm>
            <a:off x="457200" y="22860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Other Life Insurer Activities</a:t>
            </a:r>
          </a:p>
        </p:txBody>
      </p:sp>
      <p:sp>
        <p:nvSpPr>
          <p:cNvPr id="25603" name="Text Box 2"/>
          <p:cNvSpPr txBox="1">
            <a:spLocks noChangeArrowheads="1"/>
          </p:cNvSpPr>
          <p:nvPr/>
        </p:nvSpPr>
        <p:spPr bwMode="auto">
          <a:xfrm>
            <a:off x="457200" y="1219200"/>
            <a:ext cx="8229600" cy="51530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Annuities </a:t>
            </a:r>
          </a:p>
          <a:p>
            <a:pPr lvl="2" eaLnBrk="1" hangingPunct="1">
              <a:spcBef>
                <a:spcPts val="6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Reverse of life insurance activities</a:t>
            </a:r>
          </a:p>
          <a:p>
            <a:pPr lvl="2" eaLnBrk="1" hangingPunct="1">
              <a:spcBef>
                <a:spcPts val="6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Topped $334.8 billion in 2011</a:t>
            </a:r>
          </a:p>
          <a:p>
            <a:pPr lvl="1" eaLnBrk="1" hangingPunct="1">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Private pension funds</a:t>
            </a:r>
          </a:p>
          <a:p>
            <a:pPr lvl="2" eaLnBrk="1" hangingPunct="1">
              <a:spcBef>
                <a:spcPts val="6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Compete with other financial service cos.</a:t>
            </a:r>
          </a:p>
          <a:p>
            <a:pPr lvl="2" eaLnBrk="1" hangingPunct="1">
              <a:spcBef>
                <a:spcPts val="6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In 2012, managing over $2.6 trillion (~40% of all private pension plans)</a:t>
            </a:r>
          </a:p>
          <a:p>
            <a:pPr lvl="1" eaLnBrk="1" hangingPunct="1">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Accident and health insurance</a:t>
            </a:r>
          </a:p>
          <a:p>
            <a:pPr lvl="2" eaLnBrk="1" hangingPunct="1">
              <a:spcBef>
                <a:spcPts val="6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Morbidity insurance</a:t>
            </a:r>
          </a:p>
          <a:p>
            <a:pPr lvl="2" eaLnBrk="1" hangingPunct="1">
              <a:spcBef>
                <a:spcPts val="6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Over 177.8 billion in premiums in 2011</a:t>
            </a:r>
          </a:p>
          <a:p>
            <a:pPr eaLnBrk="1" hangingPunct="1">
              <a:spcBef>
                <a:spcPts val="800"/>
              </a:spcBef>
              <a:buClr>
                <a:srgbClr val="333399"/>
              </a:buClr>
              <a:buSzPct val="100000"/>
              <a:buFont typeface="Wingdings" panose="05000000000000000000" pitchFamily="2" charset="2"/>
              <a:buNone/>
            </a:pPr>
            <a:endParaRPr lang="en-US" altLang="en-US" sz="3200" dirty="0">
              <a:solidFill>
                <a:srgbClr val="333399"/>
              </a:solidFill>
              <a:latin typeface="Century Gothic" panose="020B0502020202020204" pitchFamily="34" charset="0"/>
            </a:endParaRPr>
          </a:p>
        </p:txBody>
      </p:sp>
      <p:sp>
        <p:nvSpPr>
          <p:cNvPr id="2560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EAF9F619-B931-443B-B024-CC760EC70C08}" type="slidenum">
              <a:rPr lang="en-US" altLang="en-US" sz="1200">
                <a:solidFill>
                  <a:srgbClr val="000000"/>
                </a:solidFill>
                <a:latin typeface="Century Gothic" panose="020B0502020202020204" pitchFamily="34" charset="0"/>
              </a:rPr>
              <a:pPr algn="r" eaLnBrk="1" hangingPunct="1">
                <a:buSzPct val="100000"/>
              </a:pPr>
              <a:t>15</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Balance Sheet</a:t>
            </a:r>
          </a:p>
        </p:txBody>
      </p:sp>
      <p:sp>
        <p:nvSpPr>
          <p:cNvPr id="26627" name="Text Box 2"/>
          <p:cNvSpPr txBox="1">
            <a:spLocks noChangeArrowheads="1"/>
          </p:cNvSpPr>
          <p:nvPr/>
        </p:nvSpPr>
        <p:spPr bwMode="auto">
          <a:xfrm>
            <a:off x="457200" y="1417638"/>
            <a:ext cx="8229600" cy="47085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Long-term assets</a:t>
            </a:r>
          </a:p>
          <a:p>
            <a:pPr lvl="2" eaLnBrk="1" hangingPunct="1">
              <a:spcBef>
                <a:spcPts val="600"/>
              </a:spcBef>
              <a:buClr>
                <a:srgbClr val="333399"/>
              </a:buClr>
              <a:buSzPct val="100000"/>
              <a:buFont typeface="Wingdings" panose="05000000000000000000" pitchFamily="2" charset="2"/>
              <a:buChar char=""/>
            </a:pPr>
            <a:r>
              <a:rPr lang="en-US" altLang="en-US" dirty="0">
                <a:solidFill>
                  <a:srgbClr val="333399"/>
                </a:solidFill>
                <a:latin typeface="Century Gothic" panose="020B0502020202020204" pitchFamily="34" charset="0"/>
              </a:rPr>
              <a:t>Need to generate competitive returns on savings components of life insurance policies</a:t>
            </a:r>
          </a:p>
          <a:p>
            <a:pPr lvl="2" eaLnBrk="1" hangingPunct="1">
              <a:spcBef>
                <a:spcPts val="600"/>
              </a:spcBef>
              <a:buClr>
                <a:srgbClr val="333399"/>
              </a:buClr>
              <a:buSzPct val="100000"/>
              <a:buFont typeface="Wingdings" panose="05000000000000000000" pitchFamily="2" charset="2"/>
              <a:buChar char=""/>
            </a:pPr>
            <a:r>
              <a:rPr lang="en-US" altLang="en-US" dirty="0">
                <a:solidFill>
                  <a:srgbClr val="333399"/>
                </a:solidFill>
                <a:latin typeface="Century Gothic" panose="020B0502020202020204" pitchFamily="34" charset="0"/>
              </a:rPr>
              <a:t>Bonds, equities, government securities</a:t>
            </a:r>
          </a:p>
          <a:p>
            <a:pPr lvl="2" eaLnBrk="1" hangingPunct="1">
              <a:spcBef>
                <a:spcPts val="600"/>
              </a:spcBef>
              <a:buClr>
                <a:srgbClr val="333399"/>
              </a:buClr>
              <a:buSzPct val="100000"/>
              <a:buFont typeface="Wingdings" panose="05000000000000000000" pitchFamily="2" charset="2"/>
              <a:buChar char=""/>
            </a:pPr>
            <a:r>
              <a:rPr lang="en-US" altLang="en-US" dirty="0">
                <a:solidFill>
                  <a:srgbClr val="333399"/>
                </a:solidFill>
                <a:latin typeface="Century Gothic" panose="020B0502020202020204" pitchFamily="34" charset="0"/>
              </a:rPr>
              <a:t>Policy </a:t>
            </a:r>
            <a:r>
              <a:rPr lang="en-US" altLang="en-US" dirty="0" smtClean="0">
                <a:solidFill>
                  <a:srgbClr val="333399"/>
                </a:solidFill>
                <a:latin typeface="Century Gothic" panose="020B0502020202020204" pitchFamily="34" charset="0"/>
              </a:rPr>
              <a:t>loans – policyholders can borrow money from insurance company up to amount but cap at the insurance coverage, using insurance policy as collateral</a:t>
            </a:r>
            <a:endParaRPr lang="en-US" altLang="en-US" dirty="0">
              <a:solidFill>
                <a:srgbClr val="333399"/>
              </a:solidFill>
              <a:latin typeface="Century Gothic" panose="020B0502020202020204" pitchFamily="34" charset="0"/>
            </a:endParaRPr>
          </a:p>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Long-term liabilities</a:t>
            </a:r>
          </a:p>
          <a:p>
            <a:pPr lvl="2" eaLnBrk="1" hangingPunct="1">
              <a:spcBef>
                <a:spcPts val="600"/>
              </a:spcBef>
              <a:buClr>
                <a:srgbClr val="333399"/>
              </a:buClr>
              <a:buSzPct val="100000"/>
              <a:buFont typeface="Wingdings" panose="05000000000000000000" pitchFamily="2" charset="2"/>
              <a:buChar char=""/>
            </a:pPr>
            <a:r>
              <a:rPr lang="en-US" altLang="en-US" dirty="0">
                <a:solidFill>
                  <a:srgbClr val="333399"/>
                </a:solidFill>
                <a:latin typeface="Century Gothic" panose="020B0502020202020204" pitchFamily="34" charset="0"/>
              </a:rPr>
              <a:t>Net policy reserves to meet policyholders’ claims</a:t>
            </a:r>
          </a:p>
          <a:p>
            <a:pPr lvl="2" eaLnBrk="1" hangingPunct="1">
              <a:spcBef>
                <a:spcPts val="600"/>
              </a:spcBef>
              <a:buClr>
                <a:srgbClr val="333399"/>
              </a:buClr>
              <a:buSzPct val="100000"/>
              <a:buFont typeface="Wingdings" panose="05000000000000000000" pitchFamily="2" charset="2"/>
              <a:buChar char=""/>
            </a:pPr>
            <a:r>
              <a:rPr lang="en-US" altLang="en-US" dirty="0">
                <a:solidFill>
                  <a:srgbClr val="333399"/>
                </a:solidFill>
                <a:latin typeface="Century Gothic" panose="020B0502020202020204" pitchFamily="34" charset="0"/>
              </a:rPr>
              <a:t>Separate account business represented 33.7% of total liabilities and capital in </a:t>
            </a:r>
            <a:r>
              <a:rPr lang="en-US" altLang="en-US" dirty="0" smtClean="0">
                <a:solidFill>
                  <a:srgbClr val="333399"/>
                </a:solidFill>
                <a:latin typeface="Century Gothic" panose="020B0502020202020204" pitchFamily="34" charset="0"/>
              </a:rPr>
              <a:t>2012</a:t>
            </a:r>
          </a:p>
          <a:p>
            <a:pPr lvl="3" eaLnBrk="1" hangingPunct="1">
              <a:spcBef>
                <a:spcPts val="600"/>
              </a:spcBef>
              <a:buClr>
                <a:srgbClr val="333399"/>
              </a:buClr>
              <a:buSzPct val="100000"/>
              <a:buFont typeface="Wingdings" panose="05000000000000000000" pitchFamily="2" charset="2"/>
              <a:buChar char=""/>
            </a:pPr>
            <a:r>
              <a:rPr lang="en-US" altLang="en-US" dirty="0" smtClean="0">
                <a:solidFill>
                  <a:srgbClr val="333399"/>
                </a:solidFill>
                <a:latin typeface="Century Gothic" panose="020B0502020202020204" pitchFamily="34" charset="0"/>
              </a:rPr>
              <a:t>Annuity programs sponsored by life insurance companies in which the payoff on the policy is linked to the assets in which policy premiums are invested in.</a:t>
            </a:r>
            <a:endParaRPr lang="en-US" altLang="en-US" dirty="0">
              <a:solidFill>
                <a:srgbClr val="333399"/>
              </a:solidFill>
              <a:latin typeface="Century Gothic" panose="020B0502020202020204" pitchFamily="34" charset="0"/>
            </a:endParaRPr>
          </a:p>
        </p:txBody>
      </p:sp>
      <p:sp>
        <p:nvSpPr>
          <p:cNvPr id="2662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ACDCF824-57B9-49EC-81F7-A2D8A5264E6B}" type="slidenum">
              <a:rPr lang="en-US" altLang="en-US" sz="1200">
                <a:solidFill>
                  <a:srgbClr val="000000"/>
                </a:solidFill>
                <a:latin typeface="Century Gothic" panose="020B0502020202020204" pitchFamily="34" charset="0"/>
              </a:rPr>
              <a:pPr algn="r" eaLnBrk="1" hangingPunct="1">
                <a:buSzPct val="100000"/>
              </a:pPr>
              <a:t>16</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Recent Trends</a:t>
            </a:r>
          </a:p>
        </p:txBody>
      </p:sp>
      <p:sp>
        <p:nvSpPr>
          <p:cNvPr id="27651" name="Text Box 2"/>
          <p:cNvSpPr txBox="1">
            <a:spLocks noChangeArrowheads="1"/>
          </p:cNvSpPr>
          <p:nvPr/>
        </p:nvSpPr>
        <p:spPr bwMode="auto">
          <a:xfrm>
            <a:off x="457200" y="1219200"/>
            <a:ext cx="8229600" cy="5122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Impact of financial crisis </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Drop in value of securities</a:t>
            </a:r>
          </a:p>
          <a:p>
            <a:pPr lvl="2" eaLnBrk="1" hangingPunct="1">
              <a:spcBef>
                <a:spcPts val="600"/>
              </a:spcBef>
              <a:buClr>
                <a:srgbClr val="333399"/>
              </a:buClr>
              <a:buSzPct val="100000"/>
              <a:buFont typeface="Wingdings" panose="05000000000000000000" pitchFamily="2" charset="2"/>
              <a:buChar char=""/>
            </a:pPr>
            <a:r>
              <a:rPr lang="en-US" altLang="en-US" sz="2000" dirty="0">
                <a:solidFill>
                  <a:srgbClr val="333399"/>
                </a:solidFill>
                <a:latin typeface="Century Gothic" panose="020B0502020202020204" pitchFamily="34" charset="0"/>
              </a:rPr>
              <a:t>Capital losses from bonds and stocks exceeded $35 billion</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Historically low short term interest rates</a:t>
            </a:r>
          </a:p>
          <a:p>
            <a:pPr lvl="2" eaLnBrk="1" hangingPunct="1">
              <a:spcBef>
                <a:spcPts val="600"/>
              </a:spcBef>
              <a:buClr>
                <a:srgbClr val="333399"/>
              </a:buClr>
              <a:buSzPct val="100000"/>
              <a:buFont typeface="Wingdings" panose="05000000000000000000" pitchFamily="2" charset="2"/>
              <a:buChar char=""/>
            </a:pPr>
            <a:r>
              <a:rPr lang="en-US" altLang="en-US" sz="2000" dirty="0">
                <a:solidFill>
                  <a:srgbClr val="333399"/>
                </a:solidFill>
                <a:latin typeface="Century Gothic" panose="020B0502020202020204" pitchFamily="34" charset="0"/>
              </a:rPr>
              <a:t>Adverse impact on ability to lower rates on new policies </a:t>
            </a:r>
          </a:p>
          <a:p>
            <a:pPr lvl="2" eaLnBrk="1" hangingPunct="1">
              <a:spcBef>
                <a:spcPts val="600"/>
              </a:spcBef>
              <a:buClr>
                <a:srgbClr val="333399"/>
              </a:buClr>
              <a:buSzPct val="100000"/>
              <a:buFont typeface="Wingdings" panose="05000000000000000000" pitchFamily="2" charset="2"/>
              <a:buChar char=""/>
            </a:pPr>
            <a:r>
              <a:rPr lang="en-US" altLang="en-US" sz="2000" dirty="0">
                <a:solidFill>
                  <a:srgbClr val="333399"/>
                </a:solidFill>
                <a:latin typeface="Century Gothic" panose="020B0502020202020204" pitchFamily="34" charset="0"/>
              </a:rPr>
              <a:t>Incentive to surrender existing </a:t>
            </a:r>
            <a:r>
              <a:rPr lang="en-US" altLang="en-US" sz="2000" dirty="0" smtClean="0">
                <a:solidFill>
                  <a:srgbClr val="333399"/>
                </a:solidFill>
                <a:latin typeface="Century Gothic" panose="020B0502020202020204" pitchFamily="34" charset="0"/>
              </a:rPr>
              <a:t>policies</a:t>
            </a:r>
          </a:p>
          <a:p>
            <a:pPr lvl="3" eaLnBrk="1" hangingPunct="1">
              <a:spcBef>
                <a:spcPts val="600"/>
              </a:spcBef>
              <a:buClr>
                <a:srgbClr val="333399"/>
              </a:buClr>
              <a:buSzPct val="100000"/>
              <a:buFont typeface="Wingdings" panose="05000000000000000000" pitchFamily="2" charset="2"/>
              <a:buChar char=""/>
            </a:pPr>
            <a:r>
              <a:rPr lang="en-US" altLang="en-US" sz="2000" dirty="0" smtClean="0">
                <a:solidFill>
                  <a:srgbClr val="333399"/>
                </a:solidFill>
                <a:latin typeface="Century Gothic" panose="020B0502020202020204" pitchFamily="34" charset="0"/>
              </a:rPr>
              <a:t>Surrender value of a policy is the cash value of policy received from the insurer if a policyholder surrenders the policy before maturity. The cash surrender is normally a portion of the contract’s face value</a:t>
            </a:r>
            <a:endParaRPr lang="en-US" altLang="en-US" sz="2400" dirty="0">
              <a:solidFill>
                <a:srgbClr val="333399"/>
              </a:solidFill>
              <a:latin typeface="Century Gothic" panose="020B0502020202020204" pitchFamily="34" charset="0"/>
            </a:endParaRPr>
          </a:p>
        </p:txBody>
      </p:sp>
      <p:sp>
        <p:nvSpPr>
          <p:cNvPr id="2765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5B2D5123-034A-420A-A8FC-A4756E0A34A7}" type="slidenum">
              <a:rPr lang="en-US" altLang="en-US" sz="1200">
                <a:solidFill>
                  <a:srgbClr val="000000"/>
                </a:solidFill>
                <a:latin typeface="Century Gothic" panose="020B0502020202020204" pitchFamily="34" charset="0"/>
              </a:rPr>
              <a:pPr algn="r" eaLnBrk="1" hangingPunct="1">
                <a:buSzPct val="100000"/>
              </a:pPr>
              <a:t>17</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Recent Regulatory Issues</a:t>
            </a:r>
          </a:p>
        </p:txBody>
      </p:sp>
      <p:sp>
        <p:nvSpPr>
          <p:cNvPr id="2969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dirty="0" smtClean="0">
                <a:solidFill>
                  <a:srgbClr val="333399"/>
                </a:solidFill>
                <a:latin typeface="Century Gothic" panose="020B0502020202020204" pitchFamily="34" charset="0"/>
              </a:rPr>
              <a:t>Fear of systemic risk posed by AIG</a:t>
            </a:r>
          </a:p>
          <a:p>
            <a:pPr eaLnBrk="1" hangingPunct="1">
              <a:spcBef>
                <a:spcPts val="800"/>
              </a:spcBef>
              <a:buClr>
                <a:srgbClr val="333399"/>
              </a:buClr>
              <a:buSzPct val="100000"/>
              <a:buFont typeface="Wingdings" panose="05000000000000000000" pitchFamily="2" charset="2"/>
              <a:buChar char=""/>
            </a:pPr>
            <a:r>
              <a:rPr lang="en-US" altLang="en-US" dirty="0" smtClean="0">
                <a:solidFill>
                  <a:srgbClr val="333399"/>
                </a:solidFill>
                <a:latin typeface="Century Gothic" panose="020B0502020202020204" pitchFamily="34" charset="0"/>
              </a:rPr>
              <a:t>Systemic risk – the risk that can make the entire economic/financial system to shrink or collapse</a:t>
            </a:r>
          </a:p>
          <a:p>
            <a:pPr eaLnBrk="1" hangingPunct="1">
              <a:spcBef>
                <a:spcPts val="800"/>
              </a:spcBef>
              <a:buClr>
                <a:srgbClr val="333399"/>
              </a:buClr>
              <a:buSzPct val="100000"/>
              <a:buFont typeface="Wingdings" panose="05000000000000000000" pitchFamily="2" charset="2"/>
              <a:buChar char=""/>
            </a:pPr>
            <a:r>
              <a:rPr lang="en-US" altLang="en-US" dirty="0" smtClean="0">
                <a:solidFill>
                  <a:srgbClr val="333399"/>
                </a:solidFill>
                <a:latin typeface="Century Gothic" panose="020B0502020202020204" pitchFamily="34" charset="0"/>
              </a:rPr>
              <a:t>2009: Proposals to create optional federal charter, governed by Department of Insurance under Ministry of Commerce, and also having guarantee fund against insurance premium for insurance policyholders – same way that they protected deposit for depositors</a:t>
            </a:r>
          </a:p>
          <a:p>
            <a:pPr eaLnBrk="1" hangingPunct="1">
              <a:spcBef>
                <a:spcPts val="800"/>
              </a:spcBef>
              <a:buClr>
                <a:srgbClr val="333399"/>
              </a:buClr>
              <a:buSzPct val="100000"/>
              <a:buFont typeface="Wingdings" panose="05000000000000000000" pitchFamily="2" charset="2"/>
              <a:buChar char=""/>
            </a:pPr>
            <a:r>
              <a:rPr lang="en-US" altLang="en-US" dirty="0" smtClean="0">
                <a:solidFill>
                  <a:srgbClr val="333399"/>
                </a:solidFill>
                <a:latin typeface="Century Gothic" panose="020B0502020202020204" pitchFamily="34" charset="0"/>
              </a:rPr>
              <a:t>Complaints of inconsistent regulation and barriers to innovation – that the such regulations are much more stringent towards depository institutions but not insurance companies nor investment banks who behaved like shadow banking.</a:t>
            </a:r>
          </a:p>
          <a:p>
            <a:pPr eaLnBrk="1" hangingPunct="1">
              <a:spcBef>
                <a:spcPts val="800"/>
              </a:spcBef>
              <a:buClr>
                <a:srgbClr val="333399"/>
              </a:buClr>
              <a:buSzPct val="100000"/>
              <a:buFont typeface="Wingdings" panose="05000000000000000000" pitchFamily="2" charset="2"/>
              <a:buChar char=""/>
            </a:pPr>
            <a:r>
              <a:rPr lang="en-US" altLang="en-US" dirty="0" smtClean="0">
                <a:solidFill>
                  <a:srgbClr val="333399"/>
                </a:solidFill>
                <a:latin typeface="Century Gothic" panose="020B0502020202020204" pitchFamily="34" charset="0"/>
              </a:rPr>
              <a:t>2010</a:t>
            </a:r>
            <a:r>
              <a:rPr lang="en-US" altLang="en-US" dirty="0">
                <a:solidFill>
                  <a:srgbClr val="333399"/>
                </a:solidFill>
                <a:latin typeface="Century Gothic" panose="020B0502020202020204" pitchFamily="34" charset="0"/>
              </a:rPr>
              <a:t>: Wall Street Reform and Consumer Protection Act established the Federal Insurance Office</a:t>
            </a:r>
          </a:p>
        </p:txBody>
      </p:sp>
      <p:sp>
        <p:nvSpPr>
          <p:cNvPr id="2970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8D95C1A3-0412-4E1F-A05C-42DF51767669}" type="slidenum">
              <a:rPr lang="en-US" altLang="en-US" sz="1200">
                <a:solidFill>
                  <a:srgbClr val="000000"/>
                </a:solidFill>
                <a:latin typeface="Century Gothic" panose="020B0502020202020204" pitchFamily="34" charset="0"/>
              </a:rPr>
              <a:pPr algn="r" eaLnBrk="1" hangingPunct="1">
                <a:buSzPct val="100000"/>
              </a:pPr>
              <a:t>18</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Web Resources</a:t>
            </a:r>
          </a:p>
        </p:txBody>
      </p:sp>
      <p:sp>
        <p:nvSpPr>
          <p:cNvPr id="3072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dirty="0">
                <a:solidFill>
                  <a:srgbClr val="333399"/>
                </a:solidFill>
                <a:latin typeface="Century Gothic" panose="020B0502020202020204" pitchFamily="34" charset="0"/>
              </a:rPr>
              <a:t>For more detailed information on insurance regulation, visit:</a:t>
            </a:r>
          </a:p>
          <a:p>
            <a:pPr eaLnBrk="1" hangingPunct="1">
              <a:spcBef>
                <a:spcPts val="800"/>
              </a:spcBef>
              <a:buSzPct val="100000"/>
            </a:pPr>
            <a:r>
              <a:rPr lang="en-US" altLang="en-US" sz="3200" dirty="0">
                <a:solidFill>
                  <a:srgbClr val="333399"/>
                </a:solidFill>
                <a:latin typeface="Century Gothic" panose="020B0502020202020204" pitchFamily="34" charset="0"/>
              </a:rPr>
              <a:t>	O</a:t>
            </a:r>
            <a:r>
              <a:rPr lang="en-US" altLang="en-US" sz="3200" dirty="0" smtClean="0">
                <a:solidFill>
                  <a:srgbClr val="333399"/>
                </a:solidFill>
                <a:latin typeface="Century Gothic" panose="020B0502020202020204" pitchFamily="34" charset="0"/>
              </a:rPr>
              <a:t>IC </a:t>
            </a:r>
            <a:r>
              <a:rPr lang="en-US" altLang="en-US" sz="3200" dirty="0" smtClean="0">
                <a:solidFill>
                  <a:srgbClr val="009999"/>
                </a:solidFill>
                <a:latin typeface="Century Gothic" panose="020B0502020202020204" pitchFamily="34" charset="0"/>
                <a:hlinkClick r:id="rId3"/>
              </a:rPr>
              <a:t>www.oic.or.th</a:t>
            </a:r>
            <a:endParaRPr lang="en-US" altLang="en-US" sz="3200" dirty="0">
              <a:solidFill>
                <a:srgbClr val="009999"/>
              </a:solidFill>
              <a:latin typeface="Century Gothic" panose="020B0502020202020204" pitchFamily="34" charset="0"/>
              <a:hlinkClick r:id="rId3"/>
            </a:endParaRPr>
          </a:p>
          <a:p>
            <a:pPr eaLnBrk="1" hangingPunct="1">
              <a:spcBef>
                <a:spcPts val="800"/>
              </a:spcBef>
              <a:buSzPct val="100000"/>
            </a:pPr>
            <a:r>
              <a:rPr lang="en-US" altLang="en-US" sz="3200" dirty="0">
                <a:solidFill>
                  <a:srgbClr val="333399"/>
                </a:solidFill>
                <a:latin typeface="Century Gothic" panose="020B0502020202020204" pitchFamily="34" charset="0"/>
              </a:rPr>
              <a:t>	</a:t>
            </a:r>
          </a:p>
        </p:txBody>
      </p:sp>
      <p:sp>
        <p:nvSpPr>
          <p:cNvPr id="3072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0B74EFA5-FFEA-46C6-A5D2-0C617797B8CF}" type="slidenum">
              <a:rPr lang="en-US" altLang="en-US" sz="1200">
                <a:solidFill>
                  <a:srgbClr val="000000"/>
                </a:solidFill>
                <a:latin typeface="Century Gothic" panose="020B0502020202020204" pitchFamily="34" charset="0"/>
              </a:rPr>
              <a:pPr algn="r" eaLnBrk="1" hangingPunct="1">
                <a:buSzPct val="100000"/>
              </a:pPr>
              <a:t>19</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1"/>
          <p:cNvSpPr txBox="1">
            <a:spLocks noChangeArrowheads="1"/>
          </p:cNvSpPr>
          <p:nvPr/>
        </p:nvSpPr>
        <p:spPr bwMode="auto">
          <a:xfrm>
            <a:off x="381000" y="457200"/>
            <a:ext cx="83820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000">
                <a:solidFill>
                  <a:srgbClr val="990033"/>
                </a:solidFill>
                <a:latin typeface="Century Gothic" panose="020B0502020202020204" pitchFamily="34" charset="0"/>
              </a:rPr>
              <a:t>Property and Casualty Insurance</a:t>
            </a:r>
          </a:p>
        </p:txBody>
      </p:sp>
      <p:sp>
        <p:nvSpPr>
          <p:cNvPr id="31747" name="Text Box 2"/>
          <p:cNvSpPr txBox="1">
            <a:spLocks noChangeArrowheads="1"/>
          </p:cNvSpPr>
          <p:nvPr/>
        </p:nvSpPr>
        <p:spPr bwMode="auto">
          <a:xfrm>
            <a:off x="533400" y="1752600"/>
            <a:ext cx="7924800" cy="434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Size and Structure</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Currently about 2,700 companies</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Highly concentrated: Top 10 firms have 50% of market in terms of premiums written</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Top 200 firms: over 95%</a:t>
            </a:r>
          </a:p>
          <a:p>
            <a:pPr lvl="2" eaLnBrk="1" hangingPunct="1">
              <a:spcBef>
                <a:spcPts val="600"/>
              </a:spcBef>
              <a:buClr>
                <a:srgbClr val="333399"/>
              </a:buClr>
              <a:buSzPct val="100000"/>
              <a:buFont typeface="Wingdings" panose="05000000000000000000" pitchFamily="2" charset="2"/>
              <a:buChar char=""/>
            </a:pPr>
            <a:r>
              <a:rPr lang="en-US" altLang="en-US" sz="2400">
                <a:solidFill>
                  <a:srgbClr val="333399"/>
                </a:solidFill>
                <a:latin typeface="Century Gothic" panose="020B0502020202020204" pitchFamily="34" charset="0"/>
              </a:rPr>
              <a:t>M&amp;A activity is increasing concentration</a:t>
            </a:r>
          </a:p>
        </p:txBody>
      </p:sp>
      <p:sp>
        <p:nvSpPr>
          <p:cNvPr id="3174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E4B82C99-A04F-4E37-BDB4-05AE057D2A04}" type="slidenum">
              <a:rPr lang="en-US" altLang="en-US" sz="1200">
                <a:solidFill>
                  <a:srgbClr val="000000"/>
                </a:solidFill>
                <a:latin typeface="Century Gothic" panose="020B0502020202020204" pitchFamily="34" charset="0"/>
              </a:rPr>
              <a:pPr algn="r" eaLnBrk="1" hangingPunct="1">
                <a:buSzPct val="100000"/>
              </a:pPr>
              <a:t>20</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P&amp;C Products</a:t>
            </a:r>
          </a:p>
        </p:txBody>
      </p:sp>
      <p:sp>
        <p:nvSpPr>
          <p:cNvPr id="3277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Fire insurance and allied lines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Homeowners multiple-peril insurance</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Commercial multiple-peril insurance</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Automobile liability and physical damage insurance</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Liability insurance (other than automobile)</a:t>
            </a:r>
          </a:p>
        </p:txBody>
      </p:sp>
      <p:sp>
        <p:nvSpPr>
          <p:cNvPr id="3277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C7BD8B84-BF03-4EC3-AA21-1355BE741CDE}" type="slidenum">
              <a:rPr lang="en-US" altLang="en-US" sz="1200">
                <a:solidFill>
                  <a:srgbClr val="000000"/>
                </a:solidFill>
                <a:latin typeface="Century Gothic" panose="020B0502020202020204" pitchFamily="34" charset="0"/>
              </a:rPr>
              <a:pPr algn="r" eaLnBrk="1" hangingPunct="1">
                <a:buSzPct val="100000"/>
              </a:pPr>
              <a:t>21</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Property &amp; Casualty</a:t>
            </a:r>
          </a:p>
        </p:txBody>
      </p:sp>
      <p:sp>
        <p:nvSpPr>
          <p:cNvPr id="33795"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 Changing composition of net premiums written, 2011 versus 1960:</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Decline in fire insurance and allied lines:  2.7% in 2011 vs. 16.6% in 1960</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Homeowners MP: 14.9% vs. 5.2% in 1960</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Commercial MP: 6.8% vs. 0.4% in 1960</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Auto L&amp;PD: 38.5% vs. 43% in 1960</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Other liability: 12.0% vs. 6.6% in 1960</a:t>
            </a:r>
          </a:p>
        </p:txBody>
      </p:sp>
      <p:sp>
        <p:nvSpPr>
          <p:cNvPr id="33796"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0EBE8D0E-3F6F-4130-B8CC-A0C4962AA002}" type="slidenum">
              <a:rPr lang="en-US" altLang="en-US" sz="1200">
                <a:solidFill>
                  <a:srgbClr val="000000"/>
                </a:solidFill>
                <a:latin typeface="Century Gothic" panose="020B0502020202020204" pitchFamily="34" charset="0"/>
              </a:rPr>
              <a:pPr algn="r" eaLnBrk="1" hangingPunct="1">
                <a:buSzPct val="100000"/>
              </a:pPr>
              <a:t>22</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P&amp;C Balance Sheet</a:t>
            </a:r>
          </a:p>
        </p:txBody>
      </p:sp>
      <p:sp>
        <p:nvSpPr>
          <p:cNvPr id="34819" name="Text Box 2"/>
          <p:cNvSpPr txBox="1">
            <a:spLocks noChangeArrowheads="1"/>
          </p:cNvSpPr>
          <p:nvPr/>
        </p:nvSpPr>
        <p:spPr bwMode="auto">
          <a:xfrm>
            <a:off x="457200" y="1600200"/>
            <a:ext cx="8229600" cy="48656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Similar to life insurance companies; long-term securities</a:t>
            </a:r>
          </a:p>
          <a:p>
            <a:pPr eaLnBrk="1" hangingPunct="1">
              <a:spcBef>
                <a:spcPts val="8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Unlike life insurance companies; requirement for liquid assets</a:t>
            </a:r>
          </a:p>
          <a:p>
            <a:pPr eaLnBrk="1" hangingPunct="1">
              <a:spcBef>
                <a:spcPts val="800"/>
              </a:spcBef>
              <a:buClr>
                <a:srgbClr val="333399"/>
              </a:buClr>
              <a:buSzPct val="100000"/>
              <a:buFont typeface="Wingdings" panose="05000000000000000000" pitchFamily="2" charset="2"/>
              <a:buChar char=""/>
            </a:pPr>
            <a:r>
              <a:rPr lang="en-US" altLang="en-US" sz="2400" dirty="0">
                <a:solidFill>
                  <a:srgbClr val="333399"/>
                </a:solidFill>
                <a:latin typeface="Century Gothic" panose="020B0502020202020204" pitchFamily="34" charset="0"/>
              </a:rPr>
              <a:t>Major liabilities:</a:t>
            </a:r>
          </a:p>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Loss </a:t>
            </a:r>
            <a:r>
              <a:rPr lang="en-US" altLang="en-US" sz="2000" dirty="0" smtClean="0">
                <a:solidFill>
                  <a:srgbClr val="333399"/>
                </a:solidFill>
                <a:latin typeface="Century Gothic" panose="020B0502020202020204" pitchFamily="34" charset="0"/>
              </a:rPr>
              <a:t>reserves – provision set aside the potential loss</a:t>
            </a:r>
            <a:endParaRPr lang="en-US" altLang="en-US" sz="2000" dirty="0">
              <a:solidFill>
                <a:srgbClr val="333399"/>
              </a:solidFill>
              <a:latin typeface="Century Gothic" panose="020B0502020202020204" pitchFamily="34" charset="0"/>
            </a:endParaRPr>
          </a:p>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Loss adjustment </a:t>
            </a:r>
            <a:r>
              <a:rPr lang="en-US" altLang="en-US" sz="2000" dirty="0" smtClean="0">
                <a:solidFill>
                  <a:srgbClr val="333399"/>
                </a:solidFill>
                <a:latin typeface="Century Gothic" panose="020B0502020202020204" pitchFamily="34" charset="0"/>
              </a:rPr>
              <a:t>expenses – actual losses already incurred</a:t>
            </a:r>
            <a:endParaRPr lang="en-US" altLang="en-US" sz="2000" dirty="0">
              <a:solidFill>
                <a:srgbClr val="333399"/>
              </a:solidFill>
              <a:latin typeface="Century Gothic" panose="020B0502020202020204" pitchFamily="34" charset="0"/>
            </a:endParaRPr>
          </a:p>
          <a:p>
            <a:pPr lvl="1" eaLnBrk="1" hangingPunct="1">
              <a:spcBef>
                <a:spcPts val="700"/>
              </a:spcBef>
              <a:buClr>
                <a:srgbClr val="333399"/>
              </a:buClr>
              <a:buSzPct val="100000"/>
              <a:buFont typeface="Century Gothic" panose="020B0502020202020204" pitchFamily="34" charset="0"/>
              <a:buChar char="–"/>
            </a:pPr>
            <a:r>
              <a:rPr lang="en-US" altLang="en-US" sz="2000" dirty="0">
                <a:solidFill>
                  <a:srgbClr val="333399"/>
                </a:solidFill>
                <a:latin typeface="Century Gothic" panose="020B0502020202020204" pitchFamily="34" charset="0"/>
              </a:rPr>
              <a:t>Unearned </a:t>
            </a:r>
            <a:r>
              <a:rPr lang="en-US" altLang="en-US" sz="2000" dirty="0" smtClean="0">
                <a:solidFill>
                  <a:srgbClr val="333399"/>
                </a:solidFill>
                <a:latin typeface="Century Gothic" panose="020B0502020202020204" pitchFamily="34" charset="0"/>
              </a:rPr>
              <a:t>premiums – reserve that set aside, containing the portion of a premium that has been paid before the insurance coverage have been provided</a:t>
            </a:r>
            <a:endParaRPr lang="en-US" altLang="en-US" sz="2000" dirty="0">
              <a:solidFill>
                <a:srgbClr val="333399"/>
              </a:solidFill>
              <a:latin typeface="Century Gothic" panose="020B0502020202020204" pitchFamily="34" charset="0"/>
            </a:endParaRPr>
          </a:p>
          <a:p>
            <a:pPr eaLnBrk="1" hangingPunct="1">
              <a:spcBef>
                <a:spcPts val="800"/>
              </a:spcBef>
              <a:buSzPct val="100000"/>
            </a:pPr>
            <a:endParaRPr lang="en-US" altLang="en-US" sz="2400" dirty="0">
              <a:solidFill>
                <a:srgbClr val="333399"/>
              </a:solidFill>
              <a:latin typeface="Century Gothic" panose="020B0502020202020204" pitchFamily="34" charset="0"/>
            </a:endParaRPr>
          </a:p>
        </p:txBody>
      </p:sp>
      <p:sp>
        <p:nvSpPr>
          <p:cNvPr id="3482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8C3AA462-4876-46C5-9501-6DEC322D5833}" type="slidenum">
              <a:rPr lang="en-US" altLang="en-US" sz="1200">
                <a:solidFill>
                  <a:srgbClr val="000000"/>
                </a:solidFill>
                <a:latin typeface="Century Gothic" panose="020B0502020202020204" pitchFamily="34" charset="0"/>
              </a:rPr>
              <a:pPr algn="r" eaLnBrk="1" hangingPunct="1">
                <a:buSzPct val="100000"/>
              </a:pPr>
              <a:t>23</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Loss Risk</a:t>
            </a:r>
          </a:p>
        </p:txBody>
      </p:sp>
      <p:sp>
        <p:nvSpPr>
          <p:cNvPr id="3584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700"/>
              </a:spcBef>
              <a:buClr>
                <a:srgbClr val="333399"/>
              </a:buClr>
              <a:buSzPct val="100000"/>
              <a:buFont typeface="Wingdings" panose="05000000000000000000" pitchFamily="2" charset="2"/>
              <a:buChar char=""/>
            </a:pPr>
            <a:r>
              <a:rPr lang="en-US" altLang="en-US" sz="2800" dirty="0" smtClean="0">
                <a:solidFill>
                  <a:srgbClr val="333399"/>
                </a:solidFill>
                <a:latin typeface="Century Gothic" panose="020B0502020202020204" pitchFamily="34" charset="0"/>
              </a:rPr>
              <a:t>Loss Risk – the key feature of claims loss exposure is the actuarial predictability of losses relative to premiums earned.  </a:t>
            </a:r>
          </a:p>
          <a:p>
            <a:pPr eaLnBrk="1" hangingPunct="1">
              <a:spcBef>
                <a:spcPts val="700"/>
              </a:spcBef>
              <a:buClr>
                <a:srgbClr val="333399"/>
              </a:buClr>
              <a:buSzPct val="100000"/>
              <a:buFont typeface="Wingdings" panose="05000000000000000000" pitchFamily="2" charset="2"/>
              <a:buChar char=""/>
            </a:pPr>
            <a:r>
              <a:rPr lang="en-US" altLang="en-US" sz="2800" dirty="0" smtClean="0">
                <a:solidFill>
                  <a:srgbClr val="333399"/>
                </a:solidFill>
                <a:latin typeface="Century Gothic" panose="020B0502020202020204" pitchFamily="34" charset="0"/>
              </a:rPr>
              <a:t>The predictability depending on a number of characteristics or features of the perils insured. </a:t>
            </a:r>
          </a:p>
          <a:p>
            <a:pPr lvl="2" eaLnBrk="1" hangingPunct="1">
              <a:spcBef>
                <a:spcPts val="700"/>
              </a:spcBef>
              <a:buClr>
                <a:srgbClr val="333399"/>
              </a:buClr>
              <a:buSzPct val="100000"/>
              <a:buFont typeface="Wingdings" panose="05000000000000000000" pitchFamily="2" charset="2"/>
              <a:buChar char=""/>
            </a:pPr>
            <a:r>
              <a:rPr lang="en-US" altLang="en-US" sz="2000" dirty="0" smtClean="0">
                <a:solidFill>
                  <a:srgbClr val="333399"/>
                </a:solidFill>
                <a:latin typeface="Century Gothic" panose="020B0502020202020204" pitchFamily="34" charset="0"/>
              </a:rPr>
              <a:t>Property vs. liability</a:t>
            </a:r>
          </a:p>
          <a:p>
            <a:pPr lvl="2" eaLnBrk="1" hangingPunct="1">
              <a:spcBef>
                <a:spcPts val="700"/>
              </a:spcBef>
              <a:buClr>
                <a:srgbClr val="333399"/>
              </a:buClr>
              <a:buSzPct val="100000"/>
              <a:buFont typeface="Wingdings" panose="05000000000000000000" pitchFamily="2" charset="2"/>
              <a:buChar char=""/>
            </a:pPr>
            <a:r>
              <a:rPr lang="en-US" altLang="en-US" sz="2000" dirty="0" smtClean="0">
                <a:solidFill>
                  <a:srgbClr val="333399"/>
                </a:solidFill>
                <a:latin typeface="Century Gothic" panose="020B0502020202020204" pitchFamily="34" charset="0"/>
              </a:rPr>
              <a:t>Severity vs. frequency</a:t>
            </a:r>
          </a:p>
          <a:p>
            <a:pPr lvl="2" eaLnBrk="1" hangingPunct="1">
              <a:spcBef>
                <a:spcPts val="700"/>
              </a:spcBef>
              <a:buClr>
                <a:srgbClr val="333399"/>
              </a:buClr>
              <a:buSzPct val="100000"/>
              <a:buFont typeface="Wingdings" panose="05000000000000000000" pitchFamily="2" charset="2"/>
              <a:buChar char=""/>
            </a:pPr>
            <a:r>
              <a:rPr lang="en-US" altLang="en-US" sz="2000" dirty="0" smtClean="0">
                <a:solidFill>
                  <a:srgbClr val="333399"/>
                </a:solidFill>
                <a:latin typeface="Century Gothic" panose="020B0502020202020204" pitchFamily="34" charset="0"/>
              </a:rPr>
              <a:t>Long tail vs. short tail</a:t>
            </a:r>
          </a:p>
        </p:txBody>
      </p:sp>
      <p:sp>
        <p:nvSpPr>
          <p:cNvPr id="3584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90F81321-23D5-4E0B-ACE3-273A84F0B362}" type="slidenum">
              <a:rPr lang="en-US" altLang="en-US" sz="1200">
                <a:solidFill>
                  <a:srgbClr val="000000"/>
                </a:solidFill>
                <a:latin typeface="Century Gothic" panose="020B0502020202020204" pitchFamily="34" charset="0"/>
              </a:rPr>
              <a:pPr algn="r" eaLnBrk="1" hangingPunct="1">
                <a:buSzPct val="100000"/>
              </a:pPr>
              <a:t>24</a:t>
            </a:fld>
            <a:endParaRPr lang="en-US" altLang="en-US" sz="1200">
              <a:solidFill>
                <a:srgbClr val="000000"/>
              </a:solidFill>
              <a:latin typeface="Century Gothic" panose="020B0502020202020204" pitchFamily="34" charset="0"/>
            </a:endParaRPr>
          </a:p>
        </p:txBody>
      </p:sp>
    </p:spTree>
    <p:extLst>
      <p:ext uri="{BB962C8B-B14F-4D97-AF65-F5344CB8AC3E}">
        <p14:creationId xmlns:p14="http://schemas.microsoft.com/office/powerpoint/2010/main" val="1999335470"/>
      </p:ext>
    </p:extLst>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Loss Risk</a:t>
            </a:r>
          </a:p>
        </p:txBody>
      </p:sp>
      <p:sp>
        <p:nvSpPr>
          <p:cNvPr id="35843"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Underwriting risk may result from: </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Unexpected increases in loss rates</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Unexpected increases in expenses</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Unexpected decreases in investment yields or returns</a:t>
            </a:r>
          </a:p>
          <a:p>
            <a:pPr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Property versus liability</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Losses from liability insurance less predictable</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Example: Claims due to asbestos damage to workers’ health</a:t>
            </a:r>
          </a:p>
        </p:txBody>
      </p:sp>
      <p:sp>
        <p:nvSpPr>
          <p:cNvPr id="3584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90F81321-23D5-4E0B-ACE3-273A84F0B362}" type="slidenum">
              <a:rPr lang="en-US" altLang="en-US" sz="1200">
                <a:solidFill>
                  <a:srgbClr val="000000"/>
                </a:solidFill>
                <a:latin typeface="Century Gothic" panose="020B0502020202020204" pitchFamily="34" charset="0"/>
              </a:rPr>
              <a:pPr algn="r" eaLnBrk="1" hangingPunct="1">
                <a:buSzPct val="100000"/>
              </a:pPr>
              <a:t>25</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Loss Rates</a:t>
            </a:r>
          </a:p>
        </p:txBody>
      </p:sp>
      <p:sp>
        <p:nvSpPr>
          <p:cNvPr id="36867" name="Text Box 2"/>
          <p:cNvSpPr txBox="1">
            <a:spLocks noChangeArrowheads="1"/>
          </p:cNvSpPr>
          <p:nvPr/>
        </p:nvSpPr>
        <p:spPr bwMode="auto">
          <a:xfrm>
            <a:off x="457200" y="1219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dirty="0">
                <a:solidFill>
                  <a:srgbClr val="333399"/>
                </a:solidFill>
                <a:latin typeface="Century Gothic" panose="020B0502020202020204" pitchFamily="34" charset="0"/>
              </a:rPr>
              <a:t>Severity versus frequency</a:t>
            </a:r>
          </a:p>
          <a:p>
            <a:pPr lvl="1" eaLnBrk="1" hangingPunct="1">
              <a:spcBef>
                <a:spcPts val="6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Loss rates more predictable on low-severity, high-frequency lines (such as fire, auto, homeowners peril) than on high-severity, low-frequency lines (such as earthquake, hurricane, financial guaranty)</a:t>
            </a:r>
          </a:p>
          <a:p>
            <a:pPr lvl="1" eaLnBrk="1" hangingPunct="1">
              <a:spcBef>
                <a:spcPts val="6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Claims in high-severity, low-frequency lines may not be independent</a:t>
            </a:r>
          </a:p>
          <a:p>
            <a:pPr lvl="1" eaLnBrk="1" hangingPunct="1">
              <a:spcBef>
                <a:spcPts val="6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Higher uncertainty forces PC firms to invest in more short-term assets and hold larger capital and reserves than life insurance </a:t>
            </a:r>
            <a:r>
              <a:rPr lang="en-US" altLang="en-US" sz="2400" dirty="0" smtClean="0">
                <a:solidFill>
                  <a:srgbClr val="333399"/>
                </a:solidFill>
                <a:latin typeface="Century Gothic" panose="020B0502020202020204" pitchFamily="34" charset="0"/>
              </a:rPr>
              <a:t>firms – because the claims are more often.</a:t>
            </a:r>
            <a:endParaRPr lang="en-US" altLang="en-US" sz="2400" dirty="0">
              <a:solidFill>
                <a:srgbClr val="333399"/>
              </a:solidFill>
              <a:latin typeface="Century Gothic" panose="020B0502020202020204" pitchFamily="34" charset="0"/>
            </a:endParaRPr>
          </a:p>
        </p:txBody>
      </p:sp>
      <p:sp>
        <p:nvSpPr>
          <p:cNvPr id="3686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B6FE5B01-6600-40D3-982B-C43346C74A24}" type="slidenum">
              <a:rPr lang="en-US" altLang="en-US" sz="1200">
                <a:solidFill>
                  <a:srgbClr val="000000"/>
                </a:solidFill>
                <a:latin typeface="Century Gothic" panose="020B0502020202020204" pitchFamily="34" charset="0"/>
              </a:rPr>
              <a:pPr algn="r" eaLnBrk="1" hangingPunct="1">
                <a:buSzPct val="100000"/>
              </a:pPr>
              <a:t>26</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Insurance Risks Post 9/11</a:t>
            </a:r>
          </a:p>
        </p:txBody>
      </p:sp>
      <p:sp>
        <p:nvSpPr>
          <p:cNvPr id="37891"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dirty="0">
                <a:solidFill>
                  <a:srgbClr val="333399"/>
                </a:solidFill>
                <a:latin typeface="Century Gothic" panose="020B0502020202020204" pitchFamily="34" charset="0"/>
              </a:rPr>
              <a:t>Crisis generated by terrorist attacks forced creation of federal terrorism insurance program in </a:t>
            </a:r>
            <a:r>
              <a:rPr lang="en-US" altLang="en-US" sz="3200" dirty="0" smtClean="0">
                <a:solidFill>
                  <a:srgbClr val="333399"/>
                </a:solidFill>
                <a:latin typeface="Century Gothic" panose="020B0502020202020204" pitchFamily="34" charset="0"/>
              </a:rPr>
              <a:t>2002</a:t>
            </a:r>
            <a:endParaRPr lang="en-US" altLang="en-US" sz="3200" dirty="0">
              <a:solidFill>
                <a:srgbClr val="333399"/>
              </a:solidFill>
              <a:latin typeface="Century Gothic" panose="020B0502020202020204" pitchFamily="34" charset="0"/>
            </a:endParaRPr>
          </a:p>
        </p:txBody>
      </p:sp>
      <p:sp>
        <p:nvSpPr>
          <p:cNvPr id="3789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92F89F65-0ACC-4832-9B4E-E23900BF496E}" type="slidenum">
              <a:rPr lang="en-US" altLang="en-US" sz="1200">
                <a:solidFill>
                  <a:srgbClr val="000000"/>
                </a:solidFill>
                <a:latin typeface="Century Gothic" panose="020B0502020202020204" pitchFamily="34" charset="0"/>
              </a:rPr>
              <a:pPr algn="r" eaLnBrk="1" hangingPunct="1">
                <a:buSzPct val="100000"/>
              </a:pPr>
              <a:t>27</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Long Tail Versus Short Tail</a:t>
            </a:r>
          </a:p>
        </p:txBody>
      </p:sp>
      <p:sp>
        <p:nvSpPr>
          <p:cNvPr id="38915"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dirty="0">
                <a:solidFill>
                  <a:srgbClr val="333399"/>
                </a:solidFill>
                <a:latin typeface="Century Gothic" panose="020B0502020202020204" pitchFamily="34" charset="0"/>
              </a:rPr>
              <a:t>Long-tail risk exposure</a:t>
            </a:r>
          </a:p>
          <a:p>
            <a:pPr lvl="1" eaLnBrk="1" hangingPunct="1">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Arises where peril occurs during coverage period but claim is made many years later</a:t>
            </a:r>
          </a:p>
          <a:p>
            <a:pPr lvl="1" eaLnBrk="1" hangingPunct="1">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Examples: Asbestos cases and </a:t>
            </a:r>
            <a:r>
              <a:rPr lang="en-US" altLang="en-US" sz="2800" dirty="0" err="1">
                <a:solidFill>
                  <a:srgbClr val="333399"/>
                </a:solidFill>
                <a:latin typeface="Century Gothic" panose="020B0502020202020204" pitchFamily="34" charset="0"/>
              </a:rPr>
              <a:t>Dalkon</a:t>
            </a:r>
            <a:r>
              <a:rPr lang="en-US" altLang="en-US" sz="2800" dirty="0">
                <a:solidFill>
                  <a:srgbClr val="333399"/>
                </a:solidFill>
                <a:latin typeface="Century Gothic" panose="020B0502020202020204" pitchFamily="34" charset="0"/>
              </a:rPr>
              <a:t> shield case</a:t>
            </a:r>
          </a:p>
          <a:p>
            <a:pPr lvl="1" eaLnBrk="1" hangingPunct="1">
              <a:spcBef>
                <a:spcPts val="700"/>
              </a:spcBef>
              <a:buClr>
                <a:srgbClr val="333399"/>
              </a:buClr>
              <a:buSzPct val="100000"/>
              <a:buFont typeface="Century Gothic" panose="020B0502020202020204" pitchFamily="34" charset="0"/>
              <a:buChar char="–"/>
            </a:pPr>
            <a:r>
              <a:rPr lang="en-US" altLang="en-US" sz="2800" dirty="0">
                <a:solidFill>
                  <a:srgbClr val="333399"/>
                </a:solidFill>
                <a:latin typeface="Century Gothic" panose="020B0502020202020204" pitchFamily="34" charset="0"/>
              </a:rPr>
              <a:t>Efforts to contain long-tail risks within </a:t>
            </a:r>
            <a:r>
              <a:rPr lang="en-US" altLang="en-US" sz="2800" dirty="0" smtClean="0">
                <a:solidFill>
                  <a:srgbClr val="333399"/>
                </a:solidFill>
                <a:latin typeface="Century Gothic" panose="020B0502020202020204" pitchFamily="34" charset="0"/>
              </a:rPr>
              <a:t>subsidiaries</a:t>
            </a:r>
            <a:endParaRPr lang="en-US" altLang="en-US" sz="2800" dirty="0">
              <a:solidFill>
                <a:srgbClr val="333399"/>
              </a:solidFill>
              <a:latin typeface="Century Gothic" panose="020B0502020202020204" pitchFamily="34" charset="0"/>
            </a:endParaRPr>
          </a:p>
        </p:txBody>
      </p:sp>
      <p:sp>
        <p:nvSpPr>
          <p:cNvPr id="38916"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011AB659-4148-4DE6-AB95-656AF260FDD8}" type="slidenum">
              <a:rPr lang="en-US" altLang="en-US" sz="1200">
                <a:solidFill>
                  <a:srgbClr val="000000"/>
                </a:solidFill>
                <a:latin typeface="Century Gothic" panose="020B0502020202020204" pitchFamily="34" charset="0"/>
              </a:rPr>
              <a:pPr algn="r" eaLnBrk="1" hangingPunct="1">
                <a:buSzPct val="100000"/>
              </a:pPr>
              <a:t>28</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1"/>
          <p:cNvSpPr txBox="1">
            <a:spLocks noChangeArrowheads="1"/>
          </p:cNvSpPr>
          <p:nvPr/>
        </p:nvSpPr>
        <p:spPr bwMode="auto">
          <a:xfrm>
            <a:off x="457200" y="45720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000">
                <a:solidFill>
                  <a:srgbClr val="990033"/>
                </a:solidFill>
                <a:latin typeface="Century Gothic" panose="020B0502020202020204" pitchFamily="34" charset="0"/>
              </a:rPr>
              <a:t>Insurance Costs: Social Inflation</a:t>
            </a:r>
          </a:p>
        </p:txBody>
      </p:sp>
      <p:sp>
        <p:nvSpPr>
          <p:cNvPr id="39939"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Product inflation versus social inflation</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Unexpected inflation may be systematic or line-specific</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Social inflation: Unexpected changes in awards by juries</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Reinsurance</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Approximately 75 percent of reinsurance by US firms is written by non-US firms such as Munich Re</a:t>
            </a:r>
          </a:p>
        </p:txBody>
      </p:sp>
      <p:sp>
        <p:nvSpPr>
          <p:cNvPr id="3994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99FD98E8-77E2-40B1-B63D-C857816F390A}" type="slidenum">
              <a:rPr lang="en-US" altLang="en-US" sz="1200">
                <a:solidFill>
                  <a:srgbClr val="000000"/>
                </a:solidFill>
                <a:latin typeface="Century Gothic" panose="020B0502020202020204" pitchFamily="34" charset="0"/>
              </a:rPr>
              <a:pPr algn="r" eaLnBrk="1" hangingPunct="1">
                <a:buSzPct val="100000"/>
              </a:pPr>
              <a:t>29</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Underwriting Ratios</a:t>
            </a:r>
          </a:p>
        </p:txBody>
      </p:sp>
      <p:sp>
        <p:nvSpPr>
          <p:cNvPr id="40963" name="Text Box 2"/>
          <p:cNvSpPr txBox="1">
            <a:spLocks noChangeArrowheads="1"/>
          </p:cNvSpPr>
          <p:nvPr/>
        </p:nvSpPr>
        <p:spPr bwMode="auto">
          <a:xfrm>
            <a:off x="152400" y="14478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2900" indent="-342900">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lvl="1"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Loss ratios have generally increased</a:t>
            </a:r>
          </a:p>
          <a:p>
            <a:pPr lvl="1"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Expense ratios have generally decreased</a:t>
            </a:r>
          </a:p>
          <a:p>
            <a:pPr lvl="1"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Trend toward selling directly through their own brokers rather than independent brokers</a:t>
            </a:r>
          </a:p>
          <a:p>
            <a:pPr lvl="1"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Combined ratio:</a:t>
            </a:r>
          </a:p>
          <a:p>
            <a:pPr lvl="2"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Includes both loss and expense experience</a:t>
            </a:r>
          </a:p>
          <a:p>
            <a:pPr lvl="2"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If greater than 100, premiums are insufficient to cover losses and expenses</a:t>
            </a:r>
          </a:p>
        </p:txBody>
      </p:sp>
      <p:sp>
        <p:nvSpPr>
          <p:cNvPr id="40964"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A990261B-683D-48CA-A556-DE1E5289993D}" type="slidenum">
              <a:rPr lang="en-US" altLang="en-US" sz="1200">
                <a:solidFill>
                  <a:srgbClr val="000000"/>
                </a:solidFill>
                <a:latin typeface="Century Gothic" panose="020B0502020202020204" pitchFamily="34" charset="0"/>
              </a:rPr>
              <a:pPr algn="r" eaLnBrk="1" hangingPunct="1">
                <a:buSzPct val="100000"/>
              </a:pPr>
              <a:t>30</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Investment Yield / Return Risk</a:t>
            </a:r>
          </a:p>
        </p:txBody>
      </p:sp>
      <p:sp>
        <p:nvSpPr>
          <p:cNvPr id="41987" name="Text Box 2"/>
          <p:cNvSpPr txBox="1">
            <a:spLocks noChangeArrowheads="1"/>
          </p:cNvSpPr>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Operating ratio = combined ratio after dividends </a:t>
            </a:r>
            <a:r>
              <a:rPr lang="en-US" altLang="en-US" sz="2800" i="1" dirty="0">
                <a:solidFill>
                  <a:srgbClr val="333399"/>
                </a:solidFill>
                <a:latin typeface="Century Gothic" panose="020B0502020202020204" pitchFamily="34" charset="0"/>
              </a:rPr>
              <a:t>minus</a:t>
            </a:r>
            <a:r>
              <a:rPr lang="en-US" altLang="en-US" sz="2800" dirty="0">
                <a:solidFill>
                  <a:srgbClr val="333399"/>
                </a:solidFill>
                <a:latin typeface="Century Gothic" panose="020B0502020202020204" pitchFamily="34" charset="0"/>
              </a:rPr>
              <a:t> investment yield</a:t>
            </a:r>
          </a:p>
          <a:p>
            <a:pPr eaLnBrk="1" hangingPunct="1">
              <a:spcBef>
                <a:spcPts val="800"/>
              </a:spcBef>
              <a:buClr>
                <a:srgbClr val="333399"/>
              </a:buClr>
              <a:buSzPct val="100000"/>
              <a:buFont typeface="Wingdings" panose="05000000000000000000" pitchFamily="2" charset="2"/>
              <a:buChar char=""/>
            </a:pPr>
            <a:r>
              <a:rPr lang="en-US" altLang="en-US" sz="2800" dirty="0">
                <a:solidFill>
                  <a:srgbClr val="333399"/>
                </a:solidFill>
                <a:latin typeface="Century Gothic" panose="020B0502020202020204" pitchFamily="34" charset="0"/>
              </a:rPr>
              <a:t>Importance of investment income:</a:t>
            </a:r>
          </a:p>
          <a:p>
            <a:pPr lvl="1" eaLnBrk="1" hangingPunct="1">
              <a:spcBef>
                <a:spcPts val="700"/>
              </a:spcBef>
              <a:buClr>
                <a:srgbClr val="333399"/>
              </a:buClr>
              <a:buSzPct val="100000"/>
              <a:buFont typeface="Century Gothic" panose="020B0502020202020204" pitchFamily="34" charset="0"/>
              <a:buChar char="–"/>
            </a:pPr>
            <a:r>
              <a:rPr lang="en-US" altLang="en-US" sz="2400" dirty="0">
                <a:solidFill>
                  <a:srgbClr val="333399"/>
                </a:solidFill>
                <a:latin typeface="Century Gothic" panose="020B0502020202020204" pitchFamily="34" charset="0"/>
              </a:rPr>
              <a:t>Causes PC managers to place importance on measuring and managing credit risk and interest rate </a:t>
            </a:r>
            <a:r>
              <a:rPr lang="en-US" altLang="en-US" sz="2400" dirty="0" smtClean="0">
                <a:solidFill>
                  <a:srgbClr val="333399"/>
                </a:solidFill>
                <a:latin typeface="Century Gothic" panose="020B0502020202020204" pitchFamily="34" charset="0"/>
              </a:rPr>
              <a:t>risk</a:t>
            </a:r>
          </a:p>
          <a:p>
            <a:pPr lvl="1" eaLnBrk="1" hangingPunct="1">
              <a:spcBef>
                <a:spcPts val="700"/>
              </a:spcBef>
              <a:buClr>
                <a:srgbClr val="333399"/>
              </a:buClr>
              <a:buSzPct val="100000"/>
              <a:buFont typeface="Century Gothic" panose="020B0502020202020204" pitchFamily="34" charset="0"/>
              <a:buChar char="–"/>
            </a:pPr>
            <a:r>
              <a:rPr lang="en-US" altLang="en-US" sz="2400" dirty="0" smtClean="0">
                <a:solidFill>
                  <a:srgbClr val="333399"/>
                </a:solidFill>
                <a:latin typeface="Century Gothic" panose="020B0502020202020204" pitchFamily="34" charset="0"/>
              </a:rPr>
              <a:t>Credit risk is counterparty risk or default risk</a:t>
            </a:r>
          </a:p>
          <a:p>
            <a:pPr lvl="1" eaLnBrk="1" hangingPunct="1">
              <a:spcBef>
                <a:spcPts val="700"/>
              </a:spcBef>
              <a:buClr>
                <a:srgbClr val="333399"/>
              </a:buClr>
              <a:buSzPct val="100000"/>
              <a:buFont typeface="Century Gothic" panose="020B0502020202020204" pitchFamily="34" charset="0"/>
              <a:buChar char="–"/>
            </a:pPr>
            <a:r>
              <a:rPr lang="en-US" altLang="en-US" sz="2400" dirty="0" smtClean="0">
                <a:solidFill>
                  <a:srgbClr val="333399"/>
                </a:solidFill>
                <a:latin typeface="Century Gothic" panose="020B0502020202020204" pitchFamily="34" charset="0"/>
              </a:rPr>
              <a:t>Interest risk &gt;&gt; reinvestment risk which is the risk that the insurance companies will be able to reinvest at lower return when interest rate is decreasing, down trend</a:t>
            </a:r>
            <a:endParaRPr lang="en-US" altLang="en-US" sz="2400" dirty="0">
              <a:solidFill>
                <a:srgbClr val="333399"/>
              </a:solidFill>
              <a:latin typeface="Century Gothic" panose="020B0502020202020204" pitchFamily="34" charset="0"/>
            </a:endParaRPr>
          </a:p>
        </p:txBody>
      </p:sp>
      <p:sp>
        <p:nvSpPr>
          <p:cNvPr id="41988"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C0DC9B4E-B084-4EC7-B3B4-206730CDDDFC}" type="slidenum">
              <a:rPr lang="en-US" altLang="en-US" sz="1200">
                <a:solidFill>
                  <a:srgbClr val="000000"/>
                </a:solidFill>
                <a:latin typeface="Century Gothic" panose="020B0502020202020204" pitchFamily="34" charset="0"/>
              </a:rPr>
              <a:pPr algn="r" eaLnBrk="1" hangingPunct="1">
                <a:buSzPct val="100000"/>
              </a:pPr>
              <a:t>31</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P&amp;C: Recent Trends</a:t>
            </a:r>
          </a:p>
        </p:txBody>
      </p:sp>
      <p:sp>
        <p:nvSpPr>
          <p:cNvPr id="43011" name="Text Box 2"/>
          <p:cNvSpPr txBox="1">
            <a:spLocks noChangeArrowheads="1"/>
          </p:cNvSpPr>
          <p:nvPr/>
        </p:nvSpPr>
        <p:spPr bwMode="auto">
          <a:xfrm>
            <a:off x="304800" y="1295400"/>
            <a:ext cx="8839200" cy="5181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Several catastrophes over 1985 - 2012</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Hurricane Hugo 1989, San Francisco Earthquake 1991, Oakland fires 1991, Hurricane Andrew 1991</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2004, Hurricanes Charley, Frances, Ivan, Jeanne in rapid succession generated claims comparable to Andrew. </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Hurricane Katrina, 2005</a:t>
            </a:r>
          </a:p>
          <a:p>
            <a:pPr lvl="1" eaLnBrk="1" hangingPunct="1">
              <a:spcBef>
                <a:spcPts val="600"/>
              </a:spcBef>
              <a:buClr>
                <a:srgbClr val="333399"/>
              </a:buClr>
              <a:buSzPct val="100000"/>
              <a:buFont typeface="Century Gothic" panose="020B0502020202020204" pitchFamily="34" charset="0"/>
              <a:buChar char="–"/>
            </a:pPr>
            <a:r>
              <a:rPr lang="en-US" altLang="en-US" sz="2400">
                <a:solidFill>
                  <a:srgbClr val="333399"/>
                </a:solidFill>
                <a:latin typeface="Century Gothic" panose="020B0502020202020204" pitchFamily="34" charset="0"/>
              </a:rPr>
              <a:t>September 11, 2001 terrorist attacks created an insurance crisis (and heightened demand) </a:t>
            </a:r>
          </a:p>
          <a:p>
            <a:pPr eaLnBrk="1" hangingPunct="1">
              <a:spcBef>
                <a:spcPts val="700"/>
              </a:spcBef>
              <a:buClr>
                <a:srgbClr val="333399"/>
              </a:buClr>
              <a:buSzPct val="100000"/>
              <a:buFont typeface="Wingdings" panose="05000000000000000000" pitchFamily="2" charset="2"/>
              <a:buChar char=""/>
            </a:pPr>
            <a:r>
              <a:rPr lang="en-US" altLang="en-US" sz="2800">
                <a:solidFill>
                  <a:srgbClr val="333399"/>
                </a:solidFill>
                <a:latin typeface="Century Gothic" panose="020B0502020202020204" pitchFamily="34" charset="0"/>
              </a:rPr>
              <a:t>Potential for crowding out market solutions (catastrophe bonds) via government actions</a:t>
            </a:r>
          </a:p>
        </p:txBody>
      </p:sp>
      <p:sp>
        <p:nvSpPr>
          <p:cNvPr id="43012"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26B2A0CA-B747-49F7-9939-403B25B6DBAF}" type="slidenum">
              <a:rPr lang="en-US" altLang="en-US" sz="1200">
                <a:solidFill>
                  <a:srgbClr val="000000"/>
                </a:solidFill>
                <a:latin typeface="Century Gothic" panose="020B0502020202020204" pitchFamily="34" charset="0"/>
              </a:rPr>
              <a:pPr algn="r" eaLnBrk="1" hangingPunct="1">
                <a:buSzPct val="100000"/>
              </a:pPr>
              <a:t>32</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1"/>
          <p:cNvSpPr txBox="1">
            <a:spLocks noChangeArrowheads="1"/>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ctr" eaLnBrk="1" hangingPunct="1">
              <a:buSzPct val="100000"/>
            </a:pPr>
            <a:r>
              <a:rPr lang="en-US" altLang="en-US" sz="4400">
                <a:solidFill>
                  <a:srgbClr val="990033"/>
                </a:solidFill>
                <a:latin typeface="Century Gothic" panose="020B0502020202020204" pitchFamily="34" charset="0"/>
              </a:rPr>
              <a:t>Global Issues</a:t>
            </a:r>
          </a:p>
        </p:txBody>
      </p:sp>
      <p:sp>
        <p:nvSpPr>
          <p:cNvPr id="45059" name="Text Box 2"/>
          <p:cNvSpPr txBox="1">
            <a:spLocks noChangeArrowheads="1"/>
          </p:cNvSpPr>
          <p:nvPr/>
        </p:nvSpPr>
        <p:spPr bwMode="auto">
          <a:xfrm>
            <a:off x="381000" y="1295400"/>
            <a:ext cx="8229600" cy="45259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41313" indent="-34131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1pPr>
            <a:lvl2pPr marL="741363" indent="-284163">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2pPr>
            <a:lvl3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3pPr>
            <a:lvl4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4pPr>
            <a:lvl5pPr>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911225" algn="l"/>
                <a:tab pos="1825625" algn="l"/>
                <a:tab pos="2740025" algn="l"/>
                <a:tab pos="3654425" algn="l"/>
                <a:tab pos="4568825" algn="l"/>
                <a:tab pos="5483225" algn="l"/>
                <a:tab pos="6397625" algn="l"/>
                <a:tab pos="7312025" algn="l"/>
                <a:tab pos="8226425" algn="l"/>
                <a:tab pos="9140825" algn="l"/>
                <a:tab pos="10055225" algn="l"/>
              </a:tabLst>
              <a:defRPr>
                <a:solidFill>
                  <a:schemeClr val="bg1"/>
                </a:solidFill>
                <a:latin typeface="Arial" panose="020B0604020202020204" pitchFamily="34" charset="0"/>
                <a:ea typeface="Microsoft YaHei" panose="020B0503020204020204" pitchFamily="34" charset="-122"/>
              </a:defRPr>
            </a:lvl9pPr>
          </a:lstStyle>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Insurance industry increasingly global</a:t>
            </a:r>
          </a:p>
          <a:p>
            <a:pPr eaLnBrk="1" hangingPunct="1">
              <a:spcBef>
                <a:spcPts val="800"/>
              </a:spcBef>
              <a:buClr>
                <a:srgbClr val="333399"/>
              </a:buClr>
              <a:buSzPct val="100000"/>
              <a:buFont typeface="Wingdings" panose="05000000000000000000" pitchFamily="2" charset="2"/>
              <a:buChar char=""/>
            </a:pPr>
            <a:r>
              <a:rPr lang="en-US" altLang="en-US" sz="3200">
                <a:solidFill>
                  <a:srgbClr val="333399"/>
                </a:solidFill>
                <a:latin typeface="Century Gothic" panose="020B0502020202020204" pitchFamily="34" charset="0"/>
              </a:rPr>
              <a:t>Worldwide, 2011 was a bad year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Japan’s earthquake and tsunami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Earthquakes in New Zealand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Floods in Thailand </a:t>
            </a:r>
          </a:p>
          <a:p>
            <a:pPr lvl="1" eaLnBrk="1" hangingPunct="1">
              <a:spcBef>
                <a:spcPts val="700"/>
              </a:spcBef>
              <a:buClr>
                <a:srgbClr val="333399"/>
              </a:buClr>
              <a:buSzPct val="100000"/>
              <a:buFont typeface="Century Gothic" panose="020B0502020202020204" pitchFamily="34" charset="0"/>
              <a:buChar char="–"/>
            </a:pPr>
            <a:r>
              <a:rPr lang="en-US" altLang="en-US" sz="2800">
                <a:solidFill>
                  <a:srgbClr val="333399"/>
                </a:solidFill>
                <a:latin typeface="Century Gothic" panose="020B0502020202020204" pitchFamily="34" charset="0"/>
              </a:rPr>
              <a:t>Severe tornadoes in US </a:t>
            </a:r>
          </a:p>
          <a:p>
            <a:pPr lvl="1" eaLnBrk="1" hangingPunct="1">
              <a:spcBef>
                <a:spcPts val="700"/>
              </a:spcBef>
              <a:buClr>
                <a:srgbClr val="333399"/>
              </a:buClr>
              <a:buSzPct val="100000"/>
              <a:buFont typeface="Century Gothic" panose="020B0502020202020204" pitchFamily="34" charset="0"/>
              <a:buNone/>
            </a:pPr>
            <a:endParaRPr lang="en-US" altLang="en-US" sz="2800">
              <a:solidFill>
                <a:srgbClr val="333399"/>
              </a:solidFill>
              <a:latin typeface="Century Gothic" panose="020B0502020202020204" pitchFamily="34" charset="0"/>
            </a:endParaRPr>
          </a:p>
        </p:txBody>
      </p:sp>
      <p:sp>
        <p:nvSpPr>
          <p:cNvPr id="45060" name="Text Box 3"/>
          <p:cNvSpPr txBox="1">
            <a:spLocks noChangeArrowheads="1"/>
          </p:cNvSpPr>
          <p:nvPr/>
        </p:nvSpPr>
        <p:spPr bwMode="auto">
          <a:xfrm>
            <a:off x="6858000" y="6324600"/>
            <a:ext cx="1981200"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1pPr>
            <a:lvl2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2pPr>
            <a:lvl3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3pPr>
            <a:lvl4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4pPr>
            <a:lvl5pP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5pPr>
            <a:lvl6pPr marL="25146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6pPr>
            <a:lvl7pPr marL="29718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7pPr>
            <a:lvl8pPr marL="34290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8pPr>
            <a:lvl9pPr marL="3886200" indent="-228600" defTabSz="457200" eaLnBrk="0" fontAlgn="base" hangingPunct="0">
              <a:spcBef>
                <a:spcPct val="0"/>
              </a:spcBef>
              <a:spcAft>
                <a:spcPct val="0"/>
              </a:spcAft>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solidFill>
                  <a:schemeClr val="bg1"/>
                </a:solidFill>
                <a:latin typeface="Arial" panose="020B0604020202020204" pitchFamily="34" charset="0"/>
                <a:ea typeface="Microsoft YaHei" panose="020B0503020204020204" pitchFamily="34" charset="-122"/>
              </a:defRPr>
            </a:lvl9pPr>
          </a:lstStyle>
          <a:p>
            <a:pPr algn="r" eaLnBrk="1" hangingPunct="1">
              <a:buSzPct val="100000"/>
            </a:pPr>
            <a:r>
              <a:rPr lang="en-US" altLang="en-US" sz="1200">
                <a:solidFill>
                  <a:srgbClr val="000000"/>
                </a:solidFill>
                <a:latin typeface="Century Gothic" panose="020B0502020202020204" pitchFamily="34" charset="0"/>
              </a:rPr>
              <a:t>Ch 6-</a:t>
            </a:r>
            <a:fld id="{01448221-AFF8-4806-95C4-76C2476F2C5B}" type="slidenum">
              <a:rPr lang="en-US" altLang="en-US" sz="1200">
                <a:solidFill>
                  <a:srgbClr val="000000"/>
                </a:solidFill>
                <a:latin typeface="Century Gothic" panose="020B0502020202020204" pitchFamily="34" charset="0"/>
              </a:rPr>
              <a:pPr algn="r" eaLnBrk="1" hangingPunct="1">
                <a:buSzPct val="100000"/>
              </a:pPr>
              <a:t>33</a:t>
            </a:fld>
            <a:endParaRPr lang="en-US" altLang="en-US" sz="1200">
              <a:solidFill>
                <a:srgbClr val="000000"/>
              </a:solidFill>
              <a:latin typeface="Century Gothic" panose="020B0502020202020204"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2371</TotalTime>
  <Words>1691</Words>
  <Application>Microsoft Office PowerPoint</Application>
  <PresentationFormat>On-screen Show (4:3)</PresentationFormat>
  <Paragraphs>247</Paragraphs>
  <Slides>33</Slides>
  <Notes>33</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Microsoft YaHei</vt:lpstr>
      <vt:lpstr>Century Gothic</vt:lpstr>
      <vt:lpstr>Wingdings</vt:lpstr>
      <vt:lpstr>Times New Roman</vt: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KeStanton</dc:creator>
  <cp:lastModifiedBy>Thanachote R</cp:lastModifiedBy>
  <cp:revision>145</cp:revision>
  <cp:lastPrinted>1601-01-01T00:00:00Z</cp:lastPrinted>
  <dcterms:created xsi:type="dcterms:W3CDTF">2010-06-14T15:44:52Z</dcterms:created>
  <dcterms:modified xsi:type="dcterms:W3CDTF">2015-08-29T16:08:01Z</dcterms:modified>
</cp:coreProperties>
</file>