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9/1/17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Development Macroeconomics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Discussion Week 3</a:t>
            </a:r>
          </a:p>
          <a:p>
            <a:r>
              <a:rPr lang="en-US" dirty="0" smtClean="0"/>
              <a:t>Easterly and Levine: </a:t>
            </a:r>
          </a:p>
          <a:p>
            <a:r>
              <a:rPr lang="en-US" dirty="0" smtClean="0"/>
              <a:t>It’s Not Factor Accumulation: Stylized Facts and Growth Models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TFP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residual (after accounting for K and L)</a:t>
            </a:r>
          </a:p>
          <a:p>
            <a:endParaRPr lang="en-US" dirty="0"/>
          </a:p>
          <a:p>
            <a:r>
              <a:rPr lang="en-US" dirty="0" smtClean="0"/>
              <a:t>What is it?</a:t>
            </a:r>
          </a:p>
          <a:p>
            <a:endParaRPr lang="en-US" dirty="0"/>
          </a:p>
          <a:p>
            <a:pPr lvl="1"/>
            <a:r>
              <a:rPr lang="en-US" dirty="0" smtClean="0"/>
              <a:t>Technology</a:t>
            </a:r>
          </a:p>
          <a:p>
            <a:pPr lvl="2"/>
            <a:r>
              <a:rPr lang="en-US" dirty="0" smtClean="0"/>
              <a:t>instructions for producing goods and services</a:t>
            </a:r>
          </a:p>
          <a:p>
            <a:pPr lvl="1"/>
            <a:r>
              <a:rPr lang="en-US" dirty="0" smtClean="0"/>
              <a:t>Externalities</a:t>
            </a:r>
          </a:p>
          <a:p>
            <a:pPr lvl="2"/>
            <a:r>
              <a:rPr lang="en-US" dirty="0" smtClean="0"/>
              <a:t>Spillovers from production</a:t>
            </a:r>
          </a:p>
          <a:p>
            <a:pPr lvl="1"/>
            <a:r>
              <a:rPr lang="en-US" dirty="0" smtClean="0"/>
              <a:t>Change in sector composition of production</a:t>
            </a:r>
          </a:p>
          <a:p>
            <a:pPr lvl="2"/>
            <a:r>
              <a:rPr lang="en-US" dirty="0" smtClean="0"/>
              <a:t>from agriculture to industry (and services)</a:t>
            </a:r>
          </a:p>
          <a:p>
            <a:pPr lvl="1"/>
            <a:r>
              <a:rPr lang="en-US" dirty="0" smtClean="0"/>
              <a:t>Adoption of low-cost production methods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004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61718"/>
          </a:xfrm>
        </p:spPr>
        <p:txBody>
          <a:bodyPr>
            <a:normAutofit fontScale="62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How do different scholars define TFP?</a:t>
            </a:r>
          </a:p>
          <a:p>
            <a:pPr lvl="1"/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Externalities (or spillovers)</a:t>
            </a:r>
          </a:p>
          <a:p>
            <a:pPr lvl="1"/>
            <a:r>
              <a:rPr lang="en-US" dirty="0" smtClean="0"/>
              <a:t>Cost reductions </a:t>
            </a:r>
          </a:p>
          <a:p>
            <a:r>
              <a:rPr lang="en-US" dirty="0" smtClean="0"/>
              <a:t>What is the authors’ main argument?</a:t>
            </a:r>
          </a:p>
          <a:p>
            <a:pPr lvl="1"/>
            <a:r>
              <a:rPr lang="en-US" dirty="0" smtClean="0"/>
              <a:t>TFP </a:t>
            </a:r>
            <a:r>
              <a:rPr lang="en-US" dirty="0" smtClean="0"/>
              <a:t>(the residual) </a:t>
            </a:r>
            <a:r>
              <a:rPr lang="en-US" dirty="0" smtClean="0"/>
              <a:t>accounts </a:t>
            </a:r>
            <a:r>
              <a:rPr lang="en-US" dirty="0" smtClean="0"/>
              <a:t>for most of growth – and not capital accumulation. Their view is well indicated in the title of the paper.</a:t>
            </a:r>
            <a:endParaRPr lang="en-US" dirty="0"/>
          </a:p>
          <a:p>
            <a:r>
              <a:rPr lang="en-US" dirty="0"/>
              <a:t>I</a:t>
            </a:r>
            <a:r>
              <a:rPr lang="en-US" dirty="0" smtClean="0"/>
              <a:t>s it supported by the data in Table 1?</a:t>
            </a:r>
            <a:endParaRPr lang="en-US" dirty="0"/>
          </a:p>
          <a:p>
            <a:pPr lvl="1"/>
            <a:r>
              <a:rPr lang="en-US" dirty="0" smtClean="0"/>
              <a:t>This is drawn from other sources, not the authors’ work.  Table 1 mostly does not support their argument because in the table K accounts for more than TFP in all countries (except OECD 1947-1973 but not </a:t>
            </a:r>
            <a:r>
              <a:rPr lang="en-US" dirty="0" smtClean="0"/>
              <a:t>US, </a:t>
            </a:r>
            <a:r>
              <a:rPr lang="en-US" dirty="0" smtClean="0"/>
              <a:t>and Chile). The three right-most columns </a:t>
            </a:r>
            <a:r>
              <a:rPr lang="en-US" dirty="0" smtClean="0"/>
              <a:t>show </a:t>
            </a:r>
            <a:r>
              <a:rPr lang="en-US" dirty="0" smtClean="0"/>
              <a:t>the percentage share </a:t>
            </a:r>
            <a:r>
              <a:rPr lang="en-US" dirty="0" smtClean="0"/>
              <a:t>of </a:t>
            </a:r>
            <a:r>
              <a:rPr lang="en-US" dirty="0" smtClean="0"/>
              <a:t>K, L and TFP and each row sums to about 100. The authors state that TFP is </a:t>
            </a:r>
            <a:r>
              <a:rPr lang="en-US" dirty="0" smtClean="0"/>
              <a:t>underestimated </a:t>
            </a:r>
            <a:r>
              <a:rPr lang="en-US" dirty="0" smtClean="0"/>
              <a:t>in these results and that per worker estimates of TFP would show a higher share. </a:t>
            </a:r>
          </a:p>
          <a:p>
            <a:r>
              <a:rPr lang="en-US" dirty="0" smtClean="0"/>
              <a:t>How is </a:t>
            </a:r>
            <a:r>
              <a:rPr lang="en-US" dirty="0" smtClean="0"/>
              <a:t>it supported </a:t>
            </a:r>
            <a:r>
              <a:rPr lang="en-US" dirty="0" smtClean="0"/>
              <a:t>by the data in Figure 1?</a:t>
            </a:r>
          </a:p>
          <a:p>
            <a:pPr lvl="1"/>
            <a:r>
              <a:rPr lang="en-US" dirty="0" smtClean="0"/>
              <a:t>The authors’ data, presented here, provide better support because the residual (TFP) is larger than K for most of the countries, although capital is larger at </a:t>
            </a:r>
            <a:r>
              <a:rPr lang="en-US" dirty="0" err="1" smtClean="0"/>
              <a:t>deciles</a:t>
            </a:r>
            <a:r>
              <a:rPr lang="en-US" dirty="0" smtClean="0"/>
              <a:t> 4 and 6.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 for Discussion</a:t>
            </a:r>
            <a:br>
              <a:rPr lang="en-US" dirty="0"/>
            </a:br>
            <a:r>
              <a:rPr lang="en-US" sz="3100" dirty="0"/>
              <a:t>Round 2</a:t>
            </a:r>
            <a:r>
              <a:rPr lang="en-US" sz="3100" dirty="0" smtClean="0"/>
              <a:t>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What is the contribution of labor and education on growth</a:t>
            </a:r>
            <a:r>
              <a:rPr lang="en-US" dirty="0"/>
              <a:t>? What </a:t>
            </a:r>
            <a:r>
              <a:rPr lang="en-US" dirty="0" smtClean="0"/>
              <a:t>is the evidence? </a:t>
            </a:r>
          </a:p>
          <a:p>
            <a:pPr lvl="1"/>
            <a:r>
              <a:rPr lang="en-US" sz="3300" dirty="0" smtClean="0"/>
              <a:t>Table 1: Labor input is important for Latin America, Asia, U.S. (20% to 40%) not OECD.</a:t>
            </a:r>
          </a:p>
          <a:p>
            <a:pPr lvl="1"/>
            <a:r>
              <a:rPr lang="en-US" sz="3300" dirty="0" smtClean="0"/>
              <a:t>Table 2:  </a:t>
            </a:r>
            <a:r>
              <a:rPr lang="en-US" sz="3300" dirty="0"/>
              <a:t>V</a:t>
            </a:r>
            <a:r>
              <a:rPr lang="en-US" sz="3300" dirty="0" smtClean="0"/>
              <a:t>ariance decomposition; shows how much TFP and capital explain differences between countries’ income per capita</a:t>
            </a:r>
          </a:p>
          <a:p>
            <a:pPr lvl="1"/>
            <a:r>
              <a:rPr lang="en-US" sz="3300" dirty="0" smtClean="0"/>
              <a:t>The data confirms the authors’ argument that even after including human capital (HC), TFP is still most important.  </a:t>
            </a:r>
          </a:p>
          <a:p>
            <a:pPr lvl="1"/>
            <a:r>
              <a:rPr lang="en-US" sz="3300" dirty="0" smtClean="0"/>
              <a:t>w/o HC, TFP accounts for 58% or 65% of the variance, and capital (K which is </a:t>
            </a:r>
            <a:r>
              <a:rPr lang="en-US" sz="3300" dirty="0" smtClean="0"/>
              <a:t>here</a:t>
            </a:r>
            <a:r>
              <a:rPr lang="en-US" sz="3300" dirty="0" smtClean="0"/>
              <a:t> </a:t>
            </a:r>
            <a:r>
              <a:rPr lang="en-US" sz="3300" dirty="0" smtClean="0"/>
              <a:t>physical) accounts for only 41% or 21%</a:t>
            </a:r>
          </a:p>
          <a:p>
            <a:pPr lvl="1"/>
            <a:r>
              <a:rPr lang="en-US" sz="3300" dirty="0"/>
              <a:t>w</a:t>
            </a:r>
            <a:r>
              <a:rPr lang="en-US" sz="3300" dirty="0" smtClean="0"/>
              <a:t>ith HC, TFP accounts for 94% or 68% and capital (which now includes </a:t>
            </a:r>
            <a:r>
              <a:rPr lang="en-US" sz="3300" smtClean="0"/>
              <a:t>both </a:t>
            </a:r>
            <a:r>
              <a:rPr lang="en-US" sz="3300" smtClean="0"/>
              <a:t>K </a:t>
            </a:r>
            <a:r>
              <a:rPr lang="en-US" sz="3300" dirty="0" smtClean="0"/>
              <a:t>and HC), still accounts for less: 52% or 20%.</a:t>
            </a:r>
          </a:p>
          <a:p>
            <a:pPr lvl="1"/>
            <a:r>
              <a:rPr lang="en-US" sz="3300" dirty="0" smtClean="0"/>
              <a:t>If HC was important we should see the capital share (K and HC) getting closer to or becoming higher than TFP </a:t>
            </a:r>
          </a:p>
          <a:p>
            <a:pPr lvl="1"/>
            <a:r>
              <a:rPr lang="en-US" sz="3300" dirty="0" smtClean="0"/>
              <a:t>Capital increases in importance comparing 1960-92 and 1960-92 but TFP has risen more</a:t>
            </a:r>
          </a:p>
          <a:p>
            <a:pPr lvl="1"/>
            <a:r>
              <a:rPr lang="en-US" sz="3300" dirty="0" smtClean="0"/>
              <a:t>Capital declines in importance and TFP increases when comparing 1980-92 with 1980-87</a:t>
            </a:r>
          </a:p>
          <a:p>
            <a:pPr lvl="1"/>
            <a:r>
              <a:rPr lang="en-US" sz="3300" dirty="0" smtClean="0"/>
              <a:t>Milk says table doesn’t make sense: yes, if we think that adding HC should decrease importance of TFP</a:t>
            </a:r>
          </a:p>
          <a:p>
            <a:pPr lvl="1"/>
            <a:r>
              <a:rPr lang="en-US" sz="3300" dirty="0" smtClean="0"/>
              <a:t>Easterly and Levine say it does make sense: because it supports their argument that TFP (technologies, externalities, or cost reductions) is most important even when we include HC     </a:t>
            </a: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537</Words>
  <Application>Microsoft Macintosh PowerPoint</Application>
  <PresentationFormat>On-screen Show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Development Macroeconomics</vt:lpstr>
      <vt:lpstr>TFP</vt:lpstr>
      <vt:lpstr>Questions for Discussion Round 1 </vt:lpstr>
      <vt:lpstr>Questions for Discussion Round 2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29</cp:revision>
  <cp:lastPrinted>2016-09-02T01:32:46Z</cp:lastPrinted>
  <dcterms:created xsi:type="dcterms:W3CDTF">2016-08-17T11:19:23Z</dcterms:created>
  <dcterms:modified xsi:type="dcterms:W3CDTF">2017-09-01T08:53:21Z</dcterms:modified>
</cp:coreProperties>
</file>