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6" r:id="rId2"/>
    <p:sldId id="257" r:id="rId3"/>
    <p:sldId id="258" r:id="rId4"/>
    <p:sldId id="259" r:id="rId5"/>
    <p:sldId id="260" r:id="rId6"/>
    <p:sldId id="261" r:id="rId7"/>
    <p:sldId id="262" r:id="rId8"/>
    <p:sldId id="269" r:id="rId9"/>
    <p:sldId id="263" r:id="rId10"/>
    <p:sldId id="270" r:id="rId11"/>
    <p:sldId id="264" r:id="rId12"/>
    <p:sldId id="265" r:id="rId13"/>
    <p:sldId id="266" r:id="rId14"/>
    <p:sldId id="268" r:id="rId15"/>
    <p:sldId id="267" r:id="rId16"/>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a:defRPr sz="1200"/>
            </a:lvl1pPr>
          </a:lstStyle>
          <a:p>
            <a:fld id="{2F2A3176-4FCC-445A-80A3-5733692BC629}" type="datetimeFigureOut">
              <a:rPr lang="th-TH" smtClean="0"/>
              <a:t>03/02/58</a:t>
            </a:fld>
            <a:endParaRPr lang="th-TH"/>
          </a:p>
        </p:txBody>
      </p:sp>
      <p:sp>
        <p:nvSpPr>
          <p:cNvPr id="4" name="Footer Placeholder 3"/>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49688" y="9378950"/>
            <a:ext cx="2946400" cy="493713"/>
          </a:xfrm>
          <a:prstGeom prst="rect">
            <a:avLst/>
          </a:prstGeom>
        </p:spPr>
        <p:txBody>
          <a:bodyPr vert="horz" lIns="91440" tIns="45720" rIns="91440" bIns="45720" rtlCol="0" anchor="b"/>
          <a:lstStyle>
            <a:lvl1pPr algn="r">
              <a:defRPr sz="1200"/>
            </a:lvl1pPr>
          </a:lstStyle>
          <a:p>
            <a:fld id="{812AC348-A451-4410-B9B6-F93DBD8529E1}" type="slidenum">
              <a:rPr lang="th-TH" smtClean="0"/>
              <a:t>‹#›</a:t>
            </a:fld>
            <a:endParaRPr lang="th-TH"/>
          </a:p>
        </p:txBody>
      </p:sp>
    </p:spTree>
    <p:extLst>
      <p:ext uri="{BB962C8B-B14F-4D97-AF65-F5344CB8AC3E}">
        <p14:creationId xmlns:p14="http://schemas.microsoft.com/office/powerpoint/2010/main" val="351688852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93A9B8A7-43B6-4635-AC73-9585E96430D7}" type="datetimeFigureOut">
              <a:rPr lang="th-TH" smtClean="0"/>
              <a:pPr/>
              <a:t>03/02/58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2820228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3A9B8A7-43B6-4635-AC73-9585E96430D7}" type="datetimeFigureOut">
              <a:rPr lang="th-TH" smtClean="0"/>
              <a:pPr/>
              <a:t>03/02/58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3212134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A9B8A7-43B6-4635-AC73-9585E96430D7}" type="datetimeFigureOut">
              <a:rPr lang="th-TH" smtClean="0"/>
              <a:pPr/>
              <a:t>03/02/58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1984071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93A9B8A7-43B6-4635-AC73-9585E96430D7}" type="datetimeFigureOut">
              <a:rPr lang="th-TH" smtClean="0"/>
              <a:pPr/>
              <a:t>03/02/58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468688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93A9B8A7-43B6-4635-AC73-9585E96430D7}" type="datetimeFigureOut">
              <a:rPr lang="th-TH" smtClean="0"/>
              <a:pPr/>
              <a:t>03/02/58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3939401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93A9B8A7-43B6-4635-AC73-9585E96430D7}" type="datetimeFigureOut">
              <a:rPr lang="th-TH" smtClean="0"/>
              <a:pPr/>
              <a:t>03/02/58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1066138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A9B8A7-43B6-4635-AC73-9585E96430D7}" type="datetimeFigureOut">
              <a:rPr lang="th-TH" smtClean="0"/>
              <a:pPr/>
              <a:t>03/02/58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3147770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A9B8A7-43B6-4635-AC73-9585E96430D7}" type="datetimeFigureOut">
              <a:rPr lang="th-TH" smtClean="0"/>
              <a:pPr/>
              <a:t>03/02/58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891598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A9B8A7-43B6-4635-AC73-9585E96430D7}" type="datetimeFigureOut">
              <a:rPr lang="th-TH" smtClean="0"/>
              <a:pPr/>
              <a:t>03/02/58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1522019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3A9B8A7-43B6-4635-AC73-9585E96430D7}" type="datetimeFigureOut">
              <a:rPr lang="th-TH" smtClean="0"/>
              <a:pPr/>
              <a:t>03/02/58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1806263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3A9B8A7-43B6-4635-AC73-9585E96430D7}" type="datetimeFigureOut">
              <a:rPr lang="th-TH" smtClean="0"/>
              <a:pPr/>
              <a:t>03/02/58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CE13D95-F296-4DB1-8D1B-3906B78405F9}" type="slidenum">
              <a:rPr lang="th-TH" smtClean="0"/>
              <a:pPr/>
              <a:t>‹#›</a:t>
            </a:fld>
            <a:endParaRPr lang="th-TH"/>
          </a:p>
        </p:txBody>
      </p:sp>
    </p:spTree>
    <p:extLst>
      <p:ext uri="{BB962C8B-B14F-4D97-AF65-F5344CB8AC3E}">
        <p14:creationId xmlns:p14="http://schemas.microsoft.com/office/powerpoint/2010/main" val="4057657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A9B8A7-43B6-4635-AC73-9585E96430D7}" type="datetimeFigureOut">
              <a:rPr lang="th-TH" smtClean="0"/>
              <a:pPr/>
              <a:t>03/02/58</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E13D95-F296-4DB1-8D1B-3906B78405F9}" type="slidenum">
              <a:rPr lang="th-TH" smtClean="0"/>
              <a:pPr/>
              <a:t>‹#›</a:t>
            </a:fld>
            <a:endParaRPr lang="th-TH"/>
          </a:p>
        </p:txBody>
      </p:sp>
    </p:spTree>
    <p:extLst>
      <p:ext uri="{BB962C8B-B14F-4D97-AF65-F5344CB8AC3E}">
        <p14:creationId xmlns:p14="http://schemas.microsoft.com/office/powerpoint/2010/main" val="2986726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3600" dirty="0" smtClean="0"/>
              <a:t>Economics and Politics of Rice Export Taxation in Thailand</a:t>
            </a:r>
            <a:br>
              <a:rPr lang="en-US" sz="3600" dirty="0" smtClean="0"/>
            </a:br>
            <a:r>
              <a:rPr lang="en-US" sz="3600" dirty="0" smtClean="0"/>
              <a:t>1950-1985</a:t>
            </a:r>
            <a:endParaRPr lang="th-TH" sz="3600" dirty="0"/>
          </a:p>
        </p:txBody>
      </p:sp>
      <p:sp>
        <p:nvSpPr>
          <p:cNvPr id="3" name="Subtitle 2"/>
          <p:cNvSpPr>
            <a:spLocks noGrp="1"/>
          </p:cNvSpPr>
          <p:nvPr>
            <p:ph type="subTitle" idx="1"/>
          </p:nvPr>
        </p:nvSpPr>
        <p:spPr/>
        <p:txBody>
          <a:bodyPr/>
          <a:lstStyle/>
          <a:p>
            <a:r>
              <a:rPr lang="en-US" dirty="0" err="1" smtClean="0"/>
              <a:t>Chanin</a:t>
            </a:r>
            <a:r>
              <a:rPr lang="en-US" dirty="0" smtClean="0"/>
              <a:t> </a:t>
            </a:r>
            <a:r>
              <a:rPr lang="en-US" dirty="0" err="1" smtClean="0"/>
              <a:t>Mephokee</a:t>
            </a:r>
            <a:endParaRPr lang="th-TH" dirty="0"/>
          </a:p>
        </p:txBody>
      </p:sp>
    </p:spTree>
    <p:extLst>
      <p:ext uri="{BB962C8B-B14F-4D97-AF65-F5344CB8AC3E}">
        <p14:creationId xmlns:p14="http://schemas.microsoft.com/office/powerpoint/2010/main" val="13000446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After signing the Bowring Treaty with </a:t>
            </a:r>
            <a:r>
              <a:rPr lang="en-US" dirty="0" smtClean="0"/>
              <a:t>Great </a:t>
            </a:r>
            <a:r>
              <a:rPr lang="en-US" dirty="0" smtClean="0"/>
              <a:t>Britain in 1855 up to WW II, Thailand adopted a free trade system, as its tariff autonomy was deprived by the treaty.</a:t>
            </a:r>
            <a:endParaRPr lang="th-TH" dirty="0"/>
          </a:p>
        </p:txBody>
      </p:sp>
    </p:spTree>
    <p:extLst>
      <p:ext uri="{BB962C8B-B14F-4D97-AF65-F5344CB8AC3E}">
        <p14:creationId xmlns:p14="http://schemas.microsoft.com/office/powerpoint/2010/main" val="9288260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surge in the demand for rice from the industrializing West and western colonies in Asia induced large government and private investments in canal construction in the Chao Phraya Delta for opening uncultivated land areas for rice production, resulting the large scale rice exports.</a:t>
            </a:r>
            <a:endParaRPr lang="th-TH" dirty="0"/>
          </a:p>
        </p:txBody>
      </p:sp>
    </p:spTree>
    <p:extLst>
      <p:ext uri="{BB962C8B-B14F-4D97-AF65-F5344CB8AC3E}">
        <p14:creationId xmlns:p14="http://schemas.microsoft.com/office/powerpoint/2010/main" val="13212588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This process had driven Thailand to become a rice monoculture economy in the late 19</a:t>
            </a:r>
            <a:r>
              <a:rPr lang="en-US" baseline="30000" dirty="0" smtClean="0"/>
              <a:t>th</a:t>
            </a:r>
            <a:r>
              <a:rPr lang="en-US" dirty="0"/>
              <a:t> c</a:t>
            </a:r>
            <a:r>
              <a:rPr lang="en-US" dirty="0" smtClean="0"/>
              <a:t>entury. (Ingram, 1955)</a:t>
            </a:r>
            <a:endParaRPr lang="th-TH" dirty="0"/>
          </a:p>
        </p:txBody>
      </p:sp>
    </p:spTree>
    <p:extLst>
      <p:ext uri="{BB962C8B-B14F-4D97-AF65-F5344CB8AC3E}">
        <p14:creationId xmlns:p14="http://schemas.microsoft.com/office/powerpoint/2010/main" val="17244155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history of the rice trade policy in Thailand after WW II represents a typical process of change from taxing to subsidizing agriculture in the course of economic development.</a:t>
            </a:r>
            <a:endParaRPr lang="th-TH" dirty="0"/>
          </a:p>
        </p:txBody>
      </p:sp>
    </p:spTree>
    <p:extLst>
      <p:ext uri="{BB962C8B-B14F-4D97-AF65-F5344CB8AC3E}">
        <p14:creationId xmlns:p14="http://schemas.microsoft.com/office/powerpoint/2010/main" val="12047327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Three main Stages</a:t>
            </a:r>
            <a:endParaRPr lang="th-TH" dirty="0"/>
          </a:p>
        </p:txBody>
      </p:sp>
      <p:sp>
        <p:nvSpPr>
          <p:cNvPr id="3" name="Content Placeholder 2"/>
          <p:cNvSpPr>
            <a:spLocks noGrp="1"/>
          </p:cNvSpPr>
          <p:nvPr>
            <p:ph idx="1"/>
          </p:nvPr>
        </p:nvSpPr>
        <p:spPr/>
        <p:txBody>
          <a:bodyPr/>
          <a:lstStyle/>
          <a:p>
            <a:r>
              <a:rPr lang="en-US" dirty="0" smtClean="0"/>
              <a:t>The high export taxation regime in 1950-1970</a:t>
            </a:r>
          </a:p>
          <a:p>
            <a:r>
              <a:rPr lang="en-US" dirty="0" smtClean="0"/>
              <a:t>The transition period 1971-1985 in which taxation on rice export was phased out gradually.</a:t>
            </a:r>
          </a:p>
          <a:p>
            <a:r>
              <a:rPr lang="en-US" dirty="0" smtClean="0"/>
              <a:t>The period after 1985 when all export taxes were removed and some rice export subsidies were introduced.</a:t>
            </a:r>
            <a:endParaRPr lang="th-TH" dirty="0"/>
          </a:p>
        </p:txBody>
      </p:sp>
    </p:spTree>
    <p:extLst>
      <p:ext uri="{BB962C8B-B14F-4D97-AF65-F5344CB8AC3E}">
        <p14:creationId xmlns:p14="http://schemas.microsoft.com/office/powerpoint/2010/main" val="40651196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smtClean="0"/>
              <a:t>In the early post WW II period, the need to lower domestic food prices in order to curb the high domestic inflation, to generate government revenue, and to meet the rice consumption payment to the UN for Thailand’s alliance with Japan during the war compelled the Thai government to intervene in rice trades</a:t>
            </a:r>
            <a:r>
              <a:rPr lang="en-US" dirty="0" smtClean="0"/>
              <a:t>. (</a:t>
            </a:r>
            <a:r>
              <a:rPr lang="en-US" dirty="0" err="1" smtClean="0"/>
              <a:t>Choeun</a:t>
            </a:r>
            <a:r>
              <a:rPr lang="en-US" dirty="0" smtClean="0"/>
              <a:t>, 2006)</a:t>
            </a:r>
            <a:endParaRPr lang="en-US" dirty="0" smtClean="0"/>
          </a:p>
        </p:txBody>
      </p:sp>
    </p:spTree>
    <p:extLst>
      <p:ext uri="{BB962C8B-B14F-4D97-AF65-F5344CB8AC3E}">
        <p14:creationId xmlns:p14="http://schemas.microsoft.com/office/powerpoint/2010/main" val="42833351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Rice Office under the Ministry of Commerce was established to monopolize all rice exports from rice procured at prices lower than international market prices.</a:t>
            </a:r>
          </a:p>
          <a:p>
            <a:r>
              <a:rPr lang="en-US" dirty="0" smtClean="0"/>
              <a:t>The government required rice exporters to exchange their earning to domestic currency through the Bank of Thailand at about two-thirds the market rate. (Wong,1978)</a:t>
            </a:r>
            <a:endParaRPr lang="th-TH" dirty="0" smtClean="0"/>
          </a:p>
          <a:p>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smtClean="0"/>
              <a:t>After the Ministry of Commerce relinquished its monopoly over rice trade in 1954, private traders were allowed to export rice, but had to pay a premium for obtaining an export license.</a:t>
            </a:r>
          </a:p>
        </p:txBody>
      </p:sp>
    </p:spTree>
    <p:extLst>
      <p:ext uri="{BB962C8B-B14F-4D97-AF65-F5344CB8AC3E}">
        <p14:creationId xmlns:p14="http://schemas.microsoft.com/office/powerpoint/2010/main" val="24221993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92500" lnSpcReduction="10000"/>
          </a:bodyPr>
          <a:lstStyle/>
          <a:p>
            <a:r>
              <a:rPr lang="en-US" dirty="0" smtClean="0"/>
              <a:t>In addition, a 5% ad valorem export duty was also levied by the Ministry of Finance. From 1962, the government introduced a rice reserve requirement under which rice exporters were obliged to sell a fixed proportion of exported rice to the government at below market prices.</a:t>
            </a:r>
          </a:p>
          <a:p>
            <a:r>
              <a:rPr lang="en-US" dirty="0" smtClean="0"/>
              <a:t>This reserved rice was later sold to urban consumers at subsidized prices by the Public Warehouse Organization (PWO) of the Ministry of Commerce.</a:t>
            </a:r>
            <a:endParaRPr lang="th-TH" dirty="0" smtClean="0"/>
          </a:p>
          <a:p>
            <a:endParaRPr lang="th-TH"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During the late 1950s and 1960s, the import substitution industrialization strategy was adopted by the government. The government’s interest in keeping the domestic rice price low coincided with that of Bangkok-based industrialists, rice exporters and urban workers, and consumers.</a:t>
            </a:r>
            <a:endParaRPr lang="th-TH" dirty="0"/>
          </a:p>
        </p:txBody>
      </p:sp>
    </p:spTree>
    <p:extLst>
      <p:ext uri="{BB962C8B-B14F-4D97-AF65-F5344CB8AC3E}">
        <p14:creationId xmlns:p14="http://schemas.microsoft.com/office/powerpoint/2010/main" val="23242084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85000" lnSpcReduction="20000"/>
          </a:bodyPr>
          <a:lstStyle/>
          <a:p>
            <a:pPr marL="0" indent="0">
              <a:buNone/>
            </a:pPr>
            <a:r>
              <a:rPr lang="en-US" dirty="0"/>
              <a:t>	</a:t>
            </a:r>
            <a:r>
              <a:rPr lang="en-US" dirty="0" smtClean="0"/>
              <a:t>The 1970s witnessed a remarkable change in the direction of rice pricing policy. The dual structure of the Thai economy which developed as a result of successful industrialization resulted in increasing rural-urban income disparity.</a:t>
            </a:r>
          </a:p>
          <a:p>
            <a:pPr marL="0" indent="0">
              <a:buNone/>
            </a:pPr>
            <a:r>
              <a:rPr lang="en-US" dirty="0"/>
              <a:t>	</a:t>
            </a:r>
            <a:r>
              <a:rPr lang="en-US" dirty="0" smtClean="0"/>
              <a:t>The Farmers Aid Fund Act 1974 : all the revenues from the rice premium were placed in the Farmers’ Aid Fund to support farmers operated by the Marketing Organization for Farmers (MOF) and PWO.</a:t>
            </a:r>
          </a:p>
          <a:p>
            <a:pPr marL="0" indent="0">
              <a:buNone/>
            </a:pPr>
            <a:r>
              <a:rPr lang="en-US" dirty="0"/>
              <a:t>	</a:t>
            </a:r>
            <a:r>
              <a:rPr lang="en-US" dirty="0" smtClean="0"/>
              <a:t>The rice support programs were not successful in raising domestic rice price to the targeted level.</a:t>
            </a:r>
          </a:p>
          <a:p>
            <a:pPr marL="0" indent="0">
              <a:buNone/>
            </a:pPr>
            <a:r>
              <a:rPr lang="en-US" dirty="0"/>
              <a:t>	</a:t>
            </a:r>
            <a:endParaRPr lang="en-US" dirty="0" smtClean="0"/>
          </a:p>
          <a:p>
            <a:pPr marL="0" indent="0">
              <a:buNone/>
            </a:pPr>
            <a:endParaRPr lang="th-TH" dirty="0"/>
          </a:p>
        </p:txBody>
      </p:sp>
    </p:spTree>
    <p:extLst>
      <p:ext uri="{BB962C8B-B14F-4D97-AF65-F5344CB8AC3E}">
        <p14:creationId xmlns:p14="http://schemas.microsoft.com/office/powerpoint/2010/main" val="26194238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failure of the price support program under the pressure of the continued downfall of world  rice prices in the 1980s induced the government to suspend the rice premium in 1986.</a:t>
            </a:r>
            <a:endParaRPr lang="th-TH" dirty="0"/>
          </a:p>
        </p:txBody>
      </p:sp>
    </p:spTree>
    <p:extLst>
      <p:ext uri="{BB962C8B-B14F-4D97-AF65-F5344CB8AC3E}">
        <p14:creationId xmlns:p14="http://schemas.microsoft.com/office/powerpoint/2010/main" val="32408359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Model (1950-70)</a:t>
            </a:r>
            <a:endParaRPr lang="th-TH" dirty="0"/>
          </a:p>
        </p:txBody>
      </p:sp>
      <p:graphicFrame>
        <p:nvGraphicFramePr>
          <p:cNvPr id="4" name="Content Placeholder 3"/>
          <p:cNvGraphicFramePr>
            <a:graphicFrameLocks noGrp="1"/>
          </p:cNvGraphicFramePr>
          <p:nvPr>
            <p:ph idx="1"/>
          </p:nvPr>
        </p:nvGraphicFramePr>
        <p:xfrm>
          <a:off x="457200" y="1600200"/>
          <a:ext cx="8229600" cy="2590800"/>
        </p:xfrm>
        <a:graphic>
          <a:graphicData uri="http://schemas.openxmlformats.org/drawingml/2006/table">
            <a:tbl>
              <a:tblPr firstRow="1" bandRow="1">
                <a:tableStyleId>{5C22544A-7EE6-4342-B048-85BDC9FD1C3A}</a:tableStyleId>
              </a:tblPr>
              <a:tblGrid>
                <a:gridCol w="3178696"/>
                <a:gridCol w="2307704"/>
                <a:gridCol w="2743200"/>
              </a:tblGrid>
              <a:tr h="370840">
                <a:tc>
                  <a:txBody>
                    <a:bodyPr/>
                    <a:lstStyle/>
                    <a:p>
                      <a:r>
                        <a:rPr lang="en-US" dirty="0" smtClean="0"/>
                        <a:t>Price </a:t>
                      </a:r>
                      <a:r>
                        <a:rPr lang="en-US" dirty="0" err="1" smtClean="0"/>
                        <a:t>Elasticities</a:t>
                      </a:r>
                      <a:endParaRPr lang="th-TH" dirty="0"/>
                    </a:p>
                  </a:txBody>
                  <a:tcPr/>
                </a:tc>
                <a:tc>
                  <a:txBody>
                    <a:bodyPr/>
                    <a:lstStyle/>
                    <a:p>
                      <a:endParaRPr lang="th-TH"/>
                    </a:p>
                  </a:txBody>
                  <a:tcPr/>
                </a:tc>
                <a:tc>
                  <a:txBody>
                    <a:bodyPr/>
                    <a:lstStyle/>
                    <a:p>
                      <a:endParaRPr lang="th-TH"/>
                    </a:p>
                  </a:txBody>
                  <a:tcPr/>
                </a:tc>
              </a:tr>
              <a:tr h="370840">
                <a:tc>
                  <a:txBody>
                    <a:bodyPr/>
                    <a:lstStyle/>
                    <a:p>
                      <a:r>
                        <a:rPr lang="en-US" dirty="0" smtClean="0"/>
                        <a:t>Domestic Supply</a:t>
                      </a:r>
                      <a:endParaRPr lang="th-TH" dirty="0"/>
                    </a:p>
                  </a:txBody>
                  <a:tcPr/>
                </a:tc>
                <a:tc>
                  <a:txBody>
                    <a:bodyPr/>
                    <a:lstStyle/>
                    <a:p>
                      <a:r>
                        <a:rPr lang="en-US" dirty="0" smtClean="0"/>
                        <a:t>0.3</a:t>
                      </a:r>
                      <a:endParaRPr lang="th-TH" dirty="0"/>
                    </a:p>
                  </a:txBody>
                  <a:tcPr/>
                </a:tc>
                <a:tc>
                  <a:txBody>
                    <a:bodyPr/>
                    <a:lstStyle/>
                    <a:p>
                      <a:endParaRPr lang="th-TH"/>
                    </a:p>
                  </a:txBody>
                  <a:tcPr/>
                </a:tc>
              </a:tr>
              <a:tr h="370840">
                <a:tc>
                  <a:txBody>
                    <a:bodyPr/>
                    <a:lstStyle/>
                    <a:p>
                      <a:r>
                        <a:rPr lang="en-US" dirty="0" smtClean="0"/>
                        <a:t>Domestic Demand</a:t>
                      </a:r>
                      <a:endParaRPr lang="th-TH" dirty="0"/>
                    </a:p>
                  </a:txBody>
                  <a:tcPr/>
                </a:tc>
                <a:tc>
                  <a:txBody>
                    <a:bodyPr/>
                    <a:lstStyle/>
                    <a:p>
                      <a:r>
                        <a:rPr lang="en-US" dirty="0" smtClean="0"/>
                        <a:t>-0.4</a:t>
                      </a:r>
                      <a:endParaRPr lang="th-TH" dirty="0"/>
                    </a:p>
                  </a:txBody>
                  <a:tcPr/>
                </a:tc>
                <a:tc>
                  <a:txBody>
                    <a:bodyPr/>
                    <a:lstStyle/>
                    <a:p>
                      <a:endParaRPr lang="th-TH"/>
                    </a:p>
                  </a:txBody>
                  <a:tcPr/>
                </a:tc>
              </a:tr>
              <a:tr h="370840">
                <a:tc>
                  <a:txBody>
                    <a:bodyPr/>
                    <a:lstStyle/>
                    <a:p>
                      <a:r>
                        <a:rPr lang="en-US" dirty="0" smtClean="0"/>
                        <a:t>Export Demand</a:t>
                      </a:r>
                      <a:endParaRPr lang="th-TH" dirty="0"/>
                    </a:p>
                  </a:txBody>
                  <a:tcPr/>
                </a:tc>
                <a:tc>
                  <a:txBody>
                    <a:bodyPr/>
                    <a:lstStyle/>
                    <a:p>
                      <a:r>
                        <a:rPr lang="en-US" dirty="0" smtClean="0"/>
                        <a:t>-4.0</a:t>
                      </a:r>
                      <a:endParaRPr lang="th-TH" dirty="0"/>
                    </a:p>
                  </a:txBody>
                  <a:tcPr/>
                </a:tc>
                <a:tc>
                  <a:txBody>
                    <a:bodyPr/>
                    <a:lstStyle/>
                    <a:p>
                      <a:endParaRPr lang="th-TH"/>
                    </a:p>
                  </a:txBody>
                  <a:tcPr/>
                </a:tc>
              </a:tr>
              <a:tr h="370840">
                <a:tc>
                  <a:txBody>
                    <a:bodyPr/>
                    <a:lstStyle/>
                    <a:p>
                      <a:endParaRPr lang="th-TH"/>
                    </a:p>
                  </a:txBody>
                  <a:tcPr/>
                </a:tc>
                <a:tc>
                  <a:txBody>
                    <a:bodyPr/>
                    <a:lstStyle/>
                    <a:p>
                      <a:endParaRPr lang="th-TH"/>
                    </a:p>
                  </a:txBody>
                  <a:tcPr/>
                </a:tc>
                <a:tc>
                  <a:txBody>
                    <a:bodyPr/>
                    <a:lstStyle/>
                    <a:p>
                      <a:endParaRPr lang="th-TH"/>
                    </a:p>
                  </a:txBody>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lnSpcReduction="10000"/>
          </a:bodyPr>
          <a:lstStyle/>
          <a:p>
            <a:r>
              <a:rPr lang="en-US" dirty="0" smtClean="0"/>
              <a:t>Explain why the rice premium was able to reduce domestic food prices and helped to control Thailand high inflation?</a:t>
            </a:r>
          </a:p>
          <a:p>
            <a:r>
              <a:rPr lang="en-US" dirty="0" smtClean="0"/>
              <a:t>Explain why the rice premium policy was in favored to industrial sector than to agricultural sector?</a:t>
            </a:r>
          </a:p>
          <a:p>
            <a:r>
              <a:rPr lang="en-US" dirty="0" smtClean="0"/>
              <a:t>Explain why the price support program started in 1974 </a:t>
            </a:r>
            <a:r>
              <a:rPr lang="en-US" smtClean="0"/>
              <a:t>was unsuccessful </a:t>
            </a:r>
            <a:r>
              <a:rPr lang="en-US" dirty="0" smtClean="0"/>
              <a:t>to increase domestic prices?</a:t>
            </a:r>
            <a:endParaRPr lang="th-TH" dirty="0"/>
          </a:p>
        </p:txBody>
      </p:sp>
    </p:spTree>
    <p:extLst>
      <p:ext uri="{BB962C8B-B14F-4D97-AF65-F5344CB8AC3E}">
        <p14:creationId xmlns:p14="http://schemas.microsoft.com/office/powerpoint/2010/main" val="148474874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TotalTime>
  <Words>556</Words>
  <Application>Microsoft Office PowerPoint</Application>
  <PresentationFormat>On-screen Show (4:3)</PresentationFormat>
  <Paragraphs>33</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Economics and Politics of Rice Export Taxation in Thailand 1950-1985</vt:lpstr>
      <vt:lpstr>PowerPoint Presentation</vt:lpstr>
      <vt:lpstr>PowerPoint Presentation</vt:lpstr>
      <vt:lpstr>PowerPoint Presentation</vt:lpstr>
      <vt:lpstr>PowerPoint Presentation</vt:lpstr>
      <vt:lpstr>Three main Stages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Model (1950-70)</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Economics and Politics of Rice Export Taxation in Thailand</dc:title>
  <dc:creator>Chanin  Mephokee</dc:creator>
  <cp:lastModifiedBy>Chanin  Mephokee</cp:lastModifiedBy>
  <cp:revision>17</cp:revision>
  <cp:lastPrinted>2015-02-03T01:58:35Z</cp:lastPrinted>
  <dcterms:created xsi:type="dcterms:W3CDTF">2015-01-30T07:58:22Z</dcterms:created>
  <dcterms:modified xsi:type="dcterms:W3CDTF">2015-02-03T02:33:41Z</dcterms:modified>
</cp:coreProperties>
</file>