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</p:sldMasterIdLst>
  <p:sldIdLst>
    <p:sldId id="258" r:id="rId2"/>
    <p:sldId id="259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CDEF737-18A4-4D5C-A323-3CAB95B3B7EC}" type="datetimeFigureOut">
              <a:rPr lang="en-US" smtClean="0">
                <a:solidFill>
                  <a:srgbClr val="575F6D"/>
                </a:solidFill>
              </a:rPr>
              <a:pPr/>
              <a:t>3/31/2015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0F1DBA4-2EAF-4057-9C09-BC87622F0B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2983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CDEF737-18A4-4D5C-A323-3CAB95B3B7EC}" type="datetimeFigureOut">
              <a:rPr lang="en-US" smtClean="0">
                <a:solidFill>
                  <a:srgbClr val="575F6D"/>
                </a:solidFill>
              </a:rPr>
              <a:pPr/>
              <a:t>3/31/2015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0F1DBA4-2EAF-4057-9C09-BC87622F0B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442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CDEF737-18A4-4D5C-A323-3CAB95B3B7EC}" type="datetimeFigureOut">
              <a:rPr lang="en-US" smtClean="0">
                <a:solidFill>
                  <a:srgbClr val="FFF39D"/>
                </a:solidFill>
              </a:rPr>
              <a:pPr/>
              <a:t>3/31/2015</a:t>
            </a:fld>
            <a:endParaRPr lang="en-US">
              <a:solidFill>
                <a:srgbClr val="FFF39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>
              <a:solidFill>
                <a:srgbClr val="FFF39D"/>
              </a:solidFill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0F1DBA4-2EAF-4057-9C09-BC87622F0B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1747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F737-18A4-4D5C-A323-3CAB95B3B7EC}" type="datetimeFigureOut">
              <a:rPr lang="en-US" smtClean="0">
                <a:solidFill>
                  <a:srgbClr val="575F6D"/>
                </a:solidFill>
              </a:rPr>
              <a:pPr/>
              <a:t>3/31/2015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1DBA4-2EAF-4057-9C09-BC87622F0B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5649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F737-18A4-4D5C-A323-3CAB95B3B7EC}" type="datetimeFigureOut">
              <a:rPr lang="en-US" smtClean="0">
                <a:solidFill>
                  <a:srgbClr val="575F6D"/>
                </a:solidFill>
              </a:rPr>
              <a:pPr/>
              <a:t>3/31/2015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1DBA4-2EAF-4057-9C09-BC87622F0B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0614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CDEF737-18A4-4D5C-A323-3CAB95B3B7EC}" type="datetimeFigureOut">
              <a:rPr lang="en-US" smtClean="0">
                <a:solidFill>
                  <a:srgbClr val="575F6D"/>
                </a:solidFill>
              </a:rPr>
              <a:pPr/>
              <a:t>3/31/2015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0F1DBA4-2EAF-4057-9C09-BC87622F0B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45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F737-18A4-4D5C-A323-3CAB95B3B7EC}" type="datetimeFigureOut">
              <a:rPr lang="en-US" smtClean="0">
                <a:solidFill>
                  <a:srgbClr val="575F6D"/>
                </a:solidFill>
              </a:rPr>
              <a:pPr/>
              <a:t>3/31/2015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1DBA4-2EAF-4057-9C09-BC87622F0B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759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CDEF737-18A4-4D5C-A323-3CAB95B3B7EC}" type="datetimeFigureOut">
              <a:rPr lang="en-US" smtClean="0">
                <a:solidFill>
                  <a:srgbClr val="575F6D"/>
                </a:solidFill>
              </a:rPr>
              <a:pPr/>
              <a:t>3/31/2015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0F1DBA4-2EAF-4057-9C09-BC87622F0B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4282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CDEF737-18A4-4D5C-A323-3CAB95B3B7EC}" type="datetimeFigureOut">
              <a:rPr lang="en-US" smtClean="0">
                <a:solidFill>
                  <a:srgbClr val="575F6D"/>
                </a:solidFill>
              </a:rPr>
              <a:pPr/>
              <a:t>3/31/2015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0F1DBA4-2EAF-4057-9C09-BC87622F0B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748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F737-18A4-4D5C-A323-3CAB95B3B7EC}" type="datetimeFigureOut">
              <a:rPr lang="en-US" smtClean="0">
                <a:solidFill>
                  <a:srgbClr val="575F6D"/>
                </a:solidFill>
              </a:rPr>
              <a:pPr/>
              <a:t>3/31/2015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1DBA4-2EAF-4057-9C09-BC87622F0B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049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F737-18A4-4D5C-A323-3CAB95B3B7EC}" type="datetimeFigureOut">
              <a:rPr lang="en-US" smtClean="0">
                <a:solidFill>
                  <a:srgbClr val="575F6D"/>
                </a:solidFill>
              </a:rPr>
              <a:pPr/>
              <a:t>3/31/2015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1DBA4-2EAF-4057-9C09-BC87622F0B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047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CDEF737-18A4-4D5C-A323-3CAB95B3B7EC}" type="datetimeFigureOut">
              <a:rPr lang="en-US" smtClean="0">
                <a:solidFill>
                  <a:srgbClr val="575F6D"/>
                </a:solidFill>
              </a:rPr>
              <a:pPr/>
              <a:t>3/31/2015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0F1DBA4-2EAF-4057-9C09-BC87622F0B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43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ystemicpeace.org/polity/polity4.htm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Systemic Vulnerability and Sustainable Economic Growth Part 2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Skills and Upgrading in Southeast Asia</a:t>
            </a:r>
          </a:p>
          <a:p>
            <a:r>
              <a:rPr lang="en-US" dirty="0" err="1" smtClean="0"/>
              <a:t>Monthien</a:t>
            </a:r>
            <a:r>
              <a:rPr lang="en-US" dirty="0" smtClean="0"/>
              <a:t> </a:t>
            </a:r>
            <a:r>
              <a:rPr lang="en-US" dirty="0" err="1" smtClean="0"/>
              <a:t>Satimanon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6249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Empirical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Qualitative </a:t>
            </a:r>
            <a:r>
              <a:rPr lang="en-US" dirty="0"/>
              <a:t>matching within the countries of Southeast Asia, provides control for regional variation and considers the counterfactuals on several key variables. </a:t>
            </a:r>
            <a:endParaRPr lang="en-US" dirty="0" smtClean="0"/>
          </a:p>
          <a:p>
            <a:r>
              <a:rPr lang="en-US" dirty="0"/>
              <a:t>This effort is designed to eliminate potential alternative correlative relationships, thereby relieving any worries of omitted variable bias. </a:t>
            </a:r>
          </a:p>
        </p:txBody>
      </p:sp>
    </p:spTree>
    <p:extLst>
      <p:ext uri="{BB962C8B-B14F-4D97-AF65-F5344CB8AC3E}">
        <p14:creationId xmlns:p14="http://schemas.microsoft.com/office/powerpoint/2010/main" val="2011593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Empirical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Regional </a:t>
            </a:r>
            <a:r>
              <a:rPr lang="en-US" dirty="0"/>
              <a:t>comparison between Northeast and Southeast Asia using both qualitative and quantitative data. </a:t>
            </a:r>
            <a:endParaRPr lang="en-US" dirty="0" smtClean="0"/>
          </a:p>
          <a:p>
            <a:r>
              <a:rPr lang="en-US" dirty="0" smtClean="0"/>
              <a:t>Employ </a:t>
            </a:r>
            <a:r>
              <a:rPr lang="en-US" dirty="0"/>
              <a:t>three-stage, least-squares analysis on quantitative, world-wide data to explore the potential </a:t>
            </a:r>
            <a:r>
              <a:rPr lang="en-US" dirty="0" err="1"/>
              <a:t>generalizeability</a:t>
            </a:r>
            <a:r>
              <a:rPr lang="en-US" dirty="0"/>
              <a:t> of any discovered correlations. </a:t>
            </a:r>
          </a:p>
        </p:txBody>
      </p:sp>
    </p:spTree>
    <p:extLst>
      <p:ext uri="{BB962C8B-B14F-4D97-AF65-F5344CB8AC3E}">
        <p14:creationId xmlns:p14="http://schemas.microsoft.com/office/powerpoint/2010/main" val="14011051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Empirical Evidence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75917427"/>
              </p:ext>
            </p:extLst>
          </p:nvPr>
        </p:nvGraphicFramePr>
        <p:xfrm>
          <a:off x="533399" y="1905001"/>
          <a:ext cx="7772402" cy="3009172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1912515"/>
                <a:gridCol w="1973686"/>
                <a:gridCol w="1997976"/>
                <a:gridCol w="1888225"/>
              </a:tblGrid>
              <a:tr h="64648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</a:rPr>
                        <a:t>Variables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</a:rPr>
                        <a:t>Malaysia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</a:rPr>
                        <a:t>Singapore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</a:rPr>
                        <a:t>Thailand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68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/>
                          <a:ea typeface="Times New Roman"/>
                        </a:rPr>
                        <a:t>Resource endowments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/>
                          <a:ea typeface="Times New Roman"/>
                        </a:rPr>
                        <a:t>High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/>
                          <a:ea typeface="Times New Roman"/>
                        </a:rPr>
                        <a:t>Low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>
                          <a:effectLst/>
                          <a:latin typeface="Times New Roman"/>
                          <a:ea typeface="Times New Roman"/>
                        </a:rPr>
                        <a:t>High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934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/>
                          <a:ea typeface="Times New Roman"/>
                        </a:rPr>
                        <a:t>Ethnic composition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>
                          <a:effectLst/>
                          <a:latin typeface="Times New Roman"/>
                          <a:ea typeface="Times New Roman"/>
                        </a:rPr>
                        <a:t>Fragmented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/>
                          <a:ea typeface="Times New Roman"/>
                        </a:rPr>
                        <a:t>Homogeneous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/>
                          <a:ea typeface="Times New Roman"/>
                        </a:rPr>
                        <a:t>Homogeneous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868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/>
                          <a:ea typeface="Times New Roman"/>
                        </a:rPr>
                        <a:t>Coalitional structure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/>
                          <a:ea typeface="Times New Roman"/>
                        </a:rPr>
                        <a:t>Broad, but with little participation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1">
                          <a:effectLst/>
                          <a:latin typeface="Times New Roman"/>
                        </a:rPr>
                        <a:t>Broad and highly participative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000" i="1" dirty="0">
                          <a:effectLst/>
                          <a:latin typeface="Times New Roman"/>
                          <a:ea typeface="Times New Roman"/>
                        </a:rPr>
                        <a:t>Narrow with little participation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0015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983600967"/>
              </p:ext>
            </p:extLst>
          </p:nvPr>
        </p:nvGraphicFramePr>
        <p:xfrm>
          <a:off x="609599" y="1765300"/>
          <a:ext cx="8077200" cy="5011152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1987515"/>
                <a:gridCol w="2054825"/>
                <a:gridCol w="2072587"/>
                <a:gridCol w="1962273"/>
              </a:tblGrid>
              <a:tr h="5039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</a:rPr>
                        <a:t>Colonialization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>
                          <a:effectLst/>
                          <a:latin typeface="Times New Roman"/>
                          <a:ea typeface="Times New Roman"/>
                        </a:rPr>
                        <a:t>British</a:t>
                      </a:r>
                      <a:endParaRPr lang="en-US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>
                          <a:effectLst/>
                          <a:latin typeface="Times New Roman"/>
                          <a:ea typeface="Times New Roman"/>
                        </a:rPr>
                        <a:t>British</a:t>
                      </a:r>
                      <a:endParaRPr lang="en-US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 dirty="0" smtClean="0">
                          <a:effectLst/>
                          <a:latin typeface="Times New Roman"/>
                          <a:ea typeface="Times New Roman"/>
                        </a:rPr>
                        <a:t>None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039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Times New Roman"/>
                          <a:ea typeface="Times New Roman"/>
                        </a:rPr>
                        <a:t>State </a:t>
                      </a: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</a:rPr>
                        <a:t>strength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>
                          <a:effectLst/>
                          <a:latin typeface="Times New Roman"/>
                          <a:ea typeface="Times New Roman"/>
                        </a:rPr>
                        <a:t>Mid to high</a:t>
                      </a:r>
                      <a:endParaRPr lang="en-US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>
                          <a:effectLst/>
                          <a:latin typeface="Times New Roman"/>
                          <a:ea typeface="Times New Roman"/>
                        </a:rPr>
                        <a:t>High</a:t>
                      </a:r>
                      <a:endParaRPr lang="en-US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 dirty="0" smtClean="0">
                          <a:effectLst/>
                          <a:latin typeface="Times New Roman"/>
                          <a:ea typeface="Times New Roman"/>
                        </a:rPr>
                        <a:t>Low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39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</a:rPr>
                        <a:t>Elite conflict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 dirty="0">
                          <a:effectLst/>
                          <a:latin typeface="Times New Roman"/>
                          <a:ea typeface="Times New Roman"/>
                        </a:rPr>
                        <a:t>Low to mid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>
                          <a:effectLst/>
                          <a:latin typeface="Times New Roman"/>
                          <a:ea typeface="Times New Roman"/>
                        </a:rPr>
                        <a:t>High</a:t>
                      </a:r>
                      <a:endParaRPr lang="en-US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 dirty="0" smtClean="0">
                          <a:effectLst/>
                          <a:latin typeface="Times New Roman"/>
                          <a:ea typeface="Times New Roman"/>
                        </a:rPr>
                        <a:t>Low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5598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</a:rPr>
                        <a:t>Institutional structure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 dirty="0">
                          <a:effectLst/>
                          <a:latin typeface="Times New Roman"/>
                          <a:ea typeface="Times New Roman"/>
                        </a:rPr>
                        <a:t>Macro growth with micro distribution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 dirty="0">
                          <a:effectLst/>
                          <a:latin typeface="Times New Roman"/>
                          <a:ea typeface="Times New Roman"/>
                        </a:rPr>
                        <a:t>Developmental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 dirty="0">
                          <a:effectLst/>
                          <a:latin typeface="Times New Roman"/>
                          <a:ea typeface="Times New Roman"/>
                        </a:rPr>
                        <a:t>Macro growth with micro distribution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0797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</a:rPr>
                        <a:t>Economic strategy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>
                          <a:effectLst/>
                          <a:latin typeface="Times New Roman"/>
                          <a:ea typeface="Times New Roman"/>
                        </a:rPr>
                        <a:t>Import substitution and export processing zones.</a:t>
                      </a:r>
                      <a:endParaRPr lang="en-US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>
                          <a:effectLst/>
                          <a:latin typeface="Times New Roman"/>
                          <a:ea typeface="Times New Roman"/>
                        </a:rPr>
                        <a:t>Integration into the global economy</a:t>
                      </a:r>
                      <a:endParaRPr lang="en-US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 dirty="0">
                          <a:effectLst/>
                          <a:latin typeface="Times New Roman"/>
                          <a:ea typeface="Times New Roman"/>
                        </a:rPr>
                        <a:t>Import substitution and export processing zones. 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39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</a:rPr>
                        <a:t>Foreign investment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>
                          <a:effectLst/>
                          <a:latin typeface="Times New Roman"/>
                          <a:ea typeface="Times New Roman"/>
                        </a:rPr>
                        <a:t>High</a:t>
                      </a:r>
                      <a:endParaRPr lang="en-US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>
                          <a:effectLst/>
                          <a:latin typeface="Times New Roman"/>
                          <a:ea typeface="Times New Roman"/>
                        </a:rPr>
                        <a:t>High</a:t>
                      </a:r>
                      <a:endParaRPr lang="en-US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 dirty="0">
                          <a:effectLst/>
                          <a:latin typeface="Times New Roman"/>
                          <a:ea typeface="Times New Roman"/>
                        </a:rPr>
                        <a:t>Mid to High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0797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</a:rPr>
                        <a:t>Tariffs structure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>
                          <a:effectLst/>
                          <a:latin typeface="Times New Roman"/>
                          <a:ea typeface="Times New Roman"/>
                        </a:rPr>
                        <a:t>High (except for export processing zones)</a:t>
                      </a:r>
                      <a:endParaRPr lang="en-US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 dirty="0">
                          <a:effectLst/>
                          <a:latin typeface="Times New Roman"/>
                          <a:ea typeface="Times New Roman"/>
                        </a:rPr>
                        <a:t>Virtually none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i="1" dirty="0">
                          <a:effectLst/>
                          <a:latin typeface="Times New Roman"/>
                          <a:ea typeface="Times New Roman"/>
                        </a:rPr>
                        <a:t>Mid to High (but falling in most areas and none in EPZs)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47800" y="1765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2575559"/>
              </p:ext>
            </p:extLst>
          </p:nvPr>
        </p:nvGraphicFramePr>
        <p:xfrm>
          <a:off x="457200" y="304800"/>
          <a:ext cx="7772402" cy="646487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1912515"/>
                <a:gridCol w="1973686"/>
                <a:gridCol w="1997976"/>
                <a:gridCol w="1888225"/>
              </a:tblGrid>
              <a:tr h="64648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</a:rPr>
                        <a:t>Variables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</a:rPr>
                        <a:t>Malaysia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</a:rPr>
                        <a:t>Singapore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</a:rPr>
                        <a:t>Thailand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0015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555514042"/>
              </p:ext>
            </p:extLst>
          </p:nvPr>
        </p:nvGraphicFramePr>
        <p:xfrm>
          <a:off x="457200" y="1600200"/>
          <a:ext cx="8077200" cy="4495801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1987515"/>
                <a:gridCol w="2054825"/>
                <a:gridCol w="2072587"/>
                <a:gridCol w="1962273"/>
              </a:tblGrid>
              <a:tr h="81741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</a:rPr>
                        <a:t>Language of education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>
                          <a:effectLst/>
                          <a:latin typeface="Times New Roman"/>
                          <a:ea typeface="Times New Roman"/>
                        </a:rPr>
                        <a:t>Malay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>
                          <a:effectLst/>
                          <a:latin typeface="Times New Roman"/>
                          <a:ea typeface="Times New Roman"/>
                        </a:rPr>
                        <a:t>English/Chinese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>
                          <a:effectLst/>
                          <a:latin typeface="Times New Roman"/>
                          <a:ea typeface="Times New Roman"/>
                        </a:rPr>
                        <a:t>Thai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2612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</a:rPr>
                        <a:t>Bureaucratic fragmentation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/>
                          <a:ea typeface="Times New Roman"/>
                        </a:rPr>
                        <a:t>High (especially at the line ministry level)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/>
                          <a:ea typeface="Times New Roman"/>
                        </a:rPr>
                        <a:t>Low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>
                          <a:effectLst/>
                          <a:latin typeface="Times New Roman"/>
                          <a:ea typeface="Times New Roman"/>
                        </a:rPr>
                        <a:t>High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3483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/>
                          <a:ea typeface="Times New Roman"/>
                        </a:rPr>
                        <a:t>Extent to which labor is included in education and training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>
                          <a:effectLst/>
                          <a:latin typeface="Times New Roman"/>
                          <a:ea typeface="Times New Roman"/>
                        </a:rPr>
                        <a:t>Low to non-existent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/>
                          <a:ea typeface="Times New Roman"/>
                        </a:rPr>
                        <a:t>High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/>
                          <a:ea typeface="Times New Roman"/>
                        </a:rPr>
                        <a:t>Low to non-existent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1741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/>
                          <a:ea typeface="Times New Roman"/>
                        </a:rPr>
                        <a:t>Early technical focus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>
                          <a:effectLst/>
                          <a:latin typeface="Times New Roman"/>
                          <a:ea typeface="Times New Roman"/>
                        </a:rPr>
                        <a:t>Primary commodities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>
                          <a:effectLst/>
                          <a:latin typeface="Times New Roman"/>
                          <a:ea typeface="Times New Roman"/>
                        </a:rPr>
                        <a:t>Industrial technologies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/>
                          <a:ea typeface="Times New Roman"/>
                        </a:rPr>
                        <a:t>Primary commodities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6149592"/>
              </p:ext>
            </p:extLst>
          </p:nvPr>
        </p:nvGraphicFramePr>
        <p:xfrm>
          <a:off x="457200" y="381000"/>
          <a:ext cx="7772402" cy="9906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1912515"/>
                <a:gridCol w="1973686"/>
                <a:gridCol w="1997976"/>
                <a:gridCol w="1888225"/>
              </a:tblGrid>
              <a:tr h="990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</a:rPr>
                        <a:t>Variables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</a:rPr>
                        <a:t>Malaysia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</a:rPr>
                        <a:t>Singapore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</a:rPr>
                        <a:t>Thailand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00153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Empirical Evidence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838066503"/>
              </p:ext>
            </p:extLst>
          </p:nvPr>
        </p:nvGraphicFramePr>
        <p:xfrm>
          <a:off x="299243" y="1447800"/>
          <a:ext cx="8387557" cy="51816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905318"/>
                <a:gridCol w="1686387"/>
                <a:gridCol w="1553251"/>
                <a:gridCol w="1242601"/>
              </a:tblGrid>
              <a:tr h="25400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Thailand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Singapore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Malaysia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01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1975 Ethnic Composition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(Herfindahl concentration index)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.5942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.6083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.5071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01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2007 Ethnic Composition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(</a:t>
                      </a:r>
                      <a:r>
                        <a:rPr lang="en-US" sz="1600" dirty="0" err="1">
                          <a:effectLst/>
                          <a:latin typeface="Times New Roman"/>
                          <a:ea typeface="Times New Roman"/>
                        </a:rPr>
                        <a:t>Herfindahl</a:t>
                      </a: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 concentration index)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.5942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.6156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.3273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43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1975 Commodity Exports (% of GNP)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20.33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0.01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58.87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01603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Income Equality (0=complete equality)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     1975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     1989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41.74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 (1990) 48.80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(1973) 41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39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(1976) 53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48.35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2405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Scientists, Engineers, and Technicians (per 1 million capita)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1995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2000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2002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2004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159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 (2001) 400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 (2003) 494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(2003) 494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3081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4478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4733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4997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175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319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356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503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1603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R&amp;D Expenditure (% of GDP)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2000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2002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2004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.252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.244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.255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1.91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  2.16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</a:rPr>
                        <a:t>2.25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.49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 .69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.60 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90663" y="2077135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490663" y="2628900"/>
            <a:ext cx="3017837" cy="95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01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Empirical Evidence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8387557" cy="254009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905318"/>
                <a:gridCol w="1686387"/>
                <a:gridCol w="1553251"/>
                <a:gridCol w="1242601"/>
              </a:tblGrid>
              <a:tr h="25400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Thailand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Singapore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</a:rPr>
                        <a:t>Malaysia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2326805"/>
              </p:ext>
            </p:extLst>
          </p:nvPr>
        </p:nvGraphicFramePr>
        <p:xfrm>
          <a:off x="533401" y="1842452"/>
          <a:ext cx="8153401" cy="512064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96292"/>
                <a:gridCol w="1639308"/>
                <a:gridCol w="1509889"/>
                <a:gridCol w="1207912"/>
              </a:tblGrid>
              <a:tr h="123483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Tertiary Enrolment (% of gross)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     1970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     1980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     1990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     2000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     2004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13.0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12.7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19.0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35.0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44.0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7.8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18.6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…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…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4.0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4.1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7.2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23.0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31.0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02903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Secondary Enrolment (% of gross)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     1975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     1992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2001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2004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26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37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67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72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52.0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78.9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…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…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42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60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65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72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2903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Public Education Expenditures  (as % of GNP)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     1975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2000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2004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3.6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5.41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4.23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2.9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…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…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6.00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6.20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6.25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161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Number of Political Parties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1998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15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74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Winning Coalition Size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1970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1990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.50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.75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.75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.75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.75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.75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74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Ministries responsible for technical education and training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2001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</a:p>
                  </a:txBody>
                  <a:tcPr marL="76200" marR="762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0015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Empirical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0"/>
            <a:ext cx="73914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015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0740592"/>
              </p:ext>
            </p:extLst>
          </p:nvPr>
        </p:nvGraphicFramePr>
        <p:xfrm>
          <a:off x="457202" y="1598613"/>
          <a:ext cx="8229598" cy="4874816"/>
        </p:xfrm>
        <a:graphic>
          <a:graphicData uri="http://schemas.openxmlformats.org/drawingml/2006/table">
            <a:tbl>
              <a:tblPr firstRow="1" firstCol="1" bandRow="1"/>
              <a:tblGrid>
                <a:gridCol w="1541232"/>
                <a:gridCol w="1953197"/>
                <a:gridCol w="1681785"/>
                <a:gridCol w="1453992"/>
                <a:gridCol w="1599392"/>
              </a:tblGrid>
              <a:tr h="91380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/>
                          <a:ea typeface="Times New Roman"/>
                        </a:rPr>
                        <a:t>Variable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/>
                          <a:ea typeface="Times New Roman"/>
                        </a:rPr>
                        <a:t>Measure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Times New Roman"/>
                        </a:rPr>
                        <a:t>Structure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Times New Roman"/>
                        </a:rPr>
                        <a:t>Expected Relationship with Science and Technology Measure (Y)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Times New Roman"/>
                        </a:rPr>
                        <a:t>Expected Relationship with intervening variable Coalitional Breadth (W)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150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Y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Number of scientists and technician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Source: World Bank Development Indicators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0 - positive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150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W22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Coalitional Breadth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Source: Bueno De Mesquita(2004)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0 - 1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The higher this number implies broader winning coalition.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+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380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EDGNP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Ratio of government’s education expenditure over GNP.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Source: World Bank Development Indicators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0 - 1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The higher this number implies higher spending in education.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+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150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GNP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Gross National Product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Source: World Bank Development Indicators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0 - positive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+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150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Gini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Gini Coefficients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Source: Bueno De Mesquita(2004)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0 - 1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The higher this number implies higher income inequality.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</a:p>
                  </a:txBody>
                  <a:tcPr marL="57113" marR="57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485745"/>
            <a:ext cx="513954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Data Description and Expected Relationships</a:t>
            </a:r>
            <a:endParaRPr kumimoji="0" lang="en-US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015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071770222"/>
              </p:ext>
            </p:extLst>
          </p:nvPr>
        </p:nvGraphicFramePr>
        <p:xfrm>
          <a:off x="228600" y="152400"/>
          <a:ext cx="8839201" cy="6553201"/>
        </p:xfrm>
        <a:graphic>
          <a:graphicData uri="http://schemas.openxmlformats.org/drawingml/2006/table">
            <a:tbl>
              <a:tblPr firstRow="1" firstCol="1" bandRow="1"/>
              <a:tblGrid>
                <a:gridCol w="1295400"/>
                <a:gridCol w="2895600"/>
                <a:gridCol w="2590800"/>
                <a:gridCol w="990600"/>
                <a:gridCol w="1066801"/>
              </a:tblGrid>
              <a:tr h="97084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COMMEX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Share of agriculture, food, fuel, and ore exports values overt total export values.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Source: World Bank Development Indicators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0 - 1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The higher this number implies that the country relies more on primary commodity as source of income.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84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ELF60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Ethnic Fragmentation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Source: Bueno De Mesquita(2004)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0 - 1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The higher this number implies the higher likelihood of the next different ethnic people within the country.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06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MILITARY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World Bank Development Indicators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% of GDP spent on Military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+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+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13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ConflictIndex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Internal Conflict Index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Source: Bueno De Mesquita(2004)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0 - positive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The higher this number implies that the country has more internal conflict.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13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RIOTS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Numbers of Violence Demonstration.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Source: Bueno De Mesquita(2004)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0 - positive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The higher this number implies that the country has more demonstration.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13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WAR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Numbers of External War.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Source: Bueno De Mesquita(2004)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0 - positive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The higher this number implies that the country has engaged in war.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+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+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304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/>
                          <a:ea typeface="Times New Roman"/>
                        </a:rPr>
                        <a:t>Polity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Polity IV (</a:t>
                      </a:r>
                      <a:r>
                        <a:rPr lang="en-US" sz="1200" i="1">
                          <a:effectLst/>
                          <a:latin typeface="Times New Roman"/>
                          <a:ea typeface="Times New Roman"/>
                        </a:rPr>
                        <a:t>concomitant qualities of democratic and autocratic authority)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Source: </a:t>
                      </a:r>
                      <a:r>
                        <a:rPr lang="en-US" sz="1200" u="sng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hlinkClick r:id="rId2"/>
                        </a:rPr>
                        <a:t>http://www.systemicpeace.org/polity/polity4.htm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/>
                          <a:ea typeface="Times New Roman"/>
                        </a:rPr>
                        <a:t>-10 – 10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/>
                          <a:ea typeface="Times New Roman"/>
                        </a:rPr>
                        <a:t>-10 (hereditary monarchy) to +10 (consolidated democracy) or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/>
                          <a:ea typeface="Times New Roman"/>
                        </a:rPr>
                        <a:t>The Polity scores can also be converted to regime categories: we recommend a three-part categorization of "autocracies" (-10 to -6), "</a:t>
                      </a:r>
                      <a:r>
                        <a:rPr lang="en-US" sz="1200" dirty="0" err="1">
                          <a:effectLst/>
                          <a:latin typeface="Times New Roman"/>
                          <a:ea typeface="Times New Roman"/>
                        </a:rPr>
                        <a:t>anocracies</a:t>
                      </a:r>
                      <a:r>
                        <a:rPr lang="en-US" sz="1200" dirty="0">
                          <a:effectLst/>
                          <a:latin typeface="Times New Roman"/>
                          <a:ea typeface="Times New Roman"/>
                        </a:rPr>
                        <a:t>" (-5 to +5 and the, and "democracies" (+6 to +10)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+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/>
                          <a:ea typeface="Times New Roman"/>
                        </a:rPr>
                        <a:t>+</a:t>
                      </a:r>
                    </a:p>
                  </a:txBody>
                  <a:tcPr marL="33845" marR="338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015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Empirical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marL="0" marR="0" indent="4572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Times New Roman"/>
                <a:ea typeface="Times New Roman"/>
              </a:rPr>
              <a:t>The model combines the variables as follows:</a:t>
            </a: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Times New Roman"/>
                <a:ea typeface="Times New Roman"/>
              </a:rPr>
              <a:t>(Y  =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</a:t>
            </a:r>
            <a:r>
              <a:rPr lang="en-US" dirty="0">
                <a:latin typeface="Times New Roman"/>
                <a:ea typeface="Times New Roman"/>
              </a:rPr>
              <a:t>   +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</a:t>
            </a:r>
            <a:r>
              <a:rPr lang="en-US" baseline="-25000" dirty="0">
                <a:latin typeface="Times New Roman"/>
                <a:ea typeface="Times New Roman"/>
              </a:rPr>
              <a:t>1</a:t>
            </a:r>
            <a:r>
              <a:rPr lang="en-US" dirty="0">
                <a:latin typeface="Times New Roman"/>
                <a:ea typeface="Times New Roman"/>
              </a:rPr>
              <a:t>(EDGNP) +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</a:t>
            </a:r>
            <a:r>
              <a:rPr lang="en-US" baseline="-25000" dirty="0">
                <a:latin typeface="Times New Roman"/>
                <a:ea typeface="Times New Roman"/>
              </a:rPr>
              <a:t>2</a:t>
            </a:r>
            <a:r>
              <a:rPr lang="en-US" dirty="0">
                <a:latin typeface="Times New Roman"/>
                <a:ea typeface="Times New Roman"/>
              </a:rPr>
              <a:t>(GNP) +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</a:t>
            </a:r>
            <a:r>
              <a:rPr lang="en-US" baseline="-25000" dirty="0">
                <a:latin typeface="Times New Roman"/>
                <a:ea typeface="Times New Roman"/>
              </a:rPr>
              <a:t>3</a:t>
            </a:r>
            <a:r>
              <a:rPr lang="en-US" dirty="0">
                <a:latin typeface="Times New Roman"/>
                <a:ea typeface="Times New Roman"/>
              </a:rPr>
              <a:t>(W22) or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</a:t>
            </a:r>
            <a:r>
              <a:rPr lang="en-US" baseline="-25000" dirty="0">
                <a:latin typeface="Times New Roman"/>
                <a:ea typeface="Times New Roman"/>
              </a:rPr>
              <a:t>3</a:t>
            </a:r>
            <a:r>
              <a:rPr lang="en-US" dirty="0">
                <a:latin typeface="Times New Roman"/>
                <a:ea typeface="Times New Roman"/>
              </a:rPr>
              <a:t>(</a:t>
            </a:r>
            <a:r>
              <a:rPr lang="en-US" dirty="0" err="1">
                <a:latin typeface="Times New Roman"/>
                <a:ea typeface="Times New Roman"/>
              </a:rPr>
              <a:t>gini</a:t>
            </a:r>
            <a:r>
              <a:rPr lang="en-US" dirty="0">
                <a:latin typeface="Times New Roman"/>
                <a:ea typeface="Times New Roman"/>
              </a:rPr>
              <a:t>) +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</a:t>
            </a:r>
            <a:r>
              <a:rPr lang="en-US" baseline="-25000" dirty="0">
                <a:latin typeface="Times New Roman"/>
                <a:ea typeface="Times New Roman"/>
              </a:rPr>
              <a:t>4</a:t>
            </a:r>
            <a:r>
              <a:rPr lang="en-US" dirty="0">
                <a:latin typeface="Times New Roman"/>
                <a:ea typeface="Times New Roman"/>
              </a:rPr>
              <a:t>(COMMEX)) </a:t>
            </a: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Times New Roman"/>
                <a:ea typeface="Times New Roman"/>
              </a:rPr>
              <a:t>(W22 or </a:t>
            </a:r>
            <a:r>
              <a:rPr lang="en-US" dirty="0" err="1">
                <a:latin typeface="Times New Roman"/>
                <a:ea typeface="Times New Roman"/>
              </a:rPr>
              <a:t>gini</a:t>
            </a:r>
            <a:r>
              <a:rPr lang="en-US" dirty="0">
                <a:latin typeface="Times New Roman"/>
                <a:ea typeface="Times New Roman"/>
              </a:rPr>
              <a:t> =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</a:t>
            </a:r>
            <a:r>
              <a:rPr lang="en-US" dirty="0">
                <a:latin typeface="Times New Roman"/>
                <a:ea typeface="Times New Roman"/>
              </a:rPr>
              <a:t>  +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</a:t>
            </a:r>
            <a:r>
              <a:rPr lang="en-US" baseline="-25000" dirty="0">
                <a:latin typeface="Times New Roman"/>
                <a:ea typeface="Times New Roman"/>
              </a:rPr>
              <a:t>1</a:t>
            </a:r>
            <a:r>
              <a:rPr lang="en-US" dirty="0">
                <a:latin typeface="Times New Roman"/>
                <a:ea typeface="Times New Roman"/>
              </a:rPr>
              <a:t>(ELF60) +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</a:t>
            </a:r>
            <a:r>
              <a:rPr lang="en-US" baseline="-25000" dirty="0">
                <a:latin typeface="Times New Roman"/>
                <a:ea typeface="Times New Roman"/>
              </a:rPr>
              <a:t>2</a:t>
            </a:r>
            <a:r>
              <a:rPr lang="en-US" dirty="0">
                <a:latin typeface="Times New Roman"/>
                <a:ea typeface="Times New Roman"/>
              </a:rPr>
              <a:t>(GNP)+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</a:t>
            </a:r>
            <a:r>
              <a:rPr lang="en-US" baseline="-25000" dirty="0">
                <a:latin typeface="Times New Roman"/>
                <a:ea typeface="Times New Roman"/>
              </a:rPr>
              <a:t>3</a:t>
            </a:r>
            <a:r>
              <a:rPr lang="en-US" dirty="0">
                <a:latin typeface="Times New Roman"/>
                <a:ea typeface="Times New Roman"/>
              </a:rPr>
              <a:t>(COMMEX) +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</a:t>
            </a:r>
            <a:r>
              <a:rPr lang="en-US" baseline="-25000" dirty="0">
                <a:latin typeface="Times New Roman"/>
                <a:ea typeface="Times New Roman"/>
              </a:rPr>
              <a:t>4</a:t>
            </a:r>
            <a:r>
              <a:rPr lang="en-US" dirty="0">
                <a:latin typeface="Times New Roman"/>
                <a:ea typeface="Times New Roman"/>
              </a:rPr>
              <a:t>(</a:t>
            </a:r>
            <a:r>
              <a:rPr lang="en-US" dirty="0" err="1">
                <a:latin typeface="Times New Roman"/>
                <a:ea typeface="Times New Roman"/>
              </a:rPr>
              <a:t>ConflictIndex</a:t>
            </a:r>
            <a:r>
              <a:rPr lang="en-US" dirty="0">
                <a:latin typeface="Times New Roman"/>
                <a:ea typeface="Times New Roman"/>
              </a:rPr>
              <a:t>) or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</a:t>
            </a:r>
            <a:r>
              <a:rPr lang="en-US" baseline="-25000" dirty="0">
                <a:latin typeface="Times New Roman"/>
                <a:ea typeface="Times New Roman"/>
              </a:rPr>
              <a:t>4</a:t>
            </a:r>
            <a:r>
              <a:rPr lang="en-US" dirty="0">
                <a:latin typeface="Times New Roman"/>
                <a:ea typeface="Times New Roman"/>
              </a:rPr>
              <a:t> (RIOTS) +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</a:t>
            </a:r>
            <a:r>
              <a:rPr lang="en-US" baseline="-25000" dirty="0">
                <a:latin typeface="Times New Roman"/>
                <a:ea typeface="Times New Roman"/>
              </a:rPr>
              <a:t>5</a:t>
            </a:r>
            <a:r>
              <a:rPr lang="en-US" dirty="0">
                <a:latin typeface="Times New Roman"/>
                <a:ea typeface="Times New Roman"/>
              </a:rPr>
              <a:t>(WAR) +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</a:t>
            </a:r>
            <a:r>
              <a:rPr lang="en-US" baseline="-25000" dirty="0">
                <a:latin typeface="Times New Roman"/>
                <a:ea typeface="Times New Roman"/>
              </a:rPr>
              <a:t>6</a:t>
            </a:r>
            <a:r>
              <a:rPr lang="en-US" dirty="0">
                <a:latin typeface="Times New Roman"/>
                <a:ea typeface="Times New Roman"/>
              </a:rPr>
              <a:t>(polity) +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</a:t>
            </a:r>
            <a:r>
              <a:rPr lang="en-US" baseline="-25000" dirty="0">
                <a:latin typeface="Times New Roman"/>
                <a:ea typeface="Times New Roman"/>
              </a:rPr>
              <a:t>7</a:t>
            </a:r>
            <a:r>
              <a:rPr lang="en-US" dirty="0">
                <a:latin typeface="Times New Roman"/>
                <a:ea typeface="Times New Roman"/>
              </a:rPr>
              <a:t>(ELF60*COMMEX) +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</a:t>
            </a:r>
            <a:r>
              <a:rPr lang="en-US" baseline="-25000" dirty="0">
                <a:latin typeface="Times New Roman"/>
                <a:ea typeface="Times New Roman"/>
              </a:rPr>
              <a:t>8</a:t>
            </a:r>
            <a:r>
              <a:rPr lang="en-US" dirty="0">
                <a:latin typeface="Times New Roman"/>
                <a:ea typeface="Times New Roman"/>
              </a:rPr>
              <a:t>(ELF60*Military) + </a:t>
            </a:r>
            <a:r>
              <a:rPr lang="en-US" dirty="0">
                <a:latin typeface="Times New Roman"/>
                <a:ea typeface="Times New Roman"/>
                <a:sym typeface="Symbol"/>
              </a:rPr>
              <a:t></a:t>
            </a:r>
            <a:r>
              <a:rPr lang="en-US" baseline="-25000" dirty="0">
                <a:latin typeface="Times New Roman"/>
                <a:ea typeface="Times New Roman"/>
              </a:rPr>
              <a:t>9</a:t>
            </a:r>
            <a:r>
              <a:rPr lang="en-US" dirty="0">
                <a:latin typeface="Times New Roman"/>
                <a:ea typeface="Times New Roman"/>
              </a:rPr>
              <a:t>(Military*COMMEX)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0153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886</Words>
  <Application>Microsoft Office PowerPoint</Application>
  <PresentationFormat>On-screen Show (4:3)</PresentationFormat>
  <Paragraphs>344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Oriel</vt:lpstr>
      <vt:lpstr>Systemic Vulnerability and Sustainable Economic Growth Part 2</vt:lpstr>
      <vt:lpstr>Empirical Evidence</vt:lpstr>
      <vt:lpstr>Empirical Evidence</vt:lpstr>
      <vt:lpstr>Empirical Evidence</vt:lpstr>
      <vt:lpstr>PowerPoint Presentation</vt:lpstr>
      <vt:lpstr>PowerPoint Presentation</vt:lpstr>
      <vt:lpstr>Empirical Evidence</vt:lpstr>
      <vt:lpstr>Empirical Evidence</vt:lpstr>
      <vt:lpstr>Empirical Evidence</vt:lpstr>
      <vt:lpstr>PowerPoint Presentation</vt:lpstr>
      <vt:lpstr>PowerPoint Presentation</vt:lpstr>
      <vt:lpstr>Empirical Evidence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Systemic Vulnerability and Sustainable Economic Growth Part 2</dc:title>
  <dc:creator>Monthien</dc:creator>
  <cp:lastModifiedBy>Monthien</cp:lastModifiedBy>
  <cp:revision>8</cp:revision>
  <dcterms:created xsi:type="dcterms:W3CDTF">2015-03-24T14:28:51Z</dcterms:created>
  <dcterms:modified xsi:type="dcterms:W3CDTF">2015-03-31T09:50:23Z</dcterms:modified>
</cp:coreProperties>
</file>