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71" r:id="rId3"/>
    <p:sldId id="257" r:id="rId4"/>
    <p:sldId id="291" r:id="rId5"/>
    <p:sldId id="295" r:id="rId6"/>
    <p:sldId id="296" r:id="rId7"/>
    <p:sldId id="297" r:id="rId8"/>
    <p:sldId id="298" r:id="rId9"/>
    <p:sldId id="299" r:id="rId10"/>
    <p:sldId id="300" r:id="rId11"/>
    <p:sldId id="301" r:id="rId12"/>
    <p:sldId id="302" r:id="rId13"/>
    <p:sldId id="303" r:id="rId14"/>
    <p:sldId id="304" r:id="rId15"/>
    <p:sldId id="292" r:id="rId16"/>
    <p:sldId id="289" r:id="rId17"/>
    <p:sldId id="263" r:id="rId18"/>
    <p:sldId id="273" r:id="rId19"/>
    <p:sldId id="281" r:id="rId20"/>
    <p:sldId id="264" r:id="rId21"/>
    <p:sldId id="265" r:id="rId22"/>
    <p:sldId id="293" r:id="rId23"/>
    <p:sldId id="276" r:id="rId24"/>
    <p:sldId id="306" r:id="rId25"/>
    <p:sldId id="270" r:id="rId26"/>
    <p:sldId id="290" r:id="rId27"/>
    <p:sldId id="272" r:id="rId28"/>
    <p:sldId id="275" r:id="rId29"/>
    <p:sldId id="278" r:id="rId30"/>
    <p:sldId id="307" r:id="rId31"/>
    <p:sldId id="279" r:id="rId32"/>
    <p:sldId id="285" r:id="rId33"/>
    <p:sldId id="280" r:id="rId34"/>
    <p:sldId id="286" r:id="rId35"/>
    <p:sldId id="287" r:id="rId36"/>
    <p:sldId id="288"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C8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794" y="-348"/>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54286E-D966-46F1-B75A-3FBBFB9AFBD1}" type="doc">
      <dgm:prSet loTypeId="urn:microsoft.com/office/officeart/2005/8/layout/radial1" loCatId="relationship" qsTypeId="urn:microsoft.com/office/officeart/2005/8/quickstyle/simple1" qsCatId="simple" csTypeId="urn:microsoft.com/office/officeart/2005/8/colors/colorful2" csCatId="colorful" phldr="1"/>
      <dgm:spPr/>
      <dgm:t>
        <a:bodyPr/>
        <a:lstStyle/>
        <a:p>
          <a:endParaRPr lang="th-TH"/>
        </a:p>
      </dgm:t>
    </dgm:pt>
    <dgm:pt modelId="{22B0E92B-0CBF-45FD-856E-C0B93D43E1BE}">
      <dgm:prSet phldrT="[Text]"/>
      <dgm:spPr/>
      <dgm:t>
        <a:bodyPr/>
        <a:lstStyle/>
        <a:p>
          <a:r>
            <a:rPr lang="en-US" smtClean="0"/>
            <a:t>Treasury products</a:t>
          </a:r>
          <a:endParaRPr lang="th-TH" dirty="0"/>
        </a:p>
      </dgm:t>
    </dgm:pt>
    <dgm:pt modelId="{24AAC596-798D-47ED-A5A4-EABDB4507325}" type="parTrans" cxnId="{69F69FE9-82DE-44D9-B4D7-851900720233}">
      <dgm:prSet/>
      <dgm:spPr/>
      <dgm:t>
        <a:bodyPr/>
        <a:lstStyle/>
        <a:p>
          <a:endParaRPr lang="th-TH">
            <a:solidFill>
              <a:schemeClr val="bg1"/>
            </a:solidFill>
          </a:endParaRPr>
        </a:p>
      </dgm:t>
    </dgm:pt>
    <dgm:pt modelId="{C7BB702E-A7A2-4E8A-9179-3450EAB59EDD}" type="sibTrans" cxnId="{69F69FE9-82DE-44D9-B4D7-851900720233}">
      <dgm:prSet/>
      <dgm:spPr/>
      <dgm:t>
        <a:bodyPr/>
        <a:lstStyle/>
        <a:p>
          <a:endParaRPr lang="th-TH">
            <a:solidFill>
              <a:schemeClr val="bg1"/>
            </a:solidFill>
          </a:endParaRPr>
        </a:p>
      </dgm:t>
    </dgm:pt>
    <dgm:pt modelId="{6F112D0A-0D36-45CC-A865-FCAA248DC117}">
      <dgm:prSet phldrT="[Text]"/>
      <dgm:spPr/>
      <dgm:t>
        <a:bodyPr/>
        <a:lstStyle/>
        <a:p>
          <a:r>
            <a:rPr lang="en-US" dirty="0" smtClean="0"/>
            <a:t>Foreign Exchange Market</a:t>
          </a:r>
          <a:endParaRPr lang="th-TH" dirty="0"/>
        </a:p>
      </dgm:t>
    </dgm:pt>
    <dgm:pt modelId="{79944E37-7702-4275-B1BF-8F2C0E7671AB}" type="parTrans" cxnId="{5D314F96-C4C1-4C05-8488-24F017C95A81}">
      <dgm:prSet/>
      <dgm:spPr/>
      <dgm:t>
        <a:bodyPr/>
        <a:lstStyle/>
        <a:p>
          <a:endParaRPr lang="th-TH">
            <a:solidFill>
              <a:schemeClr val="bg1"/>
            </a:solidFill>
          </a:endParaRPr>
        </a:p>
      </dgm:t>
    </dgm:pt>
    <dgm:pt modelId="{330222B5-E8CD-4570-A586-3F8FD84F370B}" type="sibTrans" cxnId="{5D314F96-C4C1-4C05-8488-24F017C95A81}">
      <dgm:prSet/>
      <dgm:spPr/>
      <dgm:t>
        <a:bodyPr/>
        <a:lstStyle/>
        <a:p>
          <a:endParaRPr lang="th-TH">
            <a:solidFill>
              <a:schemeClr val="bg1"/>
            </a:solidFill>
          </a:endParaRPr>
        </a:p>
      </dgm:t>
    </dgm:pt>
    <dgm:pt modelId="{9B83493D-BCE7-4EEF-935A-7E725A7BD2C3}">
      <dgm:prSet phldrT="[Text]"/>
      <dgm:spPr/>
      <dgm:t>
        <a:bodyPr/>
        <a:lstStyle/>
        <a:p>
          <a:r>
            <a:rPr lang="en-US" dirty="0" smtClean="0"/>
            <a:t>Financial Market (Money + Capital)</a:t>
          </a:r>
          <a:endParaRPr lang="th-TH" dirty="0"/>
        </a:p>
      </dgm:t>
    </dgm:pt>
    <dgm:pt modelId="{F7BA5607-C047-46D4-8FF7-82C883D4EECF}" type="parTrans" cxnId="{05A56B15-D390-4E8B-B747-9D9287F8E00C}">
      <dgm:prSet/>
      <dgm:spPr/>
      <dgm:t>
        <a:bodyPr/>
        <a:lstStyle/>
        <a:p>
          <a:endParaRPr lang="th-TH">
            <a:solidFill>
              <a:schemeClr val="bg1"/>
            </a:solidFill>
          </a:endParaRPr>
        </a:p>
      </dgm:t>
    </dgm:pt>
    <dgm:pt modelId="{9090441B-9D36-405B-BA72-E6E5B2C7E78E}" type="sibTrans" cxnId="{05A56B15-D390-4E8B-B747-9D9287F8E00C}">
      <dgm:prSet/>
      <dgm:spPr/>
      <dgm:t>
        <a:bodyPr/>
        <a:lstStyle/>
        <a:p>
          <a:endParaRPr lang="th-TH">
            <a:solidFill>
              <a:schemeClr val="bg1"/>
            </a:solidFill>
          </a:endParaRPr>
        </a:p>
      </dgm:t>
    </dgm:pt>
    <dgm:pt modelId="{273E177D-CB8D-4929-B18C-4B456E8C38F8}">
      <dgm:prSet phldrT="[Text]"/>
      <dgm:spPr/>
      <dgm:t>
        <a:bodyPr/>
        <a:lstStyle/>
        <a:p>
          <a:r>
            <a:rPr lang="en-US" smtClean="0"/>
            <a:t>Primary market in equity shares</a:t>
          </a:r>
          <a:endParaRPr lang="th-TH" dirty="0"/>
        </a:p>
      </dgm:t>
    </dgm:pt>
    <dgm:pt modelId="{53692E50-330B-4BDD-BD58-0C8F946A8351}" type="parTrans" cxnId="{1C73AD93-A630-41E5-A311-B1ED93D75BAC}">
      <dgm:prSet/>
      <dgm:spPr/>
      <dgm:t>
        <a:bodyPr/>
        <a:lstStyle/>
        <a:p>
          <a:endParaRPr lang="th-TH">
            <a:solidFill>
              <a:schemeClr val="bg1"/>
            </a:solidFill>
          </a:endParaRPr>
        </a:p>
      </dgm:t>
    </dgm:pt>
    <dgm:pt modelId="{0F770BCF-2257-41BA-9D72-420DB14E0FD3}" type="sibTrans" cxnId="{1C73AD93-A630-41E5-A311-B1ED93D75BAC}">
      <dgm:prSet/>
      <dgm:spPr/>
      <dgm:t>
        <a:bodyPr/>
        <a:lstStyle/>
        <a:p>
          <a:endParaRPr lang="th-TH">
            <a:solidFill>
              <a:schemeClr val="bg1"/>
            </a:solidFill>
          </a:endParaRPr>
        </a:p>
      </dgm:t>
    </dgm:pt>
    <dgm:pt modelId="{71C79DEF-7DE7-4D9F-9A62-A7AD6B057AFD}" type="pres">
      <dgm:prSet presAssocID="{6354286E-D966-46F1-B75A-3FBBFB9AFBD1}" presName="cycle" presStyleCnt="0">
        <dgm:presLayoutVars>
          <dgm:chMax val="1"/>
          <dgm:dir/>
          <dgm:animLvl val="ctr"/>
          <dgm:resizeHandles val="exact"/>
        </dgm:presLayoutVars>
      </dgm:prSet>
      <dgm:spPr/>
      <dgm:t>
        <a:bodyPr/>
        <a:lstStyle/>
        <a:p>
          <a:endParaRPr lang="en-US"/>
        </a:p>
      </dgm:t>
    </dgm:pt>
    <dgm:pt modelId="{EE2EF243-69C9-47AC-B743-8495605A04C9}" type="pres">
      <dgm:prSet presAssocID="{22B0E92B-0CBF-45FD-856E-C0B93D43E1BE}" presName="centerShape" presStyleLbl="node0" presStyleIdx="0" presStyleCnt="1"/>
      <dgm:spPr/>
      <dgm:t>
        <a:bodyPr/>
        <a:lstStyle/>
        <a:p>
          <a:endParaRPr lang="th-TH"/>
        </a:p>
      </dgm:t>
    </dgm:pt>
    <dgm:pt modelId="{CCE0EA35-5A70-4F73-A20A-C65B844503F1}" type="pres">
      <dgm:prSet presAssocID="{79944E37-7702-4275-B1BF-8F2C0E7671AB}" presName="Name9" presStyleLbl="parChTrans1D2" presStyleIdx="0" presStyleCnt="3"/>
      <dgm:spPr/>
      <dgm:t>
        <a:bodyPr/>
        <a:lstStyle/>
        <a:p>
          <a:endParaRPr lang="en-US"/>
        </a:p>
      </dgm:t>
    </dgm:pt>
    <dgm:pt modelId="{1D41E502-BDA5-4BD7-ACA0-D242C51C9C4B}" type="pres">
      <dgm:prSet presAssocID="{79944E37-7702-4275-B1BF-8F2C0E7671AB}" presName="connTx" presStyleLbl="parChTrans1D2" presStyleIdx="0" presStyleCnt="3"/>
      <dgm:spPr/>
      <dgm:t>
        <a:bodyPr/>
        <a:lstStyle/>
        <a:p>
          <a:endParaRPr lang="en-US"/>
        </a:p>
      </dgm:t>
    </dgm:pt>
    <dgm:pt modelId="{511C3D17-8057-4838-A713-DAA032BC23B8}" type="pres">
      <dgm:prSet presAssocID="{6F112D0A-0D36-45CC-A865-FCAA248DC117}" presName="node" presStyleLbl="node1" presStyleIdx="0" presStyleCnt="3">
        <dgm:presLayoutVars>
          <dgm:bulletEnabled val="1"/>
        </dgm:presLayoutVars>
      </dgm:prSet>
      <dgm:spPr/>
      <dgm:t>
        <a:bodyPr/>
        <a:lstStyle/>
        <a:p>
          <a:endParaRPr lang="th-TH"/>
        </a:p>
      </dgm:t>
    </dgm:pt>
    <dgm:pt modelId="{941ADB21-F68A-4003-A813-1874AEB81921}" type="pres">
      <dgm:prSet presAssocID="{F7BA5607-C047-46D4-8FF7-82C883D4EECF}" presName="Name9" presStyleLbl="parChTrans1D2" presStyleIdx="1" presStyleCnt="3"/>
      <dgm:spPr/>
      <dgm:t>
        <a:bodyPr/>
        <a:lstStyle/>
        <a:p>
          <a:endParaRPr lang="en-US"/>
        </a:p>
      </dgm:t>
    </dgm:pt>
    <dgm:pt modelId="{E40023EE-B7A5-49E0-9864-432EAFD3589C}" type="pres">
      <dgm:prSet presAssocID="{F7BA5607-C047-46D4-8FF7-82C883D4EECF}" presName="connTx" presStyleLbl="parChTrans1D2" presStyleIdx="1" presStyleCnt="3"/>
      <dgm:spPr/>
      <dgm:t>
        <a:bodyPr/>
        <a:lstStyle/>
        <a:p>
          <a:endParaRPr lang="en-US"/>
        </a:p>
      </dgm:t>
    </dgm:pt>
    <dgm:pt modelId="{2F47E22C-4183-4ABE-9A2D-162D9F62C39E}" type="pres">
      <dgm:prSet presAssocID="{9B83493D-BCE7-4EEF-935A-7E725A7BD2C3}" presName="node" presStyleLbl="node1" presStyleIdx="1" presStyleCnt="3">
        <dgm:presLayoutVars>
          <dgm:bulletEnabled val="1"/>
        </dgm:presLayoutVars>
      </dgm:prSet>
      <dgm:spPr/>
      <dgm:t>
        <a:bodyPr/>
        <a:lstStyle/>
        <a:p>
          <a:endParaRPr lang="en-US"/>
        </a:p>
      </dgm:t>
    </dgm:pt>
    <dgm:pt modelId="{4961A4F6-4259-454F-9877-B5DA53FF4F4F}" type="pres">
      <dgm:prSet presAssocID="{53692E50-330B-4BDD-BD58-0C8F946A8351}" presName="Name9" presStyleLbl="parChTrans1D2" presStyleIdx="2" presStyleCnt="3"/>
      <dgm:spPr/>
      <dgm:t>
        <a:bodyPr/>
        <a:lstStyle/>
        <a:p>
          <a:endParaRPr lang="en-US"/>
        </a:p>
      </dgm:t>
    </dgm:pt>
    <dgm:pt modelId="{8DDFB824-577D-434D-B099-14A5E59E486D}" type="pres">
      <dgm:prSet presAssocID="{53692E50-330B-4BDD-BD58-0C8F946A8351}" presName="connTx" presStyleLbl="parChTrans1D2" presStyleIdx="2" presStyleCnt="3"/>
      <dgm:spPr/>
      <dgm:t>
        <a:bodyPr/>
        <a:lstStyle/>
        <a:p>
          <a:endParaRPr lang="en-US"/>
        </a:p>
      </dgm:t>
    </dgm:pt>
    <dgm:pt modelId="{BA8E1FB2-234E-4CAD-B744-F07633D908DB}" type="pres">
      <dgm:prSet presAssocID="{273E177D-CB8D-4929-B18C-4B456E8C38F8}" presName="node" presStyleLbl="node1" presStyleIdx="2" presStyleCnt="3">
        <dgm:presLayoutVars>
          <dgm:bulletEnabled val="1"/>
        </dgm:presLayoutVars>
      </dgm:prSet>
      <dgm:spPr/>
      <dgm:t>
        <a:bodyPr/>
        <a:lstStyle/>
        <a:p>
          <a:endParaRPr lang="th-TH"/>
        </a:p>
      </dgm:t>
    </dgm:pt>
  </dgm:ptLst>
  <dgm:cxnLst>
    <dgm:cxn modelId="{EC95BFAB-9E23-4147-A1C5-065E3F0672F5}" type="presOf" srcId="{273E177D-CB8D-4929-B18C-4B456E8C38F8}" destId="{BA8E1FB2-234E-4CAD-B744-F07633D908DB}" srcOrd="0" destOrd="0" presId="urn:microsoft.com/office/officeart/2005/8/layout/radial1"/>
    <dgm:cxn modelId="{5D314F96-C4C1-4C05-8488-24F017C95A81}" srcId="{22B0E92B-0CBF-45FD-856E-C0B93D43E1BE}" destId="{6F112D0A-0D36-45CC-A865-FCAA248DC117}" srcOrd="0" destOrd="0" parTransId="{79944E37-7702-4275-B1BF-8F2C0E7671AB}" sibTransId="{330222B5-E8CD-4570-A586-3F8FD84F370B}"/>
    <dgm:cxn modelId="{D6C52E4A-EB75-410C-8527-86AF7CDFFA4E}" type="presOf" srcId="{53692E50-330B-4BDD-BD58-0C8F946A8351}" destId="{8DDFB824-577D-434D-B099-14A5E59E486D}" srcOrd="1" destOrd="0" presId="urn:microsoft.com/office/officeart/2005/8/layout/radial1"/>
    <dgm:cxn modelId="{0CC49C42-DA0A-4C94-9E00-E06205411F54}" type="presOf" srcId="{6F112D0A-0D36-45CC-A865-FCAA248DC117}" destId="{511C3D17-8057-4838-A713-DAA032BC23B8}" srcOrd="0" destOrd="0" presId="urn:microsoft.com/office/officeart/2005/8/layout/radial1"/>
    <dgm:cxn modelId="{69F69FE9-82DE-44D9-B4D7-851900720233}" srcId="{6354286E-D966-46F1-B75A-3FBBFB9AFBD1}" destId="{22B0E92B-0CBF-45FD-856E-C0B93D43E1BE}" srcOrd="0" destOrd="0" parTransId="{24AAC596-798D-47ED-A5A4-EABDB4507325}" sibTransId="{C7BB702E-A7A2-4E8A-9179-3450EAB59EDD}"/>
    <dgm:cxn modelId="{5F446F29-5909-4CE0-AD0D-5AE7E55DD932}" type="presOf" srcId="{6354286E-D966-46F1-B75A-3FBBFB9AFBD1}" destId="{71C79DEF-7DE7-4D9F-9A62-A7AD6B057AFD}" srcOrd="0" destOrd="0" presId="urn:microsoft.com/office/officeart/2005/8/layout/radial1"/>
    <dgm:cxn modelId="{EAFBB354-F6A8-439B-B08F-1E733F0D0F1E}" type="presOf" srcId="{F7BA5607-C047-46D4-8FF7-82C883D4EECF}" destId="{941ADB21-F68A-4003-A813-1874AEB81921}" srcOrd="0" destOrd="0" presId="urn:microsoft.com/office/officeart/2005/8/layout/radial1"/>
    <dgm:cxn modelId="{83DAC67C-3491-46EE-B5B9-39C8B4217FC5}" type="presOf" srcId="{F7BA5607-C047-46D4-8FF7-82C883D4EECF}" destId="{E40023EE-B7A5-49E0-9864-432EAFD3589C}" srcOrd="1" destOrd="0" presId="urn:microsoft.com/office/officeart/2005/8/layout/radial1"/>
    <dgm:cxn modelId="{96BB2A02-D58D-42CC-8636-2E710D23CC9C}" type="presOf" srcId="{79944E37-7702-4275-B1BF-8F2C0E7671AB}" destId="{1D41E502-BDA5-4BD7-ACA0-D242C51C9C4B}" srcOrd="1" destOrd="0" presId="urn:microsoft.com/office/officeart/2005/8/layout/radial1"/>
    <dgm:cxn modelId="{5DE704F2-9FFA-46AA-92FE-34C0C42F46DF}" type="presOf" srcId="{53692E50-330B-4BDD-BD58-0C8F946A8351}" destId="{4961A4F6-4259-454F-9877-B5DA53FF4F4F}" srcOrd="0" destOrd="0" presId="urn:microsoft.com/office/officeart/2005/8/layout/radial1"/>
    <dgm:cxn modelId="{EFA1945C-E833-4936-B689-AAA2CA0358A7}" type="presOf" srcId="{9B83493D-BCE7-4EEF-935A-7E725A7BD2C3}" destId="{2F47E22C-4183-4ABE-9A2D-162D9F62C39E}" srcOrd="0" destOrd="0" presId="urn:microsoft.com/office/officeart/2005/8/layout/radial1"/>
    <dgm:cxn modelId="{30CC24BF-C318-4B9F-B97E-929286FB21FC}" type="presOf" srcId="{79944E37-7702-4275-B1BF-8F2C0E7671AB}" destId="{CCE0EA35-5A70-4F73-A20A-C65B844503F1}" srcOrd="0" destOrd="0" presId="urn:microsoft.com/office/officeart/2005/8/layout/radial1"/>
    <dgm:cxn modelId="{1C73AD93-A630-41E5-A311-B1ED93D75BAC}" srcId="{22B0E92B-0CBF-45FD-856E-C0B93D43E1BE}" destId="{273E177D-CB8D-4929-B18C-4B456E8C38F8}" srcOrd="2" destOrd="0" parTransId="{53692E50-330B-4BDD-BD58-0C8F946A8351}" sibTransId="{0F770BCF-2257-41BA-9D72-420DB14E0FD3}"/>
    <dgm:cxn modelId="{05A56B15-D390-4E8B-B747-9D9287F8E00C}" srcId="{22B0E92B-0CBF-45FD-856E-C0B93D43E1BE}" destId="{9B83493D-BCE7-4EEF-935A-7E725A7BD2C3}" srcOrd="1" destOrd="0" parTransId="{F7BA5607-C047-46D4-8FF7-82C883D4EECF}" sibTransId="{9090441B-9D36-405B-BA72-E6E5B2C7E78E}"/>
    <dgm:cxn modelId="{F88EA498-109A-4BC2-9AD7-00E84F0AF333}" type="presOf" srcId="{22B0E92B-0CBF-45FD-856E-C0B93D43E1BE}" destId="{EE2EF243-69C9-47AC-B743-8495605A04C9}" srcOrd="0" destOrd="0" presId="urn:microsoft.com/office/officeart/2005/8/layout/radial1"/>
    <dgm:cxn modelId="{3DECE129-1253-46C3-81DA-6E00685D13C1}" type="presParOf" srcId="{71C79DEF-7DE7-4D9F-9A62-A7AD6B057AFD}" destId="{EE2EF243-69C9-47AC-B743-8495605A04C9}" srcOrd="0" destOrd="0" presId="urn:microsoft.com/office/officeart/2005/8/layout/radial1"/>
    <dgm:cxn modelId="{63F9EEAF-897F-4F53-B48B-2AF9F3EE4D69}" type="presParOf" srcId="{71C79DEF-7DE7-4D9F-9A62-A7AD6B057AFD}" destId="{CCE0EA35-5A70-4F73-A20A-C65B844503F1}" srcOrd="1" destOrd="0" presId="urn:microsoft.com/office/officeart/2005/8/layout/radial1"/>
    <dgm:cxn modelId="{09412630-00B0-4335-8B09-81C76D43F3E8}" type="presParOf" srcId="{CCE0EA35-5A70-4F73-A20A-C65B844503F1}" destId="{1D41E502-BDA5-4BD7-ACA0-D242C51C9C4B}" srcOrd="0" destOrd="0" presId="urn:microsoft.com/office/officeart/2005/8/layout/radial1"/>
    <dgm:cxn modelId="{9744616D-453B-41D7-A338-4705F4E911A6}" type="presParOf" srcId="{71C79DEF-7DE7-4D9F-9A62-A7AD6B057AFD}" destId="{511C3D17-8057-4838-A713-DAA032BC23B8}" srcOrd="2" destOrd="0" presId="urn:microsoft.com/office/officeart/2005/8/layout/radial1"/>
    <dgm:cxn modelId="{2646D8D4-4638-4A00-8FB7-8F473D08C602}" type="presParOf" srcId="{71C79DEF-7DE7-4D9F-9A62-A7AD6B057AFD}" destId="{941ADB21-F68A-4003-A813-1874AEB81921}" srcOrd="3" destOrd="0" presId="urn:microsoft.com/office/officeart/2005/8/layout/radial1"/>
    <dgm:cxn modelId="{1752B205-DB2F-41BF-9807-FB28A5FFE2D7}" type="presParOf" srcId="{941ADB21-F68A-4003-A813-1874AEB81921}" destId="{E40023EE-B7A5-49E0-9864-432EAFD3589C}" srcOrd="0" destOrd="0" presId="urn:microsoft.com/office/officeart/2005/8/layout/radial1"/>
    <dgm:cxn modelId="{0C1F8266-AAC9-4909-8B02-0558CC52D094}" type="presParOf" srcId="{71C79DEF-7DE7-4D9F-9A62-A7AD6B057AFD}" destId="{2F47E22C-4183-4ABE-9A2D-162D9F62C39E}" srcOrd="4" destOrd="0" presId="urn:microsoft.com/office/officeart/2005/8/layout/radial1"/>
    <dgm:cxn modelId="{07495C62-3BF5-4FD9-AC66-F22A56ED1728}" type="presParOf" srcId="{71C79DEF-7DE7-4D9F-9A62-A7AD6B057AFD}" destId="{4961A4F6-4259-454F-9877-B5DA53FF4F4F}" srcOrd="5" destOrd="0" presId="urn:microsoft.com/office/officeart/2005/8/layout/radial1"/>
    <dgm:cxn modelId="{B7616382-6121-4027-A92D-5766AEEDA82D}" type="presParOf" srcId="{4961A4F6-4259-454F-9877-B5DA53FF4F4F}" destId="{8DDFB824-577D-434D-B099-14A5E59E486D}" srcOrd="0" destOrd="0" presId="urn:microsoft.com/office/officeart/2005/8/layout/radial1"/>
    <dgm:cxn modelId="{3FE59D67-5612-49B8-ABC5-570D78476E86}" type="presParOf" srcId="{71C79DEF-7DE7-4D9F-9A62-A7AD6B057AFD}" destId="{BA8E1FB2-234E-4CAD-B744-F07633D908DB}"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54286E-D966-46F1-B75A-3FBBFB9AFBD1}" type="doc">
      <dgm:prSet loTypeId="urn:microsoft.com/office/officeart/2005/8/layout/radial1" loCatId="relationship" qsTypeId="urn:microsoft.com/office/officeart/2005/8/quickstyle/simple1" qsCatId="simple" csTypeId="urn:microsoft.com/office/officeart/2005/8/colors/colorful2" csCatId="colorful" phldr="1"/>
      <dgm:spPr/>
      <dgm:t>
        <a:bodyPr/>
        <a:lstStyle/>
        <a:p>
          <a:endParaRPr lang="th-TH"/>
        </a:p>
      </dgm:t>
    </dgm:pt>
    <dgm:pt modelId="{22B0E92B-0CBF-45FD-856E-C0B93D43E1BE}">
      <dgm:prSet phldrT="[Text]"/>
      <dgm:spPr/>
      <dgm:t>
        <a:bodyPr/>
        <a:lstStyle/>
        <a:p>
          <a:r>
            <a:rPr lang="en-US" smtClean="0"/>
            <a:t>Treasury products</a:t>
          </a:r>
          <a:endParaRPr lang="th-TH" dirty="0"/>
        </a:p>
      </dgm:t>
    </dgm:pt>
    <dgm:pt modelId="{24AAC596-798D-47ED-A5A4-EABDB4507325}" type="parTrans" cxnId="{69F69FE9-82DE-44D9-B4D7-851900720233}">
      <dgm:prSet/>
      <dgm:spPr/>
      <dgm:t>
        <a:bodyPr/>
        <a:lstStyle/>
        <a:p>
          <a:endParaRPr lang="th-TH">
            <a:solidFill>
              <a:schemeClr val="bg1"/>
            </a:solidFill>
          </a:endParaRPr>
        </a:p>
      </dgm:t>
    </dgm:pt>
    <dgm:pt modelId="{C7BB702E-A7A2-4E8A-9179-3450EAB59EDD}" type="sibTrans" cxnId="{69F69FE9-82DE-44D9-B4D7-851900720233}">
      <dgm:prSet/>
      <dgm:spPr/>
      <dgm:t>
        <a:bodyPr/>
        <a:lstStyle/>
        <a:p>
          <a:endParaRPr lang="th-TH">
            <a:solidFill>
              <a:schemeClr val="bg1"/>
            </a:solidFill>
          </a:endParaRPr>
        </a:p>
      </dgm:t>
    </dgm:pt>
    <dgm:pt modelId="{6F112D0A-0D36-45CC-A865-FCAA248DC117}">
      <dgm:prSet phldrT="[Text]"/>
      <dgm:spPr/>
      <dgm:t>
        <a:bodyPr/>
        <a:lstStyle/>
        <a:p>
          <a:r>
            <a:rPr lang="en-US" dirty="0" smtClean="0"/>
            <a:t>Foreign Exchange Market</a:t>
          </a:r>
          <a:endParaRPr lang="th-TH" dirty="0"/>
        </a:p>
      </dgm:t>
    </dgm:pt>
    <dgm:pt modelId="{79944E37-7702-4275-B1BF-8F2C0E7671AB}" type="parTrans" cxnId="{5D314F96-C4C1-4C05-8488-24F017C95A81}">
      <dgm:prSet/>
      <dgm:spPr/>
      <dgm:t>
        <a:bodyPr/>
        <a:lstStyle/>
        <a:p>
          <a:endParaRPr lang="th-TH">
            <a:solidFill>
              <a:schemeClr val="bg1"/>
            </a:solidFill>
          </a:endParaRPr>
        </a:p>
      </dgm:t>
    </dgm:pt>
    <dgm:pt modelId="{330222B5-E8CD-4570-A586-3F8FD84F370B}" type="sibTrans" cxnId="{5D314F96-C4C1-4C05-8488-24F017C95A81}">
      <dgm:prSet/>
      <dgm:spPr/>
      <dgm:t>
        <a:bodyPr/>
        <a:lstStyle/>
        <a:p>
          <a:endParaRPr lang="th-TH">
            <a:solidFill>
              <a:schemeClr val="bg1"/>
            </a:solidFill>
          </a:endParaRPr>
        </a:p>
      </dgm:t>
    </dgm:pt>
    <dgm:pt modelId="{9B83493D-BCE7-4EEF-935A-7E725A7BD2C3}">
      <dgm:prSet phldrT="[Text]"/>
      <dgm:spPr/>
      <dgm:t>
        <a:bodyPr/>
        <a:lstStyle/>
        <a:p>
          <a:r>
            <a:rPr lang="en-US" dirty="0" smtClean="0"/>
            <a:t>Financial Market (Money + Capital)</a:t>
          </a:r>
          <a:endParaRPr lang="th-TH" dirty="0"/>
        </a:p>
      </dgm:t>
    </dgm:pt>
    <dgm:pt modelId="{F7BA5607-C047-46D4-8FF7-82C883D4EECF}" type="parTrans" cxnId="{05A56B15-D390-4E8B-B747-9D9287F8E00C}">
      <dgm:prSet/>
      <dgm:spPr/>
      <dgm:t>
        <a:bodyPr/>
        <a:lstStyle/>
        <a:p>
          <a:endParaRPr lang="th-TH">
            <a:solidFill>
              <a:schemeClr val="bg1"/>
            </a:solidFill>
          </a:endParaRPr>
        </a:p>
      </dgm:t>
    </dgm:pt>
    <dgm:pt modelId="{9090441B-9D36-405B-BA72-E6E5B2C7E78E}" type="sibTrans" cxnId="{05A56B15-D390-4E8B-B747-9D9287F8E00C}">
      <dgm:prSet/>
      <dgm:spPr/>
      <dgm:t>
        <a:bodyPr/>
        <a:lstStyle/>
        <a:p>
          <a:endParaRPr lang="th-TH">
            <a:solidFill>
              <a:schemeClr val="bg1"/>
            </a:solidFill>
          </a:endParaRPr>
        </a:p>
      </dgm:t>
    </dgm:pt>
    <dgm:pt modelId="{273E177D-CB8D-4929-B18C-4B456E8C38F8}">
      <dgm:prSet phldrT="[Text]"/>
      <dgm:spPr/>
      <dgm:t>
        <a:bodyPr/>
        <a:lstStyle/>
        <a:p>
          <a:r>
            <a:rPr lang="en-US" smtClean="0"/>
            <a:t>Primary market in equity shares</a:t>
          </a:r>
          <a:endParaRPr lang="th-TH" dirty="0"/>
        </a:p>
      </dgm:t>
    </dgm:pt>
    <dgm:pt modelId="{53692E50-330B-4BDD-BD58-0C8F946A8351}" type="parTrans" cxnId="{1C73AD93-A630-41E5-A311-B1ED93D75BAC}">
      <dgm:prSet/>
      <dgm:spPr/>
      <dgm:t>
        <a:bodyPr/>
        <a:lstStyle/>
        <a:p>
          <a:endParaRPr lang="th-TH">
            <a:solidFill>
              <a:schemeClr val="bg1"/>
            </a:solidFill>
          </a:endParaRPr>
        </a:p>
      </dgm:t>
    </dgm:pt>
    <dgm:pt modelId="{0F770BCF-2257-41BA-9D72-420DB14E0FD3}" type="sibTrans" cxnId="{1C73AD93-A630-41E5-A311-B1ED93D75BAC}">
      <dgm:prSet/>
      <dgm:spPr/>
      <dgm:t>
        <a:bodyPr/>
        <a:lstStyle/>
        <a:p>
          <a:endParaRPr lang="th-TH">
            <a:solidFill>
              <a:schemeClr val="bg1"/>
            </a:solidFill>
          </a:endParaRPr>
        </a:p>
      </dgm:t>
    </dgm:pt>
    <dgm:pt modelId="{71C79DEF-7DE7-4D9F-9A62-A7AD6B057AFD}" type="pres">
      <dgm:prSet presAssocID="{6354286E-D966-46F1-B75A-3FBBFB9AFBD1}" presName="cycle" presStyleCnt="0">
        <dgm:presLayoutVars>
          <dgm:chMax val="1"/>
          <dgm:dir/>
          <dgm:animLvl val="ctr"/>
          <dgm:resizeHandles val="exact"/>
        </dgm:presLayoutVars>
      </dgm:prSet>
      <dgm:spPr/>
      <dgm:t>
        <a:bodyPr/>
        <a:lstStyle/>
        <a:p>
          <a:endParaRPr lang="en-US"/>
        </a:p>
      </dgm:t>
    </dgm:pt>
    <dgm:pt modelId="{EE2EF243-69C9-47AC-B743-8495605A04C9}" type="pres">
      <dgm:prSet presAssocID="{22B0E92B-0CBF-45FD-856E-C0B93D43E1BE}" presName="centerShape" presStyleLbl="node0" presStyleIdx="0" presStyleCnt="1"/>
      <dgm:spPr/>
      <dgm:t>
        <a:bodyPr/>
        <a:lstStyle/>
        <a:p>
          <a:endParaRPr lang="th-TH"/>
        </a:p>
      </dgm:t>
    </dgm:pt>
    <dgm:pt modelId="{CCE0EA35-5A70-4F73-A20A-C65B844503F1}" type="pres">
      <dgm:prSet presAssocID="{79944E37-7702-4275-B1BF-8F2C0E7671AB}" presName="Name9" presStyleLbl="parChTrans1D2" presStyleIdx="0" presStyleCnt="3"/>
      <dgm:spPr/>
      <dgm:t>
        <a:bodyPr/>
        <a:lstStyle/>
        <a:p>
          <a:endParaRPr lang="en-US"/>
        </a:p>
      </dgm:t>
    </dgm:pt>
    <dgm:pt modelId="{1D41E502-BDA5-4BD7-ACA0-D242C51C9C4B}" type="pres">
      <dgm:prSet presAssocID="{79944E37-7702-4275-B1BF-8F2C0E7671AB}" presName="connTx" presStyleLbl="parChTrans1D2" presStyleIdx="0" presStyleCnt="3"/>
      <dgm:spPr/>
      <dgm:t>
        <a:bodyPr/>
        <a:lstStyle/>
        <a:p>
          <a:endParaRPr lang="en-US"/>
        </a:p>
      </dgm:t>
    </dgm:pt>
    <dgm:pt modelId="{511C3D17-8057-4838-A713-DAA032BC23B8}" type="pres">
      <dgm:prSet presAssocID="{6F112D0A-0D36-45CC-A865-FCAA248DC117}" presName="node" presStyleLbl="node1" presStyleIdx="0" presStyleCnt="3">
        <dgm:presLayoutVars>
          <dgm:bulletEnabled val="1"/>
        </dgm:presLayoutVars>
      </dgm:prSet>
      <dgm:spPr/>
      <dgm:t>
        <a:bodyPr/>
        <a:lstStyle/>
        <a:p>
          <a:endParaRPr lang="th-TH"/>
        </a:p>
      </dgm:t>
    </dgm:pt>
    <dgm:pt modelId="{941ADB21-F68A-4003-A813-1874AEB81921}" type="pres">
      <dgm:prSet presAssocID="{F7BA5607-C047-46D4-8FF7-82C883D4EECF}" presName="Name9" presStyleLbl="parChTrans1D2" presStyleIdx="1" presStyleCnt="3"/>
      <dgm:spPr/>
      <dgm:t>
        <a:bodyPr/>
        <a:lstStyle/>
        <a:p>
          <a:endParaRPr lang="en-US"/>
        </a:p>
      </dgm:t>
    </dgm:pt>
    <dgm:pt modelId="{E40023EE-B7A5-49E0-9864-432EAFD3589C}" type="pres">
      <dgm:prSet presAssocID="{F7BA5607-C047-46D4-8FF7-82C883D4EECF}" presName="connTx" presStyleLbl="parChTrans1D2" presStyleIdx="1" presStyleCnt="3"/>
      <dgm:spPr/>
      <dgm:t>
        <a:bodyPr/>
        <a:lstStyle/>
        <a:p>
          <a:endParaRPr lang="en-US"/>
        </a:p>
      </dgm:t>
    </dgm:pt>
    <dgm:pt modelId="{2F47E22C-4183-4ABE-9A2D-162D9F62C39E}" type="pres">
      <dgm:prSet presAssocID="{9B83493D-BCE7-4EEF-935A-7E725A7BD2C3}" presName="node" presStyleLbl="node1" presStyleIdx="1" presStyleCnt="3">
        <dgm:presLayoutVars>
          <dgm:bulletEnabled val="1"/>
        </dgm:presLayoutVars>
      </dgm:prSet>
      <dgm:spPr/>
      <dgm:t>
        <a:bodyPr/>
        <a:lstStyle/>
        <a:p>
          <a:endParaRPr lang="en-US"/>
        </a:p>
      </dgm:t>
    </dgm:pt>
    <dgm:pt modelId="{4961A4F6-4259-454F-9877-B5DA53FF4F4F}" type="pres">
      <dgm:prSet presAssocID="{53692E50-330B-4BDD-BD58-0C8F946A8351}" presName="Name9" presStyleLbl="parChTrans1D2" presStyleIdx="2" presStyleCnt="3"/>
      <dgm:spPr/>
      <dgm:t>
        <a:bodyPr/>
        <a:lstStyle/>
        <a:p>
          <a:endParaRPr lang="en-US"/>
        </a:p>
      </dgm:t>
    </dgm:pt>
    <dgm:pt modelId="{8DDFB824-577D-434D-B099-14A5E59E486D}" type="pres">
      <dgm:prSet presAssocID="{53692E50-330B-4BDD-BD58-0C8F946A8351}" presName="connTx" presStyleLbl="parChTrans1D2" presStyleIdx="2" presStyleCnt="3"/>
      <dgm:spPr/>
      <dgm:t>
        <a:bodyPr/>
        <a:lstStyle/>
        <a:p>
          <a:endParaRPr lang="en-US"/>
        </a:p>
      </dgm:t>
    </dgm:pt>
    <dgm:pt modelId="{BA8E1FB2-234E-4CAD-B744-F07633D908DB}" type="pres">
      <dgm:prSet presAssocID="{273E177D-CB8D-4929-B18C-4B456E8C38F8}" presName="node" presStyleLbl="node1" presStyleIdx="2" presStyleCnt="3">
        <dgm:presLayoutVars>
          <dgm:bulletEnabled val="1"/>
        </dgm:presLayoutVars>
      </dgm:prSet>
      <dgm:spPr/>
      <dgm:t>
        <a:bodyPr/>
        <a:lstStyle/>
        <a:p>
          <a:endParaRPr lang="th-TH"/>
        </a:p>
      </dgm:t>
    </dgm:pt>
  </dgm:ptLst>
  <dgm:cxnLst>
    <dgm:cxn modelId="{5D314F96-C4C1-4C05-8488-24F017C95A81}" srcId="{22B0E92B-0CBF-45FD-856E-C0B93D43E1BE}" destId="{6F112D0A-0D36-45CC-A865-FCAA248DC117}" srcOrd="0" destOrd="0" parTransId="{79944E37-7702-4275-B1BF-8F2C0E7671AB}" sibTransId="{330222B5-E8CD-4570-A586-3F8FD84F370B}"/>
    <dgm:cxn modelId="{BADB54E3-2E35-8B4E-84CB-5EA94625F9BA}" type="presOf" srcId="{22B0E92B-0CBF-45FD-856E-C0B93D43E1BE}" destId="{EE2EF243-69C9-47AC-B743-8495605A04C9}" srcOrd="0" destOrd="0" presId="urn:microsoft.com/office/officeart/2005/8/layout/radial1"/>
    <dgm:cxn modelId="{4A69A01A-5A8B-0F49-8C8E-8AA06DD5206C}" type="presOf" srcId="{F7BA5607-C047-46D4-8FF7-82C883D4EECF}" destId="{E40023EE-B7A5-49E0-9864-432EAFD3589C}" srcOrd="1" destOrd="0" presId="urn:microsoft.com/office/officeart/2005/8/layout/radial1"/>
    <dgm:cxn modelId="{B3933794-103E-474D-B386-9859BF2DD482}" type="presOf" srcId="{79944E37-7702-4275-B1BF-8F2C0E7671AB}" destId="{CCE0EA35-5A70-4F73-A20A-C65B844503F1}" srcOrd="0" destOrd="0" presId="urn:microsoft.com/office/officeart/2005/8/layout/radial1"/>
    <dgm:cxn modelId="{A13FC2E9-C5EC-1D4B-BF53-52422AB63E9D}" type="presOf" srcId="{9B83493D-BCE7-4EEF-935A-7E725A7BD2C3}" destId="{2F47E22C-4183-4ABE-9A2D-162D9F62C39E}" srcOrd="0" destOrd="0" presId="urn:microsoft.com/office/officeart/2005/8/layout/radial1"/>
    <dgm:cxn modelId="{CCC66ACE-3F76-1D46-932C-96508802567E}" type="presOf" srcId="{F7BA5607-C047-46D4-8FF7-82C883D4EECF}" destId="{941ADB21-F68A-4003-A813-1874AEB81921}" srcOrd="0" destOrd="0" presId="urn:microsoft.com/office/officeart/2005/8/layout/radial1"/>
    <dgm:cxn modelId="{69F69FE9-82DE-44D9-B4D7-851900720233}" srcId="{6354286E-D966-46F1-B75A-3FBBFB9AFBD1}" destId="{22B0E92B-0CBF-45FD-856E-C0B93D43E1BE}" srcOrd="0" destOrd="0" parTransId="{24AAC596-798D-47ED-A5A4-EABDB4507325}" sibTransId="{C7BB702E-A7A2-4E8A-9179-3450EAB59EDD}"/>
    <dgm:cxn modelId="{7F1557DF-49D6-964F-8D51-19BE525DC0DD}" type="presOf" srcId="{6354286E-D966-46F1-B75A-3FBBFB9AFBD1}" destId="{71C79DEF-7DE7-4D9F-9A62-A7AD6B057AFD}" srcOrd="0" destOrd="0" presId="urn:microsoft.com/office/officeart/2005/8/layout/radial1"/>
    <dgm:cxn modelId="{01324284-0D11-EC4A-B2BF-35D1CAC36AFC}" type="presOf" srcId="{6F112D0A-0D36-45CC-A865-FCAA248DC117}" destId="{511C3D17-8057-4838-A713-DAA032BC23B8}" srcOrd="0" destOrd="0" presId="urn:microsoft.com/office/officeart/2005/8/layout/radial1"/>
    <dgm:cxn modelId="{E8E37E93-4B6F-D148-B081-456781AA5A78}" type="presOf" srcId="{79944E37-7702-4275-B1BF-8F2C0E7671AB}" destId="{1D41E502-BDA5-4BD7-ACA0-D242C51C9C4B}" srcOrd="1" destOrd="0" presId="urn:microsoft.com/office/officeart/2005/8/layout/radial1"/>
    <dgm:cxn modelId="{24A90CB4-E945-9043-B998-6414F139309C}" type="presOf" srcId="{53692E50-330B-4BDD-BD58-0C8F946A8351}" destId="{4961A4F6-4259-454F-9877-B5DA53FF4F4F}" srcOrd="0" destOrd="0" presId="urn:microsoft.com/office/officeart/2005/8/layout/radial1"/>
    <dgm:cxn modelId="{1C73AD93-A630-41E5-A311-B1ED93D75BAC}" srcId="{22B0E92B-0CBF-45FD-856E-C0B93D43E1BE}" destId="{273E177D-CB8D-4929-B18C-4B456E8C38F8}" srcOrd="2" destOrd="0" parTransId="{53692E50-330B-4BDD-BD58-0C8F946A8351}" sibTransId="{0F770BCF-2257-41BA-9D72-420DB14E0FD3}"/>
    <dgm:cxn modelId="{F6D1AFBD-A95F-5B41-B73C-42E8FD9E9D81}" type="presOf" srcId="{53692E50-330B-4BDD-BD58-0C8F946A8351}" destId="{8DDFB824-577D-434D-B099-14A5E59E486D}" srcOrd="1" destOrd="0" presId="urn:microsoft.com/office/officeart/2005/8/layout/radial1"/>
    <dgm:cxn modelId="{05A56B15-D390-4E8B-B747-9D9287F8E00C}" srcId="{22B0E92B-0CBF-45FD-856E-C0B93D43E1BE}" destId="{9B83493D-BCE7-4EEF-935A-7E725A7BD2C3}" srcOrd="1" destOrd="0" parTransId="{F7BA5607-C047-46D4-8FF7-82C883D4EECF}" sibTransId="{9090441B-9D36-405B-BA72-E6E5B2C7E78E}"/>
    <dgm:cxn modelId="{CD73DECB-D0E5-8849-8190-F44BB711F90E}" type="presOf" srcId="{273E177D-CB8D-4929-B18C-4B456E8C38F8}" destId="{BA8E1FB2-234E-4CAD-B744-F07633D908DB}" srcOrd="0" destOrd="0" presId="urn:microsoft.com/office/officeart/2005/8/layout/radial1"/>
    <dgm:cxn modelId="{8B35661D-E9C4-5E41-BE76-B05FB3F64BA9}" type="presParOf" srcId="{71C79DEF-7DE7-4D9F-9A62-A7AD6B057AFD}" destId="{EE2EF243-69C9-47AC-B743-8495605A04C9}" srcOrd="0" destOrd="0" presId="urn:microsoft.com/office/officeart/2005/8/layout/radial1"/>
    <dgm:cxn modelId="{8A5C17EC-8F8C-804A-9EBB-78BEDE9B0A83}" type="presParOf" srcId="{71C79DEF-7DE7-4D9F-9A62-A7AD6B057AFD}" destId="{CCE0EA35-5A70-4F73-A20A-C65B844503F1}" srcOrd="1" destOrd="0" presId="urn:microsoft.com/office/officeart/2005/8/layout/radial1"/>
    <dgm:cxn modelId="{CEA6014A-B847-CB43-A4A3-C17DEB6E8F87}" type="presParOf" srcId="{CCE0EA35-5A70-4F73-A20A-C65B844503F1}" destId="{1D41E502-BDA5-4BD7-ACA0-D242C51C9C4B}" srcOrd="0" destOrd="0" presId="urn:microsoft.com/office/officeart/2005/8/layout/radial1"/>
    <dgm:cxn modelId="{508371FF-E21F-1544-B077-C6F253E65A78}" type="presParOf" srcId="{71C79DEF-7DE7-4D9F-9A62-A7AD6B057AFD}" destId="{511C3D17-8057-4838-A713-DAA032BC23B8}" srcOrd="2" destOrd="0" presId="urn:microsoft.com/office/officeart/2005/8/layout/radial1"/>
    <dgm:cxn modelId="{7D8568EF-3506-984C-822C-30358733C21B}" type="presParOf" srcId="{71C79DEF-7DE7-4D9F-9A62-A7AD6B057AFD}" destId="{941ADB21-F68A-4003-A813-1874AEB81921}" srcOrd="3" destOrd="0" presId="urn:microsoft.com/office/officeart/2005/8/layout/radial1"/>
    <dgm:cxn modelId="{F1113D25-ED0B-CA47-8BCA-1A700E7FAFF0}" type="presParOf" srcId="{941ADB21-F68A-4003-A813-1874AEB81921}" destId="{E40023EE-B7A5-49E0-9864-432EAFD3589C}" srcOrd="0" destOrd="0" presId="urn:microsoft.com/office/officeart/2005/8/layout/radial1"/>
    <dgm:cxn modelId="{E8690684-E5EA-D946-ACBE-8AD613948D81}" type="presParOf" srcId="{71C79DEF-7DE7-4D9F-9A62-A7AD6B057AFD}" destId="{2F47E22C-4183-4ABE-9A2D-162D9F62C39E}" srcOrd="4" destOrd="0" presId="urn:microsoft.com/office/officeart/2005/8/layout/radial1"/>
    <dgm:cxn modelId="{40610300-79D6-D744-A9FC-3C11C8A3D48E}" type="presParOf" srcId="{71C79DEF-7DE7-4D9F-9A62-A7AD6B057AFD}" destId="{4961A4F6-4259-454F-9877-B5DA53FF4F4F}" srcOrd="5" destOrd="0" presId="urn:microsoft.com/office/officeart/2005/8/layout/radial1"/>
    <dgm:cxn modelId="{19AC4739-3DD1-BA45-A753-358DADA5C4E7}" type="presParOf" srcId="{4961A4F6-4259-454F-9877-B5DA53FF4F4F}" destId="{8DDFB824-577D-434D-B099-14A5E59E486D}" srcOrd="0" destOrd="0" presId="urn:microsoft.com/office/officeart/2005/8/layout/radial1"/>
    <dgm:cxn modelId="{64966FCF-DC3C-3F40-B356-100C59EE9920}" type="presParOf" srcId="{71C79DEF-7DE7-4D9F-9A62-A7AD6B057AFD}" destId="{BA8E1FB2-234E-4CAD-B744-F07633D908DB}"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54286E-D966-46F1-B75A-3FBBFB9AFBD1}" type="doc">
      <dgm:prSet loTypeId="urn:microsoft.com/office/officeart/2005/8/layout/radial1" loCatId="relationship" qsTypeId="urn:microsoft.com/office/officeart/2005/8/quickstyle/simple1" qsCatId="simple" csTypeId="urn:microsoft.com/office/officeart/2005/8/colors/colorful2" csCatId="colorful" phldr="1"/>
      <dgm:spPr/>
      <dgm:t>
        <a:bodyPr/>
        <a:lstStyle/>
        <a:p>
          <a:endParaRPr lang="th-TH"/>
        </a:p>
      </dgm:t>
    </dgm:pt>
    <dgm:pt modelId="{22B0E92B-0CBF-45FD-856E-C0B93D43E1BE}">
      <dgm:prSet phldrT="[Text]"/>
      <dgm:spPr/>
      <dgm:t>
        <a:bodyPr/>
        <a:lstStyle/>
        <a:p>
          <a:r>
            <a:rPr lang="en-US" smtClean="0"/>
            <a:t>Treasury products</a:t>
          </a:r>
          <a:endParaRPr lang="th-TH" dirty="0"/>
        </a:p>
      </dgm:t>
    </dgm:pt>
    <dgm:pt modelId="{24AAC596-798D-47ED-A5A4-EABDB4507325}" type="parTrans" cxnId="{69F69FE9-82DE-44D9-B4D7-851900720233}">
      <dgm:prSet/>
      <dgm:spPr/>
      <dgm:t>
        <a:bodyPr/>
        <a:lstStyle/>
        <a:p>
          <a:endParaRPr lang="th-TH">
            <a:solidFill>
              <a:schemeClr val="bg1"/>
            </a:solidFill>
          </a:endParaRPr>
        </a:p>
      </dgm:t>
    </dgm:pt>
    <dgm:pt modelId="{C7BB702E-A7A2-4E8A-9179-3450EAB59EDD}" type="sibTrans" cxnId="{69F69FE9-82DE-44D9-B4D7-851900720233}">
      <dgm:prSet/>
      <dgm:spPr/>
      <dgm:t>
        <a:bodyPr/>
        <a:lstStyle/>
        <a:p>
          <a:endParaRPr lang="th-TH">
            <a:solidFill>
              <a:schemeClr val="bg1"/>
            </a:solidFill>
          </a:endParaRPr>
        </a:p>
      </dgm:t>
    </dgm:pt>
    <dgm:pt modelId="{6F112D0A-0D36-45CC-A865-FCAA248DC117}">
      <dgm:prSet phldrT="[Text]"/>
      <dgm:spPr/>
      <dgm:t>
        <a:bodyPr/>
        <a:lstStyle/>
        <a:p>
          <a:r>
            <a:rPr lang="en-US" dirty="0" smtClean="0"/>
            <a:t>Foreign Exchange Market</a:t>
          </a:r>
          <a:endParaRPr lang="th-TH" dirty="0"/>
        </a:p>
      </dgm:t>
    </dgm:pt>
    <dgm:pt modelId="{79944E37-7702-4275-B1BF-8F2C0E7671AB}" type="parTrans" cxnId="{5D314F96-C4C1-4C05-8488-24F017C95A81}">
      <dgm:prSet/>
      <dgm:spPr/>
      <dgm:t>
        <a:bodyPr/>
        <a:lstStyle/>
        <a:p>
          <a:endParaRPr lang="th-TH">
            <a:solidFill>
              <a:schemeClr val="bg1"/>
            </a:solidFill>
          </a:endParaRPr>
        </a:p>
      </dgm:t>
    </dgm:pt>
    <dgm:pt modelId="{330222B5-E8CD-4570-A586-3F8FD84F370B}" type="sibTrans" cxnId="{5D314F96-C4C1-4C05-8488-24F017C95A81}">
      <dgm:prSet/>
      <dgm:spPr/>
      <dgm:t>
        <a:bodyPr/>
        <a:lstStyle/>
        <a:p>
          <a:endParaRPr lang="th-TH">
            <a:solidFill>
              <a:schemeClr val="bg1"/>
            </a:solidFill>
          </a:endParaRPr>
        </a:p>
      </dgm:t>
    </dgm:pt>
    <dgm:pt modelId="{9B83493D-BCE7-4EEF-935A-7E725A7BD2C3}">
      <dgm:prSet phldrT="[Text]"/>
      <dgm:spPr/>
      <dgm:t>
        <a:bodyPr/>
        <a:lstStyle/>
        <a:p>
          <a:r>
            <a:rPr lang="en-US" dirty="0" smtClean="0"/>
            <a:t>Financial Market (Money + Capital)</a:t>
          </a:r>
          <a:endParaRPr lang="th-TH" dirty="0"/>
        </a:p>
      </dgm:t>
    </dgm:pt>
    <dgm:pt modelId="{F7BA5607-C047-46D4-8FF7-82C883D4EECF}" type="parTrans" cxnId="{05A56B15-D390-4E8B-B747-9D9287F8E00C}">
      <dgm:prSet/>
      <dgm:spPr/>
      <dgm:t>
        <a:bodyPr/>
        <a:lstStyle/>
        <a:p>
          <a:endParaRPr lang="th-TH">
            <a:solidFill>
              <a:schemeClr val="bg1"/>
            </a:solidFill>
          </a:endParaRPr>
        </a:p>
      </dgm:t>
    </dgm:pt>
    <dgm:pt modelId="{9090441B-9D36-405B-BA72-E6E5B2C7E78E}" type="sibTrans" cxnId="{05A56B15-D390-4E8B-B747-9D9287F8E00C}">
      <dgm:prSet/>
      <dgm:spPr/>
      <dgm:t>
        <a:bodyPr/>
        <a:lstStyle/>
        <a:p>
          <a:endParaRPr lang="th-TH">
            <a:solidFill>
              <a:schemeClr val="bg1"/>
            </a:solidFill>
          </a:endParaRPr>
        </a:p>
      </dgm:t>
    </dgm:pt>
    <dgm:pt modelId="{273E177D-CB8D-4929-B18C-4B456E8C38F8}">
      <dgm:prSet phldrT="[Text]"/>
      <dgm:spPr/>
      <dgm:t>
        <a:bodyPr/>
        <a:lstStyle/>
        <a:p>
          <a:r>
            <a:rPr lang="en-US" smtClean="0"/>
            <a:t>Primary market in equity shares</a:t>
          </a:r>
          <a:endParaRPr lang="th-TH" dirty="0"/>
        </a:p>
      </dgm:t>
    </dgm:pt>
    <dgm:pt modelId="{53692E50-330B-4BDD-BD58-0C8F946A8351}" type="parTrans" cxnId="{1C73AD93-A630-41E5-A311-B1ED93D75BAC}">
      <dgm:prSet/>
      <dgm:spPr/>
      <dgm:t>
        <a:bodyPr/>
        <a:lstStyle/>
        <a:p>
          <a:endParaRPr lang="th-TH">
            <a:solidFill>
              <a:schemeClr val="bg1"/>
            </a:solidFill>
          </a:endParaRPr>
        </a:p>
      </dgm:t>
    </dgm:pt>
    <dgm:pt modelId="{0F770BCF-2257-41BA-9D72-420DB14E0FD3}" type="sibTrans" cxnId="{1C73AD93-A630-41E5-A311-B1ED93D75BAC}">
      <dgm:prSet/>
      <dgm:spPr/>
      <dgm:t>
        <a:bodyPr/>
        <a:lstStyle/>
        <a:p>
          <a:endParaRPr lang="th-TH">
            <a:solidFill>
              <a:schemeClr val="bg1"/>
            </a:solidFill>
          </a:endParaRPr>
        </a:p>
      </dgm:t>
    </dgm:pt>
    <dgm:pt modelId="{71C79DEF-7DE7-4D9F-9A62-A7AD6B057AFD}" type="pres">
      <dgm:prSet presAssocID="{6354286E-D966-46F1-B75A-3FBBFB9AFBD1}" presName="cycle" presStyleCnt="0">
        <dgm:presLayoutVars>
          <dgm:chMax val="1"/>
          <dgm:dir/>
          <dgm:animLvl val="ctr"/>
          <dgm:resizeHandles val="exact"/>
        </dgm:presLayoutVars>
      </dgm:prSet>
      <dgm:spPr/>
      <dgm:t>
        <a:bodyPr/>
        <a:lstStyle/>
        <a:p>
          <a:endParaRPr lang="en-US"/>
        </a:p>
      </dgm:t>
    </dgm:pt>
    <dgm:pt modelId="{EE2EF243-69C9-47AC-B743-8495605A04C9}" type="pres">
      <dgm:prSet presAssocID="{22B0E92B-0CBF-45FD-856E-C0B93D43E1BE}" presName="centerShape" presStyleLbl="node0" presStyleIdx="0" presStyleCnt="1"/>
      <dgm:spPr/>
      <dgm:t>
        <a:bodyPr/>
        <a:lstStyle/>
        <a:p>
          <a:endParaRPr lang="th-TH"/>
        </a:p>
      </dgm:t>
    </dgm:pt>
    <dgm:pt modelId="{CCE0EA35-5A70-4F73-A20A-C65B844503F1}" type="pres">
      <dgm:prSet presAssocID="{79944E37-7702-4275-B1BF-8F2C0E7671AB}" presName="Name9" presStyleLbl="parChTrans1D2" presStyleIdx="0" presStyleCnt="3"/>
      <dgm:spPr/>
      <dgm:t>
        <a:bodyPr/>
        <a:lstStyle/>
        <a:p>
          <a:endParaRPr lang="en-US"/>
        </a:p>
      </dgm:t>
    </dgm:pt>
    <dgm:pt modelId="{1D41E502-BDA5-4BD7-ACA0-D242C51C9C4B}" type="pres">
      <dgm:prSet presAssocID="{79944E37-7702-4275-B1BF-8F2C0E7671AB}" presName="connTx" presStyleLbl="parChTrans1D2" presStyleIdx="0" presStyleCnt="3"/>
      <dgm:spPr/>
      <dgm:t>
        <a:bodyPr/>
        <a:lstStyle/>
        <a:p>
          <a:endParaRPr lang="en-US"/>
        </a:p>
      </dgm:t>
    </dgm:pt>
    <dgm:pt modelId="{511C3D17-8057-4838-A713-DAA032BC23B8}" type="pres">
      <dgm:prSet presAssocID="{6F112D0A-0D36-45CC-A865-FCAA248DC117}" presName="node" presStyleLbl="node1" presStyleIdx="0" presStyleCnt="3">
        <dgm:presLayoutVars>
          <dgm:bulletEnabled val="1"/>
        </dgm:presLayoutVars>
      </dgm:prSet>
      <dgm:spPr/>
      <dgm:t>
        <a:bodyPr/>
        <a:lstStyle/>
        <a:p>
          <a:endParaRPr lang="th-TH"/>
        </a:p>
      </dgm:t>
    </dgm:pt>
    <dgm:pt modelId="{941ADB21-F68A-4003-A813-1874AEB81921}" type="pres">
      <dgm:prSet presAssocID="{F7BA5607-C047-46D4-8FF7-82C883D4EECF}" presName="Name9" presStyleLbl="parChTrans1D2" presStyleIdx="1" presStyleCnt="3"/>
      <dgm:spPr/>
      <dgm:t>
        <a:bodyPr/>
        <a:lstStyle/>
        <a:p>
          <a:endParaRPr lang="en-US"/>
        </a:p>
      </dgm:t>
    </dgm:pt>
    <dgm:pt modelId="{E40023EE-B7A5-49E0-9864-432EAFD3589C}" type="pres">
      <dgm:prSet presAssocID="{F7BA5607-C047-46D4-8FF7-82C883D4EECF}" presName="connTx" presStyleLbl="parChTrans1D2" presStyleIdx="1" presStyleCnt="3"/>
      <dgm:spPr/>
      <dgm:t>
        <a:bodyPr/>
        <a:lstStyle/>
        <a:p>
          <a:endParaRPr lang="en-US"/>
        </a:p>
      </dgm:t>
    </dgm:pt>
    <dgm:pt modelId="{2F47E22C-4183-4ABE-9A2D-162D9F62C39E}" type="pres">
      <dgm:prSet presAssocID="{9B83493D-BCE7-4EEF-935A-7E725A7BD2C3}" presName="node" presStyleLbl="node1" presStyleIdx="1" presStyleCnt="3">
        <dgm:presLayoutVars>
          <dgm:bulletEnabled val="1"/>
        </dgm:presLayoutVars>
      </dgm:prSet>
      <dgm:spPr/>
      <dgm:t>
        <a:bodyPr/>
        <a:lstStyle/>
        <a:p>
          <a:endParaRPr lang="en-US"/>
        </a:p>
      </dgm:t>
    </dgm:pt>
    <dgm:pt modelId="{4961A4F6-4259-454F-9877-B5DA53FF4F4F}" type="pres">
      <dgm:prSet presAssocID="{53692E50-330B-4BDD-BD58-0C8F946A8351}" presName="Name9" presStyleLbl="parChTrans1D2" presStyleIdx="2" presStyleCnt="3"/>
      <dgm:spPr/>
      <dgm:t>
        <a:bodyPr/>
        <a:lstStyle/>
        <a:p>
          <a:endParaRPr lang="en-US"/>
        </a:p>
      </dgm:t>
    </dgm:pt>
    <dgm:pt modelId="{8DDFB824-577D-434D-B099-14A5E59E486D}" type="pres">
      <dgm:prSet presAssocID="{53692E50-330B-4BDD-BD58-0C8F946A8351}" presName="connTx" presStyleLbl="parChTrans1D2" presStyleIdx="2" presStyleCnt="3"/>
      <dgm:spPr/>
      <dgm:t>
        <a:bodyPr/>
        <a:lstStyle/>
        <a:p>
          <a:endParaRPr lang="en-US"/>
        </a:p>
      </dgm:t>
    </dgm:pt>
    <dgm:pt modelId="{BA8E1FB2-234E-4CAD-B744-F07633D908DB}" type="pres">
      <dgm:prSet presAssocID="{273E177D-CB8D-4929-B18C-4B456E8C38F8}" presName="node" presStyleLbl="node1" presStyleIdx="2" presStyleCnt="3">
        <dgm:presLayoutVars>
          <dgm:bulletEnabled val="1"/>
        </dgm:presLayoutVars>
      </dgm:prSet>
      <dgm:spPr/>
      <dgm:t>
        <a:bodyPr/>
        <a:lstStyle/>
        <a:p>
          <a:endParaRPr lang="th-TH"/>
        </a:p>
      </dgm:t>
    </dgm:pt>
  </dgm:ptLst>
  <dgm:cxnLst>
    <dgm:cxn modelId="{69F69FE9-82DE-44D9-B4D7-851900720233}" srcId="{6354286E-D966-46F1-B75A-3FBBFB9AFBD1}" destId="{22B0E92B-0CBF-45FD-856E-C0B93D43E1BE}" srcOrd="0" destOrd="0" parTransId="{24AAC596-798D-47ED-A5A4-EABDB4507325}" sibTransId="{C7BB702E-A7A2-4E8A-9179-3450EAB59EDD}"/>
    <dgm:cxn modelId="{4AAD0798-3582-6E42-B61C-27D7A82C539C}" type="presOf" srcId="{9B83493D-BCE7-4EEF-935A-7E725A7BD2C3}" destId="{2F47E22C-4183-4ABE-9A2D-162D9F62C39E}" srcOrd="0" destOrd="0" presId="urn:microsoft.com/office/officeart/2005/8/layout/radial1"/>
    <dgm:cxn modelId="{C272DD27-93D8-D945-97D9-3123FAE74086}" type="presOf" srcId="{79944E37-7702-4275-B1BF-8F2C0E7671AB}" destId="{CCE0EA35-5A70-4F73-A20A-C65B844503F1}" srcOrd="0" destOrd="0" presId="urn:microsoft.com/office/officeart/2005/8/layout/radial1"/>
    <dgm:cxn modelId="{A53A6EBC-CB1D-7D4D-AAFC-6E9031BDCACF}" type="presOf" srcId="{53692E50-330B-4BDD-BD58-0C8F946A8351}" destId="{4961A4F6-4259-454F-9877-B5DA53FF4F4F}" srcOrd="0" destOrd="0" presId="urn:microsoft.com/office/officeart/2005/8/layout/radial1"/>
    <dgm:cxn modelId="{A1C21929-7BF2-B148-A437-233FDD1D9B95}" type="presOf" srcId="{22B0E92B-0CBF-45FD-856E-C0B93D43E1BE}" destId="{EE2EF243-69C9-47AC-B743-8495605A04C9}" srcOrd="0" destOrd="0" presId="urn:microsoft.com/office/officeart/2005/8/layout/radial1"/>
    <dgm:cxn modelId="{9F5D0292-1D98-D349-A6F8-5D148FB33369}" type="presOf" srcId="{F7BA5607-C047-46D4-8FF7-82C883D4EECF}" destId="{E40023EE-B7A5-49E0-9864-432EAFD3589C}" srcOrd="1" destOrd="0" presId="urn:microsoft.com/office/officeart/2005/8/layout/radial1"/>
    <dgm:cxn modelId="{2A8BAF1A-B987-D04D-8299-B7A21BE03C1C}" type="presOf" srcId="{273E177D-CB8D-4929-B18C-4B456E8C38F8}" destId="{BA8E1FB2-234E-4CAD-B744-F07633D908DB}" srcOrd="0" destOrd="0" presId="urn:microsoft.com/office/officeart/2005/8/layout/radial1"/>
    <dgm:cxn modelId="{8449D681-09BC-9C43-BDDD-EFF9E01DFF31}" type="presOf" srcId="{79944E37-7702-4275-B1BF-8F2C0E7671AB}" destId="{1D41E502-BDA5-4BD7-ACA0-D242C51C9C4B}" srcOrd="1" destOrd="0" presId="urn:microsoft.com/office/officeart/2005/8/layout/radial1"/>
    <dgm:cxn modelId="{48926940-3E2E-494A-B86D-CF7747C6B1D3}" type="presOf" srcId="{6354286E-D966-46F1-B75A-3FBBFB9AFBD1}" destId="{71C79DEF-7DE7-4D9F-9A62-A7AD6B057AFD}" srcOrd="0" destOrd="0" presId="urn:microsoft.com/office/officeart/2005/8/layout/radial1"/>
    <dgm:cxn modelId="{1C73AD93-A630-41E5-A311-B1ED93D75BAC}" srcId="{22B0E92B-0CBF-45FD-856E-C0B93D43E1BE}" destId="{273E177D-CB8D-4929-B18C-4B456E8C38F8}" srcOrd="2" destOrd="0" parTransId="{53692E50-330B-4BDD-BD58-0C8F946A8351}" sibTransId="{0F770BCF-2257-41BA-9D72-420DB14E0FD3}"/>
    <dgm:cxn modelId="{05A47698-FA66-C44C-8FBF-FD5A38D11380}" type="presOf" srcId="{53692E50-330B-4BDD-BD58-0C8F946A8351}" destId="{8DDFB824-577D-434D-B099-14A5E59E486D}" srcOrd="1" destOrd="0" presId="urn:microsoft.com/office/officeart/2005/8/layout/radial1"/>
    <dgm:cxn modelId="{36A40B75-1E8C-D643-B64D-245B8827305E}" type="presOf" srcId="{6F112D0A-0D36-45CC-A865-FCAA248DC117}" destId="{511C3D17-8057-4838-A713-DAA032BC23B8}" srcOrd="0" destOrd="0" presId="urn:microsoft.com/office/officeart/2005/8/layout/radial1"/>
    <dgm:cxn modelId="{5D314F96-C4C1-4C05-8488-24F017C95A81}" srcId="{22B0E92B-0CBF-45FD-856E-C0B93D43E1BE}" destId="{6F112D0A-0D36-45CC-A865-FCAA248DC117}" srcOrd="0" destOrd="0" parTransId="{79944E37-7702-4275-B1BF-8F2C0E7671AB}" sibTransId="{330222B5-E8CD-4570-A586-3F8FD84F370B}"/>
    <dgm:cxn modelId="{A733CFF6-1D8B-A740-B33D-73DBAE4BE749}" type="presOf" srcId="{F7BA5607-C047-46D4-8FF7-82C883D4EECF}" destId="{941ADB21-F68A-4003-A813-1874AEB81921}" srcOrd="0" destOrd="0" presId="urn:microsoft.com/office/officeart/2005/8/layout/radial1"/>
    <dgm:cxn modelId="{05A56B15-D390-4E8B-B747-9D9287F8E00C}" srcId="{22B0E92B-0CBF-45FD-856E-C0B93D43E1BE}" destId="{9B83493D-BCE7-4EEF-935A-7E725A7BD2C3}" srcOrd="1" destOrd="0" parTransId="{F7BA5607-C047-46D4-8FF7-82C883D4EECF}" sibTransId="{9090441B-9D36-405B-BA72-E6E5B2C7E78E}"/>
    <dgm:cxn modelId="{8ED02BF5-948D-8644-9DB3-CE49BC896E39}" type="presParOf" srcId="{71C79DEF-7DE7-4D9F-9A62-A7AD6B057AFD}" destId="{EE2EF243-69C9-47AC-B743-8495605A04C9}" srcOrd="0" destOrd="0" presId="urn:microsoft.com/office/officeart/2005/8/layout/radial1"/>
    <dgm:cxn modelId="{E7AC1761-A246-684D-A9EE-8800130AF468}" type="presParOf" srcId="{71C79DEF-7DE7-4D9F-9A62-A7AD6B057AFD}" destId="{CCE0EA35-5A70-4F73-A20A-C65B844503F1}" srcOrd="1" destOrd="0" presId="urn:microsoft.com/office/officeart/2005/8/layout/radial1"/>
    <dgm:cxn modelId="{F98FFD86-1932-A444-9A3F-21424E0BCB60}" type="presParOf" srcId="{CCE0EA35-5A70-4F73-A20A-C65B844503F1}" destId="{1D41E502-BDA5-4BD7-ACA0-D242C51C9C4B}" srcOrd="0" destOrd="0" presId="urn:microsoft.com/office/officeart/2005/8/layout/radial1"/>
    <dgm:cxn modelId="{054FABAA-F723-3A4D-9639-533D9816D0C2}" type="presParOf" srcId="{71C79DEF-7DE7-4D9F-9A62-A7AD6B057AFD}" destId="{511C3D17-8057-4838-A713-DAA032BC23B8}" srcOrd="2" destOrd="0" presId="urn:microsoft.com/office/officeart/2005/8/layout/radial1"/>
    <dgm:cxn modelId="{669E0F18-A1FB-C045-B57E-CF52B7784A28}" type="presParOf" srcId="{71C79DEF-7DE7-4D9F-9A62-A7AD6B057AFD}" destId="{941ADB21-F68A-4003-A813-1874AEB81921}" srcOrd="3" destOrd="0" presId="urn:microsoft.com/office/officeart/2005/8/layout/radial1"/>
    <dgm:cxn modelId="{93EB2805-BB90-8D40-B069-06B221B62AA1}" type="presParOf" srcId="{941ADB21-F68A-4003-A813-1874AEB81921}" destId="{E40023EE-B7A5-49E0-9864-432EAFD3589C}" srcOrd="0" destOrd="0" presId="urn:microsoft.com/office/officeart/2005/8/layout/radial1"/>
    <dgm:cxn modelId="{B3551CCE-10B9-D947-B81B-DE98414E57CD}" type="presParOf" srcId="{71C79DEF-7DE7-4D9F-9A62-A7AD6B057AFD}" destId="{2F47E22C-4183-4ABE-9A2D-162D9F62C39E}" srcOrd="4" destOrd="0" presId="urn:microsoft.com/office/officeart/2005/8/layout/radial1"/>
    <dgm:cxn modelId="{D074B76D-DA1B-4B4F-BD2B-B1A7DFDA96ED}" type="presParOf" srcId="{71C79DEF-7DE7-4D9F-9A62-A7AD6B057AFD}" destId="{4961A4F6-4259-454F-9877-B5DA53FF4F4F}" srcOrd="5" destOrd="0" presId="urn:microsoft.com/office/officeart/2005/8/layout/radial1"/>
    <dgm:cxn modelId="{1288E410-F777-794E-BC82-5FF1B4837821}" type="presParOf" srcId="{4961A4F6-4259-454F-9877-B5DA53FF4F4F}" destId="{8DDFB824-577D-434D-B099-14A5E59E486D}" srcOrd="0" destOrd="0" presId="urn:microsoft.com/office/officeart/2005/8/layout/radial1"/>
    <dgm:cxn modelId="{6A468513-DF37-0C48-8003-AEC227C8A10E}" type="presParOf" srcId="{71C79DEF-7DE7-4D9F-9A62-A7AD6B057AFD}" destId="{BA8E1FB2-234E-4CAD-B744-F07633D908DB}"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54286E-D966-46F1-B75A-3FBBFB9AFBD1}" type="doc">
      <dgm:prSet loTypeId="urn:microsoft.com/office/officeart/2005/8/layout/radial1" loCatId="relationship" qsTypeId="urn:microsoft.com/office/officeart/2005/8/quickstyle/simple1" qsCatId="simple" csTypeId="urn:microsoft.com/office/officeart/2005/8/colors/colorful2" csCatId="colorful" phldr="1"/>
      <dgm:spPr/>
      <dgm:t>
        <a:bodyPr/>
        <a:lstStyle/>
        <a:p>
          <a:endParaRPr lang="th-TH"/>
        </a:p>
      </dgm:t>
    </dgm:pt>
    <dgm:pt modelId="{22B0E92B-0CBF-45FD-856E-C0B93D43E1BE}">
      <dgm:prSet phldrT="[Text]"/>
      <dgm:spPr/>
      <dgm:t>
        <a:bodyPr/>
        <a:lstStyle/>
        <a:p>
          <a:r>
            <a:rPr lang="en-US" smtClean="0"/>
            <a:t>Treasury products</a:t>
          </a:r>
          <a:endParaRPr lang="th-TH" dirty="0"/>
        </a:p>
      </dgm:t>
    </dgm:pt>
    <dgm:pt modelId="{24AAC596-798D-47ED-A5A4-EABDB4507325}" type="parTrans" cxnId="{69F69FE9-82DE-44D9-B4D7-851900720233}">
      <dgm:prSet/>
      <dgm:spPr/>
      <dgm:t>
        <a:bodyPr/>
        <a:lstStyle/>
        <a:p>
          <a:endParaRPr lang="th-TH">
            <a:solidFill>
              <a:schemeClr val="bg1"/>
            </a:solidFill>
          </a:endParaRPr>
        </a:p>
      </dgm:t>
    </dgm:pt>
    <dgm:pt modelId="{C7BB702E-A7A2-4E8A-9179-3450EAB59EDD}" type="sibTrans" cxnId="{69F69FE9-82DE-44D9-B4D7-851900720233}">
      <dgm:prSet/>
      <dgm:spPr/>
      <dgm:t>
        <a:bodyPr/>
        <a:lstStyle/>
        <a:p>
          <a:endParaRPr lang="th-TH">
            <a:solidFill>
              <a:schemeClr val="bg1"/>
            </a:solidFill>
          </a:endParaRPr>
        </a:p>
      </dgm:t>
    </dgm:pt>
    <dgm:pt modelId="{6F112D0A-0D36-45CC-A865-FCAA248DC117}">
      <dgm:prSet phldrT="[Text]"/>
      <dgm:spPr/>
      <dgm:t>
        <a:bodyPr/>
        <a:lstStyle/>
        <a:p>
          <a:r>
            <a:rPr lang="en-US" dirty="0" smtClean="0"/>
            <a:t>Foreign Exchange Market</a:t>
          </a:r>
          <a:endParaRPr lang="th-TH" dirty="0"/>
        </a:p>
      </dgm:t>
    </dgm:pt>
    <dgm:pt modelId="{79944E37-7702-4275-B1BF-8F2C0E7671AB}" type="parTrans" cxnId="{5D314F96-C4C1-4C05-8488-24F017C95A81}">
      <dgm:prSet/>
      <dgm:spPr/>
      <dgm:t>
        <a:bodyPr/>
        <a:lstStyle/>
        <a:p>
          <a:endParaRPr lang="th-TH">
            <a:solidFill>
              <a:schemeClr val="bg1"/>
            </a:solidFill>
          </a:endParaRPr>
        </a:p>
      </dgm:t>
    </dgm:pt>
    <dgm:pt modelId="{330222B5-E8CD-4570-A586-3F8FD84F370B}" type="sibTrans" cxnId="{5D314F96-C4C1-4C05-8488-24F017C95A81}">
      <dgm:prSet/>
      <dgm:spPr/>
      <dgm:t>
        <a:bodyPr/>
        <a:lstStyle/>
        <a:p>
          <a:endParaRPr lang="th-TH">
            <a:solidFill>
              <a:schemeClr val="bg1"/>
            </a:solidFill>
          </a:endParaRPr>
        </a:p>
      </dgm:t>
    </dgm:pt>
    <dgm:pt modelId="{9B83493D-BCE7-4EEF-935A-7E725A7BD2C3}">
      <dgm:prSet phldrT="[Text]"/>
      <dgm:spPr/>
      <dgm:t>
        <a:bodyPr/>
        <a:lstStyle/>
        <a:p>
          <a:r>
            <a:rPr lang="en-US" dirty="0" smtClean="0"/>
            <a:t>Financial Market (Money + Capital)</a:t>
          </a:r>
          <a:endParaRPr lang="th-TH" dirty="0"/>
        </a:p>
      </dgm:t>
    </dgm:pt>
    <dgm:pt modelId="{F7BA5607-C047-46D4-8FF7-82C883D4EECF}" type="parTrans" cxnId="{05A56B15-D390-4E8B-B747-9D9287F8E00C}">
      <dgm:prSet/>
      <dgm:spPr/>
      <dgm:t>
        <a:bodyPr/>
        <a:lstStyle/>
        <a:p>
          <a:endParaRPr lang="th-TH">
            <a:solidFill>
              <a:schemeClr val="bg1"/>
            </a:solidFill>
          </a:endParaRPr>
        </a:p>
      </dgm:t>
    </dgm:pt>
    <dgm:pt modelId="{9090441B-9D36-405B-BA72-E6E5B2C7E78E}" type="sibTrans" cxnId="{05A56B15-D390-4E8B-B747-9D9287F8E00C}">
      <dgm:prSet/>
      <dgm:spPr/>
      <dgm:t>
        <a:bodyPr/>
        <a:lstStyle/>
        <a:p>
          <a:endParaRPr lang="th-TH">
            <a:solidFill>
              <a:schemeClr val="bg1"/>
            </a:solidFill>
          </a:endParaRPr>
        </a:p>
      </dgm:t>
    </dgm:pt>
    <dgm:pt modelId="{273E177D-CB8D-4929-B18C-4B456E8C38F8}">
      <dgm:prSet phldrT="[Text]"/>
      <dgm:spPr/>
      <dgm:t>
        <a:bodyPr/>
        <a:lstStyle/>
        <a:p>
          <a:r>
            <a:rPr lang="en-US" smtClean="0"/>
            <a:t>Primary market in equity shares</a:t>
          </a:r>
          <a:endParaRPr lang="th-TH" dirty="0"/>
        </a:p>
      </dgm:t>
    </dgm:pt>
    <dgm:pt modelId="{53692E50-330B-4BDD-BD58-0C8F946A8351}" type="parTrans" cxnId="{1C73AD93-A630-41E5-A311-B1ED93D75BAC}">
      <dgm:prSet/>
      <dgm:spPr/>
      <dgm:t>
        <a:bodyPr/>
        <a:lstStyle/>
        <a:p>
          <a:endParaRPr lang="th-TH">
            <a:solidFill>
              <a:schemeClr val="bg1"/>
            </a:solidFill>
          </a:endParaRPr>
        </a:p>
      </dgm:t>
    </dgm:pt>
    <dgm:pt modelId="{0F770BCF-2257-41BA-9D72-420DB14E0FD3}" type="sibTrans" cxnId="{1C73AD93-A630-41E5-A311-B1ED93D75BAC}">
      <dgm:prSet/>
      <dgm:spPr/>
      <dgm:t>
        <a:bodyPr/>
        <a:lstStyle/>
        <a:p>
          <a:endParaRPr lang="th-TH">
            <a:solidFill>
              <a:schemeClr val="bg1"/>
            </a:solidFill>
          </a:endParaRPr>
        </a:p>
      </dgm:t>
    </dgm:pt>
    <dgm:pt modelId="{71C79DEF-7DE7-4D9F-9A62-A7AD6B057AFD}" type="pres">
      <dgm:prSet presAssocID="{6354286E-D966-46F1-B75A-3FBBFB9AFBD1}" presName="cycle" presStyleCnt="0">
        <dgm:presLayoutVars>
          <dgm:chMax val="1"/>
          <dgm:dir/>
          <dgm:animLvl val="ctr"/>
          <dgm:resizeHandles val="exact"/>
        </dgm:presLayoutVars>
      </dgm:prSet>
      <dgm:spPr/>
      <dgm:t>
        <a:bodyPr/>
        <a:lstStyle/>
        <a:p>
          <a:endParaRPr lang="en-US"/>
        </a:p>
      </dgm:t>
    </dgm:pt>
    <dgm:pt modelId="{EE2EF243-69C9-47AC-B743-8495605A04C9}" type="pres">
      <dgm:prSet presAssocID="{22B0E92B-0CBF-45FD-856E-C0B93D43E1BE}" presName="centerShape" presStyleLbl="node0" presStyleIdx="0" presStyleCnt="1"/>
      <dgm:spPr/>
      <dgm:t>
        <a:bodyPr/>
        <a:lstStyle/>
        <a:p>
          <a:endParaRPr lang="th-TH"/>
        </a:p>
      </dgm:t>
    </dgm:pt>
    <dgm:pt modelId="{CCE0EA35-5A70-4F73-A20A-C65B844503F1}" type="pres">
      <dgm:prSet presAssocID="{79944E37-7702-4275-B1BF-8F2C0E7671AB}" presName="Name9" presStyleLbl="parChTrans1D2" presStyleIdx="0" presStyleCnt="3"/>
      <dgm:spPr/>
      <dgm:t>
        <a:bodyPr/>
        <a:lstStyle/>
        <a:p>
          <a:endParaRPr lang="en-US"/>
        </a:p>
      </dgm:t>
    </dgm:pt>
    <dgm:pt modelId="{1D41E502-BDA5-4BD7-ACA0-D242C51C9C4B}" type="pres">
      <dgm:prSet presAssocID="{79944E37-7702-4275-B1BF-8F2C0E7671AB}" presName="connTx" presStyleLbl="parChTrans1D2" presStyleIdx="0" presStyleCnt="3"/>
      <dgm:spPr/>
      <dgm:t>
        <a:bodyPr/>
        <a:lstStyle/>
        <a:p>
          <a:endParaRPr lang="en-US"/>
        </a:p>
      </dgm:t>
    </dgm:pt>
    <dgm:pt modelId="{511C3D17-8057-4838-A713-DAA032BC23B8}" type="pres">
      <dgm:prSet presAssocID="{6F112D0A-0D36-45CC-A865-FCAA248DC117}" presName="node" presStyleLbl="node1" presStyleIdx="0" presStyleCnt="3">
        <dgm:presLayoutVars>
          <dgm:bulletEnabled val="1"/>
        </dgm:presLayoutVars>
      </dgm:prSet>
      <dgm:spPr/>
      <dgm:t>
        <a:bodyPr/>
        <a:lstStyle/>
        <a:p>
          <a:endParaRPr lang="th-TH"/>
        </a:p>
      </dgm:t>
    </dgm:pt>
    <dgm:pt modelId="{941ADB21-F68A-4003-A813-1874AEB81921}" type="pres">
      <dgm:prSet presAssocID="{F7BA5607-C047-46D4-8FF7-82C883D4EECF}" presName="Name9" presStyleLbl="parChTrans1D2" presStyleIdx="1" presStyleCnt="3"/>
      <dgm:spPr/>
      <dgm:t>
        <a:bodyPr/>
        <a:lstStyle/>
        <a:p>
          <a:endParaRPr lang="en-US"/>
        </a:p>
      </dgm:t>
    </dgm:pt>
    <dgm:pt modelId="{E40023EE-B7A5-49E0-9864-432EAFD3589C}" type="pres">
      <dgm:prSet presAssocID="{F7BA5607-C047-46D4-8FF7-82C883D4EECF}" presName="connTx" presStyleLbl="parChTrans1D2" presStyleIdx="1" presStyleCnt="3"/>
      <dgm:spPr/>
      <dgm:t>
        <a:bodyPr/>
        <a:lstStyle/>
        <a:p>
          <a:endParaRPr lang="en-US"/>
        </a:p>
      </dgm:t>
    </dgm:pt>
    <dgm:pt modelId="{2F47E22C-4183-4ABE-9A2D-162D9F62C39E}" type="pres">
      <dgm:prSet presAssocID="{9B83493D-BCE7-4EEF-935A-7E725A7BD2C3}" presName="node" presStyleLbl="node1" presStyleIdx="1" presStyleCnt="3">
        <dgm:presLayoutVars>
          <dgm:bulletEnabled val="1"/>
        </dgm:presLayoutVars>
      </dgm:prSet>
      <dgm:spPr/>
      <dgm:t>
        <a:bodyPr/>
        <a:lstStyle/>
        <a:p>
          <a:endParaRPr lang="en-US"/>
        </a:p>
      </dgm:t>
    </dgm:pt>
    <dgm:pt modelId="{4961A4F6-4259-454F-9877-B5DA53FF4F4F}" type="pres">
      <dgm:prSet presAssocID="{53692E50-330B-4BDD-BD58-0C8F946A8351}" presName="Name9" presStyleLbl="parChTrans1D2" presStyleIdx="2" presStyleCnt="3"/>
      <dgm:spPr/>
      <dgm:t>
        <a:bodyPr/>
        <a:lstStyle/>
        <a:p>
          <a:endParaRPr lang="en-US"/>
        </a:p>
      </dgm:t>
    </dgm:pt>
    <dgm:pt modelId="{8DDFB824-577D-434D-B099-14A5E59E486D}" type="pres">
      <dgm:prSet presAssocID="{53692E50-330B-4BDD-BD58-0C8F946A8351}" presName="connTx" presStyleLbl="parChTrans1D2" presStyleIdx="2" presStyleCnt="3"/>
      <dgm:spPr/>
      <dgm:t>
        <a:bodyPr/>
        <a:lstStyle/>
        <a:p>
          <a:endParaRPr lang="en-US"/>
        </a:p>
      </dgm:t>
    </dgm:pt>
    <dgm:pt modelId="{BA8E1FB2-234E-4CAD-B744-F07633D908DB}" type="pres">
      <dgm:prSet presAssocID="{273E177D-CB8D-4929-B18C-4B456E8C38F8}" presName="node" presStyleLbl="node1" presStyleIdx="2" presStyleCnt="3">
        <dgm:presLayoutVars>
          <dgm:bulletEnabled val="1"/>
        </dgm:presLayoutVars>
      </dgm:prSet>
      <dgm:spPr/>
      <dgm:t>
        <a:bodyPr/>
        <a:lstStyle/>
        <a:p>
          <a:endParaRPr lang="th-TH"/>
        </a:p>
      </dgm:t>
    </dgm:pt>
  </dgm:ptLst>
  <dgm:cxnLst>
    <dgm:cxn modelId="{4E0805AF-0F24-664C-BEE8-B7F9CFAEFA9F}" type="presOf" srcId="{F7BA5607-C047-46D4-8FF7-82C883D4EECF}" destId="{941ADB21-F68A-4003-A813-1874AEB81921}" srcOrd="0" destOrd="0" presId="urn:microsoft.com/office/officeart/2005/8/layout/radial1"/>
    <dgm:cxn modelId="{5D314F96-C4C1-4C05-8488-24F017C95A81}" srcId="{22B0E92B-0CBF-45FD-856E-C0B93D43E1BE}" destId="{6F112D0A-0D36-45CC-A865-FCAA248DC117}" srcOrd="0" destOrd="0" parTransId="{79944E37-7702-4275-B1BF-8F2C0E7671AB}" sibTransId="{330222B5-E8CD-4570-A586-3F8FD84F370B}"/>
    <dgm:cxn modelId="{C0BAE50B-1390-8E47-9198-E52B9B6E7F2B}" type="presOf" srcId="{9B83493D-BCE7-4EEF-935A-7E725A7BD2C3}" destId="{2F47E22C-4183-4ABE-9A2D-162D9F62C39E}" srcOrd="0" destOrd="0" presId="urn:microsoft.com/office/officeart/2005/8/layout/radial1"/>
    <dgm:cxn modelId="{BB0485FA-982E-664B-B220-9E23295CA9FC}" type="presOf" srcId="{79944E37-7702-4275-B1BF-8F2C0E7671AB}" destId="{CCE0EA35-5A70-4F73-A20A-C65B844503F1}" srcOrd="0" destOrd="0" presId="urn:microsoft.com/office/officeart/2005/8/layout/radial1"/>
    <dgm:cxn modelId="{69F69FE9-82DE-44D9-B4D7-851900720233}" srcId="{6354286E-D966-46F1-B75A-3FBBFB9AFBD1}" destId="{22B0E92B-0CBF-45FD-856E-C0B93D43E1BE}" srcOrd="0" destOrd="0" parTransId="{24AAC596-798D-47ED-A5A4-EABDB4507325}" sibTransId="{C7BB702E-A7A2-4E8A-9179-3450EAB59EDD}"/>
    <dgm:cxn modelId="{67212029-82D3-D240-AFF0-914D13E589C3}" type="presOf" srcId="{273E177D-CB8D-4929-B18C-4B456E8C38F8}" destId="{BA8E1FB2-234E-4CAD-B744-F07633D908DB}" srcOrd="0" destOrd="0" presId="urn:microsoft.com/office/officeart/2005/8/layout/radial1"/>
    <dgm:cxn modelId="{FF039BFA-3AC7-894A-957E-96A86D2A126F}" type="presOf" srcId="{6F112D0A-0D36-45CC-A865-FCAA248DC117}" destId="{511C3D17-8057-4838-A713-DAA032BC23B8}" srcOrd="0" destOrd="0" presId="urn:microsoft.com/office/officeart/2005/8/layout/radial1"/>
    <dgm:cxn modelId="{04FE0377-3D9E-D541-B7B8-AE0D3432F008}" type="presOf" srcId="{6354286E-D966-46F1-B75A-3FBBFB9AFBD1}" destId="{71C79DEF-7DE7-4D9F-9A62-A7AD6B057AFD}" srcOrd="0" destOrd="0" presId="urn:microsoft.com/office/officeart/2005/8/layout/radial1"/>
    <dgm:cxn modelId="{4F8E888F-9583-3446-B41C-7931876C2A0F}" type="presOf" srcId="{22B0E92B-0CBF-45FD-856E-C0B93D43E1BE}" destId="{EE2EF243-69C9-47AC-B743-8495605A04C9}" srcOrd="0" destOrd="0" presId="urn:microsoft.com/office/officeart/2005/8/layout/radial1"/>
    <dgm:cxn modelId="{AD19B755-150C-9644-BD15-41E8F3BB53AF}" type="presOf" srcId="{53692E50-330B-4BDD-BD58-0C8F946A8351}" destId="{4961A4F6-4259-454F-9877-B5DA53FF4F4F}" srcOrd="0" destOrd="0" presId="urn:microsoft.com/office/officeart/2005/8/layout/radial1"/>
    <dgm:cxn modelId="{18A3A6F8-F227-4B40-8DB7-D6B94FB0505C}" type="presOf" srcId="{53692E50-330B-4BDD-BD58-0C8F946A8351}" destId="{8DDFB824-577D-434D-B099-14A5E59E486D}" srcOrd="1" destOrd="0" presId="urn:microsoft.com/office/officeart/2005/8/layout/radial1"/>
    <dgm:cxn modelId="{9ABD4D3C-C544-0D40-8FCF-DAD1E224A2C6}" type="presOf" srcId="{F7BA5607-C047-46D4-8FF7-82C883D4EECF}" destId="{E40023EE-B7A5-49E0-9864-432EAFD3589C}" srcOrd="1" destOrd="0" presId="urn:microsoft.com/office/officeart/2005/8/layout/radial1"/>
    <dgm:cxn modelId="{2CEB190F-4830-8F47-A3DD-22A6FB74B559}" type="presOf" srcId="{79944E37-7702-4275-B1BF-8F2C0E7671AB}" destId="{1D41E502-BDA5-4BD7-ACA0-D242C51C9C4B}" srcOrd="1" destOrd="0" presId="urn:microsoft.com/office/officeart/2005/8/layout/radial1"/>
    <dgm:cxn modelId="{1C73AD93-A630-41E5-A311-B1ED93D75BAC}" srcId="{22B0E92B-0CBF-45FD-856E-C0B93D43E1BE}" destId="{273E177D-CB8D-4929-B18C-4B456E8C38F8}" srcOrd="2" destOrd="0" parTransId="{53692E50-330B-4BDD-BD58-0C8F946A8351}" sibTransId="{0F770BCF-2257-41BA-9D72-420DB14E0FD3}"/>
    <dgm:cxn modelId="{05A56B15-D390-4E8B-B747-9D9287F8E00C}" srcId="{22B0E92B-0CBF-45FD-856E-C0B93D43E1BE}" destId="{9B83493D-BCE7-4EEF-935A-7E725A7BD2C3}" srcOrd="1" destOrd="0" parTransId="{F7BA5607-C047-46D4-8FF7-82C883D4EECF}" sibTransId="{9090441B-9D36-405B-BA72-E6E5B2C7E78E}"/>
    <dgm:cxn modelId="{94FACACB-123C-ED4A-8C67-81417565467E}" type="presParOf" srcId="{71C79DEF-7DE7-4D9F-9A62-A7AD6B057AFD}" destId="{EE2EF243-69C9-47AC-B743-8495605A04C9}" srcOrd="0" destOrd="0" presId="urn:microsoft.com/office/officeart/2005/8/layout/radial1"/>
    <dgm:cxn modelId="{AD4B2629-177C-0A47-8A2A-826580A04437}" type="presParOf" srcId="{71C79DEF-7DE7-4D9F-9A62-A7AD6B057AFD}" destId="{CCE0EA35-5A70-4F73-A20A-C65B844503F1}" srcOrd="1" destOrd="0" presId="urn:microsoft.com/office/officeart/2005/8/layout/radial1"/>
    <dgm:cxn modelId="{8E3C5EA1-D79C-C546-B6C9-9CF9891F83CB}" type="presParOf" srcId="{CCE0EA35-5A70-4F73-A20A-C65B844503F1}" destId="{1D41E502-BDA5-4BD7-ACA0-D242C51C9C4B}" srcOrd="0" destOrd="0" presId="urn:microsoft.com/office/officeart/2005/8/layout/radial1"/>
    <dgm:cxn modelId="{513865C9-1189-1142-82E5-8B8BA5C15B1B}" type="presParOf" srcId="{71C79DEF-7DE7-4D9F-9A62-A7AD6B057AFD}" destId="{511C3D17-8057-4838-A713-DAA032BC23B8}" srcOrd="2" destOrd="0" presId="urn:microsoft.com/office/officeart/2005/8/layout/radial1"/>
    <dgm:cxn modelId="{40F731D2-351B-5049-B888-2FD96917B81B}" type="presParOf" srcId="{71C79DEF-7DE7-4D9F-9A62-A7AD6B057AFD}" destId="{941ADB21-F68A-4003-A813-1874AEB81921}" srcOrd="3" destOrd="0" presId="urn:microsoft.com/office/officeart/2005/8/layout/radial1"/>
    <dgm:cxn modelId="{C502F5A4-66CA-EF4E-AEC6-4616745D20D0}" type="presParOf" srcId="{941ADB21-F68A-4003-A813-1874AEB81921}" destId="{E40023EE-B7A5-49E0-9864-432EAFD3589C}" srcOrd="0" destOrd="0" presId="urn:microsoft.com/office/officeart/2005/8/layout/radial1"/>
    <dgm:cxn modelId="{5ABF80EA-F9F9-A142-8252-0348D60D163B}" type="presParOf" srcId="{71C79DEF-7DE7-4D9F-9A62-A7AD6B057AFD}" destId="{2F47E22C-4183-4ABE-9A2D-162D9F62C39E}" srcOrd="4" destOrd="0" presId="urn:microsoft.com/office/officeart/2005/8/layout/radial1"/>
    <dgm:cxn modelId="{CB8CD5A0-2501-2640-9D8C-E14AF20B4FCD}" type="presParOf" srcId="{71C79DEF-7DE7-4D9F-9A62-A7AD6B057AFD}" destId="{4961A4F6-4259-454F-9877-B5DA53FF4F4F}" srcOrd="5" destOrd="0" presId="urn:microsoft.com/office/officeart/2005/8/layout/radial1"/>
    <dgm:cxn modelId="{F322AEDB-8279-F047-A458-E0DD1827B6BC}" type="presParOf" srcId="{4961A4F6-4259-454F-9877-B5DA53FF4F4F}" destId="{8DDFB824-577D-434D-B099-14A5E59E486D}" srcOrd="0" destOrd="0" presId="urn:microsoft.com/office/officeart/2005/8/layout/radial1"/>
    <dgm:cxn modelId="{F156D9CB-EB42-3B44-BD0F-F603B5DDC885}" type="presParOf" srcId="{71C79DEF-7DE7-4D9F-9A62-A7AD6B057AFD}" destId="{BA8E1FB2-234E-4CAD-B744-F07633D908DB}"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354286E-D966-46F1-B75A-3FBBFB9AFBD1}" type="doc">
      <dgm:prSet loTypeId="urn:microsoft.com/office/officeart/2005/8/layout/radial1" loCatId="relationship" qsTypeId="urn:microsoft.com/office/officeart/2005/8/quickstyle/simple1" qsCatId="simple" csTypeId="urn:microsoft.com/office/officeart/2005/8/colors/colorful2" csCatId="colorful" phldr="1"/>
      <dgm:spPr/>
      <dgm:t>
        <a:bodyPr/>
        <a:lstStyle/>
        <a:p>
          <a:endParaRPr lang="th-TH"/>
        </a:p>
      </dgm:t>
    </dgm:pt>
    <dgm:pt modelId="{22B0E92B-0CBF-45FD-856E-C0B93D43E1BE}">
      <dgm:prSet phldrT="[Text]"/>
      <dgm:spPr/>
      <dgm:t>
        <a:bodyPr/>
        <a:lstStyle/>
        <a:p>
          <a:r>
            <a:rPr lang="en-US" dirty="0" smtClean="0"/>
            <a:t>Treasury products</a:t>
          </a:r>
          <a:endParaRPr lang="th-TH" dirty="0"/>
        </a:p>
      </dgm:t>
    </dgm:pt>
    <dgm:pt modelId="{24AAC596-798D-47ED-A5A4-EABDB4507325}" type="parTrans" cxnId="{69F69FE9-82DE-44D9-B4D7-851900720233}">
      <dgm:prSet/>
      <dgm:spPr/>
      <dgm:t>
        <a:bodyPr/>
        <a:lstStyle/>
        <a:p>
          <a:endParaRPr lang="th-TH">
            <a:solidFill>
              <a:schemeClr val="bg1"/>
            </a:solidFill>
          </a:endParaRPr>
        </a:p>
      </dgm:t>
    </dgm:pt>
    <dgm:pt modelId="{C7BB702E-A7A2-4E8A-9179-3450EAB59EDD}" type="sibTrans" cxnId="{69F69FE9-82DE-44D9-B4D7-851900720233}">
      <dgm:prSet/>
      <dgm:spPr/>
      <dgm:t>
        <a:bodyPr/>
        <a:lstStyle/>
        <a:p>
          <a:endParaRPr lang="th-TH">
            <a:solidFill>
              <a:schemeClr val="bg1"/>
            </a:solidFill>
          </a:endParaRPr>
        </a:p>
      </dgm:t>
    </dgm:pt>
    <dgm:pt modelId="{6F112D0A-0D36-45CC-A865-FCAA248DC117}">
      <dgm:prSet phldrT="[Text]"/>
      <dgm:spPr/>
      <dgm:t>
        <a:bodyPr/>
        <a:lstStyle/>
        <a:p>
          <a:r>
            <a:rPr lang="en-US" dirty="0" smtClean="0"/>
            <a:t>Foreign Exchange Market</a:t>
          </a:r>
          <a:endParaRPr lang="th-TH" dirty="0"/>
        </a:p>
      </dgm:t>
    </dgm:pt>
    <dgm:pt modelId="{79944E37-7702-4275-B1BF-8F2C0E7671AB}" type="parTrans" cxnId="{5D314F96-C4C1-4C05-8488-24F017C95A81}">
      <dgm:prSet/>
      <dgm:spPr/>
      <dgm:t>
        <a:bodyPr/>
        <a:lstStyle/>
        <a:p>
          <a:endParaRPr lang="th-TH">
            <a:solidFill>
              <a:schemeClr val="bg1"/>
            </a:solidFill>
          </a:endParaRPr>
        </a:p>
      </dgm:t>
    </dgm:pt>
    <dgm:pt modelId="{330222B5-E8CD-4570-A586-3F8FD84F370B}" type="sibTrans" cxnId="{5D314F96-C4C1-4C05-8488-24F017C95A81}">
      <dgm:prSet/>
      <dgm:spPr/>
      <dgm:t>
        <a:bodyPr/>
        <a:lstStyle/>
        <a:p>
          <a:endParaRPr lang="th-TH">
            <a:solidFill>
              <a:schemeClr val="bg1"/>
            </a:solidFill>
          </a:endParaRPr>
        </a:p>
      </dgm:t>
    </dgm:pt>
    <dgm:pt modelId="{4D31E5C0-F707-4936-871D-7FC1838488FE}">
      <dgm:prSet phldrT="[Text]"/>
      <dgm:spPr/>
      <dgm:t>
        <a:bodyPr/>
        <a:lstStyle/>
        <a:p>
          <a:r>
            <a:rPr lang="en-US" dirty="0" smtClean="0"/>
            <a:t>Money Market</a:t>
          </a:r>
          <a:endParaRPr lang="th-TH" dirty="0"/>
        </a:p>
      </dgm:t>
    </dgm:pt>
    <dgm:pt modelId="{E35CEC77-D166-4232-82F8-6ED990A65829}" type="parTrans" cxnId="{67BDC7B5-30C8-4482-95BA-C9D2E72A0E12}">
      <dgm:prSet/>
      <dgm:spPr/>
      <dgm:t>
        <a:bodyPr/>
        <a:lstStyle/>
        <a:p>
          <a:endParaRPr lang="th-TH">
            <a:solidFill>
              <a:schemeClr val="bg1"/>
            </a:solidFill>
          </a:endParaRPr>
        </a:p>
      </dgm:t>
    </dgm:pt>
    <dgm:pt modelId="{A062677B-9350-431F-AC29-FF3504F3B590}" type="sibTrans" cxnId="{67BDC7B5-30C8-4482-95BA-C9D2E72A0E12}">
      <dgm:prSet/>
      <dgm:spPr/>
      <dgm:t>
        <a:bodyPr/>
        <a:lstStyle/>
        <a:p>
          <a:endParaRPr lang="th-TH">
            <a:solidFill>
              <a:schemeClr val="bg1"/>
            </a:solidFill>
          </a:endParaRPr>
        </a:p>
      </dgm:t>
    </dgm:pt>
    <dgm:pt modelId="{9B83493D-BCE7-4EEF-935A-7E725A7BD2C3}">
      <dgm:prSet phldrT="[Text]"/>
      <dgm:spPr/>
      <dgm:t>
        <a:bodyPr/>
        <a:lstStyle/>
        <a:p>
          <a:r>
            <a:rPr lang="en-US" dirty="0" smtClean="0"/>
            <a:t>Capital Market</a:t>
          </a:r>
          <a:endParaRPr lang="th-TH" dirty="0"/>
        </a:p>
      </dgm:t>
    </dgm:pt>
    <dgm:pt modelId="{F7BA5607-C047-46D4-8FF7-82C883D4EECF}" type="parTrans" cxnId="{05A56B15-D390-4E8B-B747-9D9287F8E00C}">
      <dgm:prSet/>
      <dgm:spPr/>
      <dgm:t>
        <a:bodyPr/>
        <a:lstStyle/>
        <a:p>
          <a:endParaRPr lang="th-TH">
            <a:solidFill>
              <a:schemeClr val="bg1"/>
            </a:solidFill>
          </a:endParaRPr>
        </a:p>
      </dgm:t>
    </dgm:pt>
    <dgm:pt modelId="{9090441B-9D36-405B-BA72-E6E5B2C7E78E}" type="sibTrans" cxnId="{05A56B15-D390-4E8B-B747-9D9287F8E00C}">
      <dgm:prSet/>
      <dgm:spPr/>
      <dgm:t>
        <a:bodyPr/>
        <a:lstStyle/>
        <a:p>
          <a:endParaRPr lang="th-TH">
            <a:solidFill>
              <a:schemeClr val="bg1"/>
            </a:solidFill>
          </a:endParaRPr>
        </a:p>
      </dgm:t>
    </dgm:pt>
    <dgm:pt modelId="{273E177D-CB8D-4929-B18C-4B456E8C38F8}">
      <dgm:prSet phldrT="[Text]"/>
      <dgm:spPr/>
      <dgm:t>
        <a:bodyPr/>
        <a:lstStyle/>
        <a:p>
          <a:r>
            <a:rPr lang="en-US" dirty="0" smtClean="0"/>
            <a:t>Primary market in equity shares</a:t>
          </a:r>
          <a:endParaRPr lang="th-TH" dirty="0"/>
        </a:p>
      </dgm:t>
    </dgm:pt>
    <dgm:pt modelId="{53692E50-330B-4BDD-BD58-0C8F946A8351}" type="parTrans" cxnId="{1C73AD93-A630-41E5-A311-B1ED93D75BAC}">
      <dgm:prSet/>
      <dgm:spPr/>
      <dgm:t>
        <a:bodyPr/>
        <a:lstStyle/>
        <a:p>
          <a:endParaRPr lang="th-TH">
            <a:solidFill>
              <a:schemeClr val="bg1"/>
            </a:solidFill>
          </a:endParaRPr>
        </a:p>
      </dgm:t>
    </dgm:pt>
    <dgm:pt modelId="{0F770BCF-2257-41BA-9D72-420DB14E0FD3}" type="sibTrans" cxnId="{1C73AD93-A630-41E5-A311-B1ED93D75BAC}">
      <dgm:prSet/>
      <dgm:spPr/>
      <dgm:t>
        <a:bodyPr/>
        <a:lstStyle/>
        <a:p>
          <a:endParaRPr lang="th-TH">
            <a:solidFill>
              <a:schemeClr val="bg1"/>
            </a:solidFill>
          </a:endParaRPr>
        </a:p>
      </dgm:t>
    </dgm:pt>
    <dgm:pt modelId="{71C79DEF-7DE7-4D9F-9A62-A7AD6B057AFD}" type="pres">
      <dgm:prSet presAssocID="{6354286E-D966-46F1-B75A-3FBBFB9AFBD1}" presName="cycle" presStyleCnt="0">
        <dgm:presLayoutVars>
          <dgm:chMax val="1"/>
          <dgm:dir/>
          <dgm:animLvl val="ctr"/>
          <dgm:resizeHandles val="exact"/>
        </dgm:presLayoutVars>
      </dgm:prSet>
      <dgm:spPr/>
      <dgm:t>
        <a:bodyPr/>
        <a:lstStyle/>
        <a:p>
          <a:endParaRPr lang="en-US"/>
        </a:p>
      </dgm:t>
    </dgm:pt>
    <dgm:pt modelId="{EE2EF243-69C9-47AC-B743-8495605A04C9}" type="pres">
      <dgm:prSet presAssocID="{22B0E92B-0CBF-45FD-856E-C0B93D43E1BE}" presName="centerShape" presStyleLbl="node0" presStyleIdx="0" presStyleCnt="1"/>
      <dgm:spPr/>
      <dgm:t>
        <a:bodyPr/>
        <a:lstStyle/>
        <a:p>
          <a:endParaRPr lang="th-TH"/>
        </a:p>
      </dgm:t>
    </dgm:pt>
    <dgm:pt modelId="{CCE0EA35-5A70-4F73-A20A-C65B844503F1}" type="pres">
      <dgm:prSet presAssocID="{79944E37-7702-4275-B1BF-8F2C0E7671AB}" presName="Name9" presStyleLbl="parChTrans1D2" presStyleIdx="0" presStyleCnt="4"/>
      <dgm:spPr/>
      <dgm:t>
        <a:bodyPr/>
        <a:lstStyle/>
        <a:p>
          <a:endParaRPr lang="en-US"/>
        </a:p>
      </dgm:t>
    </dgm:pt>
    <dgm:pt modelId="{1D41E502-BDA5-4BD7-ACA0-D242C51C9C4B}" type="pres">
      <dgm:prSet presAssocID="{79944E37-7702-4275-B1BF-8F2C0E7671AB}" presName="connTx" presStyleLbl="parChTrans1D2" presStyleIdx="0" presStyleCnt="4"/>
      <dgm:spPr/>
      <dgm:t>
        <a:bodyPr/>
        <a:lstStyle/>
        <a:p>
          <a:endParaRPr lang="en-US"/>
        </a:p>
      </dgm:t>
    </dgm:pt>
    <dgm:pt modelId="{511C3D17-8057-4838-A713-DAA032BC23B8}" type="pres">
      <dgm:prSet presAssocID="{6F112D0A-0D36-45CC-A865-FCAA248DC117}" presName="node" presStyleLbl="node1" presStyleIdx="0" presStyleCnt="4">
        <dgm:presLayoutVars>
          <dgm:bulletEnabled val="1"/>
        </dgm:presLayoutVars>
      </dgm:prSet>
      <dgm:spPr/>
      <dgm:t>
        <a:bodyPr/>
        <a:lstStyle/>
        <a:p>
          <a:endParaRPr lang="th-TH"/>
        </a:p>
      </dgm:t>
    </dgm:pt>
    <dgm:pt modelId="{50C52F2B-AD2D-47C6-9614-A5CEC8632237}" type="pres">
      <dgm:prSet presAssocID="{E35CEC77-D166-4232-82F8-6ED990A65829}" presName="Name9" presStyleLbl="parChTrans1D2" presStyleIdx="1" presStyleCnt="4"/>
      <dgm:spPr/>
      <dgm:t>
        <a:bodyPr/>
        <a:lstStyle/>
        <a:p>
          <a:endParaRPr lang="en-US"/>
        </a:p>
      </dgm:t>
    </dgm:pt>
    <dgm:pt modelId="{40A89A81-053D-419C-BD5D-74C823E3071E}" type="pres">
      <dgm:prSet presAssocID="{E35CEC77-D166-4232-82F8-6ED990A65829}" presName="connTx" presStyleLbl="parChTrans1D2" presStyleIdx="1" presStyleCnt="4"/>
      <dgm:spPr/>
      <dgm:t>
        <a:bodyPr/>
        <a:lstStyle/>
        <a:p>
          <a:endParaRPr lang="en-US"/>
        </a:p>
      </dgm:t>
    </dgm:pt>
    <dgm:pt modelId="{50A6FE78-0238-400D-B922-89E3FE3F636F}" type="pres">
      <dgm:prSet presAssocID="{4D31E5C0-F707-4936-871D-7FC1838488FE}" presName="node" presStyleLbl="node1" presStyleIdx="1" presStyleCnt="4" custRadScaleRad="101134" custRadScaleInc="2267">
        <dgm:presLayoutVars>
          <dgm:bulletEnabled val="1"/>
        </dgm:presLayoutVars>
      </dgm:prSet>
      <dgm:spPr/>
      <dgm:t>
        <a:bodyPr/>
        <a:lstStyle/>
        <a:p>
          <a:endParaRPr lang="en-US"/>
        </a:p>
      </dgm:t>
    </dgm:pt>
    <dgm:pt modelId="{941ADB21-F68A-4003-A813-1874AEB81921}" type="pres">
      <dgm:prSet presAssocID="{F7BA5607-C047-46D4-8FF7-82C883D4EECF}" presName="Name9" presStyleLbl="parChTrans1D2" presStyleIdx="2" presStyleCnt="4"/>
      <dgm:spPr/>
      <dgm:t>
        <a:bodyPr/>
        <a:lstStyle/>
        <a:p>
          <a:endParaRPr lang="en-US"/>
        </a:p>
      </dgm:t>
    </dgm:pt>
    <dgm:pt modelId="{E40023EE-B7A5-49E0-9864-432EAFD3589C}" type="pres">
      <dgm:prSet presAssocID="{F7BA5607-C047-46D4-8FF7-82C883D4EECF}" presName="connTx" presStyleLbl="parChTrans1D2" presStyleIdx="2" presStyleCnt="4"/>
      <dgm:spPr/>
      <dgm:t>
        <a:bodyPr/>
        <a:lstStyle/>
        <a:p>
          <a:endParaRPr lang="en-US"/>
        </a:p>
      </dgm:t>
    </dgm:pt>
    <dgm:pt modelId="{2F47E22C-4183-4ABE-9A2D-162D9F62C39E}" type="pres">
      <dgm:prSet presAssocID="{9B83493D-BCE7-4EEF-935A-7E725A7BD2C3}" presName="node" presStyleLbl="node1" presStyleIdx="2" presStyleCnt="4">
        <dgm:presLayoutVars>
          <dgm:bulletEnabled val="1"/>
        </dgm:presLayoutVars>
      </dgm:prSet>
      <dgm:spPr/>
      <dgm:t>
        <a:bodyPr/>
        <a:lstStyle/>
        <a:p>
          <a:endParaRPr lang="en-US"/>
        </a:p>
      </dgm:t>
    </dgm:pt>
    <dgm:pt modelId="{4961A4F6-4259-454F-9877-B5DA53FF4F4F}" type="pres">
      <dgm:prSet presAssocID="{53692E50-330B-4BDD-BD58-0C8F946A8351}" presName="Name9" presStyleLbl="parChTrans1D2" presStyleIdx="3" presStyleCnt="4"/>
      <dgm:spPr/>
      <dgm:t>
        <a:bodyPr/>
        <a:lstStyle/>
        <a:p>
          <a:endParaRPr lang="en-US"/>
        </a:p>
      </dgm:t>
    </dgm:pt>
    <dgm:pt modelId="{8DDFB824-577D-434D-B099-14A5E59E486D}" type="pres">
      <dgm:prSet presAssocID="{53692E50-330B-4BDD-BD58-0C8F946A8351}" presName="connTx" presStyleLbl="parChTrans1D2" presStyleIdx="3" presStyleCnt="4"/>
      <dgm:spPr/>
      <dgm:t>
        <a:bodyPr/>
        <a:lstStyle/>
        <a:p>
          <a:endParaRPr lang="en-US"/>
        </a:p>
      </dgm:t>
    </dgm:pt>
    <dgm:pt modelId="{BA8E1FB2-234E-4CAD-B744-F07633D908DB}" type="pres">
      <dgm:prSet presAssocID="{273E177D-CB8D-4929-B18C-4B456E8C38F8}" presName="node" presStyleLbl="node1" presStyleIdx="3" presStyleCnt="4">
        <dgm:presLayoutVars>
          <dgm:bulletEnabled val="1"/>
        </dgm:presLayoutVars>
      </dgm:prSet>
      <dgm:spPr/>
      <dgm:t>
        <a:bodyPr/>
        <a:lstStyle/>
        <a:p>
          <a:endParaRPr lang="th-TH"/>
        </a:p>
      </dgm:t>
    </dgm:pt>
  </dgm:ptLst>
  <dgm:cxnLst>
    <dgm:cxn modelId="{5D314F96-C4C1-4C05-8488-24F017C95A81}" srcId="{22B0E92B-0CBF-45FD-856E-C0B93D43E1BE}" destId="{6F112D0A-0D36-45CC-A865-FCAA248DC117}" srcOrd="0" destOrd="0" parTransId="{79944E37-7702-4275-B1BF-8F2C0E7671AB}" sibTransId="{330222B5-E8CD-4570-A586-3F8FD84F370B}"/>
    <dgm:cxn modelId="{FF7D33E3-9459-4BF1-B8CF-A7337EBCB66A}" type="presOf" srcId="{E35CEC77-D166-4232-82F8-6ED990A65829}" destId="{50C52F2B-AD2D-47C6-9614-A5CEC8632237}" srcOrd="0" destOrd="0" presId="urn:microsoft.com/office/officeart/2005/8/layout/radial1"/>
    <dgm:cxn modelId="{58B899EE-DB90-4C9F-962E-2B854AB13CDD}" type="presOf" srcId="{273E177D-CB8D-4929-B18C-4B456E8C38F8}" destId="{BA8E1FB2-234E-4CAD-B744-F07633D908DB}" srcOrd="0" destOrd="0" presId="urn:microsoft.com/office/officeart/2005/8/layout/radial1"/>
    <dgm:cxn modelId="{6607EE1B-5229-48AB-BEF8-CFCADEDBACDF}" type="presOf" srcId="{6F112D0A-0D36-45CC-A865-FCAA248DC117}" destId="{511C3D17-8057-4838-A713-DAA032BC23B8}" srcOrd="0" destOrd="0" presId="urn:microsoft.com/office/officeart/2005/8/layout/radial1"/>
    <dgm:cxn modelId="{0811EBB0-94BE-4BF0-813E-C6C8F86984EA}" type="presOf" srcId="{22B0E92B-0CBF-45FD-856E-C0B93D43E1BE}" destId="{EE2EF243-69C9-47AC-B743-8495605A04C9}" srcOrd="0" destOrd="0" presId="urn:microsoft.com/office/officeart/2005/8/layout/radial1"/>
    <dgm:cxn modelId="{F449954F-BC32-4B96-8191-5A1C273CA766}" type="presOf" srcId="{53692E50-330B-4BDD-BD58-0C8F946A8351}" destId="{8DDFB824-577D-434D-B099-14A5E59E486D}" srcOrd="1" destOrd="0" presId="urn:microsoft.com/office/officeart/2005/8/layout/radial1"/>
    <dgm:cxn modelId="{90AC5457-B20B-4974-B7A1-B00DFBE9C37A}" type="presOf" srcId="{9B83493D-BCE7-4EEF-935A-7E725A7BD2C3}" destId="{2F47E22C-4183-4ABE-9A2D-162D9F62C39E}" srcOrd="0" destOrd="0" presId="urn:microsoft.com/office/officeart/2005/8/layout/radial1"/>
    <dgm:cxn modelId="{A6819D41-87EE-414F-8CB9-B0325F14C6EE}" type="presOf" srcId="{53692E50-330B-4BDD-BD58-0C8F946A8351}" destId="{4961A4F6-4259-454F-9877-B5DA53FF4F4F}" srcOrd="0" destOrd="0" presId="urn:microsoft.com/office/officeart/2005/8/layout/radial1"/>
    <dgm:cxn modelId="{69F69FE9-82DE-44D9-B4D7-851900720233}" srcId="{6354286E-D966-46F1-B75A-3FBBFB9AFBD1}" destId="{22B0E92B-0CBF-45FD-856E-C0B93D43E1BE}" srcOrd="0" destOrd="0" parTransId="{24AAC596-798D-47ED-A5A4-EABDB4507325}" sibTransId="{C7BB702E-A7A2-4E8A-9179-3450EAB59EDD}"/>
    <dgm:cxn modelId="{67BDC7B5-30C8-4482-95BA-C9D2E72A0E12}" srcId="{22B0E92B-0CBF-45FD-856E-C0B93D43E1BE}" destId="{4D31E5C0-F707-4936-871D-7FC1838488FE}" srcOrd="1" destOrd="0" parTransId="{E35CEC77-D166-4232-82F8-6ED990A65829}" sibTransId="{A062677B-9350-431F-AC29-FF3504F3B590}"/>
    <dgm:cxn modelId="{887A0AF9-5D3C-43E9-965E-EFC9E3FD61D7}" type="presOf" srcId="{79944E37-7702-4275-B1BF-8F2C0E7671AB}" destId="{CCE0EA35-5A70-4F73-A20A-C65B844503F1}" srcOrd="0" destOrd="0" presId="urn:microsoft.com/office/officeart/2005/8/layout/radial1"/>
    <dgm:cxn modelId="{21729653-D444-4D9D-84B6-A7247CC11907}" type="presOf" srcId="{4D31E5C0-F707-4936-871D-7FC1838488FE}" destId="{50A6FE78-0238-400D-B922-89E3FE3F636F}" srcOrd="0" destOrd="0" presId="urn:microsoft.com/office/officeart/2005/8/layout/radial1"/>
    <dgm:cxn modelId="{C5103841-EACA-4845-8C24-7C1B48EA90F0}" type="presOf" srcId="{F7BA5607-C047-46D4-8FF7-82C883D4EECF}" destId="{941ADB21-F68A-4003-A813-1874AEB81921}" srcOrd="0" destOrd="0" presId="urn:microsoft.com/office/officeart/2005/8/layout/radial1"/>
    <dgm:cxn modelId="{C335AE5E-4912-494A-B6B6-AE8E41AC8C44}" type="presOf" srcId="{79944E37-7702-4275-B1BF-8F2C0E7671AB}" destId="{1D41E502-BDA5-4BD7-ACA0-D242C51C9C4B}" srcOrd="1" destOrd="0" presId="urn:microsoft.com/office/officeart/2005/8/layout/radial1"/>
    <dgm:cxn modelId="{3A64C43E-9F79-4F0A-8FE6-B0AD67C996D2}" type="presOf" srcId="{E35CEC77-D166-4232-82F8-6ED990A65829}" destId="{40A89A81-053D-419C-BD5D-74C823E3071E}" srcOrd="1" destOrd="0" presId="urn:microsoft.com/office/officeart/2005/8/layout/radial1"/>
    <dgm:cxn modelId="{1C73AD93-A630-41E5-A311-B1ED93D75BAC}" srcId="{22B0E92B-0CBF-45FD-856E-C0B93D43E1BE}" destId="{273E177D-CB8D-4929-B18C-4B456E8C38F8}" srcOrd="3" destOrd="0" parTransId="{53692E50-330B-4BDD-BD58-0C8F946A8351}" sibTransId="{0F770BCF-2257-41BA-9D72-420DB14E0FD3}"/>
    <dgm:cxn modelId="{05A56B15-D390-4E8B-B747-9D9287F8E00C}" srcId="{22B0E92B-0CBF-45FD-856E-C0B93D43E1BE}" destId="{9B83493D-BCE7-4EEF-935A-7E725A7BD2C3}" srcOrd="2" destOrd="0" parTransId="{F7BA5607-C047-46D4-8FF7-82C883D4EECF}" sibTransId="{9090441B-9D36-405B-BA72-E6E5B2C7E78E}"/>
    <dgm:cxn modelId="{4288D699-0B8C-4FD1-8A90-9424E411444A}" type="presOf" srcId="{6354286E-D966-46F1-B75A-3FBBFB9AFBD1}" destId="{71C79DEF-7DE7-4D9F-9A62-A7AD6B057AFD}" srcOrd="0" destOrd="0" presId="urn:microsoft.com/office/officeart/2005/8/layout/radial1"/>
    <dgm:cxn modelId="{52BC4325-96F6-4D1D-A23B-E8E26E022D76}" type="presOf" srcId="{F7BA5607-C047-46D4-8FF7-82C883D4EECF}" destId="{E40023EE-B7A5-49E0-9864-432EAFD3589C}" srcOrd="1" destOrd="0" presId="urn:microsoft.com/office/officeart/2005/8/layout/radial1"/>
    <dgm:cxn modelId="{64DBA8B2-4361-4400-92CC-98EF3682F3DC}" type="presParOf" srcId="{71C79DEF-7DE7-4D9F-9A62-A7AD6B057AFD}" destId="{EE2EF243-69C9-47AC-B743-8495605A04C9}" srcOrd="0" destOrd="0" presId="urn:microsoft.com/office/officeart/2005/8/layout/radial1"/>
    <dgm:cxn modelId="{4E8C677A-85A5-4B30-8388-F4CF9706B4F3}" type="presParOf" srcId="{71C79DEF-7DE7-4D9F-9A62-A7AD6B057AFD}" destId="{CCE0EA35-5A70-4F73-A20A-C65B844503F1}" srcOrd="1" destOrd="0" presId="urn:microsoft.com/office/officeart/2005/8/layout/radial1"/>
    <dgm:cxn modelId="{9E362761-C6E9-4531-9881-D507D0065E4A}" type="presParOf" srcId="{CCE0EA35-5A70-4F73-A20A-C65B844503F1}" destId="{1D41E502-BDA5-4BD7-ACA0-D242C51C9C4B}" srcOrd="0" destOrd="0" presId="urn:microsoft.com/office/officeart/2005/8/layout/radial1"/>
    <dgm:cxn modelId="{E1355F0B-083F-419A-BE6C-9270172B3BDE}" type="presParOf" srcId="{71C79DEF-7DE7-4D9F-9A62-A7AD6B057AFD}" destId="{511C3D17-8057-4838-A713-DAA032BC23B8}" srcOrd="2" destOrd="0" presId="urn:microsoft.com/office/officeart/2005/8/layout/radial1"/>
    <dgm:cxn modelId="{832CD14D-73E1-4B9C-B739-6513447A53CF}" type="presParOf" srcId="{71C79DEF-7DE7-4D9F-9A62-A7AD6B057AFD}" destId="{50C52F2B-AD2D-47C6-9614-A5CEC8632237}" srcOrd="3" destOrd="0" presId="urn:microsoft.com/office/officeart/2005/8/layout/radial1"/>
    <dgm:cxn modelId="{696DA13F-B46B-4CE2-9309-BCC11832C097}" type="presParOf" srcId="{50C52F2B-AD2D-47C6-9614-A5CEC8632237}" destId="{40A89A81-053D-419C-BD5D-74C823E3071E}" srcOrd="0" destOrd="0" presId="urn:microsoft.com/office/officeart/2005/8/layout/radial1"/>
    <dgm:cxn modelId="{1F6F8EB9-AFC8-487F-B8A8-17E277D6D662}" type="presParOf" srcId="{71C79DEF-7DE7-4D9F-9A62-A7AD6B057AFD}" destId="{50A6FE78-0238-400D-B922-89E3FE3F636F}" srcOrd="4" destOrd="0" presId="urn:microsoft.com/office/officeart/2005/8/layout/radial1"/>
    <dgm:cxn modelId="{A473FEA7-1ACC-42C7-A1F3-1BD09FF7A49D}" type="presParOf" srcId="{71C79DEF-7DE7-4D9F-9A62-A7AD6B057AFD}" destId="{941ADB21-F68A-4003-A813-1874AEB81921}" srcOrd="5" destOrd="0" presId="urn:microsoft.com/office/officeart/2005/8/layout/radial1"/>
    <dgm:cxn modelId="{95048820-705D-4220-8EF3-DE874F745B41}" type="presParOf" srcId="{941ADB21-F68A-4003-A813-1874AEB81921}" destId="{E40023EE-B7A5-49E0-9864-432EAFD3589C}" srcOrd="0" destOrd="0" presId="urn:microsoft.com/office/officeart/2005/8/layout/radial1"/>
    <dgm:cxn modelId="{E9689CF4-6AD5-4C33-BA70-970E5283821D}" type="presParOf" srcId="{71C79DEF-7DE7-4D9F-9A62-A7AD6B057AFD}" destId="{2F47E22C-4183-4ABE-9A2D-162D9F62C39E}" srcOrd="6" destOrd="0" presId="urn:microsoft.com/office/officeart/2005/8/layout/radial1"/>
    <dgm:cxn modelId="{80C0D6B9-D3EF-4AD3-9AA9-B52CC61C84A1}" type="presParOf" srcId="{71C79DEF-7DE7-4D9F-9A62-A7AD6B057AFD}" destId="{4961A4F6-4259-454F-9877-B5DA53FF4F4F}" srcOrd="7" destOrd="0" presId="urn:microsoft.com/office/officeart/2005/8/layout/radial1"/>
    <dgm:cxn modelId="{C5222E44-0540-46B6-B4CC-6817B923E560}" type="presParOf" srcId="{4961A4F6-4259-454F-9877-B5DA53FF4F4F}" destId="{8DDFB824-577D-434D-B099-14A5E59E486D}" srcOrd="0" destOrd="0" presId="urn:microsoft.com/office/officeart/2005/8/layout/radial1"/>
    <dgm:cxn modelId="{D06955C6-163E-41C2-BD4E-E66149989916}" type="presParOf" srcId="{71C79DEF-7DE7-4D9F-9A62-A7AD6B057AFD}" destId="{BA8E1FB2-234E-4CAD-B744-F07633D908DB}"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EF243-69C9-47AC-B743-8495605A04C9}">
      <dsp:nvSpPr>
        <dsp:cNvPr id="0" name=""/>
        <dsp:cNvSpPr/>
      </dsp:nvSpPr>
      <dsp:spPr>
        <a:xfrm>
          <a:off x="2360414" y="1791746"/>
          <a:ext cx="1375171" cy="137517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smtClean="0"/>
            <a:t>Treasury products</a:t>
          </a:r>
          <a:endParaRPr lang="th-TH" sz="2000" kern="1200" dirty="0"/>
        </a:p>
      </dsp:txBody>
      <dsp:txXfrm>
        <a:off x="2561803" y="1993135"/>
        <a:ext cx="972393" cy="972393"/>
      </dsp:txXfrm>
    </dsp:sp>
    <dsp:sp modelId="{CCE0EA35-5A70-4F73-A20A-C65B844503F1}">
      <dsp:nvSpPr>
        <dsp:cNvPr id="0" name=""/>
        <dsp:cNvSpPr/>
      </dsp:nvSpPr>
      <dsp:spPr>
        <a:xfrm rot="16200000">
          <a:off x="2840920" y="1564364"/>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037646" y="1574313"/>
        <a:ext cx="20707" cy="20707"/>
      </dsp:txXfrm>
    </dsp:sp>
    <dsp:sp modelId="{511C3D17-8057-4838-A713-DAA032BC23B8}">
      <dsp:nvSpPr>
        <dsp:cNvPr id="0" name=""/>
        <dsp:cNvSpPr/>
      </dsp:nvSpPr>
      <dsp:spPr>
        <a:xfrm>
          <a:off x="2360414" y="2415"/>
          <a:ext cx="1375171" cy="137517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Foreign Exchange Market</a:t>
          </a:r>
          <a:endParaRPr lang="th-TH" sz="1600" kern="1200" dirty="0"/>
        </a:p>
      </dsp:txBody>
      <dsp:txXfrm>
        <a:off x="2561803" y="203804"/>
        <a:ext cx="972393" cy="972393"/>
      </dsp:txXfrm>
    </dsp:sp>
    <dsp:sp modelId="{941ADB21-F68A-4003-A813-1874AEB81921}">
      <dsp:nvSpPr>
        <dsp:cNvPr id="0" name=""/>
        <dsp:cNvSpPr/>
      </dsp:nvSpPr>
      <dsp:spPr>
        <a:xfrm rot="1800000">
          <a:off x="3615723"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812449" y="2916311"/>
        <a:ext cx="20707" cy="20707"/>
      </dsp:txXfrm>
    </dsp:sp>
    <dsp:sp modelId="{2F47E22C-4183-4ABE-9A2D-162D9F62C39E}">
      <dsp:nvSpPr>
        <dsp:cNvPr id="0" name=""/>
        <dsp:cNvSpPr/>
      </dsp:nvSpPr>
      <dsp:spPr>
        <a:xfrm>
          <a:off x="3910020" y="2686412"/>
          <a:ext cx="1375171" cy="1375171"/>
        </a:xfrm>
        <a:prstGeom prst="ellipse">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Financial Market (Money + Capital)</a:t>
          </a:r>
          <a:endParaRPr lang="th-TH" sz="1600" kern="1200" dirty="0"/>
        </a:p>
      </dsp:txBody>
      <dsp:txXfrm>
        <a:off x="4111409" y="2887801"/>
        <a:ext cx="972393" cy="972393"/>
      </dsp:txXfrm>
    </dsp:sp>
    <dsp:sp modelId="{4961A4F6-4259-454F-9877-B5DA53FF4F4F}">
      <dsp:nvSpPr>
        <dsp:cNvPr id="0" name=""/>
        <dsp:cNvSpPr/>
      </dsp:nvSpPr>
      <dsp:spPr>
        <a:xfrm rot="9000000">
          <a:off x="2066117"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rot="10800000">
        <a:off x="2262843" y="2916311"/>
        <a:ext cx="20707" cy="20707"/>
      </dsp:txXfrm>
    </dsp:sp>
    <dsp:sp modelId="{BA8E1FB2-234E-4CAD-B744-F07633D908DB}">
      <dsp:nvSpPr>
        <dsp:cNvPr id="0" name=""/>
        <dsp:cNvSpPr/>
      </dsp:nvSpPr>
      <dsp:spPr>
        <a:xfrm>
          <a:off x="810808" y="2686412"/>
          <a:ext cx="1375171" cy="1375171"/>
        </a:xfrm>
        <a:prstGeom prst="ellipse">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smtClean="0"/>
            <a:t>Primary market in equity shares</a:t>
          </a:r>
          <a:endParaRPr lang="th-TH" sz="1600" kern="1200" dirty="0"/>
        </a:p>
      </dsp:txBody>
      <dsp:txXfrm>
        <a:off x="1012197" y="2887801"/>
        <a:ext cx="972393" cy="9723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EF243-69C9-47AC-B743-8495605A04C9}">
      <dsp:nvSpPr>
        <dsp:cNvPr id="0" name=""/>
        <dsp:cNvSpPr/>
      </dsp:nvSpPr>
      <dsp:spPr>
        <a:xfrm>
          <a:off x="2360414" y="1791746"/>
          <a:ext cx="1375171" cy="137517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smtClean="0"/>
            <a:t>Treasury products</a:t>
          </a:r>
          <a:endParaRPr lang="th-TH" sz="2000" kern="1200" dirty="0"/>
        </a:p>
      </dsp:txBody>
      <dsp:txXfrm>
        <a:off x="2561803" y="1993135"/>
        <a:ext cx="972393" cy="972393"/>
      </dsp:txXfrm>
    </dsp:sp>
    <dsp:sp modelId="{CCE0EA35-5A70-4F73-A20A-C65B844503F1}">
      <dsp:nvSpPr>
        <dsp:cNvPr id="0" name=""/>
        <dsp:cNvSpPr/>
      </dsp:nvSpPr>
      <dsp:spPr>
        <a:xfrm rot="16200000">
          <a:off x="2840920" y="1564364"/>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037646" y="1574313"/>
        <a:ext cx="20707" cy="20707"/>
      </dsp:txXfrm>
    </dsp:sp>
    <dsp:sp modelId="{511C3D17-8057-4838-A713-DAA032BC23B8}">
      <dsp:nvSpPr>
        <dsp:cNvPr id="0" name=""/>
        <dsp:cNvSpPr/>
      </dsp:nvSpPr>
      <dsp:spPr>
        <a:xfrm>
          <a:off x="2360414" y="2415"/>
          <a:ext cx="1375171" cy="137517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Foreign Exchange Market</a:t>
          </a:r>
          <a:endParaRPr lang="th-TH" sz="1600" kern="1200" dirty="0"/>
        </a:p>
      </dsp:txBody>
      <dsp:txXfrm>
        <a:off x="2561803" y="203804"/>
        <a:ext cx="972393" cy="972393"/>
      </dsp:txXfrm>
    </dsp:sp>
    <dsp:sp modelId="{941ADB21-F68A-4003-A813-1874AEB81921}">
      <dsp:nvSpPr>
        <dsp:cNvPr id="0" name=""/>
        <dsp:cNvSpPr/>
      </dsp:nvSpPr>
      <dsp:spPr>
        <a:xfrm rot="1800000">
          <a:off x="3615723"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812449" y="2916311"/>
        <a:ext cx="20707" cy="20707"/>
      </dsp:txXfrm>
    </dsp:sp>
    <dsp:sp modelId="{2F47E22C-4183-4ABE-9A2D-162D9F62C39E}">
      <dsp:nvSpPr>
        <dsp:cNvPr id="0" name=""/>
        <dsp:cNvSpPr/>
      </dsp:nvSpPr>
      <dsp:spPr>
        <a:xfrm>
          <a:off x="3910020" y="2686412"/>
          <a:ext cx="1375171" cy="1375171"/>
        </a:xfrm>
        <a:prstGeom prst="ellipse">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Financial Market (Money + Capital)</a:t>
          </a:r>
          <a:endParaRPr lang="th-TH" sz="1600" kern="1200" dirty="0"/>
        </a:p>
      </dsp:txBody>
      <dsp:txXfrm>
        <a:off x="4111409" y="2887801"/>
        <a:ext cx="972393" cy="972393"/>
      </dsp:txXfrm>
    </dsp:sp>
    <dsp:sp modelId="{4961A4F6-4259-454F-9877-B5DA53FF4F4F}">
      <dsp:nvSpPr>
        <dsp:cNvPr id="0" name=""/>
        <dsp:cNvSpPr/>
      </dsp:nvSpPr>
      <dsp:spPr>
        <a:xfrm rot="9000000">
          <a:off x="2066117"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rot="10800000">
        <a:off x="2262843" y="2916311"/>
        <a:ext cx="20707" cy="20707"/>
      </dsp:txXfrm>
    </dsp:sp>
    <dsp:sp modelId="{BA8E1FB2-234E-4CAD-B744-F07633D908DB}">
      <dsp:nvSpPr>
        <dsp:cNvPr id="0" name=""/>
        <dsp:cNvSpPr/>
      </dsp:nvSpPr>
      <dsp:spPr>
        <a:xfrm>
          <a:off x="810808" y="2686412"/>
          <a:ext cx="1375171" cy="1375171"/>
        </a:xfrm>
        <a:prstGeom prst="ellipse">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smtClean="0"/>
            <a:t>Primary market in equity shares</a:t>
          </a:r>
          <a:endParaRPr lang="th-TH" sz="1600" kern="1200" dirty="0"/>
        </a:p>
      </dsp:txBody>
      <dsp:txXfrm>
        <a:off x="1012197" y="2887801"/>
        <a:ext cx="972393" cy="9723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EF243-69C9-47AC-B743-8495605A04C9}">
      <dsp:nvSpPr>
        <dsp:cNvPr id="0" name=""/>
        <dsp:cNvSpPr/>
      </dsp:nvSpPr>
      <dsp:spPr>
        <a:xfrm>
          <a:off x="2360414" y="1791746"/>
          <a:ext cx="1375171" cy="137517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smtClean="0"/>
            <a:t>Treasury products</a:t>
          </a:r>
          <a:endParaRPr lang="th-TH" sz="2000" kern="1200" dirty="0"/>
        </a:p>
      </dsp:txBody>
      <dsp:txXfrm>
        <a:off x="2561803" y="1993135"/>
        <a:ext cx="972393" cy="972393"/>
      </dsp:txXfrm>
    </dsp:sp>
    <dsp:sp modelId="{CCE0EA35-5A70-4F73-A20A-C65B844503F1}">
      <dsp:nvSpPr>
        <dsp:cNvPr id="0" name=""/>
        <dsp:cNvSpPr/>
      </dsp:nvSpPr>
      <dsp:spPr>
        <a:xfrm rot="16200000">
          <a:off x="2840920" y="1564364"/>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037646" y="1574313"/>
        <a:ext cx="20707" cy="20707"/>
      </dsp:txXfrm>
    </dsp:sp>
    <dsp:sp modelId="{511C3D17-8057-4838-A713-DAA032BC23B8}">
      <dsp:nvSpPr>
        <dsp:cNvPr id="0" name=""/>
        <dsp:cNvSpPr/>
      </dsp:nvSpPr>
      <dsp:spPr>
        <a:xfrm>
          <a:off x="2360414" y="2415"/>
          <a:ext cx="1375171" cy="137517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Foreign Exchange Market</a:t>
          </a:r>
          <a:endParaRPr lang="th-TH" sz="1600" kern="1200" dirty="0"/>
        </a:p>
      </dsp:txBody>
      <dsp:txXfrm>
        <a:off x="2561803" y="203804"/>
        <a:ext cx="972393" cy="972393"/>
      </dsp:txXfrm>
    </dsp:sp>
    <dsp:sp modelId="{941ADB21-F68A-4003-A813-1874AEB81921}">
      <dsp:nvSpPr>
        <dsp:cNvPr id="0" name=""/>
        <dsp:cNvSpPr/>
      </dsp:nvSpPr>
      <dsp:spPr>
        <a:xfrm rot="1800000">
          <a:off x="3615723"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812449" y="2916311"/>
        <a:ext cx="20707" cy="20707"/>
      </dsp:txXfrm>
    </dsp:sp>
    <dsp:sp modelId="{2F47E22C-4183-4ABE-9A2D-162D9F62C39E}">
      <dsp:nvSpPr>
        <dsp:cNvPr id="0" name=""/>
        <dsp:cNvSpPr/>
      </dsp:nvSpPr>
      <dsp:spPr>
        <a:xfrm>
          <a:off x="3910020" y="2686412"/>
          <a:ext cx="1375171" cy="1375171"/>
        </a:xfrm>
        <a:prstGeom prst="ellipse">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Financial Market (Money + Capital)</a:t>
          </a:r>
          <a:endParaRPr lang="th-TH" sz="1600" kern="1200" dirty="0"/>
        </a:p>
      </dsp:txBody>
      <dsp:txXfrm>
        <a:off x="4111409" y="2887801"/>
        <a:ext cx="972393" cy="972393"/>
      </dsp:txXfrm>
    </dsp:sp>
    <dsp:sp modelId="{4961A4F6-4259-454F-9877-B5DA53FF4F4F}">
      <dsp:nvSpPr>
        <dsp:cNvPr id="0" name=""/>
        <dsp:cNvSpPr/>
      </dsp:nvSpPr>
      <dsp:spPr>
        <a:xfrm rot="9000000">
          <a:off x="2066117"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rot="10800000">
        <a:off x="2262843" y="2916311"/>
        <a:ext cx="20707" cy="20707"/>
      </dsp:txXfrm>
    </dsp:sp>
    <dsp:sp modelId="{BA8E1FB2-234E-4CAD-B744-F07633D908DB}">
      <dsp:nvSpPr>
        <dsp:cNvPr id="0" name=""/>
        <dsp:cNvSpPr/>
      </dsp:nvSpPr>
      <dsp:spPr>
        <a:xfrm>
          <a:off x="810808" y="2686412"/>
          <a:ext cx="1375171" cy="1375171"/>
        </a:xfrm>
        <a:prstGeom prst="ellipse">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smtClean="0"/>
            <a:t>Primary market in equity shares</a:t>
          </a:r>
          <a:endParaRPr lang="th-TH" sz="1600" kern="1200" dirty="0"/>
        </a:p>
      </dsp:txBody>
      <dsp:txXfrm>
        <a:off x="1012197" y="2887801"/>
        <a:ext cx="972393" cy="9723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EF243-69C9-47AC-B743-8495605A04C9}">
      <dsp:nvSpPr>
        <dsp:cNvPr id="0" name=""/>
        <dsp:cNvSpPr/>
      </dsp:nvSpPr>
      <dsp:spPr>
        <a:xfrm>
          <a:off x="2360414" y="1791746"/>
          <a:ext cx="1375171" cy="137517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smtClean="0"/>
            <a:t>Treasury products</a:t>
          </a:r>
          <a:endParaRPr lang="th-TH" sz="2000" kern="1200" dirty="0"/>
        </a:p>
      </dsp:txBody>
      <dsp:txXfrm>
        <a:off x="2561803" y="1993135"/>
        <a:ext cx="972393" cy="972393"/>
      </dsp:txXfrm>
    </dsp:sp>
    <dsp:sp modelId="{CCE0EA35-5A70-4F73-A20A-C65B844503F1}">
      <dsp:nvSpPr>
        <dsp:cNvPr id="0" name=""/>
        <dsp:cNvSpPr/>
      </dsp:nvSpPr>
      <dsp:spPr>
        <a:xfrm rot="16200000">
          <a:off x="2840920" y="1564364"/>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037646" y="1574313"/>
        <a:ext cx="20707" cy="20707"/>
      </dsp:txXfrm>
    </dsp:sp>
    <dsp:sp modelId="{511C3D17-8057-4838-A713-DAA032BC23B8}">
      <dsp:nvSpPr>
        <dsp:cNvPr id="0" name=""/>
        <dsp:cNvSpPr/>
      </dsp:nvSpPr>
      <dsp:spPr>
        <a:xfrm>
          <a:off x="2360414" y="2415"/>
          <a:ext cx="1375171" cy="137517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Foreign Exchange Market</a:t>
          </a:r>
          <a:endParaRPr lang="th-TH" sz="1600" kern="1200" dirty="0"/>
        </a:p>
      </dsp:txBody>
      <dsp:txXfrm>
        <a:off x="2561803" y="203804"/>
        <a:ext cx="972393" cy="972393"/>
      </dsp:txXfrm>
    </dsp:sp>
    <dsp:sp modelId="{941ADB21-F68A-4003-A813-1874AEB81921}">
      <dsp:nvSpPr>
        <dsp:cNvPr id="0" name=""/>
        <dsp:cNvSpPr/>
      </dsp:nvSpPr>
      <dsp:spPr>
        <a:xfrm rot="1800000">
          <a:off x="3615723"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812449" y="2916311"/>
        <a:ext cx="20707" cy="20707"/>
      </dsp:txXfrm>
    </dsp:sp>
    <dsp:sp modelId="{2F47E22C-4183-4ABE-9A2D-162D9F62C39E}">
      <dsp:nvSpPr>
        <dsp:cNvPr id="0" name=""/>
        <dsp:cNvSpPr/>
      </dsp:nvSpPr>
      <dsp:spPr>
        <a:xfrm>
          <a:off x="3910020" y="2686412"/>
          <a:ext cx="1375171" cy="1375171"/>
        </a:xfrm>
        <a:prstGeom prst="ellipse">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Financial Market (Money + Capital)</a:t>
          </a:r>
          <a:endParaRPr lang="th-TH" sz="1600" kern="1200" dirty="0"/>
        </a:p>
      </dsp:txBody>
      <dsp:txXfrm>
        <a:off x="4111409" y="2887801"/>
        <a:ext cx="972393" cy="972393"/>
      </dsp:txXfrm>
    </dsp:sp>
    <dsp:sp modelId="{4961A4F6-4259-454F-9877-B5DA53FF4F4F}">
      <dsp:nvSpPr>
        <dsp:cNvPr id="0" name=""/>
        <dsp:cNvSpPr/>
      </dsp:nvSpPr>
      <dsp:spPr>
        <a:xfrm rot="9000000">
          <a:off x="2066117" y="2906362"/>
          <a:ext cx="414159" cy="40605"/>
        </a:xfrm>
        <a:custGeom>
          <a:avLst/>
          <a:gdLst/>
          <a:ahLst/>
          <a:cxnLst/>
          <a:rect l="0" t="0" r="0" b="0"/>
          <a:pathLst>
            <a:path>
              <a:moveTo>
                <a:pt x="0" y="20302"/>
              </a:moveTo>
              <a:lnTo>
                <a:pt x="414159" y="2030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rot="10800000">
        <a:off x="2262843" y="2916311"/>
        <a:ext cx="20707" cy="20707"/>
      </dsp:txXfrm>
    </dsp:sp>
    <dsp:sp modelId="{BA8E1FB2-234E-4CAD-B744-F07633D908DB}">
      <dsp:nvSpPr>
        <dsp:cNvPr id="0" name=""/>
        <dsp:cNvSpPr/>
      </dsp:nvSpPr>
      <dsp:spPr>
        <a:xfrm>
          <a:off x="810808" y="2686412"/>
          <a:ext cx="1375171" cy="1375171"/>
        </a:xfrm>
        <a:prstGeom prst="ellipse">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smtClean="0"/>
            <a:t>Primary market in equity shares</a:t>
          </a:r>
          <a:endParaRPr lang="th-TH" sz="1600" kern="1200" dirty="0"/>
        </a:p>
      </dsp:txBody>
      <dsp:txXfrm>
        <a:off x="1012197" y="2887801"/>
        <a:ext cx="972393" cy="97239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EF243-69C9-47AC-B743-8495605A04C9}">
      <dsp:nvSpPr>
        <dsp:cNvPr id="0" name=""/>
        <dsp:cNvSpPr/>
      </dsp:nvSpPr>
      <dsp:spPr>
        <a:xfrm>
          <a:off x="2488348" y="1472348"/>
          <a:ext cx="1119303" cy="111930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Treasury products</a:t>
          </a:r>
          <a:endParaRPr lang="th-TH" sz="1600" kern="1200" dirty="0"/>
        </a:p>
      </dsp:txBody>
      <dsp:txXfrm>
        <a:off x="2652266" y="1636266"/>
        <a:ext cx="791467" cy="791467"/>
      </dsp:txXfrm>
    </dsp:sp>
    <dsp:sp modelId="{CCE0EA35-5A70-4F73-A20A-C65B844503F1}">
      <dsp:nvSpPr>
        <dsp:cNvPr id="0" name=""/>
        <dsp:cNvSpPr/>
      </dsp:nvSpPr>
      <dsp:spPr>
        <a:xfrm rot="16200000">
          <a:off x="2878775" y="1286598"/>
          <a:ext cx="338449" cy="33050"/>
        </a:xfrm>
        <a:custGeom>
          <a:avLst/>
          <a:gdLst/>
          <a:ahLst/>
          <a:cxnLst/>
          <a:rect l="0" t="0" r="0" b="0"/>
          <a:pathLst>
            <a:path>
              <a:moveTo>
                <a:pt x="0" y="16525"/>
              </a:moveTo>
              <a:lnTo>
                <a:pt x="338449" y="16525"/>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039538" y="1294661"/>
        <a:ext cx="16922" cy="16922"/>
      </dsp:txXfrm>
    </dsp:sp>
    <dsp:sp modelId="{511C3D17-8057-4838-A713-DAA032BC23B8}">
      <dsp:nvSpPr>
        <dsp:cNvPr id="0" name=""/>
        <dsp:cNvSpPr/>
      </dsp:nvSpPr>
      <dsp:spPr>
        <a:xfrm>
          <a:off x="2488348" y="14594"/>
          <a:ext cx="1119303" cy="1119303"/>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Foreign Exchange Market</a:t>
          </a:r>
          <a:endParaRPr lang="th-TH" sz="1300" kern="1200" dirty="0"/>
        </a:p>
      </dsp:txBody>
      <dsp:txXfrm>
        <a:off x="2652266" y="178512"/>
        <a:ext cx="791467" cy="791467"/>
      </dsp:txXfrm>
    </dsp:sp>
    <dsp:sp modelId="{50C52F2B-AD2D-47C6-9614-A5CEC8632237}">
      <dsp:nvSpPr>
        <dsp:cNvPr id="0" name=""/>
        <dsp:cNvSpPr/>
      </dsp:nvSpPr>
      <dsp:spPr>
        <a:xfrm rot="61209">
          <a:off x="3607535" y="2028598"/>
          <a:ext cx="354980" cy="33050"/>
        </a:xfrm>
        <a:custGeom>
          <a:avLst/>
          <a:gdLst/>
          <a:ahLst/>
          <a:cxnLst/>
          <a:rect l="0" t="0" r="0" b="0"/>
          <a:pathLst>
            <a:path>
              <a:moveTo>
                <a:pt x="0" y="16525"/>
              </a:moveTo>
              <a:lnTo>
                <a:pt x="354980" y="16525"/>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776150" y="2036249"/>
        <a:ext cx="17749" cy="17749"/>
      </dsp:txXfrm>
    </dsp:sp>
    <dsp:sp modelId="{50A6FE78-0238-400D-B922-89E3FE3F636F}">
      <dsp:nvSpPr>
        <dsp:cNvPr id="0" name=""/>
        <dsp:cNvSpPr/>
      </dsp:nvSpPr>
      <dsp:spPr>
        <a:xfrm>
          <a:off x="3962398" y="1498596"/>
          <a:ext cx="1119303" cy="1119303"/>
        </a:xfrm>
        <a:prstGeom prst="ellipse">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Money Market</a:t>
          </a:r>
          <a:endParaRPr lang="th-TH" sz="1300" kern="1200" dirty="0"/>
        </a:p>
      </dsp:txBody>
      <dsp:txXfrm>
        <a:off x="4126316" y="1662514"/>
        <a:ext cx="791467" cy="791467"/>
      </dsp:txXfrm>
    </dsp:sp>
    <dsp:sp modelId="{941ADB21-F68A-4003-A813-1874AEB81921}">
      <dsp:nvSpPr>
        <dsp:cNvPr id="0" name=""/>
        <dsp:cNvSpPr/>
      </dsp:nvSpPr>
      <dsp:spPr>
        <a:xfrm rot="5400000">
          <a:off x="2878775" y="2744351"/>
          <a:ext cx="338449" cy="33050"/>
        </a:xfrm>
        <a:custGeom>
          <a:avLst/>
          <a:gdLst/>
          <a:ahLst/>
          <a:cxnLst/>
          <a:rect l="0" t="0" r="0" b="0"/>
          <a:pathLst>
            <a:path>
              <a:moveTo>
                <a:pt x="0" y="16525"/>
              </a:moveTo>
              <a:lnTo>
                <a:pt x="338449" y="16525"/>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a:off x="3039538" y="2752415"/>
        <a:ext cx="16922" cy="16922"/>
      </dsp:txXfrm>
    </dsp:sp>
    <dsp:sp modelId="{2F47E22C-4183-4ABE-9A2D-162D9F62C39E}">
      <dsp:nvSpPr>
        <dsp:cNvPr id="0" name=""/>
        <dsp:cNvSpPr/>
      </dsp:nvSpPr>
      <dsp:spPr>
        <a:xfrm>
          <a:off x="2488348" y="2930101"/>
          <a:ext cx="1119303" cy="1119303"/>
        </a:xfrm>
        <a:prstGeom prst="ellipse">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Capital Market</a:t>
          </a:r>
          <a:endParaRPr lang="th-TH" sz="1300" kern="1200" dirty="0"/>
        </a:p>
      </dsp:txBody>
      <dsp:txXfrm>
        <a:off x="2652266" y="3094019"/>
        <a:ext cx="791467" cy="791467"/>
      </dsp:txXfrm>
    </dsp:sp>
    <dsp:sp modelId="{4961A4F6-4259-454F-9877-B5DA53FF4F4F}">
      <dsp:nvSpPr>
        <dsp:cNvPr id="0" name=""/>
        <dsp:cNvSpPr/>
      </dsp:nvSpPr>
      <dsp:spPr>
        <a:xfrm rot="10800000">
          <a:off x="2149898" y="2015474"/>
          <a:ext cx="338449" cy="33050"/>
        </a:xfrm>
        <a:custGeom>
          <a:avLst/>
          <a:gdLst/>
          <a:ahLst/>
          <a:cxnLst/>
          <a:rect l="0" t="0" r="0" b="0"/>
          <a:pathLst>
            <a:path>
              <a:moveTo>
                <a:pt x="0" y="16525"/>
              </a:moveTo>
              <a:lnTo>
                <a:pt x="338449" y="16525"/>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h-TH" sz="500" kern="1200">
            <a:solidFill>
              <a:schemeClr val="bg1"/>
            </a:solidFill>
          </a:endParaRPr>
        </a:p>
      </dsp:txBody>
      <dsp:txXfrm rot="10800000">
        <a:off x="2310661" y="2023538"/>
        <a:ext cx="16922" cy="16922"/>
      </dsp:txXfrm>
    </dsp:sp>
    <dsp:sp modelId="{BA8E1FB2-234E-4CAD-B744-F07633D908DB}">
      <dsp:nvSpPr>
        <dsp:cNvPr id="0" name=""/>
        <dsp:cNvSpPr/>
      </dsp:nvSpPr>
      <dsp:spPr>
        <a:xfrm>
          <a:off x="1030594" y="1472348"/>
          <a:ext cx="1119303" cy="1119303"/>
        </a:xfrm>
        <a:prstGeom prst="ellipse">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Primary market in equity shares</a:t>
          </a:r>
          <a:endParaRPr lang="th-TH" sz="1300" kern="1200" dirty="0"/>
        </a:p>
      </dsp:txBody>
      <dsp:txXfrm>
        <a:off x="1194512" y="1636266"/>
        <a:ext cx="791467" cy="791467"/>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3976C4-1C1B-4042-9B6D-20DABB9BE3AF}" type="datetimeFigureOut">
              <a:rPr lang="th-TH" smtClean="0"/>
              <a:pPr/>
              <a:t>17/09/57</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CC0227-CA51-4F12-BD03-2B29610AD3AC}" type="slidenum">
              <a:rPr lang="th-TH" smtClean="0"/>
              <a:pPr/>
              <a:t>‹#›</a:t>
            </a:fld>
            <a:endParaRPr lang="th-TH"/>
          </a:p>
        </p:txBody>
      </p:sp>
    </p:spTree>
    <p:extLst>
      <p:ext uri="{BB962C8B-B14F-4D97-AF65-F5344CB8AC3E}">
        <p14:creationId xmlns:p14="http://schemas.microsoft.com/office/powerpoint/2010/main" val="56039549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87CC0227-CA51-4F12-BD03-2B29610AD3AC}" type="slidenum">
              <a:rPr lang="th-TH" smtClean="0"/>
              <a:pPr/>
              <a:t>9</a:t>
            </a:fld>
            <a:endParaRPr lang="th-TH"/>
          </a:p>
        </p:txBody>
      </p:sp>
    </p:spTree>
    <p:extLst>
      <p:ext uri="{BB962C8B-B14F-4D97-AF65-F5344CB8AC3E}">
        <p14:creationId xmlns:p14="http://schemas.microsoft.com/office/powerpoint/2010/main" val="3657477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kern="1200" dirty="0" smtClean="0">
                <a:solidFill>
                  <a:schemeClr val="tx1"/>
                </a:solidFill>
                <a:effectLst/>
                <a:latin typeface="+mn-lt"/>
                <a:ea typeface="+mn-ea"/>
                <a:cs typeface="+mn-cs"/>
              </a:rPr>
              <a:t>allowing you to protect costs on products and services bought abroad; protect profit margins on products and services sold overseas.</a:t>
            </a:r>
          </a:p>
          <a:p>
            <a:r>
              <a:rPr lang="en-US" sz="1800" b="0" i="0" kern="1200" dirty="0" smtClean="0">
                <a:solidFill>
                  <a:schemeClr val="tx1"/>
                </a:solidFill>
                <a:effectLst/>
                <a:latin typeface="+mn-lt"/>
                <a:ea typeface="+mn-ea"/>
                <a:cs typeface="+mn-cs"/>
              </a:rPr>
              <a:t>in the case of forward foreign exchange, locks in exchange rates for as long as a year in advance</a:t>
            </a:r>
            <a:endParaRPr lang="th-TH" dirty="0"/>
          </a:p>
        </p:txBody>
      </p:sp>
      <p:sp>
        <p:nvSpPr>
          <p:cNvPr id="4" name="Slide Number Placeholder 3"/>
          <p:cNvSpPr>
            <a:spLocks noGrp="1"/>
          </p:cNvSpPr>
          <p:nvPr>
            <p:ph type="sldNum" sz="quarter" idx="10"/>
          </p:nvPr>
        </p:nvSpPr>
        <p:spPr/>
        <p:txBody>
          <a:bodyPr/>
          <a:lstStyle/>
          <a:p>
            <a:fld id="{87CC0227-CA51-4F12-BD03-2B29610AD3AC}" type="slidenum">
              <a:rPr lang="th-TH" smtClean="0"/>
              <a:pPr/>
              <a:t>14</a:t>
            </a:fld>
            <a:endParaRPr lang="th-TH"/>
          </a:p>
        </p:txBody>
      </p:sp>
    </p:spTree>
    <p:extLst>
      <p:ext uri="{BB962C8B-B14F-4D97-AF65-F5344CB8AC3E}">
        <p14:creationId xmlns:p14="http://schemas.microsoft.com/office/powerpoint/2010/main" val="2261666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8714F7-886E-4DCD-9F06-1F0488095C0B}" type="datetime1">
              <a:rPr lang="en-US" smtClean="0"/>
              <a:pPr/>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1903421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83BCCC-D639-4240-9AD3-0C6A628DA0E1}" type="datetime1">
              <a:rPr lang="en-US" smtClean="0"/>
              <a:pPr/>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1729059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7BAE6A8-8C21-4B8A-9DD6-99C926EC12FE}" type="datetime1">
              <a:rPr lang="en-US" smtClean="0"/>
              <a:pPr/>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3666817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92C1A44-3EFE-40ED-B317-244B25E8EB17}" type="datetime1">
              <a:rPr lang="en-US" smtClean="0"/>
              <a:pPr/>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973482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DD76F20-0A54-4117-9F31-D3ED428A94DA}" type="datetime1">
              <a:rPr lang="en-US" smtClean="0"/>
              <a:pPr/>
              <a:t>9/17/2014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3469587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E012A91-3F5D-4BB0-A381-DFF470A0EE84}" type="datetime1">
              <a:rPr lang="en-US" smtClean="0"/>
              <a:pPr/>
              <a:t>9/17/2014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134265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A65E13-A867-46E0-BA65-F5BDABE30170}" type="datetime1">
              <a:rPr lang="en-US" smtClean="0"/>
              <a:pPr/>
              <a:t>9/17/2014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74692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79A2B0-6687-451E-B993-F12847ACC80A}" type="datetime1">
              <a:rPr lang="en-US" smtClean="0"/>
              <a:pPr/>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294184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A5FDC2-1615-4FCF-BC5D-ED8038E293BD}" type="datetime1">
              <a:rPr lang="en-US" smtClean="0"/>
              <a:pPr/>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3585625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8CFC01-9741-4AC4-AC98-FC8BD3D16026}" type="datetime1">
              <a:rPr lang="en-US" smtClean="0"/>
              <a:pPr/>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3205829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C88CC9-4ABE-476B-B9AA-A2C8A4B8F684}" type="datetime1">
              <a:rPr lang="en-US" smtClean="0"/>
              <a:pPr/>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4656-F183-424F-85AE-57DD8E4BB3B5}" type="slidenum">
              <a:rPr lang="en-US" smtClean="0"/>
              <a:pPr/>
              <a:t>‹#›</a:t>
            </a:fld>
            <a:endParaRPr lang="en-US"/>
          </a:p>
        </p:txBody>
      </p:sp>
    </p:spTree>
    <p:extLst>
      <p:ext uri="{BB962C8B-B14F-4D97-AF65-F5344CB8AC3E}">
        <p14:creationId xmlns:p14="http://schemas.microsoft.com/office/powerpoint/2010/main" val="217203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1B60EF-45A0-461C-872E-6F10C1C9BAAC}" type="datetime1">
              <a:rPr lang="en-US" smtClean="0"/>
              <a:pPr/>
              <a:t>9/17/2014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124656-F183-424F-85AE-57DD8E4BB3B5}" type="slidenum">
              <a:rPr lang="en-US" smtClean="0"/>
              <a:pPr/>
              <a:t>‹#›</a:t>
            </a:fld>
            <a:endParaRPr lang="en-US"/>
          </a:p>
        </p:txBody>
      </p:sp>
    </p:spTree>
    <p:extLst>
      <p:ext uri="{BB962C8B-B14F-4D97-AF65-F5344CB8AC3E}">
        <p14:creationId xmlns:p14="http://schemas.microsoft.com/office/powerpoint/2010/main" val="18382202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th/url?url=http://eofdreams.com/bank.html&amp;rct=j&amp;frm=1&amp;q=&amp;esrc=s&amp;sa=U&amp;ei=gngSVPfwKYm9uAT6w4DoCw&amp;ved=0CBsQ9QEwAw&amp;usg=AFQjCNGtWjcYQeSfKgrAhWPnvemy7_4zOw"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th/url?url=http://www.kanjirapallycardbank.com/deposits/&amp;rct=j&amp;frm=1&amp;q=&amp;esrc=s&amp;sa=U&amp;ei=l3gSVJTFHJOQuASDrIGgCA&amp;ved=0CCEQ9QEwBg&amp;usg=AFQjCNG88JYebt0s0dkzbHGec9bL_EciYA"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url=http://www.robertsreportonline.com/news/bad-news-on-10-year-t-bills-sets-stage-for-30-year&amp;rct=j&amp;frm=1&amp;q=&amp;esrc=s&amp;sa=U&amp;ei=gXkSVJ7bMNCQuATBjoJA&amp;ved=0CBUQ9QEwAA&amp;usg=AFQjCNGSa3XKFB-wHz2fg2GHpHFqBDMoBw"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url=http://financeandcareer.com/protect-your-401k-from-catastrophe-with-these-simple-tips/&amp;rct=j&amp;frm=1&amp;q=&amp;esrc=s&amp;sa=U&amp;ei=qHkSVLG3IdbnuQTptIC4Dg&amp;ved=0CB8Q9QEwBQ&amp;usg=AFQjCNFFn7gcTYY8bXg_S2qIz-qlzei74Q" TargetMode="Externa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hyperlink" Target="http://www.google.co.th/url?url=http://news-antique.com/?id=797983&amp;rct=j&amp;frm=1&amp;q=&amp;esrc=s&amp;sa=U&amp;ei=qHkSVLG3IdbnuQTptIC4Dg&amp;ved=0CCkQ9QEwCg&amp;usg=AFQjCNGPdaZFIyooI0LZUDAJx2LP7kU8fA"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www.google.co.th/url?url=http://www.facekey.com/corp&amp;rct=j&amp;frm=1&amp;q=&amp;esrc=s&amp;sa=U&amp;ei=6nkSVI2IOM-UuASb4IKwCQ&amp;ved=0CCEQ9QEwBg&amp;usg=AFQjCNE3Wstme_S5qY214D9bLtsppvJ6jQ"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57600" y="152400"/>
            <a:ext cx="5486400" cy="1470025"/>
          </a:xfrm>
        </p:spPr>
        <p:txBody>
          <a:bodyPr>
            <a:normAutofit fontScale="90000"/>
          </a:bodyPr>
          <a:lstStyle/>
          <a:p>
            <a:r>
              <a:rPr lang="en-US" dirty="0" smtClean="0"/>
              <a:t/>
            </a:r>
            <a:br>
              <a:rPr lang="en-US" dirty="0" smtClean="0"/>
            </a:br>
            <a:r>
              <a:rPr lang="en-US" dirty="0" smtClean="0"/>
              <a:t/>
            </a:r>
            <a:br>
              <a:rPr lang="en-US" dirty="0" smtClean="0"/>
            </a:br>
            <a:r>
              <a:rPr lang="en-US" dirty="0" smtClean="0">
                <a:latin typeface="Eras Demi ITC" pitchFamily="34" charset="0"/>
              </a:rPr>
              <a:t>Treasury products</a:t>
            </a:r>
            <a:br>
              <a:rPr lang="en-US" dirty="0" smtClean="0">
                <a:latin typeface="Eras Demi ITC" pitchFamily="34" charset="0"/>
              </a:rPr>
            </a:br>
            <a:r>
              <a:rPr lang="en-US" dirty="0">
                <a:latin typeface="Eras Demi ITC" pitchFamily="34" charset="0"/>
              </a:rPr>
              <a:t/>
            </a:r>
            <a:br>
              <a:rPr lang="en-US" dirty="0">
                <a:latin typeface="Eras Demi ITC" pitchFamily="34" charset="0"/>
              </a:rPr>
            </a:br>
            <a:r>
              <a:rPr lang="en-US" dirty="0" smtClean="0"/>
              <a:t/>
            </a:r>
            <a:br>
              <a:rPr lang="en-US" dirty="0" smtClean="0"/>
            </a:br>
            <a:endParaRPr lang="en-US" dirty="0"/>
          </a:p>
        </p:txBody>
      </p:sp>
      <p:sp>
        <p:nvSpPr>
          <p:cNvPr id="7172" name="AutoShape 4" descr="http://www.spartancredit.com/images/property%20images/7334060_183980_credit_repair_services.jpg"/>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7174" name="Picture 6" descr="https://www.grouponworks.com/wp-content/uploads/2013/09/Credit-Card-Processing-Definitions.jpg"/>
          <p:cNvPicPr>
            <a:picLocks noChangeAspect="1" noChangeArrowheads="1"/>
          </p:cNvPicPr>
          <p:nvPr/>
        </p:nvPicPr>
        <p:blipFill>
          <a:blip r:embed="rId2" cstate="print"/>
          <a:srcRect/>
          <a:stretch>
            <a:fillRect/>
          </a:stretch>
        </p:blipFill>
        <p:spPr bwMode="auto">
          <a:xfrm>
            <a:off x="0" y="2819400"/>
            <a:ext cx="2971100" cy="1981200"/>
          </a:xfrm>
          <a:prstGeom prst="rect">
            <a:avLst/>
          </a:prstGeom>
          <a:noFill/>
        </p:spPr>
      </p:pic>
      <p:pic>
        <p:nvPicPr>
          <p:cNvPr id="7176" name="Picture 8" descr="http://smallbiztrends.com/wp-content/uploads/2012/11/unlock-money.jpg"/>
          <p:cNvPicPr>
            <a:picLocks noChangeAspect="1" noChangeArrowheads="1"/>
          </p:cNvPicPr>
          <p:nvPr/>
        </p:nvPicPr>
        <p:blipFill>
          <a:blip r:embed="rId3" cstate="print"/>
          <a:srcRect/>
          <a:stretch>
            <a:fillRect/>
          </a:stretch>
        </p:blipFill>
        <p:spPr bwMode="auto">
          <a:xfrm>
            <a:off x="0" y="0"/>
            <a:ext cx="4263103" cy="2800351"/>
          </a:xfrm>
          <a:prstGeom prst="rect">
            <a:avLst/>
          </a:prstGeom>
          <a:noFill/>
        </p:spPr>
      </p:pic>
      <p:pic>
        <p:nvPicPr>
          <p:cNvPr id="7180" name="Picture 12" descr="http://www.winweb.com/images/blog/banking-activity.jpg"/>
          <p:cNvPicPr>
            <a:picLocks noChangeAspect="1" noChangeArrowheads="1"/>
          </p:cNvPicPr>
          <p:nvPr/>
        </p:nvPicPr>
        <p:blipFill>
          <a:blip r:embed="rId4" cstate="print"/>
          <a:srcRect/>
          <a:stretch>
            <a:fillRect/>
          </a:stretch>
        </p:blipFill>
        <p:spPr bwMode="auto">
          <a:xfrm>
            <a:off x="0" y="4917947"/>
            <a:ext cx="2895600" cy="1940053"/>
          </a:xfrm>
          <a:prstGeom prst="rect">
            <a:avLst/>
          </a:prstGeom>
          <a:noFill/>
        </p:spPr>
      </p:pic>
      <p:pic>
        <p:nvPicPr>
          <p:cNvPr id="7170" name="Picture 2" descr="http://i.huffpost.com/gen/1529098/thumbs/o-CREDIT-CARDS-facebook.jpg"/>
          <p:cNvPicPr>
            <a:picLocks noChangeAspect="1" noChangeArrowheads="1"/>
          </p:cNvPicPr>
          <p:nvPr/>
        </p:nvPicPr>
        <p:blipFill>
          <a:blip r:embed="rId5" cstate="print"/>
          <a:srcRect/>
          <a:stretch>
            <a:fillRect/>
          </a:stretch>
        </p:blipFill>
        <p:spPr bwMode="auto">
          <a:xfrm>
            <a:off x="2133600" y="4800600"/>
            <a:ext cx="2590800" cy="1371600"/>
          </a:xfrm>
          <a:prstGeom prst="rect">
            <a:avLst/>
          </a:prstGeom>
          <a:noFill/>
        </p:spPr>
      </p:pic>
      <p:sp>
        <p:nvSpPr>
          <p:cNvPr id="12" name="TextBox 11"/>
          <p:cNvSpPr txBox="1"/>
          <p:nvPr/>
        </p:nvSpPr>
        <p:spPr>
          <a:xfrm>
            <a:off x="5029200" y="1447800"/>
            <a:ext cx="3505200" cy="369332"/>
          </a:xfrm>
          <a:prstGeom prst="rect">
            <a:avLst/>
          </a:prstGeom>
          <a:noFill/>
        </p:spPr>
        <p:txBody>
          <a:bodyPr wrap="square" rtlCol="0">
            <a:spAutoFit/>
          </a:bodyPr>
          <a:lstStyle/>
          <a:p>
            <a:r>
              <a:rPr lang="en-US" dirty="0" smtClean="0">
                <a:latin typeface="Eras Demi ITC" pitchFamily="34" charset="0"/>
              </a:rPr>
              <a:t>FN 323 GROUP PROJECT</a:t>
            </a:r>
            <a:endParaRPr lang="th-TH" dirty="0">
              <a:latin typeface="Eras Demi ITC" pitchFamily="34" charset="0"/>
            </a:endParaRPr>
          </a:p>
        </p:txBody>
      </p:sp>
      <p:sp>
        <p:nvSpPr>
          <p:cNvPr id="13" name="TextBox 12"/>
          <p:cNvSpPr txBox="1"/>
          <p:nvPr/>
        </p:nvSpPr>
        <p:spPr>
          <a:xfrm>
            <a:off x="5655129" y="2286000"/>
            <a:ext cx="2971800" cy="338554"/>
          </a:xfrm>
          <a:prstGeom prst="rect">
            <a:avLst/>
          </a:prstGeom>
          <a:noFill/>
        </p:spPr>
        <p:txBody>
          <a:bodyPr wrap="square" rtlCol="0">
            <a:spAutoFit/>
          </a:bodyPr>
          <a:lstStyle/>
          <a:p>
            <a:r>
              <a:rPr lang="en-US" sz="1600" dirty="0" smtClean="0">
                <a:latin typeface="Eras Demi ITC" pitchFamily="34" charset="0"/>
              </a:rPr>
              <a:t>PRESENT TO</a:t>
            </a:r>
            <a:endParaRPr lang="th-TH" sz="1600" dirty="0">
              <a:latin typeface="Eras Demi ITC" pitchFamily="34" charset="0"/>
            </a:endParaRPr>
          </a:p>
        </p:txBody>
      </p:sp>
      <p:sp>
        <p:nvSpPr>
          <p:cNvPr id="14" name="TextBox 13"/>
          <p:cNvSpPr txBox="1"/>
          <p:nvPr/>
        </p:nvSpPr>
        <p:spPr>
          <a:xfrm>
            <a:off x="4686300" y="2971800"/>
            <a:ext cx="4191000" cy="646331"/>
          </a:xfrm>
          <a:prstGeom prst="rect">
            <a:avLst/>
          </a:prstGeom>
          <a:noFill/>
        </p:spPr>
        <p:txBody>
          <a:bodyPr wrap="square" rtlCol="0">
            <a:spAutoFit/>
          </a:bodyPr>
          <a:lstStyle/>
          <a:p>
            <a:r>
              <a:rPr lang="en-US" dirty="0" err="1" smtClean="0">
                <a:latin typeface="Eras Demi ITC" pitchFamily="34" charset="0"/>
              </a:rPr>
              <a:t>Ajarn</a:t>
            </a:r>
            <a:r>
              <a:rPr lang="en-US" dirty="0" smtClean="0">
                <a:latin typeface="Eras Demi ITC" pitchFamily="34" charset="0"/>
              </a:rPr>
              <a:t> </a:t>
            </a:r>
            <a:r>
              <a:rPr lang="th-TH" dirty="0" smtClean="0">
                <a:latin typeface="Eras Demi ITC" pitchFamily="34" charset="0"/>
              </a:rPr>
              <a:t>Worapong  Janyangyuen</a:t>
            </a:r>
          </a:p>
          <a:p>
            <a:endParaRPr lang="th-TH" dirty="0"/>
          </a:p>
        </p:txBody>
      </p:sp>
      <p:sp>
        <p:nvSpPr>
          <p:cNvPr id="15" name="TextBox 14"/>
          <p:cNvSpPr txBox="1"/>
          <p:nvPr/>
        </p:nvSpPr>
        <p:spPr>
          <a:xfrm>
            <a:off x="4495800" y="3886200"/>
            <a:ext cx="4191000" cy="1077218"/>
          </a:xfrm>
          <a:prstGeom prst="rect">
            <a:avLst/>
          </a:prstGeom>
          <a:noFill/>
        </p:spPr>
        <p:txBody>
          <a:bodyPr wrap="square" rtlCol="0">
            <a:spAutoFit/>
          </a:bodyPr>
          <a:lstStyle/>
          <a:p>
            <a:pPr algn="ctr"/>
            <a:r>
              <a:rPr lang="en-US" sz="1600" dirty="0" smtClean="0">
                <a:latin typeface="Eras Demi ITC" pitchFamily="34" charset="0"/>
              </a:rPr>
              <a:t>BY</a:t>
            </a:r>
            <a:br>
              <a:rPr lang="en-US" sz="1600" dirty="0" smtClean="0">
                <a:latin typeface="Eras Demi ITC" pitchFamily="34" charset="0"/>
              </a:rPr>
            </a:br>
            <a:r>
              <a:rPr lang="en-US" sz="1600" dirty="0" err="1" smtClean="0">
                <a:latin typeface="Eras Demi ITC" pitchFamily="34" charset="0"/>
              </a:rPr>
              <a:t>Sirasith</a:t>
            </a:r>
            <a:r>
              <a:rPr lang="en-US" sz="1600" dirty="0" smtClean="0">
                <a:latin typeface="Eras Demi ITC" pitchFamily="34" charset="0"/>
              </a:rPr>
              <a:t> </a:t>
            </a:r>
            <a:r>
              <a:rPr lang="en-US" sz="1600" dirty="0" err="1" smtClean="0">
                <a:latin typeface="Eras Demi ITC" pitchFamily="34" charset="0"/>
              </a:rPr>
              <a:t>Sopasilpa</a:t>
            </a:r>
            <a:r>
              <a:rPr lang="en-US" sz="1600" dirty="0" smtClean="0">
                <a:latin typeface="Eras Demi ITC" pitchFamily="34" charset="0"/>
              </a:rPr>
              <a:t>  5402641293</a:t>
            </a:r>
            <a:br>
              <a:rPr lang="en-US" sz="1600" dirty="0" smtClean="0">
                <a:latin typeface="Eras Demi ITC" pitchFamily="34" charset="0"/>
              </a:rPr>
            </a:br>
            <a:r>
              <a:rPr lang="en-US" sz="1600" dirty="0" err="1" smtClean="0">
                <a:latin typeface="Eras Demi ITC" pitchFamily="34" charset="0"/>
              </a:rPr>
              <a:t>Sirinda</a:t>
            </a:r>
            <a:r>
              <a:rPr lang="en-US" sz="1600" dirty="0" smtClean="0">
                <a:latin typeface="Eras Demi ITC" pitchFamily="34" charset="0"/>
              </a:rPr>
              <a:t> </a:t>
            </a:r>
            <a:r>
              <a:rPr lang="en-US" sz="1600" dirty="0" err="1" smtClean="0">
                <a:latin typeface="Eras Demi ITC" pitchFamily="34" charset="0"/>
              </a:rPr>
              <a:t>Punjathrapsin</a:t>
            </a:r>
            <a:r>
              <a:rPr lang="en-US" sz="1600" dirty="0" smtClean="0">
                <a:latin typeface="Eras Demi ITC" pitchFamily="34" charset="0"/>
              </a:rPr>
              <a:t> 5402641319</a:t>
            </a:r>
            <a:br>
              <a:rPr lang="en-US" sz="1600" dirty="0" smtClean="0">
                <a:latin typeface="Eras Demi ITC" pitchFamily="34" charset="0"/>
              </a:rPr>
            </a:br>
            <a:r>
              <a:rPr lang="en-US" sz="1600" dirty="0" err="1" smtClean="0">
                <a:latin typeface="Eras Demi ITC" pitchFamily="34" charset="0"/>
              </a:rPr>
              <a:t>Teekatas</a:t>
            </a:r>
            <a:r>
              <a:rPr lang="en-US" sz="1600" dirty="0" smtClean="0">
                <a:latin typeface="Eras Demi ITC" pitchFamily="34" charset="0"/>
              </a:rPr>
              <a:t> </a:t>
            </a:r>
            <a:r>
              <a:rPr lang="en-US" sz="1600" dirty="0" err="1" smtClean="0">
                <a:latin typeface="Eras Demi ITC" pitchFamily="34" charset="0"/>
              </a:rPr>
              <a:t>Sivakua</a:t>
            </a:r>
            <a:r>
              <a:rPr lang="en-US" sz="1600" dirty="0" smtClean="0">
                <a:latin typeface="Eras Demi ITC" pitchFamily="34" charset="0"/>
              </a:rPr>
              <a:t> 5402641442</a:t>
            </a:r>
            <a:endParaRPr lang="th-TH" sz="1600" dirty="0">
              <a:latin typeface="Eras Demi ITC" pitchFamily="34" charset="0"/>
            </a:endParaRPr>
          </a:p>
        </p:txBody>
      </p:sp>
      <p:sp>
        <p:nvSpPr>
          <p:cNvPr id="16" name="Rectangle 15"/>
          <p:cNvSpPr/>
          <p:nvPr/>
        </p:nvSpPr>
        <p:spPr>
          <a:xfrm>
            <a:off x="8991600" y="0"/>
            <a:ext cx="1524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Slide Number Placeholder 16"/>
          <p:cNvSpPr>
            <a:spLocks noGrp="1"/>
          </p:cNvSpPr>
          <p:nvPr>
            <p:ph type="sldNum" sz="quarter" idx="12"/>
          </p:nvPr>
        </p:nvSpPr>
        <p:spPr/>
        <p:txBody>
          <a:bodyPr/>
          <a:lstStyle/>
          <a:p>
            <a:fld id="{19124656-F183-424F-85AE-57DD8E4BB3B5}" type="slidenum">
              <a:rPr lang="en-US" smtClean="0"/>
              <a:pPr/>
              <a:t>1</a:t>
            </a:fld>
            <a:endParaRPr lang="en-US"/>
          </a:p>
        </p:txBody>
      </p:sp>
    </p:spTree>
    <p:extLst>
      <p:ext uri="{BB962C8B-B14F-4D97-AF65-F5344CB8AC3E}">
        <p14:creationId xmlns:p14="http://schemas.microsoft.com/office/powerpoint/2010/main" val="17192013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9124656-F183-424F-85AE-57DD8E4BB3B5}" type="slidenum">
              <a:rPr lang="en-US" smtClean="0"/>
              <a:pPr/>
              <a:t>2</a:t>
            </a:fld>
            <a:endParaRPr lang="en-US"/>
          </a:p>
        </p:txBody>
      </p:sp>
      <p:sp>
        <p:nvSpPr>
          <p:cNvPr id="5" name="Rectangle 4"/>
          <p:cNvSpPr/>
          <p:nvPr/>
        </p:nvSpPr>
        <p:spPr>
          <a:xfrm>
            <a:off x="457200" y="1371600"/>
            <a:ext cx="8153400" cy="286232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Treasury products are different types of products that are offered by BANKING and INVESTING INSTITUTIONS. The products will vary depending on the institution and what they decide to offer their customers. </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Some of the more common treasury products are promissory notes, interest swaps, currency swaps, and interest options. Money market products are also considered to be a type of treasury product. </a:t>
            </a:r>
          </a:p>
          <a:p>
            <a:r>
              <a:rPr lang="en-US" dirty="0" smtClean="0"/>
              <a:t/>
            </a:r>
            <a:br>
              <a:rPr lang="en-US" dirty="0" smtClean="0"/>
            </a:br>
            <a:endParaRPr lang="th-TH" dirty="0"/>
          </a:p>
        </p:txBody>
      </p:sp>
      <p:sp>
        <p:nvSpPr>
          <p:cNvPr id="6" name="Flowchart: Process 5"/>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2" name="TextBox 1"/>
          <p:cNvSpPr txBox="1"/>
          <p:nvPr/>
        </p:nvSpPr>
        <p:spPr>
          <a:xfrm>
            <a:off x="457200" y="4572000"/>
            <a:ext cx="5105400" cy="1200329"/>
          </a:xfrm>
          <a:prstGeom prst="rect">
            <a:avLst/>
          </a:prstGeom>
          <a:noFill/>
        </p:spPr>
        <p:txBody>
          <a:bodyPr wrap="square" rtlCol="0">
            <a:spAutoFit/>
          </a:bodyPr>
          <a:lstStyle/>
          <a:p>
            <a:r>
              <a:rPr lang="en-US" dirty="0" smtClean="0">
                <a:latin typeface="Tahoma" pitchFamily="34" charset="0"/>
                <a:cs typeface="Tahoma" pitchFamily="34" charset="0"/>
              </a:rPr>
              <a:t>Players who are both lenders and borrowers :</a:t>
            </a:r>
            <a:br>
              <a:rPr lang="en-US" dirty="0" smtClean="0">
                <a:latin typeface="Tahoma" pitchFamily="34" charset="0"/>
                <a:cs typeface="Tahoma" pitchFamily="34" charset="0"/>
              </a:rPr>
            </a:br>
            <a:r>
              <a:rPr lang="en-US" dirty="0" smtClean="0">
                <a:latin typeface="Tahoma" pitchFamily="34" charset="0"/>
                <a:cs typeface="Tahoma" pitchFamily="34" charset="0"/>
              </a:rPr>
              <a:t>● Commercial Banks</a:t>
            </a:r>
          </a:p>
          <a:p>
            <a:r>
              <a:rPr lang="en-US" dirty="0" smtClean="0">
                <a:latin typeface="Tahoma" pitchFamily="34" charset="0"/>
                <a:cs typeface="Tahoma" pitchFamily="34" charset="0"/>
              </a:rPr>
              <a:t>● Financial Institution</a:t>
            </a:r>
            <a:br>
              <a:rPr lang="en-US" dirty="0" smtClean="0">
                <a:latin typeface="Tahoma" pitchFamily="34" charset="0"/>
                <a:cs typeface="Tahoma" pitchFamily="34" charset="0"/>
              </a:rPr>
            </a:br>
            <a:r>
              <a:rPr lang="en-US" dirty="0" smtClean="0">
                <a:latin typeface="Tahoma" pitchFamily="34" charset="0"/>
                <a:cs typeface="Tahoma" pitchFamily="34" charset="0"/>
              </a:rPr>
              <a:t>● Corporates</a:t>
            </a:r>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p:cNvSpPr/>
          <p:nvPr/>
        </p:nvSpPr>
        <p:spPr>
          <a:xfrm>
            <a:off x="381000" y="1295400"/>
            <a:ext cx="8382000" cy="5257800"/>
          </a:xfrm>
          <a:prstGeom prst="flowChartAlternateProcess">
            <a:avLst/>
          </a:prstGeom>
          <a:solidFill>
            <a:schemeClr val="accent3">
              <a:lumMod val="20000"/>
              <a:lumOff val="8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aphicFrame>
        <p:nvGraphicFramePr>
          <p:cNvPr id="9" name="Diagram 8"/>
          <p:cNvGraphicFramePr/>
          <p:nvPr>
            <p:extLst>
              <p:ext uri="{D42A27DB-BD31-4B8C-83A1-F6EECF244321}">
                <p14:modId xmlns:p14="http://schemas.microsoft.com/office/powerpoint/2010/main" val="2490231966"/>
              </p:ext>
            </p:extLst>
          </p:nvPr>
        </p:nvGraphicFramePr>
        <p:xfrm>
          <a:off x="1524000" y="2286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Flowchart: Process 9"/>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2" name="Slide Number Placeholder 11"/>
          <p:cNvSpPr>
            <a:spLocks noGrp="1"/>
          </p:cNvSpPr>
          <p:nvPr>
            <p:ph type="sldNum" sz="quarter" idx="12"/>
          </p:nvPr>
        </p:nvSpPr>
        <p:spPr/>
        <p:txBody>
          <a:bodyPr/>
          <a:lstStyle/>
          <a:p>
            <a:fld id="{19124656-F183-424F-85AE-57DD8E4BB3B5}" type="slidenum">
              <a:rPr lang="en-US" smtClean="0"/>
              <a:pPr/>
              <a:t>3</a:t>
            </a:fld>
            <a:endParaRPr lang="en-US"/>
          </a:p>
        </p:txBody>
      </p:sp>
      <p:sp>
        <p:nvSpPr>
          <p:cNvPr id="13" name="TextBox 12"/>
          <p:cNvSpPr txBox="1"/>
          <p:nvPr/>
        </p:nvSpPr>
        <p:spPr>
          <a:xfrm>
            <a:off x="685800" y="1676400"/>
            <a:ext cx="2743200" cy="646331"/>
          </a:xfrm>
          <a:prstGeom prst="rect">
            <a:avLst/>
          </a:prstGeom>
          <a:noFill/>
        </p:spPr>
        <p:txBody>
          <a:bodyPr wrap="square" rtlCol="0">
            <a:spAutoFit/>
          </a:bodyPr>
          <a:lstStyle/>
          <a:p>
            <a:r>
              <a:rPr lang="en-US" dirty="0" smtClean="0">
                <a:solidFill>
                  <a:srgbClr val="FF0000"/>
                </a:solidFill>
                <a:latin typeface="Tahoma" pitchFamily="34" charset="0"/>
                <a:ea typeface="Tahoma" pitchFamily="34" charset="0"/>
                <a:cs typeface="Tahoma" pitchFamily="34" charset="0"/>
              </a:rPr>
              <a:t>We divided the products into 3 types:</a:t>
            </a:r>
            <a:endParaRPr lang="th-TH" dirty="0">
              <a:solidFill>
                <a:srgbClr val="FF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2487077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p:cNvSpPr/>
          <p:nvPr/>
        </p:nvSpPr>
        <p:spPr>
          <a:xfrm>
            <a:off x="381000" y="1295400"/>
            <a:ext cx="8382000" cy="5257800"/>
          </a:xfrm>
          <a:prstGeom prst="flowChartAlternateProcess">
            <a:avLst/>
          </a:prstGeom>
          <a:solidFill>
            <a:schemeClr val="accent3">
              <a:lumMod val="20000"/>
              <a:lumOff val="8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aphicFrame>
        <p:nvGraphicFramePr>
          <p:cNvPr id="9" name="Diagram 8"/>
          <p:cNvGraphicFramePr/>
          <p:nvPr>
            <p:extLst>
              <p:ext uri="{D42A27DB-BD31-4B8C-83A1-F6EECF244321}">
                <p14:modId xmlns:p14="http://schemas.microsoft.com/office/powerpoint/2010/main" val="1870370799"/>
              </p:ext>
            </p:extLst>
          </p:nvPr>
        </p:nvGraphicFramePr>
        <p:xfrm>
          <a:off x="1524000" y="2286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Flowchart: Process 9"/>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2" name="Slide Number Placeholder 11"/>
          <p:cNvSpPr>
            <a:spLocks noGrp="1"/>
          </p:cNvSpPr>
          <p:nvPr>
            <p:ph type="sldNum" sz="quarter" idx="12"/>
          </p:nvPr>
        </p:nvSpPr>
        <p:spPr/>
        <p:txBody>
          <a:bodyPr/>
          <a:lstStyle/>
          <a:p>
            <a:fld id="{19124656-F183-424F-85AE-57DD8E4BB3B5}" type="slidenum">
              <a:rPr lang="en-US" smtClean="0"/>
              <a:pPr/>
              <a:t>4</a:t>
            </a:fld>
            <a:endParaRPr lang="en-US"/>
          </a:p>
        </p:txBody>
      </p:sp>
      <p:sp>
        <p:nvSpPr>
          <p:cNvPr id="13" name="TextBox 12"/>
          <p:cNvSpPr txBox="1"/>
          <p:nvPr/>
        </p:nvSpPr>
        <p:spPr>
          <a:xfrm>
            <a:off x="685800" y="1676400"/>
            <a:ext cx="2743200" cy="646331"/>
          </a:xfrm>
          <a:prstGeom prst="rect">
            <a:avLst/>
          </a:prstGeom>
          <a:noFill/>
        </p:spPr>
        <p:txBody>
          <a:bodyPr wrap="square" rtlCol="0">
            <a:spAutoFit/>
          </a:bodyPr>
          <a:lstStyle/>
          <a:p>
            <a:r>
              <a:rPr lang="en-US" dirty="0" smtClean="0">
                <a:solidFill>
                  <a:srgbClr val="FF0000"/>
                </a:solidFill>
                <a:latin typeface="Tahoma" pitchFamily="34" charset="0"/>
                <a:ea typeface="Tahoma" pitchFamily="34" charset="0"/>
                <a:cs typeface="Tahoma" pitchFamily="34" charset="0"/>
              </a:rPr>
              <a:t>We divided the products into 3 types:</a:t>
            </a:r>
            <a:endParaRPr lang="th-TH" dirty="0">
              <a:solidFill>
                <a:srgbClr val="FF0000"/>
              </a:solidFill>
              <a:latin typeface="Tahoma" pitchFamily="34" charset="0"/>
              <a:ea typeface="Tahoma" pitchFamily="34" charset="0"/>
              <a:cs typeface="Tahoma" pitchFamily="34" charset="0"/>
            </a:endParaRPr>
          </a:p>
        </p:txBody>
      </p:sp>
      <p:sp>
        <p:nvSpPr>
          <p:cNvPr id="7" name="Flowchart: Process 7"/>
          <p:cNvSpPr/>
          <p:nvPr/>
        </p:nvSpPr>
        <p:spPr>
          <a:xfrm>
            <a:off x="0" y="1295400"/>
            <a:ext cx="9144000" cy="4876800"/>
          </a:xfrm>
          <a:prstGeom prst="flowChartProcess">
            <a:avLst/>
          </a:prstGeom>
          <a:solidFill>
            <a:schemeClr val="tx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nvGrpSpPr>
          <p:cNvPr id="8" name="Group 7"/>
          <p:cNvGrpSpPr/>
          <p:nvPr/>
        </p:nvGrpSpPr>
        <p:grpSpPr>
          <a:xfrm>
            <a:off x="457200" y="2590800"/>
            <a:ext cx="2362200" cy="2209800"/>
            <a:chOff x="2488348" y="14594"/>
            <a:chExt cx="1119303" cy="1119303"/>
          </a:xfrm>
        </p:grpSpPr>
        <p:sp>
          <p:nvSpPr>
            <p:cNvPr id="14" name="Oval 13"/>
            <p:cNvSpPr/>
            <p:nvPr/>
          </p:nvSpPr>
          <p:spPr>
            <a:xfrm>
              <a:off x="2488348" y="14594"/>
              <a:ext cx="1119303" cy="1119303"/>
            </a:xfrm>
            <a:prstGeom prst="ellips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Oval 4"/>
            <p:cNvSpPr/>
            <p:nvPr/>
          </p:nvSpPr>
          <p:spPr>
            <a:xfrm>
              <a:off x="2652266" y="178512"/>
              <a:ext cx="791467" cy="7914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2400" kern="1200" dirty="0" smtClean="0"/>
                <a:t>Foreign Exchange Market</a:t>
              </a:r>
              <a:endParaRPr lang="th-TH" sz="2400" kern="1200" dirty="0"/>
            </a:p>
          </p:txBody>
        </p:sp>
      </p:grpSp>
      <p:sp>
        <p:nvSpPr>
          <p:cNvPr id="16" name="TextBox 15"/>
          <p:cNvSpPr txBox="1"/>
          <p:nvPr/>
        </p:nvSpPr>
        <p:spPr>
          <a:xfrm>
            <a:off x="3810000" y="2209800"/>
            <a:ext cx="3733800" cy="369332"/>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b="1" dirty="0" smtClean="0"/>
              <a:t>FOREIGN EXCHANGE SPOT</a:t>
            </a:r>
            <a:endParaRPr lang="th-TH" b="1" dirty="0"/>
          </a:p>
        </p:txBody>
      </p:sp>
      <p:sp>
        <p:nvSpPr>
          <p:cNvPr id="17" name="TextBox 16"/>
          <p:cNvSpPr txBox="1"/>
          <p:nvPr/>
        </p:nvSpPr>
        <p:spPr>
          <a:xfrm>
            <a:off x="3810000" y="2895600"/>
            <a:ext cx="3733800" cy="369332"/>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b="1" dirty="0" smtClean="0"/>
              <a:t>FORWARD</a:t>
            </a:r>
            <a:endParaRPr lang="th-TH" b="1" dirty="0"/>
          </a:p>
        </p:txBody>
      </p:sp>
      <p:sp>
        <p:nvSpPr>
          <p:cNvPr id="18" name="TextBox 17"/>
          <p:cNvSpPr txBox="1"/>
          <p:nvPr/>
        </p:nvSpPr>
        <p:spPr>
          <a:xfrm>
            <a:off x="3810000" y="3581400"/>
            <a:ext cx="3733800" cy="369332"/>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b="1" dirty="0" smtClean="0"/>
              <a:t>SWAP</a:t>
            </a:r>
            <a:endParaRPr lang="th-TH" b="1" dirty="0"/>
          </a:p>
        </p:txBody>
      </p:sp>
      <p:sp>
        <p:nvSpPr>
          <p:cNvPr id="19" name="TextBox 18"/>
          <p:cNvSpPr txBox="1"/>
          <p:nvPr/>
        </p:nvSpPr>
        <p:spPr>
          <a:xfrm>
            <a:off x="3810000" y="4267200"/>
            <a:ext cx="3733800" cy="369332"/>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b="1" dirty="0" smtClean="0"/>
              <a:t>FX HEDGES</a:t>
            </a:r>
            <a:endParaRPr lang="th-TH" b="1" dirty="0"/>
          </a:p>
        </p:txBody>
      </p:sp>
      <p:sp>
        <p:nvSpPr>
          <p:cNvPr id="20" name="TextBox 19"/>
          <p:cNvSpPr txBox="1"/>
          <p:nvPr/>
        </p:nvSpPr>
        <p:spPr>
          <a:xfrm>
            <a:off x="3810000" y="4953000"/>
            <a:ext cx="3733800" cy="369332"/>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b="1" dirty="0" smtClean="0"/>
              <a:t>OPTION</a:t>
            </a:r>
            <a:endParaRPr lang="th-TH" b="1" dirty="0"/>
          </a:p>
        </p:txBody>
      </p:sp>
    </p:spTree>
    <p:extLst>
      <p:ext uri="{BB962C8B-B14F-4D97-AF65-F5344CB8AC3E}">
        <p14:creationId xmlns:p14="http://schemas.microsoft.com/office/powerpoint/2010/main" val="20529633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Process 4"/>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6" name="Rectangle 15"/>
          <p:cNvSpPr/>
          <p:nvPr/>
        </p:nvSpPr>
        <p:spPr>
          <a:xfrm>
            <a:off x="762000" y="1219200"/>
            <a:ext cx="7543800" cy="2585323"/>
          </a:xfrm>
          <a:prstGeom prst="rect">
            <a:avLst/>
          </a:prstGeom>
        </p:spPr>
        <p:txBody>
          <a:bodyPr wrap="square">
            <a:spAutoFit/>
          </a:bodyPr>
          <a:lstStyle/>
          <a:p>
            <a:r>
              <a:rPr lang="en-US" b="1" dirty="0">
                <a:solidFill>
                  <a:srgbClr val="FF0000"/>
                </a:solidFill>
                <a:latin typeface="Tahoma" pitchFamily="34" charset="0"/>
                <a:cs typeface="Tahoma" pitchFamily="34" charset="0"/>
              </a:rPr>
              <a:t>The foreign exchange market</a:t>
            </a:r>
            <a:r>
              <a:rPr lang="en-US" dirty="0">
                <a:latin typeface="Tahoma" pitchFamily="34" charset="0"/>
                <a:cs typeface="Tahoma" pitchFamily="34" charset="0"/>
              </a:rPr>
              <a:t> </a:t>
            </a:r>
            <a:r>
              <a:rPr lang="en-US" sz="1600" dirty="0" smtClean="0">
                <a:latin typeface="Tahoma" pitchFamily="34" charset="0"/>
                <a:cs typeface="Tahoma" pitchFamily="34" charset="0"/>
              </a:rPr>
              <a:t>(Forex</a:t>
            </a:r>
            <a:r>
              <a:rPr lang="en-US" sz="1600" dirty="0">
                <a:latin typeface="Tahoma" pitchFamily="34" charset="0"/>
                <a:cs typeface="Tahoma" pitchFamily="34" charset="0"/>
              </a:rPr>
              <a:t>, FX, or </a:t>
            </a:r>
            <a:r>
              <a:rPr lang="en-US" sz="1600" dirty="0" smtClean="0">
                <a:latin typeface="Tahoma" pitchFamily="34" charset="0"/>
                <a:cs typeface="Tahoma" pitchFamily="34" charset="0"/>
              </a:rPr>
              <a:t>Currency </a:t>
            </a:r>
            <a:r>
              <a:rPr lang="en-US" sz="1600" dirty="0">
                <a:latin typeface="Tahoma" pitchFamily="34" charset="0"/>
                <a:cs typeface="Tahoma" pitchFamily="34" charset="0"/>
              </a:rPr>
              <a:t>M</a:t>
            </a:r>
            <a:r>
              <a:rPr lang="en-US" sz="1600" dirty="0" smtClean="0">
                <a:latin typeface="Tahoma" pitchFamily="34" charset="0"/>
                <a:cs typeface="Tahoma" pitchFamily="34" charset="0"/>
              </a:rPr>
              <a:t>arket)</a:t>
            </a:r>
          </a:p>
          <a:p>
            <a:r>
              <a:rPr lang="en-US" sz="1600" dirty="0" smtClean="0">
                <a:latin typeface="Tahoma" pitchFamily="34" charset="0"/>
                <a:cs typeface="Tahoma" pitchFamily="34" charset="0"/>
              </a:rPr>
              <a:t> </a:t>
            </a:r>
          </a:p>
          <a:p>
            <a:r>
              <a:rPr lang="en-US" sz="1600" dirty="0" smtClean="0">
                <a:latin typeface="Tahoma" pitchFamily="34" charset="0"/>
                <a:cs typeface="Tahoma" pitchFamily="34" charset="0"/>
              </a:rPr>
              <a:t>A global </a:t>
            </a:r>
            <a:r>
              <a:rPr lang="en-US" sz="1600" dirty="0">
                <a:latin typeface="Tahoma" pitchFamily="34" charset="0"/>
                <a:cs typeface="Tahoma" pitchFamily="34" charset="0"/>
              </a:rPr>
              <a:t>decentralized market for the trading of currencies. The main participants in this market are the larger international banks. </a:t>
            </a:r>
            <a:endParaRPr lang="en-US" sz="1600" dirty="0" smtClean="0">
              <a:latin typeface="Tahoma" pitchFamily="34" charset="0"/>
              <a:cs typeface="Tahoma" pitchFamily="34" charset="0"/>
            </a:endParaRPr>
          </a:p>
          <a:p>
            <a:endParaRPr lang="en-US" sz="1600" dirty="0" smtClean="0">
              <a:latin typeface="Tahoma" pitchFamily="34" charset="0"/>
              <a:cs typeface="Tahoma" pitchFamily="34" charset="0"/>
            </a:endParaRPr>
          </a:p>
          <a:p>
            <a:r>
              <a:rPr lang="en-US" sz="1600" dirty="0" smtClean="0">
                <a:latin typeface="Tahoma" pitchFamily="34" charset="0"/>
                <a:cs typeface="Tahoma" pitchFamily="34" charset="0"/>
              </a:rPr>
              <a:t>Financial centers </a:t>
            </a:r>
            <a:r>
              <a:rPr lang="en-US" sz="1600" dirty="0">
                <a:latin typeface="Tahoma" pitchFamily="34" charset="0"/>
                <a:cs typeface="Tahoma" pitchFamily="34" charset="0"/>
              </a:rPr>
              <a:t>around the world function as anchors of trading between a wide range of multiple types of buyers and </a:t>
            </a:r>
            <a:r>
              <a:rPr lang="en-US" sz="1600" dirty="0" smtClean="0">
                <a:latin typeface="Tahoma" pitchFamily="34" charset="0"/>
                <a:cs typeface="Tahoma" pitchFamily="34" charset="0"/>
              </a:rPr>
              <a:t>sellers.</a:t>
            </a:r>
          </a:p>
          <a:p>
            <a:endParaRPr lang="en-US" sz="1600" dirty="0" smtClean="0">
              <a:latin typeface="Tahoma" pitchFamily="34" charset="0"/>
              <a:cs typeface="Tahoma" pitchFamily="34" charset="0"/>
            </a:endParaRPr>
          </a:p>
          <a:p>
            <a:r>
              <a:rPr lang="en-US" sz="1600" dirty="0" smtClean="0">
                <a:latin typeface="Tahoma" pitchFamily="34" charset="0"/>
                <a:cs typeface="Tahoma" pitchFamily="34" charset="0"/>
              </a:rPr>
              <a:t>The </a:t>
            </a:r>
            <a:r>
              <a:rPr lang="en-US" sz="1600" dirty="0">
                <a:latin typeface="Tahoma" pitchFamily="34" charset="0"/>
                <a:cs typeface="Tahoma" pitchFamily="34" charset="0"/>
              </a:rPr>
              <a:t>foreign exchange market determines the relative values of different </a:t>
            </a:r>
            <a:r>
              <a:rPr lang="en-US" sz="1600" dirty="0" smtClean="0">
                <a:latin typeface="Tahoma" pitchFamily="34" charset="0"/>
                <a:cs typeface="Tahoma" pitchFamily="34" charset="0"/>
              </a:rPr>
              <a:t>currencies.</a:t>
            </a:r>
            <a:endParaRPr lang="en-US" sz="1600" dirty="0">
              <a:latin typeface="Tahoma" pitchFamily="34" charset="0"/>
              <a:cs typeface="Tahoma" pitchFamily="34" charset="0"/>
            </a:endParaRPr>
          </a:p>
        </p:txBody>
      </p:sp>
      <p:sp>
        <p:nvSpPr>
          <p:cNvPr id="20" name="Rectangle 19"/>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21" name="Rectangle 20"/>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2" name="Rectangle 21"/>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pic>
        <p:nvPicPr>
          <p:cNvPr id="1028" name="Picture 4" descr="http://www.odfxcenter.com/wp-content/uploads/2014/04/whatisforex.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800" y="4057217"/>
            <a:ext cx="4401333" cy="1760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1593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Process 4"/>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7" name="Flowchart: Alternate Process 16"/>
          <p:cNvSpPr/>
          <p:nvPr/>
        </p:nvSpPr>
        <p:spPr>
          <a:xfrm>
            <a:off x="762000" y="1295400"/>
            <a:ext cx="7543800" cy="1752600"/>
          </a:xfrm>
          <a:prstGeom prst="flowChartAlternateProcess">
            <a:avLst/>
          </a:prstGeom>
          <a:solidFill>
            <a:schemeClr val="accent5">
              <a:lumMod val="20000"/>
              <a:lumOff val="80000"/>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smtClean="0">
                <a:solidFill>
                  <a:schemeClr val="tx1"/>
                </a:solidFill>
                <a:latin typeface="Tahoma" pitchFamily="34" charset="0"/>
                <a:cs typeface="Tahoma" pitchFamily="34" charset="0"/>
              </a:rPr>
              <a:t>● Consumers and </a:t>
            </a:r>
            <a:r>
              <a:rPr lang="en-US" sz="1600" dirty="0" err="1" smtClean="0">
                <a:solidFill>
                  <a:schemeClr val="tx1"/>
                </a:solidFill>
                <a:latin typeface="Tahoma" pitchFamily="34" charset="0"/>
                <a:cs typeface="Tahoma" pitchFamily="34" charset="0"/>
              </a:rPr>
              <a:t>travellers</a:t>
            </a:r>
            <a:r>
              <a:rPr lang="en-US" sz="1600" dirty="0" smtClean="0">
                <a:solidFill>
                  <a:schemeClr val="tx1"/>
                </a:solidFill>
                <a:latin typeface="Tahoma" pitchFamily="34" charset="0"/>
                <a:cs typeface="Tahoma" pitchFamily="34" charset="0"/>
              </a:rPr>
              <a:t/>
            </a:r>
            <a:br>
              <a:rPr lang="en-US" sz="1600" dirty="0" smtClean="0">
                <a:solidFill>
                  <a:schemeClr val="tx1"/>
                </a:solidFill>
                <a:latin typeface="Tahoma" pitchFamily="34" charset="0"/>
                <a:cs typeface="Tahoma" pitchFamily="34" charset="0"/>
              </a:rPr>
            </a:br>
            <a:r>
              <a:rPr lang="en-US" sz="1600" dirty="0" smtClean="0">
                <a:solidFill>
                  <a:schemeClr val="tx1"/>
                </a:solidFill>
                <a:latin typeface="Tahoma" pitchFamily="34" charset="0"/>
                <a:cs typeface="Tahoma" pitchFamily="34" charset="0"/>
              </a:rPr>
              <a:t>● Businesses</a:t>
            </a:r>
            <a:br>
              <a:rPr lang="en-US" sz="1600" dirty="0" smtClean="0">
                <a:solidFill>
                  <a:schemeClr val="tx1"/>
                </a:solidFill>
                <a:latin typeface="Tahoma" pitchFamily="34" charset="0"/>
                <a:cs typeface="Tahoma" pitchFamily="34" charset="0"/>
              </a:rPr>
            </a:br>
            <a:r>
              <a:rPr lang="en-US" sz="1600" dirty="0" smtClean="0">
                <a:solidFill>
                  <a:schemeClr val="tx1"/>
                </a:solidFill>
                <a:latin typeface="Tahoma" pitchFamily="34" charset="0"/>
                <a:cs typeface="Tahoma" pitchFamily="34" charset="0"/>
              </a:rPr>
              <a:t>● Investors and speculators</a:t>
            </a:r>
          </a:p>
        </p:txBody>
      </p:sp>
      <p:sp>
        <p:nvSpPr>
          <p:cNvPr id="18" name="Rectangle 17"/>
          <p:cNvSpPr/>
          <p:nvPr/>
        </p:nvSpPr>
        <p:spPr>
          <a:xfrm>
            <a:off x="1005899" y="1332132"/>
            <a:ext cx="2712602" cy="369332"/>
          </a:xfrm>
          <a:prstGeom prst="rect">
            <a:avLst/>
          </a:prstGeom>
        </p:spPr>
        <p:txBody>
          <a:bodyPr wrap="none">
            <a:spAutoFit/>
          </a:bodyPr>
          <a:lstStyle/>
          <a:p>
            <a:r>
              <a:rPr lang="en-US" b="1" dirty="0">
                <a:latin typeface="Tahoma" pitchFamily="34" charset="0"/>
                <a:cs typeface="Tahoma" pitchFamily="34" charset="0"/>
              </a:rPr>
              <a:t>Players in </a:t>
            </a:r>
            <a:r>
              <a:rPr lang="en-US" b="1" dirty="0" smtClean="0">
                <a:latin typeface="Tahoma" pitchFamily="34" charset="0"/>
                <a:cs typeface="Tahoma" pitchFamily="34" charset="0"/>
              </a:rPr>
              <a:t>FX </a:t>
            </a:r>
            <a:r>
              <a:rPr lang="en-US" b="1" dirty="0">
                <a:latin typeface="Tahoma" pitchFamily="34" charset="0"/>
                <a:cs typeface="Tahoma" pitchFamily="34" charset="0"/>
              </a:rPr>
              <a:t>Market :</a:t>
            </a:r>
          </a:p>
        </p:txBody>
      </p:sp>
      <p:sp>
        <p:nvSpPr>
          <p:cNvPr id="19" name="Rectangle 18"/>
          <p:cNvSpPr/>
          <p:nvPr/>
        </p:nvSpPr>
        <p:spPr>
          <a:xfrm>
            <a:off x="4114800" y="1789332"/>
            <a:ext cx="4572000" cy="584775"/>
          </a:xfrm>
          <a:prstGeom prst="rect">
            <a:avLst/>
          </a:prstGeom>
        </p:spPr>
        <p:txBody>
          <a:bodyPr>
            <a:spAutoFit/>
          </a:bodyPr>
          <a:lstStyle/>
          <a:p>
            <a:r>
              <a:rPr lang="en-US" sz="1600" dirty="0">
                <a:latin typeface="Tahoma" pitchFamily="34" charset="0"/>
                <a:cs typeface="Tahoma" pitchFamily="34" charset="0"/>
              </a:rPr>
              <a:t>● Commercial and Investment Banks</a:t>
            </a:r>
          </a:p>
          <a:p>
            <a:r>
              <a:rPr lang="en-US" sz="1600" dirty="0">
                <a:latin typeface="Tahoma" pitchFamily="34" charset="0"/>
                <a:cs typeface="Tahoma" pitchFamily="34" charset="0"/>
              </a:rPr>
              <a:t>● Government and Central Banks</a:t>
            </a:r>
            <a:endParaRPr lang="en-US" sz="1600" dirty="0"/>
          </a:p>
        </p:txBody>
      </p:sp>
      <p:sp>
        <p:nvSpPr>
          <p:cNvPr id="20" name="Rectangle 19"/>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21" name="Rectangle 20"/>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2" name="Rectangle 21"/>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
        <p:nvSpPr>
          <p:cNvPr id="12" name="Flowchart: Alternate Process 11"/>
          <p:cNvSpPr/>
          <p:nvPr/>
        </p:nvSpPr>
        <p:spPr>
          <a:xfrm>
            <a:off x="762000" y="3429000"/>
            <a:ext cx="7543800" cy="1882048"/>
          </a:xfrm>
          <a:prstGeom prst="flowChartAlternateProcess">
            <a:avLst/>
          </a:prstGeom>
          <a:solidFill>
            <a:schemeClr val="accent5">
              <a:lumMod val="20000"/>
              <a:lumOff val="80000"/>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marL="285750" indent="-285750">
              <a:buFont typeface="Arial" panose="020B0604020202020204" pitchFamily="34" charset="0"/>
              <a:buChar char="•"/>
            </a:pPr>
            <a:r>
              <a:rPr lang="en-US" sz="1600" dirty="0" smtClean="0">
                <a:solidFill>
                  <a:schemeClr val="tx1"/>
                </a:solidFill>
                <a:latin typeface="Tahoma" pitchFamily="34" charset="0"/>
                <a:cs typeface="Tahoma" pitchFamily="34" charset="0"/>
              </a:rPr>
              <a:t>USD</a:t>
            </a:r>
            <a:endParaRPr lang="en-US" sz="1600" dirty="0">
              <a:solidFill>
                <a:schemeClr val="tx1"/>
              </a:solidFill>
              <a:latin typeface="Tahoma" pitchFamily="34" charset="0"/>
              <a:cs typeface="Tahoma" pitchFamily="34" charset="0"/>
            </a:endParaRPr>
          </a:p>
          <a:p>
            <a:pPr marL="285750" indent="-285750">
              <a:buFont typeface="Arial" panose="020B0604020202020204" pitchFamily="34" charset="0"/>
              <a:buChar char="•"/>
            </a:pPr>
            <a:r>
              <a:rPr lang="en-US" sz="1600" dirty="0" smtClean="0">
                <a:solidFill>
                  <a:schemeClr val="tx1"/>
                </a:solidFill>
                <a:latin typeface="Tahoma" pitchFamily="34" charset="0"/>
                <a:cs typeface="Tahoma" pitchFamily="34" charset="0"/>
              </a:rPr>
              <a:t>GBP</a:t>
            </a:r>
            <a:endParaRPr lang="en-US" sz="1600" dirty="0">
              <a:solidFill>
                <a:schemeClr val="tx1"/>
              </a:solidFill>
              <a:latin typeface="Tahoma" pitchFamily="34" charset="0"/>
              <a:cs typeface="Tahoma" pitchFamily="34" charset="0"/>
            </a:endParaRPr>
          </a:p>
          <a:p>
            <a:pPr marL="285750" indent="-285750">
              <a:buFont typeface="Arial" panose="020B0604020202020204" pitchFamily="34" charset="0"/>
              <a:buChar char="•"/>
            </a:pPr>
            <a:r>
              <a:rPr lang="en-US" sz="1600" dirty="0" smtClean="0">
                <a:solidFill>
                  <a:schemeClr val="tx1"/>
                </a:solidFill>
                <a:latin typeface="Tahoma" pitchFamily="34" charset="0"/>
                <a:cs typeface="Tahoma" pitchFamily="34" charset="0"/>
              </a:rPr>
              <a:t>JPY</a:t>
            </a:r>
          </a:p>
          <a:p>
            <a:pPr marL="285750" indent="-285750">
              <a:buFont typeface="Arial" panose="020B0604020202020204" pitchFamily="34" charset="0"/>
              <a:buChar char="•"/>
            </a:pPr>
            <a:r>
              <a:rPr lang="en-US" sz="1600" dirty="0" smtClean="0">
                <a:solidFill>
                  <a:schemeClr val="tx1"/>
                </a:solidFill>
                <a:latin typeface="Tahoma" pitchFamily="34" charset="0"/>
                <a:cs typeface="Tahoma" pitchFamily="34" charset="0"/>
              </a:rPr>
              <a:t>EUR</a:t>
            </a:r>
          </a:p>
        </p:txBody>
      </p:sp>
      <p:sp>
        <p:nvSpPr>
          <p:cNvPr id="13" name="Rectangle 12"/>
          <p:cNvSpPr/>
          <p:nvPr/>
        </p:nvSpPr>
        <p:spPr>
          <a:xfrm>
            <a:off x="1029907" y="3505200"/>
            <a:ext cx="2196435" cy="369332"/>
          </a:xfrm>
          <a:prstGeom prst="rect">
            <a:avLst/>
          </a:prstGeom>
        </p:spPr>
        <p:txBody>
          <a:bodyPr wrap="none">
            <a:spAutoFit/>
          </a:bodyPr>
          <a:lstStyle/>
          <a:p>
            <a:r>
              <a:rPr lang="en-US" b="1" dirty="0" smtClean="0">
                <a:latin typeface="Tahoma" pitchFamily="34" charset="0"/>
                <a:cs typeface="Tahoma" pitchFamily="34" charset="0"/>
              </a:rPr>
              <a:t>Main Currencies :</a:t>
            </a:r>
            <a:endParaRPr lang="en-US" b="1" dirty="0">
              <a:latin typeface="Tahoma" pitchFamily="34" charset="0"/>
              <a:cs typeface="Tahoma" pitchFamily="34" charset="0"/>
            </a:endParaRPr>
          </a:p>
        </p:txBody>
      </p:sp>
      <p:sp>
        <p:nvSpPr>
          <p:cNvPr id="14" name="Rectangle 13"/>
          <p:cNvSpPr/>
          <p:nvPr/>
        </p:nvSpPr>
        <p:spPr>
          <a:xfrm>
            <a:off x="3505200" y="3858748"/>
            <a:ext cx="4572000" cy="830997"/>
          </a:xfrm>
          <a:prstGeom prst="rect">
            <a:avLst/>
          </a:prstGeom>
        </p:spPr>
        <p:txBody>
          <a:bodyPr>
            <a:spAutoFit/>
          </a:bodyPr>
          <a:lstStyle/>
          <a:p>
            <a:pPr marL="285750" indent="-285750">
              <a:buFont typeface="Arial" panose="020B0604020202020204" pitchFamily="34" charset="0"/>
              <a:buChar char="•"/>
            </a:pPr>
            <a:r>
              <a:rPr lang="en-US" sz="1600" dirty="0" smtClean="0">
                <a:latin typeface="Tahoma" pitchFamily="34" charset="0"/>
                <a:cs typeface="Tahoma" pitchFamily="34" charset="0"/>
              </a:rPr>
              <a:t>CHF</a:t>
            </a:r>
            <a:endParaRPr lang="en-US" sz="1600" dirty="0">
              <a:latin typeface="Tahoma" pitchFamily="34" charset="0"/>
              <a:cs typeface="Tahoma" pitchFamily="34" charset="0"/>
            </a:endParaRPr>
          </a:p>
          <a:p>
            <a:pPr marL="285750" indent="-285750">
              <a:buFont typeface="Arial" panose="020B0604020202020204" pitchFamily="34" charset="0"/>
              <a:buChar char="•"/>
            </a:pPr>
            <a:r>
              <a:rPr lang="en-US" sz="1600" dirty="0" smtClean="0">
                <a:latin typeface="Tahoma" pitchFamily="34" charset="0"/>
                <a:cs typeface="Tahoma" pitchFamily="34" charset="0"/>
              </a:rPr>
              <a:t>CAD</a:t>
            </a:r>
          </a:p>
          <a:p>
            <a:pPr marL="285750" indent="-285750">
              <a:buFont typeface="Arial" panose="020B0604020202020204" pitchFamily="34" charset="0"/>
              <a:buChar char="•"/>
            </a:pPr>
            <a:r>
              <a:rPr lang="en-US" sz="1600" dirty="0" smtClean="0">
                <a:latin typeface="Tahoma" pitchFamily="34" charset="0"/>
                <a:cs typeface="Tahoma" pitchFamily="34" charset="0"/>
              </a:rPr>
              <a:t>NZD/AUD</a:t>
            </a:r>
          </a:p>
        </p:txBody>
      </p:sp>
      <p:pic>
        <p:nvPicPr>
          <p:cNvPr id="15" name="Picture 2" descr="http://i.investopedia.com/inv/articles/slideshow/becoming-forex-trader/wading-currency-marke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74815" y="3475269"/>
            <a:ext cx="3429000" cy="1789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3652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lowchart: Process 15"/>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ectangle 4"/>
          <p:cNvSpPr/>
          <p:nvPr/>
        </p:nvSpPr>
        <p:spPr>
          <a:xfrm>
            <a:off x="0" y="457200"/>
            <a:ext cx="6858000" cy="584775"/>
          </a:xfrm>
          <a:prstGeom prst="rect">
            <a:avLst/>
          </a:prstGeom>
        </p:spPr>
        <p:txBody>
          <a:bodyPr wrap="square">
            <a:spAutoFit/>
          </a:bodyPr>
          <a:lstStyle/>
          <a:p>
            <a:r>
              <a:rPr lang="en-US" sz="3200" b="1" dirty="0" smtClean="0">
                <a:latin typeface="Tahoma" pitchFamily="34" charset="0"/>
                <a:ea typeface="Tahoma" pitchFamily="34" charset="0"/>
                <a:cs typeface="Tahoma" pitchFamily="34" charset="0"/>
              </a:rPr>
              <a:t>Foreign exchange spot</a:t>
            </a:r>
            <a:endParaRPr lang="en-US" sz="3200" dirty="0">
              <a:latin typeface="Tahoma" pitchFamily="34" charset="0"/>
              <a:ea typeface="Tahoma" pitchFamily="34" charset="0"/>
              <a:cs typeface="Tahoma" pitchFamily="34" charset="0"/>
            </a:endParaRPr>
          </a:p>
        </p:txBody>
      </p:sp>
      <p:sp>
        <p:nvSpPr>
          <p:cNvPr id="6" name="Rectangle 5"/>
          <p:cNvSpPr/>
          <p:nvPr/>
        </p:nvSpPr>
        <p:spPr>
          <a:xfrm>
            <a:off x="609600" y="1570672"/>
            <a:ext cx="7901322" cy="147732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285750" indent="-285750">
              <a:buFont typeface="Arial" panose="020B0604020202020204" pitchFamily="34" charset="0"/>
              <a:buChar char="•"/>
            </a:pPr>
            <a:r>
              <a:rPr lang="en-US" dirty="0">
                <a:latin typeface="Tahoma" pitchFamily="34" charset="0"/>
                <a:ea typeface="Tahoma" pitchFamily="34" charset="0"/>
                <a:cs typeface="Tahoma" pitchFamily="34" charset="0"/>
              </a:rPr>
              <a:t>A</a:t>
            </a:r>
            <a:r>
              <a:rPr lang="en-US" dirty="0" smtClean="0">
                <a:latin typeface="Tahoma" pitchFamily="34" charset="0"/>
                <a:ea typeface="Tahoma" pitchFamily="34" charset="0"/>
                <a:cs typeface="Tahoma" pitchFamily="34" charset="0"/>
              </a:rPr>
              <a:t>lso known as FX spot, </a:t>
            </a:r>
          </a:p>
          <a:p>
            <a:pPr marL="285750" indent="-285750">
              <a:buFont typeface="Arial" panose="020B0604020202020204" pitchFamily="34" charset="0"/>
              <a:buChar char="•"/>
            </a:pPr>
            <a:r>
              <a:rPr lang="en-US" dirty="0">
                <a:latin typeface="Tahoma" pitchFamily="34" charset="0"/>
                <a:ea typeface="Tahoma" pitchFamily="34" charset="0"/>
                <a:cs typeface="Tahoma" pitchFamily="34" charset="0"/>
              </a:rPr>
              <a:t>A</a:t>
            </a:r>
            <a:r>
              <a:rPr lang="en-US" dirty="0" smtClean="0">
                <a:latin typeface="Tahoma" pitchFamily="34" charset="0"/>
                <a:ea typeface="Tahoma" pitchFamily="34" charset="0"/>
                <a:cs typeface="Tahoma" pitchFamily="34" charset="0"/>
              </a:rPr>
              <a:t>n agreement between two parties to buy one currency against selling </a:t>
            </a:r>
            <a:r>
              <a:rPr lang="en-US" dirty="0">
                <a:latin typeface="Tahoma" pitchFamily="34" charset="0"/>
                <a:ea typeface="Tahoma" pitchFamily="34" charset="0"/>
                <a:cs typeface="Tahoma" pitchFamily="34" charset="0"/>
              </a:rPr>
              <a:t>a</a:t>
            </a:r>
            <a:r>
              <a:rPr lang="en-US" dirty="0" smtClean="0">
                <a:latin typeface="Tahoma" pitchFamily="34" charset="0"/>
                <a:ea typeface="Tahoma" pitchFamily="34" charset="0"/>
                <a:cs typeface="Tahoma" pitchFamily="34" charset="0"/>
              </a:rPr>
              <a:t>nother currency at an agreed price.</a:t>
            </a:r>
          </a:p>
          <a:p>
            <a:pPr marL="285750" indent="-285750">
              <a:buFont typeface="Arial" panose="020B0604020202020204" pitchFamily="34" charset="0"/>
              <a:buChar char="•"/>
            </a:pPr>
            <a:r>
              <a:rPr lang="en-US" dirty="0">
                <a:latin typeface="Tahoma" pitchFamily="34" charset="0"/>
                <a:ea typeface="Tahoma" pitchFamily="34" charset="0"/>
                <a:cs typeface="Tahoma" pitchFamily="34" charset="0"/>
              </a:rPr>
              <a:t>T</a:t>
            </a:r>
            <a:r>
              <a:rPr lang="en-US" dirty="0" smtClean="0">
                <a:latin typeface="Tahoma" pitchFamily="34" charset="0"/>
                <a:ea typeface="Tahoma" pitchFamily="34" charset="0"/>
                <a:cs typeface="Tahoma" pitchFamily="34" charset="0"/>
              </a:rPr>
              <a:t>he exchange rate at which the transaction is done is called the spot exchange rate</a:t>
            </a:r>
            <a:endParaRPr lang="en-US" dirty="0">
              <a:latin typeface="Tahoma" pitchFamily="34" charset="0"/>
              <a:ea typeface="Tahoma" pitchFamily="34" charset="0"/>
              <a:cs typeface="Tahoma" pitchFamily="34" charset="0"/>
            </a:endParaRPr>
          </a:p>
        </p:txBody>
      </p:sp>
      <p:sp>
        <p:nvSpPr>
          <p:cNvPr id="7" name="TextBox 6"/>
          <p:cNvSpPr txBox="1"/>
          <p:nvPr/>
        </p:nvSpPr>
        <p:spPr>
          <a:xfrm>
            <a:off x="609600" y="3048000"/>
            <a:ext cx="4114800" cy="646331"/>
          </a:xfrm>
          <a:prstGeom prst="rect">
            <a:avLst/>
          </a:prstGeom>
          <a:noFill/>
        </p:spPr>
        <p:txBody>
          <a:bodyPr wrap="square" rtlCol="0">
            <a:spAutoFit/>
          </a:bodyPr>
          <a:lstStyle/>
          <a:p>
            <a:r>
              <a:rPr lang="en-US" b="1" dirty="0" smtClean="0"/>
              <a:t>Settlement date</a:t>
            </a:r>
          </a:p>
          <a:p>
            <a:endParaRPr lang="en-US" dirty="0"/>
          </a:p>
        </p:txBody>
      </p:sp>
      <p:sp>
        <p:nvSpPr>
          <p:cNvPr id="8" name="Rectangle 7"/>
          <p:cNvSpPr/>
          <p:nvPr/>
        </p:nvSpPr>
        <p:spPr>
          <a:xfrm>
            <a:off x="609600" y="3657600"/>
            <a:ext cx="7924800" cy="64633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The standard settlement timeframe for foreign exchange spot transactions is </a:t>
            </a:r>
            <a:r>
              <a:rPr lang="en-US" i="1" dirty="0" smtClean="0">
                <a:latin typeface="Tahoma" pitchFamily="34" charset="0"/>
                <a:ea typeface="Tahoma" pitchFamily="34" charset="0"/>
                <a:cs typeface="Tahoma" pitchFamily="34" charset="0"/>
              </a:rPr>
              <a:t>T</a:t>
            </a:r>
            <a:r>
              <a:rPr lang="en-US" dirty="0" smtClean="0">
                <a:latin typeface="Tahoma" pitchFamily="34" charset="0"/>
                <a:ea typeface="Tahoma" pitchFamily="34" charset="0"/>
                <a:cs typeface="Tahoma" pitchFamily="34" charset="0"/>
              </a:rPr>
              <a:t> + 2 days; i.e., two business days from the trade date</a:t>
            </a:r>
            <a:endParaRPr lang="en-US" dirty="0">
              <a:latin typeface="Tahoma" pitchFamily="34" charset="0"/>
              <a:ea typeface="Tahoma" pitchFamily="34" charset="0"/>
              <a:cs typeface="Tahoma" pitchFamily="34" charset="0"/>
            </a:endParaRPr>
          </a:p>
        </p:txBody>
      </p:sp>
      <p:sp>
        <p:nvSpPr>
          <p:cNvPr id="9" name="TextBox 8"/>
          <p:cNvSpPr txBox="1"/>
          <p:nvPr/>
        </p:nvSpPr>
        <p:spPr>
          <a:xfrm>
            <a:off x="609600" y="4419600"/>
            <a:ext cx="4114800" cy="646331"/>
          </a:xfrm>
          <a:prstGeom prst="rect">
            <a:avLst/>
          </a:prstGeom>
          <a:noFill/>
        </p:spPr>
        <p:txBody>
          <a:bodyPr wrap="square" rtlCol="0">
            <a:spAutoFit/>
          </a:bodyPr>
          <a:lstStyle/>
          <a:p>
            <a:r>
              <a:rPr lang="en-US" b="1" dirty="0" smtClean="0"/>
              <a:t>Method</a:t>
            </a:r>
          </a:p>
          <a:p>
            <a:endParaRPr lang="en-US" b="1" dirty="0"/>
          </a:p>
        </p:txBody>
      </p:sp>
      <p:sp>
        <p:nvSpPr>
          <p:cNvPr id="10" name="TextBox 9"/>
          <p:cNvSpPr txBox="1"/>
          <p:nvPr/>
        </p:nvSpPr>
        <p:spPr>
          <a:xfrm>
            <a:off x="685800" y="4724400"/>
            <a:ext cx="7456714" cy="1200329"/>
          </a:xfrm>
          <a:prstGeom prst="rect">
            <a:avLst/>
          </a:prstGeom>
          <a:noFill/>
        </p:spPr>
        <p:txBody>
          <a:bodyPr wrap="square" rtlCol="0">
            <a:spAutoFit/>
          </a:bodyPr>
          <a:lstStyle/>
          <a:p>
            <a:r>
              <a:rPr lang="en-US" dirty="0" smtClean="0">
                <a:effectLst/>
                <a:latin typeface="Tahoma" pitchFamily="34" charset="0"/>
                <a:ea typeface="Tahoma" pitchFamily="34" charset="0"/>
                <a:cs typeface="Tahoma" pitchFamily="34" charset="0"/>
              </a:rPr>
              <a:t>● Direct</a:t>
            </a:r>
            <a:br>
              <a:rPr lang="en-US" dirty="0" smtClean="0">
                <a:effectLst/>
                <a:latin typeface="Tahoma" pitchFamily="34" charset="0"/>
                <a:ea typeface="Tahoma" pitchFamily="34" charset="0"/>
                <a:cs typeface="Tahoma" pitchFamily="34" charset="0"/>
              </a:rPr>
            </a:br>
            <a:r>
              <a:rPr lang="en-US" dirty="0" smtClean="0">
                <a:latin typeface="Tahoma" pitchFamily="34" charset="0"/>
                <a:ea typeface="Tahoma" pitchFamily="34" charset="0"/>
                <a:cs typeface="Tahoma" pitchFamily="34" charset="0"/>
              </a:rPr>
              <a:t>● Electronic </a:t>
            </a:r>
            <a:r>
              <a:rPr lang="en-US" dirty="0" smtClean="0">
                <a:effectLst/>
                <a:latin typeface="Tahoma" pitchFamily="34" charset="0"/>
                <a:ea typeface="Tahoma" pitchFamily="34" charset="0"/>
                <a:cs typeface="Tahoma" pitchFamily="34" charset="0"/>
              </a:rPr>
              <a:t>broking systems </a:t>
            </a:r>
            <a:br>
              <a:rPr lang="en-US" dirty="0" smtClean="0">
                <a:effectLst/>
                <a:latin typeface="Tahoma" pitchFamily="34" charset="0"/>
                <a:ea typeface="Tahoma" pitchFamily="34" charset="0"/>
                <a:cs typeface="Tahoma" pitchFamily="34" charset="0"/>
              </a:rPr>
            </a:br>
            <a:r>
              <a:rPr lang="en-US" dirty="0" smtClean="0">
                <a:latin typeface="Tahoma" pitchFamily="34" charset="0"/>
                <a:ea typeface="Tahoma" pitchFamily="34" charset="0"/>
                <a:cs typeface="Tahoma" pitchFamily="34" charset="0"/>
              </a:rPr>
              <a:t>● Electronic </a:t>
            </a:r>
            <a:r>
              <a:rPr lang="en-US" dirty="0" smtClean="0">
                <a:effectLst/>
                <a:latin typeface="Tahoma" pitchFamily="34" charset="0"/>
                <a:ea typeface="Tahoma" pitchFamily="34" charset="0"/>
                <a:cs typeface="Tahoma" pitchFamily="34" charset="0"/>
              </a:rPr>
              <a:t>trading systems</a:t>
            </a:r>
            <a:br>
              <a:rPr lang="en-US" dirty="0" smtClean="0">
                <a:effectLst/>
                <a:latin typeface="Tahoma" pitchFamily="34" charset="0"/>
                <a:ea typeface="Tahoma" pitchFamily="34" charset="0"/>
                <a:cs typeface="Tahoma" pitchFamily="34" charset="0"/>
              </a:rPr>
            </a:br>
            <a:r>
              <a:rPr lang="en-US" dirty="0" smtClean="0">
                <a:latin typeface="Tahoma" pitchFamily="34" charset="0"/>
                <a:ea typeface="Tahoma" pitchFamily="34" charset="0"/>
                <a:cs typeface="Tahoma" pitchFamily="34" charset="0"/>
              </a:rPr>
              <a:t>● Voice </a:t>
            </a:r>
            <a:r>
              <a:rPr lang="en-US" dirty="0" smtClean="0">
                <a:effectLst/>
                <a:latin typeface="Tahoma" pitchFamily="34" charset="0"/>
                <a:ea typeface="Tahoma" pitchFamily="34" charset="0"/>
                <a:cs typeface="Tahoma" pitchFamily="34" charset="0"/>
              </a:rPr>
              <a:t>broker </a:t>
            </a:r>
            <a:endParaRPr lang="en-US" dirty="0">
              <a:latin typeface="Tahoma" pitchFamily="34" charset="0"/>
              <a:ea typeface="Tahoma" pitchFamily="34" charset="0"/>
              <a:cs typeface="Tahoma" pitchFamily="34" charset="0"/>
            </a:endParaRPr>
          </a:p>
        </p:txBody>
      </p:sp>
      <p:sp>
        <p:nvSpPr>
          <p:cNvPr id="11" name="TextBox 10"/>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18" name="Rectangle 17"/>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19" name="Rectangle 18"/>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0" name="Rectangle 19"/>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Tree>
    <p:extLst>
      <p:ext uri="{BB962C8B-B14F-4D97-AF65-F5344CB8AC3E}">
        <p14:creationId xmlns:p14="http://schemas.microsoft.com/office/powerpoint/2010/main" val="29377179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lowchart: Process 15"/>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ectangle 4"/>
          <p:cNvSpPr/>
          <p:nvPr/>
        </p:nvSpPr>
        <p:spPr>
          <a:xfrm>
            <a:off x="0" y="457200"/>
            <a:ext cx="6858000" cy="584775"/>
          </a:xfrm>
          <a:prstGeom prst="rect">
            <a:avLst/>
          </a:prstGeom>
        </p:spPr>
        <p:txBody>
          <a:bodyPr wrap="square">
            <a:spAutoFit/>
          </a:bodyPr>
          <a:lstStyle/>
          <a:p>
            <a:r>
              <a:rPr lang="en-US" sz="3200" b="1" dirty="0" smtClean="0">
                <a:latin typeface="Tahoma" pitchFamily="34" charset="0"/>
                <a:ea typeface="Tahoma" pitchFamily="34" charset="0"/>
                <a:cs typeface="Tahoma" pitchFamily="34" charset="0"/>
              </a:rPr>
              <a:t>Foreign exchange spot</a:t>
            </a:r>
            <a:endParaRPr lang="en-US" sz="3200" dirty="0">
              <a:latin typeface="Tahoma" pitchFamily="34" charset="0"/>
              <a:ea typeface="Tahoma" pitchFamily="34" charset="0"/>
              <a:cs typeface="Tahoma" pitchFamily="34" charset="0"/>
            </a:endParaRPr>
          </a:p>
        </p:txBody>
      </p:sp>
      <p:sp>
        <p:nvSpPr>
          <p:cNvPr id="6" name="Rectangle 5"/>
          <p:cNvSpPr/>
          <p:nvPr/>
        </p:nvSpPr>
        <p:spPr>
          <a:xfrm>
            <a:off x="609600" y="2209800"/>
            <a:ext cx="7901322" cy="313932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285750" indent="-285750">
              <a:buFont typeface="Arial" panose="020B0604020202020204" pitchFamily="34" charset="0"/>
              <a:buChar char="•"/>
            </a:pPr>
            <a:r>
              <a:rPr lang="en-US" dirty="0" smtClean="0">
                <a:latin typeface="Tahoma" pitchFamily="34" charset="0"/>
                <a:ea typeface="Tahoma" pitchFamily="34" charset="0"/>
                <a:cs typeface="Tahoma" pitchFamily="34" charset="0"/>
              </a:rPr>
              <a:t>Trading via broker, which usually </a:t>
            </a:r>
            <a:r>
              <a:rPr lang="en-US" dirty="0">
                <a:latin typeface="Tahoma" pitchFamily="34" charset="0"/>
                <a:ea typeface="Tahoma" pitchFamily="34" charset="0"/>
                <a:cs typeface="Tahoma" pitchFamily="34" charset="0"/>
              </a:rPr>
              <a:t>registered with Futures Commission Merchant (FCM</a:t>
            </a:r>
            <a:r>
              <a:rPr lang="en-US" dirty="0" smtClean="0">
                <a:latin typeface="Tahoma" pitchFamily="34" charset="0"/>
                <a:ea typeface="Tahoma" pitchFamily="34" charset="0"/>
                <a:cs typeface="Tahoma" pitchFamily="34" charset="0"/>
              </a:rPr>
              <a:t>)</a:t>
            </a:r>
          </a:p>
          <a:p>
            <a:pPr marL="285750" indent="-285750">
              <a:buFont typeface="Arial" panose="020B0604020202020204" pitchFamily="34" charset="0"/>
              <a:buChar char="•"/>
            </a:pPr>
            <a:r>
              <a:rPr lang="en-US" dirty="0" smtClean="0">
                <a:latin typeface="Tahoma" pitchFamily="34" charset="0"/>
                <a:ea typeface="Tahoma" pitchFamily="34" charset="0"/>
                <a:cs typeface="Tahoma" pitchFamily="34" charset="0"/>
              </a:rPr>
              <a:t>Using a trading platform (ex. </a:t>
            </a:r>
            <a:r>
              <a:rPr lang="en-US" dirty="0" err="1" smtClean="0">
                <a:latin typeface="Tahoma" pitchFamily="34" charset="0"/>
                <a:ea typeface="Tahoma" pitchFamily="34" charset="0"/>
                <a:cs typeface="Tahoma" pitchFamily="34" charset="0"/>
              </a:rPr>
              <a:t>MetaTrader</a:t>
            </a:r>
            <a:r>
              <a:rPr lang="en-US" dirty="0" smtClean="0">
                <a:latin typeface="Tahoma" pitchFamily="34" charset="0"/>
                <a:ea typeface="Tahoma" pitchFamily="34" charset="0"/>
                <a:cs typeface="Tahoma" pitchFamily="34" charset="0"/>
              </a:rPr>
              <a:t>)</a:t>
            </a:r>
          </a:p>
          <a:p>
            <a:pPr marL="285750" indent="-285750">
              <a:buFont typeface="Arial" panose="020B0604020202020204" pitchFamily="34" charset="0"/>
              <a:buChar char="•"/>
            </a:pPr>
            <a:r>
              <a:rPr lang="en-US" dirty="0" smtClean="0">
                <a:latin typeface="Tahoma" pitchFamily="34" charset="0"/>
                <a:ea typeface="Tahoma" pitchFamily="34" charset="0"/>
                <a:cs typeface="Tahoma" pitchFamily="34" charset="0"/>
              </a:rPr>
              <a:t>Leverage</a:t>
            </a:r>
            <a:r>
              <a:rPr lang="en-US" dirty="0">
                <a:latin typeface="Tahoma" pitchFamily="34" charset="0"/>
                <a:ea typeface="Tahoma" pitchFamily="34" charset="0"/>
                <a:cs typeface="Tahoma" pitchFamily="34" charset="0"/>
              </a:rPr>
              <a:t>: T</a:t>
            </a:r>
            <a:r>
              <a:rPr lang="en-US" dirty="0" smtClean="0">
                <a:latin typeface="Tahoma" pitchFamily="34" charset="0"/>
                <a:ea typeface="Tahoma" pitchFamily="34" charset="0"/>
                <a:cs typeface="Tahoma" pitchFamily="34" charset="0"/>
              </a:rPr>
              <a:t>he </a:t>
            </a:r>
            <a:r>
              <a:rPr lang="en-US" dirty="0">
                <a:latin typeface="Tahoma" pitchFamily="34" charset="0"/>
                <a:ea typeface="Tahoma" pitchFamily="34" charset="0"/>
                <a:cs typeface="Tahoma" pitchFamily="34" charset="0"/>
              </a:rPr>
              <a:t>amount of money a broker will lend you for </a:t>
            </a:r>
            <a:r>
              <a:rPr lang="en-US" dirty="0" smtClean="0">
                <a:latin typeface="Tahoma" pitchFamily="34" charset="0"/>
                <a:ea typeface="Tahoma" pitchFamily="34" charset="0"/>
                <a:cs typeface="Tahoma" pitchFamily="34" charset="0"/>
              </a:rPr>
              <a:t>trading </a:t>
            </a:r>
          </a:p>
          <a:p>
            <a:pPr marL="1657350" lvl="3" indent="-285750">
              <a:buFont typeface="Arial" panose="020B0604020202020204" pitchFamily="34" charset="0"/>
              <a:buChar char="•"/>
            </a:pPr>
            <a:r>
              <a:rPr lang="en-US" dirty="0" smtClean="0">
                <a:latin typeface="Tahoma" pitchFamily="34" charset="0"/>
                <a:ea typeface="Tahoma" pitchFamily="34" charset="0"/>
                <a:cs typeface="Tahoma" pitchFamily="34" charset="0"/>
              </a:rPr>
              <a:t>Ex. 1:100, 1:250</a:t>
            </a:r>
          </a:p>
          <a:p>
            <a:pPr marL="285750" indent="-285750">
              <a:buFont typeface="Arial" panose="020B0604020202020204" pitchFamily="34" charset="0"/>
              <a:buChar char="•"/>
            </a:pPr>
            <a:endParaRPr lang="en-US" dirty="0" smtClean="0">
              <a:latin typeface="Tahoma" pitchFamily="34" charset="0"/>
              <a:ea typeface="Tahoma" pitchFamily="34" charset="0"/>
              <a:cs typeface="Tahoma" pitchFamily="34" charset="0"/>
            </a:endParaRPr>
          </a:p>
          <a:p>
            <a:pPr marL="285750" indent="-285750">
              <a:buFont typeface="Arial" panose="020B0604020202020204" pitchFamily="34" charset="0"/>
              <a:buChar char="•"/>
            </a:pPr>
            <a:endParaRPr lang="en-US" dirty="0" smtClean="0">
              <a:latin typeface="Tahoma" pitchFamily="34" charset="0"/>
              <a:ea typeface="Tahoma" pitchFamily="34" charset="0"/>
              <a:cs typeface="Tahoma" pitchFamily="34" charset="0"/>
            </a:endParaRPr>
          </a:p>
          <a:p>
            <a:pPr marL="285750" indent="-285750">
              <a:buFont typeface="Arial" panose="020B0604020202020204" pitchFamily="34" charset="0"/>
              <a:buChar char="•"/>
            </a:pPr>
            <a:endParaRPr lang="en-US" dirty="0" smtClean="0">
              <a:latin typeface="Tahoma" pitchFamily="34" charset="0"/>
              <a:ea typeface="Tahoma" pitchFamily="34" charset="0"/>
              <a:cs typeface="Tahoma" pitchFamily="34" charset="0"/>
            </a:endParaRPr>
          </a:p>
          <a:p>
            <a:pPr marL="285750" indent="-285750">
              <a:buFont typeface="Arial" panose="020B0604020202020204" pitchFamily="34" charset="0"/>
              <a:buChar char="•"/>
            </a:pPr>
            <a:endParaRPr lang="en-US" dirty="0" smtClean="0">
              <a:latin typeface="Tahoma" pitchFamily="34" charset="0"/>
              <a:ea typeface="Tahoma" pitchFamily="34" charset="0"/>
              <a:cs typeface="Tahoma" pitchFamily="34" charset="0"/>
            </a:endParaRPr>
          </a:p>
          <a:p>
            <a:pPr marL="285750" indent="-285750">
              <a:buFont typeface="Arial" panose="020B0604020202020204" pitchFamily="34" charset="0"/>
              <a:buChar char="•"/>
            </a:pPr>
            <a:endParaRPr lang="en-US" dirty="0" smtClean="0">
              <a:latin typeface="Tahoma" pitchFamily="34" charset="0"/>
              <a:ea typeface="Tahoma" pitchFamily="34" charset="0"/>
              <a:cs typeface="Tahoma" pitchFamily="34" charset="0"/>
            </a:endParaRPr>
          </a:p>
          <a:p>
            <a:pPr marL="285750" indent="-285750">
              <a:buFont typeface="Arial" panose="020B0604020202020204" pitchFamily="34" charset="0"/>
              <a:buChar char="•"/>
            </a:pPr>
            <a:endParaRPr lang="en-US" dirty="0">
              <a:latin typeface="Tahoma" pitchFamily="34" charset="0"/>
              <a:ea typeface="Tahoma" pitchFamily="34" charset="0"/>
              <a:cs typeface="Tahoma" pitchFamily="34" charset="0"/>
            </a:endParaRPr>
          </a:p>
        </p:txBody>
      </p:sp>
      <p:sp>
        <p:nvSpPr>
          <p:cNvPr id="11" name="TextBox 10"/>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18" name="Rectangle 17"/>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19" name="Rectangle 18"/>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0" name="Rectangle 19"/>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
        <p:nvSpPr>
          <p:cNvPr id="13" name="TextBox 12"/>
          <p:cNvSpPr txBox="1"/>
          <p:nvPr/>
        </p:nvSpPr>
        <p:spPr>
          <a:xfrm>
            <a:off x="609600" y="1563469"/>
            <a:ext cx="4114800" cy="830997"/>
          </a:xfrm>
          <a:prstGeom prst="rect">
            <a:avLst/>
          </a:prstGeom>
          <a:noFill/>
        </p:spPr>
        <p:txBody>
          <a:bodyPr wrap="square" rtlCol="0">
            <a:spAutoFit/>
          </a:bodyPr>
          <a:lstStyle/>
          <a:p>
            <a:r>
              <a:rPr lang="en-US" sz="2400" b="1" dirty="0" smtClean="0"/>
              <a:t>Individual Trader</a:t>
            </a:r>
          </a:p>
          <a:p>
            <a:endParaRPr lang="en-US" sz="2400" b="1" dirty="0"/>
          </a:p>
        </p:txBody>
      </p:sp>
      <p:pic>
        <p:nvPicPr>
          <p:cNvPr id="3076" name="Picture 4" descr="http://www.lnwforex.com/wp-content/uploads/2014/07/automatic_300x25_en.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4724400"/>
            <a:ext cx="1809750" cy="150812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3.bp.blogspot.com/-wLEnKhMVXRA/UyA6tQSqsRI/AAAAAAAAAPQ/xCfb_uyvRfo/s1600/thaibrokerforex+alpar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8800" y="4716463"/>
            <a:ext cx="1500819" cy="150081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http://www.forexbrokerz.com/files/1295353015oand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19400" y="5591872"/>
            <a:ext cx="2705100" cy="714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414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lowchart: Process 15"/>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ectangle 4"/>
          <p:cNvSpPr/>
          <p:nvPr/>
        </p:nvSpPr>
        <p:spPr>
          <a:xfrm>
            <a:off x="0" y="457200"/>
            <a:ext cx="6858000" cy="584775"/>
          </a:xfrm>
          <a:prstGeom prst="rect">
            <a:avLst/>
          </a:prstGeom>
        </p:spPr>
        <p:txBody>
          <a:bodyPr wrap="square">
            <a:spAutoFit/>
          </a:bodyPr>
          <a:lstStyle/>
          <a:p>
            <a:r>
              <a:rPr lang="en-US" sz="3200" b="1" dirty="0" smtClean="0">
                <a:latin typeface="Tahoma" pitchFamily="34" charset="0"/>
                <a:ea typeface="Tahoma" pitchFamily="34" charset="0"/>
                <a:cs typeface="Tahoma" pitchFamily="34" charset="0"/>
              </a:rPr>
              <a:t>Foreign exchange spot</a:t>
            </a:r>
            <a:endParaRPr lang="en-US" sz="3200" dirty="0">
              <a:latin typeface="Tahoma" pitchFamily="34" charset="0"/>
              <a:ea typeface="Tahoma" pitchFamily="34" charset="0"/>
              <a:cs typeface="Tahoma" pitchFamily="34" charset="0"/>
            </a:endParaRPr>
          </a:p>
        </p:txBody>
      </p:sp>
      <p:sp>
        <p:nvSpPr>
          <p:cNvPr id="11" name="TextBox 10"/>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18" name="Rectangle 17"/>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19" name="Rectangle 18"/>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0" name="Rectangle 19"/>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
        <p:nvSpPr>
          <p:cNvPr id="13" name="TextBox 12"/>
          <p:cNvSpPr txBox="1"/>
          <p:nvPr/>
        </p:nvSpPr>
        <p:spPr>
          <a:xfrm>
            <a:off x="304800" y="1305642"/>
            <a:ext cx="4114800" cy="830997"/>
          </a:xfrm>
          <a:prstGeom prst="rect">
            <a:avLst/>
          </a:prstGeom>
          <a:noFill/>
        </p:spPr>
        <p:txBody>
          <a:bodyPr wrap="square" rtlCol="0">
            <a:spAutoFit/>
          </a:bodyPr>
          <a:lstStyle/>
          <a:p>
            <a:r>
              <a:rPr lang="en-US" sz="2400" b="1" dirty="0" smtClean="0"/>
              <a:t>Individual Trader</a:t>
            </a:r>
          </a:p>
          <a:p>
            <a:endParaRPr lang="en-US" sz="2400" b="1" dirty="0"/>
          </a:p>
        </p:txBody>
      </p:sp>
      <p:pic>
        <p:nvPicPr>
          <p:cNvPr id="5122" name="Picture 2" descr="MetaTrader 5 Client Termin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337" y="184667"/>
            <a:ext cx="8819213" cy="662029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8234" y="825674"/>
            <a:ext cx="1904063" cy="19050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ectangle 14"/>
          <p:cNvSpPr/>
          <p:nvPr/>
        </p:nvSpPr>
        <p:spPr>
          <a:xfrm>
            <a:off x="2948388" y="5181600"/>
            <a:ext cx="6024162" cy="838200"/>
          </a:xfrm>
          <a:prstGeom prst="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1982297" y="381000"/>
            <a:ext cx="2742103" cy="646331"/>
          </a:xfrm>
          <a:prstGeom prst="rect">
            <a:avLst/>
          </a:prstGeom>
          <a:solidFill>
            <a:schemeClr val="bg1"/>
          </a:solidFill>
          <a:ln w="19050">
            <a:solidFill>
              <a:srgbClr val="FF0000"/>
            </a:solidFill>
          </a:ln>
        </p:spPr>
        <p:txBody>
          <a:bodyPr wrap="square" rtlCol="0">
            <a:spAutoFit/>
          </a:bodyPr>
          <a:lstStyle/>
          <a:p>
            <a:r>
              <a:rPr lang="en-US" dirty="0" smtClean="0"/>
              <a:t>Quote box: Info about each real-time exchange rates</a:t>
            </a:r>
            <a:endParaRPr lang="th-TH" dirty="0"/>
          </a:p>
        </p:txBody>
      </p:sp>
      <p:sp>
        <p:nvSpPr>
          <p:cNvPr id="17" name="TextBox 16"/>
          <p:cNvSpPr txBox="1"/>
          <p:nvPr/>
        </p:nvSpPr>
        <p:spPr>
          <a:xfrm>
            <a:off x="6780048" y="4114800"/>
            <a:ext cx="2157012" cy="923330"/>
          </a:xfrm>
          <a:prstGeom prst="rect">
            <a:avLst/>
          </a:prstGeom>
          <a:solidFill>
            <a:schemeClr val="bg1"/>
          </a:solidFill>
          <a:ln w="19050">
            <a:solidFill>
              <a:srgbClr val="00B0F0"/>
            </a:solidFill>
          </a:ln>
        </p:spPr>
        <p:txBody>
          <a:bodyPr wrap="square" rtlCol="0">
            <a:spAutoFit/>
          </a:bodyPr>
          <a:lstStyle/>
          <a:p>
            <a:r>
              <a:rPr lang="en-US" dirty="0" smtClean="0"/>
              <a:t>Order Type: Buy, Sell</a:t>
            </a:r>
          </a:p>
          <a:p>
            <a:r>
              <a:rPr lang="en-US" dirty="0" smtClean="0"/>
              <a:t>S/L: Stop Loss</a:t>
            </a:r>
          </a:p>
          <a:p>
            <a:r>
              <a:rPr lang="en-US" dirty="0" smtClean="0"/>
              <a:t>T/P: Target Price</a:t>
            </a:r>
            <a:endParaRPr lang="th-TH" dirty="0"/>
          </a:p>
        </p:txBody>
      </p:sp>
    </p:spTree>
    <p:extLst>
      <p:ext uri="{BB962C8B-B14F-4D97-AF65-F5344CB8AC3E}">
        <p14:creationId xmlns:p14="http://schemas.microsoft.com/office/powerpoint/2010/main" val="264479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3"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 name="Rectangle 3"/>
          <p:cNvSpPr/>
          <p:nvPr/>
        </p:nvSpPr>
        <p:spPr>
          <a:xfrm>
            <a:off x="533400" y="1600200"/>
            <a:ext cx="7848600" cy="341632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 A forward is a contract between two parties to buy or to sell an asset at a specified future time at a price agreed upon today.</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 </a:t>
            </a:r>
            <a:r>
              <a:rPr lang="en-US" sz="2000" b="1" dirty="0">
                <a:latin typeface="Tahoma" pitchFamily="34" charset="0"/>
                <a:ea typeface="Tahoma" pitchFamily="34" charset="0"/>
                <a:cs typeface="Tahoma" pitchFamily="34" charset="0"/>
              </a:rPr>
              <a:t>C</a:t>
            </a:r>
            <a:r>
              <a:rPr lang="en-US" sz="2000" b="1" dirty="0" smtClean="0">
                <a:latin typeface="Tahoma" pitchFamily="34" charset="0"/>
                <a:ea typeface="Tahoma" pitchFamily="34" charset="0"/>
                <a:cs typeface="Tahoma" pitchFamily="34" charset="0"/>
              </a:rPr>
              <a:t>ontrast</a:t>
            </a:r>
            <a:r>
              <a:rPr lang="en-US" b="1" dirty="0" smtClean="0">
                <a:latin typeface="Tahoma" pitchFamily="34" charset="0"/>
                <a:ea typeface="Tahoma" pitchFamily="34" charset="0"/>
                <a:cs typeface="Tahoma" pitchFamily="34" charset="0"/>
              </a:rPr>
              <a:t> to a spot contract</a:t>
            </a:r>
            <a:r>
              <a:rPr lang="en-US" dirty="0" smtClean="0">
                <a:latin typeface="Tahoma" pitchFamily="34" charset="0"/>
                <a:ea typeface="Tahoma" pitchFamily="34" charset="0"/>
                <a:cs typeface="Tahoma" pitchFamily="34" charset="0"/>
              </a:rPr>
              <a:t>, which is an agreement to buy or sell an asset </a:t>
            </a:r>
            <a:r>
              <a:rPr lang="en-US" b="1" dirty="0" smtClean="0">
                <a:latin typeface="Tahoma" pitchFamily="34" charset="0"/>
                <a:ea typeface="Tahoma" pitchFamily="34" charset="0"/>
                <a:cs typeface="Tahoma" pitchFamily="34" charset="0"/>
              </a:rPr>
              <a:t>today. </a:t>
            </a:r>
          </a:p>
          <a:p>
            <a:endParaRPr lang="en-US" dirty="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 The party agreeing </a:t>
            </a:r>
            <a:r>
              <a:rPr lang="en-US" b="1" dirty="0" smtClean="0">
                <a:latin typeface="Tahoma" pitchFamily="34" charset="0"/>
                <a:ea typeface="Tahoma" pitchFamily="34" charset="0"/>
                <a:cs typeface="Tahoma" pitchFamily="34" charset="0"/>
              </a:rPr>
              <a:t>to buy </a:t>
            </a:r>
            <a:r>
              <a:rPr lang="en-US" dirty="0" smtClean="0">
                <a:latin typeface="Tahoma" pitchFamily="34" charset="0"/>
                <a:ea typeface="Tahoma" pitchFamily="34" charset="0"/>
                <a:cs typeface="Tahoma" pitchFamily="34" charset="0"/>
              </a:rPr>
              <a:t>the underlying asset in the future assumes a </a:t>
            </a:r>
            <a:r>
              <a:rPr lang="en-US" b="1" dirty="0" smtClean="0">
                <a:latin typeface="Tahoma" pitchFamily="34" charset="0"/>
                <a:ea typeface="Tahoma" pitchFamily="34" charset="0"/>
                <a:cs typeface="Tahoma" pitchFamily="34" charset="0"/>
              </a:rPr>
              <a:t>long position</a:t>
            </a:r>
            <a:r>
              <a:rPr lang="en-US" dirty="0" smtClean="0">
                <a:latin typeface="Tahoma" pitchFamily="34" charset="0"/>
                <a:ea typeface="Tahoma" pitchFamily="34" charset="0"/>
                <a:cs typeface="Tahoma" pitchFamily="34" charset="0"/>
              </a:rPr>
              <a:t>, and the party agreeing </a:t>
            </a:r>
            <a:r>
              <a:rPr lang="en-US" b="1" dirty="0" smtClean="0">
                <a:latin typeface="Tahoma" pitchFamily="34" charset="0"/>
                <a:ea typeface="Tahoma" pitchFamily="34" charset="0"/>
                <a:cs typeface="Tahoma" pitchFamily="34" charset="0"/>
              </a:rPr>
              <a:t>to sell </a:t>
            </a:r>
            <a:r>
              <a:rPr lang="en-US" dirty="0" smtClean="0">
                <a:latin typeface="Tahoma" pitchFamily="34" charset="0"/>
                <a:ea typeface="Tahoma" pitchFamily="34" charset="0"/>
                <a:cs typeface="Tahoma" pitchFamily="34" charset="0"/>
              </a:rPr>
              <a:t>the asset in the future assumes a </a:t>
            </a:r>
            <a:r>
              <a:rPr lang="en-US" b="1" dirty="0" smtClean="0">
                <a:latin typeface="Tahoma" pitchFamily="34" charset="0"/>
                <a:ea typeface="Tahoma" pitchFamily="34" charset="0"/>
                <a:cs typeface="Tahoma" pitchFamily="34" charset="0"/>
              </a:rPr>
              <a:t>short position</a:t>
            </a:r>
            <a:r>
              <a:rPr lang="en-US" dirty="0" smtClean="0">
                <a:latin typeface="Tahoma" pitchFamily="34" charset="0"/>
                <a:ea typeface="Tahoma" pitchFamily="34" charset="0"/>
                <a:cs typeface="Tahoma" pitchFamily="34" charset="0"/>
              </a:rPr>
              <a:t>. </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 The price agreed upon is called the delivery price, which is equal to the forward price at the time the contract is entered into</a:t>
            </a:r>
            <a:endParaRPr lang="en-US" dirty="0">
              <a:latin typeface="Tahoma" pitchFamily="34" charset="0"/>
              <a:ea typeface="Tahoma" pitchFamily="34" charset="0"/>
              <a:cs typeface="Tahoma" pitchFamily="34" charset="0"/>
            </a:endParaRPr>
          </a:p>
        </p:txBody>
      </p:sp>
      <p:sp>
        <p:nvSpPr>
          <p:cNvPr id="5" name="Rectangle 4"/>
          <p:cNvSpPr/>
          <p:nvPr/>
        </p:nvSpPr>
        <p:spPr>
          <a:xfrm>
            <a:off x="0" y="457200"/>
            <a:ext cx="2113079" cy="584775"/>
          </a:xfrm>
          <a:prstGeom prst="rect">
            <a:avLst/>
          </a:prstGeom>
        </p:spPr>
        <p:txBody>
          <a:bodyPr wrap="none">
            <a:spAutoFit/>
          </a:bodyPr>
          <a:lstStyle/>
          <a:p>
            <a:r>
              <a:rPr lang="en-US" sz="3200" b="1" dirty="0" smtClean="0">
                <a:latin typeface="Tahoma" pitchFamily="34" charset="0"/>
                <a:ea typeface="Tahoma" pitchFamily="34" charset="0"/>
                <a:cs typeface="Tahoma" pitchFamily="34" charset="0"/>
              </a:rPr>
              <a:t>Forwards</a:t>
            </a:r>
            <a:endParaRPr lang="en-US" sz="3200" dirty="0">
              <a:latin typeface="Tahoma" pitchFamily="34" charset="0"/>
              <a:ea typeface="Tahoma" pitchFamily="34" charset="0"/>
              <a:cs typeface="Tahoma" pitchFamily="34" charset="0"/>
            </a:endParaRPr>
          </a:p>
        </p:txBody>
      </p:sp>
      <p:sp>
        <p:nvSpPr>
          <p:cNvPr id="14" name="TextBox 13"/>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15" name="Rectangle 14"/>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16" name="Rectangle 15"/>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7" name="Rectangle 16"/>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Tree>
    <p:extLst>
      <p:ext uri="{BB962C8B-B14F-4D97-AF65-F5344CB8AC3E}">
        <p14:creationId xmlns:p14="http://schemas.microsoft.com/office/powerpoint/2010/main" val="20844123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62000" y="1752600"/>
            <a:ext cx="6400800" cy="369332"/>
          </a:xfrm>
          <a:prstGeom prst="rect">
            <a:avLst/>
          </a:prstGeom>
          <a:noFill/>
        </p:spPr>
        <p:txBody>
          <a:bodyPr wrap="square" rtlCol="0">
            <a:spAutoFit/>
          </a:bodyPr>
          <a:lstStyle/>
          <a:p>
            <a:r>
              <a:rPr lang="en-US" b="1" dirty="0" smtClean="0"/>
              <a:t>FX hedged structures</a:t>
            </a:r>
            <a:endParaRPr lang="en-US" b="1" dirty="0"/>
          </a:p>
        </p:txBody>
      </p:sp>
      <p:sp>
        <p:nvSpPr>
          <p:cNvPr id="7" name="Rectangle 6"/>
          <p:cNvSpPr/>
          <p:nvPr/>
        </p:nvSpPr>
        <p:spPr>
          <a:xfrm>
            <a:off x="838200" y="4343400"/>
            <a:ext cx="7620000" cy="120032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An option is an agreement between two parties in which one party grants the other the right (but not the obligation) to buy or sell an asset under specified conditions, determined at the beginning of the period. </a:t>
            </a:r>
          </a:p>
          <a:p>
            <a:r>
              <a:rPr lang="en-US" dirty="0" smtClean="0">
                <a:latin typeface="Tahoma" pitchFamily="34" charset="0"/>
                <a:ea typeface="Tahoma" pitchFamily="34" charset="0"/>
                <a:cs typeface="Tahoma" pitchFamily="34" charset="0"/>
              </a:rPr>
              <a:t>All options have finite lives and definable value.</a:t>
            </a:r>
            <a:endParaRPr lang="th-TH" dirty="0">
              <a:latin typeface="Tahoma" pitchFamily="34" charset="0"/>
              <a:ea typeface="Tahoma" pitchFamily="34" charset="0"/>
              <a:cs typeface="Tahoma" pitchFamily="34" charset="0"/>
            </a:endParaRPr>
          </a:p>
        </p:txBody>
      </p:sp>
      <p:sp>
        <p:nvSpPr>
          <p:cNvPr id="8" name="Rectangle 7"/>
          <p:cNvSpPr/>
          <p:nvPr/>
        </p:nvSpPr>
        <p:spPr>
          <a:xfrm>
            <a:off x="838200" y="2209800"/>
            <a:ext cx="7620000" cy="147732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A transaction implemented by a </a:t>
            </a:r>
            <a:r>
              <a:rPr lang="en-US" dirty="0" err="1" smtClean="0">
                <a:latin typeface="Tahoma" pitchFamily="34" charset="0"/>
                <a:ea typeface="Tahoma" pitchFamily="34" charset="0"/>
                <a:cs typeface="Tahoma" pitchFamily="34" charset="0"/>
              </a:rPr>
              <a:t>forex</a:t>
            </a:r>
            <a:r>
              <a:rPr lang="en-US" dirty="0" smtClean="0">
                <a:latin typeface="Tahoma" pitchFamily="34" charset="0"/>
                <a:ea typeface="Tahoma" pitchFamily="34" charset="0"/>
                <a:cs typeface="Tahoma" pitchFamily="34" charset="0"/>
              </a:rPr>
              <a:t> trader to protect an existing or anticipated position from an unwanted move in exchange rates. </a:t>
            </a:r>
          </a:p>
          <a:p>
            <a:r>
              <a:rPr lang="en-US" dirty="0" smtClean="0">
                <a:latin typeface="Tahoma" pitchFamily="34" charset="0"/>
                <a:ea typeface="Tahoma" pitchFamily="34" charset="0"/>
                <a:cs typeface="Tahoma" pitchFamily="34" charset="0"/>
              </a:rPr>
              <a:t>By using a </a:t>
            </a:r>
            <a:r>
              <a:rPr lang="en-US" dirty="0" err="1" smtClean="0">
                <a:latin typeface="Tahoma" pitchFamily="34" charset="0"/>
                <a:ea typeface="Tahoma" pitchFamily="34" charset="0"/>
                <a:cs typeface="Tahoma" pitchFamily="34" charset="0"/>
              </a:rPr>
              <a:t>forex</a:t>
            </a:r>
            <a:r>
              <a:rPr lang="en-US" dirty="0" smtClean="0">
                <a:latin typeface="Tahoma" pitchFamily="34" charset="0"/>
                <a:ea typeface="Tahoma" pitchFamily="34" charset="0"/>
                <a:cs typeface="Tahoma" pitchFamily="34" charset="0"/>
              </a:rPr>
              <a:t> hedge properly, a trader who is long a foreign currency pair can be protected from downside risk, while the trader who is short a foreign currency pair can protect against upside risk.</a:t>
            </a:r>
            <a:endParaRPr lang="th-TH" dirty="0">
              <a:latin typeface="Tahoma" pitchFamily="34" charset="0"/>
              <a:ea typeface="Tahoma" pitchFamily="34" charset="0"/>
              <a:cs typeface="Tahoma" pitchFamily="34" charset="0"/>
            </a:endParaRPr>
          </a:p>
        </p:txBody>
      </p:sp>
      <p:sp>
        <p:nvSpPr>
          <p:cNvPr id="9" name="Rectangle 8"/>
          <p:cNvSpPr/>
          <p:nvPr/>
        </p:nvSpPr>
        <p:spPr>
          <a:xfrm>
            <a:off x="838200" y="3886200"/>
            <a:ext cx="845809" cy="369332"/>
          </a:xfrm>
          <a:prstGeom prst="rect">
            <a:avLst/>
          </a:prstGeom>
        </p:spPr>
        <p:txBody>
          <a:bodyPr wrap="none">
            <a:spAutoFit/>
          </a:bodyPr>
          <a:lstStyle/>
          <a:p>
            <a:r>
              <a:rPr lang="en-US" b="1" dirty="0" smtClean="0"/>
              <a:t>Option</a:t>
            </a:r>
            <a:endParaRPr lang="th-TH" b="1" dirty="0"/>
          </a:p>
        </p:txBody>
      </p:sp>
      <p:sp>
        <p:nvSpPr>
          <p:cNvPr id="15" name="Flowchart: Process 14"/>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FX Hedged structures &amp; Option</a:t>
            </a:r>
            <a:endParaRPr lang="th-TH" sz="3200" b="1" dirty="0">
              <a:solidFill>
                <a:schemeClr val="tx1"/>
              </a:solidFill>
              <a:latin typeface="Tahoma" pitchFamily="34" charset="0"/>
              <a:ea typeface="Tahoma" pitchFamily="34" charset="0"/>
              <a:cs typeface="Tahoma" pitchFamily="34" charset="0"/>
            </a:endParaRPr>
          </a:p>
        </p:txBody>
      </p:sp>
      <p:sp>
        <p:nvSpPr>
          <p:cNvPr id="16" name="TextBox 1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Derivative products</a:t>
            </a:r>
            <a:endParaRPr lang="en-US" dirty="0">
              <a:latin typeface="Copperplate Gothic Bold" pitchFamily="34" charset="0"/>
            </a:endParaRPr>
          </a:p>
        </p:txBody>
      </p:sp>
      <p:sp>
        <p:nvSpPr>
          <p:cNvPr id="20" name="Rectangle 19"/>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21" name="Rectangle 20"/>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2" name="Rectangle 21"/>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Tree>
    <p:extLst>
      <p:ext uri="{BB962C8B-B14F-4D97-AF65-F5344CB8AC3E}">
        <p14:creationId xmlns:p14="http://schemas.microsoft.com/office/powerpoint/2010/main" val="12506742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Process 14"/>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SWAP</a:t>
            </a:r>
            <a:endParaRPr lang="th-TH" sz="3200" b="1" dirty="0">
              <a:solidFill>
                <a:schemeClr val="tx1"/>
              </a:solidFill>
              <a:latin typeface="Tahoma" pitchFamily="34" charset="0"/>
              <a:ea typeface="Tahoma" pitchFamily="34" charset="0"/>
              <a:cs typeface="Tahoma"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0" y="1600200"/>
            <a:ext cx="4752142" cy="2340430"/>
          </a:xfrm>
          <a:prstGeom prst="rect">
            <a:avLst/>
          </a:prstGeom>
        </p:spPr>
      </p:pic>
      <p:sp>
        <p:nvSpPr>
          <p:cNvPr id="8" name="Rectangle 7"/>
          <p:cNvSpPr/>
          <p:nvPr/>
        </p:nvSpPr>
        <p:spPr>
          <a:xfrm>
            <a:off x="838200" y="4038600"/>
            <a:ext cx="7467600" cy="92333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Swaps are financial agreements to exchange cash flows. Swaps can be based on interest rates, foreign currency exchange rates and even commodities prices.</a:t>
            </a:r>
            <a:endParaRPr lang="th-TH" dirty="0">
              <a:latin typeface="Tahoma" pitchFamily="34" charset="0"/>
              <a:ea typeface="Tahoma" pitchFamily="34" charset="0"/>
              <a:cs typeface="Tahoma" pitchFamily="34" charset="0"/>
            </a:endParaRPr>
          </a:p>
        </p:txBody>
      </p:sp>
      <p:sp>
        <p:nvSpPr>
          <p:cNvPr id="9" name="Rectangle 8"/>
          <p:cNvSpPr/>
          <p:nvPr/>
        </p:nvSpPr>
        <p:spPr>
          <a:xfrm>
            <a:off x="838200" y="5105400"/>
            <a:ext cx="7467600" cy="64633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solidFill>
                  <a:srgbClr val="FF0000"/>
                </a:solidFill>
                <a:latin typeface="Tahoma" pitchFamily="34" charset="0"/>
                <a:ea typeface="Tahoma" pitchFamily="34" charset="0"/>
                <a:cs typeface="Tahoma" pitchFamily="34" charset="0"/>
              </a:rPr>
              <a:t>Interest rate swap  </a:t>
            </a:r>
            <a:r>
              <a:rPr lang="en-US" dirty="0" smtClean="0">
                <a:latin typeface="Tahoma" pitchFamily="34" charset="0"/>
                <a:ea typeface="Tahoma" pitchFamily="34" charset="0"/>
                <a:cs typeface="Tahoma" pitchFamily="34" charset="0"/>
              </a:rPr>
              <a:t>One party pays a fixed interest rate and the other pays a floating interest rate </a:t>
            </a:r>
            <a:r>
              <a:rPr lang="en-US" dirty="0" smtClean="0">
                <a:solidFill>
                  <a:schemeClr val="accent1"/>
                </a:solidFill>
                <a:latin typeface="Tahoma" pitchFamily="34" charset="0"/>
                <a:ea typeface="Tahoma" pitchFamily="34" charset="0"/>
                <a:cs typeface="Tahoma" pitchFamily="34" charset="0"/>
              </a:rPr>
              <a:t>*** Commonly use ***</a:t>
            </a:r>
            <a:endParaRPr lang="th-TH" dirty="0">
              <a:solidFill>
                <a:schemeClr val="accent1"/>
              </a:solidFill>
              <a:latin typeface="Tahoma" pitchFamily="34" charset="0"/>
              <a:ea typeface="Tahoma" pitchFamily="34" charset="0"/>
              <a:cs typeface="Tahoma" pitchFamily="34" charset="0"/>
            </a:endParaRPr>
          </a:p>
        </p:txBody>
      </p:sp>
      <p:sp>
        <p:nvSpPr>
          <p:cNvPr id="16" name="TextBox 1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1611086"/>
            <a:ext cx="1285875" cy="96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18" name="Rectangle 17"/>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9" name="Rectangle 18"/>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Tree>
    <p:extLst>
      <p:ext uri="{BB962C8B-B14F-4D97-AF65-F5344CB8AC3E}">
        <p14:creationId xmlns:p14="http://schemas.microsoft.com/office/powerpoint/2010/main" val="14808309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http://www.investinganswers.com/images/tab823.jpg"/>
          <p:cNvPicPr>
            <a:picLocks noChangeAspect="1" noChangeArrowheads="1"/>
          </p:cNvPicPr>
          <p:nvPr/>
        </p:nvPicPr>
        <p:blipFill>
          <a:blip r:embed="rId2" cstate="print"/>
          <a:srcRect/>
          <a:stretch>
            <a:fillRect/>
          </a:stretch>
        </p:blipFill>
        <p:spPr bwMode="auto">
          <a:xfrm>
            <a:off x="2362200" y="3810000"/>
            <a:ext cx="4343400" cy="2178382"/>
          </a:xfrm>
          <a:prstGeom prst="rect">
            <a:avLst/>
          </a:prstGeom>
          <a:noFill/>
        </p:spPr>
      </p:pic>
      <p:sp>
        <p:nvSpPr>
          <p:cNvPr id="6" name="Rectangle 5"/>
          <p:cNvSpPr/>
          <p:nvPr/>
        </p:nvSpPr>
        <p:spPr>
          <a:xfrm>
            <a:off x="990600" y="1752600"/>
            <a:ext cx="7391400" cy="92333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Company XYZ agrees to pay Investor ABC 4.58% on $10,000,000 each year for 15 years. Investor ABC agrees to pay Company XYZ LIBOR + 1.5% on $10,000,000 per year for 15 years.  </a:t>
            </a:r>
            <a:endParaRPr lang="th-TH" dirty="0">
              <a:latin typeface="Tahoma" pitchFamily="34" charset="0"/>
              <a:ea typeface="Tahoma" pitchFamily="34" charset="0"/>
              <a:cs typeface="Tahoma" pitchFamily="34" charset="0"/>
            </a:endParaRPr>
          </a:p>
        </p:txBody>
      </p:sp>
      <p:sp>
        <p:nvSpPr>
          <p:cNvPr id="7" name="Rectangle 6"/>
          <p:cNvSpPr/>
          <p:nvPr/>
        </p:nvSpPr>
        <p:spPr>
          <a:xfrm>
            <a:off x="990600" y="2895600"/>
            <a:ext cx="7391400" cy="64633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Investor ABC thinks that interest rates are going to go down. He is willing to accept fixed rates from Company XYZ</a:t>
            </a:r>
            <a:endParaRPr lang="th-TH" dirty="0">
              <a:latin typeface="Tahoma" pitchFamily="34" charset="0"/>
              <a:ea typeface="Tahoma" pitchFamily="34" charset="0"/>
              <a:cs typeface="Tahoma" pitchFamily="34" charset="0"/>
            </a:endParaRPr>
          </a:p>
        </p:txBody>
      </p:sp>
      <p:sp>
        <p:nvSpPr>
          <p:cNvPr id="13" name="Flowchart: Process 12"/>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SWAP</a:t>
            </a:r>
            <a:endParaRPr lang="th-TH" sz="3200" b="1" dirty="0">
              <a:solidFill>
                <a:schemeClr val="tx1"/>
              </a:solidFill>
              <a:latin typeface="Tahoma" pitchFamily="34" charset="0"/>
              <a:ea typeface="Tahoma" pitchFamily="34" charset="0"/>
              <a:cs typeface="Tahoma" pitchFamily="34" charset="0"/>
            </a:endParaRPr>
          </a:p>
        </p:txBody>
      </p:sp>
      <p:sp>
        <p:nvSpPr>
          <p:cNvPr id="14" name="TextBox 13"/>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15" name="TextBox 14"/>
          <p:cNvSpPr txBox="1"/>
          <p:nvPr/>
        </p:nvSpPr>
        <p:spPr>
          <a:xfrm>
            <a:off x="228600" y="1371600"/>
            <a:ext cx="4114800" cy="646331"/>
          </a:xfrm>
          <a:prstGeom prst="rect">
            <a:avLst/>
          </a:prstGeom>
          <a:noFill/>
        </p:spPr>
        <p:txBody>
          <a:bodyPr wrap="square" rtlCol="0">
            <a:spAutoFit/>
          </a:bodyPr>
          <a:lstStyle/>
          <a:p>
            <a:r>
              <a:rPr lang="en-US" b="1" dirty="0" smtClean="0"/>
              <a:t>Example</a:t>
            </a:r>
          </a:p>
          <a:p>
            <a:endParaRPr lang="en-US" dirty="0"/>
          </a:p>
        </p:txBody>
      </p:sp>
      <p:sp>
        <p:nvSpPr>
          <p:cNvPr id="16" name="Rectangle 15"/>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17" name="Rectangle 16"/>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8" name="Rectangle 17"/>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Tree>
    <p:extLst>
      <p:ext uri="{BB962C8B-B14F-4D97-AF65-F5344CB8AC3E}">
        <p14:creationId xmlns:p14="http://schemas.microsoft.com/office/powerpoint/2010/main" val="11921406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Process 4"/>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6" name="Rectangle 15"/>
          <p:cNvSpPr/>
          <p:nvPr/>
        </p:nvSpPr>
        <p:spPr>
          <a:xfrm>
            <a:off x="762000" y="1447800"/>
            <a:ext cx="7543800" cy="1600438"/>
          </a:xfrm>
          <a:prstGeom prst="rect">
            <a:avLst/>
          </a:prstGeom>
        </p:spPr>
        <p:txBody>
          <a:bodyPr wrap="square">
            <a:spAutoFit/>
          </a:bodyPr>
          <a:lstStyle/>
          <a:p>
            <a:r>
              <a:rPr lang="en-US" b="1" dirty="0" smtClean="0">
                <a:solidFill>
                  <a:srgbClr val="FF0000"/>
                </a:solidFill>
                <a:latin typeface="Tahoma" pitchFamily="34" charset="0"/>
                <a:cs typeface="Tahoma" pitchFamily="34" charset="0"/>
              </a:rPr>
              <a:t>FOREX’s</a:t>
            </a:r>
            <a:r>
              <a:rPr lang="en-US" sz="1600" dirty="0" smtClean="0">
                <a:latin typeface="Tahoma" pitchFamily="34" charset="0"/>
                <a:cs typeface="Tahoma" pitchFamily="34" charset="0"/>
              </a:rPr>
              <a:t> </a:t>
            </a:r>
            <a:r>
              <a:rPr lang="en-US" b="1" dirty="0" smtClean="0">
                <a:latin typeface="Tahoma" pitchFamily="34" charset="0"/>
                <a:cs typeface="Tahoma" pitchFamily="34" charset="0"/>
              </a:rPr>
              <a:t>Advantage</a:t>
            </a:r>
            <a:r>
              <a:rPr lang="en-US" sz="1600" dirty="0">
                <a:latin typeface="Tahoma" pitchFamily="34" charset="0"/>
                <a:cs typeface="Tahoma" pitchFamily="34" charset="0"/>
              </a:rPr>
              <a:t>: </a:t>
            </a:r>
            <a:endParaRPr lang="en-US" sz="1600" dirty="0" smtClean="0">
              <a:latin typeface="Tahoma" pitchFamily="34" charset="0"/>
              <a:cs typeface="Tahoma" pitchFamily="34" charset="0"/>
            </a:endParaRPr>
          </a:p>
          <a:p>
            <a:endParaRPr lang="en-US" sz="1600" dirty="0" smtClean="0">
              <a:latin typeface="Tahoma" pitchFamily="34" charset="0"/>
              <a:cs typeface="Tahoma" pitchFamily="34" charset="0"/>
            </a:endParaRPr>
          </a:p>
          <a:p>
            <a:pPr marL="285750" indent="-285750">
              <a:buFont typeface="Arial" panose="020B0604020202020204" pitchFamily="34" charset="0"/>
              <a:buChar char="•"/>
            </a:pPr>
            <a:r>
              <a:rPr lang="en-US" sz="1600" dirty="0" smtClean="0">
                <a:latin typeface="Tahoma" pitchFamily="34" charset="0"/>
                <a:cs typeface="Tahoma" pitchFamily="34" charset="0"/>
              </a:rPr>
              <a:t>Helps in risk management</a:t>
            </a:r>
          </a:p>
          <a:p>
            <a:pPr marL="742950" lvl="1" indent="-285750">
              <a:buFont typeface="Arial" panose="020B0604020202020204" pitchFamily="34" charset="0"/>
              <a:buChar char="•"/>
            </a:pPr>
            <a:r>
              <a:rPr lang="en-US" sz="1600" dirty="0">
                <a:latin typeface="Tahoma" pitchFamily="34" charset="0"/>
                <a:cs typeface="Tahoma" pitchFamily="34" charset="0"/>
              </a:rPr>
              <a:t>A</a:t>
            </a:r>
            <a:r>
              <a:rPr lang="en-US" sz="1600" dirty="0" smtClean="0">
                <a:latin typeface="Tahoma" pitchFamily="34" charset="0"/>
                <a:cs typeface="Tahoma" pitchFamily="34" charset="0"/>
              </a:rPr>
              <a:t>voiding </a:t>
            </a:r>
            <a:r>
              <a:rPr lang="en-US" sz="1600" dirty="0">
                <a:latin typeface="Tahoma" pitchFamily="34" charset="0"/>
                <a:cs typeface="Tahoma" pitchFamily="34" charset="0"/>
              </a:rPr>
              <a:t>the risk of currency fluctuations. </a:t>
            </a:r>
            <a:endParaRPr lang="en-US" sz="1600" dirty="0" smtClean="0">
              <a:latin typeface="Tahoma" pitchFamily="34" charset="0"/>
              <a:cs typeface="Tahoma" pitchFamily="34" charset="0"/>
            </a:endParaRPr>
          </a:p>
          <a:p>
            <a:pPr marL="742950" lvl="1" indent="-285750">
              <a:buFont typeface="Arial" panose="020B0604020202020204" pitchFamily="34" charset="0"/>
              <a:buChar char="•"/>
            </a:pPr>
            <a:r>
              <a:rPr lang="en-US" sz="1600" dirty="0" smtClean="0">
                <a:latin typeface="Tahoma" pitchFamily="34" charset="0"/>
                <a:cs typeface="Tahoma" pitchFamily="34" charset="0"/>
              </a:rPr>
              <a:t>Also called </a:t>
            </a:r>
            <a:r>
              <a:rPr lang="en-US" sz="1600" b="1" dirty="0">
                <a:latin typeface="Tahoma" pitchFamily="34" charset="0"/>
                <a:cs typeface="Tahoma" pitchFamily="34" charset="0"/>
              </a:rPr>
              <a:t>currency hedging</a:t>
            </a:r>
            <a:endParaRPr lang="en-US" sz="1600" b="1" dirty="0" smtClean="0">
              <a:latin typeface="Tahoma" pitchFamily="34" charset="0"/>
              <a:cs typeface="Tahoma" pitchFamily="34" charset="0"/>
            </a:endParaRPr>
          </a:p>
          <a:p>
            <a:r>
              <a:rPr lang="en-US" sz="1600" dirty="0" smtClean="0">
                <a:latin typeface="Tahoma" pitchFamily="34" charset="0"/>
                <a:cs typeface="Tahoma" pitchFamily="34" charset="0"/>
              </a:rPr>
              <a:t> </a:t>
            </a:r>
          </a:p>
        </p:txBody>
      </p:sp>
      <p:sp>
        <p:nvSpPr>
          <p:cNvPr id="20" name="Rectangle 19"/>
          <p:cNvSpPr/>
          <p:nvPr/>
        </p:nvSpPr>
        <p:spPr>
          <a:xfrm>
            <a:off x="0" y="6019800"/>
            <a:ext cx="23622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Foreign Exchange Market</a:t>
            </a:r>
            <a:endParaRPr lang="th-TH" b="1" dirty="0"/>
          </a:p>
        </p:txBody>
      </p:sp>
      <p:sp>
        <p:nvSpPr>
          <p:cNvPr id="21" name="Rectangle 20"/>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2" name="Rectangle 21"/>
          <p:cNvSpPr/>
          <p:nvPr/>
        </p:nvSpPr>
        <p:spPr>
          <a:xfrm>
            <a:off x="2362200" y="6324600"/>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pic>
        <p:nvPicPr>
          <p:cNvPr id="1028" name="Picture 4" descr="http://www.odfxcenter.com/wp-content/uploads/2014/04/whatisforex.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4800" y="4057217"/>
            <a:ext cx="4401333" cy="1760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272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p:cNvSpPr/>
          <p:nvPr/>
        </p:nvSpPr>
        <p:spPr>
          <a:xfrm>
            <a:off x="381000" y="1295400"/>
            <a:ext cx="8382000" cy="5257800"/>
          </a:xfrm>
          <a:prstGeom prst="flowChartAlternateProcess">
            <a:avLst/>
          </a:prstGeom>
          <a:solidFill>
            <a:schemeClr val="accent3">
              <a:lumMod val="20000"/>
              <a:lumOff val="8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aphicFrame>
        <p:nvGraphicFramePr>
          <p:cNvPr id="9" name="Diagram 8"/>
          <p:cNvGraphicFramePr/>
          <p:nvPr>
            <p:extLst>
              <p:ext uri="{D42A27DB-BD31-4B8C-83A1-F6EECF244321}">
                <p14:modId xmlns:p14="http://schemas.microsoft.com/office/powerpoint/2010/main" val="1781679941"/>
              </p:ext>
            </p:extLst>
          </p:nvPr>
        </p:nvGraphicFramePr>
        <p:xfrm>
          <a:off x="1524000" y="2286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Flowchart: Process 9"/>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2" name="Slide Number Placeholder 11"/>
          <p:cNvSpPr>
            <a:spLocks noGrp="1"/>
          </p:cNvSpPr>
          <p:nvPr>
            <p:ph type="sldNum" sz="quarter" idx="12"/>
          </p:nvPr>
        </p:nvSpPr>
        <p:spPr/>
        <p:txBody>
          <a:bodyPr/>
          <a:lstStyle/>
          <a:p>
            <a:fld id="{19124656-F183-424F-85AE-57DD8E4BB3B5}" type="slidenum">
              <a:rPr lang="en-US" smtClean="0"/>
              <a:pPr/>
              <a:t>15</a:t>
            </a:fld>
            <a:endParaRPr lang="en-US"/>
          </a:p>
        </p:txBody>
      </p:sp>
      <p:sp>
        <p:nvSpPr>
          <p:cNvPr id="13" name="TextBox 12"/>
          <p:cNvSpPr txBox="1"/>
          <p:nvPr/>
        </p:nvSpPr>
        <p:spPr>
          <a:xfrm>
            <a:off x="685800" y="1676400"/>
            <a:ext cx="2743200" cy="646331"/>
          </a:xfrm>
          <a:prstGeom prst="rect">
            <a:avLst/>
          </a:prstGeom>
          <a:noFill/>
        </p:spPr>
        <p:txBody>
          <a:bodyPr wrap="square" rtlCol="0">
            <a:spAutoFit/>
          </a:bodyPr>
          <a:lstStyle/>
          <a:p>
            <a:r>
              <a:rPr lang="en-US" dirty="0" smtClean="0">
                <a:solidFill>
                  <a:srgbClr val="FF0000"/>
                </a:solidFill>
                <a:latin typeface="Tahoma" pitchFamily="34" charset="0"/>
                <a:ea typeface="Tahoma" pitchFamily="34" charset="0"/>
                <a:cs typeface="Tahoma" pitchFamily="34" charset="0"/>
              </a:rPr>
              <a:t>We divided the products into 3 types:</a:t>
            </a:r>
            <a:endParaRPr lang="th-TH" dirty="0">
              <a:solidFill>
                <a:srgbClr val="FF0000"/>
              </a:solidFill>
              <a:latin typeface="Tahoma" pitchFamily="34" charset="0"/>
              <a:ea typeface="Tahoma" pitchFamily="34" charset="0"/>
              <a:cs typeface="Tahoma" pitchFamily="34" charset="0"/>
            </a:endParaRPr>
          </a:p>
        </p:txBody>
      </p:sp>
      <p:sp>
        <p:nvSpPr>
          <p:cNvPr id="7" name="Flowchart: Process 7"/>
          <p:cNvSpPr/>
          <p:nvPr/>
        </p:nvSpPr>
        <p:spPr>
          <a:xfrm>
            <a:off x="0" y="1295400"/>
            <a:ext cx="9144000" cy="4876800"/>
          </a:xfrm>
          <a:prstGeom prst="flowChartProcess">
            <a:avLst/>
          </a:prstGeom>
          <a:solidFill>
            <a:schemeClr val="tx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TextBox 7"/>
          <p:cNvSpPr txBox="1"/>
          <p:nvPr/>
        </p:nvSpPr>
        <p:spPr>
          <a:xfrm>
            <a:off x="3810000" y="2209800"/>
            <a:ext cx="3733800"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DEPOSITS</a:t>
            </a:r>
            <a:endParaRPr lang="th-TH" b="1" dirty="0"/>
          </a:p>
        </p:txBody>
      </p:sp>
      <p:sp>
        <p:nvSpPr>
          <p:cNvPr id="14" name="TextBox 13"/>
          <p:cNvSpPr txBox="1"/>
          <p:nvPr/>
        </p:nvSpPr>
        <p:spPr>
          <a:xfrm>
            <a:off x="3810000" y="4038600"/>
            <a:ext cx="3733800"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FORWARD-FORWARD DEPOSITS</a:t>
            </a:r>
            <a:endParaRPr lang="th-TH" b="1" dirty="0"/>
          </a:p>
        </p:txBody>
      </p:sp>
      <p:sp>
        <p:nvSpPr>
          <p:cNvPr id="15" name="TextBox 14"/>
          <p:cNvSpPr txBox="1"/>
          <p:nvPr/>
        </p:nvSpPr>
        <p:spPr>
          <a:xfrm>
            <a:off x="3810000" y="4648200"/>
            <a:ext cx="3733800"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STRUCTURED DEPOSITS</a:t>
            </a:r>
            <a:endParaRPr lang="th-TH" b="1" dirty="0"/>
          </a:p>
        </p:txBody>
      </p:sp>
      <p:grpSp>
        <p:nvGrpSpPr>
          <p:cNvPr id="16" name="Group 15"/>
          <p:cNvGrpSpPr/>
          <p:nvPr/>
        </p:nvGrpSpPr>
        <p:grpSpPr>
          <a:xfrm>
            <a:off x="914400" y="2438400"/>
            <a:ext cx="2133600" cy="2057400"/>
            <a:chOff x="3962398" y="1498596"/>
            <a:chExt cx="1119303" cy="1119303"/>
          </a:xfrm>
        </p:grpSpPr>
        <p:sp>
          <p:nvSpPr>
            <p:cNvPr id="17" name="Oval 16"/>
            <p:cNvSpPr/>
            <p:nvPr/>
          </p:nvSpPr>
          <p:spPr>
            <a:xfrm>
              <a:off x="3962398" y="1498596"/>
              <a:ext cx="1119303" cy="1119303"/>
            </a:xfrm>
            <a:prstGeom prst="ellipse">
              <a:avLst/>
            </a:prstGeom>
          </p:spPr>
          <p:style>
            <a:lnRef idx="2">
              <a:schemeClr val="lt1">
                <a:hueOff val="0"/>
                <a:satOff val="0"/>
                <a:lumOff val="0"/>
                <a:alphaOff val="0"/>
              </a:schemeClr>
            </a:lnRef>
            <a:fillRef idx="1">
              <a:schemeClr val="accent2">
                <a:hueOff val="1560506"/>
                <a:satOff val="-1946"/>
                <a:lumOff val="458"/>
                <a:alphaOff val="0"/>
              </a:schemeClr>
            </a:fillRef>
            <a:effectRef idx="0">
              <a:schemeClr val="accent2">
                <a:hueOff val="1560506"/>
                <a:satOff val="-1946"/>
                <a:lumOff val="458"/>
                <a:alphaOff val="0"/>
              </a:schemeClr>
            </a:effectRef>
            <a:fontRef idx="minor">
              <a:schemeClr val="lt1"/>
            </a:fontRef>
          </p:style>
        </p:sp>
        <p:sp>
          <p:nvSpPr>
            <p:cNvPr id="18" name="Oval 4"/>
            <p:cNvSpPr/>
            <p:nvPr/>
          </p:nvSpPr>
          <p:spPr>
            <a:xfrm>
              <a:off x="4126316" y="1662514"/>
              <a:ext cx="791467" cy="7914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2400" b="1" kern="1200" dirty="0" smtClean="0"/>
                <a:t>Financial Money</a:t>
              </a:r>
              <a:r>
                <a:rPr lang="en-US" sz="2400" b="1" dirty="0" smtClean="0"/>
                <a:t> Market</a:t>
              </a:r>
              <a:endParaRPr lang="en-US" sz="2400" b="1" kern="1200" dirty="0" smtClean="0"/>
            </a:p>
          </p:txBody>
        </p:sp>
      </p:grpSp>
      <p:sp>
        <p:nvSpPr>
          <p:cNvPr id="19" name="TextBox 18"/>
          <p:cNvSpPr txBox="1"/>
          <p:nvPr/>
        </p:nvSpPr>
        <p:spPr>
          <a:xfrm>
            <a:off x="3810000" y="2819400"/>
            <a:ext cx="3733800"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COMMERCIAL PAPER</a:t>
            </a:r>
            <a:endParaRPr lang="th-TH" b="1" dirty="0"/>
          </a:p>
        </p:txBody>
      </p:sp>
      <p:sp>
        <p:nvSpPr>
          <p:cNvPr id="20" name="TextBox 19"/>
          <p:cNvSpPr txBox="1"/>
          <p:nvPr/>
        </p:nvSpPr>
        <p:spPr>
          <a:xfrm>
            <a:off x="3810000" y="3429000"/>
            <a:ext cx="3733800"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BANKERS’ ACCEPTANCE</a:t>
            </a:r>
            <a:endParaRPr lang="th-TH" b="1" dirty="0"/>
          </a:p>
        </p:txBody>
      </p:sp>
    </p:spTree>
    <p:extLst>
      <p:ext uri="{BB962C8B-B14F-4D97-AF65-F5344CB8AC3E}">
        <p14:creationId xmlns:p14="http://schemas.microsoft.com/office/powerpoint/2010/main" val="29341148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p:cNvSpPr/>
          <p:nvPr/>
        </p:nvSpPr>
        <p:spPr>
          <a:xfrm>
            <a:off x="925286" y="2819400"/>
            <a:ext cx="7543800" cy="2971800"/>
          </a:xfrm>
          <a:prstGeom prst="flowChartAlternateProcess">
            <a:avLst/>
          </a:prstGeom>
          <a:solidFill>
            <a:schemeClr val="accent5">
              <a:lumMod val="20000"/>
              <a:lumOff val="80000"/>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latin typeface="Tahoma" pitchFamily="34" charset="0"/>
                <a:cs typeface="Tahoma" pitchFamily="34" charset="0"/>
              </a:rPr>
              <a:t>● Central government</a:t>
            </a:r>
          </a:p>
          <a:p>
            <a:r>
              <a:rPr lang="en-US" dirty="0" smtClean="0">
                <a:solidFill>
                  <a:schemeClr val="tx1"/>
                </a:solidFill>
                <a:latin typeface="Tahoma" pitchFamily="34" charset="0"/>
                <a:cs typeface="Tahoma" pitchFamily="34" charset="0"/>
              </a:rPr>
              <a:t>● Public Sector Undertaking</a:t>
            </a:r>
            <a:br>
              <a:rPr lang="en-US" dirty="0" smtClean="0">
                <a:solidFill>
                  <a:schemeClr val="tx1"/>
                </a:solidFill>
                <a:latin typeface="Tahoma" pitchFamily="34" charset="0"/>
                <a:cs typeface="Tahoma" pitchFamily="34" charset="0"/>
              </a:rPr>
            </a:br>
            <a:r>
              <a:rPr lang="en-US" dirty="0" smtClean="0">
                <a:solidFill>
                  <a:schemeClr val="tx1"/>
                </a:solidFill>
                <a:latin typeface="Tahoma" pitchFamily="34" charset="0"/>
                <a:cs typeface="Tahoma" pitchFamily="34" charset="0"/>
              </a:rPr>
              <a:t>● Insurance Companies</a:t>
            </a:r>
          </a:p>
          <a:p>
            <a:r>
              <a:rPr lang="en-US" dirty="0" smtClean="0">
                <a:solidFill>
                  <a:schemeClr val="tx1"/>
                </a:solidFill>
                <a:latin typeface="Tahoma" pitchFamily="34" charset="0"/>
                <a:cs typeface="Tahoma" pitchFamily="34" charset="0"/>
              </a:rPr>
              <a:t>● Mutual Funds</a:t>
            </a:r>
          </a:p>
          <a:p>
            <a:r>
              <a:rPr lang="en-US" dirty="0" smtClean="0">
                <a:solidFill>
                  <a:schemeClr val="tx1"/>
                </a:solidFill>
                <a:latin typeface="Tahoma" pitchFamily="34" charset="0"/>
                <a:cs typeface="Tahoma" pitchFamily="34" charset="0"/>
              </a:rPr>
              <a:t>● Banks</a:t>
            </a:r>
            <a:br>
              <a:rPr lang="en-US" dirty="0" smtClean="0">
                <a:solidFill>
                  <a:schemeClr val="tx1"/>
                </a:solidFill>
                <a:latin typeface="Tahoma" pitchFamily="34" charset="0"/>
                <a:cs typeface="Tahoma" pitchFamily="34" charset="0"/>
              </a:rPr>
            </a:br>
            <a:r>
              <a:rPr lang="en-US" dirty="0" smtClean="0">
                <a:solidFill>
                  <a:schemeClr val="tx1"/>
                </a:solidFill>
                <a:latin typeface="Tahoma" pitchFamily="34" charset="0"/>
                <a:cs typeface="Tahoma" pitchFamily="34" charset="0"/>
              </a:rPr>
              <a:t>● Corporate</a:t>
            </a:r>
          </a:p>
          <a:p>
            <a:endParaRPr lang="en-US" dirty="0">
              <a:solidFill>
                <a:schemeClr val="tx1"/>
              </a:solidFill>
            </a:endParaRPr>
          </a:p>
        </p:txBody>
      </p:sp>
      <p:sp>
        <p:nvSpPr>
          <p:cNvPr id="13" name="Flowchart: Process 12"/>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4" name="TextBox 13"/>
          <p:cNvSpPr txBox="1"/>
          <p:nvPr/>
        </p:nvSpPr>
        <p:spPr>
          <a:xfrm>
            <a:off x="1066800" y="2831068"/>
            <a:ext cx="6716486" cy="369332"/>
          </a:xfrm>
          <a:prstGeom prst="rect">
            <a:avLst/>
          </a:prstGeom>
          <a:noFill/>
        </p:spPr>
        <p:txBody>
          <a:bodyPr wrap="square" rtlCol="0">
            <a:spAutoFit/>
          </a:bodyPr>
          <a:lstStyle/>
          <a:p>
            <a:r>
              <a:rPr lang="en-US" b="1" dirty="0" smtClean="0">
                <a:latin typeface="Tahoma" pitchFamily="34" charset="0"/>
                <a:cs typeface="Tahoma" pitchFamily="34" charset="0"/>
              </a:rPr>
              <a:t>Players in Money Market :</a:t>
            </a:r>
            <a:endParaRPr lang="en-US" b="1" dirty="0">
              <a:latin typeface="Tahoma" pitchFamily="34" charset="0"/>
              <a:cs typeface="Tahoma" pitchFamily="34" charset="0"/>
            </a:endParaRPr>
          </a:p>
        </p:txBody>
      </p:sp>
      <p:sp>
        <p:nvSpPr>
          <p:cNvPr id="15" name="TextBox 14"/>
          <p:cNvSpPr txBox="1"/>
          <p:nvPr/>
        </p:nvSpPr>
        <p:spPr>
          <a:xfrm>
            <a:off x="4659086" y="3076616"/>
            <a:ext cx="3733800" cy="861774"/>
          </a:xfrm>
          <a:prstGeom prst="rect">
            <a:avLst/>
          </a:prstGeom>
          <a:noFill/>
        </p:spPr>
        <p:txBody>
          <a:bodyPr wrap="square" rtlCol="0">
            <a:spAutoFit/>
          </a:bodyPr>
          <a:lstStyle/>
          <a:p>
            <a:r>
              <a:rPr lang="en-US" dirty="0" smtClean="0">
                <a:latin typeface="Tahoma" pitchFamily="34" charset="0"/>
                <a:cs typeface="Tahoma" pitchFamily="34" charset="0"/>
              </a:rPr>
              <a:t>● Others</a:t>
            </a:r>
            <a:br>
              <a:rPr lang="en-US" dirty="0" smtClean="0">
                <a:latin typeface="Tahoma" pitchFamily="34" charset="0"/>
                <a:cs typeface="Tahoma" pitchFamily="34" charset="0"/>
              </a:rPr>
            </a:br>
            <a:r>
              <a:rPr lang="en-US" sz="1600" dirty="0" smtClean="0">
                <a:latin typeface="Tahoma" pitchFamily="34" charset="0"/>
                <a:cs typeface="Tahoma" pitchFamily="34" charset="0"/>
              </a:rPr>
              <a:t> - Foreign Institutional Investors</a:t>
            </a:r>
            <a:br>
              <a:rPr lang="en-US" sz="1600" dirty="0" smtClean="0">
                <a:latin typeface="Tahoma" pitchFamily="34" charset="0"/>
                <a:cs typeface="Tahoma" pitchFamily="34" charset="0"/>
              </a:rPr>
            </a:br>
            <a:r>
              <a:rPr lang="en-US" sz="1600" dirty="0" smtClean="0">
                <a:latin typeface="Tahoma" pitchFamily="34" charset="0"/>
                <a:cs typeface="Tahoma" pitchFamily="34" charset="0"/>
              </a:rPr>
              <a:t> - Investment Trusts</a:t>
            </a:r>
            <a:endParaRPr lang="en-US" sz="1600" dirty="0">
              <a:latin typeface="Tahoma" pitchFamily="34" charset="0"/>
              <a:cs typeface="Tahoma" pitchFamily="34" charset="0"/>
            </a:endParaRPr>
          </a:p>
        </p:txBody>
      </p:sp>
      <p:sp>
        <p:nvSpPr>
          <p:cNvPr id="16" name="Rectangle 15"/>
          <p:cNvSpPr/>
          <p:nvPr/>
        </p:nvSpPr>
        <p:spPr>
          <a:xfrm>
            <a:off x="903514" y="1156461"/>
            <a:ext cx="7565571" cy="923330"/>
          </a:xfrm>
          <a:prstGeom prst="rect">
            <a:avLst/>
          </a:prstGeom>
        </p:spPr>
        <p:txBody>
          <a:bodyPr wrap="square">
            <a:spAutoFit/>
          </a:bodyPr>
          <a:lstStyle/>
          <a:p>
            <a:r>
              <a:rPr lang="en-US" dirty="0">
                <a:latin typeface="Tahoma" pitchFamily="34" charset="0"/>
                <a:cs typeface="Tahoma" pitchFamily="34" charset="0"/>
              </a:rPr>
              <a:t>The </a:t>
            </a:r>
            <a:r>
              <a:rPr lang="en-US" b="1" dirty="0">
                <a:solidFill>
                  <a:srgbClr val="FF0000"/>
                </a:solidFill>
                <a:latin typeface="Tahoma" pitchFamily="34" charset="0"/>
                <a:cs typeface="Tahoma" pitchFamily="34" charset="0"/>
              </a:rPr>
              <a:t>money markets </a:t>
            </a:r>
            <a:r>
              <a:rPr lang="en-US" dirty="0">
                <a:latin typeface="Tahoma" pitchFamily="34" charset="0"/>
                <a:cs typeface="Tahoma" pitchFamily="34" charset="0"/>
              </a:rPr>
              <a:t>are used for the raising of short term finance, sometimes for loans that are expected to be paid back as early as overnight. </a:t>
            </a:r>
          </a:p>
        </p:txBody>
      </p:sp>
      <p:pic>
        <p:nvPicPr>
          <p:cNvPr id="3074" name="Picture 2" descr="https://encrypted-tbn3.gstatic.com/images?q=tbn:ANd9GcRkse7tkf4bCFUKyD2OFR2sW9GYjjLTrL-VzhbpuHCnDAM4LwPA3ouE1eDu">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0636" y="4114800"/>
            <a:ext cx="1238250" cy="120015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8" name="Rectangle 17"/>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9" name="Rectangle 18"/>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extLst>
      <p:ext uri="{BB962C8B-B14F-4D97-AF65-F5344CB8AC3E}">
        <p14:creationId xmlns:p14="http://schemas.microsoft.com/office/powerpoint/2010/main" val="18465612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lowchart: Process 21"/>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Deposits</a:t>
            </a:r>
            <a:endParaRPr lang="th-TH" sz="3200" b="1" dirty="0">
              <a:solidFill>
                <a:schemeClr val="tx1"/>
              </a:solidFill>
              <a:latin typeface="Tahoma" pitchFamily="34" charset="0"/>
              <a:ea typeface="Tahoma" pitchFamily="34" charset="0"/>
              <a:cs typeface="Tahoma" pitchFamily="34" charset="0"/>
            </a:endParaRPr>
          </a:p>
        </p:txBody>
      </p:sp>
      <p:sp>
        <p:nvSpPr>
          <p:cNvPr id="6" name="Rectangle 5"/>
          <p:cNvSpPr/>
          <p:nvPr/>
        </p:nvSpPr>
        <p:spPr>
          <a:xfrm>
            <a:off x="609600" y="2057400"/>
            <a:ext cx="7848600" cy="64633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Individuals and corporations need money to pursue their daily business. They place the money on deposit to earn interest, using the money market. </a:t>
            </a:r>
            <a:endParaRPr lang="th-TH" dirty="0">
              <a:latin typeface="Tahoma" pitchFamily="34" charset="0"/>
              <a:ea typeface="Tahoma" pitchFamily="34" charset="0"/>
              <a:cs typeface="Tahoma" pitchFamily="34" charset="0"/>
            </a:endParaRPr>
          </a:p>
        </p:txBody>
      </p:sp>
      <p:sp>
        <p:nvSpPr>
          <p:cNvPr id="7" name="Rectangle 6"/>
          <p:cNvSpPr/>
          <p:nvPr/>
        </p:nvSpPr>
        <p:spPr>
          <a:xfrm>
            <a:off x="609600" y="3048000"/>
            <a:ext cx="7848600" cy="203132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b="1" dirty="0" smtClean="0">
                <a:latin typeface="Tahoma" pitchFamily="34" charset="0"/>
                <a:ea typeface="Tahoma" pitchFamily="34" charset="0"/>
                <a:cs typeface="Tahoma" pitchFamily="34" charset="0"/>
              </a:rPr>
              <a:t>Types of deposits are:</a:t>
            </a:r>
          </a:p>
          <a:p>
            <a:r>
              <a:rPr lang="en-US" dirty="0" smtClean="0">
                <a:solidFill>
                  <a:schemeClr val="tx1"/>
                </a:solidFill>
                <a:latin typeface="Tahoma" pitchFamily="34" charset="0"/>
                <a:ea typeface="Tahoma" pitchFamily="34" charset="0"/>
                <a:cs typeface="Tahoma" pitchFamily="34" charset="0"/>
              </a:rPr>
              <a:t>●</a:t>
            </a:r>
            <a:r>
              <a:rPr lang="en-US" dirty="0" smtClean="0">
                <a:solidFill>
                  <a:srgbClr val="FF0000"/>
                </a:solidFill>
                <a:latin typeface="Tahoma" pitchFamily="34" charset="0"/>
                <a:ea typeface="Tahoma" pitchFamily="34" charset="0"/>
                <a:cs typeface="Tahoma" pitchFamily="34" charset="0"/>
              </a:rPr>
              <a:t>Transactional account</a:t>
            </a:r>
            <a:r>
              <a:rPr lang="en-US" dirty="0" smtClean="0">
                <a:latin typeface="Tahoma" pitchFamily="34" charset="0"/>
                <a:ea typeface="Tahoma" pitchFamily="34" charset="0"/>
                <a:cs typeface="Tahoma" pitchFamily="34" charset="0"/>
              </a:rPr>
              <a:t> the depositor has the right to use the money at any time</a:t>
            </a:r>
          </a:p>
          <a:p>
            <a:r>
              <a:rPr lang="en-US" dirty="0" smtClean="0">
                <a:solidFill>
                  <a:schemeClr val="tx1"/>
                </a:solidFill>
                <a:latin typeface="Tahoma" pitchFamily="34" charset="0"/>
                <a:ea typeface="Tahoma" pitchFamily="34" charset="0"/>
                <a:cs typeface="Tahoma" pitchFamily="34" charset="0"/>
              </a:rPr>
              <a:t>● </a:t>
            </a:r>
            <a:r>
              <a:rPr lang="en-US" dirty="0" smtClean="0">
                <a:solidFill>
                  <a:srgbClr val="FF0000"/>
                </a:solidFill>
                <a:latin typeface="Tahoma" pitchFamily="34" charset="0"/>
                <a:ea typeface="Tahoma" pitchFamily="34" charset="0"/>
                <a:cs typeface="Tahoma" pitchFamily="34" charset="0"/>
              </a:rPr>
              <a:t>Term deposit</a:t>
            </a:r>
            <a:r>
              <a:rPr lang="en-US" dirty="0" smtClean="0">
                <a:latin typeface="Tahoma" pitchFamily="34" charset="0"/>
                <a:ea typeface="Tahoma" pitchFamily="34" charset="0"/>
                <a:cs typeface="Tahoma" pitchFamily="34" charset="0"/>
              </a:rPr>
              <a:t> bear a fixed time and fixed interest rate</a:t>
            </a:r>
          </a:p>
          <a:p>
            <a:r>
              <a:rPr lang="en-US" dirty="0" smtClean="0">
                <a:solidFill>
                  <a:schemeClr val="tx1"/>
                </a:solidFill>
                <a:latin typeface="Tahoma" pitchFamily="34" charset="0"/>
                <a:ea typeface="Tahoma" pitchFamily="34" charset="0"/>
                <a:cs typeface="Tahoma" pitchFamily="34" charset="0"/>
              </a:rPr>
              <a:t>● </a:t>
            </a:r>
            <a:r>
              <a:rPr lang="en-US" dirty="0" smtClean="0">
                <a:solidFill>
                  <a:srgbClr val="FF0000"/>
                </a:solidFill>
                <a:latin typeface="Tahoma" pitchFamily="34" charset="0"/>
                <a:ea typeface="Tahoma" pitchFamily="34" charset="0"/>
                <a:cs typeface="Tahoma" pitchFamily="34" charset="0"/>
              </a:rPr>
              <a:t>Overnight lending </a:t>
            </a:r>
            <a:r>
              <a:rPr lang="en-US" dirty="0" smtClean="0">
                <a:latin typeface="Tahoma" pitchFamily="34" charset="0"/>
                <a:ea typeface="Tahoma" pitchFamily="34" charset="0"/>
                <a:cs typeface="Tahoma" pitchFamily="34" charset="0"/>
              </a:rPr>
              <a:t>occurs usually from noon to noon, using a special rate. </a:t>
            </a:r>
          </a:p>
          <a:p>
            <a:endParaRPr lang="th-TH" dirty="0" smtClean="0"/>
          </a:p>
          <a:p>
            <a:endParaRPr lang="th-TH" dirty="0"/>
          </a:p>
        </p:txBody>
      </p:sp>
      <p:sp>
        <p:nvSpPr>
          <p:cNvPr id="23" name="TextBox 22"/>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pic>
        <p:nvPicPr>
          <p:cNvPr id="4098" name="Picture 2" descr="https://encrypted-tbn2.gstatic.com/images?q=tbn:ANd9GcRbQC8zqiRxRdaRRiR4cjp79SZRjAutmN31IN2cQHdtQy9OcuaJ-nIagA0">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6100" y="5276849"/>
            <a:ext cx="1562100" cy="742951"/>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4" name="Rectangle 13"/>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5" name="Rectangle 14"/>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lowchart: Process 6"/>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Commercial Paper</a:t>
            </a:r>
            <a:endParaRPr lang="en-US" sz="3200" dirty="0" smtClean="0">
              <a:solidFill>
                <a:schemeClr val="tx1"/>
              </a:solidFill>
              <a:latin typeface="Tahoma" pitchFamily="34" charset="0"/>
              <a:ea typeface="Tahoma" pitchFamily="34" charset="0"/>
              <a:cs typeface="Tahoma" pitchFamily="34" charset="0"/>
            </a:endParaRPr>
          </a:p>
        </p:txBody>
      </p:sp>
      <p:sp>
        <p:nvSpPr>
          <p:cNvPr id="5" name="Rectangle 4"/>
          <p:cNvSpPr/>
          <p:nvPr/>
        </p:nvSpPr>
        <p:spPr>
          <a:xfrm>
            <a:off x="381000" y="1600200"/>
            <a:ext cx="8229600" cy="255454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sz="1600" dirty="0" smtClean="0">
                <a:latin typeface="Tahoma" pitchFamily="34" charset="0"/>
                <a:ea typeface="Tahoma" pitchFamily="34" charset="0"/>
                <a:cs typeface="Tahoma" pitchFamily="34" charset="0"/>
              </a:rPr>
              <a:t>An unsecured, short-term debt instrument issued by a corporation, typically for the financing of accounts receivable, inventories and meeting short-term liabilities. </a:t>
            </a:r>
          </a:p>
          <a:p>
            <a:endParaRPr lang="en-US" sz="1600" dirty="0" smtClean="0">
              <a:latin typeface="Tahoma" pitchFamily="34" charset="0"/>
              <a:ea typeface="Tahoma" pitchFamily="34" charset="0"/>
              <a:cs typeface="Tahoma" pitchFamily="34" charset="0"/>
            </a:endParaRPr>
          </a:p>
          <a:p>
            <a:r>
              <a:rPr lang="en-US" sz="1600" dirty="0" smtClean="0">
                <a:latin typeface="Tahoma" pitchFamily="34" charset="0"/>
                <a:ea typeface="Tahoma" pitchFamily="34" charset="0"/>
                <a:cs typeface="Tahoma" pitchFamily="34" charset="0"/>
              </a:rPr>
              <a:t>Maturities on commercial paper mostly range shorter than 270 days. </a:t>
            </a:r>
          </a:p>
          <a:p>
            <a:endParaRPr lang="en-US" sz="1600" dirty="0" smtClean="0">
              <a:latin typeface="Tahoma" pitchFamily="34" charset="0"/>
              <a:ea typeface="Tahoma" pitchFamily="34" charset="0"/>
              <a:cs typeface="Tahoma" pitchFamily="34" charset="0"/>
            </a:endParaRPr>
          </a:p>
          <a:p>
            <a:r>
              <a:rPr lang="en-US" sz="1600" dirty="0" smtClean="0">
                <a:latin typeface="Tahoma" pitchFamily="34" charset="0"/>
                <a:ea typeface="Tahoma" pitchFamily="34" charset="0"/>
                <a:cs typeface="Tahoma" pitchFamily="34" charset="0"/>
              </a:rPr>
              <a:t>The debt is usually issued at a discount, reflecting prevailing market interest rates.</a:t>
            </a:r>
          </a:p>
          <a:p>
            <a:endParaRPr lang="en-US" sz="1600" dirty="0" smtClean="0">
              <a:latin typeface="Tahoma" pitchFamily="34" charset="0"/>
              <a:ea typeface="Tahoma" pitchFamily="34" charset="0"/>
              <a:cs typeface="Tahoma" pitchFamily="34" charset="0"/>
            </a:endParaRPr>
          </a:p>
          <a:p>
            <a:r>
              <a:rPr lang="en-US" sz="1600" dirty="0" smtClean="0">
                <a:latin typeface="Tahoma" pitchFamily="34" charset="0"/>
                <a:ea typeface="Tahoma" pitchFamily="34" charset="0"/>
                <a:cs typeface="Tahoma" pitchFamily="34" charset="0"/>
              </a:rPr>
              <a:t>Commercial paper is not usually backed by any form of collateral, so only firms with high-quality debt ratings will easily find buyers without having to offer a substantial discount (higher cost) for the debt issue.</a:t>
            </a:r>
            <a:endParaRPr lang="th-TH" sz="1600" dirty="0">
              <a:latin typeface="Tahoma" pitchFamily="34" charset="0"/>
              <a:ea typeface="Tahoma" pitchFamily="34" charset="0"/>
              <a:cs typeface="Tahoma" pitchFamily="34" charset="0"/>
            </a:endParaRPr>
          </a:p>
        </p:txBody>
      </p:sp>
      <p:sp>
        <p:nvSpPr>
          <p:cNvPr id="6" name="TextBox 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8" name="Rectangle 7"/>
          <p:cNvSpPr/>
          <p:nvPr/>
        </p:nvSpPr>
        <p:spPr>
          <a:xfrm>
            <a:off x="381000" y="4648200"/>
            <a:ext cx="5638800" cy="120032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b="1" dirty="0" smtClean="0">
                <a:latin typeface="Tahoma" pitchFamily="34" charset="0"/>
                <a:ea typeface="Tahoma" pitchFamily="34" charset="0"/>
                <a:cs typeface="Tahoma" pitchFamily="34" charset="0"/>
              </a:rPr>
              <a:t>Benefits:</a:t>
            </a:r>
          </a:p>
          <a:p>
            <a:r>
              <a:rPr lang="en-US" dirty="0" smtClean="0">
                <a:latin typeface="Tahoma" pitchFamily="34" charset="0"/>
                <a:ea typeface="Tahoma" pitchFamily="34" charset="0"/>
                <a:cs typeface="Tahoma" pitchFamily="34" charset="0"/>
              </a:rPr>
              <a:t>● </a:t>
            </a:r>
            <a:r>
              <a:rPr lang="en-US" dirty="0" smtClean="0">
                <a:solidFill>
                  <a:srgbClr val="FF0000"/>
                </a:solidFill>
                <a:latin typeface="Tahoma" pitchFamily="34" charset="0"/>
                <a:ea typeface="Tahoma" pitchFamily="34" charset="0"/>
                <a:cs typeface="Tahoma" pitchFamily="34" charset="0"/>
              </a:rPr>
              <a:t>NO</a:t>
            </a:r>
            <a:r>
              <a:rPr lang="en-US" dirty="0" smtClean="0">
                <a:latin typeface="Tahoma" pitchFamily="34" charset="0"/>
                <a:ea typeface="Tahoma" pitchFamily="34" charset="0"/>
                <a:cs typeface="Tahoma" pitchFamily="34" charset="0"/>
              </a:rPr>
              <a:t> need to be registered with the SEC</a:t>
            </a:r>
          </a:p>
          <a:p>
            <a:r>
              <a:rPr lang="en-US" dirty="0" smtClean="0">
                <a:latin typeface="Tahoma" pitchFamily="34" charset="0"/>
                <a:ea typeface="Tahoma" pitchFamily="34" charset="0"/>
                <a:cs typeface="Tahoma" pitchFamily="34" charset="0"/>
              </a:rPr>
              <a:t>● Making it a very cost-effective means of financing</a:t>
            </a:r>
          </a:p>
          <a:p>
            <a:r>
              <a:rPr lang="en-US" dirty="0" smtClean="0">
                <a:latin typeface="Tahoma" pitchFamily="34" charset="0"/>
                <a:ea typeface="Tahoma" pitchFamily="34" charset="0"/>
                <a:cs typeface="Tahoma" pitchFamily="34" charset="0"/>
              </a:rPr>
              <a:t>● Can only be used on current assets (inventories)</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24600" y="4267200"/>
            <a:ext cx="2057400" cy="1879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20"/>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22" name="Rectangle 21"/>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3" name="Rectangle 22"/>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6" name="Flowchart: Process 5"/>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Bankers’ Acceptance</a:t>
            </a:r>
            <a:endParaRPr lang="en-US" sz="3200" dirty="0" smtClean="0">
              <a:solidFill>
                <a:schemeClr val="tx1"/>
              </a:solidFill>
              <a:latin typeface="Tahoma" pitchFamily="34" charset="0"/>
              <a:ea typeface="Tahoma" pitchFamily="34" charset="0"/>
              <a:cs typeface="Tahoma" pitchFamily="34" charset="0"/>
            </a:endParaRPr>
          </a:p>
        </p:txBody>
      </p:sp>
      <p:sp>
        <p:nvSpPr>
          <p:cNvPr id="27" name="Rectangle 26"/>
          <p:cNvSpPr/>
          <p:nvPr/>
        </p:nvSpPr>
        <p:spPr>
          <a:xfrm>
            <a:off x="533400" y="1600200"/>
            <a:ext cx="8077200" cy="341632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A promised future payment, or time draft, which is accepted and guaranteed by a bank and drawn on a deposit at the bank. </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The banker's acceptance specifies the amount of money, the date, and the person to which the payment is due. Available in a variety of maturity dates up to a maximum of one year</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After acceptance, the draft becomes an unconditional liability of the bank.</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But the holder of the draft can sell (exchange) it for cash at a discount to a buyer who is willing to wait until the </a:t>
            </a:r>
          </a:p>
          <a:p>
            <a:r>
              <a:rPr lang="en-US" dirty="0" smtClean="0">
                <a:latin typeface="Tahoma" pitchFamily="34" charset="0"/>
                <a:ea typeface="Tahoma" pitchFamily="34" charset="0"/>
                <a:cs typeface="Tahoma" pitchFamily="34" charset="0"/>
              </a:rPr>
              <a:t>maturity date for the funds in the deposit.</a:t>
            </a:r>
            <a:endParaRPr lang="th-TH" dirty="0">
              <a:latin typeface="Tahoma" pitchFamily="34" charset="0"/>
              <a:ea typeface="Tahoma" pitchFamily="34" charset="0"/>
              <a:cs typeface="Tahoma" pitchFamily="34" charset="0"/>
            </a:endParaRP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3025" y="4487450"/>
            <a:ext cx="3533775" cy="166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Rectangle 27"/>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29" name="Rectangle 28"/>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30" name="Rectangle 29"/>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Process 14"/>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Forward-Forward Deposits</a:t>
            </a:r>
            <a:endParaRPr lang="th-TH" sz="3200" b="1" dirty="0">
              <a:solidFill>
                <a:schemeClr val="tx1"/>
              </a:solidFill>
              <a:latin typeface="Tahoma" pitchFamily="34" charset="0"/>
              <a:ea typeface="Tahoma" pitchFamily="34" charset="0"/>
              <a:cs typeface="Tahoma" pitchFamily="34" charset="0"/>
            </a:endParaRPr>
          </a:p>
        </p:txBody>
      </p:sp>
      <p:sp>
        <p:nvSpPr>
          <p:cNvPr id="6" name="Rectangle 5"/>
          <p:cNvSpPr/>
          <p:nvPr/>
        </p:nvSpPr>
        <p:spPr>
          <a:xfrm>
            <a:off x="838200" y="1752600"/>
            <a:ext cx="7467600" cy="175432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A forward -forward deposit is an arrangement by one party to place a deposit with another party at an agreed rate and date in the future for a specified period of time. </a:t>
            </a:r>
            <a:br>
              <a:rPr lang="en-US" dirty="0" smtClean="0">
                <a:latin typeface="Tahoma" pitchFamily="34" charset="0"/>
                <a:ea typeface="Tahoma" pitchFamily="34" charset="0"/>
                <a:cs typeface="Tahoma" pitchFamily="34" charset="0"/>
              </a:rPr>
            </a:br>
            <a:r>
              <a:rPr lang="en-US" dirty="0" smtClean="0">
                <a:latin typeface="Tahoma" pitchFamily="34" charset="0"/>
                <a:ea typeface="Tahoma" pitchFamily="34" charset="0"/>
                <a:cs typeface="Tahoma" pitchFamily="34" charset="0"/>
              </a:rPr>
              <a:t/>
            </a:r>
            <a:br>
              <a:rPr lang="en-US" dirty="0" smtClean="0">
                <a:latin typeface="Tahoma" pitchFamily="34" charset="0"/>
                <a:ea typeface="Tahoma" pitchFamily="34" charset="0"/>
                <a:cs typeface="Tahoma" pitchFamily="34" charset="0"/>
              </a:rPr>
            </a:br>
            <a:r>
              <a:rPr lang="en-US" dirty="0" smtClean="0">
                <a:latin typeface="Tahoma" pitchFamily="34" charset="0"/>
                <a:ea typeface="Tahoma" pitchFamily="34" charset="0"/>
                <a:cs typeface="Tahoma" pitchFamily="34" charset="0"/>
              </a:rPr>
              <a:t>The deposit commences in the future and matures at an even further date in the future</a:t>
            </a:r>
            <a:endParaRPr lang="th-TH" dirty="0">
              <a:latin typeface="Tahoma" pitchFamily="34" charset="0"/>
              <a:ea typeface="Tahoma" pitchFamily="34" charset="0"/>
              <a:cs typeface="Tahoma" pitchFamily="34" charset="0"/>
            </a:endParaRPr>
          </a:p>
        </p:txBody>
      </p:sp>
      <p:sp>
        <p:nvSpPr>
          <p:cNvPr id="16" name="TextBox 1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Derivative products</a:t>
            </a:r>
            <a:endParaRPr lang="en-US" dirty="0">
              <a:latin typeface="Copperplate Gothic Bold" pitchFamily="34" charset="0"/>
            </a:endParaRPr>
          </a:p>
        </p:txBody>
      </p:sp>
      <p:sp>
        <p:nvSpPr>
          <p:cNvPr id="17" name="Rectangle 16"/>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8" name="Rectangle 17"/>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9" name="Rectangle 18"/>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1828800"/>
            <a:ext cx="8077200" cy="378565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sz="1600" dirty="0" smtClean="0">
                <a:latin typeface="Tahoma" pitchFamily="34" charset="0"/>
                <a:ea typeface="Tahoma" pitchFamily="34" charset="0"/>
                <a:cs typeface="Tahoma" pitchFamily="34" charset="0"/>
              </a:rPr>
              <a:t>A structured deposit combines a deposit with an investment product. The return on a structured deposit depends on the performance of an underlying financial asset, product or benchmark. </a:t>
            </a:r>
          </a:p>
          <a:p>
            <a:endParaRPr lang="en-US" sz="1600" dirty="0" smtClean="0">
              <a:latin typeface="Tahoma" pitchFamily="34" charset="0"/>
              <a:ea typeface="Tahoma" pitchFamily="34" charset="0"/>
              <a:cs typeface="Tahoma" pitchFamily="34" charset="0"/>
            </a:endParaRPr>
          </a:p>
          <a:p>
            <a:r>
              <a:rPr lang="en-US" sz="1600" dirty="0" smtClean="0">
                <a:latin typeface="Tahoma" pitchFamily="34" charset="0"/>
                <a:ea typeface="Tahoma" pitchFamily="34" charset="0"/>
                <a:cs typeface="Tahoma" pitchFamily="34" charset="0"/>
              </a:rPr>
              <a:t>A structured deposit is different from a fixed deposit. Structured deposits may provide the potential for higher returns compared to fixed deposits, but you take on more risks when you buy a structured deposit, including the risk that you receive returns that are lower than expected. </a:t>
            </a:r>
            <a:br>
              <a:rPr lang="en-US" sz="1600" dirty="0" smtClean="0">
                <a:latin typeface="Tahoma" pitchFamily="34" charset="0"/>
                <a:ea typeface="Tahoma" pitchFamily="34" charset="0"/>
                <a:cs typeface="Tahoma" pitchFamily="34" charset="0"/>
              </a:rPr>
            </a:br>
            <a:r>
              <a:rPr lang="en-US" sz="1600" dirty="0" smtClean="0">
                <a:latin typeface="Tahoma" pitchFamily="34" charset="0"/>
                <a:ea typeface="Tahoma" pitchFamily="34" charset="0"/>
                <a:cs typeface="Tahoma" pitchFamily="34" charset="0"/>
              </a:rPr>
              <a:t/>
            </a:r>
            <a:br>
              <a:rPr lang="en-US" sz="1600" dirty="0" smtClean="0">
                <a:latin typeface="Tahoma" pitchFamily="34" charset="0"/>
                <a:ea typeface="Tahoma" pitchFamily="34" charset="0"/>
                <a:cs typeface="Tahoma" pitchFamily="34" charset="0"/>
              </a:rPr>
            </a:br>
            <a:r>
              <a:rPr lang="en-US" sz="1600" dirty="0" smtClean="0">
                <a:latin typeface="Tahoma" pitchFamily="34" charset="0"/>
                <a:ea typeface="Tahoma" pitchFamily="34" charset="0"/>
                <a:cs typeface="Tahoma" pitchFamily="34" charset="0"/>
              </a:rPr>
              <a:t>At maturity, you will receive the principal amount of the structured deposit. </a:t>
            </a:r>
          </a:p>
          <a:p>
            <a:r>
              <a:rPr lang="en-US" sz="1600" dirty="0" smtClean="0">
                <a:latin typeface="Tahoma" pitchFamily="34" charset="0"/>
                <a:ea typeface="Tahoma" pitchFamily="34" charset="0"/>
                <a:cs typeface="Tahoma" pitchFamily="34" charset="0"/>
              </a:rPr>
              <a:t>The return of the principal and any returns is subject to the credit risk of the bank holding the deposit. </a:t>
            </a:r>
          </a:p>
          <a:p>
            <a:endParaRPr lang="en-US" sz="1600" dirty="0" smtClean="0">
              <a:latin typeface="Tahoma" pitchFamily="34" charset="0"/>
              <a:ea typeface="Tahoma" pitchFamily="34" charset="0"/>
              <a:cs typeface="Tahoma" pitchFamily="34" charset="0"/>
            </a:endParaRPr>
          </a:p>
          <a:p>
            <a:r>
              <a:rPr lang="en-US" sz="1600" dirty="0" smtClean="0">
                <a:latin typeface="Tahoma" pitchFamily="34" charset="0"/>
                <a:ea typeface="Tahoma" pitchFamily="34" charset="0"/>
                <a:cs typeface="Tahoma" pitchFamily="34" charset="0"/>
              </a:rPr>
              <a:t>If the deposit is withdrawn early, you may not receive 100% of the money invested back.</a:t>
            </a:r>
            <a:endParaRPr lang="en-US" sz="1600" dirty="0">
              <a:latin typeface="Tahoma" pitchFamily="34" charset="0"/>
              <a:ea typeface="Tahoma" pitchFamily="34" charset="0"/>
              <a:cs typeface="Tahoma" pitchFamily="34" charset="0"/>
            </a:endParaRPr>
          </a:p>
        </p:txBody>
      </p:sp>
      <p:sp>
        <p:nvSpPr>
          <p:cNvPr id="17" name="TextBox 16"/>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Derivative products</a:t>
            </a:r>
            <a:endParaRPr lang="en-US" dirty="0">
              <a:latin typeface="Copperplate Gothic Bold" pitchFamily="34" charset="0"/>
            </a:endParaRPr>
          </a:p>
        </p:txBody>
      </p:sp>
      <p:sp>
        <p:nvSpPr>
          <p:cNvPr id="18" name="Flowchart: Process 17"/>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Structured deposits</a:t>
            </a:r>
            <a:endParaRPr lang="th-TH" sz="3200" b="1" dirty="0">
              <a:solidFill>
                <a:schemeClr val="tx1"/>
              </a:solidFill>
              <a:latin typeface="Tahoma" pitchFamily="34" charset="0"/>
              <a:ea typeface="Tahoma" pitchFamily="34" charset="0"/>
              <a:cs typeface="Tahoma" pitchFamily="34" charset="0"/>
            </a:endParaRPr>
          </a:p>
        </p:txBody>
      </p:sp>
      <p:sp>
        <p:nvSpPr>
          <p:cNvPr id="22" name="Rectangle 21"/>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23" name="Rectangle 22"/>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4" name="Rectangle 23"/>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p:cNvSpPr/>
          <p:nvPr/>
        </p:nvSpPr>
        <p:spPr>
          <a:xfrm>
            <a:off x="381000" y="1295400"/>
            <a:ext cx="8382000" cy="5257800"/>
          </a:xfrm>
          <a:prstGeom prst="flowChartAlternateProcess">
            <a:avLst/>
          </a:prstGeom>
          <a:solidFill>
            <a:schemeClr val="accent3">
              <a:lumMod val="20000"/>
              <a:lumOff val="8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aphicFrame>
        <p:nvGraphicFramePr>
          <p:cNvPr id="9" name="Diagram 8"/>
          <p:cNvGraphicFramePr/>
          <p:nvPr>
            <p:extLst>
              <p:ext uri="{D42A27DB-BD31-4B8C-83A1-F6EECF244321}">
                <p14:modId xmlns:p14="http://schemas.microsoft.com/office/powerpoint/2010/main" val="1781679941"/>
              </p:ext>
            </p:extLst>
          </p:nvPr>
        </p:nvGraphicFramePr>
        <p:xfrm>
          <a:off x="1524000" y="2286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Flowchart: Process 9"/>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2" name="Slide Number Placeholder 11"/>
          <p:cNvSpPr>
            <a:spLocks noGrp="1"/>
          </p:cNvSpPr>
          <p:nvPr>
            <p:ph type="sldNum" sz="quarter" idx="12"/>
          </p:nvPr>
        </p:nvSpPr>
        <p:spPr/>
        <p:txBody>
          <a:bodyPr/>
          <a:lstStyle/>
          <a:p>
            <a:fld id="{19124656-F183-424F-85AE-57DD8E4BB3B5}" type="slidenum">
              <a:rPr lang="en-US" smtClean="0"/>
              <a:pPr/>
              <a:t>22</a:t>
            </a:fld>
            <a:endParaRPr lang="en-US"/>
          </a:p>
        </p:txBody>
      </p:sp>
      <p:sp>
        <p:nvSpPr>
          <p:cNvPr id="13" name="TextBox 12"/>
          <p:cNvSpPr txBox="1"/>
          <p:nvPr/>
        </p:nvSpPr>
        <p:spPr>
          <a:xfrm>
            <a:off x="685800" y="1676400"/>
            <a:ext cx="2743200" cy="646331"/>
          </a:xfrm>
          <a:prstGeom prst="rect">
            <a:avLst/>
          </a:prstGeom>
          <a:noFill/>
        </p:spPr>
        <p:txBody>
          <a:bodyPr wrap="square" rtlCol="0">
            <a:spAutoFit/>
          </a:bodyPr>
          <a:lstStyle/>
          <a:p>
            <a:r>
              <a:rPr lang="en-US" dirty="0" smtClean="0">
                <a:solidFill>
                  <a:srgbClr val="FF0000"/>
                </a:solidFill>
                <a:latin typeface="Tahoma" pitchFamily="34" charset="0"/>
                <a:ea typeface="Tahoma" pitchFamily="34" charset="0"/>
                <a:cs typeface="Tahoma" pitchFamily="34" charset="0"/>
              </a:rPr>
              <a:t>We divided the products into 3 types:</a:t>
            </a:r>
            <a:endParaRPr lang="th-TH" dirty="0">
              <a:solidFill>
                <a:srgbClr val="FF0000"/>
              </a:solidFill>
              <a:latin typeface="Tahoma" pitchFamily="34" charset="0"/>
              <a:ea typeface="Tahoma" pitchFamily="34" charset="0"/>
              <a:cs typeface="Tahoma" pitchFamily="34" charset="0"/>
            </a:endParaRPr>
          </a:p>
        </p:txBody>
      </p:sp>
      <p:sp>
        <p:nvSpPr>
          <p:cNvPr id="59" name="Flowchart: Process 8"/>
          <p:cNvSpPr/>
          <p:nvPr/>
        </p:nvSpPr>
        <p:spPr>
          <a:xfrm>
            <a:off x="0" y="1295400"/>
            <a:ext cx="9144000" cy="4876800"/>
          </a:xfrm>
          <a:prstGeom prst="flowChartProcess">
            <a:avLst/>
          </a:prstGeom>
          <a:solidFill>
            <a:schemeClr val="tx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0" name="TextBox 59"/>
          <p:cNvSpPr txBox="1"/>
          <p:nvPr/>
        </p:nvSpPr>
        <p:spPr>
          <a:xfrm>
            <a:off x="3352800" y="2297668"/>
            <a:ext cx="3733800" cy="369332"/>
          </a:xfrm>
          <a:prstGeom prst="rect">
            <a:avLst/>
          </a:prstGeom>
          <a:solidFill>
            <a:srgbClr val="FFC000"/>
          </a:solidFill>
          <a:ln>
            <a:no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TREASURY  BILLS</a:t>
            </a:r>
            <a:endParaRPr lang="th-TH" b="1" dirty="0"/>
          </a:p>
        </p:txBody>
      </p:sp>
      <p:sp>
        <p:nvSpPr>
          <p:cNvPr id="61" name="TextBox 60"/>
          <p:cNvSpPr txBox="1"/>
          <p:nvPr/>
        </p:nvSpPr>
        <p:spPr>
          <a:xfrm>
            <a:off x="5029200" y="2983468"/>
            <a:ext cx="3733800" cy="369332"/>
          </a:xfrm>
          <a:prstGeom prst="rect">
            <a:avLst/>
          </a:prstGeom>
          <a:solidFill>
            <a:srgbClr val="C5C838"/>
          </a:solidFill>
          <a:ln>
            <a:no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TREASURY BONDS</a:t>
            </a:r>
            <a:endParaRPr lang="th-TH" b="1" dirty="0"/>
          </a:p>
        </p:txBody>
      </p:sp>
      <p:sp>
        <p:nvSpPr>
          <p:cNvPr id="62" name="TextBox 61"/>
          <p:cNvSpPr txBox="1"/>
          <p:nvPr/>
        </p:nvSpPr>
        <p:spPr>
          <a:xfrm>
            <a:off x="5029200" y="4202668"/>
            <a:ext cx="3733800" cy="369332"/>
          </a:xfrm>
          <a:prstGeom prst="rect">
            <a:avLst/>
          </a:prstGeom>
          <a:solidFill>
            <a:srgbClr val="C5C838"/>
          </a:solidFill>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CORPORATE BOND</a:t>
            </a:r>
            <a:endParaRPr lang="th-TH" b="1" dirty="0"/>
          </a:p>
        </p:txBody>
      </p:sp>
      <p:grpSp>
        <p:nvGrpSpPr>
          <p:cNvPr id="64" name="Group 63"/>
          <p:cNvGrpSpPr/>
          <p:nvPr/>
        </p:nvGrpSpPr>
        <p:grpSpPr>
          <a:xfrm>
            <a:off x="838200" y="2667000"/>
            <a:ext cx="2362200" cy="2209800"/>
            <a:chOff x="2488348" y="2930101"/>
            <a:chExt cx="1119303" cy="1119303"/>
          </a:xfrm>
        </p:grpSpPr>
        <p:sp>
          <p:nvSpPr>
            <p:cNvPr id="65" name="Oval 64"/>
            <p:cNvSpPr/>
            <p:nvPr/>
          </p:nvSpPr>
          <p:spPr>
            <a:xfrm>
              <a:off x="2488348" y="2930101"/>
              <a:ext cx="1119303" cy="1119303"/>
            </a:xfrm>
            <a:prstGeom prst="ellipse">
              <a:avLst/>
            </a:prstGeom>
          </p:spPr>
          <p:style>
            <a:lnRef idx="2">
              <a:schemeClr val="lt1">
                <a:hueOff val="0"/>
                <a:satOff val="0"/>
                <a:lumOff val="0"/>
                <a:alphaOff val="0"/>
              </a:schemeClr>
            </a:lnRef>
            <a:fillRef idx="1">
              <a:schemeClr val="accent2">
                <a:hueOff val="3121013"/>
                <a:satOff val="-3893"/>
                <a:lumOff val="915"/>
                <a:alphaOff val="0"/>
              </a:schemeClr>
            </a:fillRef>
            <a:effectRef idx="0">
              <a:schemeClr val="accent2">
                <a:hueOff val="3121013"/>
                <a:satOff val="-3893"/>
                <a:lumOff val="915"/>
                <a:alphaOff val="0"/>
              </a:schemeClr>
            </a:effectRef>
            <a:fontRef idx="minor">
              <a:schemeClr val="lt1"/>
            </a:fontRef>
          </p:style>
        </p:sp>
        <p:sp>
          <p:nvSpPr>
            <p:cNvPr id="66" name="Oval 4"/>
            <p:cNvSpPr/>
            <p:nvPr/>
          </p:nvSpPr>
          <p:spPr>
            <a:xfrm>
              <a:off x="2652266" y="3094019"/>
              <a:ext cx="791467" cy="7914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2400" b="1" kern="1200" dirty="0" smtClean="0"/>
                <a:t>Financial Market (Continued)</a:t>
              </a:r>
              <a:endParaRPr lang="th-TH" sz="2400" b="1" kern="1200" dirty="0"/>
            </a:p>
          </p:txBody>
        </p:sp>
      </p:grpSp>
      <p:sp>
        <p:nvSpPr>
          <p:cNvPr id="67" name="TextBox 66"/>
          <p:cNvSpPr txBox="1"/>
          <p:nvPr/>
        </p:nvSpPr>
        <p:spPr>
          <a:xfrm>
            <a:off x="3352800" y="3593068"/>
            <a:ext cx="3733800" cy="369332"/>
          </a:xfrm>
          <a:prstGeom prst="rect">
            <a:avLst/>
          </a:prstGeom>
          <a:solidFill>
            <a:srgbClr val="FFC000"/>
          </a:solidFill>
          <a:ln>
            <a:no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PROMISSORY NOTES</a:t>
            </a:r>
            <a:endParaRPr lang="th-TH" b="1" dirty="0"/>
          </a:p>
        </p:txBody>
      </p:sp>
      <p:sp>
        <p:nvSpPr>
          <p:cNvPr id="68" name="TextBox 67"/>
          <p:cNvSpPr txBox="1"/>
          <p:nvPr/>
        </p:nvSpPr>
        <p:spPr>
          <a:xfrm>
            <a:off x="3352800" y="4812268"/>
            <a:ext cx="3733800" cy="369332"/>
          </a:xfrm>
          <a:prstGeom prst="rect">
            <a:avLst/>
          </a:prstGeom>
          <a:solidFill>
            <a:srgbClr val="FFC000"/>
          </a:solidFill>
          <a:ln>
            <a:no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CREDIT LINKED NOTES</a:t>
            </a:r>
            <a:endParaRPr lang="th-TH" b="1" dirty="0"/>
          </a:p>
        </p:txBody>
      </p:sp>
      <p:sp>
        <p:nvSpPr>
          <p:cNvPr id="69" name="TextBox 68"/>
          <p:cNvSpPr txBox="1"/>
          <p:nvPr/>
        </p:nvSpPr>
        <p:spPr>
          <a:xfrm>
            <a:off x="5029200" y="5421868"/>
            <a:ext cx="3733800" cy="369332"/>
          </a:xfrm>
          <a:prstGeom prst="rect">
            <a:avLst/>
          </a:prstGeom>
          <a:solidFill>
            <a:srgbClr val="C5C838"/>
          </a:solidFill>
          <a:ln>
            <a:no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US" b="1" dirty="0" smtClean="0"/>
              <a:t>STRUCTURED NOTES</a:t>
            </a:r>
            <a:endParaRPr lang="th-TH" b="1" dirty="0"/>
          </a:p>
        </p:txBody>
      </p:sp>
    </p:spTree>
    <p:extLst>
      <p:ext uri="{BB962C8B-B14F-4D97-AF65-F5344CB8AC3E}">
        <p14:creationId xmlns:p14="http://schemas.microsoft.com/office/powerpoint/2010/main" val="29341148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90600" y="1905000"/>
            <a:ext cx="7239000" cy="147732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A financial instrument that contains </a:t>
            </a:r>
            <a:r>
              <a:rPr lang="en-US" b="1" dirty="0" smtClean="0">
                <a:solidFill>
                  <a:srgbClr val="FF0000"/>
                </a:solidFill>
                <a:latin typeface="Tahoma" pitchFamily="34" charset="0"/>
                <a:ea typeface="Tahoma" pitchFamily="34" charset="0"/>
                <a:cs typeface="Tahoma" pitchFamily="34" charset="0"/>
              </a:rPr>
              <a:t>a written promise</a:t>
            </a:r>
            <a:r>
              <a:rPr lang="en-US" dirty="0" smtClean="0">
                <a:latin typeface="Tahoma" pitchFamily="34" charset="0"/>
                <a:ea typeface="Tahoma" pitchFamily="34" charset="0"/>
                <a:cs typeface="Tahoma" pitchFamily="34" charset="0"/>
              </a:rPr>
              <a:t> by one party to pay another party a definite sum of money either on demand or at a specified future date. A promissory note typically contains all the terms such as the amount, interest rate, maturity date, date and place of issuance, and issuer's signature. </a:t>
            </a:r>
            <a:endParaRPr lang="th-TH" dirty="0">
              <a:latin typeface="Tahoma" pitchFamily="34" charset="0"/>
              <a:ea typeface="Tahoma" pitchFamily="34" charset="0"/>
              <a:cs typeface="Tahoma" pitchFamily="34" charset="0"/>
            </a:endParaRPr>
          </a:p>
        </p:txBody>
      </p:sp>
      <p:sp>
        <p:nvSpPr>
          <p:cNvPr id="6" name="TextBox 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17" name="Flowchart: Process 16"/>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Promissory Notes</a:t>
            </a:r>
            <a:endParaRPr lang="en-US" sz="3200" dirty="0" smtClean="0">
              <a:solidFill>
                <a:schemeClr val="tx1"/>
              </a:solidFill>
              <a:latin typeface="Tahoma" pitchFamily="34" charset="0"/>
              <a:ea typeface="Tahoma" pitchFamily="34" charset="0"/>
              <a:cs typeface="Tahoma" pitchFamily="34" charset="0"/>
            </a:endParaRPr>
          </a:p>
        </p:txBody>
      </p:sp>
      <p:sp>
        <p:nvSpPr>
          <p:cNvPr id="18" name="Rectangle 17"/>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9" name="Rectangle 18"/>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0" name="Rectangle 19"/>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17" name="Flowchart: Process 16"/>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Promissory Notes</a:t>
            </a:r>
            <a:endParaRPr lang="en-US" sz="3200" dirty="0" smtClean="0">
              <a:solidFill>
                <a:schemeClr val="tx1"/>
              </a:solidFill>
              <a:latin typeface="Tahoma" pitchFamily="34" charset="0"/>
              <a:ea typeface="Tahoma" pitchFamily="34" charset="0"/>
              <a:cs typeface="Tahoma" pitchFamily="34" charset="0"/>
            </a:endParaRPr>
          </a:p>
        </p:txBody>
      </p:sp>
      <p:sp>
        <p:nvSpPr>
          <p:cNvPr id="18" name="Rectangle 17"/>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9" name="Rectangle 18"/>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0" name="Rectangle 19"/>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pic>
        <p:nvPicPr>
          <p:cNvPr id="8" name="Picture 7"/>
          <p:cNvPicPr>
            <a:picLocks noChangeAspect="1"/>
          </p:cNvPicPr>
          <p:nvPr/>
        </p:nvPicPr>
        <p:blipFill>
          <a:blip r:embed="rId2" cstate="print"/>
          <a:stretch>
            <a:fillRect/>
          </a:stretch>
        </p:blipFill>
        <p:spPr>
          <a:xfrm>
            <a:off x="591510" y="1676400"/>
            <a:ext cx="7960980" cy="4102225"/>
          </a:xfrm>
          <a:prstGeom prst="rect">
            <a:avLst/>
          </a:prstGeom>
        </p:spPr>
      </p:pic>
    </p:spTree>
    <p:extLst>
      <p:ext uri="{BB962C8B-B14F-4D97-AF65-F5344CB8AC3E}">
        <p14:creationId xmlns:p14="http://schemas.microsoft.com/office/powerpoint/2010/main" val="34029691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0" y="1828800"/>
            <a:ext cx="7620000" cy="258532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It is a short-term debt obligation backed by the U.S. government with a maturity of </a:t>
            </a:r>
            <a:r>
              <a:rPr lang="en-US" b="1" dirty="0" smtClean="0">
                <a:solidFill>
                  <a:srgbClr val="FF0000"/>
                </a:solidFill>
                <a:latin typeface="Tahoma" pitchFamily="34" charset="0"/>
                <a:ea typeface="Tahoma" pitchFamily="34" charset="0"/>
                <a:cs typeface="Tahoma" pitchFamily="34" charset="0"/>
              </a:rPr>
              <a:t>less than one year. </a:t>
            </a:r>
            <a:r>
              <a:rPr lang="en-US" dirty="0" smtClean="0">
                <a:latin typeface="Tahoma" pitchFamily="34" charset="0"/>
                <a:ea typeface="Tahoma" pitchFamily="34" charset="0"/>
                <a:cs typeface="Tahoma" pitchFamily="34" charset="0"/>
              </a:rPr>
              <a:t>T-bills are sold in denominations of $1,000 up to a maximum purchase of $5 million and commonly have maturities of one month, three months or six months.</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T-bills are issued through a competitive bidding process </a:t>
            </a:r>
            <a:r>
              <a:rPr lang="en-US" b="1" dirty="0" smtClean="0">
                <a:solidFill>
                  <a:srgbClr val="FF0000"/>
                </a:solidFill>
                <a:latin typeface="Tahoma" pitchFamily="34" charset="0"/>
                <a:ea typeface="Tahoma" pitchFamily="34" charset="0"/>
                <a:cs typeface="Tahoma" pitchFamily="34" charset="0"/>
              </a:rPr>
              <a:t>at a discount from par</a:t>
            </a:r>
            <a:r>
              <a:rPr lang="en-US" dirty="0" smtClean="0">
                <a:latin typeface="Tahoma" pitchFamily="34" charset="0"/>
                <a:ea typeface="Tahoma" pitchFamily="34" charset="0"/>
                <a:cs typeface="Tahoma" pitchFamily="34" charset="0"/>
              </a:rPr>
              <a:t>, which means that rather than paying fixed interest payments like conventional bonds, the appreciation of the bond provides the return to the holder.</a:t>
            </a:r>
            <a:endParaRPr lang="th-TH" dirty="0"/>
          </a:p>
        </p:txBody>
      </p:sp>
      <p:sp>
        <p:nvSpPr>
          <p:cNvPr id="7" name="TextBox 6"/>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8" name="Flowchart: Process 7"/>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Treasury Bill (T-Bill)</a:t>
            </a:r>
            <a:endParaRPr lang="en-US" sz="3200" dirty="0" smtClean="0">
              <a:solidFill>
                <a:schemeClr val="tx1"/>
              </a:solidFill>
              <a:latin typeface="Tahoma" pitchFamily="34" charset="0"/>
              <a:ea typeface="Tahoma" pitchFamily="34" charset="0"/>
              <a:cs typeface="Tahoma" pitchFamily="34" charset="0"/>
            </a:endParaRPr>
          </a:p>
        </p:txBody>
      </p:sp>
      <p:pic>
        <p:nvPicPr>
          <p:cNvPr id="7170" name="Picture 2" descr="https://encrypted-tbn2.gstatic.com/images?q=tbn:ANd9GcSlkD7N5f35R6IgpRcEGZXVa5CQ4ezks67L3w9I-Ckzz62jRHaNJESwoFk">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4572000"/>
            <a:ext cx="1685925" cy="146375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7" name="Rectangle 16"/>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8" name="Rectangle 17"/>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p:cNvSpPr/>
          <p:nvPr/>
        </p:nvSpPr>
        <p:spPr>
          <a:xfrm>
            <a:off x="925286" y="2971800"/>
            <a:ext cx="7543800" cy="2819400"/>
          </a:xfrm>
          <a:prstGeom prst="flowChartAlternateProcess">
            <a:avLst/>
          </a:prstGeom>
          <a:solidFill>
            <a:schemeClr val="accent5">
              <a:lumMod val="20000"/>
              <a:lumOff val="80000"/>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latin typeface="Tahoma" pitchFamily="34" charset="0"/>
                <a:cs typeface="Tahoma" pitchFamily="34" charset="0"/>
              </a:rPr>
              <a:t>● Pure Borrowers</a:t>
            </a:r>
          </a:p>
          <a:p>
            <a:r>
              <a:rPr lang="en-US" sz="1600" dirty="0">
                <a:solidFill>
                  <a:schemeClr val="tx1"/>
                </a:solidFill>
                <a:latin typeface="Tahoma" pitchFamily="34" charset="0"/>
                <a:cs typeface="Tahoma" pitchFamily="34" charset="0"/>
              </a:rPr>
              <a:t> </a:t>
            </a:r>
            <a:r>
              <a:rPr lang="en-US" sz="1600" dirty="0" smtClean="0">
                <a:solidFill>
                  <a:schemeClr val="tx1"/>
                </a:solidFill>
                <a:latin typeface="Tahoma" pitchFamily="34" charset="0"/>
                <a:cs typeface="Tahoma" pitchFamily="34" charset="0"/>
              </a:rPr>
              <a:t>- Government</a:t>
            </a:r>
            <a:br>
              <a:rPr lang="en-US" sz="1600" dirty="0" smtClean="0">
                <a:solidFill>
                  <a:schemeClr val="tx1"/>
                </a:solidFill>
                <a:latin typeface="Tahoma" pitchFamily="34" charset="0"/>
                <a:cs typeface="Tahoma" pitchFamily="34" charset="0"/>
              </a:rPr>
            </a:br>
            <a:r>
              <a:rPr lang="en-US" sz="1600" dirty="0" smtClean="0">
                <a:solidFill>
                  <a:schemeClr val="tx1"/>
                </a:solidFill>
                <a:latin typeface="Tahoma" pitchFamily="34" charset="0"/>
                <a:cs typeface="Tahoma" pitchFamily="34" charset="0"/>
              </a:rPr>
              <a:t> - Public Sector Undertakings</a:t>
            </a:r>
          </a:p>
          <a:p>
            <a:endParaRPr lang="en-US" sz="1600" dirty="0">
              <a:solidFill>
                <a:schemeClr val="tx1"/>
              </a:solidFill>
            </a:endParaRPr>
          </a:p>
        </p:txBody>
      </p:sp>
      <p:sp>
        <p:nvSpPr>
          <p:cNvPr id="13" name="Flowchart: Process 12"/>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4" name="TextBox 13"/>
          <p:cNvSpPr txBox="1"/>
          <p:nvPr/>
        </p:nvSpPr>
        <p:spPr>
          <a:xfrm>
            <a:off x="1066800" y="3048000"/>
            <a:ext cx="6716486" cy="369332"/>
          </a:xfrm>
          <a:prstGeom prst="rect">
            <a:avLst/>
          </a:prstGeom>
          <a:noFill/>
        </p:spPr>
        <p:txBody>
          <a:bodyPr wrap="square" rtlCol="0">
            <a:spAutoFit/>
          </a:bodyPr>
          <a:lstStyle/>
          <a:p>
            <a:r>
              <a:rPr lang="en-US" b="1" dirty="0" smtClean="0">
                <a:latin typeface="Tahoma" pitchFamily="34" charset="0"/>
                <a:cs typeface="Tahoma" pitchFamily="34" charset="0"/>
              </a:rPr>
              <a:t>Players in Capital Markets :</a:t>
            </a:r>
            <a:endParaRPr lang="en-US" b="1" dirty="0">
              <a:latin typeface="Tahoma" pitchFamily="34" charset="0"/>
              <a:cs typeface="Tahoma" pitchFamily="34" charset="0"/>
            </a:endParaRPr>
          </a:p>
        </p:txBody>
      </p:sp>
      <p:sp>
        <p:nvSpPr>
          <p:cNvPr id="15" name="TextBox 14"/>
          <p:cNvSpPr txBox="1"/>
          <p:nvPr/>
        </p:nvSpPr>
        <p:spPr>
          <a:xfrm>
            <a:off x="4659086" y="3076616"/>
            <a:ext cx="3733800" cy="2154436"/>
          </a:xfrm>
          <a:prstGeom prst="rect">
            <a:avLst/>
          </a:prstGeom>
          <a:noFill/>
        </p:spPr>
        <p:txBody>
          <a:bodyPr wrap="square" rtlCol="0">
            <a:spAutoFit/>
          </a:bodyPr>
          <a:lstStyle/>
          <a:p>
            <a:endParaRPr lang="en-US" dirty="0" smtClean="0">
              <a:latin typeface="Tahoma" pitchFamily="34" charset="0"/>
              <a:cs typeface="Tahoma" pitchFamily="34" charset="0"/>
            </a:endParaRPr>
          </a:p>
          <a:p>
            <a:endParaRPr lang="en-US" dirty="0">
              <a:latin typeface="Tahoma" pitchFamily="34" charset="0"/>
              <a:cs typeface="Tahoma" pitchFamily="34" charset="0"/>
            </a:endParaRPr>
          </a:p>
          <a:p>
            <a:r>
              <a:rPr lang="en-US" dirty="0" smtClean="0">
                <a:latin typeface="Tahoma" pitchFamily="34" charset="0"/>
                <a:cs typeface="Tahoma" pitchFamily="34" charset="0"/>
              </a:rPr>
              <a:t>● Pure Investors</a:t>
            </a:r>
          </a:p>
          <a:p>
            <a:r>
              <a:rPr lang="en-US" sz="1600" dirty="0" smtClean="0">
                <a:latin typeface="Tahoma" pitchFamily="34" charset="0"/>
                <a:cs typeface="Tahoma" pitchFamily="34" charset="0"/>
              </a:rPr>
              <a:t> - Insurance Companies</a:t>
            </a:r>
            <a:br>
              <a:rPr lang="en-US" sz="1600" dirty="0" smtClean="0">
                <a:latin typeface="Tahoma" pitchFamily="34" charset="0"/>
                <a:cs typeface="Tahoma" pitchFamily="34" charset="0"/>
              </a:rPr>
            </a:br>
            <a:r>
              <a:rPr lang="en-US" sz="1600" dirty="0" smtClean="0">
                <a:latin typeface="Tahoma" pitchFamily="34" charset="0"/>
                <a:cs typeface="Tahoma" pitchFamily="34" charset="0"/>
              </a:rPr>
              <a:t> - Mutual Funds</a:t>
            </a:r>
            <a:br>
              <a:rPr lang="en-US" sz="1600" dirty="0" smtClean="0">
                <a:latin typeface="Tahoma" pitchFamily="34" charset="0"/>
                <a:cs typeface="Tahoma" pitchFamily="34" charset="0"/>
              </a:rPr>
            </a:br>
            <a:r>
              <a:rPr lang="en-US" sz="1600" dirty="0" smtClean="0">
                <a:latin typeface="Tahoma" pitchFamily="34" charset="0"/>
                <a:cs typeface="Tahoma" pitchFamily="34" charset="0"/>
              </a:rPr>
              <a:t> - Provident Funds</a:t>
            </a:r>
            <a:br>
              <a:rPr lang="en-US" sz="1600" dirty="0" smtClean="0">
                <a:latin typeface="Tahoma" pitchFamily="34" charset="0"/>
                <a:cs typeface="Tahoma" pitchFamily="34" charset="0"/>
              </a:rPr>
            </a:br>
            <a:r>
              <a:rPr lang="en-US" sz="1600" dirty="0" smtClean="0">
                <a:latin typeface="Tahoma" pitchFamily="34" charset="0"/>
                <a:cs typeface="Tahoma" pitchFamily="34" charset="0"/>
              </a:rPr>
              <a:t> - Pension Funds</a:t>
            </a:r>
            <a:br>
              <a:rPr lang="en-US" sz="1600" dirty="0" smtClean="0">
                <a:latin typeface="Tahoma" pitchFamily="34" charset="0"/>
                <a:cs typeface="Tahoma" pitchFamily="34" charset="0"/>
              </a:rPr>
            </a:br>
            <a:r>
              <a:rPr lang="en-US" sz="1600" dirty="0" smtClean="0">
                <a:latin typeface="Tahoma" pitchFamily="34" charset="0"/>
                <a:cs typeface="Tahoma" pitchFamily="34" charset="0"/>
              </a:rPr>
              <a:t> - Retailed Investors</a:t>
            </a:r>
            <a:endParaRPr lang="en-US" sz="1600" dirty="0">
              <a:latin typeface="Tahoma" pitchFamily="34" charset="0"/>
              <a:cs typeface="Tahoma" pitchFamily="34" charset="0"/>
            </a:endParaRPr>
          </a:p>
        </p:txBody>
      </p:sp>
      <p:sp>
        <p:nvSpPr>
          <p:cNvPr id="16" name="Rectangle 15"/>
          <p:cNvSpPr/>
          <p:nvPr/>
        </p:nvSpPr>
        <p:spPr>
          <a:xfrm>
            <a:off x="903514" y="1156461"/>
            <a:ext cx="7565571" cy="923330"/>
          </a:xfrm>
          <a:prstGeom prst="rect">
            <a:avLst/>
          </a:prstGeom>
        </p:spPr>
        <p:txBody>
          <a:bodyPr wrap="square">
            <a:spAutoFit/>
          </a:bodyPr>
          <a:lstStyle/>
          <a:p>
            <a:r>
              <a:rPr lang="en-US" dirty="0">
                <a:latin typeface="Tahoma" pitchFamily="34" charset="0"/>
                <a:cs typeface="Tahoma" pitchFamily="34" charset="0"/>
              </a:rPr>
              <a:t>The </a:t>
            </a:r>
            <a:r>
              <a:rPr lang="en-US" b="1" dirty="0" smtClean="0">
                <a:solidFill>
                  <a:srgbClr val="FF0000"/>
                </a:solidFill>
                <a:latin typeface="Tahoma" pitchFamily="34" charset="0"/>
                <a:cs typeface="Tahoma" pitchFamily="34" charset="0"/>
              </a:rPr>
              <a:t>capital </a:t>
            </a:r>
            <a:r>
              <a:rPr lang="en-US" b="1" dirty="0">
                <a:solidFill>
                  <a:srgbClr val="FF0000"/>
                </a:solidFill>
                <a:latin typeface="Tahoma" pitchFamily="34" charset="0"/>
                <a:cs typeface="Tahoma" pitchFamily="34" charset="0"/>
              </a:rPr>
              <a:t>markets</a:t>
            </a:r>
            <a:r>
              <a:rPr lang="en-US" dirty="0">
                <a:latin typeface="Tahoma" pitchFamily="34" charset="0"/>
                <a:cs typeface="Tahoma" pitchFamily="34" charset="0"/>
              </a:rPr>
              <a:t> are used for the raising of long term finance, such as the purchase of shares, or for loans that are not expected to be fully paid back for at least a year.</a:t>
            </a:r>
          </a:p>
        </p:txBody>
      </p:sp>
      <p:sp>
        <p:nvSpPr>
          <p:cNvPr id="25" name="Rectangle 24"/>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26" name="Rectangle 25"/>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7" name="Rectangle 26"/>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extLst>
      <p:ext uri="{BB962C8B-B14F-4D97-AF65-F5344CB8AC3E}">
        <p14:creationId xmlns:p14="http://schemas.microsoft.com/office/powerpoint/2010/main" val="24766325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8200" y="1981200"/>
            <a:ext cx="7391400" cy="175432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
            </a:r>
            <a:br>
              <a:rPr lang="en-US" dirty="0" smtClean="0">
                <a:latin typeface="Tahoma" pitchFamily="34" charset="0"/>
                <a:ea typeface="Tahoma" pitchFamily="34" charset="0"/>
                <a:cs typeface="Tahoma" pitchFamily="34" charset="0"/>
              </a:rPr>
            </a:br>
            <a:r>
              <a:rPr lang="en-US" dirty="0" smtClean="0">
                <a:latin typeface="Tahoma" pitchFamily="34" charset="0"/>
                <a:ea typeface="Tahoma" pitchFamily="34" charset="0"/>
                <a:cs typeface="Tahoma" pitchFamily="34" charset="0"/>
              </a:rPr>
              <a:t>It’s a marketable, fixed-interest U.S. government debt security with a maturity of </a:t>
            </a:r>
            <a:r>
              <a:rPr lang="en-US" b="1" dirty="0" smtClean="0">
                <a:solidFill>
                  <a:srgbClr val="FF0000"/>
                </a:solidFill>
                <a:latin typeface="Tahoma" pitchFamily="34" charset="0"/>
                <a:ea typeface="Tahoma" pitchFamily="34" charset="0"/>
                <a:cs typeface="Tahoma" pitchFamily="34" charset="0"/>
              </a:rPr>
              <a:t>more than 10 years</a:t>
            </a:r>
            <a:r>
              <a:rPr lang="en-US" dirty="0" smtClean="0">
                <a:latin typeface="Tahoma" pitchFamily="34" charset="0"/>
                <a:ea typeface="Tahoma" pitchFamily="34" charset="0"/>
                <a:cs typeface="Tahoma" pitchFamily="34" charset="0"/>
              </a:rPr>
              <a:t>. Treasury bonds make interest payments semi-annually and the income that holders receive is only taxed at the federal level. </a:t>
            </a:r>
            <a:br>
              <a:rPr lang="en-US" dirty="0" smtClean="0">
                <a:latin typeface="Tahoma" pitchFamily="34" charset="0"/>
                <a:ea typeface="Tahoma" pitchFamily="34" charset="0"/>
                <a:cs typeface="Tahoma" pitchFamily="34" charset="0"/>
              </a:rPr>
            </a:br>
            <a:endParaRPr lang="th-TH" dirty="0">
              <a:latin typeface="Tahoma" pitchFamily="34" charset="0"/>
              <a:ea typeface="Tahoma" pitchFamily="34" charset="0"/>
              <a:cs typeface="Tahoma" pitchFamily="34" charset="0"/>
            </a:endParaRPr>
          </a:p>
        </p:txBody>
      </p:sp>
      <p:sp>
        <p:nvSpPr>
          <p:cNvPr id="6" name="TextBox 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7" name="Flowchart: Process 6"/>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Treasury Bond (T-Bond)</a:t>
            </a:r>
            <a:endParaRPr lang="en-US" sz="3200" dirty="0" smtClean="0">
              <a:solidFill>
                <a:schemeClr val="tx1"/>
              </a:solidFill>
              <a:latin typeface="Tahoma" pitchFamily="34" charset="0"/>
              <a:ea typeface="Tahoma" pitchFamily="34" charset="0"/>
              <a:cs typeface="Tahoma" pitchFamily="34" charset="0"/>
            </a:endParaRPr>
          </a:p>
        </p:txBody>
      </p:sp>
      <p:pic>
        <p:nvPicPr>
          <p:cNvPr id="8194" name="Picture 2" descr="https://encrypted-tbn3.gstatic.com/images?q=tbn:ANd9GcQjPvlxneqwbzeA8rb8LpDp-7zqWkHAzKMeIAQ-diuarP3Rbj_BIj5bM4Tr">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3962400"/>
            <a:ext cx="1480457" cy="111034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SAj7Z10XHNHVHiyU5cPTIOnNM0-qwnZs7wv8W7ieOQasCSpmXjI_hyO0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14600" y="3962400"/>
            <a:ext cx="1542222" cy="10668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7" name="Rectangle 16"/>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8" name="Rectangle 17"/>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lowchart: Process 16"/>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Corporate Bond</a:t>
            </a:r>
            <a:endParaRPr lang="en-US" sz="3200" dirty="0" smtClean="0">
              <a:solidFill>
                <a:schemeClr val="tx1"/>
              </a:solidFill>
              <a:latin typeface="Tahoma" pitchFamily="34" charset="0"/>
              <a:ea typeface="Tahoma" pitchFamily="34" charset="0"/>
              <a:cs typeface="Tahoma" pitchFamily="34" charset="0"/>
            </a:endParaRPr>
          </a:p>
        </p:txBody>
      </p:sp>
      <p:sp>
        <p:nvSpPr>
          <p:cNvPr id="4" name="Slide Number Placeholder 3"/>
          <p:cNvSpPr>
            <a:spLocks noGrp="1"/>
          </p:cNvSpPr>
          <p:nvPr>
            <p:ph type="sldNum" sz="quarter" idx="12"/>
          </p:nvPr>
        </p:nvSpPr>
        <p:spPr/>
        <p:txBody>
          <a:bodyPr/>
          <a:lstStyle/>
          <a:p>
            <a:fld id="{19124656-F183-424F-85AE-57DD8E4BB3B5}" type="slidenum">
              <a:rPr lang="en-US" smtClean="0"/>
              <a:pPr/>
              <a:t>28</a:t>
            </a:fld>
            <a:endParaRPr lang="en-US"/>
          </a:p>
        </p:txBody>
      </p:sp>
      <p:sp>
        <p:nvSpPr>
          <p:cNvPr id="5" name="Rectangle 4"/>
          <p:cNvSpPr/>
          <p:nvPr/>
        </p:nvSpPr>
        <p:spPr>
          <a:xfrm>
            <a:off x="990600" y="1600200"/>
            <a:ext cx="7239000" cy="341632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t/>
            </a:r>
            <a:br>
              <a:rPr lang="en-US" dirty="0" smtClean="0"/>
            </a:br>
            <a:r>
              <a:rPr lang="en-US" dirty="0" smtClean="0">
                <a:latin typeface="Tahoma" pitchFamily="34" charset="0"/>
                <a:ea typeface="Tahoma" pitchFamily="34" charset="0"/>
                <a:cs typeface="Tahoma" pitchFamily="34" charset="0"/>
              </a:rPr>
              <a:t>A </a:t>
            </a:r>
            <a:r>
              <a:rPr lang="en-US" b="1" dirty="0" smtClean="0">
                <a:solidFill>
                  <a:srgbClr val="FF0000"/>
                </a:solidFill>
                <a:latin typeface="Tahoma" pitchFamily="34" charset="0"/>
                <a:ea typeface="Tahoma" pitchFamily="34" charset="0"/>
                <a:cs typeface="Tahoma" pitchFamily="34" charset="0"/>
              </a:rPr>
              <a:t>debt security </a:t>
            </a:r>
            <a:r>
              <a:rPr lang="en-US" dirty="0" smtClean="0">
                <a:latin typeface="Tahoma" pitchFamily="34" charset="0"/>
                <a:ea typeface="Tahoma" pitchFamily="34" charset="0"/>
                <a:cs typeface="Tahoma" pitchFamily="34" charset="0"/>
              </a:rPr>
              <a:t>issued by a corporation and sold to investors. The backing for the bond is usually the payment ability of the company, which is typically </a:t>
            </a:r>
            <a:r>
              <a:rPr lang="en-US" b="1" dirty="0" smtClean="0">
                <a:solidFill>
                  <a:srgbClr val="FF0000"/>
                </a:solidFill>
                <a:latin typeface="Tahoma" pitchFamily="34" charset="0"/>
                <a:ea typeface="Tahoma" pitchFamily="34" charset="0"/>
                <a:cs typeface="Tahoma" pitchFamily="34" charset="0"/>
              </a:rPr>
              <a:t>money to be earned from future operations</a:t>
            </a:r>
            <a:r>
              <a:rPr lang="en-US" dirty="0" smtClean="0">
                <a:latin typeface="Tahoma" pitchFamily="34" charset="0"/>
                <a:ea typeface="Tahoma" pitchFamily="34" charset="0"/>
                <a:cs typeface="Tahoma" pitchFamily="34" charset="0"/>
              </a:rPr>
              <a:t>. In some cases, the company's physical assets may be used as collateral for bonds.</a:t>
            </a:r>
          </a:p>
          <a:p>
            <a:r>
              <a:rPr lang="en-US" dirty="0" smtClean="0">
                <a:latin typeface="Tahoma" pitchFamily="34" charset="0"/>
                <a:ea typeface="Tahoma" pitchFamily="34" charset="0"/>
                <a:cs typeface="Tahoma" pitchFamily="34" charset="0"/>
              </a:rPr>
              <a:t>- Higher risk than government bonds. </a:t>
            </a:r>
          </a:p>
          <a:p>
            <a:r>
              <a:rPr lang="en-US" dirty="0" smtClean="0">
                <a:latin typeface="Tahoma" pitchFamily="34" charset="0"/>
                <a:ea typeface="Tahoma" pitchFamily="34" charset="0"/>
                <a:cs typeface="Tahoma" pitchFamily="34" charset="0"/>
              </a:rPr>
              <a:t>- Major source of capital for many businesses along with equity and bank loans/lines of credit. </a:t>
            </a:r>
          </a:p>
          <a:p>
            <a:r>
              <a:rPr lang="en-US" dirty="0" smtClean="0">
                <a:latin typeface="Tahoma" pitchFamily="34" charset="0"/>
                <a:ea typeface="Tahoma" pitchFamily="34" charset="0"/>
                <a:cs typeface="Tahoma" pitchFamily="34" charset="0"/>
              </a:rPr>
              <a:t>- Taxable with terms of more than one year. Corporate debt that matures in less than one year is typically called "commercial paper". </a:t>
            </a:r>
            <a:br>
              <a:rPr lang="en-US" dirty="0" smtClean="0">
                <a:latin typeface="Tahoma" pitchFamily="34" charset="0"/>
                <a:ea typeface="Tahoma" pitchFamily="34" charset="0"/>
                <a:cs typeface="Tahoma" pitchFamily="34" charset="0"/>
              </a:rPr>
            </a:br>
            <a:endParaRPr lang="th-TH" dirty="0">
              <a:latin typeface="Tahoma" pitchFamily="34" charset="0"/>
              <a:ea typeface="Tahoma" pitchFamily="34" charset="0"/>
              <a:cs typeface="Tahoma" pitchFamily="34" charset="0"/>
            </a:endParaRPr>
          </a:p>
        </p:txBody>
      </p:sp>
      <p:sp>
        <p:nvSpPr>
          <p:cNvPr id="6" name="TextBox 5"/>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Standard products</a:t>
            </a:r>
            <a:endParaRPr lang="en-US" dirty="0">
              <a:latin typeface="Copperplate Gothic Bold" pitchFamily="34" charset="0"/>
            </a:endParaRPr>
          </a:p>
        </p:txBody>
      </p:sp>
      <p:sp>
        <p:nvSpPr>
          <p:cNvPr id="7"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1" name="Slide Number Placeholder 10"/>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2" name="Rectangle 11"/>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3" name="Rectangle 12"/>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6" name="Slide Number Placeholder 1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8006" y="5242151"/>
            <a:ext cx="1281793" cy="8287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descr="https://encrypted-tbn3.gstatic.com/images?q=tbn:ANd9GcR7GolY8XxBpbjTK3qN1MpT00X4VwQp6JLnnQuQMddwghjDFsYXZzZzI9c">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90800" y="5156104"/>
            <a:ext cx="1314450" cy="990601"/>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5800" y="1828800"/>
            <a:ext cx="7696200" cy="313932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A hybrid security that includes several financial products, typically a stock or bond</a:t>
            </a:r>
            <a:r>
              <a:rPr lang="en-US" b="1" dirty="0" smtClean="0">
                <a:solidFill>
                  <a:srgbClr val="FF0000"/>
                </a:solidFill>
                <a:latin typeface="Tahoma" pitchFamily="34" charset="0"/>
                <a:ea typeface="Tahoma" pitchFamily="34" charset="0"/>
                <a:cs typeface="Tahoma" pitchFamily="34" charset="0"/>
              </a:rPr>
              <a:t> plus </a:t>
            </a:r>
            <a:r>
              <a:rPr lang="en-US" dirty="0" smtClean="0">
                <a:latin typeface="Tahoma" pitchFamily="34" charset="0"/>
                <a:ea typeface="Tahoma" pitchFamily="34" charset="0"/>
                <a:cs typeface="Tahoma" pitchFamily="34" charset="0"/>
              </a:rPr>
              <a:t>a derivative. </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A simple example would be a five-year bond tied together with an option contract. </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The addition of the option contract changes the security's risk/return profile to make it more tailored to an investor's </a:t>
            </a:r>
            <a:r>
              <a:rPr lang="en-US" b="1" dirty="0" smtClean="0">
                <a:solidFill>
                  <a:srgbClr val="FF0000"/>
                </a:solidFill>
                <a:latin typeface="Tahoma" pitchFamily="34" charset="0"/>
                <a:ea typeface="Tahoma" pitchFamily="34" charset="0"/>
                <a:cs typeface="Tahoma" pitchFamily="34" charset="0"/>
              </a:rPr>
              <a:t>comfort zone</a:t>
            </a:r>
            <a:r>
              <a:rPr lang="en-US" dirty="0" smtClean="0">
                <a:latin typeface="Tahoma" pitchFamily="34" charset="0"/>
                <a:ea typeface="Tahoma" pitchFamily="34" charset="0"/>
                <a:cs typeface="Tahoma" pitchFamily="34" charset="0"/>
              </a:rPr>
              <a:t>. </a:t>
            </a:r>
          </a:p>
          <a:p>
            <a:endParaRPr lang="en-US" dirty="0" smtClean="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This makes it possible to invest in an asset class that would otherwise be considered too risky.</a:t>
            </a:r>
            <a:endParaRPr lang="th-TH" dirty="0">
              <a:latin typeface="Tahoma" pitchFamily="34" charset="0"/>
              <a:ea typeface="Tahoma" pitchFamily="34" charset="0"/>
              <a:cs typeface="Tahoma" pitchFamily="34" charset="0"/>
            </a:endParaRPr>
          </a:p>
        </p:txBody>
      </p:sp>
      <p:sp>
        <p:nvSpPr>
          <p:cNvPr id="7" name="TextBox 6"/>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Derivative products</a:t>
            </a:r>
            <a:endParaRPr lang="en-US" dirty="0">
              <a:latin typeface="Copperplate Gothic Bold" pitchFamily="34" charset="0"/>
            </a:endParaRPr>
          </a:p>
        </p:txBody>
      </p:sp>
      <p:sp>
        <p:nvSpPr>
          <p:cNvPr id="12" name="Slide Number Placeholder 10"/>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7" name="Slide Number Placeholder 1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8" name="Flowchart: Process 17"/>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Structured Notes</a:t>
            </a:r>
            <a:endParaRPr lang="th-TH" sz="3200" b="1" dirty="0">
              <a:solidFill>
                <a:schemeClr val="tx1"/>
              </a:solidFill>
              <a:latin typeface="Tahoma" pitchFamily="34" charset="0"/>
              <a:ea typeface="Tahoma" pitchFamily="34" charset="0"/>
              <a:cs typeface="Tahoma" pitchFamily="34" charset="0"/>
            </a:endParaRPr>
          </a:p>
        </p:txBody>
      </p:sp>
      <p:sp>
        <p:nvSpPr>
          <p:cNvPr id="19" name="Rectangle 18"/>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20" name="Rectangle 19"/>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1" name="Rectangle 20"/>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5800" y="1828800"/>
            <a:ext cx="7696200" cy="397031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b="1" dirty="0" smtClean="0">
                <a:latin typeface="Tahoma" pitchFamily="34" charset="0"/>
                <a:ea typeface="Tahoma" pitchFamily="34" charset="0"/>
                <a:cs typeface="Tahoma" pitchFamily="34" charset="0"/>
              </a:rPr>
              <a:t>Example of structured notes</a:t>
            </a:r>
          </a:p>
          <a:p>
            <a:endParaRPr lang="en-US" dirty="0">
              <a:latin typeface="Tahoma" pitchFamily="34" charset="0"/>
              <a:ea typeface="Tahoma" pitchFamily="34" charset="0"/>
              <a:cs typeface="Tahoma" pitchFamily="34" charset="0"/>
            </a:endParaRPr>
          </a:p>
          <a:p>
            <a:r>
              <a:rPr lang="en-US" dirty="0" smtClean="0">
                <a:latin typeface="Tahoma" pitchFamily="34" charset="0"/>
                <a:ea typeface="Tahoma" pitchFamily="34" charset="0"/>
                <a:cs typeface="Tahoma" pitchFamily="34" charset="0"/>
              </a:rPr>
              <a:t>	A commercial bank issues structured notes tied with THB/USD with following features …</a:t>
            </a:r>
          </a:p>
          <a:p>
            <a:pPr marL="742950" lvl="1" indent="-285750">
              <a:buFont typeface="Arial"/>
              <a:buChar char="•"/>
            </a:pPr>
            <a:r>
              <a:rPr lang="en-US" dirty="0" smtClean="0">
                <a:latin typeface="Tahoma" pitchFamily="34" charset="0"/>
                <a:ea typeface="Tahoma" pitchFamily="34" charset="0"/>
                <a:cs typeface="Tahoma" pitchFamily="34" charset="0"/>
              </a:rPr>
              <a:t>$1,000 principle </a:t>
            </a:r>
          </a:p>
          <a:p>
            <a:pPr marL="742950" lvl="1" indent="-285750">
              <a:buFont typeface="Arial"/>
              <a:buChar char="•"/>
            </a:pPr>
            <a:r>
              <a:rPr lang="en-US" dirty="0" smtClean="0">
                <a:latin typeface="Tahoma" pitchFamily="34" charset="0"/>
                <a:ea typeface="Tahoma" pitchFamily="34" charset="0"/>
                <a:cs typeface="Tahoma" pitchFamily="34" charset="0"/>
              </a:rPr>
              <a:t>6 months maturity</a:t>
            </a:r>
            <a:endParaRPr lang="en-US" dirty="0">
              <a:latin typeface="Tahoma" pitchFamily="34" charset="0"/>
              <a:ea typeface="Tahoma" pitchFamily="34" charset="0"/>
              <a:cs typeface="Tahoma" pitchFamily="34" charset="0"/>
            </a:endParaRPr>
          </a:p>
          <a:p>
            <a:pPr marL="742950" lvl="1" indent="-285750">
              <a:buFont typeface="Arial"/>
              <a:buChar char="•"/>
            </a:pPr>
            <a:r>
              <a:rPr lang="en-US" dirty="0" smtClean="0">
                <a:latin typeface="Tahoma" pitchFamily="34" charset="0"/>
                <a:ea typeface="Tahoma" pitchFamily="34" charset="0"/>
                <a:cs typeface="Tahoma" pitchFamily="34" charset="0"/>
              </a:rPr>
              <a:t>With conditions </a:t>
            </a:r>
          </a:p>
          <a:p>
            <a:pPr marL="1200150" lvl="2" indent="-285750">
              <a:buFont typeface="Arial"/>
              <a:buChar char="•"/>
            </a:pPr>
            <a:r>
              <a:rPr lang="en-US" dirty="0" smtClean="0">
                <a:latin typeface="Tahoma" pitchFamily="34" charset="0"/>
                <a:ea typeface="Tahoma" pitchFamily="34" charset="0"/>
                <a:cs typeface="Tahoma" pitchFamily="34" charset="0"/>
              </a:rPr>
              <a:t>If THB/USD &gt; or = 41 , investor will get a return of 4%</a:t>
            </a:r>
          </a:p>
          <a:p>
            <a:pPr marL="1200150" lvl="2" indent="-285750">
              <a:buFont typeface="Arial"/>
              <a:buChar char="•"/>
            </a:pPr>
            <a:r>
              <a:rPr lang="en-US" dirty="0">
                <a:latin typeface="Tahoma" pitchFamily="34" charset="0"/>
                <a:ea typeface="Tahoma" pitchFamily="34" charset="0"/>
                <a:cs typeface="Tahoma" pitchFamily="34" charset="0"/>
              </a:rPr>
              <a:t>If THB/USD &lt;</a:t>
            </a:r>
            <a:r>
              <a:rPr lang="en-US" dirty="0" smtClean="0">
                <a:latin typeface="Tahoma" pitchFamily="34" charset="0"/>
                <a:ea typeface="Tahoma" pitchFamily="34" charset="0"/>
                <a:cs typeface="Tahoma" pitchFamily="34" charset="0"/>
              </a:rPr>
              <a:t> </a:t>
            </a:r>
            <a:r>
              <a:rPr lang="en-US" dirty="0">
                <a:latin typeface="Tahoma" pitchFamily="34" charset="0"/>
                <a:ea typeface="Tahoma" pitchFamily="34" charset="0"/>
                <a:cs typeface="Tahoma" pitchFamily="34" charset="0"/>
              </a:rPr>
              <a:t>41 , investor will get a return of </a:t>
            </a:r>
            <a:r>
              <a:rPr lang="en-US" dirty="0" smtClean="0">
                <a:latin typeface="Tahoma" pitchFamily="34" charset="0"/>
                <a:ea typeface="Tahoma" pitchFamily="34" charset="0"/>
                <a:cs typeface="Tahoma" pitchFamily="34" charset="0"/>
              </a:rPr>
              <a:t>0%</a:t>
            </a:r>
            <a:endParaRPr lang="en-US" dirty="0">
              <a:latin typeface="Tahoma" pitchFamily="34" charset="0"/>
              <a:ea typeface="Tahoma" pitchFamily="34" charset="0"/>
              <a:cs typeface="Tahoma" pitchFamily="34" charset="0"/>
            </a:endParaRPr>
          </a:p>
          <a:p>
            <a:pPr lvl="2"/>
            <a:endParaRPr lang="en-US" dirty="0" smtClean="0">
              <a:latin typeface="Tahoma" pitchFamily="34" charset="0"/>
              <a:ea typeface="Tahoma" pitchFamily="34" charset="0"/>
              <a:cs typeface="Tahoma" pitchFamily="34" charset="0"/>
            </a:endParaRPr>
          </a:p>
          <a:p>
            <a:pPr lvl="1"/>
            <a:r>
              <a:rPr lang="en-US" dirty="0" smtClean="0">
                <a:latin typeface="Tahoma" pitchFamily="34" charset="0"/>
                <a:ea typeface="Tahoma" pitchFamily="34" charset="0"/>
                <a:cs typeface="Tahoma" pitchFamily="34" charset="0"/>
              </a:rPr>
              <a:t>On maturity date, THB/USD is 42.10, investor will receive the principle plus another 4%</a:t>
            </a:r>
          </a:p>
          <a:p>
            <a:pPr lvl="1"/>
            <a:endParaRPr lang="en-US" dirty="0">
              <a:latin typeface="Tahoma" pitchFamily="34" charset="0"/>
              <a:ea typeface="Tahoma" pitchFamily="34" charset="0"/>
              <a:cs typeface="Tahoma" pitchFamily="34" charset="0"/>
            </a:endParaRPr>
          </a:p>
          <a:p>
            <a:pPr lvl="1"/>
            <a:r>
              <a:rPr lang="en-US" b="1" dirty="0" smtClean="0">
                <a:solidFill>
                  <a:srgbClr val="FF0000"/>
                </a:solidFill>
                <a:latin typeface="Tahoma" pitchFamily="34" charset="0"/>
                <a:ea typeface="Tahoma" pitchFamily="34" charset="0"/>
                <a:cs typeface="Tahoma" pitchFamily="34" charset="0"/>
              </a:rPr>
              <a:t>Hedge</a:t>
            </a:r>
            <a:r>
              <a:rPr lang="en-US" dirty="0" smtClean="0">
                <a:latin typeface="Tahoma" pitchFamily="34" charset="0"/>
                <a:ea typeface="Tahoma" pitchFamily="34" charset="0"/>
                <a:cs typeface="Tahoma" pitchFamily="34" charset="0"/>
              </a:rPr>
              <a:t> against currency exchange </a:t>
            </a:r>
            <a:r>
              <a:rPr lang="en-US" dirty="0" err="1" smtClean="0">
                <a:latin typeface="Tahoma" pitchFamily="34" charset="0"/>
                <a:ea typeface="Tahoma" pitchFamily="34" charset="0"/>
                <a:cs typeface="Tahoma" pitchFamily="34" charset="0"/>
              </a:rPr>
              <a:t>flunctuations</a:t>
            </a:r>
            <a:endParaRPr lang="en-US" dirty="0" smtClean="0">
              <a:latin typeface="Tahoma" pitchFamily="34" charset="0"/>
              <a:ea typeface="Tahoma" pitchFamily="34" charset="0"/>
              <a:cs typeface="Tahoma" pitchFamily="34" charset="0"/>
            </a:endParaRPr>
          </a:p>
        </p:txBody>
      </p:sp>
      <p:sp>
        <p:nvSpPr>
          <p:cNvPr id="7" name="TextBox 6"/>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Derivative products</a:t>
            </a:r>
            <a:endParaRPr lang="en-US" dirty="0">
              <a:latin typeface="Copperplate Gothic Bold" pitchFamily="34" charset="0"/>
            </a:endParaRPr>
          </a:p>
        </p:txBody>
      </p:sp>
      <p:sp>
        <p:nvSpPr>
          <p:cNvPr id="12" name="Slide Number Placeholder 10"/>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7" name="Slide Number Placeholder 1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8" name="Flowchart: Process 17"/>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Structured Notes</a:t>
            </a:r>
            <a:endParaRPr lang="th-TH" sz="3200" b="1" dirty="0">
              <a:solidFill>
                <a:schemeClr val="tx1"/>
              </a:solidFill>
              <a:latin typeface="Tahoma" pitchFamily="34" charset="0"/>
              <a:ea typeface="Tahoma" pitchFamily="34" charset="0"/>
              <a:cs typeface="Tahoma" pitchFamily="34" charset="0"/>
            </a:endParaRPr>
          </a:p>
        </p:txBody>
      </p:sp>
      <p:sp>
        <p:nvSpPr>
          <p:cNvPr id="19" name="Rectangle 18"/>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20" name="Rectangle 19"/>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21" name="Rectangle 20"/>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Tree>
    <p:extLst>
      <p:ext uri="{BB962C8B-B14F-4D97-AF65-F5344CB8AC3E}">
        <p14:creationId xmlns:p14="http://schemas.microsoft.com/office/powerpoint/2010/main" val="34687012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9124656-F183-424F-85AE-57DD8E4BB3B5}" type="slidenum">
              <a:rPr lang="en-US" smtClean="0"/>
              <a:pPr/>
              <a:t>31</a:t>
            </a:fld>
            <a:endParaRPr lang="en-US"/>
          </a:p>
        </p:txBody>
      </p:sp>
      <p:sp>
        <p:nvSpPr>
          <p:cNvPr id="6" name="Rectangle 5"/>
          <p:cNvSpPr/>
          <p:nvPr/>
        </p:nvSpPr>
        <p:spPr>
          <a:xfrm>
            <a:off x="838200" y="1828800"/>
            <a:ext cx="7543800" cy="286232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dirty="0" smtClean="0">
                <a:latin typeface="Tahoma" pitchFamily="34" charset="0"/>
                <a:ea typeface="Tahoma" pitchFamily="34" charset="0"/>
                <a:cs typeface="Tahoma" pitchFamily="34" charset="0"/>
              </a:rPr>
              <a:t>Structured notes that have credit risk as underlying asset. They offer attractive yields, diversification and flexibility. This alternative investment is primarily intended for investment funds and banks (due to less stringent regulations than other categories of investors). </a:t>
            </a:r>
          </a:p>
          <a:p>
            <a:endParaRPr lang="en-US" dirty="0">
              <a:latin typeface="Tahoma" pitchFamily="34" charset="0"/>
              <a:ea typeface="Tahoma" pitchFamily="34" charset="0"/>
              <a:cs typeface="Tahoma" pitchFamily="34" charset="0"/>
            </a:endParaRPr>
          </a:p>
          <a:p>
            <a:endParaRPr lang="en-US" dirty="0" smtClean="0">
              <a:latin typeface="Tahoma"/>
              <a:ea typeface="Tahoma" pitchFamily="34" charset="0"/>
              <a:cs typeface="Tahoma"/>
            </a:endParaRPr>
          </a:p>
          <a:p>
            <a:r>
              <a:rPr lang="en-US" dirty="0">
                <a:latin typeface="Tahoma"/>
                <a:cs typeface="Tahoma"/>
              </a:rPr>
              <a:t>Under this structure, the coupon or price of the note is linked to the performance of a reference asset. It offers borrowers a hedge against credit risk, and gives investors a higher yield on the note for accepting exposure to a specified credit event.</a:t>
            </a:r>
            <a:endParaRPr lang="th-TH" dirty="0">
              <a:latin typeface="Tahoma"/>
              <a:ea typeface="Tahoma" pitchFamily="34" charset="0"/>
              <a:cs typeface="Tahoma"/>
            </a:endParaRPr>
          </a:p>
        </p:txBody>
      </p:sp>
      <p:sp>
        <p:nvSpPr>
          <p:cNvPr id="7" name="TextBox 6"/>
          <p:cNvSpPr txBox="1"/>
          <p:nvPr/>
        </p:nvSpPr>
        <p:spPr>
          <a:xfrm>
            <a:off x="0" y="0"/>
            <a:ext cx="2960914" cy="369332"/>
          </a:xfrm>
          <a:prstGeom prst="rect">
            <a:avLst/>
          </a:prstGeom>
          <a:noFill/>
        </p:spPr>
        <p:txBody>
          <a:bodyPr wrap="square" rtlCol="0">
            <a:spAutoFit/>
          </a:bodyPr>
          <a:lstStyle/>
          <a:p>
            <a:r>
              <a:rPr lang="en-US" dirty="0" smtClean="0">
                <a:latin typeface="Copperplate Gothic Bold" pitchFamily="34" charset="0"/>
              </a:rPr>
              <a:t>Derivative products</a:t>
            </a:r>
            <a:endParaRPr lang="en-US" dirty="0">
              <a:latin typeface="Copperplate Gothic Bold" pitchFamily="34" charset="0"/>
            </a:endParaRPr>
          </a:p>
        </p:txBody>
      </p:sp>
      <p:sp>
        <p:nvSpPr>
          <p:cNvPr id="8"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1"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2" name="Slide Number Placeholder 10"/>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3" name="Rectangle 12"/>
          <p:cNvSpPr/>
          <p:nvPr/>
        </p:nvSpPr>
        <p:spPr>
          <a:xfrm>
            <a:off x="0" y="6324600"/>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4" name="Rectangle 13"/>
          <p:cNvSpPr/>
          <p:nvPr/>
        </p:nvSpPr>
        <p:spPr>
          <a:xfrm>
            <a:off x="6858000" y="6324600"/>
            <a:ext cx="22860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Primary market in equity shares</a:t>
            </a:r>
            <a:endParaRPr lang="th-TH" dirty="0"/>
          </a:p>
        </p:txBody>
      </p:sp>
      <p:sp>
        <p:nvSpPr>
          <p:cNvPr id="15" name="Rectangle 14"/>
          <p:cNvSpPr/>
          <p:nvPr/>
        </p:nvSpPr>
        <p:spPr>
          <a:xfrm>
            <a:off x="2362200" y="6019800"/>
            <a:ext cx="4572000" cy="838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Financial Market</a:t>
            </a:r>
            <a:endParaRPr lang="th-TH" sz="2000" b="1" dirty="0"/>
          </a:p>
        </p:txBody>
      </p:sp>
      <p:sp>
        <p:nvSpPr>
          <p:cNvPr id="17" name="Slide Number Placeholder 1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8" name="Flowchart: Process 17"/>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ea typeface="Tahoma" pitchFamily="34" charset="0"/>
                <a:cs typeface="Tahoma" pitchFamily="34" charset="0"/>
              </a:rPr>
              <a:t>Credit Linked Notes (CLN)</a:t>
            </a:r>
            <a:endParaRPr lang="th-TH" sz="3200" b="1" dirty="0">
              <a:solidFill>
                <a:schemeClr val="tx1"/>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9124656-F183-424F-85AE-57DD8E4BB3B5}" type="slidenum">
              <a:rPr lang="en-US" smtClean="0"/>
              <a:pPr/>
              <a:t>32</a:t>
            </a:fld>
            <a:endParaRPr lang="en-US"/>
          </a:p>
        </p:txBody>
      </p:sp>
      <p:sp>
        <p:nvSpPr>
          <p:cNvPr id="5"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Flowchart: Alternate Process 5"/>
          <p:cNvSpPr/>
          <p:nvPr/>
        </p:nvSpPr>
        <p:spPr>
          <a:xfrm>
            <a:off x="381000" y="1676400"/>
            <a:ext cx="8382000" cy="4876800"/>
          </a:xfrm>
          <a:prstGeom prst="flowChartAlternateProcess">
            <a:avLst/>
          </a:prstGeom>
          <a:solidFill>
            <a:schemeClr val="accent3">
              <a:lumMod val="20000"/>
              <a:lumOff val="8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Slide Number Placeholder 4"/>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graphicFrame>
        <p:nvGraphicFramePr>
          <p:cNvPr id="8" name="Diagram 7"/>
          <p:cNvGraphicFramePr/>
          <p:nvPr/>
        </p:nvGraphicFramePr>
        <p:xfrm>
          <a:off x="1524000" y="2286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Flowchart: Process 8"/>
          <p:cNvSpPr/>
          <p:nvPr/>
        </p:nvSpPr>
        <p:spPr>
          <a:xfrm>
            <a:off x="0" y="1676400"/>
            <a:ext cx="9144000" cy="4876800"/>
          </a:xfrm>
          <a:prstGeom prst="flowChartProcess">
            <a:avLst/>
          </a:prstGeom>
          <a:solidFill>
            <a:schemeClr val="tx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TextBox 10"/>
          <p:cNvSpPr txBox="1"/>
          <p:nvPr/>
        </p:nvSpPr>
        <p:spPr>
          <a:xfrm>
            <a:off x="3886200" y="3025528"/>
            <a:ext cx="3733800" cy="369332"/>
          </a:xfrm>
          <a:prstGeom prst="rect">
            <a:avLst/>
          </a:prstGeom>
          <a:ln/>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US" b="1" dirty="0" smtClean="0"/>
              <a:t>FIXED PRICE OFFER</a:t>
            </a:r>
            <a:endParaRPr lang="th-TH" b="1" dirty="0"/>
          </a:p>
        </p:txBody>
      </p:sp>
      <p:sp>
        <p:nvSpPr>
          <p:cNvPr id="13" name="TextBox 12"/>
          <p:cNvSpPr txBox="1"/>
          <p:nvPr/>
        </p:nvSpPr>
        <p:spPr>
          <a:xfrm>
            <a:off x="3886200" y="3678980"/>
            <a:ext cx="3733800" cy="369332"/>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US" b="1" dirty="0" smtClean="0"/>
              <a:t>BOOK-BUILDING</a:t>
            </a:r>
            <a:endParaRPr lang="th-TH" b="1" dirty="0"/>
          </a:p>
        </p:txBody>
      </p:sp>
      <p:sp>
        <p:nvSpPr>
          <p:cNvPr id="15" name="Flowchart: Process 14"/>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grpSp>
        <p:nvGrpSpPr>
          <p:cNvPr id="25" name="Group 24"/>
          <p:cNvGrpSpPr/>
          <p:nvPr/>
        </p:nvGrpSpPr>
        <p:grpSpPr>
          <a:xfrm>
            <a:off x="685800" y="2749214"/>
            <a:ext cx="2057400" cy="1963518"/>
            <a:chOff x="1030594" y="1472348"/>
            <a:chExt cx="1119303" cy="1119303"/>
          </a:xfrm>
        </p:grpSpPr>
        <p:sp>
          <p:nvSpPr>
            <p:cNvPr id="26" name="Oval 25"/>
            <p:cNvSpPr/>
            <p:nvPr/>
          </p:nvSpPr>
          <p:spPr>
            <a:xfrm>
              <a:off x="1030594" y="1472348"/>
              <a:ext cx="1119303" cy="1119303"/>
            </a:xfrm>
            <a:prstGeom prst="ellipse">
              <a:avLst/>
            </a:prstGeom>
          </p:spPr>
          <p:style>
            <a:lnRef idx="2">
              <a:schemeClr val="lt1">
                <a:hueOff val="0"/>
                <a:satOff val="0"/>
                <a:lumOff val="0"/>
                <a:alphaOff val="0"/>
              </a:schemeClr>
            </a:lnRef>
            <a:fillRef idx="1">
              <a:schemeClr val="accent2">
                <a:hueOff val="4681519"/>
                <a:satOff val="-5839"/>
                <a:lumOff val="1373"/>
                <a:alphaOff val="0"/>
              </a:schemeClr>
            </a:fillRef>
            <a:effectRef idx="0">
              <a:schemeClr val="accent2">
                <a:hueOff val="4681519"/>
                <a:satOff val="-5839"/>
                <a:lumOff val="1373"/>
                <a:alphaOff val="0"/>
              </a:schemeClr>
            </a:effectRef>
            <a:fontRef idx="minor">
              <a:schemeClr val="lt1"/>
            </a:fontRef>
          </p:style>
        </p:sp>
        <p:sp>
          <p:nvSpPr>
            <p:cNvPr id="27" name="Oval 4"/>
            <p:cNvSpPr/>
            <p:nvPr/>
          </p:nvSpPr>
          <p:spPr>
            <a:xfrm>
              <a:off x="1194512" y="1636266"/>
              <a:ext cx="791467" cy="7914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600" b="1" kern="1200" dirty="0" smtClean="0"/>
                <a:t>Primary market in equity shares</a:t>
              </a:r>
              <a:endParaRPr lang="th-TH" sz="1600" b="1" kern="1200" dirty="0"/>
            </a:p>
          </p:txBody>
        </p:sp>
      </p:grpSp>
    </p:spTree>
    <p:extLst>
      <p:ext uri="{BB962C8B-B14F-4D97-AF65-F5344CB8AC3E}">
        <p14:creationId xmlns:p14="http://schemas.microsoft.com/office/powerpoint/2010/main" val="42374255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447800"/>
            <a:ext cx="7162800" cy="286232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b="1" dirty="0">
                <a:solidFill>
                  <a:srgbClr val="FF0000"/>
                </a:solidFill>
                <a:latin typeface="Tahoma" pitchFamily="34" charset="0"/>
                <a:cs typeface="Tahoma" pitchFamily="34" charset="0"/>
              </a:rPr>
              <a:t>The primary equity </a:t>
            </a:r>
            <a:r>
              <a:rPr lang="en-US" b="1" dirty="0" smtClean="0">
                <a:solidFill>
                  <a:srgbClr val="FF0000"/>
                </a:solidFill>
                <a:latin typeface="Tahoma" pitchFamily="34" charset="0"/>
                <a:cs typeface="Tahoma" pitchFamily="34" charset="0"/>
              </a:rPr>
              <a:t>market</a:t>
            </a:r>
            <a:r>
              <a:rPr lang="en-US" dirty="0" smtClean="0">
                <a:latin typeface="Tahoma" pitchFamily="34" charset="0"/>
                <a:cs typeface="Tahoma" pitchFamily="34" charset="0"/>
              </a:rPr>
              <a:t> ( New Issued Market) </a:t>
            </a:r>
            <a:r>
              <a:rPr lang="en-US" dirty="0">
                <a:latin typeface="Tahoma" pitchFamily="34" charset="0"/>
                <a:cs typeface="Tahoma" pitchFamily="34" charset="0"/>
              </a:rPr>
              <a:t>is used for offering new equity issues in the market. This market provides the companies the source of generating funds for the business purpose. </a:t>
            </a:r>
            <a:endParaRPr lang="en-US" dirty="0" smtClean="0">
              <a:latin typeface="Tahoma" pitchFamily="34" charset="0"/>
              <a:cs typeface="Tahoma" pitchFamily="34" charset="0"/>
            </a:endParaRPr>
          </a:p>
          <a:p>
            <a:endParaRPr lang="en-US" dirty="0">
              <a:latin typeface="Tahoma" pitchFamily="34" charset="0"/>
              <a:cs typeface="Tahoma" pitchFamily="34" charset="0"/>
            </a:endParaRPr>
          </a:p>
          <a:p>
            <a:r>
              <a:rPr lang="en-US" dirty="0">
                <a:latin typeface="Tahoma" pitchFamily="34" charset="0"/>
                <a:cs typeface="Tahoma" pitchFamily="34" charset="0"/>
              </a:rPr>
              <a:t>At the same time, the primary equity market along with the secondary market help the investors to get a share in the company which is offering the shares. </a:t>
            </a:r>
            <a:endParaRPr lang="en-US" dirty="0" smtClean="0">
              <a:latin typeface="Tahoma" pitchFamily="34" charset="0"/>
              <a:cs typeface="Tahoma" pitchFamily="34" charset="0"/>
            </a:endParaRPr>
          </a:p>
          <a:p>
            <a:endParaRPr lang="en-US" dirty="0" smtClean="0">
              <a:latin typeface="Tahoma" pitchFamily="34" charset="0"/>
              <a:cs typeface="Tahoma" pitchFamily="34" charset="0"/>
            </a:endParaRPr>
          </a:p>
          <a:p>
            <a:r>
              <a:rPr lang="en-US" dirty="0" smtClean="0">
                <a:latin typeface="Tahoma" pitchFamily="34" charset="0"/>
                <a:cs typeface="Tahoma" pitchFamily="34" charset="0"/>
              </a:rPr>
              <a:t>The </a:t>
            </a:r>
            <a:r>
              <a:rPr lang="en-US" dirty="0">
                <a:latin typeface="Tahoma" pitchFamily="34" charset="0"/>
                <a:cs typeface="Tahoma" pitchFamily="34" charset="0"/>
              </a:rPr>
              <a:t>investor can also make good amount of money from this market</a:t>
            </a:r>
            <a:r>
              <a:rPr lang="en-US" dirty="0" smtClean="0">
                <a:latin typeface="Tahoma" pitchFamily="34" charset="0"/>
                <a:cs typeface="Tahoma" pitchFamily="34" charset="0"/>
              </a:rPr>
              <a:t>.</a:t>
            </a:r>
          </a:p>
        </p:txBody>
      </p:sp>
      <p:sp>
        <p:nvSpPr>
          <p:cNvPr id="5" name="Flowchart: Process 4"/>
          <p:cNvSpPr/>
          <p:nvPr/>
        </p:nvSpPr>
        <p:spPr>
          <a:xfrm>
            <a:off x="0" y="0"/>
            <a:ext cx="9144000" cy="9906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latin typeface="Tahoma" pitchFamily="34" charset="0"/>
                <a:ea typeface="Tahoma" pitchFamily="34" charset="0"/>
                <a:cs typeface="Tahoma" pitchFamily="34" charset="0"/>
              </a:rPr>
              <a:t>Treasury products</a:t>
            </a:r>
            <a:endParaRPr lang="th-TH" sz="3200" dirty="0">
              <a:latin typeface="Tahoma" pitchFamily="34" charset="0"/>
              <a:ea typeface="Tahoma" pitchFamily="34" charset="0"/>
              <a:cs typeface="Tahoma" pitchFamily="34" charset="0"/>
            </a:endParaRPr>
          </a:p>
        </p:txBody>
      </p:sp>
      <p:sp>
        <p:nvSpPr>
          <p:cNvPr id="17" name="Slide Number Placeholder 3"/>
          <p:cNvSpPr>
            <a:spLocks noGrp="1"/>
          </p:cNvSpPr>
          <p:nvPr>
            <p:ph type="sldNum" sz="quarter" idx="12"/>
          </p:nvPr>
        </p:nvSpPr>
        <p:spPr>
          <a:xfrm>
            <a:off x="6553200" y="6356350"/>
            <a:ext cx="2133600" cy="365125"/>
          </a:xfrm>
        </p:spPr>
        <p:txBody>
          <a:bodyPr/>
          <a:lstStyle/>
          <a:p>
            <a:fld id="{19124656-F183-424F-85AE-57DD8E4BB3B5}" type="slidenum">
              <a:rPr lang="en-US" smtClean="0"/>
              <a:pPr/>
              <a:t>33</a:t>
            </a:fld>
            <a:endParaRPr lang="en-US"/>
          </a:p>
        </p:txBody>
      </p:sp>
      <p:sp>
        <p:nvSpPr>
          <p:cNvPr id="18"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124656-F183-424F-85AE-57DD8E4BB3B5}" type="slidenum">
              <a:rPr lang="en-US" smtClean="0"/>
              <a:pPr/>
              <a:t>33</a:t>
            </a:fld>
            <a:endParaRPr lang="en-US"/>
          </a:p>
        </p:txBody>
      </p:sp>
      <p:sp>
        <p:nvSpPr>
          <p:cNvPr id="19"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124656-F183-424F-85AE-57DD8E4BB3B5}" type="slidenum">
              <a:rPr lang="en-US" smtClean="0"/>
              <a:pPr/>
              <a:t>33</a:t>
            </a:fld>
            <a:endParaRPr lang="en-US"/>
          </a:p>
        </p:txBody>
      </p:sp>
      <p:sp>
        <p:nvSpPr>
          <p:cNvPr id="20"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21"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22"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23"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24" name="Slide Number Placeholder 10"/>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25" name="Rectangle 24"/>
          <p:cNvSpPr/>
          <p:nvPr/>
        </p:nvSpPr>
        <p:spPr>
          <a:xfrm>
            <a:off x="0" y="6340475"/>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26" name="Rectangle 25"/>
          <p:cNvSpPr/>
          <p:nvPr/>
        </p:nvSpPr>
        <p:spPr>
          <a:xfrm>
            <a:off x="2362200" y="6340475"/>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
        <p:nvSpPr>
          <p:cNvPr id="27" name="Slide Number Placeholder 1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28" name="Rectangle 27"/>
          <p:cNvSpPr/>
          <p:nvPr/>
        </p:nvSpPr>
        <p:spPr>
          <a:xfrm>
            <a:off x="6858000" y="5943600"/>
            <a:ext cx="2286000" cy="93027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Primary market in equity shares</a:t>
            </a:r>
            <a:endParaRPr lang="th-TH" b="1"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lowchart: Process 16"/>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cs typeface="Tahoma" pitchFamily="34" charset="0"/>
              </a:rPr>
              <a:t>Fixed Price Offer</a:t>
            </a:r>
            <a:endParaRPr lang="th-TH" sz="3200" b="1" dirty="0">
              <a:solidFill>
                <a:schemeClr val="tx1"/>
              </a:solidFill>
              <a:latin typeface="Tahoma" pitchFamily="34" charset="0"/>
              <a:cs typeface="Tahoma" pitchFamily="34" charset="0"/>
            </a:endParaRPr>
          </a:p>
        </p:txBody>
      </p:sp>
      <p:sp>
        <p:nvSpPr>
          <p:cNvPr id="19" name="Rectangle 18"/>
          <p:cNvSpPr/>
          <p:nvPr/>
        </p:nvSpPr>
        <p:spPr>
          <a:xfrm>
            <a:off x="952500" y="1752600"/>
            <a:ext cx="7239000" cy="175432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endParaRPr lang="en-US" dirty="0">
              <a:latin typeface="Tahoma" pitchFamily="34" charset="0"/>
              <a:cs typeface="Tahoma" pitchFamily="34" charset="0"/>
            </a:endParaRPr>
          </a:p>
          <a:p>
            <a:r>
              <a:rPr lang="en-US" dirty="0" smtClean="0">
                <a:latin typeface="Tahoma" pitchFamily="34" charset="0"/>
                <a:cs typeface="Tahoma" pitchFamily="34" charset="0"/>
              </a:rPr>
              <a:t>One-time </a:t>
            </a:r>
            <a:r>
              <a:rPr lang="en-US" dirty="0">
                <a:latin typeface="Tahoma" pitchFamily="34" charset="0"/>
                <a:cs typeface="Tahoma" pitchFamily="34" charset="0"/>
              </a:rPr>
              <a:t>offer by a company looking to acquire another company that includes the desire to purchase a certain number of shares at a fixed price. The fixed price is usually set at a premium above the current market price.</a:t>
            </a:r>
          </a:p>
          <a:p>
            <a:endParaRPr lang="en-US" dirty="0"/>
          </a:p>
        </p:txBody>
      </p:sp>
      <p:sp>
        <p:nvSpPr>
          <p:cNvPr id="31" name="Slide Number Placeholder 3"/>
          <p:cNvSpPr>
            <a:spLocks noGrp="1"/>
          </p:cNvSpPr>
          <p:nvPr>
            <p:ph type="sldNum" sz="quarter" idx="12"/>
          </p:nvPr>
        </p:nvSpPr>
        <p:spPr>
          <a:xfrm>
            <a:off x="6553200" y="6356350"/>
            <a:ext cx="2133600" cy="365125"/>
          </a:xfrm>
        </p:spPr>
        <p:txBody>
          <a:bodyPr/>
          <a:lstStyle/>
          <a:p>
            <a:fld id="{19124656-F183-424F-85AE-57DD8E4BB3B5}" type="slidenum">
              <a:rPr lang="en-US" smtClean="0"/>
              <a:pPr/>
              <a:t>34</a:t>
            </a:fld>
            <a:endParaRPr lang="en-US"/>
          </a:p>
        </p:txBody>
      </p:sp>
      <p:sp>
        <p:nvSpPr>
          <p:cNvPr id="32"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124656-F183-424F-85AE-57DD8E4BB3B5}" type="slidenum">
              <a:rPr lang="en-US" smtClean="0"/>
              <a:pPr/>
              <a:t>34</a:t>
            </a:fld>
            <a:endParaRPr lang="en-US"/>
          </a:p>
        </p:txBody>
      </p:sp>
      <p:sp>
        <p:nvSpPr>
          <p:cNvPr id="33"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124656-F183-424F-85AE-57DD8E4BB3B5}" type="slidenum">
              <a:rPr lang="en-US" smtClean="0"/>
              <a:pPr/>
              <a:t>34</a:t>
            </a:fld>
            <a:endParaRPr lang="en-US"/>
          </a:p>
        </p:txBody>
      </p:sp>
      <p:sp>
        <p:nvSpPr>
          <p:cNvPr id="34"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5"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6"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7"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8" name="Slide Number Placeholder 10"/>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9" name="Rectangle 38"/>
          <p:cNvSpPr/>
          <p:nvPr/>
        </p:nvSpPr>
        <p:spPr>
          <a:xfrm>
            <a:off x="0" y="6340475"/>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40" name="Rectangle 39"/>
          <p:cNvSpPr/>
          <p:nvPr/>
        </p:nvSpPr>
        <p:spPr>
          <a:xfrm>
            <a:off x="2362200" y="6340475"/>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
        <p:nvSpPr>
          <p:cNvPr id="41" name="Slide Number Placeholder 1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2" name="Rectangle 41"/>
          <p:cNvSpPr/>
          <p:nvPr/>
        </p:nvSpPr>
        <p:spPr>
          <a:xfrm>
            <a:off x="6858000" y="5943600"/>
            <a:ext cx="2286000" cy="93027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Primary market in equity shares</a:t>
            </a:r>
            <a:endParaRPr lang="th-TH" b="1" dirty="0"/>
          </a:p>
        </p:txBody>
      </p:sp>
    </p:spTree>
    <p:extLst>
      <p:ext uri="{BB962C8B-B14F-4D97-AF65-F5344CB8AC3E}">
        <p14:creationId xmlns:p14="http://schemas.microsoft.com/office/powerpoint/2010/main" val="34754588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9124656-F183-424F-85AE-57DD8E4BB3B5}" type="slidenum">
              <a:rPr lang="en-US" smtClean="0"/>
              <a:pPr/>
              <a:t>35</a:t>
            </a:fld>
            <a:endParaRPr lang="en-US"/>
          </a:p>
        </p:txBody>
      </p:sp>
      <p:sp>
        <p:nvSpPr>
          <p:cNvPr id="5"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124656-F183-424F-85AE-57DD8E4BB3B5}" type="slidenum">
              <a:rPr lang="en-US" smtClean="0"/>
              <a:pPr/>
              <a:t>35</a:t>
            </a:fld>
            <a:endParaRPr lang="en-US"/>
          </a:p>
        </p:txBody>
      </p:sp>
      <p:sp>
        <p:nvSpPr>
          <p:cNvPr id="6"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124656-F183-424F-85AE-57DD8E4BB3B5}" type="slidenum">
              <a:rPr lang="en-US" smtClean="0"/>
              <a:pPr/>
              <a:t>35</a:t>
            </a:fld>
            <a:endParaRPr lang="en-US"/>
          </a:p>
        </p:txBody>
      </p:sp>
      <p:sp>
        <p:nvSpPr>
          <p:cNvPr id="7"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 name="Slide Number Placeholder 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1" name="Slide Number Placeholder 10"/>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2" name="Rectangle 11"/>
          <p:cNvSpPr/>
          <p:nvPr/>
        </p:nvSpPr>
        <p:spPr>
          <a:xfrm>
            <a:off x="0" y="6340475"/>
            <a:ext cx="23622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Foreign Exchange Market</a:t>
            </a:r>
            <a:endParaRPr lang="th-TH" dirty="0"/>
          </a:p>
        </p:txBody>
      </p:sp>
      <p:sp>
        <p:nvSpPr>
          <p:cNvPr id="14" name="Rectangle 13"/>
          <p:cNvSpPr/>
          <p:nvPr/>
        </p:nvSpPr>
        <p:spPr>
          <a:xfrm>
            <a:off x="2362200" y="6340475"/>
            <a:ext cx="4495800" cy="533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Financial Market</a:t>
            </a:r>
            <a:endParaRPr lang="th-TH" dirty="0"/>
          </a:p>
        </p:txBody>
      </p:sp>
      <p:sp>
        <p:nvSpPr>
          <p:cNvPr id="15" name="Slide Number Placeholder 13"/>
          <p:cNvSpPr txBox="1">
            <a:spLocks/>
          </p:cNvSpPr>
          <p:nvPr/>
        </p:nvSpPr>
        <p:spPr>
          <a:xfrm>
            <a:off x="6553200" y="637222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9124656-F183-424F-85AE-57DD8E4BB3B5}"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6" name="Rectangle 15"/>
          <p:cNvSpPr/>
          <p:nvPr/>
        </p:nvSpPr>
        <p:spPr>
          <a:xfrm>
            <a:off x="6858000" y="5943600"/>
            <a:ext cx="2286000" cy="93027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Primary market in equity shares</a:t>
            </a:r>
            <a:endParaRPr lang="th-TH" b="1" dirty="0"/>
          </a:p>
        </p:txBody>
      </p:sp>
      <p:sp>
        <p:nvSpPr>
          <p:cNvPr id="17" name="Flowchart: Process 16"/>
          <p:cNvSpPr/>
          <p:nvPr/>
        </p:nvSpPr>
        <p:spPr>
          <a:xfrm>
            <a:off x="0" y="381000"/>
            <a:ext cx="9144000" cy="9144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latin typeface="Tahoma" pitchFamily="34" charset="0"/>
                <a:cs typeface="Tahoma" pitchFamily="34" charset="0"/>
              </a:rPr>
              <a:t>Book-Building</a:t>
            </a:r>
            <a:endParaRPr lang="th-TH" sz="3200" b="1" dirty="0">
              <a:solidFill>
                <a:schemeClr val="tx1"/>
              </a:solidFill>
              <a:latin typeface="Tahoma" pitchFamily="34" charset="0"/>
              <a:cs typeface="Tahoma" pitchFamily="34" charset="0"/>
            </a:endParaRPr>
          </a:p>
        </p:txBody>
      </p:sp>
      <p:sp>
        <p:nvSpPr>
          <p:cNvPr id="18" name="Rectangle 17"/>
          <p:cNvSpPr/>
          <p:nvPr/>
        </p:nvSpPr>
        <p:spPr>
          <a:xfrm>
            <a:off x="990600" y="1720840"/>
            <a:ext cx="7162800" cy="203132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endParaRPr lang="en-US" dirty="0"/>
          </a:p>
          <a:p>
            <a:r>
              <a:rPr lang="en-US" dirty="0">
                <a:latin typeface="Tahoma" pitchFamily="34" charset="0"/>
                <a:cs typeface="Tahoma" pitchFamily="34" charset="0"/>
              </a:rPr>
              <a:t>The process of determining the price at which an Initial Public Offering will be offered. The book is filled with the prices that investors indicate they are willing to pay per share, and when the book is closed, the issue price is determined by an underwriter by analyzing these values.</a:t>
            </a:r>
          </a:p>
          <a:p>
            <a:endParaRPr lang="en-US" dirty="0"/>
          </a:p>
        </p:txBody>
      </p:sp>
    </p:spTree>
    <p:extLst>
      <p:ext uri="{BB962C8B-B14F-4D97-AF65-F5344CB8AC3E}">
        <p14:creationId xmlns:p14="http://schemas.microsoft.com/office/powerpoint/2010/main" val="29043538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9124656-F183-424F-85AE-57DD8E4BB3B5}" type="slidenum">
              <a:rPr lang="en-US" smtClean="0"/>
              <a:pPr/>
              <a:t>36</a:t>
            </a:fld>
            <a:endParaRPr lang="en-US"/>
          </a:p>
        </p:txBody>
      </p:sp>
      <p:pic>
        <p:nvPicPr>
          <p:cNvPr id="2" name="Picture 1" descr="AA039195.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87773" y="1172903"/>
            <a:ext cx="6168455" cy="4674700"/>
          </a:xfrm>
          <a:prstGeom prst="rect">
            <a:avLst/>
          </a:prstGeom>
        </p:spPr>
      </p:pic>
      <p:sp>
        <p:nvSpPr>
          <p:cNvPr id="3" name="TextBox 2"/>
          <p:cNvSpPr txBox="1"/>
          <p:nvPr/>
        </p:nvSpPr>
        <p:spPr>
          <a:xfrm>
            <a:off x="2590800" y="2819400"/>
            <a:ext cx="4419600" cy="1200329"/>
          </a:xfrm>
          <a:prstGeom prst="rect">
            <a:avLst/>
          </a:prstGeom>
          <a:noFill/>
        </p:spPr>
        <p:txBody>
          <a:bodyPr wrap="square" rtlCol="0">
            <a:spAutoFit/>
          </a:bodyPr>
          <a:lstStyle/>
          <a:p>
            <a:r>
              <a:rPr lang="en-US" sz="7200" dirty="0" smtClean="0"/>
              <a:t>Thank you</a:t>
            </a:r>
            <a:endParaRPr lang="en-US" sz="7200" dirty="0"/>
          </a:p>
        </p:txBody>
      </p:sp>
    </p:spTree>
    <p:extLst>
      <p:ext uri="{BB962C8B-B14F-4D97-AF65-F5344CB8AC3E}">
        <p14:creationId xmlns:p14="http://schemas.microsoft.com/office/powerpoint/2010/main" val="33104484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485</TotalTime>
  <Words>2047</Words>
  <Application>Microsoft Office PowerPoint</Application>
  <PresentationFormat>On-screen Show (4:3)</PresentationFormat>
  <Paragraphs>408</Paragraphs>
  <Slides>36</Slides>
  <Notes>2</Notes>
  <HiddenSlides>1</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  Treasury products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5402641319;5402641293;5402641442</dc:creator>
  <cp:lastModifiedBy>5402641293</cp:lastModifiedBy>
  <cp:revision>68</cp:revision>
  <dcterms:created xsi:type="dcterms:W3CDTF">2014-09-11T02:43:56Z</dcterms:created>
  <dcterms:modified xsi:type="dcterms:W3CDTF">2014-09-17T03:27:05Z</dcterms:modified>
</cp:coreProperties>
</file>